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8" r:id="rId2"/>
    <p:sldId id="258" r:id="rId3"/>
    <p:sldId id="271" r:id="rId4"/>
    <p:sldId id="273" r:id="rId5"/>
    <p:sldId id="274" r:id="rId6"/>
    <p:sldId id="267" r:id="rId7"/>
    <p:sldId id="275" r:id="rId8"/>
    <p:sldId id="276" r:id="rId9"/>
    <p:sldId id="277" r:id="rId10"/>
    <p:sldId id="278" r:id="rId11"/>
    <p:sldId id="279" r:id="rId12"/>
    <p:sldId id="280"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C7A5C-D93D-4B61-BDE6-AC2CE949B1A9}" v="406" dt="2021-11-21T20:01:22.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6"/>
    <p:restoredTop sz="93920"/>
  </p:normalViewPr>
  <p:slideViewPr>
    <p:cSldViewPr snapToGrid="0" snapToObjects="1">
      <p:cViewPr varScale="1">
        <p:scale>
          <a:sx n="80" d="100"/>
          <a:sy n="80" d="100"/>
        </p:scale>
        <p:origin x="7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EA9C-FBDA-344E-BC8B-CBD655C9E7EE}" type="datetimeFigureOut">
              <a:rPr lang="en-US" smtClean="0"/>
              <a:t>11/21/2021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8055D-D20B-BA4B-A855-F389FEB4C959}" type="slidenum">
              <a:rPr lang="en-US" smtClean="0"/>
              <a:t>‹#›</a:t>
            </a:fld>
            <a:endParaRPr lang="en-US"/>
          </a:p>
        </p:txBody>
      </p:sp>
    </p:spTree>
    <p:extLst>
      <p:ext uri="{BB962C8B-B14F-4D97-AF65-F5344CB8AC3E}">
        <p14:creationId xmlns:p14="http://schemas.microsoft.com/office/powerpoint/2010/main" val="180687132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 Sing, Confess, &amp; Pray are all – speech related. </a:t>
            </a:r>
          </a:p>
        </p:txBody>
      </p:sp>
      <p:sp>
        <p:nvSpPr>
          <p:cNvPr id="4" name="Slide Number Placeholder 3"/>
          <p:cNvSpPr>
            <a:spLocks noGrp="1"/>
          </p:cNvSpPr>
          <p:nvPr>
            <p:ph type="sldNum" sz="quarter" idx="5"/>
          </p:nvPr>
        </p:nvSpPr>
        <p:spPr/>
        <p:txBody>
          <a:bodyPr/>
          <a:lstStyle/>
          <a:p>
            <a:fld id="{2907357E-D562-A741-A86A-56BD507E8777}" type="slidenum">
              <a:rPr lang="en-US" smtClean="0"/>
              <a:t>2</a:t>
            </a:fld>
            <a:endParaRPr lang="en-US"/>
          </a:p>
        </p:txBody>
      </p:sp>
    </p:spTree>
    <p:extLst>
      <p:ext uri="{BB962C8B-B14F-4D97-AF65-F5344CB8AC3E}">
        <p14:creationId xmlns:p14="http://schemas.microsoft.com/office/powerpoint/2010/main" val="291219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56861667"/>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57798985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293389986"/>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126242712"/>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EF185-C9C9-0044-AE91-B1D18252B13A}"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605458349"/>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EF185-C9C9-0044-AE91-B1D18252B13A}"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427120814"/>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EF185-C9C9-0044-AE91-B1D18252B13A}"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2014465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EF185-C9C9-0044-AE91-B1D18252B13A}"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505663764"/>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EF185-C9C9-0044-AE91-B1D18252B13A}"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5231946"/>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7136112"/>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126766878"/>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3BEF185-C9C9-0044-AE91-B1D18252B13A}" type="datetimeFigureOut">
              <a:rPr lang="en-US" smtClean="0"/>
              <a:t>11/21/2021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DC6D966-B1A6-C74C-98C5-24D51812A5C4}" type="slidenum">
              <a:rPr lang="en-US" smtClean="0"/>
              <a:t>‹#›</a:t>
            </a:fld>
            <a:endParaRPr lang="en-US"/>
          </a:p>
        </p:txBody>
      </p:sp>
    </p:spTree>
    <p:extLst>
      <p:ext uri="{BB962C8B-B14F-4D97-AF65-F5344CB8AC3E}">
        <p14:creationId xmlns:p14="http://schemas.microsoft.com/office/powerpoint/2010/main" val="4237280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D2894-B5EC-C148-96A1-F7AD35A539AC}"/>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F402CAF3-DFC3-1247-887E-96BF1E525C7D}"/>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4704221-18A9-AC4C-946C-E4B92D0842F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4175305092"/>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57149" y="-79817"/>
            <a:ext cx="893875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A Promise to Remake Us – Ezekiel 37:26-28</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57148" y="789128"/>
            <a:ext cx="8515350" cy="35943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indent="0" algn="ctr">
              <a:spcBef>
                <a:spcPts val="0"/>
              </a:spcBef>
              <a:spcAft>
                <a:spcPts val="0"/>
              </a:spcAft>
              <a:buNone/>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8C55629-396D-4EDD-B605-F6F67B499FD3}"/>
              </a:ext>
            </a:extLst>
          </p:cNvPr>
          <p:cNvSpPr txBox="1"/>
          <p:nvPr/>
        </p:nvSpPr>
        <p:spPr>
          <a:xfrm>
            <a:off x="262394" y="780500"/>
            <a:ext cx="8197795" cy="3539430"/>
          </a:xfrm>
          <a:prstGeom prst="rect">
            <a:avLst/>
          </a:prstGeom>
          <a:noFill/>
        </p:spPr>
        <p:txBody>
          <a:bodyPr wrap="square">
            <a:spAutoFit/>
          </a:bodyPr>
          <a:lstStyle/>
          <a:p>
            <a:pPr algn="ctr"/>
            <a:r>
              <a:rPr lang="en-US" sz="2800" b="1" i="1" baseline="30000" dirty="0">
                <a:solidFill>
                  <a:schemeClr val="bg1"/>
                </a:solidFill>
                <a:effectLst/>
              </a:rPr>
              <a:t>26 </a:t>
            </a:r>
            <a:r>
              <a:rPr lang="en-US" sz="2800" b="0" i="1" dirty="0">
                <a:solidFill>
                  <a:schemeClr val="bg1"/>
                </a:solidFill>
                <a:effectLst/>
              </a:rPr>
              <a:t>I will make a covenant of peace with them. It shall be an everlasting covenant with them. And I will set them in their land and multiply them, and will set my sanctuary in their midst forevermore. </a:t>
            </a:r>
            <a:r>
              <a:rPr lang="en-US" sz="2800" b="1" i="1" baseline="30000" dirty="0">
                <a:solidFill>
                  <a:schemeClr val="bg1"/>
                </a:solidFill>
                <a:effectLst/>
              </a:rPr>
              <a:t>27 </a:t>
            </a:r>
            <a:r>
              <a:rPr lang="en-US" sz="2800" b="0" i="1" u="sng" dirty="0">
                <a:solidFill>
                  <a:schemeClr val="bg1"/>
                </a:solidFill>
                <a:effectLst/>
              </a:rPr>
              <a:t>My dwelling place shall be with them, and I will be their God, and they shall be my people.</a:t>
            </a:r>
            <a:r>
              <a:rPr lang="en-US" sz="2800" b="0" i="1" dirty="0">
                <a:solidFill>
                  <a:schemeClr val="bg1"/>
                </a:solidFill>
                <a:effectLst/>
              </a:rPr>
              <a:t> </a:t>
            </a:r>
            <a:r>
              <a:rPr lang="en-US" sz="2800" b="1" i="1" baseline="30000" dirty="0">
                <a:solidFill>
                  <a:schemeClr val="bg1"/>
                </a:solidFill>
                <a:effectLst/>
              </a:rPr>
              <a:t>28 </a:t>
            </a:r>
            <a:r>
              <a:rPr lang="en-US" sz="2800" b="0" i="1" dirty="0">
                <a:solidFill>
                  <a:schemeClr val="bg1"/>
                </a:solidFill>
                <a:effectLst/>
              </a:rPr>
              <a:t>Then the nations will know that I am the </a:t>
            </a:r>
            <a:r>
              <a:rPr lang="en-US" sz="2800" b="0" i="1" cap="small" dirty="0">
                <a:solidFill>
                  <a:schemeClr val="bg1"/>
                </a:solidFill>
                <a:effectLst/>
              </a:rPr>
              <a:t>Lord</a:t>
            </a:r>
            <a:r>
              <a:rPr lang="en-US" sz="2800" b="0" i="1" dirty="0">
                <a:solidFill>
                  <a:schemeClr val="bg1"/>
                </a:solidFill>
                <a:effectLst/>
              </a:rPr>
              <a:t> who sanctifies Israel, when my sanctuary is in their midst forevermore.”</a:t>
            </a:r>
            <a:endParaRPr lang="en-US" sz="2800" i="1" dirty="0">
              <a:solidFill>
                <a:schemeClr val="bg1"/>
              </a:solidFill>
            </a:endParaRPr>
          </a:p>
        </p:txBody>
      </p:sp>
    </p:spTree>
    <p:extLst>
      <p:ext uri="{BB962C8B-B14F-4D97-AF65-F5344CB8AC3E}">
        <p14:creationId xmlns:p14="http://schemas.microsoft.com/office/powerpoint/2010/main" val="3583200900"/>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57149" y="-79817"/>
            <a:ext cx="893875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Fulfillment</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57148" y="789128"/>
            <a:ext cx="8515350" cy="35943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indent="0" algn="ctr">
              <a:spcBef>
                <a:spcPts val="0"/>
              </a:spcBef>
              <a:spcAft>
                <a:spcPts val="0"/>
              </a:spcAft>
              <a:buNone/>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4312BF2-DBA8-48C4-890B-2ECFB393988E}"/>
              </a:ext>
            </a:extLst>
          </p:cNvPr>
          <p:cNvSpPr txBox="1"/>
          <p:nvPr/>
        </p:nvSpPr>
        <p:spPr>
          <a:xfrm>
            <a:off x="262394" y="616521"/>
            <a:ext cx="7816131" cy="4093428"/>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We are the temple of God – I Cor 3:16-17 (plural) </a:t>
            </a:r>
            <a:endParaRPr lang="en-US"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16 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 you not know that you are God's temple and that God's Spirit dwells in you? </a:t>
            </a:r>
            <a:r>
              <a:rPr lang="en-US" sz="20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anyone destroys God's temple, God will destroy him. For God's temple is holy, and you are that temple.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Corinthians 6:19-20 (singular)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 you not know that your body is a temple of the Holy Spirit within you, whom you have from God?</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7965" marR="0">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God makes his dwelling place among us – II Cor. 6:16</a:t>
            </a:r>
            <a:endParaRPr lang="en-US"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are the temple of the living God; as God said,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will make my dwelling among them and walk among them,</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I will be their God, and they shall be my people.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4963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ssolve">
                                      <p:cBhvr>
                                        <p:cTn id="10" dur="500"/>
                                        <p:tgtEl>
                                          <p:spTgt spid="8">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dissolve">
                                      <p:cBhvr>
                                        <p:cTn id="13" dur="500"/>
                                        <p:tgtEl>
                                          <p:spTgt spid="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dissolve">
                                      <p:cBhvr>
                                        <p:cTn id="18" dur="500"/>
                                        <p:tgtEl>
                                          <p:spTgt spid="8">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dissolve">
                                      <p:cBhvr>
                                        <p:cTn id="21" dur="500"/>
                                        <p:tgtEl>
                                          <p:spTgt spid="8">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dissolve">
                                      <p:cBhvr>
                                        <p:cTn id="24" dur="500"/>
                                        <p:tgtEl>
                                          <p:spTgt spid="8">
                                            <p:txEl>
                                              <p:pRg st="7" end="7"/>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dissolve">
                                      <p:cBhvr>
                                        <p:cTn id="27" dur="500"/>
                                        <p:tgtEl>
                                          <p:spTgt spid="8">
                                            <p:txEl>
                                              <p:pRg st="8" end="8"/>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
                                            <p:txEl>
                                              <p:pRg st="9" end="9"/>
                                            </p:txEl>
                                          </p:spTgt>
                                        </p:tgtEl>
                                        <p:attrNameLst>
                                          <p:attrName>style.visibility</p:attrName>
                                        </p:attrNameLst>
                                      </p:cBhvr>
                                      <p:to>
                                        <p:strVal val="visible"/>
                                      </p:to>
                                    </p:set>
                                    <p:animEffect transition="in" filter="dissolve">
                                      <p:cBhvr>
                                        <p:cTn id="3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205245" y="1669165"/>
            <a:ext cx="893875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accent2">
                    <a:lumMod val="40000"/>
                    <a:lumOff val="60000"/>
                  </a:schemeClr>
                </a:solidFill>
              </a:rPr>
              <a:t>Practical Considerations</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57148" y="789128"/>
            <a:ext cx="8515350" cy="35943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indent="0" algn="ctr">
              <a:spcBef>
                <a:spcPts val="0"/>
              </a:spcBef>
              <a:spcAft>
                <a:spcPts val="0"/>
              </a:spcAft>
              <a:buNone/>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358355"/>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5E6020-D8A9-214F-861D-D3819B9E9E28}"/>
              </a:ext>
            </a:extLst>
          </p:cNvPr>
          <p:cNvGraphicFramePr>
            <a:graphicFrameLocks noGrp="1"/>
          </p:cNvGraphicFramePr>
          <p:nvPr>
            <p:extLst>
              <p:ext uri="{D42A27DB-BD31-4B8C-83A1-F6EECF244321}">
                <p14:modId xmlns:p14="http://schemas.microsoft.com/office/powerpoint/2010/main" val="1264633110"/>
              </p:ext>
            </p:extLst>
          </p:nvPr>
        </p:nvGraphicFramePr>
        <p:xfrm>
          <a:off x="299245" y="326065"/>
          <a:ext cx="8490336" cy="5251572"/>
        </p:xfrm>
        <a:graphic>
          <a:graphicData uri="http://schemas.openxmlformats.org/drawingml/2006/table">
            <a:tbl>
              <a:tblPr firstRow="1" bandRow="1">
                <a:tableStyleId>{5C22544A-7EE6-4342-B048-85BDC9FD1C3A}</a:tableStyleId>
              </a:tblPr>
              <a:tblGrid>
                <a:gridCol w="1491895">
                  <a:extLst>
                    <a:ext uri="{9D8B030D-6E8A-4147-A177-3AD203B41FA5}">
                      <a16:colId xmlns:a16="http://schemas.microsoft.com/office/drawing/2014/main" val="2791907738"/>
                    </a:ext>
                  </a:extLst>
                </a:gridCol>
                <a:gridCol w="4656339">
                  <a:extLst>
                    <a:ext uri="{9D8B030D-6E8A-4147-A177-3AD203B41FA5}">
                      <a16:colId xmlns:a16="http://schemas.microsoft.com/office/drawing/2014/main" val="1881182467"/>
                    </a:ext>
                  </a:extLst>
                </a:gridCol>
                <a:gridCol w="2342102">
                  <a:extLst>
                    <a:ext uri="{9D8B030D-6E8A-4147-A177-3AD203B41FA5}">
                      <a16:colId xmlns:a16="http://schemas.microsoft.com/office/drawing/2014/main" val="2384036005"/>
                    </a:ext>
                  </a:extLst>
                </a:gridCol>
              </a:tblGrid>
              <a:tr h="308916">
                <a:tc>
                  <a:txBody>
                    <a:bodyPr/>
                    <a:lstStyle/>
                    <a:p>
                      <a:pPr algn="ctr"/>
                      <a:r>
                        <a:rPr lang="en-US" dirty="0"/>
                        <a:t>Lesson</a:t>
                      </a:r>
                    </a:p>
                  </a:txBody>
                  <a:tcPr>
                    <a:solidFill>
                      <a:schemeClr val="accent1">
                        <a:lumMod val="50000"/>
                      </a:schemeClr>
                    </a:solidFill>
                  </a:tcPr>
                </a:tc>
                <a:tc>
                  <a:txBody>
                    <a:bodyPr/>
                    <a:lstStyle/>
                    <a:p>
                      <a:pPr algn="ctr"/>
                      <a:r>
                        <a:rPr lang="en-US" dirty="0"/>
                        <a:t>Topic</a:t>
                      </a:r>
                    </a:p>
                  </a:txBody>
                  <a:tcPr>
                    <a:solidFill>
                      <a:schemeClr val="accent1">
                        <a:lumMod val="50000"/>
                      </a:schemeClr>
                    </a:solidFill>
                  </a:tcPr>
                </a:tc>
                <a:tc>
                  <a:txBody>
                    <a:bodyPr/>
                    <a:lstStyle/>
                    <a:p>
                      <a:pPr algn="ctr"/>
                      <a:r>
                        <a:rPr lang="en-US" dirty="0"/>
                        <a:t>Date</a:t>
                      </a:r>
                    </a:p>
                  </a:txBody>
                  <a:tcPr>
                    <a:solidFill>
                      <a:schemeClr val="accent1">
                        <a:lumMod val="50000"/>
                      </a:schemeClr>
                    </a:solidFill>
                  </a:tcPr>
                </a:tc>
                <a:extLst>
                  <a:ext uri="{0D108BD9-81ED-4DB2-BD59-A6C34878D82A}">
                    <a16:rowId xmlns:a16="http://schemas.microsoft.com/office/drawing/2014/main" val="860003811"/>
                  </a:ext>
                </a:extLst>
              </a:tr>
              <a:tr h="308916">
                <a:tc>
                  <a:txBody>
                    <a:bodyPr/>
                    <a:lstStyle/>
                    <a:p>
                      <a:pPr algn="l"/>
                      <a:r>
                        <a:rPr lang="en-US" b="1" dirty="0"/>
                        <a:t>Lessons 1-3</a:t>
                      </a:r>
                    </a:p>
                  </a:txBody>
                  <a:tcPr>
                    <a:solidFill>
                      <a:srgbClr val="9BE3CC"/>
                    </a:solidFill>
                  </a:tcPr>
                </a:tc>
                <a:tc gridSpan="2">
                  <a:txBody>
                    <a:bodyPr/>
                    <a:lstStyle/>
                    <a:p>
                      <a:pPr algn="ctr"/>
                      <a:r>
                        <a:rPr lang="en-US" b="1" dirty="0"/>
                        <a:t>Disciples Who Love One Another</a:t>
                      </a:r>
                    </a:p>
                  </a:txBody>
                  <a:tcPr>
                    <a:solidFill>
                      <a:srgbClr val="9BE3CC"/>
                    </a:solidFill>
                  </a:tcPr>
                </a:tc>
                <a:tc hMerge="1">
                  <a:txBody>
                    <a:bodyPr/>
                    <a:lstStyle/>
                    <a:p>
                      <a:endParaRPr lang="en-US"/>
                    </a:p>
                  </a:txBody>
                  <a:tcPr/>
                </a:tc>
                <a:extLst>
                  <a:ext uri="{0D108BD9-81ED-4DB2-BD59-A6C34878D82A}">
                    <a16:rowId xmlns:a16="http://schemas.microsoft.com/office/drawing/2014/main" val="2051818401"/>
                  </a:ext>
                </a:extLst>
              </a:tr>
              <a:tr h="308916">
                <a:tc>
                  <a:txBody>
                    <a:bodyPr/>
                    <a:lstStyle/>
                    <a:p>
                      <a:pPr algn="ctr"/>
                      <a:r>
                        <a:rPr lang="en-US" dirty="0"/>
                        <a:t>Lesson 1</a:t>
                      </a:r>
                    </a:p>
                  </a:txBody>
                  <a:tcPr/>
                </a:tc>
                <a:tc>
                  <a:txBody>
                    <a:bodyPr/>
                    <a:lstStyle/>
                    <a:p>
                      <a:pPr algn="ctr"/>
                      <a:r>
                        <a:rPr lang="en-US" dirty="0"/>
                        <a:t>“By This, The World Will Know…” (John 13:35)</a:t>
                      </a:r>
                    </a:p>
                  </a:txBody>
                  <a:tcPr/>
                </a:tc>
                <a:tc>
                  <a:txBody>
                    <a:bodyPr/>
                    <a:lstStyle/>
                    <a:p>
                      <a:pPr algn="ctr"/>
                      <a:r>
                        <a:rPr lang="en-US" dirty="0"/>
                        <a:t>September</a:t>
                      </a:r>
                    </a:p>
                  </a:txBody>
                  <a:tcPr/>
                </a:tc>
                <a:extLst>
                  <a:ext uri="{0D108BD9-81ED-4DB2-BD59-A6C34878D82A}">
                    <a16:rowId xmlns:a16="http://schemas.microsoft.com/office/drawing/2014/main" val="3950300373"/>
                  </a:ext>
                </a:extLst>
              </a:tr>
              <a:tr h="308916">
                <a:tc>
                  <a:txBody>
                    <a:bodyPr/>
                    <a:lstStyle/>
                    <a:p>
                      <a:pPr algn="ctr"/>
                      <a:r>
                        <a:rPr lang="en-US" dirty="0"/>
                        <a:t>Lesson 2</a:t>
                      </a:r>
                    </a:p>
                  </a:txBody>
                  <a:tcPr/>
                </a:tc>
                <a:tc>
                  <a:txBody>
                    <a:bodyPr/>
                    <a:lstStyle/>
                    <a:p>
                      <a:pPr algn="ctr"/>
                      <a:r>
                        <a:rPr lang="en-US" dirty="0"/>
                        <a:t>Why </a:t>
                      </a:r>
                      <a:r>
                        <a:rPr lang="en-US"/>
                        <a:t>Christianity Can Create Community</a:t>
                      </a:r>
                      <a:endParaRPr lang="en-US" dirty="0"/>
                    </a:p>
                  </a:txBody>
                  <a:tcPr/>
                </a:tc>
                <a:tc>
                  <a:txBody>
                    <a:bodyPr/>
                    <a:lstStyle/>
                    <a:p>
                      <a:pPr algn="ctr"/>
                      <a:r>
                        <a:rPr lang="en-US" dirty="0"/>
                        <a:t>October</a:t>
                      </a:r>
                    </a:p>
                  </a:txBody>
                  <a:tcPr/>
                </a:tc>
                <a:extLst>
                  <a:ext uri="{0D108BD9-81ED-4DB2-BD59-A6C34878D82A}">
                    <a16:rowId xmlns:a16="http://schemas.microsoft.com/office/drawing/2014/main" val="1968873514"/>
                  </a:ext>
                </a:extLst>
              </a:tr>
              <a:tr h="308916">
                <a:tc>
                  <a:txBody>
                    <a:bodyPr/>
                    <a:lstStyle/>
                    <a:p>
                      <a:pPr algn="ctr"/>
                      <a:r>
                        <a:rPr lang="en-US" b="1" dirty="0"/>
                        <a:t>Lesson 3</a:t>
                      </a:r>
                    </a:p>
                  </a:txBody>
                  <a:tcPr/>
                </a:tc>
                <a:tc>
                  <a:txBody>
                    <a:bodyPr/>
                    <a:lstStyle/>
                    <a:p>
                      <a:pPr algn="ctr"/>
                      <a:r>
                        <a:rPr lang="en-US" b="1" dirty="0"/>
                        <a:t>Reasons We Don’t Need One Another</a:t>
                      </a:r>
                    </a:p>
                  </a:txBody>
                  <a:tcPr/>
                </a:tc>
                <a:tc>
                  <a:txBody>
                    <a:bodyPr/>
                    <a:lstStyle/>
                    <a:p>
                      <a:pPr algn="ctr"/>
                      <a:r>
                        <a:rPr lang="en-US" b="1" dirty="0"/>
                        <a:t>November</a:t>
                      </a:r>
                    </a:p>
                  </a:txBody>
                  <a:tcPr/>
                </a:tc>
                <a:extLst>
                  <a:ext uri="{0D108BD9-81ED-4DB2-BD59-A6C34878D82A}">
                    <a16:rowId xmlns:a16="http://schemas.microsoft.com/office/drawing/2014/main" val="3290326182"/>
                  </a:ext>
                </a:extLst>
              </a:tr>
              <a:tr h="308916">
                <a:tc>
                  <a:txBody>
                    <a:bodyPr/>
                    <a:lstStyle/>
                    <a:p>
                      <a:pPr algn="l"/>
                      <a:r>
                        <a:rPr lang="en-US" b="1" dirty="0"/>
                        <a:t>Lessons 4-6</a:t>
                      </a:r>
                    </a:p>
                  </a:txBody>
                  <a:tcPr>
                    <a:solidFill>
                      <a:srgbClr val="9BE3CC"/>
                    </a:solidFill>
                  </a:tcPr>
                </a:tc>
                <a:tc gridSpan="2">
                  <a:txBody>
                    <a:bodyPr/>
                    <a:lstStyle/>
                    <a:p>
                      <a:pPr algn="ctr"/>
                      <a:r>
                        <a:rPr lang="en-US" b="1" dirty="0"/>
                        <a:t>Love One Another In Deed</a:t>
                      </a:r>
                    </a:p>
                  </a:txBody>
                  <a:tcPr>
                    <a:solidFill>
                      <a:srgbClr val="9BE3CC"/>
                    </a:solidFill>
                  </a:tcPr>
                </a:tc>
                <a:tc hMerge="1">
                  <a:txBody>
                    <a:bodyPr/>
                    <a:lstStyle/>
                    <a:p>
                      <a:endParaRPr lang="en-US"/>
                    </a:p>
                  </a:txBody>
                  <a:tcPr/>
                </a:tc>
                <a:extLst>
                  <a:ext uri="{0D108BD9-81ED-4DB2-BD59-A6C34878D82A}">
                    <a16:rowId xmlns:a16="http://schemas.microsoft.com/office/drawing/2014/main" val="4129472620"/>
                  </a:ext>
                </a:extLst>
              </a:tr>
              <a:tr h="308916">
                <a:tc>
                  <a:txBody>
                    <a:bodyPr/>
                    <a:lstStyle/>
                    <a:p>
                      <a:pPr algn="ctr"/>
                      <a:r>
                        <a:rPr lang="en-US" b="0" dirty="0"/>
                        <a:t>Lesson 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Honor One Another (Romans 12:10)</a:t>
                      </a:r>
                    </a:p>
                  </a:txBody>
                  <a:tcPr/>
                </a:tc>
                <a:tc>
                  <a:txBody>
                    <a:bodyPr/>
                    <a:lstStyle/>
                    <a:p>
                      <a:pPr algn="ctr"/>
                      <a:r>
                        <a:rPr lang="en-US" b="0" dirty="0"/>
                        <a:t>December</a:t>
                      </a:r>
                    </a:p>
                  </a:txBody>
                  <a:tcPr/>
                </a:tc>
                <a:extLst>
                  <a:ext uri="{0D108BD9-81ED-4DB2-BD59-A6C34878D82A}">
                    <a16:rowId xmlns:a16="http://schemas.microsoft.com/office/drawing/2014/main" val="1732232237"/>
                  </a:ext>
                </a:extLst>
              </a:tr>
              <a:tr h="308916">
                <a:tc>
                  <a:txBody>
                    <a:bodyPr/>
                    <a:lstStyle/>
                    <a:p>
                      <a:pPr algn="ctr"/>
                      <a:r>
                        <a:rPr lang="en-US" dirty="0"/>
                        <a:t>Lesson 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Welcome One Another (1 Peter 4:9, Rom 15:7)</a:t>
                      </a:r>
                    </a:p>
                  </a:txBody>
                  <a:tcPr/>
                </a:tc>
                <a:tc>
                  <a:txBody>
                    <a:bodyPr/>
                    <a:lstStyle/>
                    <a:p>
                      <a:pPr algn="ctr"/>
                      <a:r>
                        <a:rPr lang="en-US" dirty="0"/>
                        <a:t>January</a:t>
                      </a:r>
                    </a:p>
                  </a:txBody>
                  <a:tcPr/>
                </a:tc>
                <a:extLst>
                  <a:ext uri="{0D108BD9-81ED-4DB2-BD59-A6C34878D82A}">
                    <a16:rowId xmlns:a16="http://schemas.microsoft.com/office/drawing/2014/main" val="4221933274"/>
                  </a:ext>
                </a:extLst>
              </a:tr>
              <a:tr h="308916">
                <a:tc>
                  <a:txBody>
                    <a:bodyPr/>
                    <a:lstStyle/>
                    <a:p>
                      <a:pPr algn="ctr"/>
                      <a:r>
                        <a:rPr lang="en-US" dirty="0"/>
                        <a:t>Lesson 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Serve One Another (Galatians 5:13)</a:t>
                      </a:r>
                    </a:p>
                  </a:txBody>
                  <a:tcPr/>
                </a:tc>
                <a:tc>
                  <a:txBody>
                    <a:bodyPr/>
                    <a:lstStyle/>
                    <a:p>
                      <a:pPr algn="ctr"/>
                      <a:r>
                        <a:rPr lang="en-US" dirty="0"/>
                        <a:t>February</a:t>
                      </a:r>
                    </a:p>
                  </a:txBody>
                  <a:tcPr/>
                </a:tc>
                <a:extLst>
                  <a:ext uri="{0D108BD9-81ED-4DB2-BD59-A6C34878D82A}">
                    <a16:rowId xmlns:a16="http://schemas.microsoft.com/office/drawing/2014/main" val="1078171716"/>
                  </a:ext>
                </a:extLst>
              </a:tr>
              <a:tr h="308916">
                <a:tc>
                  <a:txBody>
                    <a:bodyPr/>
                    <a:lstStyle/>
                    <a:p>
                      <a:pPr algn="ctr"/>
                      <a:r>
                        <a:rPr lang="en-US" b="1" dirty="0"/>
                        <a:t>Lesson 7-10</a:t>
                      </a:r>
                    </a:p>
                  </a:txBody>
                  <a:tcPr>
                    <a:solidFill>
                      <a:srgbClr val="9BE3CC"/>
                    </a:solidFill>
                  </a:tcPr>
                </a:tc>
                <a:tc gridSpan="2">
                  <a:txBody>
                    <a:bodyPr/>
                    <a:lstStyle/>
                    <a:p>
                      <a:pPr algn="ctr"/>
                      <a:r>
                        <a:rPr lang="en-US" b="1" dirty="0"/>
                        <a:t>Love One Another In Truth</a:t>
                      </a:r>
                    </a:p>
                  </a:txBody>
                  <a:tcPr>
                    <a:solidFill>
                      <a:srgbClr val="9BE3CC"/>
                    </a:solidFill>
                  </a:tcPr>
                </a:tc>
                <a:tc hMerge="1">
                  <a:txBody>
                    <a:bodyPr/>
                    <a:lstStyle/>
                    <a:p>
                      <a:pPr algn="ctr"/>
                      <a:endParaRPr lang="en-US" dirty="0"/>
                    </a:p>
                  </a:txBody>
                  <a:tcPr/>
                </a:tc>
                <a:extLst>
                  <a:ext uri="{0D108BD9-81ED-4DB2-BD59-A6C34878D82A}">
                    <a16:rowId xmlns:a16="http://schemas.microsoft.com/office/drawing/2014/main" val="2471201216"/>
                  </a:ext>
                </a:extLst>
              </a:tr>
              <a:tr h="308916">
                <a:tc>
                  <a:txBody>
                    <a:bodyPr/>
                    <a:lstStyle/>
                    <a:p>
                      <a:pPr algn="ctr"/>
                      <a:r>
                        <a:rPr lang="en-US" dirty="0"/>
                        <a:t>Lesson 7</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Stir Up One Another (Heb. 10:24-25,)</a:t>
                      </a:r>
                    </a:p>
                  </a:txBody>
                  <a:tcPr/>
                </a:tc>
                <a:tc>
                  <a:txBody>
                    <a:bodyPr/>
                    <a:lstStyle/>
                    <a:p>
                      <a:pPr algn="ctr"/>
                      <a:r>
                        <a:rPr lang="en-US" dirty="0"/>
                        <a:t>March</a:t>
                      </a:r>
                    </a:p>
                  </a:txBody>
                  <a:tcPr/>
                </a:tc>
                <a:extLst>
                  <a:ext uri="{0D108BD9-81ED-4DB2-BD59-A6C34878D82A}">
                    <a16:rowId xmlns:a16="http://schemas.microsoft.com/office/drawing/2014/main" val="3565593256"/>
                  </a:ext>
                </a:extLst>
              </a:tr>
              <a:tr h="308916">
                <a:tc>
                  <a:txBody>
                    <a:bodyPr/>
                    <a:lstStyle/>
                    <a:p>
                      <a:pPr algn="ctr"/>
                      <a:r>
                        <a:rPr lang="en-US" dirty="0"/>
                        <a:t>Lesson 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Confer With One Another (Acts 4:15) (1:14)</a:t>
                      </a:r>
                    </a:p>
                  </a:txBody>
                  <a:tcPr/>
                </a:tc>
                <a:tc>
                  <a:txBody>
                    <a:bodyPr/>
                    <a:lstStyle/>
                    <a:p>
                      <a:pPr algn="ctr"/>
                      <a:r>
                        <a:rPr lang="en-US" dirty="0"/>
                        <a:t>April</a:t>
                      </a:r>
                    </a:p>
                  </a:txBody>
                  <a:tcPr/>
                </a:tc>
                <a:extLst>
                  <a:ext uri="{0D108BD9-81ED-4DB2-BD59-A6C34878D82A}">
                    <a16:rowId xmlns:a16="http://schemas.microsoft.com/office/drawing/2014/main" val="55416966"/>
                  </a:ext>
                </a:extLst>
              </a:tr>
              <a:tr h="308916">
                <a:tc>
                  <a:txBody>
                    <a:bodyPr/>
                    <a:lstStyle/>
                    <a:p>
                      <a:pPr algn="ctr"/>
                      <a:r>
                        <a:rPr lang="en-US" dirty="0"/>
                        <a:t>Lesson 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Confess &amp; Pray with One Another (James 5:16)</a:t>
                      </a:r>
                    </a:p>
                  </a:txBody>
                  <a:tcPr/>
                </a:tc>
                <a:tc>
                  <a:txBody>
                    <a:bodyPr/>
                    <a:lstStyle/>
                    <a:p>
                      <a:pPr algn="ctr"/>
                      <a:r>
                        <a:rPr lang="en-US" dirty="0"/>
                        <a:t>May</a:t>
                      </a:r>
                    </a:p>
                  </a:txBody>
                  <a:tcPr/>
                </a:tc>
                <a:extLst>
                  <a:ext uri="{0D108BD9-81ED-4DB2-BD59-A6C34878D82A}">
                    <a16:rowId xmlns:a16="http://schemas.microsoft.com/office/drawing/2014/main" val="3442698315"/>
                  </a:ext>
                </a:extLst>
              </a:tr>
              <a:tr h="308916">
                <a:tc>
                  <a:txBody>
                    <a:bodyPr/>
                    <a:lstStyle/>
                    <a:p>
                      <a:pPr algn="ctr"/>
                      <a:r>
                        <a:rPr lang="en-US" dirty="0"/>
                        <a:t>Lesson 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Addressing One Another in Song (Eph. 5:19)</a:t>
                      </a:r>
                    </a:p>
                  </a:txBody>
                  <a:tcPr/>
                </a:tc>
                <a:tc>
                  <a:txBody>
                    <a:bodyPr/>
                    <a:lstStyle/>
                    <a:p>
                      <a:pPr algn="ctr"/>
                      <a:r>
                        <a:rPr lang="en-US" dirty="0"/>
                        <a:t>June</a:t>
                      </a:r>
                    </a:p>
                  </a:txBody>
                  <a:tcPr/>
                </a:tc>
                <a:extLst>
                  <a:ext uri="{0D108BD9-81ED-4DB2-BD59-A6C34878D82A}">
                    <a16:rowId xmlns:a16="http://schemas.microsoft.com/office/drawing/2014/main" val="1852698852"/>
                  </a:ext>
                </a:extLst>
              </a:tr>
              <a:tr h="308916">
                <a:tc>
                  <a:txBody>
                    <a:bodyPr/>
                    <a:lstStyle/>
                    <a:p>
                      <a:pPr algn="ctr"/>
                      <a:r>
                        <a:rPr lang="en-US" dirty="0"/>
                        <a:t>Lesson 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Forbear with One Another (Colossians 3:13)</a:t>
                      </a:r>
                    </a:p>
                  </a:txBody>
                  <a:tcPr/>
                </a:tc>
                <a:tc>
                  <a:txBody>
                    <a:bodyPr/>
                    <a:lstStyle/>
                    <a:p>
                      <a:pPr algn="ctr"/>
                      <a:r>
                        <a:rPr lang="en-US" dirty="0"/>
                        <a:t>July</a:t>
                      </a:r>
                    </a:p>
                  </a:txBody>
                  <a:tcPr/>
                </a:tc>
                <a:extLst>
                  <a:ext uri="{0D108BD9-81ED-4DB2-BD59-A6C34878D82A}">
                    <a16:rowId xmlns:a16="http://schemas.microsoft.com/office/drawing/2014/main" val="3206591061"/>
                  </a:ext>
                </a:extLst>
              </a:tr>
              <a:tr h="308916">
                <a:tc>
                  <a:txBody>
                    <a:bodyPr/>
                    <a:lstStyle/>
                    <a:p>
                      <a:pPr algn="ctr"/>
                      <a:endParaRPr lang="en-US" dirty="0"/>
                    </a:p>
                  </a:txBody>
                  <a:tcPr/>
                </a:tc>
                <a:tc gridSpan="2">
                  <a:txBody>
                    <a:bodyPr/>
                    <a:lstStyle/>
                    <a:p>
                      <a:pPr algn="ctr"/>
                      <a:r>
                        <a:rPr lang="en-US" b="1" dirty="0"/>
                        <a:t>Abide In God’s Love</a:t>
                      </a:r>
                    </a:p>
                  </a:txBody>
                  <a:tcPr>
                    <a:solidFill>
                      <a:srgbClr val="9BE3CC"/>
                    </a:solidFill>
                  </a:tcPr>
                </a:tc>
                <a:tc hMerge="1">
                  <a:txBody>
                    <a:bodyPr/>
                    <a:lstStyle/>
                    <a:p>
                      <a:pPr algn="ctr"/>
                      <a:endParaRPr lang="en-US" dirty="0"/>
                    </a:p>
                  </a:txBody>
                  <a:tcPr/>
                </a:tc>
                <a:extLst>
                  <a:ext uri="{0D108BD9-81ED-4DB2-BD59-A6C34878D82A}">
                    <a16:rowId xmlns:a16="http://schemas.microsoft.com/office/drawing/2014/main" val="4126343263"/>
                  </a:ext>
                </a:extLst>
              </a:tr>
              <a:tr h="308916">
                <a:tc>
                  <a:txBody>
                    <a:bodyPr/>
                    <a:lstStyle/>
                    <a:p>
                      <a:pPr algn="ctr"/>
                      <a:r>
                        <a:rPr lang="en-US" dirty="0"/>
                        <a:t>Lesson 12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The Test of our Love for God (1 John 4:7) </a:t>
                      </a:r>
                    </a:p>
                  </a:txBody>
                  <a:tcPr/>
                </a:tc>
                <a:tc>
                  <a:txBody>
                    <a:bodyPr/>
                    <a:lstStyle/>
                    <a:p>
                      <a:pPr algn="ctr"/>
                      <a:r>
                        <a:rPr lang="en-US" dirty="0"/>
                        <a:t>August</a:t>
                      </a:r>
                    </a:p>
                  </a:txBody>
                  <a:tcPr/>
                </a:tc>
                <a:extLst>
                  <a:ext uri="{0D108BD9-81ED-4DB2-BD59-A6C34878D82A}">
                    <a16:rowId xmlns:a16="http://schemas.microsoft.com/office/drawing/2014/main" val="612453330"/>
                  </a:ext>
                </a:extLst>
              </a:tr>
            </a:tbl>
          </a:graphicData>
        </a:graphic>
      </p:graphicFrame>
      <p:sp>
        <p:nvSpPr>
          <p:cNvPr id="2" name="TextBox 1">
            <a:extLst>
              <a:ext uri="{FF2B5EF4-FFF2-40B4-BE49-F238E27FC236}">
                <a16:creationId xmlns:a16="http://schemas.microsoft.com/office/drawing/2014/main" id="{F43DCA5A-2119-4055-AB28-DE5AF25736E6}"/>
              </a:ext>
            </a:extLst>
          </p:cNvPr>
          <p:cNvSpPr txBox="1"/>
          <p:nvPr/>
        </p:nvSpPr>
        <p:spPr>
          <a:xfrm>
            <a:off x="241402" y="1528876"/>
            <a:ext cx="8603353" cy="395021"/>
          </a:xfrm>
          <a:prstGeom prst="rect">
            <a:avLst/>
          </a:prstGeom>
          <a:solidFill>
            <a:schemeClr val="accent1">
              <a:lumMod val="60000"/>
              <a:lumOff val="40000"/>
              <a:alpha val="48000"/>
            </a:schemeClr>
          </a:solidFill>
          <a:ln w="1905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8983408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rotWithShape="1">
          <a:blip r:embed="rId2"/>
          <a:srcRect/>
          <a:stretch/>
        </p:blipFill>
        <p:spPr>
          <a:xfrm>
            <a:off x="0" y="0"/>
            <a:ext cx="9189416" cy="5743385"/>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1026216" y="-189521"/>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chemeClr val="accent2">
                    <a:lumMod val="40000"/>
                    <a:lumOff val="60000"/>
                  </a:schemeClr>
                </a:solidFill>
              </a:rPr>
              <a:t>Reasons We Choose to Be Part of This Church</a:t>
            </a:r>
          </a:p>
        </p:txBody>
      </p:sp>
      <p:pic>
        <p:nvPicPr>
          <p:cNvPr id="6" name="Picture 6">
            <a:extLst>
              <a:ext uri="{FF2B5EF4-FFF2-40B4-BE49-F238E27FC236}">
                <a16:creationId xmlns:a16="http://schemas.microsoft.com/office/drawing/2014/main" id="{B3FDAE0C-8963-44A2-9E9A-C5B7A12AC8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855" y="621134"/>
            <a:ext cx="469900" cy="481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03C8A9C-9F5D-4DF3-8FA9-81A9F476BE6E}"/>
              </a:ext>
            </a:extLst>
          </p:cNvPr>
          <p:cNvSpPr txBox="1"/>
          <p:nvPr/>
        </p:nvSpPr>
        <p:spPr>
          <a:xfrm>
            <a:off x="234196" y="725594"/>
            <a:ext cx="998478" cy="954107"/>
          </a:xfrm>
          <a:prstGeom prst="rect">
            <a:avLst/>
          </a:prstGeom>
          <a:noFill/>
        </p:spPr>
        <p:txBody>
          <a:bodyPr wrap="square">
            <a:spAutoFit/>
          </a:bodyPr>
          <a:lstStyle>
            <a:defPPr>
              <a:defRPr lang="en-US"/>
            </a:defPPr>
            <a:lvl1pPr algn="ctr">
              <a:defRPr>
                <a:ln>
                  <a:solidFill>
                    <a:schemeClr val="bg1"/>
                  </a:solidFill>
                </a:ln>
                <a:solidFill>
                  <a:srgbClr val="0000FF"/>
                </a:solidFill>
                <a:effectLst>
                  <a:outerShdw blurRad="38100" dist="38100" dir="2700000" algn="tl">
                    <a:srgbClr val="000000">
                      <a:alpha val="43137"/>
                    </a:srgbClr>
                  </a:outerShdw>
                </a:effectLst>
              </a:defRPr>
            </a:lvl1pPr>
          </a:lstStyle>
          <a:p>
            <a:pPr eaLnBrk="1" hangingPunct="1">
              <a:defRPr/>
            </a:pPr>
            <a:r>
              <a:rPr lang="en-US" sz="2800" dirty="0">
                <a:solidFill>
                  <a:srgbClr val="FF0000"/>
                </a:solidFill>
                <a:effectLst/>
              </a:rPr>
              <a:t>Sinful/Poor</a:t>
            </a:r>
          </a:p>
        </p:txBody>
      </p:sp>
      <p:sp>
        <p:nvSpPr>
          <p:cNvPr id="9" name="TextBox 8">
            <a:extLst>
              <a:ext uri="{FF2B5EF4-FFF2-40B4-BE49-F238E27FC236}">
                <a16:creationId xmlns:a16="http://schemas.microsoft.com/office/drawing/2014/main" id="{18486E6D-9A5E-4F05-910B-0BE1E670916B}"/>
              </a:ext>
            </a:extLst>
          </p:cNvPr>
          <p:cNvSpPr txBox="1"/>
          <p:nvPr/>
        </p:nvSpPr>
        <p:spPr>
          <a:xfrm>
            <a:off x="-6554" y="4379990"/>
            <a:ext cx="1843005" cy="1384995"/>
          </a:xfrm>
          <a:prstGeom prst="rect">
            <a:avLst/>
          </a:prstGeom>
          <a:noFill/>
        </p:spPr>
        <p:txBody>
          <a:bodyPr wrap="none">
            <a:spAutoFit/>
          </a:bodyPr>
          <a:lstStyle/>
          <a:p>
            <a:pPr algn="ctr" eaLnBrk="1" hangingPunct="1">
              <a:defRPr/>
            </a:pPr>
            <a:r>
              <a:rPr lang="en-US" sz="2800" dirty="0">
                <a:ln>
                  <a:solidFill>
                    <a:schemeClr val="bg1"/>
                  </a:solidFill>
                </a:ln>
                <a:solidFill>
                  <a:srgbClr val="0000FF"/>
                </a:solidFill>
                <a:effectLst>
                  <a:outerShdw blurRad="38100" dist="38100" dir="2700000" algn="tl">
                    <a:srgbClr val="000000">
                      <a:alpha val="43137"/>
                    </a:srgbClr>
                  </a:outerShdw>
                </a:effectLst>
              </a:rPr>
              <a:t>Better </a:t>
            </a:r>
          </a:p>
          <a:p>
            <a:pPr algn="ctr" eaLnBrk="1" hangingPunct="1">
              <a:defRPr/>
            </a:pPr>
            <a:r>
              <a:rPr lang="en-US" sz="2800" dirty="0">
                <a:ln>
                  <a:solidFill>
                    <a:schemeClr val="bg1"/>
                  </a:solidFill>
                </a:ln>
                <a:solidFill>
                  <a:srgbClr val="0000FF"/>
                </a:solidFill>
                <a:effectLst>
                  <a:outerShdw blurRad="38100" dist="38100" dir="2700000" algn="tl">
                    <a:srgbClr val="000000">
                      <a:alpha val="43137"/>
                    </a:srgbClr>
                  </a:outerShdw>
                </a:effectLst>
              </a:rPr>
              <a:t>but </a:t>
            </a:r>
          </a:p>
          <a:p>
            <a:pPr algn="ctr" eaLnBrk="1" hangingPunct="1">
              <a:defRPr/>
            </a:pPr>
            <a:r>
              <a:rPr lang="en-US" sz="2800" dirty="0">
                <a:ln>
                  <a:solidFill>
                    <a:schemeClr val="bg1"/>
                  </a:solidFill>
                </a:ln>
                <a:solidFill>
                  <a:srgbClr val="0000FF"/>
                </a:solidFill>
                <a:effectLst>
                  <a:outerShdw blurRad="38100" dist="38100" dir="2700000" algn="tl">
                    <a:srgbClr val="000000">
                      <a:alpha val="43137"/>
                    </a:srgbClr>
                  </a:outerShdw>
                </a:effectLst>
              </a:rPr>
              <a:t>Inadequate</a:t>
            </a:r>
          </a:p>
        </p:txBody>
      </p:sp>
      <p:sp>
        <p:nvSpPr>
          <p:cNvPr id="10" name="TextBox 9">
            <a:extLst>
              <a:ext uri="{FF2B5EF4-FFF2-40B4-BE49-F238E27FC236}">
                <a16:creationId xmlns:a16="http://schemas.microsoft.com/office/drawing/2014/main" id="{34174D43-4BB7-492E-8FCF-31ABF25D4822}"/>
              </a:ext>
            </a:extLst>
          </p:cNvPr>
          <p:cNvSpPr txBox="1"/>
          <p:nvPr/>
        </p:nvSpPr>
        <p:spPr>
          <a:xfrm>
            <a:off x="1836451" y="735571"/>
            <a:ext cx="6330778" cy="4832092"/>
          </a:xfrm>
          <a:prstGeom prst="rect">
            <a:avLst/>
          </a:prstGeom>
          <a:noFill/>
        </p:spPr>
        <p:txBody>
          <a:bodyPr wrap="square" rtlCol="0">
            <a:spAutoFit/>
          </a:bodyPr>
          <a:lstStyle/>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Born into a similar church</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It’s my identity</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Business contacts – worldly benefits</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To be with others like myself</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Convenience</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Social reasons</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Connection with God and godly people</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Have my physical needs addressed</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For the intellectual activity</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Godly friends for my children</a:t>
            </a:r>
          </a:p>
          <a:p>
            <a:pPr marL="396875" indent="-396875" algn="l">
              <a:buClr>
                <a:schemeClr val="bg1"/>
              </a:buClr>
              <a:buFont typeface="Arial" panose="020B0604020202020204" pitchFamily="34" charset="0"/>
              <a:buChar char="•"/>
            </a:pPr>
            <a:r>
              <a:rPr lang="en-US" sz="2800" dirty="0">
                <a:solidFill>
                  <a:schemeClr val="bg1"/>
                </a:solidFill>
                <a:latin typeface="Calibri" panose="020F0502020204030204" pitchFamily="34" charset="0"/>
              </a:rPr>
              <a:t>Good moral teaching for children</a:t>
            </a:r>
            <a:endParaRPr lang="en-US" sz="2800" dirty="0">
              <a:latin typeface="Calibri" panose="020F0502020204030204" pitchFamily="34" charset="0"/>
            </a:endParaRPr>
          </a:p>
        </p:txBody>
      </p:sp>
    </p:spTree>
    <p:extLst>
      <p:ext uri="{BB962C8B-B14F-4D97-AF65-F5344CB8AC3E}">
        <p14:creationId xmlns:p14="http://schemas.microsoft.com/office/powerpoint/2010/main" val="15342441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dissolv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dissolve">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dissolve">
                                      <p:cBhvr>
                                        <p:cTn id="29" dur="500"/>
                                        <p:tgtEl>
                                          <p:spTgt spid="1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dissolve">
                                      <p:cBhvr>
                                        <p:cTn id="34" dur="500"/>
                                        <p:tgtEl>
                                          <p:spTgt spid="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dissolve">
                                      <p:cBhvr>
                                        <p:cTn id="39" dur="500"/>
                                        <p:tgtEl>
                                          <p:spTgt spid="1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
                                            <p:txEl>
                                              <p:pRg st="5" end="5"/>
                                            </p:txEl>
                                          </p:spTgt>
                                        </p:tgtEl>
                                        <p:attrNameLst>
                                          <p:attrName>style.visibility</p:attrName>
                                        </p:attrNameLst>
                                      </p:cBhvr>
                                      <p:to>
                                        <p:strVal val="visible"/>
                                      </p:to>
                                    </p:set>
                                    <p:animEffect transition="in" filter="dissolve">
                                      <p:cBhvr>
                                        <p:cTn id="44" dur="500"/>
                                        <p:tgtEl>
                                          <p:spTgt spid="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dissolve">
                                      <p:cBhvr>
                                        <p:cTn id="49" dur="500"/>
                                        <p:tgtEl>
                                          <p:spTgt spid="10">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Effect transition="in" filter="dissolve">
                                      <p:cBhvr>
                                        <p:cTn id="54" dur="500"/>
                                        <p:tgtEl>
                                          <p:spTgt spid="10">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0">
                                            <p:txEl>
                                              <p:pRg st="8" end="8"/>
                                            </p:txEl>
                                          </p:spTgt>
                                        </p:tgtEl>
                                        <p:attrNameLst>
                                          <p:attrName>style.visibility</p:attrName>
                                        </p:attrNameLst>
                                      </p:cBhvr>
                                      <p:to>
                                        <p:strVal val="visible"/>
                                      </p:to>
                                    </p:set>
                                    <p:animEffect transition="in" filter="dissolve">
                                      <p:cBhvr>
                                        <p:cTn id="59" dur="500"/>
                                        <p:tgtEl>
                                          <p:spTgt spid="10">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0">
                                            <p:txEl>
                                              <p:pRg st="9" end="9"/>
                                            </p:txEl>
                                          </p:spTgt>
                                        </p:tgtEl>
                                        <p:attrNameLst>
                                          <p:attrName>style.visibility</p:attrName>
                                        </p:attrNameLst>
                                      </p:cBhvr>
                                      <p:to>
                                        <p:strVal val="visible"/>
                                      </p:to>
                                    </p:set>
                                    <p:animEffect transition="in" filter="dissolve">
                                      <p:cBhvr>
                                        <p:cTn id="64" dur="500"/>
                                        <p:tgtEl>
                                          <p:spTgt spid="10">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
                                            <p:txEl>
                                              <p:pRg st="10" end="10"/>
                                            </p:txEl>
                                          </p:spTgt>
                                        </p:tgtEl>
                                        <p:attrNameLst>
                                          <p:attrName>style.visibility</p:attrName>
                                        </p:attrNameLst>
                                      </p:cBhvr>
                                      <p:to>
                                        <p:strVal val="visible"/>
                                      </p:to>
                                    </p:set>
                                    <p:animEffect transition="in" filter="dissolve">
                                      <p:cBhvr>
                                        <p:cTn id="69"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628650" y="-79817"/>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A Question - Mark 12:28-33</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285751" y="873580"/>
            <a:ext cx="8515350" cy="3594326"/>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chemeClr val="bg1"/>
                </a:solidFill>
                <a:effectLst/>
                <a:ea typeface="Times New Roman" panose="02020603050405020304" pitchFamily="18" charset="0"/>
              </a:rPr>
              <a:t>“Which commandment is the most important of all?” </a:t>
            </a:r>
            <a:r>
              <a:rPr lang="en-US" sz="2400" b="1" i="1" baseline="30000" dirty="0">
                <a:solidFill>
                  <a:schemeClr val="bg1"/>
                </a:solidFill>
                <a:effectLst/>
                <a:ea typeface="Times New Roman" panose="02020603050405020304" pitchFamily="18" charset="0"/>
              </a:rPr>
              <a:t>29 </a:t>
            </a:r>
            <a:r>
              <a:rPr lang="en-US" sz="2400" i="1" dirty="0">
                <a:solidFill>
                  <a:schemeClr val="bg1"/>
                </a:solidFill>
                <a:effectLst/>
                <a:ea typeface="Times New Roman" panose="02020603050405020304" pitchFamily="18" charset="0"/>
              </a:rPr>
              <a:t>Jesus answered, “The most important is, ‘Hear, O Israel: The Lord our God, the Lord is one. </a:t>
            </a:r>
            <a:r>
              <a:rPr lang="en-US" sz="2400" b="1" i="1" baseline="30000" dirty="0">
                <a:solidFill>
                  <a:schemeClr val="bg1"/>
                </a:solidFill>
                <a:effectLst/>
                <a:ea typeface="Times New Roman" panose="02020603050405020304" pitchFamily="18" charset="0"/>
              </a:rPr>
              <a:t>30 </a:t>
            </a:r>
            <a:r>
              <a:rPr lang="en-US" sz="2400" i="1" dirty="0">
                <a:solidFill>
                  <a:schemeClr val="bg1"/>
                </a:solidFill>
                <a:effectLst/>
                <a:ea typeface="Times New Roman" panose="02020603050405020304" pitchFamily="18" charset="0"/>
              </a:rPr>
              <a:t>And you shall love the Lord your God with all your heart and with all your soul and with all your mind and with all your strength.’ </a:t>
            </a:r>
            <a:r>
              <a:rPr lang="en-US" sz="2400" b="1" i="1" baseline="30000" dirty="0">
                <a:solidFill>
                  <a:schemeClr val="bg1"/>
                </a:solidFill>
                <a:effectLst/>
                <a:ea typeface="Times New Roman" panose="02020603050405020304" pitchFamily="18" charset="0"/>
              </a:rPr>
              <a:t>31 </a:t>
            </a:r>
            <a:r>
              <a:rPr lang="en-US" sz="2400" i="1" dirty="0">
                <a:solidFill>
                  <a:schemeClr val="bg1"/>
                </a:solidFill>
                <a:effectLst/>
                <a:ea typeface="Times New Roman" panose="02020603050405020304" pitchFamily="18" charset="0"/>
              </a:rPr>
              <a:t>The second is this: ‘You shall love your neighbor as yourself.’ There is no other commandment greater than these.” </a:t>
            </a:r>
            <a:r>
              <a:rPr lang="en-US" sz="2400" b="1" i="1" baseline="30000" dirty="0">
                <a:solidFill>
                  <a:schemeClr val="bg1"/>
                </a:solidFill>
                <a:effectLst/>
                <a:ea typeface="Times New Roman" panose="02020603050405020304" pitchFamily="18" charset="0"/>
              </a:rPr>
              <a:t>32 </a:t>
            </a:r>
            <a:r>
              <a:rPr lang="en-US" sz="2400" i="1" dirty="0">
                <a:solidFill>
                  <a:schemeClr val="bg1"/>
                </a:solidFill>
                <a:effectLst/>
                <a:ea typeface="Times New Roman" panose="02020603050405020304" pitchFamily="18" charset="0"/>
              </a:rPr>
              <a:t>And the scribe said to him, “You are right, Teacher. You have truly said that he is one, and there is no other besides him. </a:t>
            </a:r>
            <a:r>
              <a:rPr lang="en-US" sz="2400" b="1" i="1" baseline="30000" dirty="0">
                <a:solidFill>
                  <a:schemeClr val="bg1"/>
                </a:solidFill>
                <a:effectLst/>
                <a:ea typeface="Times New Roman" panose="02020603050405020304" pitchFamily="18" charset="0"/>
              </a:rPr>
              <a:t>33 </a:t>
            </a:r>
            <a:r>
              <a:rPr lang="en-US" sz="2400" i="1" dirty="0">
                <a:solidFill>
                  <a:schemeClr val="bg1"/>
                </a:solidFill>
                <a:effectLst/>
                <a:ea typeface="Times New Roman" panose="02020603050405020304" pitchFamily="18" charset="0"/>
              </a:rPr>
              <a:t>And to love him with all the heart and with all the understanding and with all the strength, and to love one's neighbor as oneself, is much more than all whole burnt offerings and sacrifices.”</a:t>
            </a:r>
            <a:endParaRPr lang="en-US" sz="2000" dirty="0">
              <a:solidFill>
                <a:schemeClr val="bg1"/>
              </a:solidFill>
            </a:endParaRPr>
          </a:p>
        </p:txBody>
      </p:sp>
    </p:spTree>
    <p:extLst>
      <p:ext uri="{BB962C8B-B14F-4D97-AF65-F5344CB8AC3E}">
        <p14:creationId xmlns:p14="http://schemas.microsoft.com/office/powerpoint/2010/main" val="338906354"/>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628650" y="-79817"/>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A Question - Luke 10:25-28</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174929" y="873580"/>
            <a:ext cx="8626172" cy="35943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5563" marR="0" indent="0" algn="ctr">
              <a:spcBef>
                <a:spcPts val="0"/>
              </a:spcBef>
              <a:spcAft>
                <a:spcPts val="0"/>
              </a:spcAft>
              <a:buNone/>
            </a:pP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25 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behold, a lawyer stood up to put him to the test, saying, “Teacher, what shall I do to inherit eternal life?” </a:t>
            </a: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26 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 said to him, “What is written in the Law? How do you read it?” </a:t>
            </a: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27 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he answered, “You shall love the Lord your God with all your heart and with all your soul and with all your strength and with all your mind, and your neighbor as yourself.” </a:t>
            </a: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he said to him, “You have answered correctly; do this, and you will live.”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760045"/>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628650" y="173276"/>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Theme Verse – John 13:34-35</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358554" y="1302014"/>
            <a:ext cx="8315325" cy="232948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200" i="1" dirty="0">
                <a:solidFill>
                  <a:schemeClr val="bg1"/>
                </a:solidFill>
              </a:rPr>
              <a:t>“A new commandment I give to you, that you </a:t>
            </a:r>
            <a:r>
              <a:rPr lang="en-US" sz="3200" b="1" i="1" dirty="0">
                <a:solidFill>
                  <a:schemeClr val="bg1"/>
                </a:solidFill>
              </a:rPr>
              <a:t>love one another</a:t>
            </a:r>
            <a:r>
              <a:rPr lang="en-US" sz="3200" i="1" dirty="0">
                <a:solidFill>
                  <a:schemeClr val="bg1"/>
                </a:solidFill>
              </a:rPr>
              <a:t>, even as I have loved you, that you also </a:t>
            </a:r>
            <a:r>
              <a:rPr lang="en-US" sz="3200" b="1" i="1" dirty="0">
                <a:solidFill>
                  <a:schemeClr val="bg1"/>
                </a:solidFill>
              </a:rPr>
              <a:t>love</a:t>
            </a:r>
            <a:r>
              <a:rPr lang="en-US" sz="3200" i="1" dirty="0">
                <a:solidFill>
                  <a:schemeClr val="bg1"/>
                </a:solidFill>
              </a:rPr>
              <a:t> </a:t>
            </a:r>
            <a:r>
              <a:rPr lang="en-US" sz="3200" b="1" i="1" dirty="0">
                <a:solidFill>
                  <a:schemeClr val="bg1"/>
                </a:solidFill>
              </a:rPr>
              <a:t>one</a:t>
            </a:r>
            <a:r>
              <a:rPr lang="en-US" sz="3200" i="1" dirty="0">
                <a:solidFill>
                  <a:schemeClr val="bg1"/>
                </a:solidFill>
              </a:rPr>
              <a:t> </a:t>
            </a:r>
            <a:r>
              <a:rPr lang="en-US" sz="3200" b="1" i="1" dirty="0">
                <a:solidFill>
                  <a:schemeClr val="bg1"/>
                </a:solidFill>
              </a:rPr>
              <a:t>another</a:t>
            </a:r>
            <a:r>
              <a:rPr lang="en-US" sz="3200" i="1" dirty="0">
                <a:solidFill>
                  <a:schemeClr val="bg1"/>
                </a:solidFill>
              </a:rPr>
              <a:t>. By this all men will know that you are My disciples, if you have </a:t>
            </a:r>
            <a:r>
              <a:rPr lang="en-US" sz="3200" b="1" i="1" dirty="0">
                <a:solidFill>
                  <a:schemeClr val="bg1"/>
                </a:solidFill>
              </a:rPr>
              <a:t>love </a:t>
            </a:r>
            <a:r>
              <a:rPr lang="en-US" sz="3200" i="1" dirty="0">
                <a:solidFill>
                  <a:schemeClr val="bg1"/>
                </a:solidFill>
              </a:rPr>
              <a:t>for </a:t>
            </a:r>
            <a:r>
              <a:rPr lang="en-US" sz="3200" b="1" i="1" dirty="0">
                <a:solidFill>
                  <a:schemeClr val="bg1"/>
                </a:solidFill>
              </a:rPr>
              <a:t>one another</a:t>
            </a:r>
            <a:r>
              <a:rPr lang="en-US" sz="3200" i="1" dirty="0">
                <a:solidFill>
                  <a:schemeClr val="bg1"/>
                </a:solidFill>
              </a:rPr>
              <a:t>.”</a:t>
            </a:r>
            <a:endParaRPr lang="en-US" sz="2000" i="1" dirty="0">
              <a:solidFill>
                <a:schemeClr val="bg1"/>
              </a:solidFill>
            </a:endParaRPr>
          </a:p>
        </p:txBody>
      </p:sp>
    </p:spTree>
    <p:extLst>
      <p:ext uri="{BB962C8B-B14F-4D97-AF65-F5344CB8AC3E}">
        <p14:creationId xmlns:p14="http://schemas.microsoft.com/office/powerpoint/2010/main" val="2734787741"/>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57148" y="-79817"/>
            <a:ext cx="8572498"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A Promise to Remake Us – Deut. 30:2-10</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285751" y="896370"/>
            <a:ext cx="8515350" cy="3594326"/>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b="1" i="1" baseline="30000" dirty="0">
                <a:solidFill>
                  <a:schemeClr val="bg1"/>
                </a:solidFill>
                <a:effectLst/>
                <a:ea typeface="Times New Roman" panose="02020603050405020304" pitchFamily="18" charset="0"/>
              </a:rPr>
              <a:t>2 </a:t>
            </a:r>
            <a:r>
              <a:rPr lang="en-US" sz="2400" i="1" dirty="0">
                <a:solidFill>
                  <a:schemeClr val="bg1"/>
                </a:solidFill>
                <a:effectLst/>
                <a:ea typeface="Times New Roman" panose="02020603050405020304" pitchFamily="18" charset="0"/>
              </a:rPr>
              <a:t>and return to the Lord your God, you and your children, and obey his voice in all that I command you today, </a:t>
            </a:r>
            <a:r>
              <a:rPr lang="en-US" sz="2400" i="1" dirty="0">
                <a:solidFill>
                  <a:srgbClr val="FFFF00"/>
                </a:solidFill>
                <a:effectLst/>
                <a:ea typeface="Times New Roman" panose="02020603050405020304" pitchFamily="18" charset="0"/>
              </a:rPr>
              <a:t>with all your heart and with all your soul,</a:t>
            </a:r>
            <a:r>
              <a:rPr lang="en-US" sz="2400" i="1" dirty="0">
                <a:solidFill>
                  <a:schemeClr val="bg1"/>
                </a:solidFill>
                <a:effectLst/>
                <a:ea typeface="Times New Roman" panose="02020603050405020304" pitchFamily="18" charset="0"/>
              </a:rPr>
              <a:t> </a:t>
            </a:r>
            <a:r>
              <a:rPr lang="en-US" sz="2400" b="1" i="1" baseline="30000" dirty="0">
                <a:solidFill>
                  <a:schemeClr val="bg1"/>
                </a:solidFill>
                <a:effectLst/>
                <a:ea typeface="Times New Roman" panose="02020603050405020304" pitchFamily="18" charset="0"/>
              </a:rPr>
              <a:t>3 </a:t>
            </a:r>
            <a:r>
              <a:rPr lang="en-US" sz="2400" i="1" dirty="0">
                <a:solidFill>
                  <a:schemeClr val="bg1"/>
                </a:solidFill>
                <a:effectLst/>
                <a:ea typeface="Times New Roman" panose="02020603050405020304" pitchFamily="18" charset="0"/>
              </a:rPr>
              <a:t>then the Lord your God will restore your fortunes and have mercy on you, and he will gather you again from all the peoples where the Lord your God has scattered you . . . </a:t>
            </a:r>
            <a:r>
              <a:rPr lang="en-US" sz="2400" b="1" i="1" baseline="30000" dirty="0">
                <a:solidFill>
                  <a:schemeClr val="bg1"/>
                </a:solidFill>
                <a:effectLst/>
                <a:ea typeface="Times New Roman" panose="02020603050405020304" pitchFamily="18" charset="0"/>
              </a:rPr>
              <a:t>6 </a:t>
            </a:r>
            <a:r>
              <a:rPr lang="en-US" sz="2400" i="1" dirty="0">
                <a:solidFill>
                  <a:schemeClr val="bg1"/>
                </a:solidFill>
                <a:effectLst/>
                <a:ea typeface="Times New Roman" panose="02020603050405020304" pitchFamily="18" charset="0"/>
              </a:rPr>
              <a:t>And </a:t>
            </a:r>
            <a:r>
              <a:rPr lang="en-US" sz="2400" i="1" dirty="0">
                <a:solidFill>
                  <a:srgbClr val="FFFF00"/>
                </a:solidFill>
                <a:effectLst/>
                <a:ea typeface="Times New Roman" panose="02020603050405020304" pitchFamily="18" charset="0"/>
              </a:rPr>
              <a:t>the Lord your God will circumcise your heart and the heart of your offspring, so that you will love the Lord your God with all your heart and with all your soul</a:t>
            </a:r>
            <a:r>
              <a:rPr lang="en-US" sz="2400" i="1" dirty="0">
                <a:solidFill>
                  <a:schemeClr val="bg1"/>
                </a:solidFill>
                <a:effectLst/>
                <a:ea typeface="Times New Roman" panose="02020603050405020304" pitchFamily="18" charset="0"/>
              </a:rPr>
              <a:t>, that you may live. . . </a:t>
            </a:r>
            <a:r>
              <a:rPr lang="en-US" sz="2400" b="1" i="1" baseline="30000" dirty="0">
                <a:solidFill>
                  <a:schemeClr val="bg1"/>
                </a:solidFill>
                <a:effectLst/>
                <a:ea typeface="Times New Roman" panose="02020603050405020304" pitchFamily="18" charset="0"/>
              </a:rPr>
              <a:t>8 </a:t>
            </a:r>
            <a:r>
              <a:rPr lang="en-US" sz="2400" i="1" dirty="0">
                <a:solidFill>
                  <a:schemeClr val="bg1"/>
                </a:solidFill>
                <a:effectLst/>
                <a:ea typeface="Times New Roman" panose="02020603050405020304" pitchFamily="18" charset="0"/>
              </a:rPr>
              <a:t>And you shall again obey the voice of the Lord and keep all his commandments that I command you today.  . .  </a:t>
            </a:r>
            <a:r>
              <a:rPr lang="en-US" sz="2400" b="1" i="1" baseline="30000" dirty="0">
                <a:solidFill>
                  <a:schemeClr val="bg1"/>
                </a:solidFill>
                <a:effectLst/>
                <a:ea typeface="Times New Roman" panose="02020603050405020304" pitchFamily="18" charset="0"/>
              </a:rPr>
              <a:t>10 </a:t>
            </a:r>
            <a:r>
              <a:rPr lang="en-US" sz="2400" i="1" dirty="0">
                <a:solidFill>
                  <a:schemeClr val="bg1"/>
                </a:solidFill>
                <a:effectLst/>
                <a:ea typeface="Times New Roman" panose="02020603050405020304" pitchFamily="18" charset="0"/>
              </a:rPr>
              <a:t>when you obey the voice of the Lord your God, to keep his commandments and his statutes that are written in this Book of the Law, </a:t>
            </a:r>
            <a:r>
              <a:rPr lang="en-US" sz="2400" i="1" dirty="0">
                <a:solidFill>
                  <a:srgbClr val="FFFF00"/>
                </a:solidFill>
                <a:effectLst/>
                <a:ea typeface="Times New Roman" panose="02020603050405020304" pitchFamily="18" charset="0"/>
              </a:rPr>
              <a:t>when you turn to the Lord your God with all your heart and with all your soul.</a:t>
            </a:r>
            <a:endParaRPr lang="en-US" sz="2800" dirty="0">
              <a:solidFill>
                <a:srgbClr val="FFFF00"/>
              </a:solidFill>
            </a:endParaRPr>
          </a:p>
        </p:txBody>
      </p:sp>
      <p:sp>
        <p:nvSpPr>
          <p:cNvPr id="6" name="Title 1">
            <a:extLst>
              <a:ext uri="{FF2B5EF4-FFF2-40B4-BE49-F238E27FC236}">
                <a16:creationId xmlns:a16="http://schemas.microsoft.com/office/drawing/2014/main" id="{05563363-2A9E-438E-A755-4A42AE2E202D}"/>
              </a:ext>
            </a:extLst>
          </p:cNvPr>
          <p:cNvSpPr txBox="1">
            <a:spLocks/>
          </p:cNvSpPr>
          <p:nvPr/>
        </p:nvSpPr>
        <p:spPr>
          <a:xfrm>
            <a:off x="222473" y="4401484"/>
            <a:ext cx="5955691"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chemeClr val="accent2">
                    <a:lumMod val="40000"/>
                    <a:lumOff val="60000"/>
                  </a:schemeClr>
                </a:solidFill>
              </a:rPr>
              <a:t>But when?</a:t>
            </a:r>
          </a:p>
        </p:txBody>
      </p:sp>
    </p:spTree>
    <p:extLst>
      <p:ext uri="{BB962C8B-B14F-4D97-AF65-F5344CB8AC3E}">
        <p14:creationId xmlns:p14="http://schemas.microsoft.com/office/powerpoint/2010/main" val="20999434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57148" y="-79817"/>
            <a:ext cx="8572498"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A Promise to Remake Us – Deut. 30:11-12</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57148" y="789128"/>
            <a:ext cx="8515350" cy="35943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indent="0" algn="ctr">
              <a:spcBef>
                <a:spcPts val="0"/>
              </a:spcBef>
              <a:spcAft>
                <a:spcPts val="0"/>
              </a:spcAft>
              <a:buNone/>
            </a:pP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this commandment that I command you today is not too hard for you, neither is it far off. </a:t>
            </a: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is not in heaven, that you should say, ‘Who will ascend to heaven for us and bring it to us, that we may hear it and do it?’ </a:t>
            </a: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Neither is it beyond the sea, that you should say, ‘Who will go over the sea for us and bring it to us, that we may hear it and do it?’ </a:t>
            </a:r>
            <a:r>
              <a:rPr lang="en-US" sz="28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But the word is very near you. It is in your mouth and in your heart, so that you </a:t>
            </a:r>
            <a:r>
              <a:rPr lang="en-US" sz="280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can do it</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5563363-2A9E-438E-A755-4A42AE2E202D}"/>
              </a:ext>
            </a:extLst>
          </p:cNvPr>
          <p:cNvSpPr txBox="1">
            <a:spLocks/>
          </p:cNvSpPr>
          <p:nvPr/>
        </p:nvSpPr>
        <p:spPr>
          <a:xfrm>
            <a:off x="222473" y="4401484"/>
            <a:ext cx="5955691"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chemeClr val="accent2">
                    <a:lumMod val="40000"/>
                    <a:lumOff val="60000"/>
                  </a:schemeClr>
                </a:solidFill>
              </a:rPr>
              <a:t>Sound familiar?</a:t>
            </a:r>
          </a:p>
        </p:txBody>
      </p:sp>
    </p:spTree>
    <p:extLst>
      <p:ext uri="{BB962C8B-B14F-4D97-AF65-F5344CB8AC3E}">
        <p14:creationId xmlns:p14="http://schemas.microsoft.com/office/powerpoint/2010/main" val="4130228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1">
            <a:extLst>
              <a:ext uri="{FF2B5EF4-FFF2-40B4-BE49-F238E27FC236}">
                <a16:creationId xmlns:a16="http://schemas.microsoft.com/office/drawing/2014/main" id="{D1E669E2-7B3D-4C3E-8BE7-838B2466E255}"/>
              </a:ext>
            </a:extLst>
          </p:cNvPr>
          <p:cNvSpPr txBox="1">
            <a:spLocks/>
          </p:cNvSpPr>
          <p:nvPr/>
        </p:nvSpPr>
        <p:spPr>
          <a:xfrm>
            <a:off x="-57149" y="-79817"/>
            <a:ext cx="893875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A Promise to Remake Us – Ezekiel 36:26-28</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57148" y="789128"/>
            <a:ext cx="8515350" cy="35943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indent="0" algn="ctr">
              <a:spcBef>
                <a:spcPts val="0"/>
              </a:spcBef>
              <a:spcAft>
                <a:spcPts val="0"/>
              </a:spcAft>
              <a:buNone/>
            </a:pPr>
            <a:r>
              <a:rPr lang="en-US" sz="32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26 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I will give you a new heart, and a new spirit I will put within you. And I will remove the heart of stone from your flesh and give you a heart of flesh. </a:t>
            </a:r>
            <a:r>
              <a:rPr lang="en-US" sz="3200" b="1"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27 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I will put my Spirit within you, and cause you to walk in my statutes and be careful to obey my rules.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542229"/>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1228</Words>
  <Application>Microsoft Office PowerPoint</Application>
  <PresentationFormat>On-screen Show (16:10)</PresentationFormat>
  <Paragraphs>92</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Russ LaGrone</cp:lastModifiedBy>
  <cp:revision>30</cp:revision>
  <dcterms:created xsi:type="dcterms:W3CDTF">2021-07-26T19:52:02Z</dcterms:created>
  <dcterms:modified xsi:type="dcterms:W3CDTF">2021-11-21T20:37:58Z</dcterms:modified>
</cp:coreProperties>
</file>