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Lst>
  <p:sldIdLst>
    <p:sldId id="256" r:id="rId2"/>
    <p:sldId id="303" r:id="rId3"/>
    <p:sldId id="304" r:id="rId4"/>
    <p:sldId id="305" r:id="rId5"/>
    <p:sldId id="306" r:id="rId6"/>
    <p:sldId id="307" r:id="rId7"/>
    <p:sldId id="308" r:id="rId8"/>
    <p:sldId id="309" r:id="rId9"/>
    <p:sldId id="311" r:id="rId10"/>
    <p:sldId id="312" r:id="rId11"/>
    <p:sldId id="314" r:id="rId12"/>
    <p:sldId id="315" r:id="rId13"/>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50"/>
    <p:restoredTop sz="95794"/>
  </p:normalViewPr>
  <p:slideViewPr>
    <p:cSldViewPr snapToGrid="0" snapToObjects="1">
      <p:cViewPr varScale="1">
        <p:scale>
          <a:sx n="129" d="100"/>
          <a:sy n="129" d="100"/>
        </p:scale>
        <p:origin x="192" y="2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206500"/>
            <a:ext cx="6619244" cy="2774651"/>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66216" y="3981150"/>
            <a:ext cx="6619244" cy="717850"/>
          </a:xfrm>
        </p:spPr>
        <p:txBody>
          <a:bodyPr anchor="t"/>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12/1/21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5999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4000489"/>
            <a:ext cx="6619243" cy="472282"/>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216" y="571500"/>
            <a:ext cx="6619244" cy="303388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7" y="4472771"/>
            <a:ext cx="6619242" cy="411427"/>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12/1/21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599960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206500"/>
            <a:ext cx="6619244" cy="1651000"/>
          </a:xfrm>
        </p:spPr>
        <p:txBody>
          <a:bodyPr/>
          <a:lstStyle>
            <a:lvl1pPr>
              <a:defRPr sz="3600"/>
            </a:lvl1pPr>
          </a:lstStyle>
          <a:p>
            <a:r>
              <a:rPr lang="en-US"/>
              <a:t>Click to edit Master title style</a:t>
            </a:r>
            <a:endParaRPr lang="en-US" dirty="0"/>
          </a:p>
        </p:txBody>
      </p:sp>
      <p:sp>
        <p:nvSpPr>
          <p:cNvPr id="8" name="Text Placeholder 3"/>
          <p:cNvSpPr>
            <a:spLocks noGrp="1"/>
          </p:cNvSpPr>
          <p:nvPr>
            <p:ph type="body" sz="half" idx="2"/>
          </p:nvPr>
        </p:nvSpPr>
        <p:spPr>
          <a:xfrm>
            <a:off x="866216" y="3048000"/>
            <a:ext cx="6619244" cy="19685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12/1/21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699027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206500"/>
            <a:ext cx="5999486" cy="1936145"/>
          </a:xfrm>
        </p:spPr>
        <p:txBody>
          <a:bodyPr/>
          <a:lstStyle>
            <a:lvl1pPr>
              <a:defRPr sz="3600"/>
            </a:lvl1pPr>
          </a:lstStyle>
          <a:p>
            <a:r>
              <a:rPr lang="en-US"/>
              <a:t>Click to edit Master title style</a:t>
            </a:r>
            <a:endParaRPr lang="en-US" dirty="0"/>
          </a:p>
        </p:txBody>
      </p:sp>
      <p:sp>
        <p:nvSpPr>
          <p:cNvPr id="11" name="Text Placeholder 3"/>
          <p:cNvSpPr>
            <a:spLocks noGrp="1"/>
          </p:cNvSpPr>
          <p:nvPr>
            <p:ph type="body" sz="half" idx="14"/>
          </p:nvPr>
        </p:nvSpPr>
        <p:spPr>
          <a:xfrm>
            <a:off x="1447800" y="3142645"/>
            <a:ext cx="5459737" cy="285145"/>
          </a:xfrm>
        </p:spPr>
        <p:txBody>
          <a:bodyPr vert="horz" lIns="91440" tIns="45720" rIns="91440" bIns="45720" rtlCol="0" anchor="t">
            <a:normAutofit/>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buNone/>
            </a:pPr>
            <a:r>
              <a:rPr lang="en-US"/>
              <a:t>Click to edit Master text styles</a:t>
            </a:r>
          </a:p>
        </p:txBody>
      </p:sp>
      <p:sp>
        <p:nvSpPr>
          <p:cNvPr id="10" name="Text Placeholder 3"/>
          <p:cNvSpPr>
            <a:spLocks noGrp="1"/>
          </p:cNvSpPr>
          <p:nvPr>
            <p:ph type="body" sz="half" idx="2"/>
          </p:nvPr>
        </p:nvSpPr>
        <p:spPr>
          <a:xfrm>
            <a:off x="866216" y="3625548"/>
            <a:ext cx="6619244" cy="13970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12/1/21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12" name="TextBox 11"/>
          <p:cNvSpPr txBox="1"/>
          <p:nvPr/>
        </p:nvSpPr>
        <p:spPr>
          <a:xfrm>
            <a:off x="673721" y="809378"/>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
        <p:nvSpPr>
          <p:cNvPr id="15" name="TextBox 14"/>
          <p:cNvSpPr txBox="1"/>
          <p:nvPr/>
        </p:nvSpPr>
        <p:spPr>
          <a:xfrm>
            <a:off x="6997868" y="2178156"/>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Tree>
    <p:extLst>
      <p:ext uri="{BB962C8B-B14F-4D97-AF65-F5344CB8AC3E}">
        <p14:creationId xmlns:p14="http://schemas.microsoft.com/office/powerpoint/2010/main" val="339464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2603501"/>
            <a:ext cx="6619245" cy="137765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3981151"/>
            <a:ext cx="6619244" cy="717000"/>
          </a:xfrm>
        </p:spPr>
        <p:txBody>
          <a:bodyPr anchor="t"/>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12/1/21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04459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74710" y="1651000"/>
            <a:ext cx="2210150" cy="480218"/>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3"/>
          <p:cNvSpPr>
            <a:spLocks noGrp="1"/>
          </p:cNvSpPr>
          <p:nvPr>
            <p:ph type="body" sz="half" idx="15"/>
          </p:nvPr>
        </p:nvSpPr>
        <p:spPr>
          <a:xfrm>
            <a:off x="489347" y="2222500"/>
            <a:ext cx="2195513" cy="2991115"/>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2912745" y="1651000"/>
            <a:ext cx="2202181" cy="480218"/>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Text Placeholder 3"/>
          <p:cNvSpPr>
            <a:spLocks noGrp="1"/>
          </p:cNvSpPr>
          <p:nvPr>
            <p:ph type="body" sz="half" idx="16"/>
          </p:nvPr>
        </p:nvSpPr>
        <p:spPr>
          <a:xfrm>
            <a:off x="2904829" y="2222500"/>
            <a:ext cx="2210096" cy="2991115"/>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343525" y="1651000"/>
            <a:ext cx="2199085" cy="480218"/>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Text Placeholder 3"/>
          <p:cNvSpPr>
            <a:spLocks noGrp="1"/>
          </p:cNvSpPr>
          <p:nvPr>
            <p:ph type="body" sz="half" idx="17"/>
          </p:nvPr>
        </p:nvSpPr>
        <p:spPr>
          <a:xfrm>
            <a:off x="5343525" y="2222500"/>
            <a:ext cx="2199085" cy="2991115"/>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2794607" y="1778000"/>
            <a:ext cx="0" cy="33020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1778000"/>
            <a:ext cx="0" cy="3305735"/>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12/1/21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17398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89347" y="3542458"/>
            <a:ext cx="2205038" cy="480218"/>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9" name="Picture Placeholder 2"/>
          <p:cNvSpPr>
            <a:spLocks noGrp="1" noChangeAspect="1"/>
          </p:cNvSpPr>
          <p:nvPr>
            <p:ph type="pic" idx="15"/>
          </p:nvPr>
        </p:nvSpPr>
        <p:spPr>
          <a:xfrm>
            <a:off x="489347" y="1841500"/>
            <a:ext cx="2205038" cy="1270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2" name="Text Placeholder 3"/>
          <p:cNvSpPr>
            <a:spLocks noGrp="1"/>
          </p:cNvSpPr>
          <p:nvPr>
            <p:ph type="body" sz="half" idx="18"/>
          </p:nvPr>
        </p:nvSpPr>
        <p:spPr>
          <a:xfrm>
            <a:off x="489347" y="4022676"/>
            <a:ext cx="2205038" cy="54932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2917032" y="3542458"/>
            <a:ext cx="2197894" cy="480218"/>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0" name="Picture Placeholder 2"/>
          <p:cNvSpPr>
            <a:spLocks noGrp="1" noChangeAspect="1"/>
          </p:cNvSpPr>
          <p:nvPr>
            <p:ph type="pic" idx="21"/>
          </p:nvPr>
        </p:nvSpPr>
        <p:spPr>
          <a:xfrm>
            <a:off x="2917031" y="1841500"/>
            <a:ext cx="2197894" cy="1270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3" name="Text Placeholder 3"/>
          <p:cNvSpPr>
            <a:spLocks noGrp="1"/>
          </p:cNvSpPr>
          <p:nvPr>
            <p:ph type="body" sz="half" idx="19"/>
          </p:nvPr>
        </p:nvSpPr>
        <p:spPr>
          <a:xfrm>
            <a:off x="2916016" y="4022676"/>
            <a:ext cx="2200805" cy="54932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343525" y="3542458"/>
            <a:ext cx="2199085" cy="480218"/>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1" name="Picture Placeholder 2"/>
          <p:cNvSpPr>
            <a:spLocks noGrp="1" noChangeAspect="1"/>
          </p:cNvSpPr>
          <p:nvPr>
            <p:ph type="pic" idx="22"/>
          </p:nvPr>
        </p:nvSpPr>
        <p:spPr>
          <a:xfrm>
            <a:off x="5343525" y="1841500"/>
            <a:ext cx="2199085" cy="1270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20"/>
          </p:nvPr>
        </p:nvSpPr>
        <p:spPr>
          <a:xfrm>
            <a:off x="5343432" y="4022674"/>
            <a:ext cx="2201998" cy="54932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9" name="Straight Connector 18"/>
          <p:cNvCxnSpPr/>
          <p:nvPr/>
        </p:nvCxnSpPr>
        <p:spPr>
          <a:xfrm>
            <a:off x="2794607" y="1778000"/>
            <a:ext cx="0" cy="33020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1670" y="1778000"/>
            <a:ext cx="0" cy="3305735"/>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12/1/21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2723104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12/1/21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872137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358511"/>
            <a:ext cx="1314451" cy="4855104"/>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348" y="739512"/>
            <a:ext cx="5567362" cy="44741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12/1/21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469642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smtClean="0"/>
              <a:t>12/1/21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23159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17" y="2384778"/>
            <a:ext cx="6619243" cy="1596373"/>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3981151"/>
            <a:ext cx="6619244" cy="717000"/>
          </a:xfrm>
        </p:spPr>
        <p:txBody>
          <a:bodyPr anchor="t"/>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12/1/21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422462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485" y="1717146"/>
            <a:ext cx="3297254" cy="3496469"/>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0870" y="1713411"/>
            <a:ext cx="3297256" cy="35002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12/1/21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232853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485" y="1587500"/>
            <a:ext cx="3297254" cy="480218"/>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7485" y="2095500"/>
            <a:ext cx="3297254" cy="3118115"/>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0872" y="1587500"/>
            <a:ext cx="3297254" cy="480218"/>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240872" y="2095500"/>
            <a:ext cx="3297254" cy="3118115"/>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12/1/21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62566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12/1/21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39130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12/1/21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45617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5" y="1206500"/>
            <a:ext cx="2550798" cy="120650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3588462" y="1206500"/>
            <a:ext cx="3896998" cy="3810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215" y="2607734"/>
            <a:ext cx="2550797" cy="24129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12/1/21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77228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0" y="1545160"/>
            <a:ext cx="3819680" cy="1312340"/>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2160" y="952500"/>
            <a:ext cx="2400300" cy="3810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6" y="3048000"/>
            <a:ext cx="3813734" cy="11430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12/1/21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786619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224738"/>
            <a:ext cx="3027759" cy="3490263"/>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410290"/>
            <a:ext cx="1141809" cy="1971211"/>
          </a:xfrm>
          <a:prstGeom prst="rect">
            <a:avLst/>
          </a:prstGeom>
        </p:spPr>
      </p:pic>
      <p:sp>
        <p:nvSpPr>
          <p:cNvPr id="16" name="Oval 15"/>
          <p:cNvSpPr/>
          <p:nvPr/>
        </p:nvSpPr>
        <p:spPr>
          <a:xfrm>
            <a:off x="6456759" y="1397000"/>
            <a:ext cx="2114550" cy="23495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5999560" y="0"/>
            <a:ext cx="1202540" cy="951173"/>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6454408" y="5080000"/>
            <a:ext cx="745301" cy="635000"/>
          </a:xfrm>
          <a:prstGeom prst="rect">
            <a:avLst/>
          </a:prstGeom>
        </p:spPr>
      </p:pic>
      <p:sp>
        <p:nvSpPr>
          <p:cNvPr id="14" name="Rectangle 13"/>
          <p:cNvSpPr/>
          <p:nvPr/>
        </p:nvSpPr>
        <p:spPr>
          <a:xfrm>
            <a:off x="7828359" y="0"/>
            <a:ext cx="514350" cy="952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4" y="377265"/>
            <a:ext cx="7053542" cy="1167108"/>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484" y="1710766"/>
            <a:ext cx="6709906" cy="34962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575455" y="1504951"/>
            <a:ext cx="82549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fld id="{4AAD347D-5ACD-4C99-B74B-A9C85AD731AF}" type="datetimeFigureOut">
              <a:rPr lang="en-US" smtClean="0"/>
              <a:t>12/1/21</a:t>
            </a:fld>
            <a:endParaRPr lang="en-US" dirty="0"/>
          </a:p>
        </p:txBody>
      </p:sp>
      <p:sp>
        <p:nvSpPr>
          <p:cNvPr id="5" name="Footer Placeholder 4"/>
          <p:cNvSpPr>
            <a:spLocks noGrp="1"/>
          </p:cNvSpPr>
          <p:nvPr>
            <p:ph type="ftr" sz="quarter" idx="3"/>
          </p:nvPr>
        </p:nvSpPr>
        <p:spPr>
          <a:xfrm rot="5400000">
            <a:off x="6552855" y="2700448"/>
            <a:ext cx="3216496"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7764406" y="246441"/>
            <a:ext cx="628649" cy="639739"/>
          </a:xfrm>
          <a:prstGeom prst="rect">
            <a:avLst/>
          </a:prstGeom>
        </p:spPr>
        <p:txBody>
          <a:bodyPr vert="horz" lIns="91440" tIns="45720" rIns="91440" bIns="45720" rtlCol="0" anchor="b"/>
          <a:lstStyle>
            <a:lvl1pPr algn="ctr">
              <a:defRPr sz="2100" b="0" i="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655744580"/>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Lst>
  <p:hf sldNum="0" hdr="0" ftr="0" dt="0"/>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67068-094F-4E4E-B73A-67D186BD1117}"/>
              </a:ext>
            </a:extLst>
          </p:cNvPr>
          <p:cNvSpPr>
            <a:spLocks noGrp="1"/>
          </p:cNvSpPr>
          <p:nvPr>
            <p:ph type="ctrTitle"/>
          </p:nvPr>
        </p:nvSpPr>
        <p:spPr/>
        <p:txBody>
          <a:bodyPr/>
          <a:lstStyle/>
          <a:p>
            <a:r>
              <a:rPr lang="en-US" sz="3600" dirty="0"/>
              <a:t>Gospel of John</a:t>
            </a:r>
          </a:p>
        </p:txBody>
      </p:sp>
      <p:sp>
        <p:nvSpPr>
          <p:cNvPr id="3" name="Subtitle 2">
            <a:extLst>
              <a:ext uri="{FF2B5EF4-FFF2-40B4-BE49-F238E27FC236}">
                <a16:creationId xmlns:a16="http://schemas.microsoft.com/office/drawing/2014/main" id="{095B7558-14E9-DF41-A92C-C8BD1BA795B0}"/>
              </a:ext>
            </a:extLst>
          </p:cNvPr>
          <p:cNvSpPr>
            <a:spLocks noGrp="1"/>
          </p:cNvSpPr>
          <p:nvPr>
            <p:ph type="subTitle" idx="1"/>
          </p:nvPr>
        </p:nvSpPr>
        <p:spPr/>
        <p:txBody>
          <a:bodyPr/>
          <a:lstStyle/>
          <a:p>
            <a:r>
              <a:rPr lang="en-US" dirty="0"/>
              <a:t>CLASS 10: FEAST OF TABERNACLES PART I</a:t>
            </a:r>
          </a:p>
        </p:txBody>
      </p:sp>
      <p:sp>
        <p:nvSpPr>
          <p:cNvPr id="4" name="TextBox 3">
            <a:extLst>
              <a:ext uri="{FF2B5EF4-FFF2-40B4-BE49-F238E27FC236}">
                <a16:creationId xmlns:a16="http://schemas.microsoft.com/office/drawing/2014/main" id="{9593D4BB-C838-D54F-B365-D4139E5E10AE}"/>
              </a:ext>
            </a:extLst>
          </p:cNvPr>
          <p:cNvSpPr txBox="1"/>
          <p:nvPr/>
        </p:nvSpPr>
        <p:spPr>
          <a:xfrm>
            <a:off x="5797749" y="3805510"/>
            <a:ext cx="3161109" cy="1384995"/>
          </a:xfrm>
          <a:prstGeom prst="rect">
            <a:avLst/>
          </a:prstGeom>
          <a:noFill/>
        </p:spPr>
        <p:txBody>
          <a:bodyPr wrap="square" rtlCol="0">
            <a:spAutoFit/>
          </a:bodyPr>
          <a:lstStyle/>
          <a:p>
            <a:r>
              <a:rPr lang="en-US" sz="1400" b="1" dirty="0"/>
              <a:t>THOUGHT QUESTION:</a:t>
            </a:r>
          </a:p>
          <a:p>
            <a:r>
              <a:rPr lang="en-US" sz="1400" dirty="0"/>
              <a:t>If someone were to present a claim about Scripture to you that differed from what you currently believe and practice, how would you respond?</a:t>
            </a:r>
          </a:p>
        </p:txBody>
      </p:sp>
    </p:spTree>
    <p:extLst>
      <p:ext uri="{BB962C8B-B14F-4D97-AF65-F5344CB8AC3E}">
        <p14:creationId xmlns:p14="http://schemas.microsoft.com/office/powerpoint/2010/main" val="24522737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43506A-5867-1443-82D6-8B7094FE625D}"/>
              </a:ext>
            </a:extLst>
          </p:cNvPr>
          <p:cNvSpPr>
            <a:spLocks noGrp="1"/>
          </p:cNvSpPr>
          <p:nvPr>
            <p:ph type="title"/>
          </p:nvPr>
        </p:nvSpPr>
        <p:spPr/>
        <p:txBody>
          <a:bodyPr/>
          <a:lstStyle/>
          <a:p>
            <a:r>
              <a:rPr lang="en-US" sz="2400" dirty="0"/>
              <a:t>“I will be with you a little longer,</a:t>
            </a:r>
            <a:br>
              <a:rPr lang="en-US" sz="2400" dirty="0"/>
            </a:br>
            <a:r>
              <a:rPr lang="en-US" sz="2400" dirty="0"/>
              <a:t>and then I am going to him who sent me.</a:t>
            </a:r>
            <a:br>
              <a:rPr lang="en-US" sz="2400" dirty="0"/>
            </a:br>
            <a:r>
              <a:rPr lang="en-US" sz="2400" dirty="0"/>
              <a:t>You will seek me and you will not find me.</a:t>
            </a:r>
            <a:br>
              <a:rPr lang="en-US" sz="2400" dirty="0"/>
            </a:br>
            <a:r>
              <a:rPr lang="en-US" sz="2400" dirty="0"/>
              <a:t>Where I am you cannot come.”</a:t>
            </a:r>
          </a:p>
        </p:txBody>
      </p:sp>
      <p:sp>
        <p:nvSpPr>
          <p:cNvPr id="6" name="Text Placeholder 5">
            <a:extLst>
              <a:ext uri="{FF2B5EF4-FFF2-40B4-BE49-F238E27FC236}">
                <a16:creationId xmlns:a16="http://schemas.microsoft.com/office/drawing/2014/main" id="{E0AEB931-DCD8-6D47-8934-0B11B5196211}"/>
              </a:ext>
            </a:extLst>
          </p:cNvPr>
          <p:cNvSpPr>
            <a:spLocks noGrp="1"/>
          </p:cNvSpPr>
          <p:nvPr>
            <p:ph type="body" idx="1"/>
          </p:nvPr>
        </p:nvSpPr>
        <p:spPr/>
        <p:txBody>
          <a:bodyPr/>
          <a:lstStyle/>
          <a:p>
            <a:r>
              <a:rPr lang="en-US" dirty="0"/>
              <a:t>John 7:33-34</a:t>
            </a:r>
          </a:p>
        </p:txBody>
      </p:sp>
    </p:spTree>
    <p:extLst>
      <p:ext uri="{BB962C8B-B14F-4D97-AF65-F5344CB8AC3E}">
        <p14:creationId xmlns:p14="http://schemas.microsoft.com/office/powerpoint/2010/main" val="34598924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B68A4F-D0F0-4C43-95C6-9E675CB327E4}"/>
              </a:ext>
            </a:extLst>
          </p:cNvPr>
          <p:cNvSpPr>
            <a:spLocks noGrp="1"/>
          </p:cNvSpPr>
          <p:nvPr>
            <p:ph idx="1"/>
          </p:nvPr>
        </p:nvSpPr>
        <p:spPr/>
        <p:txBody>
          <a:bodyPr/>
          <a:lstStyle/>
          <a:p>
            <a:r>
              <a:rPr lang="en-US" dirty="0"/>
              <a:t>Where have we seen ”living water” already? Jn. 4:10,13-14</a:t>
            </a:r>
          </a:p>
          <a:p>
            <a:r>
              <a:rPr lang="en-US" dirty="0"/>
              <a:t>Remember the backdrop of the Feast of Booths – Jesus is the fulfillment of all that this Feast anticipated.</a:t>
            </a:r>
          </a:p>
          <a:p>
            <a:r>
              <a:rPr lang="en-US" dirty="0"/>
              <a:t>V.39 prompts us to tie Jesus’s statement to those prophecies that spoke of the pouring out of the Spirit in the last days, and Jesus is saying that </a:t>
            </a:r>
            <a:r>
              <a:rPr lang="en-US" i="1" dirty="0"/>
              <a:t>he </a:t>
            </a:r>
            <a:r>
              <a:rPr lang="en-US" dirty="0"/>
              <a:t>is the key that opens this blessing.</a:t>
            </a:r>
          </a:p>
          <a:p>
            <a:pPr lvl="1"/>
            <a:r>
              <a:rPr lang="en-US" dirty="0"/>
              <a:t>We will dive further into the OT passages next segment.</a:t>
            </a:r>
          </a:p>
          <a:p>
            <a:pPr lvl="1"/>
            <a:r>
              <a:rPr lang="en-US" dirty="0"/>
              <a:t>See the references to the Spirit in John so far: 1:32-33; 3:5-6,8; 3:34</a:t>
            </a:r>
          </a:p>
          <a:p>
            <a:pPr lvl="1"/>
            <a:r>
              <a:rPr lang="en-US" dirty="0"/>
              <a:t>Nehemiah 8:13-18, 9 (esp. v. 15, 19-20, 30)</a:t>
            </a:r>
          </a:p>
          <a:p>
            <a:r>
              <a:rPr lang="en-US" dirty="0"/>
              <a:t>“Out of his heart would flow rivers of living water”: does this mean that others will be blessed?</a:t>
            </a:r>
          </a:p>
          <a:p>
            <a:r>
              <a:rPr lang="en-US" dirty="0"/>
              <a:t>When would the Spirit be given? Stay tuned.</a:t>
            </a:r>
          </a:p>
        </p:txBody>
      </p:sp>
      <p:sp>
        <p:nvSpPr>
          <p:cNvPr id="4" name="Title 4">
            <a:extLst>
              <a:ext uri="{FF2B5EF4-FFF2-40B4-BE49-F238E27FC236}">
                <a16:creationId xmlns:a16="http://schemas.microsoft.com/office/drawing/2014/main" id="{0B9D8CCC-08E5-E941-BC9E-CDB6386916CA}"/>
              </a:ext>
            </a:extLst>
          </p:cNvPr>
          <p:cNvSpPr>
            <a:spLocks noGrp="1"/>
          </p:cNvSpPr>
          <p:nvPr>
            <p:ph type="title"/>
          </p:nvPr>
        </p:nvSpPr>
        <p:spPr/>
        <p:txBody>
          <a:bodyPr/>
          <a:lstStyle/>
          <a:p>
            <a:r>
              <a:rPr lang="en-US" sz="2400" dirty="0"/>
              <a:t>“Out of his heart will flow rivers of living water”</a:t>
            </a:r>
            <a:br>
              <a:rPr lang="en-US" dirty="0"/>
            </a:br>
            <a:r>
              <a:rPr lang="en-US" sz="1800" dirty="0"/>
              <a:t>John 7:37-39</a:t>
            </a:r>
            <a:endParaRPr lang="en-US" dirty="0"/>
          </a:p>
        </p:txBody>
      </p:sp>
    </p:spTree>
    <p:extLst>
      <p:ext uri="{BB962C8B-B14F-4D97-AF65-F5344CB8AC3E}">
        <p14:creationId xmlns:p14="http://schemas.microsoft.com/office/powerpoint/2010/main" val="16922631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224737"/>
            <a:ext cx="3027759" cy="3490263"/>
          </a:xfrm>
          <a:prstGeom prst="rect">
            <a:avLst/>
          </a:prstGeom>
        </p:spPr>
      </p:pic>
      <p:pic>
        <p:nvPicPr>
          <p:cNvPr id="13" name="Picture 12">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410289"/>
            <a:ext cx="1141809" cy="1971211"/>
          </a:xfrm>
          <a:prstGeom prst="rect">
            <a:avLst/>
          </a:prstGeom>
        </p:spPr>
      </p:pic>
      <p:sp>
        <p:nvSpPr>
          <p:cNvPr id="15" name="Oval 14">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397000"/>
            <a:ext cx="2114550" cy="23495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5999559" y="0"/>
            <a:ext cx="1202540" cy="951172"/>
          </a:xfrm>
          <a:prstGeom prst="rect">
            <a:avLst/>
          </a:prstGeom>
        </p:spPr>
      </p:pic>
      <p:pic>
        <p:nvPicPr>
          <p:cNvPr id="19" name="Picture 18">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6454408" y="5080000"/>
            <a:ext cx="745301" cy="635000"/>
          </a:xfrm>
          <a:prstGeom prst="rect">
            <a:avLst/>
          </a:prstGeom>
        </p:spPr>
      </p:pic>
      <p:sp>
        <p:nvSpPr>
          <p:cNvPr id="21" name="Rectangle 20">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952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3" name="Rectangle 22">
            <a:extLst>
              <a:ext uri="{FF2B5EF4-FFF2-40B4-BE49-F238E27FC236}">
                <a16:creationId xmlns:a16="http://schemas.microsoft.com/office/drawing/2014/main" id="{59EC6FFF-3949-4638-A265-B1515909B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443506A-5867-1443-82D6-8B7094FE625D}"/>
              </a:ext>
            </a:extLst>
          </p:cNvPr>
          <p:cNvSpPr>
            <a:spLocks noGrp="1"/>
          </p:cNvSpPr>
          <p:nvPr>
            <p:ph type="title"/>
          </p:nvPr>
        </p:nvSpPr>
        <p:spPr>
          <a:xfrm>
            <a:off x="741520" y="886180"/>
            <a:ext cx="4525805" cy="4009775"/>
          </a:xfrm>
        </p:spPr>
        <p:txBody>
          <a:bodyPr vert="horz" lIns="91440" tIns="45720" rIns="91440" bIns="45720" rtlCol="0" anchor="ctr">
            <a:normAutofit/>
          </a:bodyPr>
          <a:lstStyle/>
          <a:p>
            <a:pPr algn="ctr" defTabSz="457200"/>
            <a:r>
              <a:rPr lang="en-US" sz="5200" dirty="0"/>
              <a:t>What would </a:t>
            </a:r>
            <a:r>
              <a:rPr lang="en-US" sz="5200" b="1" i="1" dirty="0"/>
              <a:t>you</a:t>
            </a:r>
            <a:br>
              <a:rPr lang="en-US" sz="5200" dirty="0"/>
            </a:br>
            <a:r>
              <a:rPr lang="en-US" sz="5200" dirty="0"/>
              <a:t>have done</a:t>
            </a:r>
            <a:r>
              <a:rPr lang="en-US" sz="5200" b="0" i="0" kern="1200" dirty="0">
                <a:solidFill>
                  <a:schemeClr val="tx2"/>
                </a:solidFill>
                <a:latin typeface="+mj-lt"/>
                <a:ea typeface="+mj-ea"/>
                <a:cs typeface="+mj-cs"/>
              </a:rPr>
              <a:t>? </a:t>
            </a:r>
          </a:p>
        </p:txBody>
      </p:sp>
      <p:sp>
        <p:nvSpPr>
          <p:cNvPr id="25" name="Rectangle 24">
            <a:extLst>
              <a:ext uri="{FF2B5EF4-FFF2-40B4-BE49-F238E27FC236}">
                <a16:creationId xmlns:a16="http://schemas.microsoft.com/office/drawing/2014/main" id="{8C05BC5F-3118-49D0-B18C-5D9CC922C2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0549" y="0"/>
            <a:ext cx="2411730" cy="5715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E0AEB931-DCD8-6D47-8934-0B11B5196211}"/>
              </a:ext>
            </a:extLst>
          </p:cNvPr>
          <p:cNvSpPr>
            <a:spLocks noGrp="1"/>
          </p:cNvSpPr>
          <p:nvPr>
            <p:ph type="body" idx="1"/>
          </p:nvPr>
        </p:nvSpPr>
        <p:spPr>
          <a:xfrm>
            <a:off x="5914411" y="886180"/>
            <a:ext cx="1943714" cy="4009775"/>
          </a:xfrm>
        </p:spPr>
        <p:txBody>
          <a:bodyPr vert="horz" lIns="91440" tIns="45720" rIns="91440" bIns="45720" rtlCol="0" anchor="ctr">
            <a:normAutofit/>
          </a:bodyPr>
          <a:lstStyle/>
          <a:p>
            <a:pPr defTabSz="457200">
              <a:spcBef>
                <a:spcPts val="1000"/>
              </a:spcBef>
            </a:pPr>
            <a:r>
              <a:rPr lang="en-US" sz="2000" b="0" i="0" kern="1200" cap="all" dirty="0">
                <a:solidFill>
                  <a:schemeClr val="bg2">
                    <a:lumMod val="40000"/>
                    <a:lumOff val="60000"/>
                  </a:schemeClr>
                </a:solidFill>
                <a:latin typeface="+mj-lt"/>
                <a:ea typeface="+mj-ea"/>
                <a:cs typeface="+mj-cs"/>
              </a:rPr>
              <a:t>John 7:40-52</a:t>
            </a:r>
          </a:p>
        </p:txBody>
      </p:sp>
      <p:sp>
        <p:nvSpPr>
          <p:cNvPr id="27" name="Rectangle 26">
            <a:extLst>
              <a:ext uri="{FF2B5EF4-FFF2-40B4-BE49-F238E27FC236}">
                <a16:creationId xmlns:a16="http://schemas.microsoft.com/office/drawing/2014/main" id="{9A4B1E59-3C8A-453C-B841-6AB3B0CF7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5008" y="0"/>
            <a:ext cx="1078992" cy="5715000"/>
          </a:xfrm>
          <a:prstGeom prst="rect">
            <a:avLst/>
          </a:prstGeom>
          <a:solidFill>
            <a:schemeClr val="bg2">
              <a:lumMod val="5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23069513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37403-409F-154B-8809-BE411DCA3B70}"/>
              </a:ext>
            </a:extLst>
          </p:cNvPr>
          <p:cNvSpPr>
            <a:spLocks noGrp="1"/>
          </p:cNvSpPr>
          <p:nvPr>
            <p:ph type="title"/>
          </p:nvPr>
        </p:nvSpPr>
        <p:spPr/>
        <p:txBody>
          <a:bodyPr/>
          <a:lstStyle/>
          <a:p>
            <a:r>
              <a:rPr lang="en-US" dirty="0"/>
              <a:t>Deuteronomy 18:15-19</a:t>
            </a:r>
            <a:br>
              <a:rPr lang="en-US" dirty="0"/>
            </a:br>
            <a:r>
              <a:rPr lang="en-US" sz="2000" i="1" dirty="0"/>
              <a:t>“For if you believed Moses, you would believe me…”</a:t>
            </a:r>
          </a:p>
        </p:txBody>
      </p:sp>
      <p:sp>
        <p:nvSpPr>
          <p:cNvPr id="3" name="Content Placeholder 2">
            <a:extLst>
              <a:ext uri="{FF2B5EF4-FFF2-40B4-BE49-F238E27FC236}">
                <a16:creationId xmlns:a16="http://schemas.microsoft.com/office/drawing/2014/main" id="{4D230692-4D2C-E54E-8DF0-FCC2AAEB7987}"/>
              </a:ext>
            </a:extLst>
          </p:cNvPr>
          <p:cNvSpPr>
            <a:spLocks noGrp="1"/>
          </p:cNvSpPr>
          <p:nvPr>
            <p:ph idx="1"/>
          </p:nvPr>
        </p:nvSpPr>
        <p:spPr>
          <a:xfrm>
            <a:off x="827484" y="1463040"/>
            <a:ext cx="6709906" cy="3743960"/>
          </a:xfrm>
        </p:spPr>
        <p:txBody>
          <a:bodyPr>
            <a:normAutofit/>
          </a:bodyPr>
          <a:lstStyle/>
          <a:p>
            <a:pPr marL="0" indent="0">
              <a:buNone/>
            </a:pPr>
            <a:r>
              <a:rPr lang="en-US" sz="1600" dirty="0"/>
              <a:t>15 “The Lord your God will raise up for you a prophet like me from among you, from your brothers—it is to him you shall listen—</a:t>
            </a:r>
          </a:p>
          <a:p>
            <a:pPr marL="0" indent="0">
              <a:buNone/>
            </a:pPr>
            <a:r>
              <a:rPr lang="en-US" sz="1600" dirty="0"/>
              <a:t>16 just as you desired of the Lord your God at Horeb on the day of the assembly, when you said, ‘Let me not hear again the voice of the Lord my God or see this great fire any more, lest I die.’</a:t>
            </a:r>
          </a:p>
          <a:p>
            <a:pPr marL="0" indent="0">
              <a:buNone/>
            </a:pPr>
            <a:r>
              <a:rPr lang="en-US" sz="1600" dirty="0"/>
              <a:t>17 And the Lord said to me, ‘They are right in what they have spoken. </a:t>
            </a:r>
          </a:p>
          <a:p>
            <a:pPr marL="0" indent="0">
              <a:buNone/>
            </a:pPr>
            <a:r>
              <a:rPr lang="en-US" sz="1600" dirty="0"/>
              <a:t>18 I will raise up for them a prophet like you from among their brothers. And I will put my words in his mouth, and he shall speak to them all that I command him.</a:t>
            </a:r>
          </a:p>
          <a:p>
            <a:pPr marL="0" indent="0">
              <a:buNone/>
            </a:pPr>
            <a:r>
              <a:rPr lang="en-US" sz="1600" b="1" dirty="0">
                <a:solidFill>
                  <a:srgbClr val="FFFF00"/>
                </a:solidFill>
              </a:rPr>
              <a:t>19 And whoever will not listen to my words that he shall speak in my name, I myself will require it of him.</a:t>
            </a:r>
          </a:p>
        </p:txBody>
      </p:sp>
    </p:spTree>
    <p:extLst>
      <p:ext uri="{BB962C8B-B14F-4D97-AF65-F5344CB8AC3E}">
        <p14:creationId xmlns:p14="http://schemas.microsoft.com/office/powerpoint/2010/main" val="30461191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A7063-0269-6146-8667-5D7F8700B419}"/>
              </a:ext>
            </a:extLst>
          </p:cNvPr>
          <p:cNvSpPr>
            <a:spLocks noGrp="1"/>
          </p:cNvSpPr>
          <p:nvPr>
            <p:ph type="title"/>
          </p:nvPr>
        </p:nvSpPr>
        <p:spPr/>
        <p:txBody>
          <a:bodyPr/>
          <a:lstStyle/>
          <a:p>
            <a:r>
              <a:rPr lang="en-US" sz="1800" i="1" dirty="0"/>
              <a:t>“Truly, truly, I say to you, unless you eat the flesh of the Son of Man and drink his blood, you have no life in you.” (6:53)</a:t>
            </a:r>
          </a:p>
        </p:txBody>
      </p:sp>
      <p:sp>
        <p:nvSpPr>
          <p:cNvPr id="3" name="Content Placeholder 2">
            <a:extLst>
              <a:ext uri="{FF2B5EF4-FFF2-40B4-BE49-F238E27FC236}">
                <a16:creationId xmlns:a16="http://schemas.microsoft.com/office/drawing/2014/main" id="{85B916C9-B4A5-4142-B138-E73330ED7A62}"/>
              </a:ext>
            </a:extLst>
          </p:cNvPr>
          <p:cNvSpPr>
            <a:spLocks noGrp="1"/>
          </p:cNvSpPr>
          <p:nvPr>
            <p:ph idx="1"/>
          </p:nvPr>
        </p:nvSpPr>
        <p:spPr>
          <a:xfrm>
            <a:off x="827484" y="1302025"/>
            <a:ext cx="6709906" cy="4194313"/>
          </a:xfrm>
        </p:spPr>
        <p:txBody>
          <a:bodyPr/>
          <a:lstStyle/>
          <a:p>
            <a:pPr marL="342900" indent="-342900">
              <a:buFont typeface="+mj-lt"/>
              <a:buAutoNum type="arabicPeriod"/>
            </a:pPr>
            <a:r>
              <a:rPr lang="en-US" dirty="0"/>
              <a:t>The Lord’s Supper had not yet been given, so we need to consider what this would have meant to those at the synagogue (6:59).</a:t>
            </a:r>
          </a:p>
          <a:p>
            <a:pPr marL="342900" indent="-342900">
              <a:spcBef>
                <a:spcPts val="1350"/>
              </a:spcBef>
              <a:buFont typeface="+mj-lt"/>
              <a:buAutoNum type="arabicPeriod"/>
            </a:pPr>
            <a:r>
              <a:rPr lang="en-US" dirty="0"/>
              <a:t>What had Jesus meant by these statements?</a:t>
            </a:r>
          </a:p>
          <a:p>
            <a:pPr marL="642938" lvl="1" indent="-342900">
              <a:buFont typeface="+mj-lt"/>
              <a:buAutoNum type="alphaLcPeriod"/>
            </a:pPr>
            <a:r>
              <a:rPr lang="en-US" sz="1200" dirty="0"/>
              <a:t>2:19, “Destroy this temple, and in three days I will raise it up.”</a:t>
            </a:r>
          </a:p>
          <a:p>
            <a:pPr marL="642938" lvl="1" indent="-342900">
              <a:buFont typeface="+mj-lt"/>
              <a:buAutoNum type="alphaLcPeriod"/>
            </a:pPr>
            <a:r>
              <a:rPr lang="en-US" sz="1200" dirty="0"/>
              <a:t>3:3, “Truly, truly, I say to you, unless one is born again he cannot see the kingdom of God.”</a:t>
            </a:r>
          </a:p>
          <a:p>
            <a:pPr marL="642938" lvl="1" indent="-342900">
              <a:buFont typeface="+mj-lt"/>
              <a:buAutoNum type="alphaLcPeriod"/>
            </a:pPr>
            <a:r>
              <a:rPr lang="en-US" sz="1200" dirty="0"/>
              <a:t>4:13-14, “Everyone who drinks of this water will be thirsty again, but whoever drinks of the water that I give him will never be thirsty again.  The water that I give him will become a spring of water welling up to eternal life.”</a:t>
            </a:r>
          </a:p>
          <a:p>
            <a:pPr marL="642938" lvl="1" indent="-342900">
              <a:buFont typeface="+mj-lt"/>
              <a:buAutoNum type="alphaLcPeriod"/>
            </a:pPr>
            <a:r>
              <a:rPr lang="en-US" sz="1200" dirty="0"/>
              <a:t>4:32, “I have food to eat that you do not know about.”</a:t>
            </a:r>
          </a:p>
          <a:p>
            <a:pPr marL="642938" lvl="1" indent="-342900">
              <a:buFont typeface="+mj-lt"/>
              <a:buAutoNum type="alphaLcPeriod"/>
            </a:pPr>
            <a:r>
              <a:rPr lang="en-US" sz="1200" dirty="0"/>
              <a:t>6:41, “I am the bread that came down from heaven.”</a:t>
            </a:r>
          </a:p>
          <a:p>
            <a:pPr marL="342900" indent="-342900">
              <a:spcBef>
                <a:spcPts val="1350"/>
              </a:spcBef>
              <a:buFont typeface="+mj-lt"/>
              <a:buAutoNum type="arabicPeriod"/>
            </a:pPr>
            <a:r>
              <a:rPr lang="en-US" dirty="0"/>
              <a:t>See the parallel between V.40 and V.54.</a:t>
            </a:r>
          </a:p>
          <a:p>
            <a:pPr marL="342900" indent="-342900">
              <a:spcBef>
                <a:spcPts val="1350"/>
              </a:spcBef>
              <a:buFont typeface="+mj-lt"/>
              <a:buAutoNum type="arabicPeriod"/>
            </a:pPr>
            <a:r>
              <a:rPr lang="en-US" dirty="0"/>
              <a:t>V.63, “It is the Spirit who gives life; the flesh is no help at all.”  In the rest of this verse, how does the Spirit give life?</a:t>
            </a:r>
          </a:p>
        </p:txBody>
      </p:sp>
    </p:spTree>
    <p:extLst>
      <p:ext uri="{BB962C8B-B14F-4D97-AF65-F5344CB8AC3E}">
        <p14:creationId xmlns:p14="http://schemas.microsoft.com/office/powerpoint/2010/main" val="8412946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par>
                                <p:cTn id="37" presetID="37" presetClass="entr" presetSubtype="0"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par>
                                <p:cTn id="43" presetID="37" presetClass="entr" presetSubtype="0" fill="hold" nodeType="with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7" presetClass="entr" presetSubtype="0" fill="hold"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Effect transition="in" filter="fade">
                                      <p:cBhvr>
                                        <p:cTn id="53" dur="1000"/>
                                        <p:tgtEl>
                                          <p:spTgt spid="3">
                                            <p:txEl>
                                              <p:pRg st="7" end="7"/>
                                            </p:txEl>
                                          </p:spTgt>
                                        </p:tgtEl>
                                      </p:cBhvr>
                                    </p:animEffect>
                                    <p:anim calcmode="lin" valueType="num">
                                      <p:cBhvr>
                                        <p:cTn id="5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5"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7" presetClass="entr" presetSubtype="0" fill="hold"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Effect transition="in" filter="fade">
                                      <p:cBhvr>
                                        <p:cTn id="61" dur="1000"/>
                                        <p:tgtEl>
                                          <p:spTgt spid="3">
                                            <p:txEl>
                                              <p:pRg st="8" end="8"/>
                                            </p:txEl>
                                          </p:spTgt>
                                        </p:tgtEl>
                                      </p:cBhvr>
                                    </p:animEffect>
                                    <p:anim calcmode="lin" valueType="num">
                                      <p:cBhvr>
                                        <p:cTn id="6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3" dur="900" decel="100000" fill="hold"/>
                                        <p:tgtEl>
                                          <p:spTgt spid="3">
                                            <p:txEl>
                                              <p:pRg st="8" end="8"/>
                                            </p:txEl>
                                          </p:spTgt>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
                                            <p:txEl>
                                              <p:pRg st="8" end="8"/>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224737"/>
            <a:ext cx="3027759" cy="3490263"/>
          </a:xfrm>
          <a:prstGeom prst="rect">
            <a:avLst/>
          </a:prstGeom>
        </p:spPr>
      </p:pic>
      <p:pic>
        <p:nvPicPr>
          <p:cNvPr id="47" name="Picture 46">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410289"/>
            <a:ext cx="1141809" cy="1971211"/>
          </a:xfrm>
          <a:prstGeom prst="rect">
            <a:avLst/>
          </a:prstGeom>
        </p:spPr>
      </p:pic>
      <p:sp>
        <p:nvSpPr>
          <p:cNvPr id="49" name="Oval 48">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397000"/>
            <a:ext cx="2114550" cy="23495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51" name="Picture 50">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951172"/>
          </a:xfrm>
          <a:prstGeom prst="rect">
            <a:avLst/>
          </a:prstGeom>
        </p:spPr>
      </p:pic>
      <p:pic>
        <p:nvPicPr>
          <p:cNvPr id="53" name="Picture 52">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5080000"/>
            <a:ext cx="745301" cy="635000"/>
          </a:xfrm>
          <a:prstGeom prst="rect">
            <a:avLst/>
          </a:prstGeom>
        </p:spPr>
      </p:pic>
      <p:sp>
        <p:nvSpPr>
          <p:cNvPr id="55" name="Rectangle 54">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952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 name="Title 18">
            <a:extLst>
              <a:ext uri="{FF2B5EF4-FFF2-40B4-BE49-F238E27FC236}">
                <a16:creationId xmlns:a16="http://schemas.microsoft.com/office/drawing/2014/main" id="{A3D38ED8-C208-8D43-B725-52A2064D43F9}"/>
              </a:ext>
            </a:extLst>
          </p:cNvPr>
          <p:cNvSpPr>
            <a:spLocks noGrp="1"/>
          </p:cNvSpPr>
          <p:nvPr>
            <p:ph type="title"/>
          </p:nvPr>
        </p:nvSpPr>
        <p:spPr>
          <a:xfrm>
            <a:off x="485775" y="1212470"/>
            <a:ext cx="2504461" cy="2757366"/>
          </a:xfrm>
        </p:spPr>
        <p:txBody>
          <a:bodyPr vert="horz" lIns="91440" tIns="45720" rIns="91440" bIns="45720" rtlCol="0" anchor="b">
            <a:normAutofit/>
          </a:bodyPr>
          <a:lstStyle/>
          <a:p>
            <a:pPr defTabSz="457200"/>
            <a:r>
              <a:rPr lang="en-US" sz="2900" dirty="0"/>
              <a:t>Feast of Tabernacles</a:t>
            </a:r>
          </a:p>
        </p:txBody>
      </p:sp>
      <p:sp>
        <p:nvSpPr>
          <p:cNvPr id="21" name="Text Placeholder 20">
            <a:extLst>
              <a:ext uri="{FF2B5EF4-FFF2-40B4-BE49-F238E27FC236}">
                <a16:creationId xmlns:a16="http://schemas.microsoft.com/office/drawing/2014/main" id="{DDADF553-6B08-1741-9C92-8E98F7BE4873}"/>
              </a:ext>
            </a:extLst>
          </p:cNvPr>
          <p:cNvSpPr>
            <a:spLocks noGrp="1"/>
          </p:cNvSpPr>
          <p:nvPr>
            <p:ph type="body" sz="half" idx="2"/>
          </p:nvPr>
        </p:nvSpPr>
        <p:spPr>
          <a:xfrm>
            <a:off x="485775" y="3969835"/>
            <a:ext cx="2504461" cy="1576200"/>
          </a:xfrm>
        </p:spPr>
        <p:txBody>
          <a:bodyPr vert="horz" lIns="91440" tIns="45720" rIns="91440" bIns="45720" rtlCol="0" anchor="ctr">
            <a:normAutofit/>
          </a:bodyPr>
          <a:lstStyle/>
          <a:p>
            <a:pPr defTabSz="457200">
              <a:spcBef>
                <a:spcPts val="1000"/>
              </a:spcBef>
            </a:pPr>
            <a:r>
              <a:rPr lang="en-US" sz="1400" cap="all" dirty="0">
                <a:solidFill>
                  <a:schemeClr val="bg2">
                    <a:lumMod val="40000"/>
                    <a:lumOff val="60000"/>
                  </a:schemeClr>
                </a:solidFill>
              </a:rPr>
              <a:t>“Now the Jews’ Feast of Booths was at hand.” (John 7:2)</a:t>
            </a:r>
          </a:p>
          <a:p>
            <a:pPr defTabSz="457200">
              <a:spcBef>
                <a:spcPts val="1000"/>
              </a:spcBef>
            </a:pPr>
            <a:r>
              <a:rPr lang="en-US" sz="1400" cap="all" dirty="0">
                <a:solidFill>
                  <a:schemeClr val="bg2">
                    <a:lumMod val="40000"/>
                    <a:lumOff val="60000"/>
                  </a:schemeClr>
                </a:solidFill>
              </a:rPr>
              <a:t>see Also Leviticus 23, Numbers 29, Deuteronomy 16)</a:t>
            </a:r>
          </a:p>
        </p:txBody>
      </p:sp>
      <p:pic>
        <p:nvPicPr>
          <p:cNvPr id="23" name="Content Placeholder 22" descr="A picture containing outdoor, outdoor object, stone, curb&#10;&#10;Description automatically generated">
            <a:extLst>
              <a:ext uri="{FF2B5EF4-FFF2-40B4-BE49-F238E27FC236}">
                <a16:creationId xmlns:a16="http://schemas.microsoft.com/office/drawing/2014/main" id="{2AA4408E-8FFF-6D43-BFF8-6D797826A402}"/>
              </a:ext>
            </a:extLst>
          </p:cNvPr>
          <p:cNvPicPr>
            <a:picLocks noGrp="1" noChangeAspect="1"/>
          </p:cNvPicPr>
          <p:nvPr>
            <p:ph idx="1"/>
          </p:nvPr>
        </p:nvPicPr>
        <p:blipFill rotWithShape="1">
          <a:blip r:embed="rId7"/>
          <a:srcRect l="12004" r="22540" b="1"/>
          <a:stretch/>
        </p:blipFill>
        <p:spPr>
          <a:xfrm>
            <a:off x="3476011" y="10"/>
            <a:ext cx="5667989" cy="5714990"/>
          </a:xfrm>
          <a:prstGeom prst="rect">
            <a:avLst/>
          </a:prstGeom>
        </p:spPr>
      </p:pic>
      <p:sp>
        <p:nvSpPr>
          <p:cNvPr id="57" name="Rectangle 56">
            <a:extLst>
              <a:ext uri="{FF2B5EF4-FFF2-40B4-BE49-F238E27FC236}">
                <a16:creationId xmlns:a16="http://schemas.microsoft.com/office/drawing/2014/main" id="{BFEFF673-A9DE-416D-A04E-1D5090454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952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689315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37403-409F-154B-8809-BE411DCA3B70}"/>
              </a:ext>
            </a:extLst>
          </p:cNvPr>
          <p:cNvSpPr>
            <a:spLocks noGrp="1"/>
          </p:cNvSpPr>
          <p:nvPr>
            <p:ph type="title"/>
          </p:nvPr>
        </p:nvSpPr>
        <p:spPr/>
        <p:txBody>
          <a:bodyPr/>
          <a:lstStyle/>
          <a:p>
            <a:r>
              <a:rPr lang="en-US" dirty="0"/>
              <a:t>Going Up To The Feast</a:t>
            </a:r>
            <a:br>
              <a:rPr lang="en-US" dirty="0"/>
            </a:br>
            <a:r>
              <a:rPr lang="en-US" sz="1800" dirty="0"/>
              <a:t>John 7:3-13</a:t>
            </a:r>
            <a:endParaRPr lang="en-US" sz="1800" i="1" dirty="0"/>
          </a:p>
        </p:txBody>
      </p:sp>
      <p:sp>
        <p:nvSpPr>
          <p:cNvPr id="3" name="Content Placeholder 2">
            <a:extLst>
              <a:ext uri="{FF2B5EF4-FFF2-40B4-BE49-F238E27FC236}">
                <a16:creationId xmlns:a16="http://schemas.microsoft.com/office/drawing/2014/main" id="{4D230692-4D2C-E54E-8DF0-FCC2AAEB7987}"/>
              </a:ext>
            </a:extLst>
          </p:cNvPr>
          <p:cNvSpPr>
            <a:spLocks noGrp="1"/>
          </p:cNvSpPr>
          <p:nvPr>
            <p:ph idx="1"/>
          </p:nvPr>
        </p:nvSpPr>
        <p:spPr>
          <a:xfrm>
            <a:off x="827484" y="1463040"/>
            <a:ext cx="6709906" cy="3743960"/>
          </a:xfrm>
        </p:spPr>
        <p:txBody>
          <a:bodyPr>
            <a:normAutofit/>
          </a:bodyPr>
          <a:lstStyle/>
          <a:p>
            <a:pPr marL="0" indent="0">
              <a:buNone/>
            </a:pPr>
            <a:r>
              <a:rPr lang="en-US" sz="1800" dirty="0"/>
              <a:t>6 Jesus said to them, “My time has not yet come, but your time is always here.</a:t>
            </a:r>
          </a:p>
          <a:p>
            <a:pPr marL="0" indent="0">
              <a:buNone/>
            </a:pPr>
            <a:r>
              <a:rPr lang="en-US" sz="1800" dirty="0"/>
              <a:t>7 The world cannot hate you, but it hates me because I testify about it that its works are evil.</a:t>
            </a:r>
          </a:p>
          <a:p>
            <a:pPr marL="0" indent="0">
              <a:buNone/>
            </a:pPr>
            <a:r>
              <a:rPr lang="en-US" sz="1800" dirty="0"/>
              <a:t>8 You go up to the feast.  I am not going up to this feast, for my time has not yet fully come.</a:t>
            </a:r>
          </a:p>
        </p:txBody>
      </p:sp>
    </p:spTree>
    <p:extLst>
      <p:ext uri="{BB962C8B-B14F-4D97-AF65-F5344CB8AC3E}">
        <p14:creationId xmlns:p14="http://schemas.microsoft.com/office/powerpoint/2010/main" val="1713655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230692-4D2C-E54E-8DF0-FCC2AAEB7987}"/>
              </a:ext>
            </a:extLst>
          </p:cNvPr>
          <p:cNvSpPr>
            <a:spLocks noGrp="1"/>
          </p:cNvSpPr>
          <p:nvPr>
            <p:ph idx="1"/>
          </p:nvPr>
        </p:nvSpPr>
        <p:spPr>
          <a:xfrm>
            <a:off x="827484" y="1463040"/>
            <a:ext cx="6709906" cy="3743960"/>
          </a:xfrm>
        </p:spPr>
        <p:txBody>
          <a:bodyPr>
            <a:normAutofit/>
          </a:bodyPr>
          <a:lstStyle/>
          <a:p>
            <a:pPr marL="0" indent="0">
              <a:buNone/>
            </a:pPr>
            <a:r>
              <a:rPr lang="en-US" sz="1800" dirty="0"/>
              <a:t>6 Jesus said to them, “</a:t>
            </a:r>
            <a:r>
              <a:rPr lang="en-US" sz="1800" dirty="0">
                <a:solidFill>
                  <a:srgbClr val="FFFF00"/>
                </a:solidFill>
              </a:rPr>
              <a:t>My time has not yet come</a:t>
            </a:r>
            <a:r>
              <a:rPr lang="en-US" sz="1800" dirty="0"/>
              <a:t>, but your time is always here.</a:t>
            </a:r>
          </a:p>
          <a:p>
            <a:pPr marL="0" indent="0">
              <a:buNone/>
            </a:pPr>
            <a:r>
              <a:rPr lang="en-US" sz="1800" dirty="0"/>
              <a:t>7 The world cannot hate you, but </a:t>
            </a:r>
            <a:r>
              <a:rPr lang="en-US" sz="1800" dirty="0">
                <a:solidFill>
                  <a:srgbClr val="FFFF00"/>
                </a:solidFill>
              </a:rPr>
              <a:t>it hates me because I testify about it that its works are evil</a:t>
            </a:r>
            <a:r>
              <a:rPr lang="en-US" sz="1800" dirty="0"/>
              <a:t>.</a:t>
            </a:r>
          </a:p>
          <a:p>
            <a:pPr marL="0" indent="0">
              <a:buNone/>
            </a:pPr>
            <a:r>
              <a:rPr lang="en-US" sz="1800" dirty="0"/>
              <a:t>8 You go up to the feast.  </a:t>
            </a:r>
            <a:r>
              <a:rPr lang="en-US" sz="1800" dirty="0">
                <a:solidFill>
                  <a:srgbClr val="FFFF00"/>
                </a:solidFill>
              </a:rPr>
              <a:t>I am not going up to this feast, for my time has not yet fully come</a:t>
            </a:r>
            <a:r>
              <a:rPr lang="en-US" sz="1800" dirty="0"/>
              <a:t>.</a:t>
            </a:r>
          </a:p>
        </p:txBody>
      </p:sp>
      <p:sp>
        <p:nvSpPr>
          <p:cNvPr id="5" name="Title 4">
            <a:extLst>
              <a:ext uri="{FF2B5EF4-FFF2-40B4-BE49-F238E27FC236}">
                <a16:creationId xmlns:a16="http://schemas.microsoft.com/office/drawing/2014/main" id="{57333E1A-AD20-2E48-8B9F-4139B29FA0CC}"/>
              </a:ext>
            </a:extLst>
          </p:cNvPr>
          <p:cNvSpPr>
            <a:spLocks noGrp="1"/>
          </p:cNvSpPr>
          <p:nvPr>
            <p:ph type="title"/>
          </p:nvPr>
        </p:nvSpPr>
        <p:spPr/>
        <p:txBody>
          <a:bodyPr/>
          <a:lstStyle/>
          <a:p>
            <a:r>
              <a:rPr lang="en-US" dirty="0"/>
              <a:t>Going Up To The Feast</a:t>
            </a:r>
            <a:br>
              <a:rPr lang="en-US" dirty="0"/>
            </a:br>
            <a:r>
              <a:rPr lang="en-US" sz="1800" dirty="0"/>
              <a:t>John 7:3-13</a:t>
            </a:r>
            <a:endParaRPr lang="en-US" dirty="0"/>
          </a:p>
        </p:txBody>
      </p:sp>
    </p:spTree>
    <p:extLst>
      <p:ext uri="{BB962C8B-B14F-4D97-AF65-F5344CB8AC3E}">
        <p14:creationId xmlns:p14="http://schemas.microsoft.com/office/powerpoint/2010/main" val="27520060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2E9861-133C-2246-A87B-0381315029E3}"/>
              </a:ext>
            </a:extLst>
          </p:cNvPr>
          <p:cNvSpPr/>
          <p:nvPr/>
        </p:nvSpPr>
        <p:spPr>
          <a:xfrm>
            <a:off x="1659835" y="3617843"/>
            <a:ext cx="5078895" cy="1053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D230692-4D2C-E54E-8DF0-FCC2AAEB7987}"/>
              </a:ext>
            </a:extLst>
          </p:cNvPr>
          <p:cNvSpPr>
            <a:spLocks noGrp="1"/>
          </p:cNvSpPr>
          <p:nvPr>
            <p:ph idx="1"/>
          </p:nvPr>
        </p:nvSpPr>
        <p:spPr>
          <a:xfrm>
            <a:off x="827484" y="1463040"/>
            <a:ext cx="6709906" cy="3743960"/>
          </a:xfrm>
        </p:spPr>
        <p:txBody>
          <a:bodyPr>
            <a:normAutofit/>
          </a:bodyPr>
          <a:lstStyle/>
          <a:p>
            <a:pPr marL="0" indent="0">
              <a:buNone/>
            </a:pPr>
            <a:r>
              <a:rPr lang="en-US" sz="1800" dirty="0"/>
              <a:t>6 Jesus said to them, “My time has not yet come, </a:t>
            </a:r>
            <a:r>
              <a:rPr lang="en-US" sz="1800" dirty="0">
                <a:solidFill>
                  <a:srgbClr val="FFC000"/>
                </a:solidFill>
              </a:rPr>
              <a:t>but your time is always here</a:t>
            </a:r>
            <a:r>
              <a:rPr lang="en-US" sz="1800" dirty="0"/>
              <a:t>.</a:t>
            </a:r>
          </a:p>
          <a:p>
            <a:pPr marL="0" indent="0">
              <a:buNone/>
            </a:pPr>
            <a:r>
              <a:rPr lang="en-US" sz="1800" dirty="0"/>
              <a:t>7 </a:t>
            </a:r>
            <a:r>
              <a:rPr lang="en-US" sz="1800" dirty="0">
                <a:solidFill>
                  <a:srgbClr val="FFC000"/>
                </a:solidFill>
              </a:rPr>
              <a:t>The world cannot hate you</a:t>
            </a:r>
            <a:r>
              <a:rPr lang="en-US" sz="1800" dirty="0"/>
              <a:t>, but it hates me because I testify about it that its works are evil.</a:t>
            </a:r>
          </a:p>
          <a:p>
            <a:pPr marL="0" indent="0">
              <a:buNone/>
            </a:pPr>
            <a:r>
              <a:rPr lang="en-US" sz="1800" dirty="0"/>
              <a:t>8 </a:t>
            </a:r>
            <a:r>
              <a:rPr lang="en-US" sz="1800" dirty="0">
                <a:solidFill>
                  <a:srgbClr val="FFC000"/>
                </a:solidFill>
              </a:rPr>
              <a:t>You go up to the feast.  </a:t>
            </a:r>
            <a:r>
              <a:rPr lang="en-US" sz="1800" dirty="0"/>
              <a:t>I am not going up to this feast, for my time has not yet fully come.</a:t>
            </a:r>
          </a:p>
          <a:p>
            <a:pPr marL="0" indent="0">
              <a:buNone/>
            </a:pPr>
            <a:endParaRPr lang="en-US" sz="1800" dirty="0"/>
          </a:p>
          <a:p>
            <a:pPr marL="0" indent="0" algn="ctr">
              <a:buNone/>
            </a:pPr>
            <a:r>
              <a:rPr lang="en-US" sz="1800" b="1" dirty="0"/>
              <a:t>The brothers’ timing was not God’s timing.</a:t>
            </a:r>
          </a:p>
          <a:p>
            <a:pPr marL="0" indent="0" algn="ctr">
              <a:buNone/>
            </a:pPr>
            <a:r>
              <a:rPr lang="en-US" sz="1800" i="1" dirty="0"/>
              <a:t>What applications do you take away?</a:t>
            </a:r>
          </a:p>
        </p:txBody>
      </p:sp>
      <p:sp>
        <p:nvSpPr>
          <p:cNvPr id="6" name="Title 4">
            <a:extLst>
              <a:ext uri="{FF2B5EF4-FFF2-40B4-BE49-F238E27FC236}">
                <a16:creationId xmlns:a16="http://schemas.microsoft.com/office/drawing/2014/main" id="{48DD9D94-CF12-C947-AE6E-3CC0071E97BA}"/>
              </a:ext>
            </a:extLst>
          </p:cNvPr>
          <p:cNvSpPr>
            <a:spLocks noGrp="1"/>
          </p:cNvSpPr>
          <p:nvPr>
            <p:ph type="title"/>
          </p:nvPr>
        </p:nvSpPr>
        <p:spPr>
          <a:xfrm>
            <a:off x="484584" y="377265"/>
            <a:ext cx="7053542" cy="1167108"/>
          </a:xfrm>
        </p:spPr>
        <p:txBody>
          <a:bodyPr/>
          <a:lstStyle/>
          <a:p>
            <a:r>
              <a:rPr lang="en-US" dirty="0"/>
              <a:t>Going Up To The Feast</a:t>
            </a:r>
            <a:br>
              <a:rPr lang="en-US" dirty="0"/>
            </a:br>
            <a:r>
              <a:rPr lang="en-US" sz="1800" dirty="0"/>
              <a:t>John 7:3-13</a:t>
            </a:r>
            <a:endParaRPr lang="en-US" dirty="0"/>
          </a:p>
        </p:txBody>
      </p:sp>
    </p:spTree>
    <p:extLst>
      <p:ext uri="{BB962C8B-B14F-4D97-AF65-F5344CB8AC3E}">
        <p14:creationId xmlns:p14="http://schemas.microsoft.com/office/powerpoint/2010/main" val="4983748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B68A4F-D0F0-4C43-95C6-9E675CB327E4}"/>
              </a:ext>
            </a:extLst>
          </p:cNvPr>
          <p:cNvSpPr>
            <a:spLocks noGrp="1"/>
          </p:cNvSpPr>
          <p:nvPr>
            <p:ph idx="1"/>
          </p:nvPr>
        </p:nvSpPr>
        <p:spPr/>
        <p:txBody>
          <a:bodyPr/>
          <a:lstStyle/>
          <a:p>
            <a:r>
              <a:rPr lang="en-US" dirty="0"/>
              <a:t>Jesus picks up right where he left off in John 5. (see 5:41-44)</a:t>
            </a:r>
          </a:p>
          <a:p>
            <a:r>
              <a:rPr lang="en-US" i="1" dirty="0"/>
              <a:t>“If anyone’s will is to do God’s will, he will know whether the teaching is from God…” </a:t>
            </a:r>
            <a:r>
              <a:rPr lang="en-US" dirty="0"/>
              <a:t>(v.17)</a:t>
            </a:r>
          </a:p>
          <a:p>
            <a:pPr lvl="1"/>
            <a:r>
              <a:rPr lang="en-US" dirty="0"/>
              <a:t>What did this mean?</a:t>
            </a:r>
          </a:p>
          <a:p>
            <a:pPr lvl="1"/>
            <a:r>
              <a:rPr lang="en-US" dirty="0"/>
              <a:t>Whose glory did these Jews seek? (v.19)</a:t>
            </a:r>
          </a:p>
          <a:p>
            <a:r>
              <a:rPr lang="en-US" dirty="0"/>
              <a:t>Sabbath/circumcision/Moses vs. Sabbath/healing/God</a:t>
            </a:r>
          </a:p>
          <a:p>
            <a:pPr lvl="1"/>
            <a:r>
              <a:rPr lang="en-US" dirty="0"/>
              <a:t>Is Jesus’ point that he is “doing good”, (cf. Mk 3:4) and that “doing good” is justified on the Sabbath just as circumcision is justified? (Arguing from the lesser to the greater)</a:t>
            </a:r>
          </a:p>
          <a:p>
            <a:pPr lvl="1"/>
            <a:r>
              <a:rPr lang="en-US" dirty="0"/>
              <a:t>Or is his point that they did a work given by Moses and recognized it as justified on the Sabbath, but they weren’t willing to recognize a work that Jesus did </a:t>
            </a:r>
            <a:r>
              <a:rPr lang="en-US" i="1" dirty="0"/>
              <a:t>that was from the Father</a:t>
            </a:r>
            <a:r>
              <a:rPr lang="en-US" dirty="0"/>
              <a:t>?</a:t>
            </a:r>
            <a:endParaRPr lang="en-US" i="1" dirty="0"/>
          </a:p>
        </p:txBody>
      </p:sp>
      <p:sp>
        <p:nvSpPr>
          <p:cNvPr id="4" name="Title 4">
            <a:extLst>
              <a:ext uri="{FF2B5EF4-FFF2-40B4-BE49-F238E27FC236}">
                <a16:creationId xmlns:a16="http://schemas.microsoft.com/office/drawing/2014/main" id="{0B9D8CCC-08E5-E941-BC9E-CDB6386916CA}"/>
              </a:ext>
            </a:extLst>
          </p:cNvPr>
          <p:cNvSpPr>
            <a:spLocks noGrp="1"/>
          </p:cNvSpPr>
          <p:nvPr>
            <p:ph type="title"/>
          </p:nvPr>
        </p:nvSpPr>
        <p:spPr/>
        <p:txBody>
          <a:bodyPr/>
          <a:lstStyle/>
          <a:p>
            <a:r>
              <a:rPr lang="en-US" dirty="0"/>
              <a:t>Judge With Right Judgment</a:t>
            </a:r>
            <a:br>
              <a:rPr lang="en-US" dirty="0"/>
            </a:br>
            <a:r>
              <a:rPr lang="en-US" sz="1800" dirty="0"/>
              <a:t>John 7:14-24</a:t>
            </a:r>
            <a:endParaRPr lang="en-US" dirty="0"/>
          </a:p>
        </p:txBody>
      </p:sp>
    </p:spTree>
    <p:extLst>
      <p:ext uri="{BB962C8B-B14F-4D97-AF65-F5344CB8AC3E}">
        <p14:creationId xmlns:p14="http://schemas.microsoft.com/office/powerpoint/2010/main" val="20583889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43506A-5867-1443-82D6-8B7094FE625D}"/>
              </a:ext>
            </a:extLst>
          </p:cNvPr>
          <p:cNvSpPr>
            <a:spLocks noGrp="1"/>
          </p:cNvSpPr>
          <p:nvPr>
            <p:ph type="title"/>
          </p:nvPr>
        </p:nvSpPr>
        <p:spPr/>
        <p:txBody>
          <a:bodyPr/>
          <a:lstStyle/>
          <a:p>
            <a:r>
              <a:rPr lang="en-US" sz="2400" dirty="0"/>
              <a:t>“But we know where this man comes from, </a:t>
            </a:r>
            <a:br>
              <a:rPr lang="en-US" sz="2400" dirty="0"/>
            </a:br>
            <a:r>
              <a:rPr lang="en-US" sz="2400" dirty="0"/>
              <a:t>and when the Christ appears,</a:t>
            </a:r>
            <a:br>
              <a:rPr lang="en-US" sz="2400" dirty="0"/>
            </a:br>
            <a:r>
              <a:rPr lang="en-US" sz="2400" dirty="0"/>
              <a:t>no one will know where he comes from.”</a:t>
            </a:r>
          </a:p>
        </p:txBody>
      </p:sp>
      <p:sp>
        <p:nvSpPr>
          <p:cNvPr id="6" name="Text Placeholder 5">
            <a:extLst>
              <a:ext uri="{FF2B5EF4-FFF2-40B4-BE49-F238E27FC236}">
                <a16:creationId xmlns:a16="http://schemas.microsoft.com/office/drawing/2014/main" id="{E0AEB931-DCD8-6D47-8934-0B11B5196211}"/>
              </a:ext>
            </a:extLst>
          </p:cNvPr>
          <p:cNvSpPr>
            <a:spLocks noGrp="1"/>
          </p:cNvSpPr>
          <p:nvPr>
            <p:ph type="body" idx="1"/>
          </p:nvPr>
        </p:nvSpPr>
        <p:spPr/>
        <p:txBody>
          <a:bodyPr/>
          <a:lstStyle/>
          <a:p>
            <a:r>
              <a:rPr lang="en-US" dirty="0"/>
              <a:t>John 7:27</a:t>
            </a:r>
          </a:p>
        </p:txBody>
      </p:sp>
    </p:spTree>
    <p:extLst>
      <p:ext uri="{BB962C8B-B14F-4D97-AF65-F5344CB8AC3E}">
        <p14:creationId xmlns:p14="http://schemas.microsoft.com/office/powerpoint/2010/main" val="18076577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2834</TotalTime>
  <Words>1128</Words>
  <Application>Microsoft Macintosh PowerPoint</Application>
  <PresentationFormat>On-screen Show (16:10)</PresentationFormat>
  <Paragraphs>61</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Century Gothic</vt:lpstr>
      <vt:lpstr>Wingdings 3</vt:lpstr>
      <vt:lpstr>Ion</vt:lpstr>
      <vt:lpstr>Gospel of John</vt:lpstr>
      <vt:lpstr>Deuteronomy 18:15-19 “For if you believed Moses, you would believe me…”</vt:lpstr>
      <vt:lpstr>“Truly, truly, I say to you, unless you eat the flesh of the Son of Man and drink his blood, you have no life in you.” (6:53)</vt:lpstr>
      <vt:lpstr>Feast of Tabernacles</vt:lpstr>
      <vt:lpstr>Going Up To The Feast John 7:3-13</vt:lpstr>
      <vt:lpstr>Going Up To The Feast John 7:3-13</vt:lpstr>
      <vt:lpstr>Going Up To The Feast John 7:3-13</vt:lpstr>
      <vt:lpstr>Judge With Right Judgment John 7:14-24</vt:lpstr>
      <vt:lpstr>“But we know where this man comes from,  and when the Christ appears, no one will know where he comes from.”</vt:lpstr>
      <vt:lpstr>“I will be with you a little longer, and then I am going to him who sent me. You will seek me and you will not find me. Where I am you cannot come.”</vt:lpstr>
      <vt:lpstr>“Out of his heart will flow rivers of living water” John 7:37-39</vt:lpstr>
      <vt:lpstr>What would you have done?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Gospel of John</dc:title>
  <dc:creator>David Hamlett</dc:creator>
  <cp:lastModifiedBy>David Hamlett</cp:lastModifiedBy>
  <cp:revision>38</cp:revision>
  <dcterms:created xsi:type="dcterms:W3CDTF">2021-10-24T06:09:08Z</dcterms:created>
  <dcterms:modified xsi:type="dcterms:W3CDTF">2021-12-01T21:59:33Z</dcterms:modified>
</cp:coreProperties>
</file>