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314" r:id="rId3"/>
    <p:sldId id="315" r:id="rId4"/>
    <p:sldId id="316" r:id="rId5"/>
    <p:sldId id="305" r:id="rId6"/>
    <p:sldId id="317" r:id="rId7"/>
    <p:sldId id="318" r:id="rId8"/>
    <p:sldId id="319" r:id="rId9"/>
    <p:sldId id="320" r:id="rId10"/>
    <p:sldId id="321" r:id="rId11"/>
    <p:sldId id="322" r:id="rId12"/>
    <p:sldId id="323" r:id="rId1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5"/>
    <p:restoredTop sz="95794"/>
  </p:normalViewPr>
  <p:slideViewPr>
    <p:cSldViewPr snapToGrid="0" snapToObjects="1">
      <p:cViewPr varScale="1">
        <p:scale>
          <a:sx n="134" d="100"/>
          <a:sy n="134" d="100"/>
        </p:scale>
        <p:origin x="10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206500"/>
            <a:ext cx="6619244" cy="277465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3981150"/>
            <a:ext cx="6619244" cy="71785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9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000489"/>
            <a:ext cx="6619243" cy="47228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71500"/>
            <a:ext cx="6619244" cy="303388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472771"/>
            <a:ext cx="6619242" cy="41142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60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06500"/>
            <a:ext cx="6619244" cy="1651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048000"/>
            <a:ext cx="6619244" cy="19685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027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206500"/>
            <a:ext cx="5999486" cy="193614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3142645"/>
            <a:ext cx="5459737" cy="285145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25548"/>
            <a:ext cx="6619244" cy="13970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721" y="809378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2178156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464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603501"/>
            <a:ext cx="6619245" cy="137765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981151"/>
            <a:ext cx="6619244" cy="7170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459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651000"/>
            <a:ext cx="2210150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222500"/>
            <a:ext cx="2195513" cy="299111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651000"/>
            <a:ext cx="2202181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222500"/>
            <a:ext cx="2210096" cy="299111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651000"/>
            <a:ext cx="2199085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222500"/>
            <a:ext cx="2199085" cy="2991115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1778000"/>
            <a:ext cx="0" cy="33020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1778000"/>
            <a:ext cx="0" cy="3305735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398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3542458"/>
            <a:ext cx="2205038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1841500"/>
            <a:ext cx="2205038" cy="127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022676"/>
            <a:ext cx="2205038" cy="54932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3542458"/>
            <a:ext cx="2197894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1841500"/>
            <a:ext cx="2197894" cy="127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4022676"/>
            <a:ext cx="2200805" cy="54932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3542458"/>
            <a:ext cx="2199085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1841500"/>
            <a:ext cx="2199085" cy="127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022674"/>
            <a:ext cx="2201998" cy="54932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1778000"/>
            <a:ext cx="0" cy="33020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1778000"/>
            <a:ext cx="0" cy="3305735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10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137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358511"/>
            <a:ext cx="1314451" cy="4855104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739512"/>
            <a:ext cx="5567362" cy="4474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4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159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384778"/>
            <a:ext cx="6619243" cy="1596373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981151"/>
            <a:ext cx="6619244" cy="7170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462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717146"/>
            <a:ext cx="3297254" cy="349646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713411"/>
            <a:ext cx="3297256" cy="350020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853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587500"/>
            <a:ext cx="3297254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095500"/>
            <a:ext cx="3297254" cy="311811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587500"/>
            <a:ext cx="3297254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2095500"/>
            <a:ext cx="3297254" cy="311811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6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130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617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206500"/>
            <a:ext cx="2550798" cy="12065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206500"/>
            <a:ext cx="3896998" cy="3810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2607734"/>
            <a:ext cx="2550797" cy="24129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22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545160"/>
            <a:ext cx="3819680" cy="1312340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952500"/>
            <a:ext cx="2400300" cy="3810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048000"/>
            <a:ext cx="3813734" cy="11430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61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224738"/>
            <a:ext cx="3027759" cy="3490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410290"/>
            <a:ext cx="1141809" cy="197121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397000"/>
            <a:ext cx="2114550" cy="23495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0"/>
            <a:ext cx="1202540" cy="9511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5080000"/>
            <a:ext cx="745301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95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377265"/>
            <a:ext cx="7053542" cy="1167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1710766"/>
            <a:ext cx="6709906" cy="349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575455" y="1504951"/>
            <a:ext cx="8254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12/5/21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552855" y="2700448"/>
            <a:ext cx="3216496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46441"/>
            <a:ext cx="628649" cy="6397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744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67068-094F-4E4E-B73A-67D186BD11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Gospel of John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B7558-14E9-DF41-A92C-C8BD1BA795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CLASS 11: FEAST OF TABERNACLES PART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3D4BB-C838-D54F-B365-D4139E5E10AE}"/>
              </a:ext>
            </a:extLst>
          </p:cNvPr>
          <p:cNvSpPr txBox="1"/>
          <p:nvPr/>
        </p:nvSpPr>
        <p:spPr>
          <a:xfrm>
            <a:off x="5448301" y="3805510"/>
            <a:ext cx="35105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THOUGHT QUESTION:</a:t>
            </a:r>
          </a:p>
          <a:p>
            <a:r>
              <a:rPr lang="en-US" sz="1400" dirty="0"/>
              <a:t>Jesus often said truths to “believers” that challenged the roots of their faith; in today’s cultural climate, many are tempted to avoid such challenges.  What has been your experience with sharing truth you learned from God?</a:t>
            </a:r>
          </a:p>
        </p:txBody>
      </p:sp>
    </p:spTree>
    <p:extLst>
      <p:ext uri="{BB962C8B-B14F-4D97-AF65-F5344CB8AC3E}">
        <p14:creationId xmlns:p14="http://schemas.microsoft.com/office/powerpoint/2010/main" val="245227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886C89-B6C8-6142-ACBF-9CD61151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77265"/>
            <a:ext cx="7053542" cy="918135"/>
          </a:xfrm>
        </p:spPr>
        <p:txBody>
          <a:bodyPr/>
          <a:lstStyle/>
          <a:p>
            <a:r>
              <a:rPr lang="en-US" dirty="0"/>
              <a:t>John 8:31-59</a:t>
            </a:r>
            <a:br>
              <a:rPr lang="en-US" dirty="0"/>
            </a:br>
            <a:r>
              <a:rPr lang="en-US" sz="2000" dirty="0"/>
              <a:t>The Children of Abraham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496DAD-3078-5245-AEC7-918695E4F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00175"/>
            <a:ext cx="8020050" cy="42291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Jews</a:t>
            </a:r>
            <a:endParaRPr lang="en-US" dirty="0">
              <a:solidFill>
                <a:srgbClr val="00B0F0"/>
              </a:solidFill>
            </a:endParaRPr>
          </a:p>
          <a:p>
            <a:pPr lvl="1"/>
            <a:r>
              <a:rPr lang="en-US" dirty="0"/>
              <a:t>We were not born of sexual immorality</a:t>
            </a:r>
          </a:p>
          <a:p>
            <a:pPr lvl="1"/>
            <a:r>
              <a:rPr lang="en-US" dirty="0"/>
              <a:t>We have one Father – even God.</a:t>
            </a:r>
          </a:p>
          <a:p>
            <a:r>
              <a:rPr lang="en-US" b="1" dirty="0">
                <a:solidFill>
                  <a:srgbClr val="FFFF00"/>
                </a:solidFill>
              </a:rPr>
              <a:t>Jesus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/>
              <a:t>If God were your Father, you would love me.  He sent me.</a:t>
            </a:r>
          </a:p>
          <a:p>
            <a:pPr lvl="1"/>
            <a:r>
              <a:rPr lang="en-US" dirty="0"/>
              <a:t>Why do you not understand?  Because you cannot bear to hear.  You are of your father, the devil – your will, your works, your words, your character.  I tell you the truth, but you do not believe.</a:t>
            </a:r>
          </a:p>
          <a:p>
            <a:pPr lvl="1"/>
            <a:r>
              <a:rPr lang="en-US" dirty="0"/>
              <a:t>Which of you convicts me of sin?  And if I tell the truth, why do you not believe?  Whoever is of God hears the words of God.</a:t>
            </a:r>
          </a:p>
          <a:p>
            <a:r>
              <a:rPr lang="en-US" b="1" dirty="0">
                <a:solidFill>
                  <a:srgbClr val="00B0F0"/>
                </a:solidFill>
              </a:rPr>
              <a:t>Jews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/>
              <a:t>Are we not right in saying you are a Samaritan and have a demon?</a:t>
            </a:r>
          </a:p>
          <a:p>
            <a:r>
              <a:rPr lang="en-US" b="1" dirty="0">
                <a:solidFill>
                  <a:srgbClr val="FFFF00"/>
                </a:solidFill>
              </a:rPr>
              <a:t>Jesus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  <a:p>
            <a:pPr lvl="1"/>
            <a:r>
              <a:rPr lang="en-US" dirty="0"/>
              <a:t>No.  I honor my Father, and you dishonor me, which dishonors Him, and He is judge.</a:t>
            </a:r>
          </a:p>
          <a:p>
            <a:pPr lvl="1"/>
            <a:r>
              <a:rPr lang="en-US" dirty="0"/>
              <a:t>If anyone keeps my word, he will never see death.</a:t>
            </a:r>
          </a:p>
        </p:txBody>
      </p:sp>
    </p:spTree>
    <p:extLst>
      <p:ext uri="{BB962C8B-B14F-4D97-AF65-F5344CB8AC3E}">
        <p14:creationId xmlns:p14="http://schemas.microsoft.com/office/powerpoint/2010/main" val="2372245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886C89-B6C8-6142-ACBF-9CD61151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77265"/>
            <a:ext cx="7053542" cy="918135"/>
          </a:xfrm>
        </p:spPr>
        <p:txBody>
          <a:bodyPr/>
          <a:lstStyle/>
          <a:p>
            <a:r>
              <a:rPr lang="en-US" dirty="0"/>
              <a:t>John 8:31-59</a:t>
            </a:r>
            <a:br>
              <a:rPr lang="en-US" dirty="0"/>
            </a:br>
            <a:r>
              <a:rPr lang="en-US" sz="2000" dirty="0"/>
              <a:t>The Children of Abraham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496DAD-3078-5245-AEC7-918695E4F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00175"/>
            <a:ext cx="8020050" cy="40671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Jews:</a:t>
            </a:r>
            <a:r>
              <a:rPr lang="en-US" dirty="0">
                <a:solidFill>
                  <a:srgbClr val="00B0F0"/>
                </a:solidFill>
              </a:rPr>
              <a:t>  </a:t>
            </a:r>
            <a:r>
              <a:rPr lang="en-US" dirty="0"/>
              <a:t>Abraham died.  The prophets died.  Are you greater than they?  Who do you make yourself out to be?</a:t>
            </a:r>
          </a:p>
          <a:p>
            <a:r>
              <a:rPr lang="en-US" b="1" dirty="0">
                <a:solidFill>
                  <a:srgbClr val="FFFF00"/>
                </a:solidFill>
              </a:rPr>
              <a:t>Jesus: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/>
              <a:t>I don’t make myself out to be anyone.  It is my Father who glorifies me.  But you have not known him.  And I cannot deny him; I keep his word.</a:t>
            </a:r>
          </a:p>
          <a:p>
            <a:pPr lvl="1"/>
            <a:r>
              <a:rPr lang="en-US" dirty="0"/>
              <a:t>Your father Abraham rejoiced that he would see my day.  He saw it and was glad.</a:t>
            </a:r>
          </a:p>
          <a:p>
            <a:r>
              <a:rPr lang="en-US" b="1" dirty="0">
                <a:solidFill>
                  <a:srgbClr val="00B0F0"/>
                </a:solidFill>
              </a:rPr>
              <a:t>Jews</a:t>
            </a:r>
            <a:r>
              <a:rPr lang="en-US" dirty="0">
                <a:solidFill>
                  <a:srgbClr val="00B0F0"/>
                </a:solidFill>
              </a:rPr>
              <a:t>:  </a:t>
            </a:r>
            <a:r>
              <a:rPr lang="en-US" dirty="0"/>
              <a:t>You are not yet 50, and you’ve seen Abraham? (lol)</a:t>
            </a:r>
          </a:p>
          <a:p>
            <a:r>
              <a:rPr lang="en-US" b="1" dirty="0">
                <a:solidFill>
                  <a:srgbClr val="FFFF00"/>
                </a:solidFill>
              </a:rPr>
              <a:t>Jesus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5948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224737"/>
            <a:ext cx="3027759" cy="3490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410289"/>
            <a:ext cx="1141809" cy="197121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397000"/>
            <a:ext cx="2114550" cy="23495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9511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5080000"/>
            <a:ext cx="745301" cy="635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95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28D0172-F2E0-4763-9C35-F02266495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9143771" cy="39422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9F2851FB-E841-4509-8A6D-A416376EA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9954" y="3128079"/>
            <a:ext cx="2604045" cy="688276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F6FB2B2-CE21-407F-B22E-302DADC2C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79610"/>
            <a:ext cx="9144000" cy="2335390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43506A-5867-1443-82D6-8B7094FE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128" y="519642"/>
            <a:ext cx="7695743" cy="29365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457200"/>
            <a:r>
              <a:rPr lang="en-US" sz="48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“Before Abraham was,</a:t>
            </a:r>
            <a:br>
              <a:rPr lang="en-US" sz="48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48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 AM.”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AEB931-DCD8-6D47-8934-0B11B5196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128" y="3981150"/>
            <a:ext cx="7695743" cy="10081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spcBef>
                <a:spcPts val="1000"/>
              </a:spcBef>
            </a:pPr>
            <a:r>
              <a:rPr lang="en-US" sz="1900" b="0" i="0" kern="1200" cap="all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John 8:58</a:t>
            </a:r>
          </a:p>
          <a:p>
            <a:pPr algn="ctr" defTabSz="457200">
              <a:spcBef>
                <a:spcPts val="1000"/>
              </a:spcBef>
            </a:pPr>
            <a:r>
              <a:rPr lang="en-US" sz="1900" dirty="0">
                <a:solidFill>
                  <a:schemeClr val="bg2"/>
                </a:solidFill>
              </a:rPr>
              <a:t>(Exodus 3:14; </a:t>
            </a:r>
            <a:r>
              <a:rPr lang="en-US" sz="1900" dirty="0" err="1">
                <a:solidFill>
                  <a:schemeClr val="bg2"/>
                </a:solidFill>
              </a:rPr>
              <a:t>IsAiah</a:t>
            </a:r>
            <a:r>
              <a:rPr lang="en-US" sz="1900" dirty="0">
                <a:solidFill>
                  <a:schemeClr val="bg2"/>
                </a:solidFill>
              </a:rPr>
              <a:t> 41:4, 43:10, 43:13, 43:25, 46:4, 48:12, …)</a:t>
            </a:r>
            <a:endParaRPr lang="en-US" sz="1900" b="0" i="0" kern="1200" cap="all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6338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68A4F-D0F0-4C43-95C6-9E675CB32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have we seen ”living water” already? Jn. 4:10,13-14</a:t>
            </a:r>
          </a:p>
          <a:p>
            <a:r>
              <a:rPr lang="en-US" dirty="0"/>
              <a:t>Remember the backdrop of the Feast of Booths – Jesus is the fulfillment of all that this Feast anticipated.</a:t>
            </a:r>
          </a:p>
          <a:p>
            <a:r>
              <a:rPr lang="en-US" dirty="0"/>
              <a:t>V.39 prompts us to tie Jesus’s statement to those prophecies that spoke of the pouring out of the Spirit in the last days, and Jesus is saying that </a:t>
            </a:r>
            <a:r>
              <a:rPr lang="en-US" i="1" dirty="0"/>
              <a:t>he </a:t>
            </a:r>
            <a:r>
              <a:rPr lang="en-US" dirty="0"/>
              <a:t>is the key that opens this blessing.</a:t>
            </a:r>
          </a:p>
          <a:p>
            <a:pPr lvl="1"/>
            <a:r>
              <a:rPr lang="en-US" dirty="0"/>
              <a:t>We will dive further into the OT passages next segment.</a:t>
            </a:r>
          </a:p>
          <a:p>
            <a:pPr lvl="1"/>
            <a:r>
              <a:rPr lang="en-US" dirty="0"/>
              <a:t>See the references to the Spirit in John so far: 1:32-33; 3:5-6,8; 3:34</a:t>
            </a:r>
          </a:p>
          <a:p>
            <a:pPr lvl="1"/>
            <a:r>
              <a:rPr lang="en-US" dirty="0"/>
              <a:t>Nehemiah 8:13-18, 9 (esp. v. 15, 19-20, 30)</a:t>
            </a:r>
          </a:p>
          <a:p>
            <a:r>
              <a:rPr lang="en-US" dirty="0"/>
              <a:t>“Out of his heart would flow rivers of living water”: does this mean that others will be blessed?</a:t>
            </a:r>
          </a:p>
          <a:p>
            <a:r>
              <a:rPr lang="en-US" dirty="0"/>
              <a:t>When would the Spirit be given? Stay tuned.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0B9D8CCC-08E5-E941-BC9E-CDB638691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“Out of his heart will flow rivers of living water”</a:t>
            </a:r>
            <a:br>
              <a:rPr lang="en-US" dirty="0"/>
            </a:br>
            <a:r>
              <a:rPr lang="en-US" sz="1800" dirty="0"/>
              <a:t>John 7:37-39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6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224737"/>
            <a:ext cx="3027759" cy="34902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410289"/>
            <a:ext cx="1141809" cy="1971211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397000"/>
            <a:ext cx="2114550" cy="23495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9511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5080000"/>
            <a:ext cx="745301" cy="635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95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9EC6FFF-3949-4638-A265-B1515909B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443506A-5867-1443-82D6-8B7094FE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520" y="886180"/>
            <a:ext cx="4525805" cy="40097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457200"/>
            <a:r>
              <a:rPr lang="en-US" sz="5200" dirty="0"/>
              <a:t>What would </a:t>
            </a:r>
            <a:r>
              <a:rPr lang="en-US" sz="5200" b="1" i="1" dirty="0"/>
              <a:t>you</a:t>
            </a:r>
            <a:br>
              <a:rPr lang="en-US" sz="5200" dirty="0"/>
            </a:br>
            <a:r>
              <a:rPr lang="en-US" sz="5200" dirty="0"/>
              <a:t>have done</a:t>
            </a:r>
            <a:r>
              <a:rPr lang="en-US" sz="52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05BC5F-3118-49D0-B18C-5D9CC922C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0549" y="0"/>
            <a:ext cx="2411730" cy="5715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AEB931-DCD8-6D47-8934-0B11B5196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14411" y="886180"/>
            <a:ext cx="1943714" cy="40097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ts val="1000"/>
              </a:spcBef>
            </a:pPr>
            <a:r>
              <a:rPr lang="en-US" sz="2000" b="0" i="0" kern="1200" cap="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John 7:40-52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4B1E59-3C8A-453C-B841-6AB3B0CF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5008" y="0"/>
            <a:ext cx="1078992" cy="5715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951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224737"/>
            <a:ext cx="3027759" cy="34902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410289"/>
            <a:ext cx="1141809" cy="197121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397000"/>
            <a:ext cx="2114550" cy="23495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9511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5080000"/>
            <a:ext cx="745301" cy="635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95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6A222EB-A81E-4238-B08D-AAB1828C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715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14676C-074B-475A-8346-9C901C86C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95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9C4C8E-197B-4679-AE96-B5147F971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67515" y="1609155"/>
            <a:ext cx="0" cy="2667000"/>
          </a:xfrm>
          <a:prstGeom prst="line">
            <a:avLst/>
          </a:prstGeom>
          <a:ln w="15875" cap="sq">
            <a:solidFill>
              <a:schemeClr val="tx2">
                <a:alpha val="7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E3EA02-E2C5-F04B-9A28-7BA5202B1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216" y="1055798"/>
            <a:ext cx="2178093" cy="37737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Bef>
                <a:spcPts val="1000"/>
              </a:spcBef>
            </a:pPr>
            <a:r>
              <a:rPr lang="en-US" sz="2000" b="0" i="0" kern="12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Next class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A0F8A4-6775-EF4C-989A-D66A66140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721" y="1055798"/>
            <a:ext cx="5106271" cy="37737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36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John 7:53 – 8:11</a:t>
            </a:r>
          </a:p>
        </p:txBody>
      </p:sp>
    </p:spTree>
    <p:extLst>
      <p:ext uri="{BB962C8B-B14F-4D97-AF65-F5344CB8AC3E}">
        <p14:creationId xmlns:p14="http://schemas.microsoft.com/office/powerpoint/2010/main" val="361095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224737"/>
            <a:ext cx="3027759" cy="349026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410289"/>
            <a:ext cx="1141809" cy="1971211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1397000"/>
            <a:ext cx="2114550" cy="23495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59" y="0"/>
            <a:ext cx="1202540" cy="95117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5080000"/>
            <a:ext cx="745301" cy="63500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95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A3D38ED8-C208-8D43-B725-52A2064D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212470"/>
            <a:ext cx="2504461" cy="27573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2900" dirty="0"/>
              <a:t>“I am the light of the world.” (8:12)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ADF553-6B08-1741-9C92-8E98F7BE4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775" y="3969835"/>
            <a:ext cx="2504461" cy="1576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ts val="1000"/>
              </a:spcBef>
            </a:pPr>
            <a:r>
              <a:rPr lang="en-US" sz="1400" cap="all" dirty="0">
                <a:solidFill>
                  <a:schemeClr val="bg2">
                    <a:lumMod val="40000"/>
                    <a:lumOff val="60000"/>
                  </a:schemeClr>
                </a:solidFill>
              </a:rPr>
              <a:t>What would this have meant in the context of the feast of booths?</a:t>
            </a:r>
          </a:p>
        </p:txBody>
      </p:sp>
      <p:pic>
        <p:nvPicPr>
          <p:cNvPr id="23" name="Content Placeholder 22" descr="A picture containing outdoor, outdoor object, stone, curb&#10;&#10;Description automatically generated">
            <a:extLst>
              <a:ext uri="{FF2B5EF4-FFF2-40B4-BE49-F238E27FC236}">
                <a16:creationId xmlns:a16="http://schemas.microsoft.com/office/drawing/2014/main" id="{2AA4408E-8FFF-6D43-BFF8-6D797826A4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12004" r="22540" b="1"/>
          <a:stretch/>
        </p:blipFill>
        <p:spPr>
          <a:xfrm>
            <a:off x="3476011" y="10"/>
            <a:ext cx="5667989" cy="571499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BFEFF673-A9DE-416D-A04E-1D5090454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95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6893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95801-BC8C-A146-AB7C-D0BF1E1D7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Food, Water, Light</a:t>
            </a:r>
            <a:br>
              <a:rPr lang="en-US" dirty="0"/>
            </a:br>
            <a:r>
              <a:rPr lang="en-US" sz="2000" dirty="0"/>
              <a:t>Psalm 36:7-11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3BE2-805F-DD4E-9431-616CEBA797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1975" y="1717146"/>
            <a:ext cx="3562764" cy="349646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400" i="1" dirty="0"/>
              <a:t>”How precious is your steadfast love, O God!  The children of mankind take refuge in the shadow of your wings.</a:t>
            </a:r>
          </a:p>
          <a:p>
            <a:pPr marL="0" indent="0">
              <a:buNone/>
            </a:pPr>
            <a:r>
              <a:rPr lang="en-US" sz="1400" i="1" dirty="0"/>
              <a:t>They feast on the abundance of your house, and you give them drink from the river of your delights.</a:t>
            </a:r>
          </a:p>
          <a:p>
            <a:pPr marL="0" indent="0">
              <a:buNone/>
            </a:pPr>
            <a:r>
              <a:rPr lang="en-US" sz="1400" i="1" dirty="0"/>
              <a:t>For with you is the fountain of life; in your light do we see light.</a:t>
            </a:r>
          </a:p>
          <a:p>
            <a:pPr marL="0" indent="0">
              <a:buNone/>
            </a:pPr>
            <a:r>
              <a:rPr lang="en-US" sz="1400" i="1" dirty="0"/>
              <a:t>Oh, continue your steadfast love to those who know you, and your righteousness to the upright of heart!</a:t>
            </a:r>
          </a:p>
          <a:p>
            <a:pPr marL="0" indent="0">
              <a:buNone/>
            </a:pPr>
            <a:r>
              <a:rPr lang="en-US" sz="1400" i="1" dirty="0"/>
              <a:t>Let not the foot of arrogance come upon me, nor the hand of the wicked drive me away.”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4B9C8-7F26-C740-925B-F3F30F04A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0869" y="1713411"/>
            <a:ext cx="3636305" cy="3500204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John 6:35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dirty="0"/>
              <a:t>I am the bread of life. Whoever comes to me shall not hunger, and whoever believes in me shall not thirst.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John 7:37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dirty="0"/>
              <a:t>If anyone thirsts, let him come to me and drink.  Whoever believes in me, as the Scripture has said, ‘Out of his heart will flow rivers of living water.’.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b="1" dirty="0"/>
              <a:t>John 8:12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3500" dirty="0"/>
              <a:t>I am the light of the world.  Whoever follows me will not walk in darkness, but will have the light of life.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374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886C89-B6C8-6142-ACBF-9CD61151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77265"/>
            <a:ext cx="7053542" cy="918135"/>
          </a:xfrm>
        </p:spPr>
        <p:txBody>
          <a:bodyPr/>
          <a:lstStyle/>
          <a:p>
            <a:r>
              <a:rPr lang="en-US" dirty="0"/>
              <a:t>John 8:12-20</a:t>
            </a:r>
            <a:br>
              <a:rPr lang="en-US" dirty="0"/>
            </a:br>
            <a:r>
              <a:rPr lang="en-US" sz="2000" dirty="0"/>
              <a:t>The Authority of Jesus’ Testimony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496DAD-3078-5245-AEC7-918695E4F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00175"/>
            <a:ext cx="8020050" cy="393756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</a:rPr>
              <a:t>Jesus:</a:t>
            </a:r>
            <a:r>
              <a:rPr lang="en-US" dirty="0">
                <a:solidFill>
                  <a:srgbClr val="FFFF00"/>
                </a:solidFill>
              </a:rPr>
              <a:t>  </a:t>
            </a:r>
            <a:r>
              <a:rPr lang="en-US" dirty="0"/>
              <a:t>I am the light of the world.</a:t>
            </a:r>
          </a:p>
          <a:p>
            <a:r>
              <a:rPr lang="en-US" b="1" dirty="0">
                <a:solidFill>
                  <a:srgbClr val="00B0F0"/>
                </a:solidFill>
              </a:rPr>
              <a:t>Pharisees:</a:t>
            </a:r>
            <a:r>
              <a:rPr lang="en-US" dirty="0">
                <a:solidFill>
                  <a:srgbClr val="00B0F0"/>
                </a:solidFill>
              </a:rPr>
              <a:t>  </a:t>
            </a:r>
            <a:r>
              <a:rPr lang="en-US" dirty="0"/>
              <a:t>You are bearing witness about yourself; your witness is not true.</a:t>
            </a:r>
          </a:p>
          <a:p>
            <a:r>
              <a:rPr lang="en-US" b="1" dirty="0">
                <a:solidFill>
                  <a:srgbClr val="FFFF00"/>
                </a:solidFill>
              </a:rPr>
              <a:t>Jesus:</a:t>
            </a:r>
          </a:p>
          <a:p>
            <a:pPr lvl="1"/>
            <a:r>
              <a:rPr lang="en-US" dirty="0"/>
              <a:t>Even if I do bear witness about myself, it is true.</a:t>
            </a:r>
          </a:p>
          <a:p>
            <a:pPr lvl="1"/>
            <a:r>
              <a:rPr lang="en-US" dirty="0"/>
              <a:t>Your ability to judge is flawed.</a:t>
            </a:r>
          </a:p>
          <a:p>
            <a:pPr lvl="1"/>
            <a:r>
              <a:rPr lang="en-US" dirty="0"/>
              <a:t>My ability to judge is true, because the judgment is both mine and the Father’s.</a:t>
            </a:r>
          </a:p>
          <a:p>
            <a:pPr lvl="1"/>
            <a:r>
              <a:rPr lang="en-US" dirty="0"/>
              <a:t>My witness about myself is true, because the Father bears witness of me.</a:t>
            </a:r>
          </a:p>
          <a:p>
            <a:r>
              <a:rPr lang="en-US" b="1" dirty="0">
                <a:solidFill>
                  <a:srgbClr val="00B0F0"/>
                </a:solidFill>
              </a:rPr>
              <a:t>Pharisees:</a:t>
            </a:r>
            <a:r>
              <a:rPr lang="en-US" dirty="0">
                <a:solidFill>
                  <a:srgbClr val="00B0F0"/>
                </a:solidFill>
              </a:rPr>
              <a:t>  </a:t>
            </a:r>
            <a:r>
              <a:rPr lang="en-US" dirty="0"/>
              <a:t>Where is your Father?</a:t>
            </a:r>
          </a:p>
          <a:p>
            <a:r>
              <a:rPr lang="en-US" b="1" dirty="0">
                <a:solidFill>
                  <a:srgbClr val="FFFF00"/>
                </a:solidFill>
              </a:rPr>
              <a:t>Jesus: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You do not know me or my Father.  If you knew me, you would know him.</a:t>
            </a:r>
          </a:p>
        </p:txBody>
      </p:sp>
    </p:spTree>
    <p:extLst>
      <p:ext uri="{BB962C8B-B14F-4D97-AF65-F5344CB8AC3E}">
        <p14:creationId xmlns:p14="http://schemas.microsoft.com/office/powerpoint/2010/main" val="3035174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886C89-B6C8-6142-ACBF-9CD61151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77265"/>
            <a:ext cx="7053542" cy="918135"/>
          </a:xfrm>
        </p:spPr>
        <p:txBody>
          <a:bodyPr/>
          <a:lstStyle/>
          <a:p>
            <a:r>
              <a:rPr lang="en-US" dirty="0"/>
              <a:t>John 8:21-30</a:t>
            </a:r>
            <a:br>
              <a:rPr lang="en-US" dirty="0"/>
            </a:br>
            <a:r>
              <a:rPr lang="en-US" sz="2000" dirty="0"/>
              <a:t>The Origin of Jesus’ Testimony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496DAD-3078-5245-AEC7-918695E4F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00175"/>
            <a:ext cx="8020050" cy="40671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Jesus:</a:t>
            </a:r>
            <a:r>
              <a:rPr lang="en-US" dirty="0">
                <a:solidFill>
                  <a:srgbClr val="FFFF00"/>
                </a:solidFill>
              </a:rPr>
              <a:t>  </a:t>
            </a:r>
            <a:r>
              <a:rPr lang="en-US" dirty="0"/>
              <a:t>I am going away, and you will seek me, and you will die in your sin.  Where I am going, you cannot come.</a:t>
            </a:r>
          </a:p>
          <a:p>
            <a:r>
              <a:rPr lang="en-US" b="1" dirty="0">
                <a:solidFill>
                  <a:srgbClr val="00B0F0"/>
                </a:solidFill>
              </a:rPr>
              <a:t>Jews (authorities?):</a:t>
            </a:r>
            <a:r>
              <a:rPr lang="en-US" dirty="0">
                <a:solidFill>
                  <a:srgbClr val="00B0F0"/>
                </a:solidFill>
              </a:rPr>
              <a:t>  </a:t>
            </a:r>
            <a:r>
              <a:rPr lang="en-US" i="1" dirty="0"/>
              <a:t>Will he kill himself?</a:t>
            </a:r>
            <a:endParaRPr lang="en-US" dirty="0"/>
          </a:p>
          <a:p>
            <a:r>
              <a:rPr lang="en-US" b="1" dirty="0">
                <a:solidFill>
                  <a:srgbClr val="FFFF00"/>
                </a:solidFill>
              </a:rPr>
              <a:t>Jesus:</a:t>
            </a:r>
          </a:p>
          <a:p>
            <a:pPr lvl="1"/>
            <a:r>
              <a:rPr lang="en-US" dirty="0"/>
              <a:t>I am from above.  I am not of this world.  You are the opposite.</a:t>
            </a:r>
          </a:p>
          <a:p>
            <a:pPr lvl="1"/>
            <a:r>
              <a:rPr lang="en-US" dirty="0"/>
              <a:t>You will die in your sins unless you believe that </a:t>
            </a:r>
            <a:r>
              <a:rPr lang="en-US" b="1" dirty="0"/>
              <a:t>I am he</a:t>
            </a:r>
            <a:r>
              <a:rPr lang="en-US" dirty="0"/>
              <a:t>. </a:t>
            </a:r>
          </a:p>
          <a:p>
            <a:r>
              <a:rPr lang="en-US" b="1" dirty="0">
                <a:solidFill>
                  <a:srgbClr val="00B0F0"/>
                </a:solidFill>
              </a:rPr>
              <a:t>Jews:</a:t>
            </a:r>
            <a:r>
              <a:rPr lang="en-US" dirty="0">
                <a:solidFill>
                  <a:srgbClr val="00B0F0"/>
                </a:solidFill>
              </a:rPr>
              <a:t>  </a:t>
            </a:r>
            <a:r>
              <a:rPr lang="en-US" dirty="0"/>
              <a:t>Who are you?</a:t>
            </a:r>
          </a:p>
          <a:p>
            <a:r>
              <a:rPr lang="en-US" b="1" dirty="0">
                <a:solidFill>
                  <a:srgbClr val="FFFF00"/>
                </a:solidFill>
              </a:rPr>
              <a:t>Jesus:</a:t>
            </a:r>
          </a:p>
          <a:p>
            <a:pPr lvl="1"/>
            <a:r>
              <a:rPr lang="en-US" dirty="0"/>
              <a:t>Just what I have been saying.</a:t>
            </a:r>
          </a:p>
          <a:p>
            <a:pPr lvl="1"/>
            <a:r>
              <a:rPr lang="en-US" dirty="0"/>
              <a:t>I have much to say and judge, but know that it is from him who sent me.</a:t>
            </a:r>
          </a:p>
          <a:p>
            <a:pPr lvl="1"/>
            <a:r>
              <a:rPr lang="en-US" dirty="0"/>
              <a:t>When you have lifted up the Son of Man, then you will know I am he, and that I do nothing on my own authority, but speak just as the Father taught me.  And he who sent me is with me.  He has not left me alone, for I always do those things that are pleasing to him.</a:t>
            </a:r>
          </a:p>
        </p:txBody>
      </p:sp>
    </p:spTree>
    <p:extLst>
      <p:ext uri="{BB962C8B-B14F-4D97-AF65-F5344CB8AC3E}">
        <p14:creationId xmlns:p14="http://schemas.microsoft.com/office/powerpoint/2010/main" val="82186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886C89-B6C8-6142-ACBF-9CD61151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84" y="377265"/>
            <a:ext cx="7053542" cy="918135"/>
          </a:xfrm>
        </p:spPr>
        <p:txBody>
          <a:bodyPr/>
          <a:lstStyle/>
          <a:p>
            <a:r>
              <a:rPr lang="en-US" dirty="0"/>
              <a:t>John 8:31-59</a:t>
            </a:r>
            <a:br>
              <a:rPr lang="en-US" dirty="0"/>
            </a:br>
            <a:r>
              <a:rPr lang="en-US" sz="2000" dirty="0"/>
              <a:t>The Children of Abraham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496DAD-3078-5245-AEC7-918695E4F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00175"/>
            <a:ext cx="8020050" cy="40671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Jesus:</a:t>
            </a:r>
            <a:r>
              <a:rPr lang="en-US" dirty="0">
                <a:solidFill>
                  <a:srgbClr val="FFFF00"/>
                </a:solidFill>
              </a:rPr>
              <a:t>  </a:t>
            </a:r>
            <a:r>
              <a:rPr lang="en-US" dirty="0"/>
              <a:t>If you abide in my word, you are truly my disciples, and you will know the truth, and the truth will set you free.</a:t>
            </a:r>
          </a:p>
          <a:p>
            <a:r>
              <a:rPr lang="en-US" b="1" dirty="0">
                <a:solidFill>
                  <a:srgbClr val="00B0F0"/>
                </a:solidFill>
              </a:rPr>
              <a:t>Jews (who had believed in him)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/>
              <a:t>We are offspring of Abraham and have never been enslaved.  How can this be?</a:t>
            </a:r>
          </a:p>
          <a:p>
            <a:r>
              <a:rPr lang="en-US" b="1" dirty="0">
                <a:solidFill>
                  <a:srgbClr val="FFFF00"/>
                </a:solidFill>
              </a:rPr>
              <a:t>Jesus: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/>
              <a:t>Everyone who commits sin is a slave to sin.  The Son must set you free.</a:t>
            </a:r>
          </a:p>
          <a:p>
            <a:pPr lvl="1"/>
            <a:r>
              <a:rPr lang="en-US" dirty="0"/>
              <a:t>You are the offspring of Abraham, yet you seek to kill me.  You speak what I have seen with my Father, and you do what you have heard from your father.</a:t>
            </a:r>
          </a:p>
          <a:p>
            <a:r>
              <a:rPr lang="en-US" b="1" dirty="0">
                <a:solidFill>
                  <a:srgbClr val="00B0F0"/>
                </a:solidFill>
              </a:rPr>
              <a:t>Jews (is the crowd larger?)</a:t>
            </a:r>
            <a:r>
              <a:rPr lang="en-US" dirty="0">
                <a:solidFill>
                  <a:srgbClr val="00B0F0"/>
                </a:solidFill>
              </a:rPr>
              <a:t>: </a:t>
            </a:r>
            <a:r>
              <a:rPr lang="en-US" dirty="0"/>
              <a:t>Abraham is our father.</a:t>
            </a:r>
          </a:p>
          <a:p>
            <a:r>
              <a:rPr lang="en-US" b="1" dirty="0">
                <a:solidFill>
                  <a:srgbClr val="FFFF00"/>
                </a:solidFill>
              </a:rPr>
              <a:t>Jesus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/>
              <a:t>You do not do the works that Abraham did.</a:t>
            </a:r>
          </a:p>
          <a:p>
            <a:pPr lvl="1"/>
            <a:r>
              <a:rPr lang="en-US" dirty="0"/>
              <a:t>You are doing the words your father did.</a:t>
            </a:r>
          </a:p>
        </p:txBody>
      </p:sp>
    </p:spTree>
    <p:extLst>
      <p:ext uri="{BB962C8B-B14F-4D97-AF65-F5344CB8AC3E}">
        <p14:creationId xmlns:p14="http://schemas.microsoft.com/office/powerpoint/2010/main" val="332185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2913</TotalTime>
  <Words>1203</Words>
  <Application>Microsoft Macintosh PowerPoint</Application>
  <PresentationFormat>On-screen Show (16:10)</PresentationFormat>
  <Paragraphs>84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Ion</vt:lpstr>
      <vt:lpstr>Gospel of John</vt:lpstr>
      <vt:lpstr>“Out of his heart will flow rivers of living water” John 7:37-39</vt:lpstr>
      <vt:lpstr>What would you have done? </vt:lpstr>
      <vt:lpstr>John 7:53 – 8:11</vt:lpstr>
      <vt:lpstr>“I am the light of the world.” (8:12)</vt:lpstr>
      <vt:lpstr>Food, Water, Light Psalm 36:7-11</vt:lpstr>
      <vt:lpstr>John 8:12-20 The Authority of Jesus’ Testimony</vt:lpstr>
      <vt:lpstr>John 8:21-30 The Origin of Jesus’ Testimony</vt:lpstr>
      <vt:lpstr>John 8:31-59 The Children of Abraham</vt:lpstr>
      <vt:lpstr>John 8:31-59 The Children of Abraham</vt:lpstr>
      <vt:lpstr>John 8:31-59 The Children of Abraham</vt:lpstr>
      <vt:lpstr>“Before Abraham was, I AM.”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Gospel of John</dc:title>
  <dc:creator>David Hamlett</dc:creator>
  <cp:lastModifiedBy>David Hamlett</cp:lastModifiedBy>
  <cp:revision>44</cp:revision>
  <dcterms:created xsi:type="dcterms:W3CDTF">2021-10-24T06:09:08Z</dcterms:created>
  <dcterms:modified xsi:type="dcterms:W3CDTF">2021-12-05T13:31:14Z</dcterms:modified>
</cp:coreProperties>
</file>