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63" r:id="rId2"/>
    <p:sldId id="269" r:id="rId3"/>
    <p:sldId id="264" r:id="rId4"/>
    <p:sldId id="265" r:id="rId5"/>
    <p:sldId id="274" r:id="rId6"/>
    <p:sldId id="270" r:id="rId7"/>
    <p:sldId id="271" r:id="rId8"/>
    <p:sldId id="275" r:id="rId9"/>
    <p:sldId id="285" r:id="rId10"/>
    <p:sldId id="277" r:id="rId11"/>
    <p:sldId id="278" r:id="rId12"/>
    <p:sldId id="279" r:id="rId13"/>
    <p:sldId id="281" r:id="rId14"/>
    <p:sldId id="282" r:id="rId15"/>
    <p:sldId id="280" r:id="rId16"/>
    <p:sldId id="283" r:id="rId17"/>
    <p:sldId id="284" r:id="rId18"/>
    <p:sldId id="268" r:id="rId19"/>
    <p:sldId id="272" r:id="rId20"/>
    <p:sldId id="259" r:id="rId21"/>
    <p:sldId id="286" r:id="rId22"/>
    <p:sldId id="287" r:id="rId23"/>
    <p:sldId id="289" r:id="rId24"/>
    <p:sldId id="261" r:id="rId25"/>
    <p:sldId id="273" r:id="rId2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2"/>
    <p:restoredTop sz="96240"/>
  </p:normalViewPr>
  <p:slideViewPr>
    <p:cSldViewPr snapToGrid="0" snapToObjects="1">
      <p:cViewPr>
        <p:scale>
          <a:sx n="131" d="100"/>
          <a:sy n="131" d="100"/>
        </p:scale>
        <p:origin x="2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44DA8-B817-6249-BA19-133CA74BA553}" type="doc">
      <dgm:prSet loTypeId="urn:microsoft.com/office/officeart/2005/8/layout/matrix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48B355B-4C62-0742-9429-B7E5CBC3F5FA}">
      <dgm:prSet phldrT="[Text]"/>
      <dgm:spPr>
        <a:solidFill>
          <a:srgbClr val="945200">
            <a:alpha val="59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Remember  </a:t>
          </a:r>
          <a:br>
            <a:rPr lang="en-US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rPr>
          </a:br>
          <a:r>
            <a:rPr lang="en-US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God, the         Son of Man </a:t>
          </a:r>
          <a:endParaRPr lang="en-US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3652F7DE-63E5-644E-B6E5-239E22EDA6D4}" type="parTrans" cxnId="{400FD51E-2BB2-0740-9717-A396697FA08F}">
      <dgm:prSet/>
      <dgm:spPr/>
      <dgm:t>
        <a:bodyPr/>
        <a:lstStyle/>
        <a:p>
          <a:endParaRPr lang="en-US"/>
        </a:p>
      </dgm:t>
    </dgm:pt>
    <dgm:pt modelId="{5A526BAF-5444-394E-879E-BDF38B180502}" type="sibTrans" cxnId="{400FD51E-2BB2-0740-9717-A396697FA08F}">
      <dgm:prSet/>
      <dgm:spPr/>
      <dgm:t>
        <a:bodyPr/>
        <a:lstStyle/>
        <a:p>
          <a:endParaRPr lang="en-US"/>
        </a:p>
      </dgm:t>
    </dgm:pt>
    <dgm:pt modelId="{AA3DC55B-F283-7D44-861B-C9926F3DD3B6}">
      <dgm:prSet phldrT="[Text]" custT="1"/>
      <dgm:spPr>
        <a:solidFill>
          <a:schemeClr val="lt1">
            <a:hueOff val="0"/>
            <a:satOff val="0"/>
            <a:lumOff val="0"/>
            <a:alpha val="10018"/>
          </a:schemeClr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Have confidence in who He’s asked you to be. </a:t>
          </a:r>
        </a:p>
      </dgm:t>
    </dgm:pt>
    <dgm:pt modelId="{A27FB971-B5D8-3143-B2D1-01E45A4EAB28}" type="parTrans" cxnId="{6DD30104-A77B-404A-8681-6E37EBE4F016}">
      <dgm:prSet/>
      <dgm:spPr/>
      <dgm:t>
        <a:bodyPr/>
        <a:lstStyle/>
        <a:p>
          <a:endParaRPr lang="en-US"/>
        </a:p>
      </dgm:t>
    </dgm:pt>
    <dgm:pt modelId="{58EAAEF2-C8C6-3C44-A3B2-2211A0E10778}" type="sibTrans" cxnId="{6DD30104-A77B-404A-8681-6E37EBE4F016}">
      <dgm:prSet/>
      <dgm:spPr/>
      <dgm:t>
        <a:bodyPr/>
        <a:lstStyle/>
        <a:p>
          <a:endParaRPr lang="en-US"/>
        </a:p>
      </dgm:t>
    </dgm:pt>
    <dgm:pt modelId="{E427CDE0-A04D-8245-92F8-EBF3D3DD001A}">
      <dgm:prSet phldrT="[Text]" custT="1"/>
      <dgm:spPr>
        <a:solidFill>
          <a:schemeClr val="lt1">
            <a:hueOff val="0"/>
            <a:satOff val="0"/>
            <a:lumOff val="0"/>
            <a:alpha val="10018"/>
          </a:schemeClr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</a:rPr>
            <a:t>Reveal His message to the world. </a:t>
          </a:r>
        </a:p>
      </dgm:t>
    </dgm:pt>
    <dgm:pt modelId="{3AB0B6B6-684D-134E-B0ED-221C5E142A75}" type="parTrans" cxnId="{BBB89798-9B97-A849-98B2-308023CCCDB2}">
      <dgm:prSet/>
      <dgm:spPr/>
      <dgm:t>
        <a:bodyPr/>
        <a:lstStyle/>
        <a:p>
          <a:endParaRPr lang="en-US"/>
        </a:p>
      </dgm:t>
    </dgm:pt>
    <dgm:pt modelId="{E8D00987-4F22-704F-8395-BEA1319C9937}" type="sibTrans" cxnId="{BBB89798-9B97-A849-98B2-308023CCCDB2}">
      <dgm:prSet/>
      <dgm:spPr/>
      <dgm:t>
        <a:bodyPr/>
        <a:lstStyle/>
        <a:p>
          <a:endParaRPr lang="en-US"/>
        </a:p>
      </dgm:t>
    </dgm:pt>
    <dgm:pt modelId="{010876F0-A243-8A4C-AFAB-5FDF438F3AED}">
      <dgm:prSet custT="1"/>
      <dgm:spPr>
        <a:solidFill>
          <a:schemeClr val="lt1">
            <a:hueOff val="0"/>
            <a:satOff val="0"/>
            <a:lumOff val="0"/>
            <a:alpha val="10018"/>
          </a:schemeClr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Have more faith in Him than fear over your circumstance. </a:t>
          </a:r>
        </a:p>
      </dgm:t>
    </dgm:pt>
    <dgm:pt modelId="{9EE26FB6-B4BB-CD4B-8303-9AAC55352A68}" type="parTrans" cxnId="{C667346F-ECA3-2845-B590-A4E594827D32}">
      <dgm:prSet/>
      <dgm:spPr/>
      <dgm:t>
        <a:bodyPr/>
        <a:lstStyle/>
        <a:p>
          <a:endParaRPr lang="en-US"/>
        </a:p>
      </dgm:t>
    </dgm:pt>
    <dgm:pt modelId="{63BBBD00-645A-C64C-8668-76E53B7C8E31}" type="sibTrans" cxnId="{C667346F-ECA3-2845-B590-A4E594827D32}">
      <dgm:prSet/>
      <dgm:spPr/>
      <dgm:t>
        <a:bodyPr/>
        <a:lstStyle/>
        <a:p>
          <a:endParaRPr lang="en-US"/>
        </a:p>
      </dgm:t>
    </dgm:pt>
    <dgm:pt modelId="{9400FA1D-7F2F-314F-A5E7-30679FFC4D19}">
      <dgm:prSet custT="1"/>
      <dgm:spPr>
        <a:solidFill>
          <a:schemeClr val="lt1">
            <a:hueOff val="0"/>
            <a:satOff val="0"/>
            <a:lumOff val="0"/>
            <a:alpha val="10018"/>
          </a:schemeClr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Read, listen, and heed His words. </a:t>
          </a:r>
        </a:p>
      </dgm:t>
    </dgm:pt>
    <dgm:pt modelId="{B908FF69-D591-1745-B0F5-012666EC396A}" type="parTrans" cxnId="{63C48ACE-5380-794A-B949-FFA62C873832}">
      <dgm:prSet/>
      <dgm:spPr/>
      <dgm:t>
        <a:bodyPr/>
        <a:lstStyle/>
        <a:p>
          <a:endParaRPr lang="en-US"/>
        </a:p>
      </dgm:t>
    </dgm:pt>
    <dgm:pt modelId="{9FBC1141-E086-5F4A-BB81-D18B82E02D20}" type="sibTrans" cxnId="{63C48ACE-5380-794A-B949-FFA62C873832}">
      <dgm:prSet/>
      <dgm:spPr/>
      <dgm:t>
        <a:bodyPr/>
        <a:lstStyle/>
        <a:p>
          <a:endParaRPr lang="en-US"/>
        </a:p>
      </dgm:t>
    </dgm:pt>
    <dgm:pt modelId="{568CBC5E-42F2-2846-AE01-B20FAF9D124E}" type="pres">
      <dgm:prSet presAssocID="{A9944DA8-B817-6249-BA19-133CA74BA55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13ADAE-C46C-3D48-8E5C-AFE23661F931}" type="pres">
      <dgm:prSet presAssocID="{A9944DA8-B817-6249-BA19-133CA74BA553}" presName="matrix" presStyleCnt="0"/>
      <dgm:spPr/>
    </dgm:pt>
    <dgm:pt modelId="{34DFB7AA-6B26-5E46-B4BD-AC9EFD07622A}" type="pres">
      <dgm:prSet presAssocID="{A9944DA8-B817-6249-BA19-133CA74BA553}" presName="tile1" presStyleLbl="node1" presStyleIdx="0" presStyleCnt="4"/>
      <dgm:spPr/>
    </dgm:pt>
    <dgm:pt modelId="{9A9DA65E-6257-D649-A05C-7CC01DFAB72A}" type="pres">
      <dgm:prSet presAssocID="{A9944DA8-B817-6249-BA19-133CA74BA55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CDA60A-BB13-9549-9A48-4A8A22F9D2E1}" type="pres">
      <dgm:prSet presAssocID="{A9944DA8-B817-6249-BA19-133CA74BA553}" presName="tile2" presStyleLbl="node1" presStyleIdx="1" presStyleCnt="4"/>
      <dgm:spPr/>
    </dgm:pt>
    <dgm:pt modelId="{38E5D698-AC56-0644-A2D5-1C0BAE4861FB}" type="pres">
      <dgm:prSet presAssocID="{A9944DA8-B817-6249-BA19-133CA74BA55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FFAC3EA-0E03-504B-9298-D5634CDA4454}" type="pres">
      <dgm:prSet presAssocID="{A9944DA8-B817-6249-BA19-133CA74BA553}" presName="tile3" presStyleLbl="node1" presStyleIdx="2" presStyleCnt="4"/>
      <dgm:spPr/>
    </dgm:pt>
    <dgm:pt modelId="{FE80BA2A-2CE7-C446-B2C6-C1CE300AC5F5}" type="pres">
      <dgm:prSet presAssocID="{A9944DA8-B817-6249-BA19-133CA74BA55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3DE7CF-D372-6C4F-9F09-ADD5AE71CEB0}" type="pres">
      <dgm:prSet presAssocID="{A9944DA8-B817-6249-BA19-133CA74BA553}" presName="tile4" presStyleLbl="node1" presStyleIdx="3" presStyleCnt="4" custLinFactNeighborY="3830"/>
      <dgm:spPr/>
    </dgm:pt>
    <dgm:pt modelId="{04A0E293-0802-5747-A802-6CC01EEDB7B9}" type="pres">
      <dgm:prSet presAssocID="{A9944DA8-B817-6249-BA19-133CA74BA55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9CFD44-A63A-5F41-8443-83B2E66C4BAF}" type="pres">
      <dgm:prSet presAssocID="{A9944DA8-B817-6249-BA19-133CA74BA553}" presName="centerTile" presStyleLbl="fgShp" presStyleIdx="0" presStyleCnt="1" custScaleX="122679" custScaleY="133968">
        <dgm:presLayoutVars>
          <dgm:chMax val="0"/>
          <dgm:chPref val="0"/>
        </dgm:presLayoutVars>
      </dgm:prSet>
      <dgm:spPr/>
    </dgm:pt>
  </dgm:ptLst>
  <dgm:cxnLst>
    <dgm:cxn modelId="{6DD30104-A77B-404A-8681-6E37EBE4F016}" srcId="{048B355B-4C62-0742-9429-B7E5CBC3F5FA}" destId="{AA3DC55B-F283-7D44-861B-C9926F3DD3B6}" srcOrd="2" destOrd="0" parTransId="{A27FB971-B5D8-3143-B2D1-01E45A4EAB28}" sibTransId="{58EAAEF2-C8C6-3C44-A3B2-2211A0E10778}"/>
    <dgm:cxn modelId="{D1E77708-361A-0445-8DE0-D71D3B64ADF0}" type="presOf" srcId="{9400FA1D-7F2F-314F-A5E7-30679FFC4D19}" destId="{34DFB7AA-6B26-5E46-B4BD-AC9EFD07622A}" srcOrd="0" destOrd="0" presId="urn:microsoft.com/office/officeart/2005/8/layout/matrix1"/>
    <dgm:cxn modelId="{400FD51E-2BB2-0740-9717-A396697FA08F}" srcId="{A9944DA8-B817-6249-BA19-133CA74BA553}" destId="{048B355B-4C62-0742-9429-B7E5CBC3F5FA}" srcOrd="0" destOrd="0" parTransId="{3652F7DE-63E5-644E-B6E5-239E22EDA6D4}" sibTransId="{5A526BAF-5444-394E-879E-BDF38B180502}"/>
    <dgm:cxn modelId="{BE184A21-F91E-9B4B-A0A2-0803C38E2268}" type="presOf" srcId="{E427CDE0-A04D-8245-92F8-EBF3D3DD001A}" destId="{04A0E293-0802-5747-A802-6CC01EEDB7B9}" srcOrd="1" destOrd="0" presId="urn:microsoft.com/office/officeart/2005/8/layout/matrix1"/>
    <dgm:cxn modelId="{E6127427-445A-1142-A4EB-8DB17F060E0B}" type="presOf" srcId="{AA3DC55B-F283-7D44-861B-C9926F3DD3B6}" destId="{BFFAC3EA-0E03-504B-9298-D5634CDA4454}" srcOrd="0" destOrd="0" presId="urn:microsoft.com/office/officeart/2005/8/layout/matrix1"/>
    <dgm:cxn modelId="{C0FACE2B-D299-9A48-B335-CEEC688AC3F6}" type="presOf" srcId="{9400FA1D-7F2F-314F-A5E7-30679FFC4D19}" destId="{9A9DA65E-6257-D649-A05C-7CC01DFAB72A}" srcOrd="1" destOrd="0" presId="urn:microsoft.com/office/officeart/2005/8/layout/matrix1"/>
    <dgm:cxn modelId="{BE21B843-2436-9349-8256-7462DD48978E}" type="presOf" srcId="{AA3DC55B-F283-7D44-861B-C9926F3DD3B6}" destId="{FE80BA2A-2CE7-C446-B2C6-C1CE300AC5F5}" srcOrd="1" destOrd="0" presId="urn:microsoft.com/office/officeart/2005/8/layout/matrix1"/>
    <dgm:cxn modelId="{AC482358-D888-3A4C-A7E6-45A903DFD985}" type="presOf" srcId="{E427CDE0-A04D-8245-92F8-EBF3D3DD001A}" destId="{1E3DE7CF-D372-6C4F-9F09-ADD5AE71CEB0}" srcOrd="0" destOrd="0" presId="urn:microsoft.com/office/officeart/2005/8/layout/matrix1"/>
    <dgm:cxn modelId="{DBD6ED5C-E67C-C546-A9F9-BBDE3DA92728}" type="presOf" srcId="{048B355B-4C62-0742-9429-B7E5CBC3F5FA}" destId="{A89CFD44-A63A-5F41-8443-83B2E66C4BAF}" srcOrd="0" destOrd="0" presId="urn:microsoft.com/office/officeart/2005/8/layout/matrix1"/>
    <dgm:cxn modelId="{C667346F-ECA3-2845-B590-A4E594827D32}" srcId="{048B355B-4C62-0742-9429-B7E5CBC3F5FA}" destId="{010876F0-A243-8A4C-AFAB-5FDF438F3AED}" srcOrd="1" destOrd="0" parTransId="{9EE26FB6-B4BB-CD4B-8303-9AAC55352A68}" sibTransId="{63BBBD00-645A-C64C-8668-76E53B7C8E31}"/>
    <dgm:cxn modelId="{CF254C97-D8CE-9A46-895D-A7486ACD1C2A}" type="presOf" srcId="{010876F0-A243-8A4C-AFAB-5FDF438F3AED}" destId="{38E5D698-AC56-0644-A2D5-1C0BAE4861FB}" srcOrd="1" destOrd="0" presId="urn:microsoft.com/office/officeart/2005/8/layout/matrix1"/>
    <dgm:cxn modelId="{BBB89798-9B97-A849-98B2-308023CCCDB2}" srcId="{048B355B-4C62-0742-9429-B7E5CBC3F5FA}" destId="{E427CDE0-A04D-8245-92F8-EBF3D3DD001A}" srcOrd="3" destOrd="0" parTransId="{3AB0B6B6-684D-134E-B0ED-221C5E142A75}" sibTransId="{E8D00987-4F22-704F-8395-BEA1319C9937}"/>
    <dgm:cxn modelId="{6899EDAB-2C4D-574C-8E8E-02969F2E6573}" type="presOf" srcId="{010876F0-A243-8A4C-AFAB-5FDF438F3AED}" destId="{57CDA60A-BB13-9549-9A48-4A8A22F9D2E1}" srcOrd="0" destOrd="0" presId="urn:microsoft.com/office/officeart/2005/8/layout/matrix1"/>
    <dgm:cxn modelId="{6ACF08B6-B154-C244-BFE0-F0D1880129CD}" type="presOf" srcId="{A9944DA8-B817-6249-BA19-133CA74BA553}" destId="{568CBC5E-42F2-2846-AE01-B20FAF9D124E}" srcOrd="0" destOrd="0" presId="urn:microsoft.com/office/officeart/2005/8/layout/matrix1"/>
    <dgm:cxn modelId="{63C48ACE-5380-794A-B949-FFA62C873832}" srcId="{048B355B-4C62-0742-9429-B7E5CBC3F5FA}" destId="{9400FA1D-7F2F-314F-A5E7-30679FFC4D19}" srcOrd="0" destOrd="0" parTransId="{B908FF69-D591-1745-B0F5-012666EC396A}" sibTransId="{9FBC1141-E086-5F4A-BB81-D18B82E02D20}"/>
    <dgm:cxn modelId="{F82EA5D0-0E04-B44A-9EEC-008493BC6852}" type="presParOf" srcId="{568CBC5E-42F2-2846-AE01-B20FAF9D124E}" destId="{DC13ADAE-C46C-3D48-8E5C-AFE23661F931}" srcOrd="0" destOrd="0" presId="urn:microsoft.com/office/officeart/2005/8/layout/matrix1"/>
    <dgm:cxn modelId="{5C121C43-2ADE-5A49-B69F-B6FDD3151DFC}" type="presParOf" srcId="{DC13ADAE-C46C-3D48-8E5C-AFE23661F931}" destId="{34DFB7AA-6B26-5E46-B4BD-AC9EFD07622A}" srcOrd="0" destOrd="0" presId="urn:microsoft.com/office/officeart/2005/8/layout/matrix1"/>
    <dgm:cxn modelId="{9F4E77CA-96FF-E44D-BFE8-C7277A980C0A}" type="presParOf" srcId="{DC13ADAE-C46C-3D48-8E5C-AFE23661F931}" destId="{9A9DA65E-6257-D649-A05C-7CC01DFAB72A}" srcOrd="1" destOrd="0" presId="urn:microsoft.com/office/officeart/2005/8/layout/matrix1"/>
    <dgm:cxn modelId="{C1661BD4-F7E4-8B47-9BA9-116070B77ABA}" type="presParOf" srcId="{DC13ADAE-C46C-3D48-8E5C-AFE23661F931}" destId="{57CDA60A-BB13-9549-9A48-4A8A22F9D2E1}" srcOrd="2" destOrd="0" presId="urn:microsoft.com/office/officeart/2005/8/layout/matrix1"/>
    <dgm:cxn modelId="{40E8DEFD-A9CE-3346-94E5-1CCECBBF53F4}" type="presParOf" srcId="{DC13ADAE-C46C-3D48-8E5C-AFE23661F931}" destId="{38E5D698-AC56-0644-A2D5-1C0BAE4861FB}" srcOrd="3" destOrd="0" presId="urn:microsoft.com/office/officeart/2005/8/layout/matrix1"/>
    <dgm:cxn modelId="{D7F2DF6F-0C5B-3443-9ABC-63157B8E5F3E}" type="presParOf" srcId="{DC13ADAE-C46C-3D48-8E5C-AFE23661F931}" destId="{BFFAC3EA-0E03-504B-9298-D5634CDA4454}" srcOrd="4" destOrd="0" presId="urn:microsoft.com/office/officeart/2005/8/layout/matrix1"/>
    <dgm:cxn modelId="{A1F414C7-C35C-D042-9D12-9FD9C0C25577}" type="presParOf" srcId="{DC13ADAE-C46C-3D48-8E5C-AFE23661F931}" destId="{FE80BA2A-2CE7-C446-B2C6-C1CE300AC5F5}" srcOrd="5" destOrd="0" presId="urn:microsoft.com/office/officeart/2005/8/layout/matrix1"/>
    <dgm:cxn modelId="{22EE8631-807B-3F4A-80EB-E895B1EB22EC}" type="presParOf" srcId="{DC13ADAE-C46C-3D48-8E5C-AFE23661F931}" destId="{1E3DE7CF-D372-6C4F-9F09-ADD5AE71CEB0}" srcOrd="6" destOrd="0" presId="urn:microsoft.com/office/officeart/2005/8/layout/matrix1"/>
    <dgm:cxn modelId="{D2D03C4E-180D-9247-BC1B-312FB1F3AC3A}" type="presParOf" srcId="{DC13ADAE-C46C-3D48-8E5C-AFE23661F931}" destId="{04A0E293-0802-5747-A802-6CC01EEDB7B9}" srcOrd="7" destOrd="0" presId="urn:microsoft.com/office/officeart/2005/8/layout/matrix1"/>
    <dgm:cxn modelId="{EE6A5564-5958-BD40-A6EB-9AA0705959C6}" type="presParOf" srcId="{568CBC5E-42F2-2846-AE01-B20FAF9D124E}" destId="{A89CFD44-A63A-5F41-8443-83B2E66C4BAF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FB7AA-6B26-5E46-B4BD-AC9EFD07622A}">
      <dsp:nvSpPr>
        <dsp:cNvPr id="0" name=""/>
        <dsp:cNvSpPr/>
      </dsp:nvSpPr>
      <dsp:spPr>
        <a:xfrm rot="16200000">
          <a:off x="845968" y="-845968"/>
          <a:ext cx="2325586" cy="4017523"/>
        </a:xfrm>
        <a:prstGeom prst="round1Rect">
          <a:avLst/>
        </a:prstGeom>
        <a:solidFill>
          <a:schemeClr val="lt1">
            <a:hueOff val="0"/>
            <a:satOff val="0"/>
            <a:lumOff val="0"/>
            <a:alpha val="10018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Read, listen, and heed His words. </a:t>
          </a:r>
        </a:p>
      </dsp:txBody>
      <dsp:txXfrm rot="5400000">
        <a:off x="-1" y="1"/>
        <a:ext cx="4017523" cy="1744189"/>
      </dsp:txXfrm>
    </dsp:sp>
    <dsp:sp modelId="{57CDA60A-BB13-9549-9A48-4A8A22F9D2E1}">
      <dsp:nvSpPr>
        <dsp:cNvPr id="0" name=""/>
        <dsp:cNvSpPr/>
      </dsp:nvSpPr>
      <dsp:spPr>
        <a:xfrm>
          <a:off x="4017523" y="0"/>
          <a:ext cx="4017523" cy="2325586"/>
        </a:xfrm>
        <a:prstGeom prst="round1Rect">
          <a:avLst/>
        </a:prstGeom>
        <a:solidFill>
          <a:schemeClr val="lt1">
            <a:hueOff val="0"/>
            <a:satOff val="0"/>
            <a:lumOff val="0"/>
            <a:alpha val="10018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Have more faith in Him than fear over your circumstance. </a:t>
          </a:r>
        </a:p>
      </dsp:txBody>
      <dsp:txXfrm>
        <a:off x="4017523" y="0"/>
        <a:ext cx="4017523" cy="1744189"/>
      </dsp:txXfrm>
    </dsp:sp>
    <dsp:sp modelId="{BFFAC3EA-0E03-504B-9298-D5634CDA4454}">
      <dsp:nvSpPr>
        <dsp:cNvPr id="0" name=""/>
        <dsp:cNvSpPr/>
      </dsp:nvSpPr>
      <dsp:spPr>
        <a:xfrm rot="10800000">
          <a:off x="0" y="2325586"/>
          <a:ext cx="4017523" cy="2325586"/>
        </a:xfrm>
        <a:prstGeom prst="round1Rect">
          <a:avLst/>
        </a:prstGeom>
        <a:solidFill>
          <a:schemeClr val="lt1">
            <a:hueOff val="0"/>
            <a:satOff val="0"/>
            <a:lumOff val="0"/>
            <a:alpha val="10018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Have confidence in who He’s asked you to be. </a:t>
          </a:r>
        </a:p>
      </dsp:txBody>
      <dsp:txXfrm rot="10800000">
        <a:off x="0" y="2906983"/>
        <a:ext cx="4017523" cy="1744189"/>
      </dsp:txXfrm>
    </dsp:sp>
    <dsp:sp modelId="{1E3DE7CF-D372-6C4F-9F09-ADD5AE71CEB0}">
      <dsp:nvSpPr>
        <dsp:cNvPr id="0" name=""/>
        <dsp:cNvSpPr/>
      </dsp:nvSpPr>
      <dsp:spPr>
        <a:xfrm rot="5400000">
          <a:off x="4863492" y="1479618"/>
          <a:ext cx="2325586" cy="4017523"/>
        </a:xfrm>
        <a:prstGeom prst="round1Rect">
          <a:avLst/>
        </a:prstGeom>
        <a:solidFill>
          <a:schemeClr val="lt1">
            <a:hueOff val="0"/>
            <a:satOff val="0"/>
            <a:lumOff val="0"/>
            <a:alpha val="10018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Reveal His message to the world. </a:t>
          </a:r>
        </a:p>
      </dsp:txBody>
      <dsp:txXfrm rot="-5400000">
        <a:off x="4017523" y="2906983"/>
        <a:ext cx="4017523" cy="1744189"/>
      </dsp:txXfrm>
    </dsp:sp>
    <dsp:sp modelId="{A89CFD44-A63A-5F41-8443-83B2E66C4BAF}">
      <dsp:nvSpPr>
        <dsp:cNvPr id="0" name=""/>
        <dsp:cNvSpPr/>
      </dsp:nvSpPr>
      <dsp:spPr>
        <a:xfrm>
          <a:off x="2538926" y="1546701"/>
          <a:ext cx="2957194" cy="1557770"/>
        </a:xfrm>
        <a:prstGeom prst="roundRect">
          <a:avLst/>
        </a:prstGeom>
        <a:solidFill>
          <a:srgbClr val="945200">
            <a:alpha val="59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Remember  </a:t>
          </a:r>
          <a:br>
            <a:rPr lang="en-US" sz="2900" kern="12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rPr>
          </a:br>
          <a:r>
            <a:rPr lang="en-US" sz="2900" kern="12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rPr>
            <a:t>God, the         Son of Man </a:t>
          </a:r>
          <a:endParaRPr lang="en-US" sz="29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2614970" y="1622745"/>
        <a:ext cx="2805106" cy="1405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B148-AF07-584B-AE45-FFAAE93B2E21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3AF6B-0EC3-474E-A258-91555E03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98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3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5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Lamb of God that slain to give life (redeemer of His people)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Alpha and the Omega (the fullness, completeness of Christ and His Kingdom)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LORD God Almighty (Controls all things)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of Man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 and Morning Star (you can hope and trust in Him)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Faithful Witness (who brought the Everlasting Covenant to God’s people)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Lion of Judah, Root of Jesse (the One who prophesied of)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Divine Warrior (Who vindicates and frees oppressed people)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Ruler of the Kings of the Earth (The Sovereign Lordship of Christ)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594F-A711-3B43-AD02-DC9F9A012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2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Lamb of God that slain to give life (redeemer of His people)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Alpha and the Omega (the fullness, completeness of Christ and His Kingdom)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LORD God Almighty (Controls all things)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of Man 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Bright and Morning Star (you can hope and trust in Him)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Faithful Witness (who brought the Everlasting Covenant to God’s people)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Lion of Judah, Root of Jesse (the One who prophesied of)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Divine Warrior (Who vindicates and frees oppressed people)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Ruler of the Kings of the Earth (The Sovereign Lordship of Christ)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4594F-A711-3B43-AD02-DC9F9A0125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1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7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6CF0-8376-A540-91B8-EE024FAA3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9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14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8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6CF0-8376-A540-91B8-EE024FAA35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6CF0-8376-A540-91B8-EE024FAA3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76CF0-8376-A540-91B8-EE024FAA35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3AF6B-0EC3-474E-A258-91555E037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26215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6619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066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7099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9405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61369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8333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7985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95200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6559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7579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E36F-9251-0B49-954C-2B7178B5942F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7F98-D76F-4249-987D-C121C5C7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7E8F-68F1-244C-8EB8-A653AC67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4442"/>
            <a:ext cx="7886700" cy="36261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When you consider Jesus, what’s the first image that comes to your mind?</a:t>
            </a:r>
          </a:p>
        </p:txBody>
      </p:sp>
    </p:spTree>
    <p:extLst>
      <p:ext uri="{BB962C8B-B14F-4D97-AF65-F5344CB8AC3E}">
        <p14:creationId xmlns:p14="http://schemas.microsoft.com/office/powerpoint/2010/main" val="184356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3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</a:t>
            </a:r>
            <a:r>
              <a:rPr lang="en-US" sz="2200" b="1" u="sng" dirty="0">
                <a:solidFill>
                  <a:schemeClr val="bg1"/>
                </a:solidFill>
              </a:rPr>
              <a:t>clothed in a robe reaching to the feet</a:t>
            </a:r>
            <a:r>
              <a:rPr lang="en-US" sz="2200" b="1" dirty="0">
                <a:solidFill>
                  <a:schemeClr val="bg1"/>
                </a:solidFill>
              </a:rPr>
              <a:t>, and</a:t>
            </a:r>
            <a:r>
              <a:rPr lang="en-US" sz="2200" dirty="0"/>
              <a:t> </a:t>
            </a:r>
            <a:r>
              <a:rPr lang="en-US" sz="2200" b="1" u="sng" dirty="0">
                <a:solidFill>
                  <a:schemeClr val="bg1"/>
                </a:solidFill>
              </a:rPr>
              <a:t>girded across His chest with a golden sash</a:t>
            </a:r>
            <a:r>
              <a:rPr lang="en-US" sz="2200" b="1" dirty="0">
                <a:solidFill>
                  <a:schemeClr val="bg1"/>
                </a:solidFill>
              </a:rPr>
              <a:t>. </a:t>
            </a:r>
            <a:r>
              <a:rPr lang="en-US" sz="2200" dirty="0"/>
              <a:t>14 His head and His hair were white like white wool, like snow; and His eyes were like a flame of fire. 15 His feet [were] like burnished bronze, when it has been made to glow in a furnace, and His voice [was] like the sound of many waters.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ED2F2B-C540-7D43-BE9F-E7BD7F0CECFF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5C303D5-5C10-5549-B234-CC79E1AE1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536970"/>
            <a:ext cx="2678754" cy="1104636"/>
          </a:xfrm>
          <a:ln>
            <a:solidFill>
              <a:srgbClr val="00549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Jesus is dressed in holy garments (Ex.28:4 – for glory and beauty)</a:t>
            </a:r>
          </a:p>
        </p:txBody>
      </p:sp>
    </p:spTree>
    <p:extLst>
      <p:ext uri="{BB962C8B-B14F-4D97-AF65-F5344CB8AC3E}">
        <p14:creationId xmlns:p14="http://schemas.microsoft.com/office/powerpoint/2010/main" val="2479540844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3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</a:t>
            </a:r>
            <a:r>
              <a:rPr lang="en-US" sz="2200" b="1" u="sng" dirty="0">
                <a:solidFill>
                  <a:schemeClr val="bg1"/>
                </a:solidFill>
              </a:rPr>
              <a:t>His head and His hair were white like white wool, like snow</a:t>
            </a:r>
            <a:r>
              <a:rPr lang="en-US" sz="2200" dirty="0"/>
              <a:t>; and His eyes were like a flame of fire. 15 His feet [were] like burnished bronze, when it has been made to glow in a furnace, and His voice [was] like the sound of many waters.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0F784EE-C3C2-6F43-9FE1-FF6722975272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61A20F5-2B6A-EB40-B55D-2A25E2194F2D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Jesus is holy, pure and perfect. Think Ancient of Days (Daniel 7:9)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075A731-12DA-5D46-A8E1-B7E61A85DEC7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</p:spTree>
    <p:extLst>
      <p:ext uri="{BB962C8B-B14F-4D97-AF65-F5344CB8AC3E}">
        <p14:creationId xmlns:p14="http://schemas.microsoft.com/office/powerpoint/2010/main" val="1091851978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</a:t>
            </a:r>
            <a:r>
              <a:rPr lang="en-US" sz="2200" b="1" u="sng" dirty="0">
                <a:solidFill>
                  <a:schemeClr val="bg1"/>
                </a:solidFill>
              </a:rPr>
              <a:t>His eyes were like a flame of fire</a:t>
            </a:r>
            <a:r>
              <a:rPr lang="en-US" sz="2200" dirty="0"/>
              <a:t>. 15 His feet [were] like burnished bronze, when it has been made to glow in a furnace, and His voice [was] like the sound of many waters.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A0E9C5-B3A2-0649-9B74-C048EC20E0F9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538ED91-6DF6-1946-8C45-DF53E556E824}"/>
              </a:ext>
            </a:extLst>
          </p:cNvPr>
          <p:cNvSpPr txBox="1">
            <a:spLocks/>
          </p:cNvSpPr>
          <p:nvPr/>
        </p:nvSpPr>
        <p:spPr>
          <a:xfrm>
            <a:off x="114300" y="2340786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Jesus sees everything, everything is laid bare in His sight. (Heb 4:13)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B7A4DF2-9B4B-5C45-BB08-838DA06E0F58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C27D466-63DF-5E46-A9C6-DEBF58967DEA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holy, pure and perfect</a:t>
            </a:r>
          </a:p>
        </p:txBody>
      </p:sp>
    </p:spTree>
    <p:extLst>
      <p:ext uri="{BB962C8B-B14F-4D97-AF65-F5344CB8AC3E}">
        <p14:creationId xmlns:p14="http://schemas.microsoft.com/office/powerpoint/2010/main" val="3803676014"/>
      </p:ext>
    </p:extLst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His eyes were like a flame of fire. 15 </a:t>
            </a:r>
            <a:r>
              <a:rPr lang="en-US" sz="2200" b="1" u="sng" dirty="0">
                <a:solidFill>
                  <a:schemeClr val="bg1"/>
                </a:solidFill>
              </a:rPr>
              <a:t>His feet [were] like burnished bronze, when it has been made to glow in a furnace</a:t>
            </a:r>
            <a:r>
              <a:rPr lang="en-US" sz="2200" dirty="0"/>
              <a:t>, and His voice [was] like the sound of many waters.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C3CE2CC-7E31-DD48-8F2A-3CBE7EC5D34E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6796ABC-4215-F64F-9D6C-875D2972F702}"/>
              </a:ext>
            </a:extLst>
          </p:cNvPr>
          <p:cNvSpPr txBox="1">
            <a:spLocks/>
          </p:cNvSpPr>
          <p:nvPr/>
        </p:nvSpPr>
        <p:spPr>
          <a:xfrm>
            <a:off x="114300" y="2742694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There is nothing that will ultimately be in the way of Jesus.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B34A18A-6A95-9947-9E18-1200E2E0A8E9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378FD50-3E12-A644-BB1F-6DF0BA686506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holy, pure and perfect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88AD775-D52B-4C47-8F15-0BFFF1308ADC}"/>
              </a:ext>
            </a:extLst>
          </p:cNvPr>
          <p:cNvSpPr txBox="1">
            <a:spLocks/>
          </p:cNvSpPr>
          <p:nvPr/>
        </p:nvSpPr>
        <p:spPr>
          <a:xfrm>
            <a:off x="114300" y="2340786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sees everything, its laid bare in His sight</a:t>
            </a:r>
          </a:p>
        </p:txBody>
      </p:sp>
    </p:spTree>
    <p:extLst>
      <p:ext uri="{BB962C8B-B14F-4D97-AF65-F5344CB8AC3E}">
        <p14:creationId xmlns:p14="http://schemas.microsoft.com/office/powerpoint/2010/main" val="2479078340"/>
      </p:ext>
    </p:extLst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His eyes were like a flame of fire. 15 His feet [were] like burnished bronze, when it has been made to glow in a furnace, and </a:t>
            </a:r>
            <a:r>
              <a:rPr lang="en-US" sz="2200" b="1" u="sng" dirty="0">
                <a:solidFill>
                  <a:schemeClr val="bg1"/>
                </a:solidFill>
              </a:rPr>
              <a:t>His voice [was] like the sound of many waters</a:t>
            </a:r>
            <a:r>
              <a:rPr lang="en-US" sz="2200" dirty="0"/>
              <a:t>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D24357F-4BAF-0547-A192-17C34601DEAC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9579566-E713-5E4C-88C5-D5CB9B233F7F}"/>
              </a:ext>
            </a:extLst>
          </p:cNvPr>
          <p:cNvSpPr txBox="1">
            <a:spLocks/>
          </p:cNvSpPr>
          <p:nvPr/>
        </p:nvSpPr>
        <p:spPr>
          <a:xfrm>
            <a:off x="114300" y="3144602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It would be impossible to ignore the voice/words of Jesus. (Isaiah 6:4)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EC91E25-03E7-F744-AB30-11591B970E5F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9B98A99-F3BD-194D-9F14-1F2FFCFAF836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holy, pure and perfect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6E124A7-55BD-9344-8CF3-0C1912CCAB72}"/>
              </a:ext>
            </a:extLst>
          </p:cNvPr>
          <p:cNvSpPr txBox="1">
            <a:spLocks/>
          </p:cNvSpPr>
          <p:nvPr/>
        </p:nvSpPr>
        <p:spPr>
          <a:xfrm>
            <a:off x="114300" y="2340786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sees everything, its laid bare in His sight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BE7CAB6-EECF-6A43-A5D6-1B33BAFFF868}"/>
              </a:ext>
            </a:extLst>
          </p:cNvPr>
          <p:cNvSpPr txBox="1">
            <a:spLocks/>
          </p:cNvSpPr>
          <p:nvPr/>
        </p:nvSpPr>
        <p:spPr>
          <a:xfrm>
            <a:off x="114300" y="2742694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There is nothing that will ultimately be in the way of Jesus</a:t>
            </a:r>
          </a:p>
        </p:txBody>
      </p:sp>
    </p:spTree>
    <p:extLst>
      <p:ext uri="{BB962C8B-B14F-4D97-AF65-F5344CB8AC3E}">
        <p14:creationId xmlns:p14="http://schemas.microsoft.com/office/powerpoint/2010/main" val="979242968"/>
      </p:ext>
    </p:extLst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8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His eyes were like a flame of fire. 15 His feet [were] like burnished bronze, when it has been made to glow in a furnace, and His voice [was] like the sound of many waters. 16 </a:t>
            </a:r>
            <a:r>
              <a:rPr lang="en-US" sz="2200" b="1" u="sng" dirty="0">
                <a:solidFill>
                  <a:schemeClr val="bg1"/>
                </a:solidFill>
              </a:rPr>
              <a:t>In His right hand He held seven stars</a:t>
            </a:r>
            <a:r>
              <a:rPr lang="en-US" sz="2200" dirty="0"/>
              <a:t>, and out of His mouth came a sharp two-edged sword; and His face was like the sun shining in its strength. 17 When I saw Him, I fell at His feet like a dead man.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0569C2E-431A-254E-8843-3F11EF67F467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61CB911B-7319-B244-B3A0-721F440DFFF9}"/>
              </a:ext>
            </a:extLst>
          </p:cNvPr>
          <p:cNvSpPr txBox="1">
            <a:spLocks/>
          </p:cNvSpPr>
          <p:nvPr/>
        </p:nvSpPr>
        <p:spPr>
          <a:xfrm>
            <a:off x="114300" y="3546510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Jesus is greater than we can even possibly fathom. (think Isaiah 40:13)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A22AF31-48A7-0648-8E64-22BAD82350BB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FA8BC363-6321-6548-811C-241E71DB21A8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holy, pure and perfect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C575F3D-AE2F-2748-B628-285659AB7E1D}"/>
              </a:ext>
            </a:extLst>
          </p:cNvPr>
          <p:cNvSpPr txBox="1">
            <a:spLocks/>
          </p:cNvSpPr>
          <p:nvPr/>
        </p:nvSpPr>
        <p:spPr>
          <a:xfrm>
            <a:off x="114300" y="2340786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sees everything, its laid bare in His sight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8CE351A-82E2-F646-8DDF-71C76595991B}"/>
              </a:ext>
            </a:extLst>
          </p:cNvPr>
          <p:cNvSpPr txBox="1">
            <a:spLocks/>
          </p:cNvSpPr>
          <p:nvPr/>
        </p:nvSpPr>
        <p:spPr>
          <a:xfrm>
            <a:off x="114300" y="2742694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There is nothing that will ultimately be in the way of Jesus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A3411AA-A51C-0E47-9FE9-3F51F67EDB00}"/>
              </a:ext>
            </a:extLst>
          </p:cNvPr>
          <p:cNvSpPr txBox="1">
            <a:spLocks/>
          </p:cNvSpPr>
          <p:nvPr/>
        </p:nvSpPr>
        <p:spPr>
          <a:xfrm>
            <a:off x="114300" y="314460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It would be impossible to ignore the voice/words of Jesus.</a:t>
            </a:r>
          </a:p>
        </p:txBody>
      </p:sp>
    </p:spTree>
    <p:extLst>
      <p:ext uri="{BB962C8B-B14F-4D97-AF65-F5344CB8AC3E}">
        <p14:creationId xmlns:p14="http://schemas.microsoft.com/office/powerpoint/2010/main" val="2252094721"/>
      </p:ext>
    </p:extLst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His eyes were like a flame of fire. 15 His feet [were] like burnished bronze, when it has been made to glow in a furnace, and His voice [was] like the sound of many waters. 16 In His right hand He held seven stars, and </a:t>
            </a:r>
            <a:r>
              <a:rPr lang="en-US" sz="2200" b="1" u="sng" dirty="0">
                <a:solidFill>
                  <a:schemeClr val="bg1"/>
                </a:solidFill>
              </a:rPr>
              <a:t>out of His mouth came a sharp two-edged sword</a:t>
            </a:r>
            <a:r>
              <a:rPr lang="en-US" sz="2200" dirty="0"/>
              <a:t>; and His face was like the sun shining in its strength.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8621FDA-F0E6-F041-836F-CA9E4F1DDA03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E3606F9-2A93-DD46-AB9A-29E1E993548D}"/>
              </a:ext>
            </a:extLst>
          </p:cNvPr>
          <p:cNvSpPr txBox="1">
            <a:spLocks/>
          </p:cNvSpPr>
          <p:nvPr/>
        </p:nvSpPr>
        <p:spPr>
          <a:xfrm>
            <a:off x="114300" y="3948418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Jesus’ words will penetrate and reveal people’s hearts. (Hebrews 4)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9F95207-BECC-C24B-B76D-92255109C2D5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A3FA3EC-4A3E-354B-8B43-2CC1C054D77D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holy, pure and perfect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1B375A1-0288-FA42-8B27-96B81A77C063}"/>
              </a:ext>
            </a:extLst>
          </p:cNvPr>
          <p:cNvSpPr txBox="1">
            <a:spLocks/>
          </p:cNvSpPr>
          <p:nvPr/>
        </p:nvSpPr>
        <p:spPr>
          <a:xfrm>
            <a:off x="114300" y="2340786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sees everything, its laid bare in His sight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7C54F5D-F44E-EB4D-875B-B538CD6020A9}"/>
              </a:ext>
            </a:extLst>
          </p:cNvPr>
          <p:cNvSpPr txBox="1">
            <a:spLocks/>
          </p:cNvSpPr>
          <p:nvPr/>
        </p:nvSpPr>
        <p:spPr>
          <a:xfrm>
            <a:off x="114300" y="2742694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There is nothing that will ultimately be in the way of Jesus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A5A5E57-7D3A-344A-AD95-F23A69454211}"/>
              </a:ext>
            </a:extLst>
          </p:cNvPr>
          <p:cNvSpPr txBox="1">
            <a:spLocks/>
          </p:cNvSpPr>
          <p:nvPr/>
        </p:nvSpPr>
        <p:spPr>
          <a:xfrm>
            <a:off x="114300" y="314460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It would be impossible to ignore the voice/words of Jesus. 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F711F3C-90CD-104C-8635-01E8078D821A}"/>
              </a:ext>
            </a:extLst>
          </p:cNvPr>
          <p:cNvSpPr txBox="1">
            <a:spLocks/>
          </p:cNvSpPr>
          <p:nvPr/>
        </p:nvSpPr>
        <p:spPr>
          <a:xfrm>
            <a:off x="114300" y="354651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greater than we can even possibly fathom</a:t>
            </a:r>
          </a:p>
        </p:txBody>
      </p:sp>
    </p:spTree>
    <p:extLst>
      <p:ext uri="{BB962C8B-B14F-4D97-AF65-F5344CB8AC3E}">
        <p14:creationId xmlns:p14="http://schemas.microsoft.com/office/powerpoint/2010/main" val="1148396942"/>
      </p:ext>
    </p:extLst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3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His eyes were like a flame of fire. 15 His feet [were] like burnished bronze, when it has been made to glow in a furnace, and His voice [was] like the sound of many waters. 16 In His right hand He held seven stars, and out of His mouth came a sharp two-edged sword; and </a:t>
            </a:r>
            <a:r>
              <a:rPr lang="en-US" sz="2200" b="1" u="sng" dirty="0">
                <a:solidFill>
                  <a:schemeClr val="bg1"/>
                </a:solidFill>
              </a:rPr>
              <a:t>His face was like the sun shining in its strength</a:t>
            </a:r>
            <a:r>
              <a:rPr lang="en-US" sz="2200" dirty="0"/>
              <a:t>. 17 When I saw Him, I fell at His feet like a dead man.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359515D-92AE-A341-AEBB-F1148466CAB0}"/>
              </a:ext>
            </a:extLst>
          </p:cNvPr>
          <p:cNvSpPr txBox="1">
            <a:spLocks/>
          </p:cNvSpPr>
          <p:nvPr/>
        </p:nvSpPr>
        <p:spPr>
          <a:xfrm>
            <a:off x="114300" y="113506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Jesus was not disconnected from His people.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D3FC004-B083-1145-8A0D-DE084D87FADB}"/>
              </a:ext>
            </a:extLst>
          </p:cNvPr>
          <p:cNvSpPr txBox="1">
            <a:spLocks/>
          </p:cNvSpPr>
          <p:nvPr/>
        </p:nvSpPr>
        <p:spPr>
          <a:xfrm>
            <a:off x="114300" y="4350326"/>
            <a:ext cx="2678754" cy="1104636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Jesus is endowed with the glory of God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C829713-3CD2-3142-AC86-D613AF523D5B}"/>
              </a:ext>
            </a:extLst>
          </p:cNvPr>
          <p:cNvSpPr txBox="1">
            <a:spLocks/>
          </p:cNvSpPr>
          <p:nvPr/>
        </p:nvSpPr>
        <p:spPr>
          <a:xfrm>
            <a:off x="114300" y="153697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dressed in holy garments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3E39077-BCFC-8B4D-9CBE-8625BF5BEC3D}"/>
              </a:ext>
            </a:extLst>
          </p:cNvPr>
          <p:cNvSpPr txBox="1">
            <a:spLocks/>
          </p:cNvSpPr>
          <p:nvPr/>
        </p:nvSpPr>
        <p:spPr>
          <a:xfrm>
            <a:off x="114300" y="193887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holy, pure and perfect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48CE8D8-ADE2-484C-B45C-2A636A56204F}"/>
              </a:ext>
            </a:extLst>
          </p:cNvPr>
          <p:cNvSpPr txBox="1">
            <a:spLocks/>
          </p:cNvSpPr>
          <p:nvPr/>
        </p:nvSpPr>
        <p:spPr>
          <a:xfrm>
            <a:off x="114300" y="2340786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sees everything, its laid bare in His sight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2A62D86-6C19-1248-83B4-B4CEF185D152}"/>
              </a:ext>
            </a:extLst>
          </p:cNvPr>
          <p:cNvSpPr txBox="1">
            <a:spLocks/>
          </p:cNvSpPr>
          <p:nvPr/>
        </p:nvSpPr>
        <p:spPr>
          <a:xfrm>
            <a:off x="114300" y="2742694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There is nothing that will ultimately be in the way of Jesus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9359A33-628E-A74F-8C57-B7B40387B0C2}"/>
              </a:ext>
            </a:extLst>
          </p:cNvPr>
          <p:cNvSpPr txBox="1">
            <a:spLocks/>
          </p:cNvSpPr>
          <p:nvPr/>
        </p:nvSpPr>
        <p:spPr>
          <a:xfrm>
            <a:off x="114300" y="3144602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It would be impossible to ignore the voice/words of Jesus. 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07E77D7-F5A8-CE46-9F2F-D8BB5E478920}"/>
              </a:ext>
            </a:extLst>
          </p:cNvPr>
          <p:cNvSpPr txBox="1">
            <a:spLocks/>
          </p:cNvSpPr>
          <p:nvPr/>
        </p:nvSpPr>
        <p:spPr>
          <a:xfrm>
            <a:off x="114300" y="3546510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 is greater than we can even possibly fathom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0125048-3EC4-5149-B213-3EB300055A31}"/>
              </a:ext>
            </a:extLst>
          </p:cNvPr>
          <p:cNvSpPr txBox="1">
            <a:spLocks/>
          </p:cNvSpPr>
          <p:nvPr/>
        </p:nvSpPr>
        <p:spPr>
          <a:xfrm>
            <a:off x="114300" y="3948418"/>
            <a:ext cx="2678754" cy="401908"/>
          </a:xfrm>
          <a:prstGeom prst="rect">
            <a:avLst/>
          </a:prstGeom>
          <a:ln>
            <a:solidFill>
              <a:srgbClr val="005493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Jesus’ words will penetrate and reveal people’s hearts</a:t>
            </a:r>
          </a:p>
        </p:txBody>
      </p:sp>
    </p:spTree>
    <p:extLst>
      <p:ext uri="{BB962C8B-B14F-4D97-AF65-F5344CB8AC3E}">
        <p14:creationId xmlns:p14="http://schemas.microsoft.com/office/powerpoint/2010/main" val="1601697847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417" y="5061734"/>
            <a:ext cx="3229583" cy="653266"/>
          </a:xfrm>
        </p:spPr>
        <p:txBody>
          <a:bodyPr>
            <a:noAutofit/>
          </a:bodyPr>
          <a:lstStyle/>
          <a:p>
            <a:pPr algn="r"/>
            <a:r>
              <a:rPr lang="en-US" sz="2800" b="1" dirty="0"/>
              <a:t>Portraits of the </a:t>
            </a:r>
            <a:br>
              <a:rPr lang="en-US" sz="2800" b="1" dirty="0"/>
            </a:br>
            <a:r>
              <a:rPr lang="en-US" sz="2800" b="1" dirty="0"/>
              <a:t>Glorified Son of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19328"/>
            <a:ext cx="9144001" cy="3237498"/>
          </a:xfrm>
        </p:spPr>
        <p:txBody>
          <a:bodyPr numCol="2">
            <a:noAutofit/>
          </a:bodyPr>
          <a:lstStyle/>
          <a:p>
            <a:pPr fontAlgn="base"/>
            <a:r>
              <a:rPr lang="en-US" dirty="0"/>
              <a:t>The Life-Giving Slain Lamb of God</a:t>
            </a:r>
          </a:p>
          <a:p>
            <a:pPr fontAlgn="base"/>
            <a:r>
              <a:rPr lang="en-US" dirty="0"/>
              <a:t>The Alpha and the Omega </a:t>
            </a:r>
          </a:p>
          <a:p>
            <a:pPr fontAlgn="base"/>
            <a:r>
              <a:rPr lang="en-US" dirty="0"/>
              <a:t>The LORD God Almighty </a:t>
            </a:r>
          </a:p>
          <a:p>
            <a:pPr fontAlgn="base"/>
            <a:r>
              <a:rPr lang="en-US" dirty="0"/>
              <a:t>Son of Man </a:t>
            </a:r>
          </a:p>
          <a:p>
            <a:pPr fontAlgn="base"/>
            <a:r>
              <a:rPr lang="en-US" dirty="0"/>
              <a:t>Bright and Morning Star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The Faithful Witness </a:t>
            </a:r>
          </a:p>
          <a:p>
            <a:pPr fontAlgn="base"/>
            <a:r>
              <a:rPr lang="en-US" dirty="0"/>
              <a:t>The Lion of Judah, Root of Jesse </a:t>
            </a:r>
          </a:p>
          <a:p>
            <a:pPr fontAlgn="base"/>
            <a:r>
              <a:rPr lang="en-US" dirty="0"/>
              <a:t>The Divine Warrior </a:t>
            </a:r>
          </a:p>
          <a:p>
            <a:pPr fontAlgn="base"/>
            <a:r>
              <a:rPr lang="en-US" dirty="0"/>
              <a:t>Ruler of the Kings of the Earth</a:t>
            </a:r>
          </a:p>
          <a:p>
            <a:pPr fontAlgn="base"/>
            <a:r>
              <a:rPr lang="en-US" dirty="0"/>
              <a:t>The Amen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4642" y="260313"/>
            <a:ext cx="1974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Who was this Jesus?</a:t>
            </a:r>
          </a:p>
        </p:txBody>
      </p:sp>
    </p:spTree>
    <p:extLst>
      <p:ext uri="{BB962C8B-B14F-4D97-AF65-F5344CB8AC3E}">
        <p14:creationId xmlns:p14="http://schemas.microsoft.com/office/powerpoint/2010/main" val="142082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9328"/>
            <a:ext cx="9144000" cy="4195672"/>
          </a:xfrm>
        </p:spPr>
        <p:txBody>
          <a:bodyPr numCol="2">
            <a:noAutofit/>
          </a:bodyPr>
          <a:lstStyle/>
          <a:p>
            <a:pPr fontAlgn="base"/>
            <a:r>
              <a:rPr lang="en-US" dirty="0"/>
              <a:t>The Life-Giving Slain Lamb of God</a:t>
            </a:r>
          </a:p>
          <a:p>
            <a:pPr fontAlgn="base"/>
            <a:r>
              <a:rPr lang="en-US" dirty="0"/>
              <a:t>The Alpha and the Omega </a:t>
            </a:r>
          </a:p>
          <a:p>
            <a:pPr fontAlgn="base"/>
            <a:r>
              <a:rPr lang="en-US" dirty="0"/>
              <a:t>The LORD God Almighty </a:t>
            </a:r>
          </a:p>
          <a:p>
            <a:pPr fontAlgn="base"/>
            <a:r>
              <a:rPr lang="en-US" dirty="0"/>
              <a:t>Son of Man </a:t>
            </a:r>
          </a:p>
          <a:p>
            <a:pPr fontAlgn="base"/>
            <a:r>
              <a:rPr lang="en-US" dirty="0"/>
              <a:t>Bright and Morning Star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Faithful Witness </a:t>
            </a:r>
          </a:p>
          <a:p>
            <a:pPr fontAlgn="base"/>
            <a:r>
              <a:rPr lang="en-US" dirty="0"/>
              <a:t>The Lion of Judah, Root of Jesse </a:t>
            </a:r>
          </a:p>
          <a:p>
            <a:pPr fontAlgn="base"/>
            <a:r>
              <a:rPr lang="en-US" dirty="0"/>
              <a:t>The Divine Warrior </a:t>
            </a:r>
          </a:p>
          <a:p>
            <a:pPr fontAlgn="base"/>
            <a:r>
              <a:rPr lang="en-US" dirty="0"/>
              <a:t>Ruler of the Kings of the Earth</a:t>
            </a:r>
          </a:p>
          <a:p>
            <a:pPr fontAlgn="base"/>
            <a:r>
              <a:rPr lang="en-US" dirty="0"/>
              <a:t>The Amen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571625" y="33227"/>
            <a:ext cx="6000750" cy="1314878"/>
          </a:xfrm>
          <a:prstGeom prst="ribbon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7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5" name="TextBox 4"/>
          <p:cNvSpPr txBox="1"/>
          <p:nvPr/>
        </p:nvSpPr>
        <p:spPr>
          <a:xfrm>
            <a:off x="3779490" y="299224"/>
            <a:ext cx="14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God the Son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DFA786-84D6-B44D-A352-02156B927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417" y="5061734"/>
            <a:ext cx="3229583" cy="653266"/>
          </a:xfrm>
        </p:spPr>
        <p:txBody>
          <a:bodyPr>
            <a:noAutofit/>
          </a:bodyPr>
          <a:lstStyle/>
          <a:p>
            <a:pPr algn="r"/>
            <a:r>
              <a:rPr lang="en-US" sz="2800" b="1" dirty="0"/>
              <a:t>Portraits of the </a:t>
            </a:r>
            <a:br>
              <a:rPr lang="en-US" sz="2800" b="1" dirty="0"/>
            </a:br>
            <a:r>
              <a:rPr lang="en-US" sz="2800" b="1" dirty="0"/>
              <a:t>Glorified Son of Man</a:t>
            </a:r>
          </a:p>
        </p:txBody>
      </p:sp>
    </p:spTree>
    <p:extLst>
      <p:ext uri="{BB962C8B-B14F-4D97-AF65-F5344CB8AC3E}">
        <p14:creationId xmlns:p14="http://schemas.microsoft.com/office/powerpoint/2010/main" val="267919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EE98-5685-E447-94AB-4A2A8E90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5207" cy="8309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Crash course on the book of Revelation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CCA23-A1FE-174F-A44B-37200A733394}"/>
              </a:ext>
            </a:extLst>
          </p:cNvPr>
          <p:cNvSpPr txBox="1"/>
          <p:nvPr/>
        </p:nvSpPr>
        <p:spPr>
          <a:xfrm>
            <a:off x="0" y="805324"/>
            <a:ext cx="913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 The Revelation of Jesus Christ, which God gave Him to show to His bond-servants, the things which must soon take place…3 Blessed is he who reads and those who hear the words of the prophecy, and heed the things which are written in it; for the time is near.</a:t>
            </a:r>
          </a:p>
        </p:txBody>
      </p:sp>
    </p:spTree>
    <p:extLst>
      <p:ext uri="{BB962C8B-B14F-4D97-AF65-F5344CB8AC3E}">
        <p14:creationId xmlns:p14="http://schemas.microsoft.com/office/powerpoint/2010/main" val="328871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63" y="888217"/>
            <a:ext cx="2651641" cy="3938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+mn-lt"/>
              </a:rPr>
              <a:t>When 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God the Son sees us…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905000"/>
            <a:ext cx="0" cy="1905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A81360-EBB9-364B-8EE5-9C38EE4ACF57}"/>
              </a:ext>
            </a:extLst>
          </p:cNvPr>
          <p:cNvSpPr txBox="1"/>
          <p:nvPr/>
        </p:nvSpPr>
        <p:spPr>
          <a:xfrm>
            <a:off x="3793166" y="1303226"/>
            <a:ext cx="5047697" cy="3108543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</a:t>
            </a:r>
            <a:r>
              <a:rPr lang="en-US" sz="2800" dirty="0"/>
              <a:t>To Him who loves us and released us from our sins by His blood 6 and He has made us [to be] a kingdom, priests to His God and Father to Him [be] the glory and the dominion forever and ever. Amen.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8384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63" y="888217"/>
            <a:ext cx="2651641" cy="3938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+mn-lt"/>
              </a:rPr>
              <a:t>When 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God the Son sees us…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905000"/>
            <a:ext cx="0" cy="1905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A81360-EBB9-364B-8EE5-9C38EE4ACF57}"/>
              </a:ext>
            </a:extLst>
          </p:cNvPr>
          <p:cNvSpPr txBox="1"/>
          <p:nvPr/>
        </p:nvSpPr>
        <p:spPr>
          <a:xfrm>
            <a:off x="3793166" y="1303226"/>
            <a:ext cx="5047697" cy="3108543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</a:t>
            </a:r>
            <a:r>
              <a:rPr lang="en-US" sz="2800" dirty="0"/>
              <a:t>To Him who </a:t>
            </a:r>
            <a:r>
              <a:rPr lang="en-US" sz="2800" b="1" u="sng" dirty="0"/>
              <a:t>loves us</a:t>
            </a:r>
            <a:r>
              <a:rPr lang="en-US" sz="2800" dirty="0"/>
              <a:t> and released us from our sins by His blood 6 and He has made us [to be] a kingdom, priests to His God and Father to Him [be] the glory and the dominion forever and ever. Amen.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62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63" y="888217"/>
            <a:ext cx="2651641" cy="3938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+mn-lt"/>
              </a:rPr>
              <a:t>When 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God the Son sees us…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905000"/>
            <a:ext cx="0" cy="1905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A81360-EBB9-364B-8EE5-9C38EE4ACF57}"/>
              </a:ext>
            </a:extLst>
          </p:cNvPr>
          <p:cNvSpPr txBox="1"/>
          <p:nvPr/>
        </p:nvSpPr>
        <p:spPr>
          <a:xfrm>
            <a:off x="3793166" y="1303226"/>
            <a:ext cx="5047697" cy="3108543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</a:t>
            </a:r>
            <a:r>
              <a:rPr lang="en-US" sz="2800" dirty="0"/>
              <a:t>To Him who loves us and </a:t>
            </a:r>
            <a:r>
              <a:rPr lang="en-US" sz="2800" b="1" u="sng" dirty="0"/>
              <a:t>released us from our sins</a:t>
            </a:r>
            <a:r>
              <a:rPr lang="en-US" sz="2800" dirty="0"/>
              <a:t> by His blood 6 and He has made us [to be] a kingdom, priests to His God and Father to Him [be] the glory and the dominion forever and ever. Amen.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972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63" y="888217"/>
            <a:ext cx="2651641" cy="3938563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+mn-lt"/>
              </a:rPr>
              <a:t>When </a:t>
            </a:r>
            <a:br>
              <a:rPr lang="en-US" sz="3200" dirty="0">
                <a:solidFill>
                  <a:srgbClr val="FFFFFF"/>
                </a:solidFill>
                <a:latin typeface="+mn-lt"/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</a:rPr>
              <a:t>God the Son sees us…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1905000"/>
            <a:ext cx="0" cy="1905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A81360-EBB9-364B-8EE5-9C38EE4ACF57}"/>
              </a:ext>
            </a:extLst>
          </p:cNvPr>
          <p:cNvSpPr txBox="1"/>
          <p:nvPr/>
        </p:nvSpPr>
        <p:spPr>
          <a:xfrm>
            <a:off x="3793166" y="1303226"/>
            <a:ext cx="5047697" cy="3108543"/>
          </a:xfrm>
          <a:prstGeom prst="rect">
            <a:avLst/>
          </a:prstGeom>
          <a:noFill/>
          <a:ln>
            <a:solidFill>
              <a:srgbClr val="00549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</a:t>
            </a:r>
            <a:r>
              <a:rPr lang="en-US" sz="2800" dirty="0"/>
              <a:t>To Him who loves us and released us from our sins by His blood 6 and </a:t>
            </a:r>
            <a:r>
              <a:rPr lang="en-US" sz="2800" b="1" u="sng" dirty="0"/>
              <a:t>He has made us [to be] a kingdom, priests</a:t>
            </a:r>
            <a:r>
              <a:rPr lang="en-US" sz="2800" dirty="0"/>
              <a:t> to His God and Father to Him [be] the glory and the dominion forever and ever. Amen.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89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46B-D339-1445-B42B-D9D80F89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1" y="0"/>
            <a:ext cx="8449518" cy="100194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If this Son of Man views us like this, we should…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DE4C8E-8DB5-9643-B8F0-DB2025DF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215945"/>
              </p:ext>
            </p:extLst>
          </p:nvPr>
        </p:nvGraphicFramePr>
        <p:xfrm>
          <a:off x="554476" y="1001949"/>
          <a:ext cx="8035047" cy="465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8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9CFD44-A63A-5F41-8443-83B2E66C4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89CFD44-A63A-5F41-8443-83B2E66C4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FB7AA-6B26-5E46-B4BD-AC9EFD076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4DFB7AA-6B26-5E46-B4BD-AC9EFD076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CDA60A-BB13-9549-9A48-4A8A22F9D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7CDA60A-BB13-9549-9A48-4A8A22F9D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FAC3EA-0E03-504B-9298-D5634CDA4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FFAC3EA-0E03-504B-9298-D5634CDA4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DE7CF-D372-6C4F-9F09-ADD5AE71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E3DE7CF-D372-6C4F-9F09-ADD5AE71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B91588-6442-F94E-AC86-718E6560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72055-46AF-464C-A37D-CF058FC1B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541238"/>
            <a:ext cx="6858000" cy="118288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Remember the greatness of </a:t>
            </a:r>
            <a:br>
              <a:rPr lang="en-US" sz="36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 God, Son of Man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531F0-0EAD-9446-BA22-5B56D511F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7" t="8000" r="8750" b="34373"/>
          <a:stretch/>
        </p:blipFill>
        <p:spPr>
          <a:xfrm>
            <a:off x="987818" y="439854"/>
            <a:ext cx="7458076" cy="32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EE98-5685-E447-94AB-4A2A8E90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5207" cy="8309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Crash course on the book of Revelation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CCA23-A1FE-174F-A44B-37200A733394}"/>
              </a:ext>
            </a:extLst>
          </p:cNvPr>
          <p:cNvSpPr txBox="1"/>
          <p:nvPr/>
        </p:nvSpPr>
        <p:spPr>
          <a:xfrm>
            <a:off x="0" y="805324"/>
            <a:ext cx="913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 The </a:t>
            </a:r>
            <a:r>
              <a:rPr lang="en-US" sz="1800" b="1" dirty="0">
                <a:solidFill>
                  <a:schemeClr val="bg1"/>
                </a:solidFill>
              </a:rPr>
              <a:t>Revelation</a:t>
            </a:r>
            <a:r>
              <a:rPr lang="en-US" sz="1800" dirty="0">
                <a:solidFill>
                  <a:schemeClr val="bg1"/>
                </a:solidFill>
              </a:rPr>
              <a:t> of Jesus Christ, which God gave Him to </a:t>
            </a:r>
            <a:r>
              <a:rPr lang="en-US" sz="1800" b="1" dirty="0">
                <a:solidFill>
                  <a:schemeClr val="bg1"/>
                </a:solidFill>
              </a:rPr>
              <a:t>show</a:t>
            </a:r>
            <a:r>
              <a:rPr lang="en-US" sz="1800" dirty="0">
                <a:solidFill>
                  <a:schemeClr val="bg1"/>
                </a:solidFill>
              </a:rPr>
              <a:t> to His bond-servants, the things which </a:t>
            </a:r>
            <a:r>
              <a:rPr lang="en-US" sz="1800" u="sng" dirty="0">
                <a:solidFill>
                  <a:schemeClr val="bg1"/>
                </a:solidFill>
              </a:rPr>
              <a:t>must soon</a:t>
            </a:r>
            <a:r>
              <a:rPr lang="en-US" sz="1800" dirty="0">
                <a:solidFill>
                  <a:schemeClr val="bg1"/>
                </a:solidFill>
              </a:rPr>
              <a:t> take place…3 Blessed is he who </a:t>
            </a:r>
            <a:r>
              <a:rPr lang="en-US" sz="1800" b="1" dirty="0">
                <a:solidFill>
                  <a:schemeClr val="bg1"/>
                </a:solidFill>
              </a:rPr>
              <a:t>reads</a:t>
            </a:r>
            <a:r>
              <a:rPr lang="en-US" sz="1800" dirty="0">
                <a:solidFill>
                  <a:schemeClr val="bg1"/>
                </a:solidFill>
              </a:rPr>
              <a:t> and those who </a:t>
            </a:r>
            <a:r>
              <a:rPr lang="en-US" sz="1800" b="1" dirty="0">
                <a:solidFill>
                  <a:schemeClr val="bg1"/>
                </a:solidFill>
              </a:rPr>
              <a:t>hear</a:t>
            </a:r>
            <a:r>
              <a:rPr lang="en-US" sz="1800" dirty="0">
                <a:solidFill>
                  <a:schemeClr val="bg1"/>
                </a:solidFill>
              </a:rPr>
              <a:t> the words of the prophecy, and </a:t>
            </a:r>
            <a:r>
              <a:rPr lang="en-US" sz="1800" b="1" dirty="0">
                <a:solidFill>
                  <a:schemeClr val="bg1"/>
                </a:solidFill>
              </a:rPr>
              <a:t>heed</a:t>
            </a:r>
            <a:r>
              <a:rPr lang="en-US" sz="1800" dirty="0">
                <a:solidFill>
                  <a:schemeClr val="bg1"/>
                </a:solidFill>
              </a:rPr>
              <a:t> the things which are written in it; for the </a:t>
            </a:r>
            <a:r>
              <a:rPr lang="en-US" sz="1800" u="sng" dirty="0">
                <a:solidFill>
                  <a:schemeClr val="bg1"/>
                </a:solidFill>
              </a:rPr>
              <a:t>time is near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FA0559-E372-274B-B7E9-2462529CDA7B}"/>
              </a:ext>
            </a:extLst>
          </p:cNvPr>
          <p:cNvSpPr txBox="1">
            <a:spLocks noChangeAspect="1"/>
          </p:cNvSpPr>
          <p:nvPr/>
        </p:nvSpPr>
        <p:spPr>
          <a:xfrm>
            <a:off x="96302" y="1728654"/>
            <a:ext cx="5487374" cy="37674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Overview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glorified, living Son of Man (1)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Letters to the churches of Asia (2-3)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Scene of throne in Heaven (4-5)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Collection of 7s with 2 interludes (6-21)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Scrolls = message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Trumpets = warning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Bowls = wrath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and His people together (21-22)</a:t>
            </a:r>
          </a:p>
          <a:p>
            <a:pPr lvl="1"/>
            <a:endParaRPr lang="en-US" sz="21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55D87-3113-7042-BFAF-02D987751FC8}"/>
              </a:ext>
            </a:extLst>
          </p:cNvPr>
          <p:cNvSpPr txBox="1">
            <a:spLocks noChangeAspect="1"/>
          </p:cNvSpPr>
          <p:nvPr/>
        </p:nvSpPr>
        <p:spPr>
          <a:xfrm>
            <a:off x="5679978" y="1728655"/>
            <a:ext cx="3327798" cy="37674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Themes / Notes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book was intended to reveal not to be mythicized.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Apocalyptic style revealed change from present distress.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sees His people amidst their trials.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was, is, and will be victorious. </a:t>
            </a:r>
          </a:p>
        </p:txBody>
      </p:sp>
    </p:spTree>
    <p:extLst>
      <p:ext uri="{BB962C8B-B14F-4D97-AF65-F5344CB8AC3E}">
        <p14:creationId xmlns:p14="http://schemas.microsoft.com/office/powerpoint/2010/main" val="202042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7E8F-68F1-244C-8EB8-A653AC67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4442"/>
            <a:ext cx="7886700" cy="36261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If you were a member of one of the 7 churches, where would your take home lesson be found? </a:t>
            </a:r>
          </a:p>
        </p:txBody>
      </p:sp>
    </p:spTree>
    <p:extLst>
      <p:ext uri="{BB962C8B-B14F-4D97-AF65-F5344CB8AC3E}">
        <p14:creationId xmlns:p14="http://schemas.microsoft.com/office/powerpoint/2010/main" val="18459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EE98-5685-E447-94AB-4A2A8E90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5207" cy="8309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Crash course on the book of Revelation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CCA23-A1FE-174F-A44B-37200A733394}"/>
              </a:ext>
            </a:extLst>
          </p:cNvPr>
          <p:cNvSpPr txBox="1"/>
          <p:nvPr/>
        </p:nvSpPr>
        <p:spPr>
          <a:xfrm>
            <a:off x="0" y="805324"/>
            <a:ext cx="913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 The </a:t>
            </a:r>
            <a:r>
              <a:rPr lang="en-US" sz="1800" b="1" dirty="0">
                <a:solidFill>
                  <a:schemeClr val="bg1"/>
                </a:solidFill>
              </a:rPr>
              <a:t>Revelation</a:t>
            </a:r>
            <a:r>
              <a:rPr lang="en-US" sz="1800" dirty="0">
                <a:solidFill>
                  <a:schemeClr val="bg1"/>
                </a:solidFill>
              </a:rPr>
              <a:t> of Jesus Christ, which God gave Him to </a:t>
            </a:r>
            <a:r>
              <a:rPr lang="en-US" sz="1800" b="1" dirty="0">
                <a:solidFill>
                  <a:schemeClr val="bg1"/>
                </a:solidFill>
              </a:rPr>
              <a:t>show</a:t>
            </a:r>
            <a:r>
              <a:rPr lang="en-US" sz="1800" dirty="0">
                <a:solidFill>
                  <a:schemeClr val="bg1"/>
                </a:solidFill>
              </a:rPr>
              <a:t> to His bond-servants, the things which </a:t>
            </a:r>
            <a:r>
              <a:rPr lang="en-US" sz="1800" u="sng" dirty="0">
                <a:solidFill>
                  <a:schemeClr val="bg1"/>
                </a:solidFill>
              </a:rPr>
              <a:t>must soon</a:t>
            </a:r>
            <a:r>
              <a:rPr lang="en-US" sz="1800" dirty="0">
                <a:solidFill>
                  <a:schemeClr val="bg1"/>
                </a:solidFill>
              </a:rPr>
              <a:t> take place…3 Blessed is he who </a:t>
            </a:r>
            <a:r>
              <a:rPr lang="en-US" sz="1800" b="1" dirty="0">
                <a:solidFill>
                  <a:schemeClr val="bg1"/>
                </a:solidFill>
              </a:rPr>
              <a:t>reads</a:t>
            </a:r>
            <a:r>
              <a:rPr lang="en-US" sz="1800" dirty="0">
                <a:solidFill>
                  <a:schemeClr val="bg1"/>
                </a:solidFill>
              </a:rPr>
              <a:t> and those who </a:t>
            </a:r>
            <a:r>
              <a:rPr lang="en-US" sz="1800" b="1" dirty="0">
                <a:solidFill>
                  <a:schemeClr val="bg1"/>
                </a:solidFill>
              </a:rPr>
              <a:t>hear</a:t>
            </a:r>
            <a:r>
              <a:rPr lang="en-US" sz="1800" dirty="0">
                <a:solidFill>
                  <a:schemeClr val="bg1"/>
                </a:solidFill>
              </a:rPr>
              <a:t> the words of the prophecy, and </a:t>
            </a:r>
            <a:r>
              <a:rPr lang="en-US" sz="1800" b="1" dirty="0">
                <a:solidFill>
                  <a:schemeClr val="bg1"/>
                </a:solidFill>
              </a:rPr>
              <a:t>heed</a:t>
            </a:r>
            <a:r>
              <a:rPr lang="en-US" sz="1800" dirty="0">
                <a:solidFill>
                  <a:schemeClr val="bg1"/>
                </a:solidFill>
              </a:rPr>
              <a:t> the things which are written in it; for the </a:t>
            </a:r>
            <a:r>
              <a:rPr lang="en-US" sz="1800" u="sng" dirty="0">
                <a:solidFill>
                  <a:schemeClr val="bg1"/>
                </a:solidFill>
              </a:rPr>
              <a:t>time is near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FA0559-E372-274B-B7E9-2462529CDA7B}"/>
              </a:ext>
            </a:extLst>
          </p:cNvPr>
          <p:cNvSpPr txBox="1">
            <a:spLocks noChangeAspect="1"/>
          </p:cNvSpPr>
          <p:nvPr/>
        </p:nvSpPr>
        <p:spPr>
          <a:xfrm>
            <a:off x="96302" y="1728654"/>
            <a:ext cx="5487374" cy="37674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Overview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glorified, living Son of Man (1)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Letters to the churches of Asia (2-3)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Scene of throne in Heaven (4-5)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Collection of 7s with 2 interludes (6-21)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Scrolls = message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Trumpets = warning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Bowls = wrath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and His people together (21-22)</a:t>
            </a:r>
          </a:p>
          <a:p>
            <a:pPr lvl="1"/>
            <a:endParaRPr lang="en-US" sz="21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55D87-3113-7042-BFAF-02D987751FC8}"/>
              </a:ext>
            </a:extLst>
          </p:cNvPr>
          <p:cNvSpPr txBox="1">
            <a:spLocks noChangeAspect="1"/>
          </p:cNvSpPr>
          <p:nvPr/>
        </p:nvSpPr>
        <p:spPr>
          <a:xfrm>
            <a:off x="5679978" y="1728655"/>
            <a:ext cx="3327798" cy="37674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Themes / Notes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book was intended to reveal not to be mythicized.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Apocalyptic style revealed change from present distress.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sees His people amidst their trials.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was, is, and will be victorious. </a:t>
            </a:r>
          </a:p>
        </p:txBody>
      </p:sp>
    </p:spTree>
    <p:extLst>
      <p:ext uri="{BB962C8B-B14F-4D97-AF65-F5344CB8AC3E}">
        <p14:creationId xmlns:p14="http://schemas.microsoft.com/office/powerpoint/2010/main" val="28571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EE98-5685-E447-94AB-4A2A8E90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35207" cy="8309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Crash course on the book of Revelation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CCA23-A1FE-174F-A44B-37200A733394}"/>
              </a:ext>
            </a:extLst>
          </p:cNvPr>
          <p:cNvSpPr txBox="1"/>
          <p:nvPr/>
        </p:nvSpPr>
        <p:spPr>
          <a:xfrm>
            <a:off x="0" y="805324"/>
            <a:ext cx="913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 The </a:t>
            </a:r>
            <a:r>
              <a:rPr lang="en-US" sz="1800" b="1" dirty="0">
                <a:solidFill>
                  <a:schemeClr val="bg1"/>
                </a:solidFill>
              </a:rPr>
              <a:t>Revelation</a:t>
            </a:r>
            <a:r>
              <a:rPr lang="en-US" sz="1800" dirty="0">
                <a:solidFill>
                  <a:schemeClr val="bg1"/>
                </a:solidFill>
              </a:rPr>
              <a:t> of Jesus Christ, which God gave Him to </a:t>
            </a:r>
            <a:r>
              <a:rPr lang="en-US" sz="1800" b="1" dirty="0">
                <a:solidFill>
                  <a:schemeClr val="bg1"/>
                </a:solidFill>
              </a:rPr>
              <a:t>show</a:t>
            </a:r>
            <a:r>
              <a:rPr lang="en-US" sz="1800" dirty="0">
                <a:solidFill>
                  <a:schemeClr val="bg1"/>
                </a:solidFill>
              </a:rPr>
              <a:t> to His bond-servants, the things which </a:t>
            </a:r>
            <a:r>
              <a:rPr lang="en-US" sz="1800" u="sng" dirty="0">
                <a:solidFill>
                  <a:schemeClr val="bg1"/>
                </a:solidFill>
              </a:rPr>
              <a:t>must soon</a:t>
            </a:r>
            <a:r>
              <a:rPr lang="en-US" sz="1800" dirty="0">
                <a:solidFill>
                  <a:schemeClr val="bg1"/>
                </a:solidFill>
              </a:rPr>
              <a:t> take place…3 Blessed is he who </a:t>
            </a:r>
            <a:r>
              <a:rPr lang="en-US" sz="1800" b="1" dirty="0">
                <a:solidFill>
                  <a:schemeClr val="bg1"/>
                </a:solidFill>
              </a:rPr>
              <a:t>reads</a:t>
            </a:r>
            <a:r>
              <a:rPr lang="en-US" sz="1800" dirty="0">
                <a:solidFill>
                  <a:schemeClr val="bg1"/>
                </a:solidFill>
              </a:rPr>
              <a:t> and those who </a:t>
            </a:r>
            <a:r>
              <a:rPr lang="en-US" sz="1800" b="1" dirty="0">
                <a:solidFill>
                  <a:schemeClr val="bg1"/>
                </a:solidFill>
              </a:rPr>
              <a:t>hear</a:t>
            </a:r>
            <a:r>
              <a:rPr lang="en-US" sz="1800" dirty="0">
                <a:solidFill>
                  <a:schemeClr val="bg1"/>
                </a:solidFill>
              </a:rPr>
              <a:t> the words of the prophecy, and </a:t>
            </a:r>
            <a:r>
              <a:rPr lang="en-US" sz="1800" b="1" dirty="0">
                <a:solidFill>
                  <a:schemeClr val="bg1"/>
                </a:solidFill>
              </a:rPr>
              <a:t>heed</a:t>
            </a:r>
            <a:r>
              <a:rPr lang="en-US" sz="1800" dirty="0">
                <a:solidFill>
                  <a:schemeClr val="bg1"/>
                </a:solidFill>
              </a:rPr>
              <a:t> the things which are written in it; for the </a:t>
            </a:r>
            <a:r>
              <a:rPr lang="en-US" sz="1800" u="sng" dirty="0">
                <a:solidFill>
                  <a:schemeClr val="bg1"/>
                </a:solidFill>
              </a:rPr>
              <a:t>time is near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FA0559-E372-274B-B7E9-2462529CDA7B}"/>
              </a:ext>
            </a:extLst>
          </p:cNvPr>
          <p:cNvSpPr txBox="1">
            <a:spLocks noChangeAspect="1"/>
          </p:cNvSpPr>
          <p:nvPr/>
        </p:nvSpPr>
        <p:spPr>
          <a:xfrm>
            <a:off x="96302" y="1728654"/>
            <a:ext cx="5487374" cy="37674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Overview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glorified, living Son of Man (1)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Letters to the churches of Asia (2-3)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Scene of throne in Heaven (4-5)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Collection of 7s with 2 interludes (6-21)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Scrolls = message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Trumpets = warning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Bowls = wrath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and His people together (21-22)</a:t>
            </a:r>
          </a:p>
          <a:p>
            <a:pPr lvl="1"/>
            <a:endParaRPr lang="en-US" sz="21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255D87-3113-7042-BFAF-02D987751FC8}"/>
              </a:ext>
            </a:extLst>
          </p:cNvPr>
          <p:cNvSpPr txBox="1">
            <a:spLocks noChangeAspect="1"/>
          </p:cNvSpPr>
          <p:nvPr/>
        </p:nvSpPr>
        <p:spPr>
          <a:xfrm>
            <a:off x="5679978" y="1728655"/>
            <a:ext cx="3327798" cy="376747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Themes / Notes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book was intended to reveal not to be mythicized.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Apocalyptic style revealed change from present distress.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sees His people amidst their trials.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God was, is, and will be victorious. </a:t>
            </a:r>
          </a:p>
        </p:txBody>
      </p:sp>
    </p:spTree>
    <p:extLst>
      <p:ext uri="{BB962C8B-B14F-4D97-AF65-F5344CB8AC3E}">
        <p14:creationId xmlns:p14="http://schemas.microsoft.com/office/powerpoint/2010/main" val="16636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7E8F-68F1-244C-8EB8-A653AC67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4442"/>
            <a:ext cx="7886700" cy="36261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But why would small seemingly insignificant people have any hope that things would change? </a:t>
            </a:r>
          </a:p>
          <a:p>
            <a:pPr marL="0" indent="0" algn="ctr">
              <a:buNone/>
            </a:pPr>
            <a:r>
              <a:rPr lang="en-US" sz="4000" dirty="0"/>
              <a:t>Why bother hearing and heeding God’s word?</a:t>
            </a:r>
          </a:p>
        </p:txBody>
      </p:sp>
    </p:spTree>
    <p:extLst>
      <p:ext uri="{BB962C8B-B14F-4D97-AF65-F5344CB8AC3E}">
        <p14:creationId xmlns:p14="http://schemas.microsoft.com/office/powerpoint/2010/main" val="319312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FD727-727E-F543-9B12-73B88E981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119849"/>
            <a:ext cx="2678754" cy="362611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in the middle of the lampstands [I saw] one like a son of man, clothed in a robe reaching to the feet, and girded across His chest with a golden sash. 14 His head and His hair were white like white wool, like snow; and His eyes were like a flame of fire. 15 His feet [were] like burnished bronze, when it has been made to glow in a furnace, and His voice [was] like the sound of many waters.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</p:spTree>
    <p:extLst>
      <p:ext uri="{BB962C8B-B14F-4D97-AF65-F5344CB8AC3E}">
        <p14:creationId xmlns:p14="http://schemas.microsoft.com/office/powerpoint/2010/main" val="1685589121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01A62E-8B84-2A4B-B16F-C5C8FA4A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A486B5-114D-BB48-B1FB-462DE44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13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The Jesus that John saw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FD727-727E-F543-9B12-73B88E981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119850"/>
            <a:ext cx="2678754" cy="1104636"/>
          </a:xfrm>
          <a:ln>
            <a:solidFill>
              <a:srgbClr val="00549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Jesus was not disconnected from       His people.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D91F-8FD6-1B4B-BB58-AAA693BFF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7354" y="1119849"/>
            <a:ext cx="6236646" cy="4579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12 Then I turned to see the voice that was speaking with me. And having turned I saw seven golden lampstands; 13 and </a:t>
            </a:r>
            <a:r>
              <a:rPr lang="en-US" sz="2200" b="1" u="sng" dirty="0">
                <a:solidFill>
                  <a:schemeClr val="bg1"/>
                </a:solidFill>
              </a:rPr>
              <a:t>in the middle of the lampstands [I saw] one like a son of man</a:t>
            </a:r>
            <a:r>
              <a:rPr lang="en-US" sz="2200" dirty="0"/>
              <a:t>, clothed in a robe reaching to the feet, and girded across His chest with a golden sash. 14 His head and His hair were white like white wool, like snow; and His eyes were like a flame of fire. 15 His feet [were] like burnished bronze, when it has been made to glow in a furnace, and His voice [was] like the sound of many waters. 16 In His right hand He held seven stars, and out of His mouth came a sharp two-edged sword; and His face was like the sun shining in its strength. 17 When I saw Him, I fell at His feet like a dead man.</a:t>
            </a:r>
          </a:p>
        </p:txBody>
      </p:sp>
    </p:spTree>
    <p:extLst>
      <p:ext uri="{BB962C8B-B14F-4D97-AF65-F5344CB8AC3E}">
        <p14:creationId xmlns:p14="http://schemas.microsoft.com/office/powerpoint/2010/main" val="3848095715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3348</TotalTime>
  <Words>3430</Words>
  <Application>Microsoft Macintosh PowerPoint</Application>
  <PresentationFormat>On-screen Show (16:10)</PresentationFormat>
  <Paragraphs>200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Baskerville</vt:lpstr>
      <vt:lpstr>Calibri</vt:lpstr>
      <vt:lpstr>Calibri Light</vt:lpstr>
      <vt:lpstr>Office Theme</vt:lpstr>
      <vt:lpstr>PowerPoint Presentation</vt:lpstr>
      <vt:lpstr>Crash course on the book of Revelation</vt:lpstr>
      <vt:lpstr>Crash course on the book of Revelation</vt:lpstr>
      <vt:lpstr>PowerPoint Presentation</vt:lpstr>
      <vt:lpstr>Crash course on the book of Revelation</vt:lpstr>
      <vt:lpstr>Crash course on the book of Revelation</vt:lpstr>
      <vt:lpstr>PowerPoint Presentation</vt:lpstr>
      <vt:lpstr>The Jesus that John saw</vt:lpstr>
      <vt:lpstr>The Jesus that John saw</vt:lpstr>
      <vt:lpstr>The Jesus that John saw</vt:lpstr>
      <vt:lpstr>The Jesus that John saw</vt:lpstr>
      <vt:lpstr>The Jesus that John saw</vt:lpstr>
      <vt:lpstr>The Jesus that John saw</vt:lpstr>
      <vt:lpstr>The Jesus that John saw</vt:lpstr>
      <vt:lpstr>The Jesus that John saw</vt:lpstr>
      <vt:lpstr>The Jesus that John saw</vt:lpstr>
      <vt:lpstr>The Jesus that John saw</vt:lpstr>
      <vt:lpstr>Portraits of the  Glorified Son of Man</vt:lpstr>
      <vt:lpstr>Portraits of the  Glorified Son of Man</vt:lpstr>
      <vt:lpstr>When  God the Son sees us…</vt:lpstr>
      <vt:lpstr>When  God the Son sees us…</vt:lpstr>
      <vt:lpstr>When  God the Son sees us…</vt:lpstr>
      <vt:lpstr>When  God the Son sees us…</vt:lpstr>
      <vt:lpstr>If this Son of Man views us like this, we should…</vt:lpstr>
      <vt:lpstr>Remember the greatness of  the God, Son of Man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2 &amp; 3</dc:title>
  <dc:creator>Phillip Shumake</dc:creator>
  <cp:lastModifiedBy>Bill Sanchez</cp:lastModifiedBy>
  <cp:revision>8</cp:revision>
  <dcterms:created xsi:type="dcterms:W3CDTF">2021-11-11T21:52:46Z</dcterms:created>
  <dcterms:modified xsi:type="dcterms:W3CDTF">2021-12-12T02:52:31Z</dcterms:modified>
</cp:coreProperties>
</file>