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356" r:id="rId3"/>
    <p:sldId id="357" r:id="rId4"/>
    <p:sldId id="358" r:id="rId5"/>
    <p:sldId id="260" r:id="rId6"/>
    <p:sldId id="327" r:id="rId7"/>
    <p:sldId id="359" r:id="rId8"/>
    <p:sldId id="360" r:id="rId9"/>
    <p:sldId id="336" r:id="rId10"/>
    <p:sldId id="361" r:id="rId11"/>
    <p:sldId id="362" r:id="rId12"/>
    <p:sldId id="363" r:id="rId13"/>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67"/>
    <p:restoredTop sz="96240"/>
  </p:normalViewPr>
  <p:slideViewPr>
    <p:cSldViewPr snapToGrid="0" snapToObjects="1">
      <p:cViewPr varScale="1">
        <p:scale>
          <a:sx n="108" d="100"/>
          <a:sy n="108" d="100"/>
        </p:scale>
        <p:origin x="192" y="9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74261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266728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326132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BC7BBB-EFAA-4F4F-A723-97C03AED4CC5}"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457358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BC7BBB-EFAA-4F4F-A723-97C03AED4CC5}" type="datetimeFigureOut">
              <a:rPr lang="en-US" smtClean="0"/>
              <a:t>1/29/22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5362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DBC7BBB-EFAA-4F4F-A723-97C03AED4CC5}"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81152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DBC7BBB-EFAA-4F4F-A723-97C03AED4CC5}" type="datetimeFigureOut">
              <a:rPr lang="en-US" smtClean="0"/>
              <a:t>1/29/22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69428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DBC7BBB-EFAA-4F4F-A723-97C03AED4CC5}" type="datetimeFigureOut">
              <a:rPr lang="en-US" smtClean="0"/>
              <a:t>1/29/22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1509574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C7BBB-EFAA-4F4F-A723-97C03AED4CC5}" type="datetimeFigureOut">
              <a:rPr lang="en-US" smtClean="0"/>
              <a:t>1/29/22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328986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DBC7BBB-EFAA-4F4F-A723-97C03AED4CC5}"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3807614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DBC7BBB-EFAA-4F4F-A723-97C03AED4CC5}" type="datetimeFigureOut">
              <a:rPr lang="en-US" smtClean="0"/>
              <a:t>1/29/22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65799F-07BA-0442-AF94-AAF7024FED6D}" type="slidenum">
              <a:rPr lang="en-US" smtClean="0"/>
              <a:t>‹#›</a:t>
            </a:fld>
            <a:endParaRPr lang="en-US"/>
          </a:p>
        </p:txBody>
      </p:sp>
    </p:spTree>
    <p:extLst>
      <p:ext uri="{BB962C8B-B14F-4D97-AF65-F5344CB8AC3E}">
        <p14:creationId xmlns:p14="http://schemas.microsoft.com/office/powerpoint/2010/main" val="2063684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DDBC7BBB-EFAA-4F4F-A723-97C03AED4CC5}" type="datetimeFigureOut">
              <a:rPr lang="en-US" smtClean="0"/>
              <a:t>1/29/22</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265799F-07BA-0442-AF94-AAF7024FED6D}" type="slidenum">
              <a:rPr lang="en-US" smtClean="0"/>
              <a:t>‹#›</a:t>
            </a:fld>
            <a:endParaRPr lang="en-US"/>
          </a:p>
        </p:txBody>
      </p:sp>
    </p:spTree>
    <p:extLst>
      <p:ext uri="{BB962C8B-B14F-4D97-AF65-F5344CB8AC3E}">
        <p14:creationId xmlns:p14="http://schemas.microsoft.com/office/powerpoint/2010/main" val="3958389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628650" y="599594"/>
            <a:ext cx="7886700" cy="4515812"/>
          </a:xfrm>
        </p:spPr>
        <p:txBody>
          <a:bodyPr>
            <a:normAutofit/>
          </a:bodyPr>
          <a:lstStyle/>
          <a:p>
            <a:pPr algn="ctr"/>
            <a:r>
              <a:rPr lang="en-US" sz="4400" dirty="0">
                <a:solidFill>
                  <a:schemeClr val="bg1"/>
                </a:solidFill>
              </a:rPr>
              <a:t>What does the word “glorify” mean? </a:t>
            </a:r>
            <a:br>
              <a:rPr lang="en-US" sz="4400" dirty="0">
                <a:solidFill>
                  <a:schemeClr val="bg1"/>
                </a:solidFill>
              </a:rPr>
            </a:br>
            <a:r>
              <a:rPr lang="en-US" sz="4400" dirty="0">
                <a:solidFill>
                  <a:schemeClr val="bg1"/>
                </a:solidFill>
              </a:rPr>
              <a:t>In what ways do we glorify God?</a:t>
            </a:r>
          </a:p>
        </p:txBody>
      </p:sp>
    </p:spTree>
    <p:extLst>
      <p:ext uri="{BB962C8B-B14F-4D97-AF65-F5344CB8AC3E}">
        <p14:creationId xmlns:p14="http://schemas.microsoft.com/office/powerpoint/2010/main" val="293533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10000"/>
          </a:bodyPr>
          <a:lstStyle/>
          <a:p>
            <a:pPr marL="0" indent="0" algn="ctr">
              <a:buNone/>
            </a:pPr>
            <a:r>
              <a:rPr lang="en-US" sz="2400" dirty="0">
                <a:solidFill>
                  <a:schemeClr val="bg1"/>
                </a:solidFill>
              </a:rPr>
              <a:t>6 "I have manifested Your name to the men whom You gave Me out of the world; they were Yours and You gave them to Me, and they have kept Your word. 7 "Now they have come to know that everything You have given Me is from You; 8 for the words which You gave Me I have given to them; and they received [them] and truly understood that I came forth from You, and they believed that You sent Me. 9 "I ask on their behalf; I do not ask on behalf of the world, but of those whom You have given Me; for they are Yours; 10 and all things that are Mine are Yours, and Yours are Mine; and I have been glorified in them. 11 "I am no longer in the world; and [yet] they themselves are in the world, and I come to You. Holy Father, keep them in Your name, [the name] which You have given Me, that they may be one even as We [are.]</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the Father, and the apostles</a:t>
            </a:r>
          </a:p>
        </p:txBody>
      </p:sp>
      <p:sp>
        <p:nvSpPr>
          <p:cNvPr id="5" name="TextBox 4">
            <a:extLst>
              <a:ext uri="{FF2B5EF4-FFF2-40B4-BE49-F238E27FC236}">
                <a16:creationId xmlns:a16="http://schemas.microsoft.com/office/drawing/2014/main" id="{33BDF7EA-8F42-BE45-96B9-5073240F966F}"/>
              </a:ext>
            </a:extLst>
          </p:cNvPr>
          <p:cNvSpPr txBox="1"/>
          <p:nvPr/>
        </p:nvSpPr>
        <p:spPr>
          <a:xfrm>
            <a:off x="130628" y="1838379"/>
            <a:ext cx="2351313" cy="3083921"/>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 context given for who He’s referring to. </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sz="2160" dirty="0">
                <a:solidFill>
                  <a:prstClr val="white"/>
                </a:solidFill>
                <a:latin typeface="Calibri" panose="020F0502020204030204"/>
              </a:rPr>
              <a:t>Jesus prays that the Father would keep them (v9)</a:t>
            </a: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p>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-That the would be united after His departure.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47446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a:bodyPr>
          <a:lstStyle/>
          <a:p>
            <a:pPr marL="0" indent="0" algn="ctr">
              <a:buNone/>
            </a:pPr>
            <a:r>
              <a:rPr lang="en-US" sz="2400" dirty="0">
                <a:solidFill>
                  <a:schemeClr val="bg1"/>
                </a:solidFill>
              </a:rPr>
              <a:t>12 "While I was with them, I was keeping them in Your name which You have given Me; and I guarded them and not one of them perished but the son of perdition, so that the Scripture would be fulfilled. 13 "But now I come to You; and these things I speak in the world so that they may have My joy made full in themselves. 14 "I have given them Your word; and the world has hated them, because they are not of the world, even as I am not of the world. 15 "I do not ask You to take them out of the world, but to keep them from the evil [one.] 16 "They are not of the world, even as I am not of the world. 17 "Sanctify them in the truth; Your word is truth. 18 "As You sent Me into the world, I also have sent them into the world. 19 "For their sakes I sanctify Myself, that they themselves also may be sanctified in truth.</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the Father, and the apostles</a:t>
            </a:r>
          </a:p>
        </p:txBody>
      </p:sp>
      <p:sp>
        <p:nvSpPr>
          <p:cNvPr id="5" name="TextBox 4">
            <a:extLst>
              <a:ext uri="{FF2B5EF4-FFF2-40B4-BE49-F238E27FC236}">
                <a16:creationId xmlns:a16="http://schemas.microsoft.com/office/drawing/2014/main" id="{6BC35632-C444-5B4E-B1F8-76DEC5DDEDFD}"/>
              </a:ext>
            </a:extLst>
          </p:cNvPr>
          <p:cNvSpPr txBox="1"/>
          <p:nvPr/>
        </p:nvSpPr>
        <p:spPr>
          <a:xfrm>
            <a:off x="130628" y="1838379"/>
            <a:ext cx="2351313" cy="2419124"/>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 That they share in the joy Jesus has. </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sz="2160" dirty="0">
                <a:solidFill>
                  <a:prstClr val="white"/>
                </a:solidFill>
                <a:latin typeface="Calibri" panose="020F0502020204030204"/>
              </a:rPr>
              <a:t>Keep them from the evil one.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-Sanctify them in the truth of your word.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707510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fontScale="92500" lnSpcReduction="20000"/>
          </a:bodyPr>
          <a:lstStyle/>
          <a:p>
            <a:pPr marL="0" indent="0" algn="ctr">
              <a:buNone/>
            </a:pPr>
            <a:r>
              <a:rPr lang="en-US" sz="2400" dirty="0">
                <a:solidFill>
                  <a:schemeClr val="bg1"/>
                </a:solidFill>
              </a:rPr>
              <a:t>20 "I do not ask on behalf of these alone, but for those also who believe in Me through their word; 21 that they may all be one; even as You, Father, [are] in Me and I in You, that they also may be in Us, so that the world may believe that You sent Me. 22 "The glory which You have given Me I have given to them, that they may be one, just as We are one; 23 I in them and You in Me, that they may be perfected in unity, so that the world may know that You sent Me, and loved them, even as You have loved Me. 24 "Father, I desire that they also, whom You have given Me, be with Me where I am, so that they may see My glory which You have given Me, for You loved Me before the foundation of the world. 25 "O righteous Father, although the world has not known You, yet I have known You; and these have known that You sent Me; 26 and I have made Your name known to them, and will make it known, so that the love with which You loved Me may be in them, and I in them."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1089529"/>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the Father, and </a:t>
            </a:r>
            <a:r>
              <a:rPr lang="en-US" sz="2160" dirty="0">
                <a:solidFill>
                  <a:prstClr val="white"/>
                </a:solidFill>
                <a:latin typeface="Calibri" panose="020F0502020204030204"/>
              </a:rPr>
              <a:t>future disciples.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19504487-FD51-604A-9C7A-A9E0FE320993}"/>
              </a:ext>
            </a:extLst>
          </p:cNvPr>
          <p:cNvSpPr txBox="1"/>
          <p:nvPr/>
        </p:nvSpPr>
        <p:spPr>
          <a:xfrm>
            <a:off x="130628" y="2170778"/>
            <a:ext cx="2351313" cy="341632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 The word will do its part in convicting people. </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a:t>
            </a:r>
            <a:r>
              <a:rPr lang="en-US" sz="2160" dirty="0">
                <a:solidFill>
                  <a:prstClr val="white"/>
                </a:solidFill>
                <a:latin typeface="Calibri" panose="020F0502020204030204"/>
              </a:rPr>
              <a:t>Unity that Jesus has with the Father.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-That they may be where Jesus is.</a:t>
            </a:r>
          </a:p>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That they have the love of Christ.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2796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4633751"/>
          </a:xfrm>
        </p:spPr>
        <p:txBody>
          <a:bodyPr>
            <a:normAutofit/>
          </a:bodyPr>
          <a:lstStyle/>
          <a:p>
            <a:pPr marL="0" indent="0" algn="ctr">
              <a:buNone/>
            </a:pPr>
            <a:r>
              <a:rPr lang="en-US" sz="2400" dirty="0">
                <a:solidFill>
                  <a:schemeClr val="bg1"/>
                </a:solidFill>
              </a:rPr>
              <a:t>Jesus and the glory of the Father</a:t>
            </a:r>
          </a:p>
          <a:p>
            <a:pPr marL="0" indent="0" algn="ctr">
              <a:buNone/>
            </a:pPr>
            <a:r>
              <a:rPr lang="en-US" sz="2400" dirty="0">
                <a:solidFill>
                  <a:schemeClr val="bg1"/>
                </a:solidFill>
              </a:rPr>
              <a:t>[John 1:14,18 NASB] </a:t>
            </a:r>
          </a:p>
          <a:p>
            <a:pPr marL="0" indent="0" algn="ctr">
              <a:buNone/>
            </a:pPr>
            <a:r>
              <a:rPr lang="en-US" sz="2400" dirty="0">
                <a:solidFill>
                  <a:schemeClr val="bg1"/>
                </a:solidFill>
              </a:rPr>
              <a:t>14 And the Word became flesh, and dwelt among us, and </a:t>
            </a:r>
            <a:r>
              <a:rPr lang="en-US" sz="2400" b="1" u="sng" dirty="0">
                <a:solidFill>
                  <a:schemeClr val="bg1"/>
                </a:solidFill>
              </a:rPr>
              <a:t>we saw His glory</a:t>
            </a:r>
            <a:r>
              <a:rPr lang="en-US" sz="2400" dirty="0">
                <a:solidFill>
                  <a:schemeClr val="bg1"/>
                </a:solidFill>
              </a:rPr>
              <a:t>, </a:t>
            </a:r>
            <a:r>
              <a:rPr lang="en-US" sz="2400" b="1" u="sng" dirty="0">
                <a:solidFill>
                  <a:schemeClr val="bg1"/>
                </a:solidFill>
              </a:rPr>
              <a:t>glory</a:t>
            </a:r>
            <a:r>
              <a:rPr lang="en-US" sz="2400" dirty="0">
                <a:solidFill>
                  <a:schemeClr val="bg1"/>
                </a:solidFill>
              </a:rPr>
              <a:t> as of the only begotten from </a:t>
            </a:r>
            <a:r>
              <a:rPr lang="en-US" sz="2400" b="1" u="sng" dirty="0">
                <a:solidFill>
                  <a:schemeClr val="bg1"/>
                </a:solidFill>
              </a:rPr>
              <a:t>the Father</a:t>
            </a:r>
            <a:r>
              <a:rPr lang="en-US" sz="2400" dirty="0">
                <a:solidFill>
                  <a:schemeClr val="bg1"/>
                </a:solidFill>
              </a:rPr>
              <a:t>, full of grace and truth.</a:t>
            </a:r>
          </a:p>
          <a:p>
            <a:pPr marL="0" indent="0" algn="ctr">
              <a:buNone/>
            </a:pPr>
            <a:r>
              <a:rPr lang="en-US" sz="2400" dirty="0">
                <a:solidFill>
                  <a:schemeClr val="bg1"/>
                </a:solidFill>
              </a:rPr>
              <a:t> </a:t>
            </a:r>
          </a:p>
          <a:p>
            <a:pPr marL="0" indent="0" algn="ctr">
              <a:buNone/>
            </a:pPr>
            <a:r>
              <a:rPr lang="en-US" sz="2400" dirty="0">
                <a:solidFill>
                  <a:schemeClr val="bg1"/>
                </a:solidFill>
              </a:rPr>
              <a:t> 18 No one has seen God at any time; </a:t>
            </a:r>
            <a:r>
              <a:rPr lang="en-US" sz="2400" b="1" u="sng" dirty="0">
                <a:solidFill>
                  <a:schemeClr val="bg1"/>
                </a:solidFill>
              </a:rPr>
              <a:t>the only begotten God</a:t>
            </a:r>
            <a:r>
              <a:rPr lang="en-US" sz="2400" dirty="0">
                <a:solidFill>
                  <a:schemeClr val="bg1"/>
                </a:solidFill>
              </a:rPr>
              <a:t> who is in the </a:t>
            </a:r>
            <a:r>
              <a:rPr lang="en-US" sz="2400" b="1" u="sng" dirty="0">
                <a:solidFill>
                  <a:schemeClr val="bg1"/>
                </a:solidFill>
              </a:rPr>
              <a:t>bosom</a:t>
            </a:r>
            <a:r>
              <a:rPr lang="en-US" sz="2400" dirty="0">
                <a:solidFill>
                  <a:schemeClr val="bg1"/>
                </a:solidFill>
              </a:rPr>
              <a:t> of the Father, </a:t>
            </a:r>
            <a:r>
              <a:rPr lang="en-US" sz="2400" b="1" u="sng" dirty="0">
                <a:solidFill>
                  <a:schemeClr val="bg1"/>
                </a:solidFill>
              </a:rPr>
              <a:t>He has explained [Him.]</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1633675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4633751"/>
          </a:xfrm>
        </p:spPr>
        <p:txBody>
          <a:bodyPr>
            <a:normAutofit fontScale="92500" lnSpcReduction="10000"/>
          </a:bodyPr>
          <a:lstStyle/>
          <a:p>
            <a:pPr marL="0" indent="0" algn="ctr">
              <a:buNone/>
            </a:pPr>
            <a:r>
              <a:rPr lang="en-US" sz="2400" dirty="0">
                <a:solidFill>
                  <a:schemeClr val="bg1"/>
                </a:solidFill>
              </a:rPr>
              <a:t>Jesus and the glory of the Father</a:t>
            </a:r>
          </a:p>
          <a:p>
            <a:pPr marL="0" indent="0" algn="ctr">
              <a:buNone/>
            </a:pPr>
            <a:r>
              <a:rPr lang="en-US" sz="2400" dirty="0">
                <a:solidFill>
                  <a:schemeClr val="bg1"/>
                </a:solidFill>
              </a:rPr>
              <a:t>[</a:t>
            </a:r>
            <a:r>
              <a:rPr lang="en-US" sz="2400" dirty="0" err="1">
                <a:solidFill>
                  <a:schemeClr val="bg1"/>
                </a:solidFill>
              </a:rPr>
              <a:t>Jhn</a:t>
            </a:r>
            <a:r>
              <a:rPr lang="en-US" sz="2400" dirty="0">
                <a:solidFill>
                  <a:schemeClr val="bg1"/>
                </a:solidFill>
              </a:rPr>
              <a:t> 2:4 NASB95] 4 And Jesus said to her, "Woman, what does that have to do with us? </a:t>
            </a:r>
            <a:r>
              <a:rPr lang="en-US" sz="2400" b="1" u="sng" dirty="0">
                <a:solidFill>
                  <a:schemeClr val="bg1"/>
                </a:solidFill>
              </a:rPr>
              <a:t>My hour</a:t>
            </a:r>
            <a:r>
              <a:rPr lang="en-US" sz="2400" dirty="0">
                <a:solidFill>
                  <a:schemeClr val="bg1"/>
                </a:solidFill>
              </a:rPr>
              <a:t> has not yet come." </a:t>
            </a:r>
            <a:br>
              <a:rPr lang="en-US" sz="2400" dirty="0">
                <a:solidFill>
                  <a:schemeClr val="bg1"/>
                </a:solidFill>
              </a:rPr>
            </a:br>
            <a:br>
              <a:rPr lang="en-US" sz="2400" dirty="0">
                <a:solidFill>
                  <a:schemeClr val="bg1"/>
                </a:solidFill>
              </a:rPr>
            </a:br>
            <a:r>
              <a:rPr lang="en-US" sz="2400" dirty="0">
                <a:solidFill>
                  <a:schemeClr val="bg1"/>
                </a:solidFill>
              </a:rPr>
              <a:t>[</a:t>
            </a:r>
            <a:r>
              <a:rPr lang="en-US" sz="2400" dirty="0" err="1">
                <a:solidFill>
                  <a:schemeClr val="bg1"/>
                </a:solidFill>
              </a:rPr>
              <a:t>Jhn</a:t>
            </a:r>
            <a:r>
              <a:rPr lang="en-US" sz="2400" dirty="0">
                <a:solidFill>
                  <a:schemeClr val="bg1"/>
                </a:solidFill>
              </a:rPr>
              <a:t> 7:6-8, 30 NASB95] 6 So Jesus said to them, "</a:t>
            </a:r>
            <a:r>
              <a:rPr lang="en-US" sz="2400" b="1" u="sng" dirty="0">
                <a:solidFill>
                  <a:schemeClr val="bg1"/>
                </a:solidFill>
              </a:rPr>
              <a:t>My time</a:t>
            </a:r>
            <a:r>
              <a:rPr lang="en-US" sz="2400" dirty="0">
                <a:solidFill>
                  <a:schemeClr val="bg1"/>
                </a:solidFill>
              </a:rPr>
              <a:t> is not yet here, but your time is always opportune... 8 "Go up to the feast yourselves; I do not go up to this feast because </a:t>
            </a:r>
            <a:r>
              <a:rPr lang="en-US" sz="2400" b="1" u="sng" dirty="0">
                <a:solidFill>
                  <a:schemeClr val="bg1"/>
                </a:solidFill>
              </a:rPr>
              <a:t>My time has not yet fully come</a:t>
            </a:r>
            <a:r>
              <a:rPr lang="en-US" sz="2400" dirty="0">
                <a:solidFill>
                  <a:schemeClr val="bg1"/>
                </a:solidFill>
              </a:rPr>
              <a:t>." ... 30 So they were seeking to seize Him; and no man laid his hand on Him, because </a:t>
            </a:r>
            <a:r>
              <a:rPr lang="en-US" sz="2400" b="1" u="sng" dirty="0">
                <a:solidFill>
                  <a:schemeClr val="bg1"/>
                </a:solidFill>
              </a:rPr>
              <a:t>His hour had not yet come</a:t>
            </a:r>
            <a:r>
              <a:rPr lang="en-US" sz="2400" dirty="0">
                <a:solidFill>
                  <a:schemeClr val="bg1"/>
                </a:solidFill>
              </a:rPr>
              <a:t>. </a:t>
            </a:r>
            <a:br>
              <a:rPr lang="en-US" sz="2400" dirty="0">
                <a:solidFill>
                  <a:schemeClr val="bg1"/>
                </a:solidFill>
              </a:rPr>
            </a:br>
            <a:r>
              <a:rPr lang="en-US" sz="2400" dirty="0">
                <a:solidFill>
                  <a:schemeClr val="bg1"/>
                </a:solidFill>
              </a:rPr>
              <a:t>[</a:t>
            </a:r>
            <a:r>
              <a:rPr lang="en-US" sz="2400" dirty="0" err="1">
                <a:solidFill>
                  <a:schemeClr val="bg1"/>
                </a:solidFill>
              </a:rPr>
              <a:t>Jhn</a:t>
            </a:r>
            <a:r>
              <a:rPr lang="en-US" sz="2400" dirty="0">
                <a:solidFill>
                  <a:schemeClr val="bg1"/>
                </a:solidFill>
              </a:rPr>
              <a:t> 8:20 NASB95] 20 These words He spoke in the treasury, as He taught in the temple; and no one seized Him, because </a:t>
            </a:r>
            <a:r>
              <a:rPr lang="en-US" sz="2400" b="1" u="sng" dirty="0">
                <a:solidFill>
                  <a:schemeClr val="bg1"/>
                </a:solidFill>
              </a:rPr>
              <a:t>His hour had not yet come</a:t>
            </a:r>
            <a:r>
              <a:rPr lang="en-US" sz="2400" dirty="0">
                <a:solidFill>
                  <a:schemeClr val="bg1"/>
                </a:solidFill>
              </a:rPr>
              <a:t>.</a:t>
            </a:r>
          </a:p>
          <a:p>
            <a:pPr marL="0" indent="0" algn="ctr">
              <a:buNone/>
            </a:pPr>
            <a:r>
              <a:rPr lang="en-US" sz="2400" dirty="0">
                <a:solidFill>
                  <a:schemeClr val="bg1"/>
                </a:solidFill>
              </a:rPr>
              <a:t>[</a:t>
            </a:r>
            <a:r>
              <a:rPr lang="en-US" sz="2400" dirty="0" err="1">
                <a:solidFill>
                  <a:schemeClr val="bg1"/>
                </a:solidFill>
              </a:rPr>
              <a:t>Jhn</a:t>
            </a:r>
            <a:r>
              <a:rPr lang="en-US" sz="2400" dirty="0">
                <a:solidFill>
                  <a:schemeClr val="bg1"/>
                </a:solidFill>
              </a:rPr>
              <a:t> 12:23 NASB95] 23 And Jesus answered them, saying, "</a:t>
            </a:r>
            <a:r>
              <a:rPr lang="en-US" sz="2400" b="1" u="sng" dirty="0">
                <a:solidFill>
                  <a:schemeClr val="bg1"/>
                </a:solidFill>
              </a:rPr>
              <a:t>The hour </a:t>
            </a:r>
            <a:r>
              <a:rPr lang="en-US" sz="2400" dirty="0">
                <a:solidFill>
                  <a:schemeClr val="bg1"/>
                </a:solidFill>
              </a:rPr>
              <a:t>has come for the Son of Man to be glorified. </a:t>
            </a:r>
            <a:br>
              <a:rPr lang="en-US" sz="2400" dirty="0">
                <a:solidFill>
                  <a:schemeClr val="bg1"/>
                </a:solidFill>
              </a:rPr>
            </a:br>
            <a:r>
              <a:rPr lang="en-US" sz="2400" dirty="0">
                <a:solidFill>
                  <a:schemeClr val="bg1"/>
                </a:solidFill>
              </a:rPr>
              <a:t>[</a:t>
            </a:r>
            <a:r>
              <a:rPr lang="en-US" sz="2400" dirty="0" err="1">
                <a:solidFill>
                  <a:schemeClr val="bg1"/>
                </a:solidFill>
              </a:rPr>
              <a:t>Jhn</a:t>
            </a:r>
            <a:r>
              <a:rPr lang="en-US" sz="2400" dirty="0">
                <a:solidFill>
                  <a:schemeClr val="bg1"/>
                </a:solidFill>
              </a:rPr>
              <a:t> 13:1 NASB95] 1 Now before the Feast of the Passover, </a:t>
            </a:r>
            <a:r>
              <a:rPr lang="en-US" sz="2400" b="1" u="sng" dirty="0">
                <a:solidFill>
                  <a:schemeClr val="bg1"/>
                </a:solidFill>
              </a:rPr>
              <a:t>Jesus knowing that His hour</a:t>
            </a:r>
            <a:r>
              <a:rPr lang="en-US" sz="2400" dirty="0">
                <a:solidFill>
                  <a:schemeClr val="bg1"/>
                </a:solidFill>
              </a:rPr>
              <a:t> had come that He would </a:t>
            </a:r>
            <a:r>
              <a:rPr lang="en-US" sz="2400" b="1" dirty="0">
                <a:solidFill>
                  <a:schemeClr val="bg1"/>
                </a:solidFill>
              </a:rPr>
              <a:t>depart out of this world </a:t>
            </a:r>
            <a:r>
              <a:rPr lang="en-US" sz="2400" dirty="0">
                <a:solidFill>
                  <a:schemeClr val="bg1"/>
                </a:solidFill>
              </a:rPr>
              <a:t>to </a:t>
            </a:r>
            <a:r>
              <a:rPr lang="en-US" sz="2400" b="1" dirty="0">
                <a:solidFill>
                  <a:schemeClr val="bg1"/>
                </a:solidFill>
              </a:rPr>
              <a:t>the Father</a:t>
            </a:r>
            <a:r>
              <a:rPr lang="en-US" sz="2400" dirty="0">
                <a:solidFill>
                  <a:schemeClr val="bg1"/>
                </a:solidFill>
              </a:rPr>
              <a:t>, having </a:t>
            </a:r>
            <a:r>
              <a:rPr lang="en-US" sz="2400" b="1" dirty="0">
                <a:solidFill>
                  <a:schemeClr val="bg1"/>
                </a:solidFill>
              </a:rPr>
              <a:t>loved His own </a:t>
            </a:r>
            <a:r>
              <a:rPr lang="en-US" sz="2400" dirty="0">
                <a:solidFill>
                  <a:schemeClr val="bg1"/>
                </a:solidFill>
              </a:rPr>
              <a:t>who were in the world, </a:t>
            </a:r>
            <a:r>
              <a:rPr lang="en-US" sz="2400" b="1" dirty="0">
                <a:solidFill>
                  <a:schemeClr val="bg1"/>
                </a:solidFill>
              </a:rPr>
              <a:t>He loved them </a:t>
            </a:r>
            <a:r>
              <a:rPr lang="en-US" sz="2400" dirty="0">
                <a:solidFill>
                  <a:schemeClr val="bg1"/>
                </a:solidFill>
              </a:rPr>
              <a:t>to the end. </a:t>
            </a:r>
            <a:endParaRPr lang="en-US" sz="2400" b="1" u="sng"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1067845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4633751"/>
          </a:xfrm>
        </p:spPr>
        <p:txBody>
          <a:bodyPr anchor="t">
            <a:normAutofit/>
          </a:bodyPr>
          <a:lstStyle/>
          <a:p>
            <a:pPr marL="0" indent="0" algn="ctr">
              <a:buNone/>
            </a:pPr>
            <a:r>
              <a:rPr lang="en-US" sz="2800" dirty="0">
                <a:solidFill>
                  <a:schemeClr val="bg1"/>
                </a:solidFill>
              </a:rPr>
              <a:t>Jesus and the glory of the Father</a:t>
            </a:r>
          </a:p>
          <a:p>
            <a:pPr marL="0" indent="0" algn="ctr">
              <a:buNone/>
            </a:pPr>
            <a:endParaRPr lang="en-US" sz="2800" dirty="0">
              <a:solidFill>
                <a:schemeClr val="bg1"/>
              </a:solidFill>
            </a:endParaRPr>
          </a:p>
          <a:p>
            <a:pPr marL="0" indent="0" algn="ctr">
              <a:buNone/>
            </a:pPr>
            <a:endParaRPr lang="en-US" sz="2800" dirty="0">
              <a:solidFill>
                <a:schemeClr val="bg1"/>
              </a:solidFill>
            </a:endParaRPr>
          </a:p>
          <a:p>
            <a:pPr marL="0" indent="0" algn="ctr">
              <a:buNone/>
            </a:pPr>
            <a:r>
              <a:rPr lang="en-US" sz="2800" dirty="0">
                <a:solidFill>
                  <a:schemeClr val="bg1"/>
                </a:solidFill>
              </a:rPr>
              <a:t>[</a:t>
            </a:r>
            <a:r>
              <a:rPr lang="en-US" sz="2800" dirty="0" err="1">
                <a:solidFill>
                  <a:schemeClr val="bg1"/>
                </a:solidFill>
              </a:rPr>
              <a:t>Jhn</a:t>
            </a:r>
            <a:r>
              <a:rPr lang="en-US" sz="2800" dirty="0">
                <a:solidFill>
                  <a:schemeClr val="bg1"/>
                </a:solidFill>
              </a:rPr>
              <a:t> 17:1 NASB95] 1 Jesus spoke these things; and lifting up His eyes to heaven, He said, "</a:t>
            </a:r>
            <a:r>
              <a:rPr lang="en-US" sz="2800" b="1" u="sng" dirty="0">
                <a:solidFill>
                  <a:schemeClr val="bg1"/>
                </a:solidFill>
              </a:rPr>
              <a:t>Father, the hour has come</a:t>
            </a:r>
            <a:r>
              <a:rPr lang="en-US" sz="2800" dirty="0">
                <a:solidFill>
                  <a:schemeClr val="bg1"/>
                </a:solidFill>
              </a:rPr>
              <a:t>; glorify Your Son, that the Son may glorify You.</a:t>
            </a:r>
            <a:endParaRPr lang="en-US" sz="2800" b="1" u="sng"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30623955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FA-1986-9248-B1C9-5D3ACF699B24}"/>
              </a:ext>
            </a:extLst>
          </p:cNvPr>
          <p:cNvSpPr>
            <a:spLocks noGrp="1"/>
          </p:cNvSpPr>
          <p:nvPr>
            <p:ph type="ctrTitle"/>
          </p:nvPr>
        </p:nvSpPr>
        <p:spPr>
          <a:xfrm>
            <a:off x="1143000" y="132869"/>
            <a:ext cx="6858000" cy="1989667"/>
          </a:xfrm>
        </p:spPr>
        <p:txBody>
          <a:bodyPr>
            <a:normAutofit/>
          </a:bodyPr>
          <a:lstStyle/>
          <a:p>
            <a:r>
              <a:rPr lang="en-US" sz="5400" dirty="0">
                <a:solidFill>
                  <a:schemeClr val="bg1"/>
                </a:solidFill>
              </a:rPr>
              <a:t>Gospel of John</a:t>
            </a:r>
          </a:p>
        </p:txBody>
      </p:sp>
      <p:sp>
        <p:nvSpPr>
          <p:cNvPr id="3" name="Subtitle 2">
            <a:extLst>
              <a:ext uri="{FF2B5EF4-FFF2-40B4-BE49-F238E27FC236}">
                <a16:creationId xmlns:a16="http://schemas.microsoft.com/office/drawing/2014/main" id="{E794210B-07BF-1D49-9147-8010E5ACDEAD}"/>
              </a:ext>
            </a:extLst>
          </p:cNvPr>
          <p:cNvSpPr>
            <a:spLocks noGrp="1"/>
          </p:cNvSpPr>
          <p:nvPr>
            <p:ph type="subTitle" idx="1"/>
          </p:nvPr>
        </p:nvSpPr>
        <p:spPr>
          <a:xfrm>
            <a:off x="1143000" y="2199265"/>
            <a:ext cx="6858000" cy="1379802"/>
          </a:xfrm>
        </p:spPr>
        <p:txBody>
          <a:bodyPr>
            <a:normAutofit/>
          </a:bodyPr>
          <a:lstStyle/>
          <a:p>
            <a:r>
              <a:rPr lang="en-US" sz="3200" dirty="0">
                <a:solidFill>
                  <a:schemeClr val="accent4">
                    <a:lumMod val="20000"/>
                    <a:lumOff val="80000"/>
                  </a:schemeClr>
                </a:solidFill>
              </a:rPr>
              <a:t>Jesus’ prayer for glory and unity</a:t>
            </a:r>
          </a:p>
          <a:p>
            <a:r>
              <a:rPr lang="en-US" sz="3200" dirty="0">
                <a:solidFill>
                  <a:schemeClr val="accent4">
                    <a:lumMod val="20000"/>
                    <a:lumOff val="80000"/>
                  </a:schemeClr>
                </a:solidFill>
              </a:rPr>
              <a:t>(17:1-26)</a:t>
            </a:r>
          </a:p>
        </p:txBody>
      </p:sp>
      <p:sp>
        <p:nvSpPr>
          <p:cNvPr id="4" name="TextBox 3">
            <a:extLst>
              <a:ext uri="{FF2B5EF4-FFF2-40B4-BE49-F238E27FC236}">
                <a16:creationId xmlns:a16="http://schemas.microsoft.com/office/drawing/2014/main" id="{65B09133-C349-DD41-8E7F-B86F52DFBC77}"/>
              </a:ext>
            </a:extLst>
          </p:cNvPr>
          <p:cNvSpPr txBox="1"/>
          <p:nvPr/>
        </p:nvSpPr>
        <p:spPr>
          <a:xfrm>
            <a:off x="1143000" y="3747018"/>
            <a:ext cx="6858000" cy="1200329"/>
          </a:xfrm>
          <a:prstGeom prst="rect">
            <a:avLst/>
          </a:prstGeom>
          <a:noFill/>
          <a:ln>
            <a:solidFill>
              <a:schemeClr val="bg1"/>
            </a:solidFill>
          </a:ln>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249573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lnSpcReduction="10000"/>
          </a:bodyPr>
          <a:lstStyle/>
          <a:p>
            <a:pPr marL="0" indent="0" algn="ctr">
              <a:buNone/>
            </a:pPr>
            <a:r>
              <a:rPr lang="en-US" sz="2000" dirty="0">
                <a:solidFill>
                  <a:schemeClr val="bg1"/>
                </a:solidFill>
              </a:rPr>
              <a:t>[</a:t>
            </a:r>
            <a:r>
              <a:rPr lang="en-US" sz="2000" dirty="0" err="1">
                <a:solidFill>
                  <a:schemeClr val="bg1"/>
                </a:solidFill>
              </a:rPr>
              <a:t>Jhn</a:t>
            </a:r>
            <a:r>
              <a:rPr lang="en-US" sz="2000" dirty="0">
                <a:solidFill>
                  <a:schemeClr val="bg1"/>
                </a:solidFill>
              </a:rPr>
              <a:t> 17:1 NASB95] 1 Jesus </a:t>
            </a:r>
            <a:r>
              <a:rPr lang="en-US" sz="2000" b="1" u="sng" dirty="0">
                <a:solidFill>
                  <a:schemeClr val="bg1"/>
                </a:solidFill>
              </a:rPr>
              <a:t>spoke these things</a:t>
            </a:r>
            <a:r>
              <a:rPr lang="en-US" sz="2000" dirty="0">
                <a:solidFill>
                  <a:schemeClr val="bg1"/>
                </a:solidFill>
              </a:rPr>
              <a:t>; and lifting up His eyes to heaven, He said, "Father, the hour has come; glorify Your Son, that the Son may glorify You.</a:t>
            </a:r>
          </a:p>
          <a:p>
            <a:pPr marL="0" indent="0" algn="ctr">
              <a:buNone/>
            </a:pPr>
            <a:r>
              <a:rPr lang="en-US" sz="2400" b="1" u="sng" dirty="0">
                <a:solidFill>
                  <a:schemeClr val="bg1"/>
                </a:solidFill>
              </a:rPr>
              <a:t>What things?</a:t>
            </a:r>
            <a:endParaRPr lang="en-US" sz="2400" dirty="0">
              <a:solidFill>
                <a:schemeClr val="bg1"/>
              </a:solidFill>
            </a:endParaRPr>
          </a:p>
          <a:p>
            <a:r>
              <a:rPr lang="en-US" sz="2400" dirty="0">
                <a:solidFill>
                  <a:schemeClr val="bg1"/>
                </a:solidFill>
              </a:rPr>
              <a:t>Chapter 14 </a:t>
            </a:r>
          </a:p>
          <a:p>
            <a:pPr lvl="1"/>
            <a:r>
              <a:rPr lang="en-US" sz="2100" dirty="0">
                <a:solidFill>
                  <a:schemeClr val="bg1"/>
                </a:solidFill>
              </a:rPr>
              <a:t>He has not abandoned them. </a:t>
            </a:r>
          </a:p>
          <a:p>
            <a:pPr lvl="1"/>
            <a:r>
              <a:rPr lang="en-US" sz="2100" dirty="0">
                <a:solidFill>
                  <a:schemeClr val="bg1"/>
                </a:solidFill>
              </a:rPr>
              <a:t>The Helper will come. </a:t>
            </a:r>
          </a:p>
          <a:p>
            <a:r>
              <a:rPr lang="en-US" sz="2400" dirty="0">
                <a:solidFill>
                  <a:schemeClr val="bg1"/>
                </a:solidFill>
              </a:rPr>
              <a:t>Chapter 15</a:t>
            </a:r>
          </a:p>
          <a:p>
            <a:pPr lvl="1"/>
            <a:r>
              <a:rPr lang="en-US" sz="2100" dirty="0">
                <a:solidFill>
                  <a:schemeClr val="bg1"/>
                </a:solidFill>
              </a:rPr>
              <a:t>The world will hate them, so they need to abide in Him. </a:t>
            </a:r>
          </a:p>
          <a:p>
            <a:r>
              <a:rPr lang="en-US" sz="2400" dirty="0">
                <a:solidFill>
                  <a:schemeClr val="bg1"/>
                </a:solidFill>
              </a:rPr>
              <a:t>Chapter 16</a:t>
            </a:r>
          </a:p>
          <a:p>
            <a:pPr lvl="1"/>
            <a:r>
              <a:rPr lang="en-US" sz="2100" dirty="0">
                <a:solidFill>
                  <a:schemeClr val="bg1"/>
                </a:solidFill>
              </a:rPr>
              <a:t>The Helper will come. </a:t>
            </a:r>
          </a:p>
          <a:p>
            <a:pPr lvl="1"/>
            <a:r>
              <a:rPr lang="en-US" sz="2100" dirty="0">
                <a:solidFill>
                  <a:schemeClr val="bg1"/>
                </a:solidFill>
              </a:rPr>
              <a:t>An “hour” is coming for the disciples where they will be tested.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424732"/>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Setting the scene</a:t>
            </a:r>
          </a:p>
        </p:txBody>
      </p:sp>
    </p:spTree>
    <p:extLst>
      <p:ext uri="{BB962C8B-B14F-4D97-AF65-F5344CB8AC3E}">
        <p14:creationId xmlns:p14="http://schemas.microsoft.com/office/powerpoint/2010/main" val="179309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fade">
                                      <p:cBhvr>
                                        <p:cTn id="10" dur="500"/>
                                        <p:tgtEl>
                                          <p:spTgt spid="6">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fade">
                                      <p:cBhvr>
                                        <p:cTn id="13" dur="500"/>
                                        <p:tgtEl>
                                          <p:spTgt spid="6">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xEl>
                                              <p:pRg st="5" end="5"/>
                                            </p:txEl>
                                          </p:spTgt>
                                        </p:tgtEl>
                                        <p:attrNameLst>
                                          <p:attrName>style.visibility</p:attrName>
                                        </p:attrNameLst>
                                      </p:cBhvr>
                                      <p:to>
                                        <p:strVal val="visible"/>
                                      </p:to>
                                    </p:set>
                                    <p:animEffect transition="in" filter="fade">
                                      <p:cBhvr>
                                        <p:cTn id="18" dur="500"/>
                                        <p:tgtEl>
                                          <p:spTgt spid="6">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Effect transition="in" filter="fade">
                                      <p:cBhvr>
                                        <p:cTn id="21" dur="500"/>
                                        <p:tgtEl>
                                          <p:spTgt spid="6">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fade">
                                      <p:cBhvr>
                                        <p:cTn id="26" dur="500"/>
                                        <p:tgtEl>
                                          <p:spTgt spid="6">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6">
                                            <p:txEl>
                                              <p:pRg st="8" end="8"/>
                                            </p:txEl>
                                          </p:spTgt>
                                        </p:tgtEl>
                                        <p:attrNameLst>
                                          <p:attrName>style.visibility</p:attrName>
                                        </p:attrNameLst>
                                      </p:cBhvr>
                                      <p:to>
                                        <p:strVal val="visible"/>
                                      </p:to>
                                    </p:set>
                                    <p:animEffect transition="in" filter="fade">
                                      <p:cBhvr>
                                        <p:cTn id="29" dur="500"/>
                                        <p:tgtEl>
                                          <p:spTgt spid="6">
                                            <p:txEl>
                                              <p:pRg st="8" end="8"/>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
                                            <p:txEl>
                                              <p:pRg st="9" end="9"/>
                                            </p:txEl>
                                          </p:spTgt>
                                        </p:tgtEl>
                                        <p:attrNameLst>
                                          <p:attrName>style.visibility</p:attrName>
                                        </p:attrNameLst>
                                      </p:cBhvr>
                                      <p:to>
                                        <p:strVal val="visible"/>
                                      </p:to>
                                    </p:set>
                                    <p:animEffect transition="in" filter="fade">
                                      <p:cBhvr>
                                        <p:cTn id="3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4633751"/>
          </a:xfrm>
        </p:spPr>
        <p:txBody>
          <a:bodyPr anchor="t">
            <a:normAutofit/>
          </a:bodyPr>
          <a:lstStyle/>
          <a:p>
            <a:pPr marL="0" indent="0" algn="ctr">
              <a:buNone/>
            </a:pPr>
            <a:r>
              <a:rPr lang="en-US" sz="2800" dirty="0">
                <a:solidFill>
                  <a:schemeClr val="bg1"/>
                </a:solidFill>
              </a:rPr>
              <a:t>Jesus and prayer</a:t>
            </a:r>
          </a:p>
          <a:p>
            <a:pPr marL="0" indent="0" algn="ctr">
              <a:buNone/>
            </a:pPr>
            <a:r>
              <a:rPr lang="en-US" sz="2800" dirty="0">
                <a:solidFill>
                  <a:schemeClr val="bg1"/>
                </a:solidFill>
              </a:rPr>
              <a:t>Jesus just said that an hour of trial and disappointment is going to come to the disciple, how does He comfort them?</a:t>
            </a:r>
          </a:p>
          <a:p>
            <a:pPr marL="0" indent="0" algn="ctr">
              <a:buNone/>
            </a:pPr>
            <a:r>
              <a:rPr lang="en-US" sz="2800" dirty="0">
                <a:solidFill>
                  <a:schemeClr val="bg1"/>
                </a:solidFill>
              </a:rPr>
              <a:t>He prays for them. </a:t>
            </a:r>
          </a:p>
          <a:p>
            <a:pPr marL="0" indent="0" algn="ctr">
              <a:buNone/>
            </a:pPr>
            <a:endParaRPr lang="en-US" sz="2800" dirty="0">
              <a:solidFill>
                <a:schemeClr val="bg1"/>
              </a:solidFill>
            </a:endParaRPr>
          </a:p>
          <a:p>
            <a:r>
              <a:rPr lang="en-US" sz="2800" b="1" dirty="0">
                <a:solidFill>
                  <a:schemeClr val="bg1"/>
                </a:solidFill>
              </a:rPr>
              <a:t>Prayer reminds us of the peace and victory that Jesus has won. </a:t>
            </a:r>
          </a:p>
          <a:p>
            <a:r>
              <a:rPr lang="en-US" sz="2800" b="1" dirty="0">
                <a:solidFill>
                  <a:schemeClr val="bg1"/>
                </a:solidFill>
              </a:rPr>
              <a:t>Prayer stirs us to focus on God’s glory instead of our own. </a:t>
            </a:r>
          </a:p>
          <a:p>
            <a:r>
              <a:rPr lang="en-US" sz="2800" b="1" dirty="0">
                <a:solidFill>
                  <a:schemeClr val="bg1"/>
                </a:solidFill>
              </a:rPr>
              <a:t>Prayer unites our will with the will of the Father. </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3713655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4" end="4"/>
                                            </p:txEl>
                                          </p:spTgt>
                                        </p:tgtEl>
                                        <p:attrNameLst>
                                          <p:attrName>style.visibility</p:attrName>
                                        </p:attrNameLst>
                                      </p:cBhvr>
                                      <p:to>
                                        <p:strVal val="visible"/>
                                      </p:to>
                                    </p:set>
                                    <p:animEffect transition="in" filter="fade">
                                      <p:cBhvr>
                                        <p:cTn id="12" dur="500"/>
                                        <p:tgtEl>
                                          <p:spTgt spid="6">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Effect transition="in" filter="fade">
                                      <p:cBhvr>
                                        <p:cTn id="17" dur="500"/>
                                        <p:tgtEl>
                                          <p:spTgt spid="6">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6" end="6"/>
                                            </p:txEl>
                                          </p:spTgt>
                                        </p:tgtEl>
                                        <p:attrNameLst>
                                          <p:attrName>style.visibility</p:attrName>
                                        </p:attrNameLst>
                                      </p:cBhvr>
                                      <p:to>
                                        <p:strVal val="visible"/>
                                      </p:to>
                                    </p:set>
                                    <p:animEffect transition="in" filter="fade">
                                      <p:cBhvr>
                                        <p:cTn id="2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0" y="1081248"/>
            <a:ext cx="9144000" cy="1272485"/>
          </a:xfrm>
        </p:spPr>
        <p:txBody>
          <a:bodyPr anchor="t">
            <a:normAutofit/>
          </a:bodyPr>
          <a:lstStyle/>
          <a:p>
            <a:pPr marL="0" indent="0" algn="ctr">
              <a:buNone/>
            </a:pPr>
            <a:r>
              <a:rPr lang="en-US" sz="2800" dirty="0">
                <a:solidFill>
                  <a:schemeClr val="bg1"/>
                </a:solidFill>
              </a:rPr>
              <a:t>Jesus’ prayer</a:t>
            </a:r>
          </a:p>
          <a:p>
            <a:pPr marL="0" indent="0" algn="ctr">
              <a:buNone/>
            </a:pPr>
            <a:endParaRPr lang="en-US" sz="2800" dirty="0">
              <a:solidFill>
                <a:schemeClr val="bg1"/>
              </a:solidFill>
            </a:endParaRPr>
          </a:p>
          <a:p>
            <a:pPr marL="0" indent="0" algn="ctr">
              <a:buNone/>
            </a:pPr>
            <a:endParaRPr lang="en-US" sz="2800" dirty="0">
              <a:solidFill>
                <a:schemeClr val="bg1"/>
              </a:solidFill>
            </a:endParaRP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2" name="TextBox 1">
            <a:extLst>
              <a:ext uri="{FF2B5EF4-FFF2-40B4-BE49-F238E27FC236}">
                <a16:creationId xmlns:a16="http://schemas.microsoft.com/office/drawing/2014/main" id="{796307D1-1DD0-A84C-AE7F-9D8417B1C3A3}"/>
              </a:ext>
            </a:extLst>
          </p:cNvPr>
          <p:cNvSpPr txBox="1"/>
          <p:nvPr/>
        </p:nvSpPr>
        <p:spPr>
          <a:xfrm>
            <a:off x="1365659" y="1883940"/>
            <a:ext cx="3206339" cy="1569660"/>
          </a:xfrm>
          <a:prstGeom prst="rect">
            <a:avLst/>
          </a:prstGeom>
          <a:noFill/>
          <a:ln>
            <a:solidFill>
              <a:schemeClr val="accent2"/>
            </a:solidFill>
          </a:ln>
        </p:spPr>
        <p:txBody>
          <a:bodyPr wrap="square" rtlCol="0" anchor="ctr">
            <a:spAutoFit/>
          </a:bodyPr>
          <a:lstStyle/>
          <a:p>
            <a:pPr algn="ctr"/>
            <a:r>
              <a:rPr lang="en-US" sz="3200" dirty="0">
                <a:solidFill>
                  <a:schemeClr val="bg1"/>
                </a:solidFill>
              </a:rPr>
              <a:t>Jesus prays for Himself and </a:t>
            </a:r>
          </a:p>
          <a:p>
            <a:pPr algn="ctr"/>
            <a:r>
              <a:rPr lang="en-US" sz="3200" dirty="0">
                <a:solidFill>
                  <a:schemeClr val="bg1"/>
                </a:solidFill>
              </a:rPr>
              <a:t>God’s glory.</a:t>
            </a:r>
          </a:p>
        </p:txBody>
      </p:sp>
      <p:sp>
        <p:nvSpPr>
          <p:cNvPr id="5" name="TextBox 4">
            <a:extLst>
              <a:ext uri="{FF2B5EF4-FFF2-40B4-BE49-F238E27FC236}">
                <a16:creationId xmlns:a16="http://schemas.microsoft.com/office/drawing/2014/main" id="{A6F46B2E-9C08-3043-8BBD-16855BE91177}"/>
              </a:ext>
            </a:extLst>
          </p:cNvPr>
          <p:cNvSpPr txBox="1"/>
          <p:nvPr/>
        </p:nvSpPr>
        <p:spPr>
          <a:xfrm>
            <a:off x="4571998" y="1883940"/>
            <a:ext cx="3206339" cy="1569660"/>
          </a:xfrm>
          <a:prstGeom prst="rect">
            <a:avLst/>
          </a:prstGeom>
          <a:noFill/>
          <a:ln>
            <a:solidFill>
              <a:schemeClr val="accent2"/>
            </a:solidFill>
          </a:ln>
        </p:spPr>
        <p:txBody>
          <a:bodyPr wrap="square" rtlCol="0" anchor="ctr">
            <a:spAutoFit/>
          </a:bodyPr>
          <a:lstStyle/>
          <a:p>
            <a:pPr algn="ctr"/>
            <a:r>
              <a:rPr lang="en-US" sz="3200" dirty="0">
                <a:solidFill>
                  <a:schemeClr val="bg1"/>
                </a:solidFill>
              </a:rPr>
              <a:t>Jesus prays for His apostles and God’s glory.</a:t>
            </a:r>
          </a:p>
        </p:txBody>
      </p:sp>
      <p:sp>
        <p:nvSpPr>
          <p:cNvPr id="8" name="TextBox 7">
            <a:extLst>
              <a:ext uri="{FF2B5EF4-FFF2-40B4-BE49-F238E27FC236}">
                <a16:creationId xmlns:a16="http://schemas.microsoft.com/office/drawing/2014/main" id="{9BC812D1-0780-144E-9139-45C2F4D694FB}"/>
              </a:ext>
            </a:extLst>
          </p:cNvPr>
          <p:cNvSpPr txBox="1"/>
          <p:nvPr/>
        </p:nvSpPr>
        <p:spPr>
          <a:xfrm>
            <a:off x="2968828" y="3471462"/>
            <a:ext cx="3206339" cy="1569660"/>
          </a:xfrm>
          <a:prstGeom prst="rect">
            <a:avLst/>
          </a:prstGeom>
          <a:noFill/>
          <a:ln>
            <a:solidFill>
              <a:schemeClr val="accent2"/>
            </a:solidFill>
          </a:ln>
        </p:spPr>
        <p:txBody>
          <a:bodyPr wrap="square" rtlCol="0" anchor="ctr">
            <a:spAutoFit/>
          </a:bodyPr>
          <a:lstStyle/>
          <a:p>
            <a:pPr algn="ctr"/>
            <a:r>
              <a:rPr lang="en-US" sz="3200" dirty="0">
                <a:solidFill>
                  <a:schemeClr val="bg1"/>
                </a:solidFill>
              </a:rPr>
              <a:t>Jesus prays for His disciples and God’s glory.</a:t>
            </a:r>
          </a:p>
        </p:txBody>
      </p:sp>
    </p:spTree>
    <p:extLst>
      <p:ext uri="{BB962C8B-B14F-4D97-AF65-F5344CB8AC3E}">
        <p14:creationId xmlns:p14="http://schemas.microsoft.com/office/powerpoint/2010/main" val="11998245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1"/>
          </p:nvPr>
        </p:nvSpPr>
        <p:spPr>
          <a:xfrm>
            <a:off x="2492830" y="1081248"/>
            <a:ext cx="6651170" cy="4633751"/>
          </a:xfrm>
        </p:spPr>
        <p:txBody>
          <a:bodyPr>
            <a:normAutofit/>
          </a:bodyPr>
          <a:lstStyle/>
          <a:p>
            <a:pPr marL="0" indent="0" algn="ctr">
              <a:buNone/>
            </a:pPr>
            <a:r>
              <a:rPr lang="en-US" sz="2400" dirty="0">
                <a:solidFill>
                  <a:schemeClr val="bg1"/>
                </a:solidFill>
              </a:rPr>
              <a:t>1 Jesus spoke these things; and lifting up His eyes to heaven, He said, "Father, the hour has come; glorify Your Son, that the Son may glorify You, 2 even as You gave Him authority over all flesh, that to all whom You have given Him, He may give eternal life. 3 "This is eternal life, that they may know You, the only true God, and Jesus Christ whom You have sent. 4 "I glorified You on the earth, having accomplished the work which You have given Me to do. 5 "Now, Father, glorify Me together with Yourself, with the glory which I had with You before the world was.</a:t>
            </a:r>
          </a:p>
        </p:txBody>
      </p:sp>
      <p:sp>
        <p:nvSpPr>
          <p:cNvPr id="7" name="TextBox 6">
            <a:extLst>
              <a:ext uri="{FF2B5EF4-FFF2-40B4-BE49-F238E27FC236}">
                <a16:creationId xmlns:a16="http://schemas.microsoft.com/office/drawing/2014/main" id="{352EEC8F-B826-894A-9311-F95B1CEC1513}"/>
              </a:ext>
            </a:extLst>
          </p:cNvPr>
          <p:cNvSpPr txBox="1"/>
          <p:nvPr/>
        </p:nvSpPr>
        <p:spPr>
          <a:xfrm>
            <a:off x="422030" y="0"/>
            <a:ext cx="8299939" cy="830997"/>
          </a:xfrm>
          <a:prstGeom prst="rect">
            <a:avLst/>
          </a:prstGeom>
          <a:noFill/>
          <a:ln>
            <a:solidFill>
              <a:schemeClr val="accent4">
                <a:lumMod val="20000"/>
                <a:lumOff val="80000"/>
              </a:schemeClr>
            </a:solidFill>
          </a:ln>
        </p:spPr>
        <p:txBody>
          <a:bodyPr wrap="square" rtlCol="0" anchor="ctr">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C000">
                    <a:lumMod val="20000"/>
                    <a:lumOff val="80000"/>
                  </a:srgbClr>
                </a:solidFill>
                <a:effectLst/>
                <a:uLnTx/>
                <a:uFillTx/>
                <a:latin typeface="Calibri" panose="020F0502020204030204"/>
                <a:ea typeface="+mn-ea"/>
                <a:cs typeface="+mn-cs"/>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30629" y="1081249"/>
            <a:ext cx="2351313" cy="75713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Jesus and the Father</a:t>
            </a:r>
          </a:p>
        </p:txBody>
      </p:sp>
      <p:sp>
        <p:nvSpPr>
          <p:cNvPr id="10" name="TextBox 9">
            <a:extLst>
              <a:ext uri="{FF2B5EF4-FFF2-40B4-BE49-F238E27FC236}">
                <a16:creationId xmlns:a16="http://schemas.microsoft.com/office/drawing/2014/main" id="{D164FCC3-9C7F-3E48-9E21-4DA91B334CF6}"/>
              </a:ext>
            </a:extLst>
          </p:cNvPr>
          <p:cNvSpPr txBox="1"/>
          <p:nvPr/>
        </p:nvSpPr>
        <p:spPr>
          <a:xfrm>
            <a:off x="130628" y="1838379"/>
            <a:ext cx="2351313" cy="3416320"/>
          </a:xfrm>
          <a:prstGeom prst="rect">
            <a:avLst/>
          </a:prstGeom>
          <a:noFill/>
          <a:ln>
            <a:solidFill>
              <a:schemeClr val="bg1"/>
            </a:solidFill>
          </a:ln>
        </p:spPr>
        <p:txBody>
          <a:bodyPr wrap="square" rtlCol="0">
            <a:spAutoFit/>
          </a:bodyPr>
          <a:lstStyle/>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 Glory, only so that He could return it to the Father. </a:t>
            </a:r>
          </a:p>
          <a:p>
            <a:pPr marL="0" marR="0" lvl="0" indent="0" algn="ctr" defTabSz="411480" rtl="0" eaLnBrk="1" fontAlgn="auto" latinLnBrk="0" hangingPunct="1">
              <a:lnSpc>
                <a:spcPct val="100000"/>
              </a:lnSpc>
              <a:spcBef>
                <a:spcPts val="0"/>
              </a:spcBef>
              <a:spcAft>
                <a:spcPts val="0"/>
              </a:spcAft>
              <a:buClrTx/>
              <a:buSzTx/>
              <a:buFontTx/>
              <a:buNone/>
              <a:tabLst/>
              <a:defRPr/>
            </a:pPr>
            <a:r>
              <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rPr>
              <a:t>- The glory is that Jesus would lead people to the life the Father gives. </a:t>
            </a:r>
          </a:p>
          <a:p>
            <a:pPr marL="0" marR="0" lvl="0" indent="0" algn="ctr" defTabSz="411480" rtl="0" eaLnBrk="1" fontAlgn="auto" latinLnBrk="0" hangingPunct="1">
              <a:lnSpc>
                <a:spcPct val="100000"/>
              </a:lnSpc>
              <a:spcBef>
                <a:spcPts val="0"/>
              </a:spcBef>
              <a:spcAft>
                <a:spcPts val="0"/>
              </a:spcAft>
              <a:buClrTx/>
              <a:buSzTx/>
              <a:buFontTx/>
              <a:buNone/>
              <a:tabLst/>
              <a:defRPr/>
            </a:pPr>
            <a:r>
              <a:rPr lang="en-US" sz="2160" dirty="0">
                <a:solidFill>
                  <a:prstClr val="white"/>
                </a:solidFill>
                <a:latin typeface="Calibri" panose="020F0502020204030204"/>
              </a:rPr>
              <a:t>-Return to His heavenly station. </a:t>
            </a:r>
            <a:endParaRPr kumimoji="0" lang="en-US" sz="216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59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574</TotalTime>
  <Words>1886</Words>
  <Application>Microsoft Macintosh PowerPoint</Application>
  <PresentationFormat>On-screen Show (16:10)</PresentationFormat>
  <Paragraphs>71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What does the word “glorify” mean?  In what ways do we glorify God?</vt:lpstr>
      <vt:lpstr>PowerPoint Presentation</vt:lpstr>
      <vt:lpstr>PowerPoint Presentation</vt:lpstr>
      <vt:lpstr>PowerPoint Presentation</vt:lpstr>
      <vt:lpstr>Gospel of 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When bad things occur in your life, what are some temptations to believe about God and His relationship with you?</dc:title>
  <dc:creator>Bill Sanchez</dc:creator>
  <cp:lastModifiedBy>Bill Sanchez</cp:lastModifiedBy>
  <cp:revision>3</cp:revision>
  <dcterms:created xsi:type="dcterms:W3CDTF">2022-01-05T20:13:20Z</dcterms:created>
  <dcterms:modified xsi:type="dcterms:W3CDTF">2022-01-30T04:46:33Z</dcterms:modified>
</cp:coreProperties>
</file>