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75" r:id="rId3"/>
    <p:sldId id="272" r:id="rId4"/>
    <p:sldId id="276" r:id="rId5"/>
    <p:sldId id="278" r:id="rId6"/>
    <p:sldId id="267" r:id="rId7"/>
    <p:sldId id="281" r:id="rId8"/>
    <p:sldId id="268" r:id="rId9"/>
    <p:sldId id="280" r:id="rId10"/>
    <p:sldId id="279"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EDF5"/>
    <a:srgbClr val="79D7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6"/>
    <p:restoredTop sz="81866"/>
  </p:normalViewPr>
  <p:slideViewPr>
    <p:cSldViewPr snapToGrid="0" snapToObjects="1">
      <p:cViewPr varScale="1">
        <p:scale>
          <a:sx n="77" d="100"/>
          <a:sy n="77" d="100"/>
        </p:scale>
        <p:origin x="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D5AFA-C660-D846-9C13-143C48FD38E3}" type="datetimeFigureOut">
              <a:rPr lang="en-US" smtClean="0"/>
              <a:t>2/4/22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EB8DE-4DBA-9641-B54A-5A66090F55A1}" type="slidenum">
              <a:rPr lang="en-US" smtClean="0"/>
              <a:t>‹#›</a:t>
            </a:fld>
            <a:endParaRPr lang="en-US"/>
          </a:p>
        </p:txBody>
      </p:sp>
    </p:spTree>
    <p:extLst>
      <p:ext uri="{BB962C8B-B14F-4D97-AF65-F5344CB8AC3E}">
        <p14:creationId xmlns:p14="http://schemas.microsoft.com/office/powerpoint/2010/main" val="249794067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In once sense the lesson title doesn’t even make sense – God doesn’t have some commandments for one size, and different commandments for other sizes.  Paul taught the same thing in every church he preached with.</a:t>
            </a:r>
          </a:p>
        </p:txBody>
      </p:sp>
      <p:sp>
        <p:nvSpPr>
          <p:cNvPr id="4" name="Slide Number Placeholder 3"/>
          <p:cNvSpPr>
            <a:spLocks noGrp="1"/>
          </p:cNvSpPr>
          <p:nvPr>
            <p:ph type="sldNum" sz="quarter" idx="5"/>
          </p:nvPr>
        </p:nvSpPr>
        <p:spPr/>
        <p:txBody>
          <a:bodyPr/>
          <a:lstStyle/>
          <a:p>
            <a:fld id="{382EB8DE-4DBA-9641-B54A-5A66090F55A1}" type="slidenum">
              <a:rPr lang="en-US" smtClean="0"/>
              <a:t>1</a:t>
            </a:fld>
            <a:endParaRPr lang="en-US"/>
          </a:p>
        </p:txBody>
      </p:sp>
    </p:spTree>
    <p:extLst>
      <p:ext uri="{BB962C8B-B14F-4D97-AF65-F5344CB8AC3E}">
        <p14:creationId xmlns:p14="http://schemas.microsoft.com/office/powerpoint/2010/main" val="109794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Joy: This is a church where evangelism is celebrated.  Where the emphasis is on what “God had done among the Gentiles” and that ”God” is the one who is glorified, not any given messenger.  They have their priorities straight and they know regardless of who plants or waters, where Real Growth comes from! </a:t>
            </a:r>
          </a:p>
          <a:p>
            <a:endParaRPr lang="en-US" dirty="0"/>
          </a:p>
          <a:p>
            <a:r>
              <a:rPr lang="en-US" dirty="0"/>
              <a:t>Growth:  Great to see these numbers. Great to imagine singing and praying with this group, but I’m talking about more than numerical growth… I’m talking about Jews learning and growing to see the full extent of the gospel.  They are stretched beyond their traditions and customs when Paul arrives.  Luke records for us that it is NOT Christians from Jerusalem who have Paul arrested, but trouble makers from Asia according to verse 27.  This is a church that isn’t just growing in number, but in faith.</a:t>
            </a:r>
          </a:p>
          <a:p>
            <a:endParaRPr lang="en-US" dirty="0"/>
          </a:p>
          <a:p>
            <a:r>
              <a:rPr lang="en-US" dirty="0"/>
              <a:t>About people who are being </a:t>
            </a:r>
            <a:r>
              <a:rPr lang="en-US" dirty="0" err="1"/>
              <a:t>strectched</a:t>
            </a:r>
            <a:r>
              <a:rPr lang="en-US" dirty="0"/>
              <a:t> outside of their customs and traditions to see the true fellowship of Jews and Gentiles – even when this made them uncomfortable.</a:t>
            </a:r>
          </a:p>
          <a:p>
            <a:endParaRPr lang="en-US" dirty="0"/>
          </a:p>
          <a:p>
            <a:r>
              <a:rPr lang="en-US" dirty="0"/>
              <a:t>Leadership: They are aware of the pulse of the city. They know the local flock and their concerns.  They have a plan…</a:t>
            </a:r>
          </a:p>
          <a:p>
            <a:endParaRPr lang="en-US" dirty="0"/>
          </a:p>
          <a:p>
            <a:r>
              <a:rPr lang="en-US" dirty="0"/>
              <a:t>Some wonderful strengths!</a:t>
            </a:r>
          </a:p>
        </p:txBody>
      </p:sp>
      <p:sp>
        <p:nvSpPr>
          <p:cNvPr id="4" name="Slide Number Placeholder 3"/>
          <p:cNvSpPr>
            <a:spLocks noGrp="1"/>
          </p:cNvSpPr>
          <p:nvPr>
            <p:ph type="sldNum" sz="quarter" idx="5"/>
          </p:nvPr>
        </p:nvSpPr>
        <p:spPr/>
        <p:txBody>
          <a:bodyPr/>
          <a:lstStyle/>
          <a:p>
            <a:fld id="{382EB8DE-4DBA-9641-B54A-5A66090F55A1}" type="slidenum">
              <a:rPr lang="en-US" smtClean="0"/>
              <a:t>2</a:t>
            </a:fld>
            <a:endParaRPr lang="en-US"/>
          </a:p>
        </p:txBody>
      </p:sp>
    </p:spTree>
    <p:extLst>
      <p:ext uri="{BB962C8B-B14F-4D97-AF65-F5344CB8AC3E}">
        <p14:creationId xmlns:p14="http://schemas.microsoft.com/office/powerpoint/2010/main" val="290863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up” – I think I know the answer, I feel like I probably know part of the answer….  Friends, we don’t have to be half-convinced or double-minded.  There are great answers to these questions from many passages, but especially here.</a:t>
            </a:r>
          </a:p>
          <a:p>
            <a:endParaRPr lang="en-US" dirty="0"/>
          </a:p>
          <a:p>
            <a:r>
              <a:rPr lang="en-US" dirty="0"/>
              <a:t>Lost in a crowd? – not just me, but will my college student be lost in the crowd?  Will anyone have time for me when hard times come?  Can I ask my questions?  If someone faces a faith crisis, does anyone notice?</a:t>
            </a:r>
          </a:p>
          <a:p>
            <a:endParaRPr lang="en-US" dirty="0"/>
          </a:p>
          <a:p>
            <a:r>
              <a:rPr lang="en-US" dirty="0"/>
              <a:t>Connection:  Two-Sided – How will I make friends…but more importantly…how will I really know where to help out? </a:t>
            </a:r>
          </a:p>
          <a:p>
            <a:endParaRPr lang="en-US" dirty="0"/>
          </a:p>
          <a:p>
            <a:r>
              <a:rPr lang="en-US" dirty="0"/>
              <a:t>God pleased:  Is this part of the plan?  We have our suspicions don’t we?  Large churches have a reputation of false teaching, or maybe just “neglecting the hard stuff” to keep people happy </a:t>
            </a:r>
            <a:r>
              <a:rPr lang="en-US" dirty="0" err="1"/>
              <a:t>etc</a:t>
            </a:r>
            <a:r>
              <a:rPr lang="en-US" dirty="0"/>
              <a:t>…. </a:t>
            </a:r>
          </a:p>
          <a:p>
            <a:endParaRPr lang="en-US" dirty="0"/>
          </a:p>
          <a:p>
            <a:r>
              <a:rPr lang="en-US" dirty="0"/>
              <a:t>So let me work through these ideas in reverse so that we answer the MOST important question first, and then deal with our personal concerns…</a:t>
            </a:r>
          </a:p>
          <a:p>
            <a:endParaRPr lang="en-US" dirty="0"/>
          </a:p>
        </p:txBody>
      </p:sp>
      <p:sp>
        <p:nvSpPr>
          <p:cNvPr id="4" name="Slide Number Placeholder 3"/>
          <p:cNvSpPr>
            <a:spLocks noGrp="1"/>
          </p:cNvSpPr>
          <p:nvPr>
            <p:ph type="sldNum" sz="quarter" idx="5"/>
          </p:nvPr>
        </p:nvSpPr>
        <p:spPr/>
        <p:txBody>
          <a:bodyPr/>
          <a:lstStyle/>
          <a:p>
            <a:fld id="{382EB8DE-4DBA-9641-B54A-5A66090F55A1}" type="slidenum">
              <a:rPr lang="en-US" smtClean="0"/>
              <a:t>3</a:t>
            </a:fld>
            <a:endParaRPr lang="en-US"/>
          </a:p>
        </p:txBody>
      </p:sp>
    </p:spTree>
    <p:extLst>
      <p:ext uri="{BB962C8B-B14F-4D97-AF65-F5344CB8AC3E}">
        <p14:creationId xmlns:p14="http://schemas.microsoft.com/office/powerpoint/2010/main" val="278521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over these 27 Years.</a:t>
            </a:r>
          </a:p>
          <a:p>
            <a:endParaRPr lang="en-US" dirty="0"/>
          </a:p>
        </p:txBody>
      </p:sp>
      <p:sp>
        <p:nvSpPr>
          <p:cNvPr id="4" name="Slide Number Placeholder 3"/>
          <p:cNvSpPr>
            <a:spLocks noGrp="1"/>
          </p:cNvSpPr>
          <p:nvPr>
            <p:ph type="sldNum" sz="quarter" idx="5"/>
          </p:nvPr>
        </p:nvSpPr>
        <p:spPr/>
        <p:txBody>
          <a:bodyPr/>
          <a:lstStyle/>
          <a:p>
            <a:fld id="{382EB8DE-4DBA-9641-B54A-5A66090F55A1}" type="slidenum">
              <a:rPr lang="en-US" smtClean="0"/>
              <a:t>4</a:t>
            </a:fld>
            <a:endParaRPr lang="en-US"/>
          </a:p>
        </p:txBody>
      </p:sp>
    </p:spTree>
    <p:extLst>
      <p:ext uri="{BB962C8B-B14F-4D97-AF65-F5344CB8AC3E}">
        <p14:creationId xmlns:p14="http://schemas.microsoft.com/office/powerpoint/2010/main" val="395116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over these 27 Years.</a:t>
            </a:r>
          </a:p>
          <a:p>
            <a:endParaRPr lang="en-US" dirty="0"/>
          </a:p>
          <a:p>
            <a:endParaRPr lang="en-US" dirty="0"/>
          </a:p>
          <a:p>
            <a:r>
              <a:rPr lang="en-US" dirty="0"/>
              <a:t>Yes, it was great when people went out with faith and courage preaching.</a:t>
            </a:r>
          </a:p>
          <a:p>
            <a:endParaRPr lang="en-US" dirty="0"/>
          </a:p>
          <a:p>
            <a:r>
              <a:rPr lang="en-US" dirty="0"/>
              <a:t>But God did not intend Jerusalem to be without a church.</a:t>
            </a:r>
          </a:p>
          <a:p>
            <a:r>
              <a:rPr lang="en-US" dirty="0"/>
              <a:t>And God did not intend Jerusalem to be a city full of division?</a:t>
            </a:r>
          </a:p>
          <a:p>
            <a:r>
              <a:rPr lang="en-US" dirty="0"/>
              <a:t>The people of this city, like all cities, were taught the gospel and the church was growing.</a:t>
            </a:r>
          </a:p>
        </p:txBody>
      </p:sp>
      <p:sp>
        <p:nvSpPr>
          <p:cNvPr id="4" name="Slide Number Placeholder 3"/>
          <p:cNvSpPr>
            <a:spLocks noGrp="1"/>
          </p:cNvSpPr>
          <p:nvPr>
            <p:ph type="sldNum" sz="quarter" idx="5"/>
          </p:nvPr>
        </p:nvSpPr>
        <p:spPr/>
        <p:txBody>
          <a:bodyPr/>
          <a:lstStyle/>
          <a:p>
            <a:fld id="{382EB8DE-4DBA-9641-B54A-5A66090F55A1}" type="slidenum">
              <a:rPr lang="en-US" smtClean="0"/>
              <a:t>5</a:t>
            </a:fld>
            <a:endParaRPr lang="en-US"/>
          </a:p>
        </p:txBody>
      </p:sp>
    </p:spTree>
    <p:extLst>
      <p:ext uri="{BB962C8B-B14F-4D97-AF65-F5344CB8AC3E}">
        <p14:creationId xmlns:p14="http://schemas.microsoft.com/office/powerpoint/2010/main" val="424637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Joy: This is a church where evangelism is celebrated.  Where the emphasis is on what “God had done among the Gentiles” and that ”God” is the one who is glorified, not any given messenger.  They have their priorities straight and they know regardless of who plants or waters, where Real Growth comes from! </a:t>
            </a:r>
          </a:p>
          <a:p>
            <a:endParaRPr lang="en-US" dirty="0"/>
          </a:p>
          <a:p>
            <a:r>
              <a:rPr lang="en-US" dirty="0"/>
              <a:t>Growth:  Great to see these numbers. Great to imagine singing and praying with this group, but I’m talking about more than numerical growth… I’m talking about Jews learning and growing to see the full extent of the gospel.  They are stretched beyond their traditions and customs when Paul arrives.  Luke records for us that it is NOT Christians from Jerusalem who have Paul arrested, but trouble makers from Asia according to verse 27.  This is a church that isn’t just growing in number, but in faith.</a:t>
            </a:r>
          </a:p>
          <a:p>
            <a:endParaRPr lang="en-US" dirty="0"/>
          </a:p>
          <a:p>
            <a:r>
              <a:rPr lang="en-US" dirty="0"/>
              <a:t>About people who are being </a:t>
            </a:r>
            <a:r>
              <a:rPr lang="en-US" dirty="0" err="1"/>
              <a:t>strectched</a:t>
            </a:r>
            <a:r>
              <a:rPr lang="en-US" dirty="0"/>
              <a:t> outside of their customs and traditions to see the true fellowship of Jews and Gentiles – even when this made them uncomfortable.</a:t>
            </a:r>
          </a:p>
          <a:p>
            <a:endParaRPr lang="en-US" dirty="0"/>
          </a:p>
          <a:p>
            <a:r>
              <a:rPr lang="en-US" dirty="0"/>
              <a:t>Leadership: They are aware of the pulse of the city. They know the local flock and their concerns.  They have a plan…</a:t>
            </a:r>
          </a:p>
          <a:p>
            <a:endParaRPr lang="en-US" dirty="0"/>
          </a:p>
          <a:p>
            <a:r>
              <a:rPr lang="en-US" dirty="0"/>
              <a:t>Some wonderful strengths!</a:t>
            </a:r>
          </a:p>
        </p:txBody>
      </p:sp>
      <p:sp>
        <p:nvSpPr>
          <p:cNvPr id="4" name="Slide Number Placeholder 3"/>
          <p:cNvSpPr>
            <a:spLocks noGrp="1"/>
          </p:cNvSpPr>
          <p:nvPr>
            <p:ph type="sldNum" sz="quarter" idx="5"/>
          </p:nvPr>
        </p:nvSpPr>
        <p:spPr/>
        <p:txBody>
          <a:bodyPr/>
          <a:lstStyle/>
          <a:p>
            <a:fld id="{382EB8DE-4DBA-9641-B54A-5A66090F55A1}" type="slidenum">
              <a:rPr lang="en-US" smtClean="0"/>
              <a:t>7</a:t>
            </a:fld>
            <a:endParaRPr lang="en-US"/>
          </a:p>
        </p:txBody>
      </p:sp>
    </p:spTree>
    <p:extLst>
      <p:ext uri="{BB962C8B-B14F-4D97-AF65-F5344CB8AC3E}">
        <p14:creationId xmlns:p14="http://schemas.microsoft.com/office/powerpoint/2010/main" val="184836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just follow Paul around during this week in Jerusalem…</a:t>
            </a:r>
          </a:p>
          <a:p>
            <a:endParaRPr lang="en-US" dirty="0"/>
          </a:p>
          <a:p>
            <a:r>
              <a:rPr lang="en-US" dirty="0"/>
              <a:t>*It seems there is some kind of pre-existing relationship or communication. You can ponder on that.</a:t>
            </a:r>
          </a:p>
          <a:p>
            <a:r>
              <a:rPr lang="en-US" dirty="0"/>
              <a:t>But, what I can tell you, is there is no substitute for being together in one another’s homes.</a:t>
            </a:r>
          </a:p>
          <a:p>
            <a:endParaRPr lang="en-US" dirty="0"/>
          </a:p>
          <a:p>
            <a:r>
              <a:rPr lang="en-US" dirty="0">
                <a:solidFill>
                  <a:srgbClr val="9FEDF5"/>
                </a:solidFill>
              </a:rPr>
              <a:t>Gladly Receive Guests Into My Home &amp; Life. </a:t>
            </a:r>
          </a:p>
          <a:p>
            <a:pPr lvl="1"/>
            <a:r>
              <a:rPr lang="en-US" dirty="0"/>
              <a:t>Disciples from Caesarea &amp; Paul (16)</a:t>
            </a:r>
          </a:p>
          <a:p>
            <a:r>
              <a:rPr lang="en-US" dirty="0">
                <a:solidFill>
                  <a:srgbClr val="9FEDF5"/>
                </a:solidFill>
              </a:rPr>
              <a:t>Build Trust with Openness &amp; Cooperation.</a:t>
            </a:r>
          </a:p>
          <a:p>
            <a:pPr lvl="1"/>
            <a:r>
              <a:rPr lang="en-US" dirty="0"/>
              <a:t>Paul tells about his past, his travels, and his teaching. </a:t>
            </a:r>
          </a:p>
          <a:p>
            <a:pPr lvl="1"/>
            <a:r>
              <a:rPr lang="en-US" dirty="0"/>
              <a:t>Then, he agrees to participate in a good work that wasn’t his idea.</a:t>
            </a:r>
          </a:p>
          <a:p>
            <a:r>
              <a:rPr lang="en-US" dirty="0">
                <a:solidFill>
                  <a:srgbClr val="9FEDF5"/>
                </a:solidFill>
              </a:rPr>
              <a:t>Use The Insights of the Elders.</a:t>
            </a:r>
          </a:p>
          <a:p>
            <a:pPr lvl="1"/>
            <a:r>
              <a:rPr lang="en-US" dirty="0"/>
              <a:t>People to meet, and good works to join.</a:t>
            </a:r>
          </a:p>
          <a:p>
            <a:r>
              <a:rPr lang="en-US" dirty="0">
                <a:solidFill>
                  <a:srgbClr val="9FEDF5"/>
                </a:solidFill>
              </a:rPr>
              <a:t>Invest My Time In Overlapping Circles of Friends.</a:t>
            </a:r>
          </a:p>
          <a:p>
            <a:pPr lvl="1"/>
            <a:r>
              <a:rPr lang="en-US" dirty="0"/>
              <a:t>The brethren (17), the elders (18), the four men (23), </a:t>
            </a:r>
            <a:r>
              <a:rPr lang="en-US" dirty="0" err="1"/>
              <a:t>Trophimus</a:t>
            </a:r>
            <a:r>
              <a:rPr lang="en-US" dirty="0"/>
              <a:t> (29)</a:t>
            </a:r>
          </a:p>
          <a:p>
            <a:pPr lvl="1"/>
            <a:r>
              <a:rPr lang="en-US" dirty="0"/>
              <a:t>Look for friends who have a common faith, not just a common background.</a:t>
            </a:r>
          </a:p>
          <a:p>
            <a:r>
              <a:rPr lang="en-US" dirty="0">
                <a:solidFill>
                  <a:srgbClr val="9FEDF5"/>
                </a:solidFill>
              </a:rPr>
              <a:t>Make The Most of Each Day &amp; Each Christian.</a:t>
            </a:r>
          </a:p>
          <a:p>
            <a:pPr lvl="1"/>
            <a:r>
              <a:rPr lang="en-US" dirty="0"/>
              <a:t>When we wish for “more time” we need  to lean on “more family.”</a:t>
            </a:r>
          </a:p>
          <a:p>
            <a:endParaRPr lang="en-US" dirty="0"/>
          </a:p>
          <a:p>
            <a:endParaRPr lang="en-US" dirty="0"/>
          </a:p>
          <a:p>
            <a:endParaRPr lang="en-US" dirty="0"/>
          </a:p>
          <a:p>
            <a:r>
              <a:rPr lang="en-US" dirty="0"/>
              <a:t>Gladly Receive Guests Into Your Home &amp; Life. (vs. 17)</a:t>
            </a:r>
          </a:p>
          <a:p>
            <a:r>
              <a:rPr lang="en-US" dirty="0"/>
              <a:t>Invest Your Time In Overlapping Circles of Friends.</a:t>
            </a:r>
          </a:p>
          <a:p>
            <a:pPr lvl="1"/>
            <a:r>
              <a:rPr lang="en-US" dirty="0"/>
              <a:t>Paul is not isolated to one group of Christians. He spends time with the leadership, the Jewish men under a vow, and his Gentile friend </a:t>
            </a:r>
            <a:r>
              <a:rPr lang="en-US" dirty="0" err="1"/>
              <a:t>Trophimus</a:t>
            </a:r>
            <a:r>
              <a:rPr lang="en-US" dirty="0"/>
              <a:t> the Ephesian.</a:t>
            </a:r>
          </a:p>
          <a:p>
            <a:pPr lvl="1"/>
            <a:r>
              <a:rPr lang="en-US" dirty="0"/>
              <a:t>Look for friends who have a common faith, not just a common background.</a:t>
            </a:r>
          </a:p>
          <a:p>
            <a:r>
              <a:rPr lang="en-US" dirty="0"/>
              <a:t>Use The Insights of the Elders</a:t>
            </a:r>
          </a:p>
          <a:p>
            <a:pPr lvl="1"/>
            <a:r>
              <a:rPr lang="en-US" dirty="0"/>
              <a:t>The elders can quickly point Paul in the right direction. People he should meet. Good works where he can help out.</a:t>
            </a:r>
          </a:p>
          <a:p>
            <a:r>
              <a:rPr lang="en-US" dirty="0"/>
              <a:t>Build Trust with Openness &amp; Cooperation.</a:t>
            </a:r>
          </a:p>
          <a:p>
            <a:pPr lvl="1"/>
            <a:r>
              <a:rPr lang="en-US" dirty="0"/>
              <a:t>Paul tells about his past, his travels, and his teaching. </a:t>
            </a:r>
          </a:p>
          <a:p>
            <a:pPr lvl="1"/>
            <a:r>
              <a:rPr lang="en-US" dirty="0"/>
              <a:t>Then, he agrees to participate in a good work that wasn’t his idea.</a:t>
            </a:r>
          </a:p>
          <a:p>
            <a:r>
              <a:rPr lang="en-US" dirty="0"/>
              <a:t>Make The Most of Each Day &amp; Each Christian.</a:t>
            </a:r>
          </a:p>
          <a:p>
            <a:pPr lvl="1"/>
            <a:r>
              <a:rPr lang="en-US" dirty="0"/>
              <a:t>God performed many miracles to help the early church, but in the entire book of Acts, He never miraculously gave them MORE TIME.  We might think we need “just a little more time” but the truth is when it feels like “there is more than I can do,” we should be LEANING ON and INVOLVING the Whole Body, not just wishing for “more time.”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82EB8DE-4DBA-9641-B54A-5A66090F55A1}" type="slidenum">
              <a:rPr lang="en-US" smtClean="0"/>
              <a:t>9</a:t>
            </a:fld>
            <a:endParaRPr lang="en-US"/>
          </a:p>
        </p:txBody>
      </p:sp>
    </p:spTree>
    <p:extLst>
      <p:ext uri="{BB962C8B-B14F-4D97-AF65-F5344CB8AC3E}">
        <p14:creationId xmlns:p14="http://schemas.microsoft.com/office/powerpoint/2010/main" val="92771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Life in a Large church is Biblical, rewarding, and engaging, and I hope Acts 21 has helped you appreciate the blessings we share together and the work that is ongoing…</a:t>
            </a:r>
          </a:p>
          <a:p>
            <a:endParaRPr lang="en-US" dirty="0"/>
          </a:p>
          <a:p>
            <a:r>
              <a:rPr lang="en-US" dirty="0"/>
              <a:t>Won’t you make the most of the DAY you have right now to TURN AND FOLLOW JESUS… invitation…</a:t>
            </a:r>
          </a:p>
        </p:txBody>
      </p:sp>
      <p:sp>
        <p:nvSpPr>
          <p:cNvPr id="4" name="Slide Number Placeholder 3"/>
          <p:cNvSpPr>
            <a:spLocks noGrp="1"/>
          </p:cNvSpPr>
          <p:nvPr>
            <p:ph type="sldNum" sz="quarter" idx="5"/>
          </p:nvPr>
        </p:nvSpPr>
        <p:spPr/>
        <p:txBody>
          <a:bodyPr/>
          <a:lstStyle/>
          <a:p>
            <a:fld id="{382EB8DE-4DBA-9641-B54A-5A66090F55A1}" type="slidenum">
              <a:rPr lang="en-US" smtClean="0"/>
              <a:t>10</a:t>
            </a:fld>
            <a:endParaRPr lang="en-US"/>
          </a:p>
        </p:txBody>
      </p:sp>
    </p:spTree>
    <p:extLst>
      <p:ext uri="{BB962C8B-B14F-4D97-AF65-F5344CB8AC3E}">
        <p14:creationId xmlns:p14="http://schemas.microsoft.com/office/powerpoint/2010/main" val="61589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2CB219-2862-CE45-BA7C-30DEA61E6F00}" type="datetimeFigureOut">
              <a:rPr lang="en-US" smtClean="0"/>
              <a:t>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38987251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CB219-2862-CE45-BA7C-30DEA61E6F00}" type="datetimeFigureOut">
              <a:rPr lang="en-US" smtClean="0"/>
              <a:t>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15014207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2CB219-2862-CE45-BA7C-30DEA61E6F00}" type="datetimeFigureOut">
              <a:rPr lang="en-US" smtClean="0"/>
              <a:t>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34250320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2CB219-2862-CE45-BA7C-30DEA61E6F00}" type="datetimeFigureOut">
              <a:rPr lang="en-US" smtClean="0"/>
              <a:t>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5856658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2CB219-2862-CE45-BA7C-30DEA61E6F00}" type="datetimeFigureOut">
              <a:rPr lang="en-US" smtClean="0"/>
              <a:t>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3781394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2CB219-2862-CE45-BA7C-30DEA61E6F00}" type="datetimeFigureOut">
              <a:rPr lang="en-US" smtClean="0"/>
              <a:t>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23319974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2CB219-2862-CE45-BA7C-30DEA61E6F00}" type="datetimeFigureOut">
              <a:rPr lang="en-US" smtClean="0"/>
              <a:t>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42623079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2CB219-2862-CE45-BA7C-30DEA61E6F00}" type="datetimeFigureOut">
              <a:rPr lang="en-US" smtClean="0"/>
              <a:t>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24138375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CB219-2862-CE45-BA7C-30DEA61E6F00}" type="datetimeFigureOut">
              <a:rPr lang="en-US" smtClean="0"/>
              <a:t>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1364875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2CB219-2862-CE45-BA7C-30DEA61E6F00}" type="datetimeFigureOut">
              <a:rPr lang="en-US" smtClean="0"/>
              <a:t>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9646913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02CB219-2862-CE45-BA7C-30DEA61E6F00}" type="datetimeFigureOut">
              <a:rPr lang="en-US" smtClean="0"/>
              <a:t>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45F95-80AB-C640-8458-A0A5B493DAF4}" type="slidenum">
              <a:rPr lang="en-US" smtClean="0"/>
              <a:t>‹#›</a:t>
            </a:fld>
            <a:endParaRPr lang="en-US"/>
          </a:p>
        </p:txBody>
      </p:sp>
    </p:spTree>
    <p:extLst>
      <p:ext uri="{BB962C8B-B14F-4D97-AF65-F5344CB8AC3E}">
        <p14:creationId xmlns:p14="http://schemas.microsoft.com/office/powerpoint/2010/main" val="26045127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602CB219-2862-CE45-BA7C-30DEA61E6F00}" type="datetimeFigureOut">
              <a:rPr lang="en-US" smtClean="0"/>
              <a:t>2/4/22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F445F95-80AB-C640-8458-A0A5B493DAF4}" type="slidenum">
              <a:rPr lang="en-US" smtClean="0"/>
              <a:t>‹#›</a:t>
            </a:fld>
            <a:endParaRPr lang="en-US"/>
          </a:p>
        </p:txBody>
      </p:sp>
    </p:spTree>
    <p:extLst>
      <p:ext uri="{BB962C8B-B14F-4D97-AF65-F5344CB8AC3E}">
        <p14:creationId xmlns:p14="http://schemas.microsoft.com/office/powerpoint/2010/main" val="2823077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4E93-1D1F-E948-81A9-93BE4109A8D9}"/>
              </a:ext>
            </a:extLst>
          </p:cNvPr>
          <p:cNvSpPr>
            <a:spLocks noGrp="1"/>
          </p:cNvSpPr>
          <p:nvPr>
            <p:ph type="ctrTitle"/>
          </p:nvPr>
        </p:nvSpPr>
        <p:spPr/>
        <p:txBody>
          <a:bodyPr>
            <a:normAutofit/>
          </a:bodyPr>
          <a:lstStyle/>
          <a:p>
            <a:r>
              <a:rPr lang="en-US" dirty="0"/>
              <a:t>Acts 21</a:t>
            </a:r>
            <a:br>
              <a:rPr lang="en-US" dirty="0"/>
            </a:br>
            <a:r>
              <a:rPr lang="en-US" dirty="0"/>
              <a:t>Life In A Large Church</a:t>
            </a:r>
          </a:p>
        </p:txBody>
      </p:sp>
      <p:sp>
        <p:nvSpPr>
          <p:cNvPr id="3" name="Subtitle 2">
            <a:extLst>
              <a:ext uri="{FF2B5EF4-FFF2-40B4-BE49-F238E27FC236}">
                <a16:creationId xmlns:a16="http://schemas.microsoft.com/office/drawing/2014/main" id="{735A5D4E-31B1-B14A-8A0B-B8D1E49A38DC}"/>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8A8FB62-99AC-E044-B891-FE692967FE8D}"/>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2119176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4E93-1D1F-E948-81A9-93BE4109A8D9}"/>
              </a:ext>
            </a:extLst>
          </p:cNvPr>
          <p:cNvSpPr>
            <a:spLocks noGrp="1"/>
          </p:cNvSpPr>
          <p:nvPr>
            <p:ph type="ctrTitle"/>
          </p:nvPr>
        </p:nvSpPr>
        <p:spPr/>
        <p:txBody>
          <a:bodyPr>
            <a:normAutofit/>
          </a:bodyPr>
          <a:lstStyle/>
          <a:p>
            <a:r>
              <a:rPr lang="en-US" dirty="0"/>
              <a:t>Acts 21</a:t>
            </a:r>
            <a:br>
              <a:rPr lang="en-US" dirty="0"/>
            </a:br>
            <a:r>
              <a:rPr lang="en-US" dirty="0"/>
              <a:t>Life In A Large Church</a:t>
            </a:r>
          </a:p>
        </p:txBody>
      </p:sp>
      <p:sp>
        <p:nvSpPr>
          <p:cNvPr id="3" name="Subtitle 2">
            <a:extLst>
              <a:ext uri="{FF2B5EF4-FFF2-40B4-BE49-F238E27FC236}">
                <a16:creationId xmlns:a16="http://schemas.microsoft.com/office/drawing/2014/main" id="{735A5D4E-31B1-B14A-8A0B-B8D1E49A38DC}"/>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8A8FB62-99AC-E044-B891-FE692967FE8D}"/>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0305210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ED35C7-A317-F340-93AA-1EF802603C9E}"/>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966EF728-9320-074D-88E7-37F84FFBC1D3}"/>
              </a:ext>
            </a:extLst>
          </p:cNvPr>
          <p:cNvSpPr>
            <a:spLocks noGrp="1"/>
          </p:cNvSpPr>
          <p:nvPr>
            <p:ph type="title"/>
          </p:nvPr>
        </p:nvSpPr>
        <p:spPr>
          <a:xfrm>
            <a:off x="945574" y="473618"/>
            <a:ext cx="7086601" cy="2510855"/>
          </a:xfrm>
        </p:spPr>
        <p:txBody>
          <a:bodyPr>
            <a:normAutofit/>
          </a:bodyPr>
          <a:lstStyle/>
          <a:p>
            <a:pPr algn="ctr"/>
            <a:r>
              <a:rPr lang="en-US" sz="3800" b="1" dirty="0">
                <a:solidFill>
                  <a:schemeClr val="bg1"/>
                </a:solidFill>
                <a:latin typeface="+mn-lt"/>
              </a:rPr>
              <a:t>Acts 21 Shows Us </a:t>
            </a:r>
            <a:br>
              <a:rPr lang="en-US" sz="3800" b="1" dirty="0">
                <a:solidFill>
                  <a:schemeClr val="bg1"/>
                </a:solidFill>
                <a:latin typeface="+mn-lt"/>
              </a:rPr>
            </a:br>
            <a:r>
              <a:rPr lang="en-US" sz="3800" b="1" dirty="0">
                <a:solidFill>
                  <a:schemeClr val="bg1"/>
                </a:solidFill>
                <a:latin typeface="+mn-lt"/>
              </a:rPr>
              <a:t>Some Wonderful Strengths.</a:t>
            </a:r>
          </a:p>
        </p:txBody>
      </p:sp>
      <p:sp>
        <p:nvSpPr>
          <p:cNvPr id="7" name="TextBox 6">
            <a:extLst>
              <a:ext uri="{FF2B5EF4-FFF2-40B4-BE49-F238E27FC236}">
                <a16:creationId xmlns:a16="http://schemas.microsoft.com/office/drawing/2014/main" id="{C435C8CB-6046-654B-9298-880BC141922A}"/>
              </a:ext>
            </a:extLst>
          </p:cNvPr>
          <p:cNvSpPr txBox="1"/>
          <p:nvPr/>
        </p:nvSpPr>
        <p:spPr>
          <a:xfrm>
            <a:off x="1022469" y="2709946"/>
            <a:ext cx="6700058" cy="615553"/>
          </a:xfrm>
          <a:prstGeom prst="rect">
            <a:avLst/>
          </a:prstGeom>
          <a:noFill/>
        </p:spPr>
        <p:txBody>
          <a:bodyPr wrap="square" rtlCol="0">
            <a:spAutoFit/>
          </a:bodyPr>
          <a:lstStyle/>
          <a:p>
            <a:pPr algn="ctr"/>
            <a:r>
              <a:rPr lang="en-US" sz="3400" i="1" dirty="0">
                <a:solidFill>
                  <a:schemeClr val="bg1"/>
                </a:solidFill>
              </a:rPr>
              <a:t>Joy: </a:t>
            </a:r>
            <a:r>
              <a:rPr lang="en-US" sz="3400" i="1" dirty="0">
                <a:solidFill>
                  <a:srgbClr val="9FEDF5"/>
                </a:solidFill>
              </a:rPr>
              <a:t>“…they began glorifying </a:t>
            </a:r>
            <a:r>
              <a:rPr lang="en-US" sz="3400" i="1" u="sng" dirty="0">
                <a:solidFill>
                  <a:srgbClr val="9FEDF5"/>
                </a:solidFill>
              </a:rPr>
              <a:t>God</a:t>
            </a:r>
            <a:r>
              <a:rPr lang="en-US" sz="3400" i="1" dirty="0">
                <a:solidFill>
                  <a:srgbClr val="9FEDF5"/>
                </a:solidFill>
              </a:rPr>
              <a:t>…”</a:t>
            </a:r>
          </a:p>
        </p:txBody>
      </p:sp>
      <p:sp>
        <p:nvSpPr>
          <p:cNvPr id="8" name="TextBox 7">
            <a:extLst>
              <a:ext uri="{FF2B5EF4-FFF2-40B4-BE49-F238E27FC236}">
                <a16:creationId xmlns:a16="http://schemas.microsoft.com/office/drawing/2014/main" id="{957C3CDA-F54D-1646-A607-A8BCD233638A}"/>
              </a:ext>
            </a:extLst>
          </p:cNvPr>
          <p:cNvSpPr txBox="1"/>
          <p:nvPr/>
        </p:nvSpPr>
        <p:spPr>
          <a:xfrm>
            <a:off x="581891" y="3355858"/>
            <a:ext cx="7614458" cy="1138773"/>
          </a:xfrm>
          <a:prstGeom prst="rect">
            <a:avLst/>
          </a:prstGeom>
          <a:noFill/>
        </p:spPr>
        <p:txBody>
          <a:bodyPr wrap="square" rtlCol="0">
            <a:spAutoFit/>
          </a:bodyPr>
          <a:lstStyle/>
          <a:p>
            <a:pPr algn="ctr"/>
            <a:r>
              <a:rPr lang="en-US" sz="3400" i="1" dirty="0">
                <a:solidFill>
                  <a:schemeClr val="bg1"/>
                </a:solidFill>
              </a:rPr>
              <a:t>Growth: </a:t>
            </a:r>
            <a:r>
              <a:rPr lang="en-US" sz="3400" i="1" dirty="0">
                <a:solidFill>
                  <a:srgbClr val="9FEDF5"/>
                </a:solidFill>
              </a:rPr>
              <a:t>“You see, brother, how many thousands…who have believed…”</a:t>
            </a:r>
          </a:p>
        </p:txBody>
      </p:sp>
      <p:sp>
        <p:nvSpPr>
          <p:cNvPr id="9" name="TextBox 8">
            <a:extLst>
              <a:ext uri="{FF2B5EF4-FFF2-40B4-BE49-F238E27FC236}">
                <a16:creationId xmlns:a16="http://schemas.microsoft.com/office/drawing/2014/main" id="{C741880C-A091-6841-8405-404C09C5ED2D}"/>
              </a:ext>
            </a:extLst>
          </p:cNvPr>
          <p:cNvSpPr txBox="1"/>
          <p:nvPr/>
        </p:nvSpPr>
        <p:spPr>
          <a:xfrm>
            <a:off x="432262" y="4467274"/>
            <a:ext cx="7764087" cy="615553"/>
          </a:xfrm>
          <a:prstGeom prst="rect">
            <a:avLst/>
          </a:prstGeom>
          <a:noFill/>
        </p:spPr>
        <p:txBody>
          <a:bodyPr wrap="square" rtlCol="0">
            <a:spAutoFit/>
          </a:bodyPr>
          <a:lstStyle/>
          <a:p>
            <a:pPr algn="ctr"/>
            <a:r>
              <a:rPr lang="en-US" sz="3400" i="1" dirty="0">
                <a:solidFill>
                  <a:schemeClr val="bg1"/>
                </a:solidFill>
              </a:rPr>
              <a:t>Leadership: </a:t>
            </a:r>
            <a:r>
              <a:rPr lang="en-US" sz="3400" i="1" dirty="0">
                <a:solidFill>
                  <a:srgbClr val="9FEDF5"/>
                </a:solidFill>
              </a:rPr>
              <a:t>“…do this that we tell you…”</a:t>
            </a:r>
          </a:p>
        </p:txBody>
      </p:sp>
    </p:spTree>
    <p:extLst>
      <p:ext uri="{BB962C8B-B14F-4D97-AF65-F5344CB8AC3E}">
        <p14:creationId xmlns:p14="http://schemas.microsoft.com/office/powerpoint/2010/main" val="30323048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ED35C7-A317-F340-93AA-1EF802603C9E}"/>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966EF728-9320-074D-88E7-37F84FFBC1D3}"/>
              </a:ext>
            </a:extLst>
          </p:cNvPr>
          <p:cNvSpPr>
            <a:spLocks noGrp="1"/>
          </p:cNvSpPr>
          <p:nvPr>
            <p:ph type="title"/>
          </p:nvPr>
        </p:nvSpPr>
        <p:spPr>
          <a:xfrm>
            <a:off x="945574" y="473618"/>
            <a:ext cx="7086601" cy="2510855"/>
          </a:xfrm>
        </p:spPr>
        <p:txBody>
          <a:bodyPr>
            <a:normAutofit/>
          </a:bodyPr>
          <a:lstStyle/>
          <a:p>
            <a:pPr algn="ctr"/>
            <a:r>
              <a:rPr lang="en-US" sz="3800" b="1" dirty="0">
                <a:solidFill>
                  <a:schemeClr val="bg1"/>
                </a:solidFill>
                <a:latin typeface="+mn-lt"/>
              </a:rPr>
              <a:t>Acts 21 “Clears Up”</a:t>
            </a:r>
            <a:br>
              <a:rPr lang="en-US" sz="3800" b="1" dirty="0">
                <a:solidFill>
                  <a:schemeClr val="bg1"/>
                </a:solidFill>
                <a:latin typeface="+mn-lt"/>
              </a:rPr>
            </a:br>
            <a:r>
              <a:rPr lang="en-US" sz="3800" b="1" dirty="0">
                <a:solidFill>
                  <a:schemeClr val="bg1"/>
                </a:solidFill>
                <a:latin typeface="+mn-lt"/>
              </a:rPr>
              <a:t> Some Common Fears.</a:t>
            </a:r>
          </a:p>
        </p:txBody>
      </p:sp>
      <p:sp>
        <p:nvSpPr>
          <p:cNvPr id="7" name="TextBox 6">
            <a:extLst>
              <a:ext uri="{FF2B5EF4-FFF2-40B4-BE49-F238E27FC236}">
                <a16:creationId xmlns:a16="http://schemas.microsoft.com/office/drawing/2014/main" id="{C435C8CB-6046-654B-9298-880BC141922A}"/>
              </a:ext>
            </a:extLst>
          </p:cNvPr>
          <p:cNvSpPr txBox="1"/>
          <p:nvPr/>
        </p:nvSpPr>
        <p:spPr>
          <a:xfrm>
            <a:off x="1022469" y="2709946"/>
            <a:ext cx="6700058" cy="615553"/>
          </a:xfrm>
          <a:prstGeom prst="rect">
            <a:avLst/>
          </a:prstGeom>
          <a:noFill/>
        </p:spPr>
        <p:txBody>
          <a:bodyPr wrap="square" rtlCol="0">
            <a:spAutoFit/>
          </a:bodyPr>
          <a:lstStyle/>
          <a:p>
            <a:pPr algn="ctr"/>
            <a:r>
              <a:rPr lang="en-US" sz="3400" i="1" dirty="0">
                <a:solidFill>
                  <a:srgbClr val="9FEDF5"/>
                </a:solidFill>
              </a:rPr>
              <a:t>Will I be lost in a crowd?</a:t>
            </a:r>
          </a:p>
        </p:txBody>
      </p:sp>
      <p:sp>
        <p:nvSpPr>
          <p:cNvPr id="8" name="TextBox 7">
            <a:extLst>
              <a:ext uri="{FF2B5EF4-FFF2-40B4-BE49-F238E27FC236}">
                <a16:creationId xmlns:a16="http://schemas.microsoft.com/office/drawing/2014/main" id="{957C3CDA-F54D-1646-A607-A8BCD233638A}"/>
              </a:ext>
            </a:extLst>
          </p:cNvPr>
          <p:cNvSpPr txBox="1"/>
          <p:nvPr/>
        </p:nvSpPr>
        <p:spPr>
          <a:xfrm>
            <a:off x="1018312" y="3305979"/>
            <a:ext cx="6700058" cy="615553"/>
          </a:xfrm>
          <a:prstGeom prst="rect">
            <a:avLst/>
          </a:prstGeom>
          <a:noFill/>
        </p:spPr>
        <p:txBody>
          <a:bodyPr wrap="square" rtlCol="0">
            <a:spAutoFit/>
          </a:bodyPr>
          <a:lstStyle/>
          <a:p>
            <a:pPr algn="ctr"/>
            <a:r>
              <a:rPr lang="en-US" sz="3400" i="1" dirty="0">
                <a:solidFill>
                  <a:srgbClr val="9FEDF5"/>
                </a:solidFill>
              </a:rPr>
              <a:t>How will I get to know people?</a:t>
            </a:r>
          </a:p>
        </p:txBody>
      </p:sp>
      <p:sp>
        <p:nvSpPr>
          <p:cNvPr id="9" name="TextBox 8">
            <a:extLst>
              <a:ext uri="{FF2B5EF4-FFF2-40B4-BE49-F238E27FC236}">
                <a16:creationId xmlns:a16="http://schemas.microsoft.com/office/drawing/2014/main" id="{C741880C-A091-6841-8405-404C09C5ED2D}"/>
              </a:ext>
            </a:extLst>
          </p:cNvPr>
          <p:cNvSpPr txBox="1"/>
          <p:nvPr/>
        </p:nvSpPr>
        <p:spPr>
          <a:xfrm>
            <a:off x="1022469" y="3902012"/>
            <a:ext cx="6700058" cy="615553"/>
          </a:xfrm>
          <a:prstGeom prst="rect">
            <a:avLst/>
          </a:prstGeom>
          <a:noFill/>
        </p:spPr>
        <p:txBody>
          <a:bodyPr wrap="square" rtlCol="0">
            <a:spAutoFit/>
          </a:bodyPr>
          <a:lstStyle/>
          <a:p>
            <a:pPr algn="ctr"/>
            <a:r>
              <a:rPr lang="en-US" sz="3400" i="1" dirty="0">
                <a:solidFill>
                  <a:schemeClr val="bg1"/>
                </a:solidFill>
              </a:rPr>
              <a:t>Is God really pleased?</a:t>
            </a:r>
          </a:p>
        </p:txBody>
      </p:sp>
    </p:spTree>
    <p:extLst>
      <p:ext uri="{BB962C8B-B14F-4D97-AF65-F5344CB8AC3E}">
        <p14:creationId xmlns:p14="http://schemas.microsoft.com/office/powerpoint/2010/main" val="40283965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F96FB4-C36D-2C4C-819B-DCB4BAA5BC35}"/>
              </a:ext>
            </a:extLst>
          </p:cNvPr>
          <p:cNvSpPr>
            <a:spLocks noGrp="1"/>
          </p:cNvSpPr>
          <p:nvPr>
            <p:ph type="title"/>
          </p:nvPr>
        </p:nvSpPr>
        <p:spPr>
          <a:xfrm>
            <a:off x="628650" y="304270"/>
            <a:ext cx="7886700" cy="1316833"/>
          </a:xfrm>
        </p:spPr>
        <p:txBody>
          <a:bodyPr>
            <a:normAutofit/>
          </a:bodyPr>
          <a:lstStyle/>
          <a:p>
            <a:r>
              <a:rPr lang="en-US" sz="3600" b="1" i="1" dirty="0">
                <a:solidFill>
                  <a:schemeClr val="accent4"/>
                </a:solidFill>
              </a:rPr>
              <a:t>Yes, </a:t>
            </a:r>
            <a:r>
              <a:rPr lang="en-US" sz="3600" b="1" i="1" dirty="0"/>
              <a:t>God Is Pleased…</a:t>
            </a:r>
            <a:endParaRPr lang="en-US" sz="3600" b="1" i="1" dirty="0">
              <a:solidFill>
                <a:schemeClr val="accent4"/>
              </a:solidFill>
            </a:endParaRPr>
          </a:p>
        </p:txBody>
      </p:sp>
      <p:sp>
        <p:nvSpPr>
          <p:cNvPr id="4" name="Content Placeholder 3">
            <a:extLst>
              <a:ext uri="{FF2B5EF4-FFF2-40B4-BE49-F238E27FC236}">
                <a16:creationId xmlns:a16="http://schemas.microsoft.com/office/drawing/2014/main" id="{91AADF7A-5677-7B4C-AC9A-A8672F5F5026}"/>
              </a:ext>
            </a:extLst>
          </p:cNvPr>
          <p:cNvSpPr>
            <a:spLocks noGrp="1"/>
          </p:cNvSpPr>
          <p:nvPr>
            <p:ph idx="1"/>
          </p:nvPr>
        </p:nvSpPr>
        <p:spPr>
          <a:xfrm>
            <a:off x="598513" y="1587854"/>
            <a:ext cx="8049837" cy="4093896"/>
          </a:xfrm>
        </p:spPr>
        <p:txBody>
          <a:bodyPr>
            <a:normAutofit lnSpcReduction="10000"/>
          </a:bodyPr>
          <a:lstStyle/>
          <a:p>
            <a:r>
              <a:rPr lang="en-US" dirty="0"/>
              <a:t>Acts 21 proves that large, healthy churches are not limited to the unique circumstances of Acts 1-7.</a:t>
            </a:r>
          </a:p>
          <a:p>
            <a:pPr lvl="1"/>
            <a:r>
              <a:rPr lang="en-US" dirty="0"/>
              <a:t>“5,000” men (Acts 4:4) and “multitudes” (Acts 5:14)</a:t>
            </a:r>
            <a:br>
              <a:rPr lang="en-US" dirty="0"/>
            </a:br>
            <a:endParaRPr lang="en-US" dirty="0"/>
          </a:p>
          <a:p>
            <a:r>
              <a:rPr lang="en-US" dirty="0"/>
              <a:t>Acts 21 is after Paul’s 3</a:t>
            </a:r>
            <a:r>
              <a:rPr lang="en-US" baseline="30000" dirty="0"/>
              <a:t>rd</a:t>
            </a:r>
            <a:r>
              <a:rPr lang="en-US" dirty="0"/>
              <a:t> journey in the year 57 AD.</a:t>
            </a:r>
            <a:br>
              <a:rPr lang="en-US" dirty="0"/>
            </a:br>
            <a:endParaRPr lang="en-US" dirty="0"/>
          </a:p>
          <a:p>
            <a:r>
              <a:rPr lang="en-US" dirty="0"/>
              <a:t>Acts 21 is after significant changes in Jerusalem…</a:t>
            </a:r>
          </a:p>
          <a:p>
            <a:pPr lvl="1"/>
            <a:r>
              <a:rPr lang="en-US" dirty="0">
                <a:solidFill>
                  <a:srgbClr val="9FEDF5"/>
                </a:solidFill>
              </a:rPr>
              <a:t>The Gospel Has Been Taken To The Gentiles.</a:t>
            </a:r>
          </a:p>
          <a:p>
            <a:pPr lvl="1"/>
            <a:r>
              <a:rPr lang="en-US" dirty="0">
                <a:solidFill>
                  <a:srgbClr val="9FEDF5"/>
                </a:solidFill>
              </a:rPr>
              <a:t>The Elders Are Leading Well Without The Apostles’ </a:t>
            </a:r>
            <a:br>
              <a:rPr lang="en-US" dirty="0">
                <a:solidFill>
                  <a:srgbClr val="9FEDF5"/>
                </a:solidFill>
              </a:rPr>
            </a:br>
            <a:r>
              <a:rPr lang="en-US" dirty="0">
                <a:solidFill>
                  <a:srgbClr val="9FEDF5"/>
                </a:solidFill>
              </a:rPr>
              <a:t>On-Going Presence.</a:t>
            </a:r>
          </a:p>
          <a:p>
            <a:pPr lvl="1"/>
            <a:r>
              <a:rPr lang="en-US" dirty="0">
                <a:solidFill>
                  <a:srgbClr val="9FEDF5"/>
                </a:solidFill>
              </a:rPr>
              <a:t>James Continues To Be A Notable Blessing.</a:t>
            </a:r>
          </a:p>
        </p:txBody>
      </p:sp>
    </p:spTree>
    <p:extLst>
      <p:ext uri="{BB962C8B-B14F-4D97-AF65-F5344CB8AC3E}">
        <p14:creationId xmlns:p14="http://schemas.microsoft.com/office/powerpoint/2010/main" val="36471028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F96FB4-C36D-2C4C-819B-DCB4BAA5BC35}"/>
              </a:ext>
            </a:extLst>
          </p:cNvPr>
          <p:cNvSpPr>
            <a:spLocks noGrp="1"/>
          </p:cNvSpPr>
          <p:nvPr>
            <p:ph type="title"/>
          </p:nvPr>
        </p:nvSpPr>
        <p:spPr>
          <a:xfrm>
            <a:off x="628650" y="304270"/>
            <a:ext cx="7886700" cy="1316833"/>
          </a:xfrm>
        </p:spPr>
        <p:txBody>
          <a:bodyPr>
            <a:normAutofit/>
          </a:bodyPr>
          <a:lstStyle/>
          <a:p>
            <a:r>
              <a:rPr lang="en-US" sz="3600" b="1" i="1" dirty="0">
                <a:solidFill>
                  <a:schemeClr val="accent4"/>
                </a:solidFill>
              </a:rPr>
              <a:t>Yes, </a:t>
            </a:r>
            <a:r>
              <a:rPr lang="en-US" sz="3600" b="1" i="1" dirty="0"/>
              <a:t>God Is Pleased…</a:t>
            </a:r>
            <a:endParaRPr lang="en-US" sz="3600" b="1" i="1" dirty="0">
              <a:solidFill>
                <a:schemeClr val="accent4"/>
              </a:solidFill>
            </a:endParaRPr>
          </a:p>
        </p:txBody>
      </p:sp>
      <p:sp>
        <p:nvSpPr>
          <p:cNvPr id="4" name="Content Placeholder 3">
            <a:extLst>
              <a:ext uri="{FF2B5EF4-FFF2-40B4-BE49-F238E27FC236}">
                <a16:creationId xmlns:a16="http://schemas.microsoft.com/office/drawing/2014/main" id="{91AADF7A-5677-7B4C-AC9A-A8672F5F5026}"/>
              </a:ext>
            </a:extLst>
          </p:cNvPr>
          <p:cNvSpPr>
            <a:spLocks noGrp="1"/>
          </p:cNvSpPr>
          <p:nvPr>
            <p:ph idx="1"/>
          </p:nvPr>
        </p:nvSpPr>
        <p:spPr>
          <a:xfrm>
            <a:off x="598513" y="1621104"/>
            <a:ext cx="8049837" cy="3626115"/>
          </a:xfrm>
        </p:spPr>
        <p:txBody>
          <a:bodyPr>
            <a:normAutofit lnSpcReduction="10000"/>
          </a:bodyPr>
          <a:lstStyle/>
          <a:p>
            <a:r>
              <a:rPr lang="en-US" dirty="0"/>
              <a:t>Acts 21 proves that the scattering of Acts 8:4 was</a:t>
            </a:r>
            <a:br>
              <a:rPr lang="en-US" dirty="0"/>
            </a:br>
            <a:r>
              <a:rPr lang="en-US" dirty="0"/>
              <a:t>not the end of the story.</a:t>
            </a:r>
          </a:p>
          <a:p>
            <a:pPr lvl="1"/>
            <a:r>
              <a:rPr lang="en-US" dirty="0"/>
              <a:t>There Are Again “Thousands” of Christians In Jerusalem.</a:t>
            </a:r>
          </a:p>
          <a:p>
            <a:r>
              <a:rPr lang="en-US" dirty="0"/>
              <a:t>Acts 21 proves that regardless of size, all churches have a lot in common.</a:t>
            </a:r>
          </a:p>
          <a:p>
            <a:pPr lvl="1"/>
            <a:r>
              <a:rPr lang="en-US" dirty="0"/>
              <a:t>Jew &amp; Gentile Relationships Are A Common Issue In Many of the Epistles.</a:t>
            </a:r>
          </a:p>
          <a:p>
            <a:pPr lvl="1"/>
            <a:r>
              <a:rPr lang="en-US" dirty="0"/>
              <a:t>The Apostles Taught The Same Gospel In Every Church.</a:t>
            </a:r>
            <a:br>
              <a:rPr lang="en-US" dirty="0"/>
            </a:br>
            <a:r>
              <a:rPr lang="en-US" dirty="0"/>
              <a:t>(1 Corinthians 4:17)</a:t>
            </a:r>
          </a:p>
          <a:p>
            <a:r>
              <a:rPr lang="en-US" dirty="0"/>
              <a:t>Acts 21 shows us real life in a large church…</a:t>
            </a:r>
          </a:p>
        </p:txBody>
      </p:sp>
    </p:spTree>
    <p:extLst>
      <p:ext uri="{BB962C8B-B14F-4D97-AF65-F5344CB8AC3E}">
        <p14:creationId xmlns:p14="http://schemas.microsoft.com/office/powerpoint/2010/main" val="40209033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5129-C131-6F42-B9CA-21D4ACF2B484}"/>
              </a:ext>
            </a:extLst>
          </p:cNvPr>
          <p:cNvSpPr>
            <a:spLocks noGrp="1"/>
          </p:cNvSpPr>
          <p:nvPr>
            <p:ph type="title"/>
          </p:nvPr>
        </p:nvSpPr>
        <p:spPr/>
        <p:txBody>
          <a:bodyPr/>
          <a:lstStyle/>
          <a:p>
            <a:r>
              <a:rPr lang="en-US" b="1" i="1" dirty="0"/>
              <a:t>Real Life In A Large Church</a:t>
            </a:r>
          </a:p>
        </p:txBody>
      </p:sp>
      <p:sp>
        <p:nvSpPr>
          <p:cNvPr id="3" name="Content Placeholder 2">
            <a:extLst>
              <a:ext uri="{FF2B5EF4-FFF2-40B4-BE49-F238E27FC236}">
                <a16:creationId xmlns:a16="http://schemas.microsoft.com/office/drawing/2014/main" id="{DDB401ED-D157-5B4D-8150-0C59B7BC7C69}"/>
              </a:ext>
            </a:extLst>
          </p:cNvPr>
          <p:cNvSpPr>
            <a:spLocks noGrp="1"/>
          </p:cNvSpPr>
          <p:nvPr>
            <p:ph idx="1"/>
          </p:nvPr>
        </p:nvSpPr>
        <p:spPr>
          <a:xfrm>
            <a:off x="628650" y="1521354"/>
            <a:ext cx="7886700" cy="3948421"/>
          </a:xfrm>
        </p:spPr>
        <p:txBody>
          <a:bodyPr>
            <a:normAutofit fontScale="92500" lnSpcReduction="10000"/>
          </a:bodyPr>
          <a:lstStyle/>
          <a:p>
            <a:r>
              <a:rPr lang="en-US" dirty="0"/>
              <a:t>There Are Plenty of Advantages To Be Grateful For…</a:t>
            </a:r>
          </a:p>
          <a:p>
            <a:pPr lvl="1"/>
            <a:r>
              <a:rPr lang="en-US" dirty="0"/>
              <a:t>Hospitality Is Alive &amp; Well.</a:t>
            </a:r>
          </a:p>
          <a:p>
            <a:pPr lvl="1"/>
            <a:r>
              <a:rPr lang="en-US" dirty="0"/>
              <a:t>Evangelism Is Celebrated &amp; Encouraged. </a:t>
            </a:r>
          </a:p>
          <a:p>
            <a:pPr lvl="1"/>
            <a:r>
              <a:rPr lang="en-US" dirty="0"/>
              <a:t>Leadership Is Wise &amp; United. </a:t>
            </a:r>
          </a:p>
          <a:p>
            <a:pPr lvl="1"/>
            <a:r>
              <a:rPr lang="en-US" dirty="0"/>
              <a:t>Tough Issues Are Not Ignored.</a:t>
            </a:r>
          </a:p>
          <a:p>
            <a:pPr lvl="1"/>
            <a:r>
              <a:rPr lang="en-US" dirty="0"/>
              <a:t>Liberties Are Less Important Than Unity.</a:t>
            </a:r>
            <a:br>
              <a:rPr lang="en-US" dirty="0"/>
            </a:br>
            <a:endParaRPr lang="en-US" dirty="0"/>
          </a:p>
          <a:p>
            <a:r>
              <a:rPr lang="en-US" dirty="0"/>
              <a:t>There Is Real Work Still In Progress…</a:t>
            </a:r>
          </a:p>
          <a:p>
            <a:pPr lvl="1"/>
            <a:r>
              <a:rPr lang="en-US" dirty="0"/>
              <a:t>Zeal Is Abundant, But Threatened By Rumors </a:t>
            </a:r>
            <a:br>
              <a:rPr lang="en-US" dirty="0"/>
            </a:br>
            <a:r>
              <a:rPr lang="en-US" dirty="0"/>
              <a:t>&amp; Tradition.(20-22)</a:t>
            </a:r>
          </a:p>
          <a:p>
            <a:pPr lvl="1"/>
            <a:r>
              <a:rPr lang="en-US" dirty="0"/>
              <a:t>Differences Are Acknowledged, But Not Yet </a:t>
            </a:r>
            <a:br>
              <a:rPr lang="en-US" dirty="0"/>
            </a:br>
            <a:r>
              <a:rPr lang="en-US" dirty="0"/>
              <a:t>Fully Embraced. (25)</a:t>
            </a:r>
          </a:p>
          <a:p>
            <a:pPr lvl="1"/>
            <a:endParaRPr lang="en-US" dirty="0"/>
          </a:p>
        </p:txBody>
      </p:sp>
    </p:spTree>
    <p:extLst>
      <p:ext uri="{BB962C8B-B14F-4D97-AF65-F5344CB8AC3E}">
        <p14:creationId xmlns:p14="http://schemas.microsoft.com/office/powerpoint/2010/main" val="1772225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ED35C7-A317-F340-93AA-1EF802603C9E}"/>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966EF728-9320-074D-88E7-37F84FFBC1D3}"/>
              </a:ext>
            </a:extLst>
          </p:cNvPr>
          <p:cNvSpPr>
            <a:spLocks noGrp="1"/>
          </p:cNvSpPr>
          <p:nvPr>
            <p:ph type="title"/>
          </p:nvPr>
        </p:nvSpPr>
        <p:spPr>
          <a:xfrm>
            <a:off x="945574" y="473618"/>
            <a:ext cx="7086601" cy="4514018"/>
          </a:xfrm>
        </p:spPr>
        <p:txBody>
          <a:bodyPr>
            <a:normAutofit/>
          </a:bodyPr>
          <a:lstStyle/>
          <a:p>
            <a:pPr algn="ctr"/>
            <a:r>
              <a:rPr lang="en-US" sz="3800" b="1" i="1" dirty="0">
                <a:solidFill>
                  <a:schemeClr val="bg1"/>
                </a:solidFill>
                <a:latin typeface="+mn-lt"/>
              </a:rPr>
              <a:t>Since It Is Clear </a:t>
            </a:r>
            <a:br>
              <a:rPr lang="en-US" sz="3800" b="1" i="1" dirty="0">
                <a:solidFill>
                  <a:schemeClr val="bg1"/>
                </a:solidFill>
                <a:latin typeface="+mn-lt"/>
              </a:rPr>
            </a:br>
            <a:r>
              <a:rPr lang="en-US" sz="3800" b="1" i="1" dirty="0">
                <a:solidFill>
                  <a:schemeClr val="bg1"/>
                </a:solidFill>
                <a:latin typeface="+mn-lt"/>
              </a:rPr>
              <a:t>That God Is Pleased </a:t>
            </a:r>
            <a:br>
              <a:rPr lang="en-US" sz="3800" b="1" i="1" dirty="0">
                <a:solidFill>
                  <a:schemeClr val="bg1"/>
                </a:solidFill>
                <a:latin typeface="+mn-lt"/>
              </a:rPr>
            </a:br>
            <a:r>
              <a:rPr lang="en-US" sz="3800" b="1" i="1" dirty="0">
                <a:solidFill>
                  <a:schemeClr val="bg1"/>
                </a:solidFill>
                <a:latin typeface="+mn-lt"/>
              </a:rPr>
              <a:t>With Large, Healthy Churches...</a:t>
            </a:r>
            <a:br>
              <a:rPr lang="en-US" sz="3800" b="1" i="1" dirty="0">
                <a:solidFill>
                  <a:schemeClr val="bg1"/>
                </a:solidFill>
                <a:latin typeface="+mn-lt"/>
              </a:rPr>
            </a:br>
            <a:r>
              <a:rPr lang="en-US" sz="3800" b="1" i="1" dirty="0">
                <a:solidFill>
                  <a:schemeClr val="bg1"/>
                </a:solidFill>
                <a:latin typeface="+mn-lt"/>
              </a:rPr>
              <a:t> </a:t>
            </a:r>
            <a:br>
              <a:rPr lang="en-US" sz="3800" b="1" i="1" dirty="0">
                <a:solidFill>
                  <a:schemeClr val="bg1"/>
                </a:solidFill>
                <a:latin typeface="+mn-lt"/>
              </a:rPr>
            </a:br>
            <a:r>
              <a:rPr lang="en-US" sz="3800" b="1" i="1" dirty="0">
                <a:solidFill>
                  <a:schemeClr val="bg1"/>
                </a:solidFill>
                <a:latin typeface="+mn-lt"/>
              </a:rPr>
              <a:t>How Can I Participate?</a:t>
            </a:r>
          </a:p>
        </p:txBody>
      </p:sp>
    </p:spTree>
    <p:extLst>
      <p:ext uri="{BB962C8B-B14F-4D97-AF65-F5344CB8AC3E}">
        <p14:creationId xmlns:p14="http://schemas.microsoft.com/office/powerpoint/2010/main" val="41551853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58C4-47E3-4B47-B3ED-8993125DB068}"/>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FAB8E03F-0EA6-DD4F-B8C1-5FF89E87033C}"/>
              </a:ext>
            </a:extLst>
          </p:cNvPr>
          <p:cNvSpPr>
            <a:spLocks noGrp="1"/>
          </p:cNvSpPr>
          <p:nvPr>
            <p:ph type="title"/>
          </p:nvPr>
        </p:nvSpPr>
        <p:spPr>
          <a:xfrm>
            <a:off x="628650" y="432260"/>
            <a:ext cx="7886700" cy="893518"/>
          </a:xfrm>
        </p:spPr>
        <p:txBody>
          <a:bodyPr>
            <a:normAutofit/>
          </a:bodyPr>
          <a:lstStyle/>
          <a:p>
            <a:pPr algn="ctr"/>
            <a:r>
              <a:rPr lang="en-US" sz="3200" b="1" i="1" dirty="0"/>
              <a:t>I Can Be A Christian Who…</a:t>
            </a:r>
          </a:p>
        </p:txBody>
      </p:sp>
      <p:sp>
        <p:nvSpPr>
          <p:cNvPr id="3" name="Content Placeholder 2">
            <a:extLst>
              <a:ext uri="{FF2B5EF4-FFF2-40B4-BE49-F238E27FC236}">
                <a16:creationId xmlns:a16="http://schemas.microsoft.com/office/drawing/2014/main" id="{188382E0-E8EC-E144-9668-81CE22C3A68D}"/>
              </a:ext>
            </a:extLst>
          </p:cNvPr>
          <p:cNvSpPr>
            <a:spLocks noGrp="1"/>
          </p:cNvSpPr>
          <p:nvPr>
            <p:ph idx="1"/>
          </p:nvPr>
        </p:nvSpPr>
        <p:spPr>
          <a:xfrm>
            <a:off x="897775" y="1296786"/>
            <a:ext cx="6949440" cy="4418214"/>
          </a:xfrm>
        </p:spPr>
        <p:txBody>
          <a:bodyPr>
            <a:normAutofit fontScale="92500" lnSpcReduction="10000"/>
          </a:bodyPr>
          <a:lstStyle/>
          <a:p>
            <a:pPr algn="ctr"/>
            <a:r>
              <a:rPr lang="en-US" sz="2600" dirty="0">
                <a:solidFill>
                  <a:srgbClr val="9FEDF5"/>
                </a:solidFill>
              </a:rPr>
              <a:t>Moves Into The Area &amp; Becomes </a:t>
            </a:r>
            <a:br>
              <a:rPr lang="en-US" sz="2600" dirty="0">
                <a:solidFill>
                  <a:srgbClr val="9FEDF5"/>
                </a:solidFill>
              </a:rPr>
            </a:br>
            <a:r>
              <a:rPr lang="en-US" sz="2600" dirty="0">
                <a:solidFill>
                  <a:srgbClr val="9FEDF5"/>
                </a:solidFill>
              </a:rPr>
              <a:t>An Active Member That Others Can Count On. </a:t>
            </a:r>
          </a:p>
          <a:p>
            <a:pPr lvl="1" algn="ctr"/>
            <a:r>
              <a:rPr lang="en-US" sz="2200" dirty="0" err="1"/>
              <a:t>Mnason</a:t>
            </a:r>
            <a:r>
              <a:rPr lang="en-US" sz="2200" dirty="0"/>
              <a:t> of Cyprus (vs. 16)</a:t>
            </a:r>
          </a:p>
          <a:p>
            <a:pPr algn="ctr"/>
            <a:r>
              <a:rPr lang="en-US" sz="2600" dirty="0">
                <a:solidFill>
                  <a:srgbClr val="9FEDF5"/>
                </a:solidFill>
              </a:rPr>
              <a:t>Is Saturated With The Words of Jesus</a:t>
            </a:r>
            <a:br>
              <a:rPr lang="en-US" sz="2600" dirty="0">
                <a:solidFill>
                  <a:srgbClr val="9FEDF5"/>
                </a:solidFill>
              </a:rPr>
            </a:br>
            <a:r>
              <a:rPr lang="en-US" sz="2600" dirty="0">
                <a:solidFill>
                  <a:srgbClr val="9FEDF5"/>
                </a:solidFill>
              </a:rPr>
              <a:t> &amp; Happy To Work Alongside The Elders. </a:t>
            </a:r>
          </a:p>
          <a:p>
            <a:pPr lvl="1" algn="ctr"/>
            <a:r>
              <a:rPr lang="en-US" sz="2200" dirty="0"/>
              <a:t>James, brother of Jesus (vs. 18)</a:t>
            </a:r>
          </a:p>
          <a:p>
            <a:pPr algn="ctr"/>
            <a:r>
              <a:rPr lang="en-US" sz="2600" dirty="0">
                <a:solidFill>
                  <a:srgbClr val="9FEDF5"/>
                </a:solidFill>
              </a:rPr>
              <a:t>Reinforces Our Unity In The Gospel</a:t>
            </a:r>
            <a:br>
              <a:rPr lang="en-US" sz="2600" dirty="0">
                <a:solidFill>
                  <a:srgbClr val="9FEDF5"/>
                </a:solidFill>
              </a:rPr>
            </a:br>
            <a:r>
              <a:rPr lang="en-US" sz="2600" dirty="0">
                <a:solidFill>
                  <a:srgbClr val="9FEDF5"/>
                </a:solidFill>
              </a:rPr>
              <a:t> In Spite of Cultural Tensions. </a:t>
            </a:r>
          </a:p>
          <a:p>
            <a:pPr lvl="1" algn="ctr"/>
            <a:r>
              <a:rPr lang="en-US" sz="2200" dirty="0"/>
              <a:t>The elders (vs. 23-24)</a:t>
            </a:r>
          </a:p>
          <a:p>
            <a:pPr algn="ctr"/>
            <a:r>
              <a:rPr lang="en-US" sz="2600" dirty="0">
                <a:solidFill>
                  <a:srgbClr val="9FEDF5"/>
                </a:solidFill>
              </a:rPr>
              <a:t>Exercises My Zeal Based On Truth, Not Rumors. </a:t>
            </a:r>
          </a:p>
          <a:p>
            <a:pPr lvl="1" algn="ctr"/>
            <a:r>
              <a:rPr lang="en-US" sz="2200" dirty="0"/>
              <a:t>Members (vs. 20, 24-25) “All will know…”</a:t>
            </a:r>
          </a:p>
          <a:p>
            <a:pPr algn="ctr"/>
            <a:r>
              <a:rPr lang="en-US" sz="2600" dirty="0">
                <a:solidFill>
                  <a:srgbClr val="9FEDF5"/>
                </a:solidFill>
              </a:rPr>
              <a:t>Sacrifices My Liberties For The Good of Others. </a:t>
            </a:r>
          </a:p>
          <a:p>
            <a:pPr lvl="1" algn="ctr"/>
            <a:r>
              <a:rPr lang="en-US" sz="2200" dirty="0"/>
              <a:t>Paul (vs. 26)</a:t>
            </a:r>
          </a:p>
        </p:txBody>
      </p:sp>
    </p:spTree>
    <p:extLst>
      <p:ext uri="{BB962C8B-B14F-4D97-AF65-F5344CB8AC3E}">
        <p14:creationId xmlns:p14="http://schemas.microsoft.com/office/powerpoint/2010/main" val="12099897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FD54E2-2CC2-FC4A-B7F3-F0B9C0DBA0A2}"/>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81FD9595-DE61-2044-8A63-D009409158C4}"/>
              </a:ext>
            </a:extLst>
          </p:cNvPr>
          <p:cNvSpPr>
            <a:spLocks noGrp="1"/>
          </p:cNvSpPr>
          <p:nvPr>
            <p:ph type="title"/>
          </p:nvPr>
        </p:nvSpPr>
        <p:spPr>
          <a:xfrm>
            <a:off x="628650" y="365784"/>
            <a:ext cx="7886700" cy="994172"/>
          </a:xfrm>
        </p:spPr>
        <p:txBody>
          <a:bodyPr>
            <a:normAutofit fontScale="90000"/>
          </a:bodyPr>
          <a:lstStyle/>
          <a:p>
            <a:pPr algn="ctr"/>
            <a:r>
              <a:rPr lang="en-US" b="1" i="1" dirty="0"/>
              <a:t>I Won’t Get Lost In</a:t>
            </a:r>
            <a:br>
              <a:rPr lang="en-US" b="1" i="1" dirty="0"/>
            </a:br>
            <a:r>
              <a:rPr lang="en-US" b="1" i="1" dirty="0"/>
              <a:t>The Crowd When I…</a:t>
            </a:r>
          </a:p>
        </p:txBody>
      </p:sp>
      <p:sp>
        <p:nvSpPr>
          <p:cNvPr id="3" name="Content Placeholder 2">
            <a:extLst>
              <a:ext uri="{FF2B5EF4-FFF2-40B4-BE49-F238E27FC236}">
                <a16:creationId xmlns:a16="http://schemas.microsoft.com/office/drawing/2014/main" id="{413D41C3-6B9C-6747-BB74-0F6089FFBC65}"/>
              </a:ext>
            </a:extLst>
          </p:cNvPr>
          <p:cNvSpPr>
            <a:spLocks noGrp="1"/>
          </p:cNvSpPr>
          <p:nvPr>
            <p:ph idx="1"/>
          </p:nvPr>
        </p:nvSpPr>
        <p:spPr>
          <a:xfrm>
            <a:off x="628650" y="1410769"/>
            <a:ext cx="7886700" cy="3965712"/>
          </a:xfrm>
        </p:spPr>
        <p:txBody>
          <a:bodyPr>
            <a:normAutofit lnSpcReduction="10000"/>
          </a:bodyPr>
          <a:lstStyle/>
          <a:p>
            <a:pPr algn="ctr"/>
            <a:r>
              <a:rPr lang="en-US" dirty="0">
                <a:solidFill>
                  <a:srgbClr val="9FEDF5"/>
                </a:solidFill>
              </a:rPr>
              <a:t>Gladly Receive Guests Into</a:t>
            </a:r>
            <a:br>
              <a:rPr lang="en-US" dirty="0">
                <a:solidFill>
                  <a:srgbClr val="9FEDF5"/>
                </a:solidFill>
              </a:rPr>
            </a:br>
            <a:r>
              <a:rPr lang="en-US" dirty="0">
                <a:solidFill>
                  <a:srgbClr val="9FEDF5"/>
                </a:solidFill>
              </a:rPr>
              <a:t> My Home &amp; Life. </a:t>
            </a:r>
          </a:p>
          <a:p>
            <a:pPr algn="ctr"/>
            <a:r>
              <a:rPr lang="en-US" dirty="0">
                <a:solidFill>
                  <a:srgbClr val="9FEDF5"/>
                </a:solidFill>
              </a:rPr>
              <a:t>Build Trust with </a:t>
            </a:r>
            <a:br>
              <a:rPr lang="en-US" dirty="0">
                <a:solidFill>
                  <a:srgbClr val="9FEDF5"/>
                </a:solidFill>
              </a:rPr>
            </a:br>
            <a:r>
              <a:rPr lang="en-US" dirty="0">
                <a:solidFill>
                  <a:srgbClr val="9FEDF5"/>
                </a:solidFill>
              </a:rPr>
              <a:t>Openness &amp; Cooperation.</a:t>
            </a:r>
          </a:p>
          <a:p>
            <a:pPr algn="ctr"/>
            <a:r>
              <a:rPr lang="en-US" dirty="0">
                <a:solidFill>
                  <a:srgbClr val="9FEDF5"/>
                </a:solidFill>
              </a:rPr>
              <a:t>Use The Insights of the Elders To Find People</a:t>
            </a:r>
            <a:br>
              <a:rPr lang="en-US" dirty="0">
                <a:solidFill>
                  <a:srgbClr val="9FEDF5"/>
                </a:solidFill>
              </a:rPr>
            </a:br>
            <a:r>
              <a:rPr lang="en-US" dirty="0">
                <a:solidFill>
                  <a:srgbClr val="9FEDF5"/>
                </a:solidFill>
              </a:rPr>
              <a:t>To Meet &amp; Good Works To Join.</a:t>
            </a:r>
          </a:p>
          <a:p>
            <a:pPr algn="ctr"/>
            <a:r>
              <a:rPr lang="en-US" dirty="0">
                <a:solidFill>
                  <a:srgbClr val="9FEDF5"/>
                </a:solidFill>
              </a:rPr>
              <a:t>Invest My Time In </a:t>
            </a:r>
            <a:br>
              <a:rPr lang="en-US" dirty="0">
                <a:solidFill>
                  <a:srgbClr val="9FEDF5"/>
                </a:solidFill>
              </a:rPr>
            </a:br>
            <a:r>
              <a:rPr lang="en-US" dirty="0">
                <a:solidFill>
                  <a:srgbClr val="9FEDF5"/>
                </a:solidFill>
              </a:rPr>
              <a:t>Overlapping Circles of Friends.</a:t>
            </a:r>
          </a:p>
          <a:p>
            <a:pPr algn="ctr"/>
            <a:r>
              <a:rPr lang="en-US" dirty="0">
                <a:solidFill>
                  <a:srgbClr val="9FEDF5"/>
                </a:solidFill>
              </a:rPr>
              <a:t>Make The Most of </a:t>
            </a:r>
            <a:br>
              <a:rPr lang="en-US" dirty="0">
                <a:solidFill>
                  <a:srgbClr val="9FEDF5"/>
                </a:solidFill>
              </a:rPr>
            </a:br>
            <a:r>
              <a:rPr lang="en-US" dirty="0">
                <a:solidFill>
                  <a:srgbClr val="9FEDF5"/>
                </a:solidFill>
              </a:rPr>
              <a:t>Each Day &amp; Each Christian.</a:t>
            </a:r>
          </a:p>
        </p:txBody>
      </p:sp>
    </p:spTree>
    <p:extLst>
      <p:ext uri="{BB962C8B-B14F-4D97-AF65-F5344CB8AC3E}">
        <p14:creationId xmlns:p14="http://schemas.microsoft.com/office/powerpoint/2010/main" val="2836196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3536</TotalTime>
  <Words>1781</Words>
  <Application>Microsoft Macintosh PowerPoint</Application>
  <PresentationFormat>On-screen Show (16:10)</PresentationFormat>
  <Paragraphs>133</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Acts 21 Life In A Large Church</vt:lpstr>
      <vt:lpstr>Acts 21 Shows Us  Some Wonderful Strengths.</vt:lpstr>
      <vt:lpstr>Acts 21 “Clears Up”  Some Common Fears.</vt:lpstr>
      <vt:lpstr>Yes, God Is Pleased…</vt:lpstr>
      <vt:lpstr>Yes, God Is Pleased…</vt:lpstr>
      <vt:lpstr>Real Life In A Large Church</vt:lpstr>
      <vt:lpstr>Since It Is Clear  That God Is Pleased  With Large, Healthy Churches...   How Can I Participate?</vt:lpstr>
      <vt:lpstr>I Can Be A Christian Who…</vt:lpstr>
      <vt:lpstr>I Won’t Get Lost In The Crowd When I…</vt:lpstr>
      <vt:lpstr>Acts 21 Life In A Large Church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A Large Church Acts 21</dc:title>
  <dc:creator>Phillip Shumake</dc:creator>
  <cp:lastModifiedBy>Phillip Shumake</cp:lastModifiedBy>
  <cp:revision>131</cp:revision>
  <dcterms:created xsi:type="dcterms:W3CDTF">2022-01-20T15:48:51Z</dcterms:created>
  <dcterms:modified xsi:type="dcterms:W3CDTF">2022-02-04T21:30:38Z</dcterms:modified>
</cp:coreProperties>
</file>