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311" r:id="rId3"/>
    <p:sldId id="306" r:id="rId4"/>
    <p:sldId id="310" r:id="rId5"/>
    <p:sldId id="308" r:id="rId6"/>
    <p:sldId id="328" r:id="rId7"/>
    <p:sldId id="329" r:id="rId8"/>
    <p:sldId id="330" r:id="rId9"/>
    <p:sldId id="315" r:id="rId10"/>
    <p:sldId id="332" r:id="rId11"/>
    <p:sldId id="316" r:id="rId12"/>
    <p:sldId id="331" r:id="rId13"/>
    <p:sldId id="324" r:id="rId14"/>
    <p:sldId id="323" r:id="rId15"/>
    <p:sldId id="321" r:id="rId16"/>
    <p:sldId id="333" r:id="rId17"/>
    <p:sldId id="317" r:id="rId18"/>
    <p:sldId id="285" r:id="rId1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7F44"/>
    <a:srgbClr val="4E7865"/>
    <a:srgbClr val="FFF0D2"/>
    <a:srgbClr val="657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1"/>
    <p:restoredTop sz="77883"/>
  </p:normalViewPr>
  <p:slideViewPr>
    <p:cSldViewPr snapToGrid="0" snapToObjects="1">
      <p:cViewPr varScale="1">
        <p:scale>
          <a:sx n="73" d="100"/>
          <a:sy n="73" d="100"/>
        </p:scale>
        <p:origin x="600" y="184"/>
      </p:cViewPr>
      <p:guideLst/>
    </p:cSldViewPr>
  </p:slideViewPr>
  <p:notesTextViewPr>
    <p:cViewPr>
      <p:scale>
        <a:sx n="1" d="1"/>
        <a:sy n="1" d="1"/>
      </p:scale>
      <p:origin x="0" y="0"/>
    </p:cViewPr>
  </p:notesTextViewPr>
  <p:notesViewPr>
    <p:cSldViewPr snapToGrid="0" snapToObjects="1">
      <p:cViewPr varScale="1">
        <p:scale>
          <a:sx n="79" d="100"/>
          <a:sy n="79" d="100"/>
        </p:scale>
        <p:origin x="329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6B30-8C8B-EE44-877B-F2CB6D1A3122}" type="datetimeFigureOut">
              <a:rPr lang="en-US" smtClean="0"/>
              <a:t>4/20/22</a:t>
            </a:fld>
            <a:endParaRPr lang="en-US"/>
          </a:p>
        </p:txBody>
      </p:sp>
      <p:sp>
        <p:nvSpPr>
          <p:cNvPr id="4" name="Slide Image Placeholder 3"/>
          <p:cNvSpPr>
            <a:spLocks noGrp="1" noRot="1" noChangeAspect="1"/>
          </p:cNvSpPr>
          <p:nvPr>
            <p:ph type="sldImg" idx="2"/>
          </p:nvPr>
        </p:nvSpPr>
        <p:spPr>
          <a:xfrm>
            <a:off x="1317453" y="95807"/>
            <a:ext cx="4387608" cy="27426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7929" y="3086101"/>
            <a:ext cx="6380767" cy="579948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484" y="706473"/>
            <a:ext cx="684213" cy="458787"/>
          </a:xfrm>
          <a:prstGeom prst="rect">
            <a:avLst/>
          </a:prstGeom>
        </p:spPr>
        <p:txBody>
          <a:bodyPr vert="horz" lIns="91440" tIns="45720" rIns="91440" bIns="45720" rtlCol="0" anchor="b"/>
          <a:lstStyle>
            <a:lvl1pPr algn="r">
              <a:defRPr sz="1200"/>
            </a:lvl1pPr>
          </a:lstStyle>
          <a:p>
            <a:fld id="{E95457F3-2C24-B243-B947-C4BAD79E245F}" type="slidenum">
              <a:rPr lang="en-US" smtClean="0"/>
              <a:t>‹#›</a:t>
            </a:fld>
            <a:endParaRPr lang="en-US"/>
          </a:p>
        </p:txBody>
      </p:sp>
    </p:spTree>
    <p:extLst>
      <p:ext uri="{BB962C8B-B14F-4D97-AF65-F5344CB8AC3E}">
        <p14:creationId xmlns:p14="http://schemas.microsoft.com/office/powerpoint/2010/main" val="175042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a:t>
            </a:fld>
            <a:endParaRPr lang="en-US"/>
          </a:p>
        </p:txBody>
      </p:sp>
    </p:spTree>
    <p:extLst>
      <p:ext uri="{BB962C8B-B14F-4D97-AF65-F5344CB8AC3E}">
        <p14:creationId xmlns:p14="http://schemas.microsoft.com/office/powerpoint/2010/main" val="414379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God Welcomes &amp; Rewards All Who Come.</a:t>
            </a:r>
          </a:p>
          <a:p>
            <a:r>
              <a:rPr lang="en-US" dirty="0"/>
              <a:t>God’s Reward Is Just &amp; Generous.</a:t>
            </a:r>
          </a:p>
          <a:p>
            <a:r>
              <a:rPr lang="en-US" dirty="0"/>
              <a:t>God Can Be Trusted To Provide With Love.</a:t>
            </a:r>
          </a:p>
          <a:p>
            <a:endParaRPr lang="en-US" dirty="0"/>
          </a:p>
          <a:p>
            <a:r>
              <a:rPr lang="en-US" dirty="0"/>
              <a:t>The Call: Made multiple times, Goes Himself into the Market, Continually Adds Workers, Honest Good work (Not damaging or cruel.)</a:t>
            </a:r>
          </a:p>
          <a:p>
            <a:endParaRPr lang="en-US" dirty="0"/>
          </a:p>
          <a:p>
            <a:r>
              <a:rPr lang="en-US" dirty="0"/>
              <a:t>Timing: Up to the very last hour.  Build on Trust.</a:t>
            </a:r>
          </a:p>
          <a:p>
            <a:endParaRPr lang="en-US" dirty="0"/>
          </a:p>
          <a:p>
            <a:r>
              <a:rPr lang="en-US" dirty="0"/>
              <a:t>Payment: More than fair. Removes Boasting.</a:t>
            </a:r>
          </a:p>
          <a:p>
            <a:endParaRPr lang="en-US" dirty="0"/>
          </a:p>
          <a:p>
            <a:r>
              <a:rPr lang="en-US" dirty="0"/>
              <a:t>Landowner: Keeps His Commitment, Rewards Their Labors, Know He Will  Care For Us When We Have A Bad Day. (Maybe you’d not show up bright and early next time – or maybe you’d be super thankful for such a steady Job.)</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10</a:t>
            </a:fld>
            <a:endParaRPr lang="en-US"/>
          </a:p>
        </p:txBody>
      </p:sp>
    </p:spTree>
    <p:extLst>
      <p:ext uri="{BB962C8B-B14F-4D97-AF65-F5344CB8AC3E}">
        <p14:creationId xmlns:p14="http://schemas.microsoft.com/office/powerpoint/2010/main" val="76732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These points are especially good to have in mind when we think about the flaws in Calvin’s approach to grace.</a:t>
            </a:r>
          </a:p>
          <a:p>
            <a:r>
              <a:rPr lang="en-US" dirty="0"/>
              <a:t>- Jesus is not painting a picture of UNCONDITIONAL ELECTION. These people choose to respond or not.</a:t>
            </a:r>
          </a:p>
          <a:p>
            <a:r>
              <a:rPr lang="en-US" dirty="0"/>
              <a:t> - Jesus is not painting a picture of IRRESISTABLE GRACE.</a:t>
            </a:r>
          </a:p>
          <a:p>
            <a:pPr marL="171450" indent="-171450">
              <a:buFontTx/>
              <a:buChar char="-"/>
            </a:pPr>
            <a:r>
              <a:rPr lang="en-US" dirty="0"/>
              <a:t>Jesus is not painting a picture of LIMITED ATONEMENT.</a:t>
            </a:r>
          </a:p>
          <a:p>
            <a:pPr marL="171450" indent="-171450">
              <a:buFontTx/>
              <a:buChar char="-"/>
            </a:pPr>
            <a:r>
              <a:rPr lang="en-US" dirty="0"/>
              <a:t>Jesus is not painting a picture of PERSEVERANCE of the Saints.</a:t>
            </a:r>
          </a:p>
        </p:txBody>
      </p:sp>
      <p:sp>
        <p:nvSpPr>
          <p:cNvPr id="4" name="Slide Number Placeholder 3"/>
          <p:cNvSpPr>
            <a:spLocks noGrp="1"/>
          </p:cNvSpPr>
          <p:nvPr>
            <p:ph type="sldNum" sz="quarter" idx="5"/>
          </p:nvPr>
        </p:nvSpPr>
        <p:spPr/>
        <p:txBody>
          <a:bodyPr/>
          <a:lstStyle/>
          <a:p>
            <a:fld id="{E95457F3-2C24-B243-B947-C4BAD79E245F}" type="slidenum">
              <a:rPr lang="en-US" smtClean="0"/>
              <a:t>11</a:t>
            </a:fld>
            <a:endParaRPr lang="en-US"/>
          </a:p>
        </p:txBody>
      </p:sp>
    </p:spTree>
    <p:extLst>
      <p:ext uri="{BB962C8B-B14F-4D97-AF65-F5344CB8AC3E}">
        <p14:creationId xmlns:p14="http://schemas.microsoft.com/office/powerpoint/2010/main" val="397728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GOD IS EXTREMELY APPROACHABLE….</a:t>
            </a:r>
          </a:p>
          <a:p>
            <a:endParaRPr lang="en-US" dirty="0"/>
          </a:p>
          <a:p>
            <a:r>
              <a:rPr lang="en-US" dirty="0"/>
              <a:t>Treat you like a friend with a clean slate and a bright future.. (Analogy to a 300 </a:t>
            </a:r>
            <a:r>
              <a:rPr lang="en-US" dirty="0" err="1"/>
              <a:t>lb</a:t>
            </a:r>
            <a:r>
              <a:rPr lang="en-US" dirty="0"/>
              <a:t> new customer walking into a gym.  We can probably guess some bad eating habits, some self-esteem issues, even medical challenges.  But we smile, welcome them, and know we can help.</a:t>
            </a:r>
          </a:p>
          <a:p>
            <a:endParaRPr lang="en-US" dirty="0"/>
          </a:p>
          <a:p>
            <a:r>
              <a:rPr lang="en-US" dirty="0"/>
              <a:t>Like an Olympic Level Bike-Rider Teaching a Toddler To Ride A Bike.  </a:t>
            </a:r>
          </a:p>
          <a:p>
            <a:pPr lvl="1"/>
            <a:r>
              <a:rPr lang="en-US" dirty="0"/>
              <a:t>He Knows He is Infinitely More Capable, Yet He Is Very Kind.</a:t>
            </a:r>
          </a:p>
          <a:p>
            <a:pPr lvl="1"/>
            <a:r>
              <a:rPr lang="en-US" dirty="0"/>
              <a:t>He Knows This Will Be A Process, So He Guides Us Little by Little In Developing Our Abilities.</a:t>
            </a:r>
          </a:p>
          <a:p>
            <a:r>
              <a:rPr lang="en-US" dirty="0"/>
              <a:t>When Jesus &amp; Peter Speak, Jesus Is Gracious To Renew and Restore Peter After Denying Him.</a:t>
            </a:r>
          </a:p>
          <a:p>
            <a:pPr lvl="1"/>
            <a:r>
              <a:rPr lang="en-US" dirty="0"/>
              <a:t>John 21</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John 21 – Does Peter “Deserve” A Renewed Chance. No, But Jesus Calls Him Back</a:t>
            </a:r>
          </a:p>
          <a:p>
            <a:pPr lvl="1"/>
            <a:endParaRPr lang="en-US" dirty="0"/>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13</a:t>
            </a:fld>
            <a:endParaRPr lang="en-US"/>
          </a:p>
        </p:txBody>
      </p:sp>
    </p:spTree>
    <p:extLst>
      <p:ext uri="{BB962C8B-B14F-4D97-AF65-F5344CB8AC3E}">
        <p14:creationId xmlns:p14="http://schemas.microsoft.com/office/powerpoint/2010/main" val="256957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I think of a weight trainer or even an addiction counselor.</a:t>
            </a:r>
          </a:p>
          <a:p>
            <a:endParaRPr lang="en-US" dirty="0"/>
          </a:p>
          <a:p>
            <a:r>
              <a:rPr lang="en-US" dirty="0"/>
              <a:t>We aren’t here because you are already in tip-top-condition.  We are here because I’m going to help you.</a:t>
            </a:r>
          </a:p>
          <a:p>
            <a:endParaRPr lang="en-US" dirty="0"/>
          </a:p>
          <a:p>
            <a:r>
              <a:rPr lang="en-US" sz="1200" dirty="0"/>
              <a:t>Luke 1:30</a:t>
            </a:r>
          </a:p>
          <a:p>
            <a:endParaRPr lang="en-US" sz="1200" dirty="0"/>
          </a:p>
          <a:p>
            <a:r>
              <a:rPr lang="en-US" sz="1200" dirty="0"/>
              <a:t>Luke 2:10-14 – God’s favor upon men to send the Savior.</a:t>
            </a:r>
          </a:p>
          <a:p>
            <a:endParaRPr lang="en-US" sz="1200" dirty="0"/>
          </a:p>
          <a:p>
            <a:r>
              <a:rPr lang="en-US" sz="1200" dirty="0"/>
              <a:t>Luke 2:52</a:t>
            </a:r>
          </a:p>
          <a:p>
            <a:endParaRPr lang="en-US" sz="1200" dirty="0"/>
          </a:p>
          <a:p>
            <a:r>
              <a:rPr lang="en-US" sz="1200" dirty="0"/>
              <a:t>Jesus Baptism – “My beloved Son, In Whom I Am Well Pleased” – God’s approval and favor towards Jesus</a:t>
            </a:r>
          </a:p>
          <a:p>
            <a:endParaRPr lang="en-US" sz="1200" dirty="0"/>
          </a:p>
          <a:p>
            <a:r>
              <a:rPr lang="en-US" dirty="0"/>
              <a:t>We can see that Jesus is our Rock.</a:t>
            </a:r>
          </a:p>
          <a:p>
            <a:pPr lvl="1"/>
            <a:r>
              <a:rPr lang="en-US" dirty="0"/>
              <a:t> building our house on the Rock is where true safety and stability come from.</a:t>
            </a:r>
          </a:p>
          <a:p>
            <a:endParaRPr lang="en-US" sz="1200" dirty="0"/>
          </a:p>
          <a:p>
            <a:r>
              <a:rPr lang="en-US" sz="1200" dirty="0"/>
              <a:t>Grace to the STUBBORN – the parable of two sons…</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14</a:t>
            </a:fld>
            <a:endParaRPr lang="en-US"/>
          </a:p>
        </p:txBody>
      </p:sp>
    </p:spTree>
    <p:extLst>
      <p:ext uri="{BB962C8B-B14F-4D97-AF65-F5344CB8AC3E}">
        <p14:creationId xmlns:p14="http://schemas.microsoft.com/office/powerpoint/2010/main" val="312298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“best friend always sticking up for you…even when I know you’re wrong.”</a:t>
            </a:r>
          </a:p>
        </p:txBody>
      </p:sp>
      <p:sp>
        <p:nvSpPr>
          <p:cNvPr id="4" name="Slide Number Placeholder 3"/>
          <p:cNvSpPr>
            <a:spLocks noGrp="1"/>
          </p:cNvSpPr>
          <p:nvPr>
            <p:ph type="sldNum" sz="quarter" idx="5"/>
          </p:nvPr>
        </p:nvSpPr>
        <p:spPr/>
        <p:txBody>
          <a:bodyPr/>
          <a:lstStyle/>
          <a:p>
            <a:fld id="{E95457F3-2C24-B243-B947-C4BAD79E245F}" type="slidenum">
              <a:rPr lang="en-US" smtClean="0"/>
              <a:t>15</a:t>
            </a:fld>
            <a:endParaRPr lang="en-US"/>
          </a:p>
        </p:txBody>
      </p:sp>
    </p:spTree>
    <p:extLst>
      <p:ext uri="{BB962C8B-B14F-4D97-AF65-F5344CB8AC3E}">
        <p14:creationId xmlns:p14="http://schemas.microsoft.com/office/powerpoint/2010/main" val="106001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16</a:t>
            </a:fld>
            <a:endParaRPr lang="en-US"/>
          </a:p>
        </p:txBody>
      </p:sp>
    </p:spTree>
    <p:extLst>
      <p:ext uri="{BB962C8B-B14F-4D97-AF65-F5344CB8AC3E}">
        <p14:creationId xmlns:p14="http://schemas.microsoft.com/office/powerpoint/2010/main" val="1284573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18</a:t>
            </a:fld>
            <a:endParaRPr lang="en-US"/>
          </a:p>
        </p:txBody>
      </p:sp>
    </p:spTree>
    <p:extLst>
      <p:ext uri="{BB962C8B-B14F-4D97-AF65-F5344CB8AC3E}">
        <p14:creationId xmlns:p14="http://schemas.microsoft.com/office/powerpoint/2010/main" val="132917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Class Goal is = Clarity and Comfort</a:t>
            </a:r>
          </a:p>
        </p:txBody>
      </p:sp>
      <p:sp>
        <p:nvSpPr>
          <p:cNvPr id="4" name="Slide Number Placeholder 3"/>
          <p:cNvSpPr>
            <a:spLocks noGrp="1"/>
          </p:cNvSpPr>
          <p:nvPr>
            <p:ph type="sldNum" sz="quarter" idx="5"/>
          </p:nvPr>
        </p:nvSpPr>
        <p:spPr/>
        <p:txBody>
          <a:bodyPr/>
          <a:lstStyle/>
          <a:p>
            <a:fld id="{E95457F3-2C24-B243-B947-C4BAD79E245F}" type="slidenum">
              <a:rPr lang="en-US" smtClean="0"/>
              <a:t>2</a:t>
            </a:fld>
            <a:endParaRPr lang="en-US"/>
          </a:p>
        </p:txBody>
      </p:sp>
    </p:spTree>
    <p:extLst>
      <p:ext uri="{BB962C8B-B14F-4D97-AF65-F5344CB8AC3E}">
        <p14:creationId xmlns:p14="http://schemas.microsoft.com/office/powerpoint/2010/main" val="224108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3</a:t>
            </a:fld>
            <a:endParaRPr lang="en-US"/>
          </a:p>
        </p:txBody>
      </p:sp>
    </p:spTree>
    <p:extLst>
      <p:ext uri="{BB962C8B-B14F-4D97-AF65-F5344CB8AC3E}">
        <p14:creationId xmlns:p14="http://schemas.microsoft.com/office/powerpoint/2010/main" val="76209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4</a:t>
            </a:fld>
            <a:endParaRPr lang="en-US"/>
          </a:p>
        </p:txBody>
      </p:sp>
    </p:spTree>
    <p:extLst>
      <p:ext uri="{BB962C8B-B14F-4D97-AF65-F5344CB8AC3E}">
        <p14:creationId xmlns:p14="http://schemas.microsoft.com/office/powerpoint/2010/main" val="31608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pPr lvl="0"/>
            <a:r>
              <a:rPr lang="en-US" dirty="0"/>
              <a:t>A man at church growing up with candy mints in his pocket – always had one to give to the children.</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of Food) </a:t>
            </a:r>
            <a:r>
              <a:rPr lang="en-US" dirty="0" err="1"/>
              <a:t>Spagetti</a:t>
            </a:r>
            <a:r>
              <a:rPr lang="en-US" dirty="0"/>
              <a:t> On Top of </a:t>
            </a:r>
            <a:r>
              <a:rPr lang="en-US" dirty="0" err="1"/>
              <a:t>Spagetti</a:t>
            </a:r>
            <a:r>
              <a:rPr lang="en-US" dirty="0"/>
              <a:t>!  Mash Potatoes On Top of Mash Potatoes!  Dishing Out One Large Helping Followed By Another Large Helping.</a:t>
            </a:r>
          </a:p>
          <a:p>
            <a:pPr lvl="0"/>
            <a:endParaRPr lang="en-US" dirty="0"/>
          </a:p>
          <a:p>
            <a:pPr lvl="0"/>
            <a:endParaRPr lang="en-US" dirty="0"/>
          </a:p>
          <a:p>
            <a:pPr lvl="0"/>
            <a:r>
              <a:rPr lang="en-US" dirty="0"/>
              <a:t>Jesus Brings Grace And Truth. He Is The Cornerstone of Our Better Covenant.</a:t>
            </a:r>
          </a:p>
          <a:p>
            <a:pPr lvl="0"/>
            <a:r>
              <a:rPr lang="en-US" dirty="0"/>
              <a:t>John 1:9-17</a:t>
            </a:r>
          </a:p>
          <a:p>
            <a:pPr lvl="1"/>
            <a:r>
              <a:rPr lang="en-US" dirty="0"/>
              <a:t>God’s Grace in OT Promises – Now in Fulfillment!</a:t>
            </a:r>
          </a:p>
          <a:p>
            <a:pPr lvl="1"/>
            <a:r>
              <a:rPr lang="en-US" dirty="0"/>
              <a:t>In One Teaching After Another There Is Grace.</a:t>
            </a:r>
          </a:p>
          <a:p>
            <a:pPr lvl="1"/>
            <a:r>
              <a:rPr lang="en-US" dirty="0"/>
              <a:t>In Larger Portions After Larger Portions.</a:t>
            </a:r>
          </a:p>
          <a:p>
            <a:pPr lvl="2"/>
            <a:r>
              <a:rPr lang="en-US" dirty="0"/>
              <a:t>Grace In Sermons &amp; Miracles Only Outdone By Grace In Friendship &amp; Patience. Only Outdone By Grace </a:t>
            </a:r>
            <a:r>
              <a:rPr lang="en-US" dirty="0" err="1"/>
              <a:t>InHIs</a:t>
            </a:r>
            <a:r>
              <a:rPr lang="en-US" dirty="0"/>
              <a:t> Death &amp; Resurrection.</a:t>
            </a:r>
          </a:p>
          <a:p>
            <a:pPr lvl="1"/>
            <a:r>
              <a:rPr lang="en-US" dirty="0"/>
              <a:t>“For of His fullness” – He is full of grace and truth (vs. 14)</a:t>
            </a:r>
          </a:p>
          <a:p>
            <a:pPr lvl="1"/>
            <a:r>
              <a:rPr lang="en-US" dirty="0"/>
              <a:t> And He Has Dispensed It Out To Us. He Has Given It From His Abundant Supply.  </a:t>
            </a:r>
          </a:p>
          <a:p>
            <a:pPr lvl="1"/>
            <a:r>
              <a:rPr lang="en-US" dirty="0"/>
              <a:t>Grace, Followed By More Grace. *Note our abundance concept.</a:t>
            </a:r>
          </a:p>
          <a:p>
            <a:pPr lvl="1"/>
            <a:endParaRPr lang="en-US" dirty="0"/>
          </a:p>
          <a:p>
            <a:pPr lvl="0"/>
            <a:r>
              <a:rPr lang="en-US" dirty="0"/>
              <a:t>Philippians 2:7 &amp; 2 Corinthians 8:9</a:t>
            </a:r>
          </a:p>
          <a:p>
            <a:pPr lvl="0"/>
            <a:r>
              <a:rPr lang="en-US" dirty="0"/>
              <a:t>John 15:16 – I chose you…</a:t>
            </a:r>
          </a:p>
          <a:p>
            <a:pPr lvl="1"/>
            <a:r>
              <a:rPr lang="en-US" dirty="0"/>
              <a:t>Jesus approach them and called them.</a:t>
            </a:r>
          </a:p>
          <a:p>
            <a:pPr lvl="1"/>
            <a:r>
              <a:rPr lang="en-US" dirty="0"/>
              <a:t>Jesus selected them as apostles.</a:t>
            </a:r>
          </a:p>
          <a:p>
            <a:r>
              <a:rPr lang="en-US" dirty="0"/>
              <a:t>Acts 15:11</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5</a:t>
            </a:fld>
            <a:endParaRPr lang="en-US"/>
          </a:p>
        </p:txBody>
      </p:sp>
    </p:spTree>
    <p:extLst>
      <p:ext uri="{BB962C8B-B14F-4D97-AF65-F5344CB8AC3E}">
        <p14:creationId xmlns:p14="http://schemas.microsoft.com/office/powerpoint/2010/main" val="106500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*We recognize that this is a Kind Offer Jesus is making!  Out of the goodness of His heart He is trying to Help!</a:t>
            </a:r>
          </a:p>
          <a:p>
            <a:endParaRPr lang="en-US" dirty="0"/>
          </a:p>
          <a:p>
            <a:r>
              <a:rPr lang="en-US" dirty="0"/>
              <a:t>This invitation is FULL OF GRACE.  Full of favorable language that shows God’s good heart and desire to improve our lives.</a:t>
            </a:r>
          </a:p>
          <a:p>
            <a:endParaRPr lang="en-US" dirty="0"/>
          </a:p>
          <a:p>
            <a:r>
              <a:rPr lang="en-US" dirty="0"/>
              <a:t>All – Jesus is extending Grace to all who will come.</a:t>
            </a:r>
          </a:p>
          <a:p>
            <a:r>
              <a:rPr lang="en-US" dirty="0"/>
              <a:t>Weary – Jesus sees our hurt and heavy condition. He is offering to HELP!</a:t>
            </a:r>
          </a:p>
          <a:p>
            <a:r>
              <a:rPr lang="en-US" dirty="0"/>
              <a:t>Rest – Jesus will bring peace and rest to our troubled hearts.</a:t>
            </a:r>
          </a:p>
          <a:p>
            <a:r>
              <a:rPr lang="en-US" dirty="0"/>
              <a:t>Learn – Jesus will give us the guidance and instructions that move us to a better place.</a:t>
            </a:r>
          </a:p>
          <a:p>
            <a:r>
              <a:rPr lang="en-US" dirty="0"/>
              <a:t>Gentle &amp; Humble – Jesus is not cruel or unrealistic. He is approachable and directs us with kindness.</a:t>
            </a:r>
          </a:p>
          <a:p>
            <a:r>
              <a:rPr lang="en-US" dirty="0"/>
              <a:t>Serving Him is not a Burden, but a Blessing.</a:t>
            </a:r>
          </a:p>
        </p:txBody>
      </p:sp>
      <p:sp>
        <p:nvSpPr>
          <p:cNvPr id="4" name="Slide Number Placeholder 3"/>
          <p:cNvSpPr>
            <a:spLocks noGrp="1"/>
          </p:cNvSpPr>
          <p:nvPr>
            <p:ph type="sldNum" sz="quarter" idx="5"/>
          </p:nvPr>
        </p:nvSpPr>
        <p:spPr/>
        <p:txBody>
          <a:bodyPr/>
          <a:lstStyle/>
          <a:p>
            <a:fld id="{E95457F3-2C24-B243-B947-C4BAD79E245F}" type="slidenum">
              <a:rPr lang="en-US" smtClean="0"/>
              <a:t>6</a:t>
            </a:fld>
            <a:endParaRPr lang="en-US"/>
          </a:p>
        </p:txBody>
      </p:sp>
    </p:spTree>
    <p:extLst>
      <p:ext uri="{BB962C8B-B14F-4D97-AF65-F5344CB8AC3E}">
        <p14:creationId xmlns:p14="http://schemas.microsoft.com/office/powerpoint/2010/main" val="43742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First Focus Our Comments On What These Parables Teach Us About The Father…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guys fill in the blanks for me… what is the opposite of each of these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Rejection: Acceptance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Retaliation: Love &amp; Blessings (Throwing gifts at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Resistance: Eagerness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Rebuke: Rejoicing &amp;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Restitution: Honorable place</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7</a:t>
            </a:fld>
            <a:endParaRPr lang="en-US"/>
          </a:p>
        </p:txBody>
      </p:sp>
    </p:spTree>
    <p:extLst>
      <p:ext uri="{BB962C8B-B14F-4D97-AF65-F5344CB8AC3E}">
        <p14:creationId xmlns:p14="http://schemas.microsoft.com/office/powerpoint/2010/main" val="160804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We Can Always Come Home.</a:t>
            </a:r>
          </a:p>
          <a:p>
            <a:r>
              <a:rPr lang="en-US" dirty="0"/>
              <a:t>When We Come Home, We Will Be Met With Joy, Love, &amp; Celebration, Not Lectures &amp; Arrogance.</a:t>
            </a:r>
          </a:p>
          <a:p>
            <a:endParaRPr lang="en-US" dirty="0"/>
          </a:p>
          <a:p>
            <a:r>
              <a:rPr lang="en-US" dirty="0"/>
              <a:t>That’s right: I don’t want you to come home only when things are right. I want you to come home as soon as possible, we will work on your weaknesses together.  I will protect you, and guide you, and feed you, and strengthen you. I’m going to help you grow up. I’m not inspecting you every day and surprised by your faults and troubles. I’m here to do this journey with you.  </a:t>
            </a:r>
          </a:p>
          <a:p>
            <a:r>
              <a:rPr lang="en-US" dirty="0"/>
              <a:t>I think of a personal weight trainer – I know you aren’t strong right now. I know you’re overweight right now. I know you’ve got baggage and pain. I love you regardless of all of that. I’m here to help you overcome all of that.</a:t>
            </a:r>
          </a:p>
          <a:p>
            <a:endParaRPr lang="en-US" dirty="0"/>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8</a:t>
            </a:fld>
            <a:endParaRPr lang="en-US"/>
          </a:p>
        </p:txBody>
      </p:sp>
    </p:spTree>
    <p:extLst>
      <p:ext uri="{BB962C8B-B14F-4D97-AF65-F5344CB8AC3E}">
        <p14:creationId xmlns:p14="http://schemas.microsoft.com/office/powerpoint/2010/main" val="219281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Humility is not the same as ten-thousand talents of income.  But this King is so great and so wealthy that He can forgive even this.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Is Always Ready &amp; Willing To Forgive To The Greatest Extent We Can Imagine. There Is No Arbitrary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18:32,35 – God’s Grace Is Intended To Change Our Hearts &amp; Our Relationships With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9</a:t>
            </a:fld>
            <a:endParaRPr lang="en-US"/>
          </a:p>
        </p:txBody>
      </p:sp>
    </p:spTree>
    <p:extLst>
      <p:ext uri="{BB962C8B-B14F-4D97-AF65-F5344CB8AC3E}">
        <p14:creationId xmlns:p14="http://schemas.microsoft.com/office/powerpoint/2010/main" val="282992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23829025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371009202"/>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4055750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2244"/>
            <a:ext cx="7886700" cy="1104636"/>
          </a:xfrm>
        </p:spPr>
        <p:txBody>
          <a:bodyPr>
            <a:normAutofit/>
          </a:bodyPr>
          <a:lstStyle>
            <a:lvl1pPr algn="ctr">
              <a:defRPr sz="40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602999"/>
            <a:ext cx="78867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B59F89-2FC7-5440-AC38-C714AA41208C}"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142926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B59F89-2FC7-5440-AC38-C714AA41208C}"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74324860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59F89-2FC7-5440-AC38-C714AA41208C}"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95404054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59F89-2FC7-5440-AC38-C714AA41208C}" type="datetimeFigureOut">
              <a:rPr lang="en-US" smtClean="0"/>
              <a:t>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426075133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59F89-2FC7-5440-AC38-C714AA41208C}" type="datetimeFigureOut">
              <a:rPr lang="en-US" smtClean="0"/>
              <a:t>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2298347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9F89-2FC7-5440-AC38-C714AA41208C}" type="datetimeFigureOut">
              <a:rPr lang="en-US" smtClean="0"/>
              <a:t>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32869852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288305395"/>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16627368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8B59F89-2FC7-5440-AC38-C714AA41208C}" type="datetimeFigureOut">
              <a:rPr lang="en-US" smtClean="0"/>
              <a:t>4/20/22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988E674-E9BE-0645-B968-1CD8D8B9052D}" type="slidenum">
              <a:rPr lang="en-US" smtClean="0"/>
              <a:t>‹#›</a:t>
            </a:fld>
            <a:endParaRPr lang="en-US"/>
          </a:p>
        </p:txBody>
      </p:sp>
    </p:spTree>
    <p:extLst>
      <p:ext uri="{BB962C8B-B14F-4D97-AF65-F5344CB8AC3E}">
        <p14:creationId xmlns:p14="http://schemas.microsoft.com/office/powerpoint/2010/main" val="4120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0ED94-69F1-3540-87A0-6B5259238E22}"/>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522687"/>
            <a:ext cx="8539843" cy="1364106"/>
          </a:xfrm>
        </p:spPr>
        <p:txBody>
          <a:bodyPr>
            <a:normAutofit/>
          </a:bodyPr>
          <a:lstStyle/>
          <a:p>
            <a:r>
              <a:rPr lang="en-US" sz="3200" b="1" i="1" dirty="0">
                <a:solidFill>
                  <a:srgbClr val="B47F44"/>
                </a:solidFill>
              </a:rPr>
              <a:t>Lesson 2: Grace in the Life &amp; Teachings of Jesus</a:t>
            </a:r>
          </a:p>
        </p:txBody>
      </p:sp>
    </p:spTree>
    <p:extLst>
      <p:ext uri="{BB962C8B-B14F-4D97-AF65-F5344CB8AC3E}">
        <p14:creationId xmlns:p14="http://schemas.microsoft.com/office/powerpoint/2010/main" val="298082922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4C41-57FE-2D40-8DEA-84D022D3A76E}"/>
              </a:ext>
            </a:extLst>
          </p:cNvPr>
          <p:cNvSpPr>
            <a:spLocks noGrp="1"/>
          </p:cNvSpPr>
          <p:nvPr>
            <p:ph type="title"/>
          </p:nvPr>
        </p:nvSpPr>
        <p:spPr/>
        <p:txBody>
          <a:bodyPr>
            <a:normAutofit fontScale="90000"/>
          </a:bodyPr>
          <a:lstStyle/>
          <a:p>
            <a:r>
              <a:rPr lang="en-US" dirty="0"/>
              <a:t>We See Grace</a:t>
            </a:r>
            <a:br>
              <a:rPr lang="en-US" dirty="0"/>
            </a:br>
            <a:r>
              <a:rPr lang="en-US" dirty="0"/>
              <a:t>In God’s Generous Rewards.</a:t>
            </a:r>
          </a:p>
        </p:txBody>
      </p:sp>
      <p:sp>
        <p:nvSpPr>
          <p:cNvPr id="3" name="Content Placeholder 2">
            <a:extLst>
              <a:ext uri="{FF2B5EF4-FFF2-40B4-BE49-F238E27FC236}">
                <a16:creationId xmlns:a16="http://schemas.microsoft.com/office/drawing/2014/main" id="{41443161-99FD-384A-8608-F76B8597008A}"/>
              </a:ext>
            </a:extLst>
          </p:cNvPr>
          <p:cNvSpPr>
            <a:spLocks noGrp="1"/>
          </p:cNvSpPr>
          <p:nvPr>
            <p:ph idx="1"/>
          </p:nvPr>
        </p:nvSpPr>
        <p:spPr>
          <a:xfrm>
            <a:off x="527541" y="1585414"/>
            <a:ext cx="8146073" cy="3514127"/>
          </a:xfrm>
        </p:spPr>
        <p:txBody>
          <a:bodyPr>
            <a:normAutofit/>
          </a:bodyPr>
          <a:lstStyle/>
          <a:p>
            <a:r>
              <a:rPr lang="en-US" b="1" dirty="0"/>
              <a:t>Key Text: Matthew 20:1-16</a:t>
            </a:r>
          </a:p>
          <a:p>
            <a:r>
              <a:rPr lang="en-US" b="1" dirty="0">
                <a:solidFill>
                  <a:srgbClr val="4E7865"/>
                </a:solidFill>
              </a:rPr>
              <a:t>God’s admirable </a:t>
            </a:r>
            <a:r>
              <a:rPr lang="en-US" dirty="0"/>
              <a:t>character, </a:t>
            </a:r>
            <a:r>
              <a:rPr lang="en-US" b="1" dirty="0">
                <a:solidFill>
                  <a:srgbClr val="4E7865"/>
                </a:solidFill>
              </a:rPr>
              <a:t>to act </a:t>
            </a:r>
            <a:r>
              <a:rPr lang="en-US" dirty="0"/>
              <a:t>with kindness we do not deserve, </a:t>
            </a:r>
            <a:r>
              <a:rPr lang="en-US" b="1" dirty="0">
                <a:solidFill>
                  <a:srgbClr val="4E7865"/>
                </a:solidFill>
              </a:rPr>
              <a:t>to accomplish </a:t>
            </a:r>
            <a:r>
              <a:rPr lang="en-US" dirty="0"/>
              <a:t>what we cannot alone.</a:t>
            </a:r>
          </a:p>
          <a:p>
            <a:r>
              <a:rPr lang="en-US" dirty="0"/>
              <a:t>What is gracious about the call?</a:t>
            </a:r>
          </a:p>
          <a:p>
            <a:r>
              <a:rPr lang="en-US" dirty="0"/>
              <a:t>What is gracious about the timing?</a:t>
            </a:r>
          </a:p>
          <a:p>
            <a:r>
              <a:rPr lang="en-US" dirty="0"/>
              <a:t>What is gracious about the payment?</a:t>
            </a:r>
          </a:p>
          <a:p>
            <a:r>
              <a:rPr lang="en-US" dirty="0"/>
              <a:t>What is gracious about the landowner?</a:t>
            </a:r>
          </a:p>
          <a:p>
            <a:endParaRPr lang="en-US" dirty="0"/>
          </a:p>
        </p:txBody>
      </p:sp>
    </p:spTree>
    <p:extLst>
      <p:ext uri="{BB962C8B-B14F-4D97-AF65-F5344CB8AC3E}">
        <p14:creationId xmlns:p14="http://schemas.microsoft.com/office/powerpoint/2010/main" val="3508849424"/>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4C41-57FE-2D40-8DEA-84D022D3A76E}"/>
              </a:ext>
            </a:extLst>
          </p:cNvPr>
          <p:cNvSpPr>
            <a:spLocks noGrp="1"/>
          </p:cNvSpPr>
          <p:nvPr>
            <p:ph type="title"/>
          </p:nvPr>
        </p:nvSpPr>
        <p:spPr/>
        <p:txBody>
          <a:bodyPr>
            <a:normAutofit fontScale="90000"/>
          </a:bodyPr>
          <a:lstStyle/>
          <a:p>
            <a:r>
              <a:rPr lang="en-US" dirty="0"/>
              <a:t>We See Grace</a:t>
            </a:r>
            <a:br>
              <a:rPr lang="en-US" dirty="0"/>
            </a:br>
            <a:r>
              <a:rPr lang="en-US" dirty="0"/>
              <a:t>In Jesus’ Picture of the King.</a:t>
            </a:r>
          </a:p>
        </p:txBody>
      </p:sp>
      <p:sp>
        <p:nvSpPr>
          <p:cNvPr id="3" name="Content Placeholder 2">
            <a:extLst>
              <a:ext uri="{FF2B5EF4-FFF2-40B4-BE49-F238E27FC236}">
                <a16:creationId xmlns:a16="http://schemas.microsoft.com/office/drawing/2014/main" id="{41443161-99FD-384A-8608-F76B8597008A}"/>
              </a:ext>
            </a:extLst>
          </p:cNvPr>
          <p:cNvSpPr>
            <a:spLocks noGrp="1"/>
          </p:cNvSpPr>
          <p:nvPr>
            <p:ph idx="1"/>
          </p:nvPr>
        </p:nvSpPr>
        <p:spPr/>
        <p:txBody>
          <a:bodyPr>
            <a:normAutofit fontScale="92500" lnSpcReduction="20000"/>
          </a:bodyPr>
          <a:lstStyle/>
          <a:p>
            <a:r>
              <a:rPr lang="en-US" b="1" dirty="0"/>
              <a:t>Key Text: Matthew 22:1-14</a:t>
            </a:r>
          </a:p>
          <a:p>
            <a:r>
              <a:rPr lang="en-US" dirty="0"/>
              <a:t>God makes the invitation appealing, but does not force anyone to accept His invitation. (vs. 5)</a:t>
            </a:r>
          </a:p>
          <a:p>
            <a:pPr lvl="1"/>
            <a:r>
              <a:rPr lang="en-US" dirty="0"/>
              <a:t>Some will pay no attention to the Call, no matter how generous.</a:t>
            </a:r>
          </a:p>
          <a:p>
            <a:pPr lvl="1"/>
            <a:r>
              <a:rPr lang="en-US" dirty="0"/>
              <a:t>Some will be distracted and uninterested, while others will be opposed and evil. (vs 6)</a:t>
            </a:r>
          </a:p>
          <a:p>
            <a:r>
              <a:rPr lang="en-US" dirty="0"/>
              <a:t>God sends many servants to announces His invitation far &amp; wide. (vs. 9)</a:t>
            </a:r>
          </a:p>
          <a:p>
            <a:r>
              <a:rPr lang="en-US" dirty="0"/>
              <a:t>God will expel those who disregard His loving grace.</a:t>
            </a:r>
            <a:br>
              <a:rPr lang="en-US" dirty="0"/>
            </a:br>
            <a:r>
              <a:rPr lang="en-US" dirty="0"/>
              <a:t> (vs. 12, Hebrews 6:9)</a:t>
            </a:r>
          </a:p>
        </p:txBody>
      </p:sp>
    </p:spTree>
    <p:extLst>
      <p:ext uri="{BB962C8B-B14F-4D97-AF65-F5344CB8AC3E}">
        <p14:creationId xmlns:p14="http://schemas.microsoft.com/office/powerpoint/2010/main" val="359981411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4C41-57FE-2D40-8DEA-84D022D3A76E}"/>
              </a:ext>
            </a:extLst>
          </p:cNvPr>
          <p:cNvSpPr>
            <a:spLocks noGrp="1"/>
          </p:cNvSpPr>
          <p:nvPr>
            <p:ph type="title"/>
          </p:nvPr>
        </p:nvSpPr>
        <p:spPr/>
        <p:txBody>
          <a:bodyPr>
            <a:normAutofit fontScale="90000"/>
          </a:bodyPr>
          <a:lstStyle/>
          <a:p>
            <a:r>
              <a:rPr lang="en-US" dirty="0"/>
              <a:t>We See Grace</a:t>
            </a:r>
            <a:br>
              <a:rPr lang="en-US" dirty="0"/>
            </a:br>
            <a:r>
              <a:rPr lang="en-US" dirty="0"/>
              <a:t>In God’s Great Patience.</a:t>
            </a:r>
          </a:p>
        </p:txBody>
      </p:sp>
      <p:sp>
        <p:nvSpPr>
          <p:cNvPr id="3" name="Content Placeholder 2">
            <a:extLst>
              <a:ext uri="{FF2B5EF4-FFF2-40B4-BE49-F238E27FC236}">
                <a16:creationId xmlns:a16="http://schemas.microsoft.com/office/drawing/2014/main" id="{41443161-99FD-384A-8608-F76B8597008A}"/>
              </a:ext>
            </a:extLst>
          </p:cNvPr>
          <p:cNvSpPr>
            <a:spLocks noGrp="1"/>
          </p:cNvSpPr>
          <p:nvPr>
            <p:ph idx="1"/>
          </p:nvPr>
        </p:nvSpPr>
        <p:spPr/>
        <p:txBody>
          <a:bodyPr>
            <a:normAutofit/>
          </a:bodyPr>
          <a:lstStyle/>
          <a:p>
            <a:r>
              <a:rPr lang="en-US" b="1" dirty="0"/>
              <a:t>Key Text: Luke 13:6-9 (Fig Tree) </a:t>
            </a:r>
            <a:r>
              <a:rPr lang="en-US" dirty="0"/>
              <a:t>&amp; Mt. 13:30 (Tares)</a:t>
            </a:r>
          </a:p>
          <a:p>
            <a:r>
              <a:rPr lang="en-US" dirty="0"/>
              <a:t>God’s grace leads Him to delay judgment or punishment He would be well-within His rights to exercise.</a:t>
            </a:r>
          </a:p>
          <a:p>
            <a:r>
              <a:rPr lang="en-US" dirty="0"/>
              <a:t>God’s grace leads Him to give not only more time, but also greater nourishment and care to promote the best possible outcome.</a:t>
            </a:r>
          </a:p>
        </p:txBody>
      </p:sp>
    </p:spTree>
    <p:extLst>
      <p:ext uri="{BB962C8B-B14F-4D97-AF65-F5344CB8AC3E}">
        <p14:creationId xmlns:p14="http://schemas.microsoft.com/office/powerpoint/2010/main" val="2130265397"/>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8CC0-D526-0242-82ED-E7ABFFC90D1D}"/>
              </a:ext>
            </a:extLst>
          </p:cNvPr>
          <p:cNvSpPr>
            <a:spLocks noGrp="1"/>
          </p:cNvSpPr>
          <p:nvPr>
            <p:ph type="title"/>
          </p:nvPr>
        </p:nvSpPr>
        <p:spPr/>
        <p:txBody>
          <a:bodyPr/>
          <a:lstStyle/>
          <a:p>
            <a:r>
              <a:rPr lang="en-US" dirty="0"/>
              <a:t>This is Grace…</a:t>
            </a:r>
          </a:p>
        </p:txBody>
      </p:sp>
      <p:sp>
        <p:nvSpPr>
          <p:cNvPr id="3" name="Content Placeholder 2">
            <a:extLst>
              <a:ext uri="{FF2B5EF4-FFF2-40B4-BE49-F238E27FC236}">
                <a16:creationId xmlns:a16="http://schemas.microsoft.com/office/drawing/2014/main" id="{D918AC3E-5348-9C4F-A327-7D6F4F7AC378}"/>
              </a:ext>
            </a:extLst>
          </p:cNvPr>
          <p:cNvSpPr>
            <a:spLocks noGrp="1"/>
          </p:cNvSpPr>
          <p:nvPr>
            <p:ph idx="1"/>
          </p:nvPr>
        </p:nvSpPr>
        <p:spPr>
          <a:xfrm>
            <a:off x="505556" y="1444734"/>
            <a:ext cx="8058150" cy="3795481"/>
          </a:xfrm>
        </p:spPr>
        <p:txBody>
          <a:bodyPr>
            <a:normAutofit/>
          </a:bodyPr>
          <a:lstStyle/>
          <a:p>
            <a:r>
              <a:rPr lang="en-US" dirty="0"/>
              <a:t>The fact that God will look at us and respond to us in favorable ways, even when we deserve the opposite.</a:t>
            </a:r>
          </a:p>
          <a:p>
            <a:r>
              <a:rPr lang="en-US" b="1" dirty="0">
                <a:solidFill>
                  <a:srgbClr val="B47F44"/>
                </a:solidFill>
              </a:rPr>
              <a:t>I’m going to treat you like a friend with a clean slate and a bright future, despite the past. (Gal 1:15) </a:t>
            </a:r>
          </a:p>
          <a:p>
            <a:r>
              <a:rPr lang="en-US" dirty="0"/>
              <a:t>The past is forgiven and over. You don’t have to carry that burden of shame and sorrow any more.</a:t>
            </a:r>
          </a:p>
          <a:p>
            <a:r>
              <a:rPr lang="en-US" b="1" dirty="0"/>
              <a:t>Jesus &amp; Peter in John 21:15-17</a:t>
            </a:r>
          </a:p>
        </p:txBody>
      </p:sp>
    </p:spTree>
    <p:extLst>
      <p:ext uri="{BB962C8B-B14F-4D97-AF65-F5344CB8AC3E}">
        <p14:creationId xmlns:p14="http://schemas.microsoft.com/office/powerpoint/2010/main" val="2583860730"/>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AA73-FBCF-5C45-A1B8-F07A33D9CCC2}"/>
              </a:ext>
            </a:extLst>
          </p:cNvPr>
          <p:cNvSpPr>
            <a:spLocks noGrp="1"/>
          </p:cNvSpPr>
          <p:nvPr>
            <p:ph type="title"/>
          </p:nvPr>
        </p:nvSpPr>
        <p:spPr/>
        <p:txBody>
          <a:bodyPr/>
          <a:lstStyle/>
          <a:p>
            <a:r>
              <a:rPr lang="en-US" dirty="0"/>
              <a:t>Yes, This Is Amazing…</a:t>
            </a:r>
          </a:p>
        </p:txBody>
      </p:sp>
      <p:sp>
        <p:nvSpPr>
          <p:cNvPr id="3" name="Content Placeholder 2">
            <a:extLst>
              <a:ext uri="{FF2B5EF4-FFF2-40B4-BE49-F238E27FC236}">
                <a16:creationId xmlns:a16="http://schemas.microsoft.com/office/drawing/2014/main" id="{02EF249B-536B-884C-ABF5-5B0668C29969}"/>
              </a:ext>
            </a:extLst>
          </p:cNvPr>
          <p:cNvSpPr>
            <a:spLocks noGrp="1"/>
          </p:cNvSpPr>
          <p:nvPr>
            <p:ph idx="1"/>
          </p:nvPr>
        </p:nvSpPr>
        <p:spPr>
          <a:xfrm>
            <a:off x="628650" y="1444734"/>
            <a:ext cx="8163658" cy="3626115"/>
          </a:xfrm>
        </p:spPr>
        <p:txBody>
          <a:bodyPr>
            <a:normAutofit/>
          </a:bodyPr>
          <a:lstStyle/>
          <a:p>
            <a:r>
              <a:rPr lang="en-US" dirty="0"/>
              <a:t>We have wasted so much.</a:t>
            </a:r>
          </a:p>
          <a:p>
            <a:r>
              <a:rPr lang="en-US" dirty="0"/>
              <a:t>We have caused so much hurt.</a:t>
            </a:r>
          </a:p>
          <a:p>
            <a:r>
              <a:rPr lang="en-US" dirty="0"/>
              <a:t>He is worthy of so much better.</a:t>
            </a:r>
          </a:p>
          <a:p>
            <a:r>
              <a:rPr lang="en-US" dirty="0"/>
              <a:t>We don’t have all our problems or weaknesses sorted out and fixed.</a:t>
            </a:r>
          </a:p>
          <a:p>
            <a:r>
              <a:rPr lang="en-US" dirty="0"/>
              <a:t>Jesus brings “grace upon grace”</a:t>
            </a:r>
          </a:p>
          <a:p>
            <a:pPr lvl="1"/>
            <a:r>
              <a:rPr lang="en-US" dirty="0"/>
              <a:t>Jesus’ Early Life (Luke 2:40,52), His Baptism, His Attitude with the Apostles, and…His Death &amp; Resurrection.</a:t>
            </a:r>
          </a:p>
        </p:txBody>
      </p:sp>
    </p:spTree>
    <p:extLst>
      <p:ext uri="{BB962C8B-B14F-4D97-AF65-F5344CB8AC3E}">
        <p14:creationId xmlns:p14="http://schemas.microsoft.com/office/powerpoint/2010/main" val="460631643"/>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6104-D829-8D4B-98F9-3C3DA9B2B15E}"/>
              </a:ext>
            </a:extLst>
          </p:cNvPr>
          <p:cNvSpPr>
            <a:spLocks noGrp="1"/>
          </p:cNvSpPr>
          <p:nvPr>
            <p:ph type="title"/>
          </p:nvPr>
        </p:nvSpPr>
        <p:spPr>
          <a:xfrm>
            <a:off x="281354" y="402244"/>
            <a:ext cx="8546123" cy="1104636"/>
          </a:xfrm>
        </p:spPr>
        <p:txBody>
          <a:bodyPr>
            <a:normAutofit/>
          </a:bodyPr>
          <a:lstStyle/>
          <a:p>
            <a:r>
              <a:rPr lang="en-US" dirty="0"/>
              <a:t>Jesus Is Showing Us Salvation By Grace</a:t>
            </a:r>
          </a:p>
        </p:txBody>
      </p:sp>
      <p:sp>
        <p:nvSpPr>
          <p:cNvPr id="3" name="Content Placeholder 2">
            <a:extLst>
              <a:ext uri="{FF2B5EF4-FFF2-40B4-BE49-F238E27FC236}">
                <a16:creationId xmlns:a16="http://schemas.microsoft.com/office/drawing/2014/main" id="{7AEC285B-1451-E647-868B-CC8143C96743}"/>
              </a:ext>
            </a:extLst>
          </p:cNvPr>
          <p:cNvSpPr>
            <a:spLocks noGrp="1"/>
          </p:cNvSpPr>
          <p:nvPr>
            <p:ph idx="1"/>
          </p:nvPr>
        </p:nvSpPr>
        <p:spPr/>
        <p:txBody>
          <a:bodyPr/>
          <a:lstStyle/>
          <a:p>
            <a:r>
              <a:rPr lang="en-US" dirty="0"/>
              <a:t>By Grace, We Were Invited.</a:t>
            </a:r>
          </a:p>
          <a:p>
            <a:r>
              <a:rPr lang="en-US" dirty="0"/>
              <a:t>By Grace, We Were Forgiven.</a:t>
            </a:r>
          </a:p>
          <a:p>
            <a:r>
              <a:rPr lang="en-US" dirty="0"/>
              <a:t>By Grace, We Were Accepted Back.</a:t>
            </a:r>
          </a:p>
          <a:p>
            <a:r>
              <a:rPr lang="en-US" dirty="0"/>
              <a:t>By Grace, We Were Given Pure Robes.</a:t>
            </a:r>
          </a:p>
          <a:p>
            <a:r>
              <a:rPr lang="en-US" dirty="0"/>
              <a:t>By Grace, We Were Generously Rewarded.</a:t>
            </a:r>
          </a:p>
        </p:txBody>
      </p:sp>
    </p:spTree>
    <p:extLst>
      <p:ext uri="{BB962C8B-B14F-4D97-AF65-F5344CB8AC3E}">
        <p14:creationId xmlns:p14="http://schemas.microsoft.com/office/powerpoint/2010/main" val="4207647455"/>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4D290-5B49-A047-AD7F-73808D2E8D82}"/>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932472103"/>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9E06-F677-8744-9261-4A3E116D5982}"/>
              </a:ext>
            </a:extLst>
          </p:cNvPr>
          <p:cNvSpPr>
            <a:spLocks noGrp="1"/>
          </p:cNvSpPr>
          <p:nvPr>
            <p:ph type="title"/>
          </p:nvPr>
        </p:nvSpPr>
        <p:spPr/>
        <p:txBody>
          <a:bodyPr/>
          <a:lstStyle/>
          <a:p>
            <a:r>
              <a:rPr lang="en-US" dirty="0"/>
              <a:t>Promises of Jesus</a:t>
            </a:r>
          </a:p>
        </p:txBody>
      </p:sp>
      <p:sp>
        <p:nvSpPr>
          <p:cNvPr id="3" name="Content Placeholder 2">
            <a:extLst>
              <a:ext uri="{FF2B5EF4-FFF2-40B4-BE49-F238E27FC236}">
                <a16:creationId xmlns:a16="http://schemas.microsoft.com/office/drawing/2014/main" id="{FA11F4B6-732F-E340-AE43-92CE48A6E8CA}"/>
              </a:ext>
            </a:extLst>
          </p:cNvPr>
          <p:cNvSpPr>
            <a:spLocks noGrp="1"/>
          </p:cNvSpPr>
          <p:nvPr>
            <p:ph idx="1"/>
          </p:nvPr>
        </p:nvSpPr>
        <p:spPr/>
        <p:txBody>
          <a:bodyPr/>
          <a:lstStyle/>
          <a:p>
            <a:r>
              <a:rPr lang="en-US" dirty="0"/>
              <a:t>Jesus graciously commits Himself to provide…</a:t>
            </a:r>
          </a:p>
          <a:p>
            <a:r>
              <a:rPr lang="en-US" dirty="0"/>
              <a:t>Abundant Life - John 10:10</a:t>
            </a:r>
          </a:p>
          <a:p>
            <a:r>
              <a:rPr lang="en-US" dirty="0"/>
              <a:t>Security - John 6:37</a:t>
            </a:r>
          </a:p>
          <a:p>
            <a:r>
              <a:rPr lang="en-US" dirty="0"/>
              <a:t>Spiritual Family &amp; Persecution - Mark 10:29-31</a:t>
            </a:r>
          </a:p>
          <a:p>
            <a:r>
              <a:rPr lang="en-US" dirty="0"/>
              <a:t>Love - John 14:21</a:t>
            </a:r>
          </a:p>
        </p:txBody>
      </p:sp>
    </p:spTree>
    <p:extLst>
      <p:ext uri="{BB962C8B-B14F-4D97-AF65-F5344CB8AC3E}">
        <p14:creationId xmlns:p14="http://schemas.microsoft.com/office/powerpoint/2010/main" val="4247657492"/>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4D290-5B49-A047-AD7F-73808D2E8D82}"/>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1253422"/>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4000" dirty="0">
                <a:solidFill>
                  <a:schemeClr val="bg1"/>
                </a:solidFill>
              </a:rPr>
              <a:t>To help students gain greater </a:t>
            </a:r>
            <a:br>
              <a:rPr lang="en-US" sz="4000" dirty="0">
                <a:solidFill>
                  <a:schemeClr val="bg1"/>
                </a:solidFill>
              </a:rPr>
            </a:br>
            <a:r>
              <a:rPr lang="en-US" sz="4000" u="sng" dirty="0">
                <a:solidFill>
                  <a:schemeClr val="bg1"/>
                </a:solidFill>
              </a:rPr>
              <a:t>clarity</a:t>
            </a:r>
            <a:r>
              <a:rPr lang="en-US" sz="4000" dirty="0">
                <a:solidFill>
                  <a:schemeClr val="bg1"/>
                </a:solidFill>
              </a:rPr>
              <a:t> and </a:t>
            </a:r>
            <a:r>
              <a:rPr lang="en-US" sz="4000" u="sng" dirty="0">
                <a:solidFill>
                  <a:schemeClr val="bg1"/>
                </a:solidFill>
              </a:rPr>
              <a:t>comfort</a:t>
            </a:r>
            <a:r>
              <a:rPr lang="en-US" sz="4000" dirty="0">
                <a:solidFill>
                  <a:schemeClr val="bg1"/>
                </a:solidFill>
              </a:rPr>
              <a:t> in God’s grace.</a:t>
            </a:r>
            <a:br>
              <a:rPr lang="en-US" sz="4000" dirty="0">
                <a:solidFill>
                  <a:schemeClr val="bg1"/>
                </a:solidFill>
                <a:latin typeface="+mn-lt"/>
              </a:rPr>
            </a:br>
            <a:br>
              <a:rPr lang="en-US" sz="4000" dirty="0">
                <a:solidFill>
                  <a:schemeClr val="bg1"/>
                </a:solidFill>
                <a:latin typeface="+mn-lt"/>
              </a:rPr>
            </a:br>
            <a:r>
              <a:rPr lang="en-US" sz="4000" dirty="0">
                <a:solidFill>
                  <a:schemeClr val="bg1"/>
                </a:solidFill>
                <a:latin typeface="+mn-lt"/>
              </a:rPr>
              <a:t>Today’s Goal:</a:t>
            </a:r>
            <a:br>
              <a:rPr lang="en-US" sz="3600" dirty="0">
                <a:solidFill>
                  <a:schemeClr val="bg1"/>
                </a:solidFill>
              </a:rPr>
            </a:br>
            <a:r>
              <a:rPr lang="en-US" sz="3600" dirty="0">
                <a:solidFill>
                  <a:schemeClr val="bg1"/>
                </a:solidFill>
              </a:rPr>
              <a:t>To focus on the words and life of</a:t>
            </a:r>
            <a:br>
              <a:rPr lang="en-US" sz="3600" dirty="0">
                <a:solidFill>
                  <a:schemeClr val="bg1"/>
                </a:solidFill>
              </a:rPr>
            </a:br>
            <a:r>
              <a:rPr lang="en-US" sz="3600" dirty="0">
                <a:solidFill>
                  <a:schemeClr val="bg1"/>
                </a:solidFill>
              </a:rPr>
              <a:t>Jesus to shape our view of grace.</a:t>
            </a:r>
            <a:endParaRPr lang="en-US" sz="4400" dirty="0">
              <a:solidFill>
                <a:schemeClr val="bg1"/>
              </a:solidFill>
            </a:endParaRPr>
          </a:p>
        </p:txBody>
      </p:sp>
    </p:spTree>
    <p:extLst>
      <p:ext uri="{BB962C8B-B14F-4D97-AF65-F5344CB8AC3E}">
        <p14:creationId xmlns:p14="http://schemas.microsoft.com/office/powerpoint/2010/main" val="312501401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1104636"/>
          </a:xfrm>
        </p:spPr>
        <p:txBody>
          <a:bodyPr/>
          <a:lstStyle/>
          <a:p>
            <a:r>
              <a:rPr lang="en-US" dirty="0"/>
              <a:t>Review: Titus 3:4-8</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2817336" y="1152652"/>
            <a:ext cx="5890312" cy="4259606"/>
          </a:xfrm>
        </p:spPr>
        <p:txBody>
          <a:bodyPr>
            <a:normAutofit fontScale="77500" lnSpcReduction="20000"/>
          </a:bodyPr>
          <a:lstStyle/>
          <a:p>
            <a:pPr lvl="0"/>
            <a:r>
              <a:rPr lang="en-US" b="1" baseline="30000" dirty="0"/>
              <a:t>4</a:t>
            </a:r>
            <a:r>
              <a:rPr lang="en-US" dirty="0"/>
              <a:t> But when the </a:t>
            </a:r>
            <a:r>
              <a:rPr lang="en-US" b="1" dirty="0">
                <a:solidFill>
                  <a:srgbClr val="4E7865"/>
                </a:solidFill>
              </a:rPr>
              <a:t>kindness of God </a:t>
            </a:r>
            <a:r>
              <a:rPr lang="en-US" dirty="0"/>
              <a:t>our Savior and </a:t>
            </a:r>
            <a:r>
              <a:rPr lang="en-US" b="1" dirty="0">
                <a:solidFill>
                  <a:srgbClr val="4E7865"/>
                </a:solidFill>
              </a:rPr>
              <a:t>His love for mankind </a:t>
            </a:r>
            <a:r>
              <a:rPr lang="en-US" dirty="0"/>
              <a:t>appeared, </a:t>
            </a:r>
          </a:p>
          <a:p>
            <a:pPr lvl="0"/>
            <a:r>
              <a:rPr lang="en-US" b="1" baseline="30000" dirty="0"/>
              <a:t>5</a:t>
            </a:r>
            <a:r>
              <a:rPr lang="en-US" dirty="0"/>
              <a:t> </a:t>
            </a:r>
            <a:r>
              <a:rPr lang="en-US" b="1" dirty="0">
                <a:solidFill>
                  <a:srgbClr val="4E7865"/>
                </a:solidFill>
              </a:rPr>
              <a:t>He saved us</a:t>
            </a:r>
            <a:r>
              <a:rPr lang="en-US" dirty="0"/>
              <a:t>, not on the basis of deeds which we have done in righteousness, but according to His mercy, by the washing of regeneration and renewing by the Holy Spirit, </a:t>
            </a:r>
          </a:p>
          <a:p>
            <a:pPr lvl="0"/>
            <a:r>
              <a:rPr lang="en-US" b="1" baseline="30000" dirty="0"/>
              <a:t>6</a:t>
            </a:r>
            <a:r>
              <a:rPr lang="en-US" dirty="0"/>
              <a:t> whom </a:t>
            </a:r>
            <a:r>
              <a:rPr lang="en-US" b="1" dirty="0">
                <a:solidFill>
                  <a:srgbClr val="4E7865"/>
                </a:solidFill>
              </a:rPr>
              <a:t>He poured out </a:t>
            </a:r>
            <a:r>
              <a:rPr lang="en-US" dirty="0"/>
              <a:t>upon us richly through Jesus Christ our Savior, </a:t>
            </a:r>
          </a:p>
          <a:p>
            <a:pPr lvl="0"/>
            <a:r>
              <a:rPr lang="en-US" b="1" baseline="30000" dirty="0"/>
              <a:t>7</a:t>
            </a:r>
            <a:r>
              <a:rPr lang="en-US" dirty="0"/>
              <a:t> so that </a:t>
            </a:r>
            <a:r>
              <a:rPr lang="en-US" b="1" dirty="0">
                <a:solidFill>
                  <a:srgbClr val="4E7865"/>
                </a:solidFill>
              </a:rPr>
              <a:t>being justified by His grace </a:t>
            </a:r>
            <a:r>
              <a:rPr lang="en-US" dirty="0"/>
              <a:t>we would be </a:t>
            </a:r>
            <a:r>
              <a:rPr lang="en-US" b="1" dirty="0">
                <a:solidFill>
                  <a:srgbClr val="4E7865"/>
                </a:solidFill>
              </a:rPr>
              <a:t>made heirs </a:t>
            </a:r>
            <a:r>
              <a:rPr lang="en-US" dirty="0"/>
              <a:t>according to </a:t>
            </a:r>
            <a:r>
              <a:rPr lang="en-US" b="1" dirty="0">
                <a:solidFill>
                  <a:srgbClr val="4E7865"/>
                </a:solidFill>
              </a:rPr>
              <a:t>the hope of </a:t>
            </a:r>
            <a:br>
              <a:rPr lang="en-US" b="1" dirty="0">
                <a:solidFill>
                  <a:srgbClr val="4E7865"/>
                </a:solidFill>
              </a:rPr>
            </a:br>
            <a:r>
              <a:rPr lang="en-US" b="1" dirty="0">
                <a:solidFill>
                  <a:srgbClr val="4E7865"/>
                </a:solidFill>
              </a:rPr>
              <a:t>eternal life. </a:t>
            </a:r>
          </a:p>
          <a:p>
            <a:pPr lvl="0"/>
            <a:r>
              <a:rPr lang="en-US" b="1" baseline="30000" dirty="0"/>
              <a:t>8</a:t>
            </a:r>
            <a:r>
              <a:rPr lang="en-US" dirty="0"/>
              <a:t> This is a trustworthy statement; and concerning these things I want you to speak confidently, </a:t>
            </a:r>
            <a:r>
              <a:rPr lang="en-US" b="1" dirty="0">
                <a:solidFill>
                  <a:srgbClr val="4E7865"/>
                </a:solidFill>
              </a:rPr>
              <a:t>so that those who have believed God will be careful to engage in good deeds.</a:t>
            </a:r>
            <a:r>
              <a:rPr lang="en-US" dirty="0"/>
              <a:t> </a:t>
            </a:r>
          </a:p>
        </p:txBody>
      </p:sp>
      <p:sp>
        <p:nvSpPr>
          <p:cNvPr id="2" name="TextBox 1">
            <a:extLst>
              <a:ext uri="{FF2B5EF4-FFF2-40B4-BE49-F238E27FC236}">
                <a16:creationId xmlns:a16="http://schemas.microsoft.com/office/drawing/2014/main" id="{92C0BCFF-7974-1942-A751-608073735157}"/>
              </a:ext>
            </a:extLst>
          </p:cNvPr>
          <p:cNvSpPr txBox="1"/>
          <p:nvPr/>
        </p:nvSpPr>
        <p:spPr>
          <a:xfrm>
            <a:off x="511328" y="1047654"/>
            <a:ext cx="1996388" cy="523220"/>
          </a:xfrm>
          <a:prstGeom prst="rect">
            <a:avLst/>
          </a:prstGeom>
          <a:noFill/>
        </p:spPr>
        <p:txBody>
          <a:bodyPr wrap="square" rtlCol="0">
            <a:spAutoFit/>
          </a:bodyPr>
          <a:lstStyle/>
          <a:p>
            <a:r>
              <a:rPr lang="en-US" sz="2800" b="1" dirty="0">
                <a:solidFill>
                  <a:srgbClr val="4E7865"/>
                </a:solidFill>
              </a:rPr>
              <a:t>Admiration</a:t>
            </a:r>
            <a:endParaRPr lang="en-US" sz="2400" b="1" dirty="0">
              <a:solidFill>
                <a:srgbClr val="4E7865"/>
              </a:solidFill>
            </a:endParaRPr>
          </a:p>
        </p:txBody>
      </p:sp>
      <p:sp>
        <p:nvSpPr>
          <p:cNvPr id="5" name="TextBox 4">
            <a:extLst>
              <a:ext uri="{FF2B5EF4-FFF2-40B4-BE49-F238E27FC236}">
                <a16:creationId xmlns:a16="http://schemas.microsoft.com/office/drawing/2014/main" id="{47B9DB36-B854-024D-9D53-38B4AB321194}"/>
              </a:ext>
            </a:extLst>
          </p:cNvPr>
          <p:cNvSpPr txBox="1"/>
          <p:nvPr/>
        </p:nvSpPr>
        <p:spPr>
          <a:xfrm>
            <a:off x="915043" y="1719047"/>
            <a:ext cx="1164989" cy="523220"/>
          </a:xfrm>
          <a:prstGeom prst="rect">
            <a:avLst/>
          </a:prstGeom>
          <a:noFill/>
        </p:spPr>
        <p:txBody>
          <a:bodyPr wrap="square" rtlCol="0">
            <a:spAutoFit/>
          </a:bodyPr>
          <a:lstStyle/>
          <a:p>
            <a:r>
              <a:rPr lang="en-US" sz="2800" b="1" dirty="0">
                <a:solidFill>
                  <a:srgbClr val="4E7865"/>
                </a:solidFill>
              </a:rPr>
              <a:t>Action</a:t>
            </a:r>
            <a:endParaRPr lang="en-US" sz="2400" b="1" dirty="0">
              <a:solidFill>
                <a:srgbClr val="4E7865"/>
              </a:solidFill>
            </a:endParaRPr>
          </a:p>
        </p:txBody>
      </p:sp>
      <p:sp>
        <p:nvSpPr>
          <p:cNvPr id="8" name="TextBox 7">
            <a:extLst>
              <a:ext uri="{FF2B5EF4-FFF2-40B4-BE49-F238E27FC236}">
                <a16:creationId xmlns:a16="http://schemas.microsoft.com/office/drawing/2014/main" id="{3186A010-0B24-0B47-916F-9DDB29FBA7BA}"/>
              </a:ext>
            </a:extLst>
          </p:cNvPr>
          <p:cNvSpPr txBox="1"/>
          <p:nvPr/>
        </p:nvSpPr>
        <p:spPr>
          <a:xfrm>
            <a:off x="201708" y="3282455"/>
            <a:ext cx="2702857" cy="523220"/>
          </a:xfrm>
          <a:prstGeom prst="rect">
            <a:avLst/>
          </a:prstGeom>
          <a:noFill/>
        </p:spPr>
        <p:txBody>
          <a:bodyPr wrap="square" rtlCol="0">
            <a:spAutoFit/>
          </a:bodyPr>
          <a:lstStyle/>
          <a:p>
            <a:r>
              <a:rPr lang="en-US" sz="2800" b="1" dirty="0">
                <a:solidFill>
                  <a:srgbClr val="4E7865"/>
                </a:solidFill>
              </a:rPr>
              <a:t>Accomplishment</a:t>
            </a:r>
            <a:endParaRPr lang="en-US" sz="2400" b="1" dirty="0">
              <a:solidFill>
                <a:srgbClr val="4E7865"/>
              </a:solidFill>
            </a:endParaRPr>
          </a:p>
        </p:txBody>
      </p:sp>
      <p:sp>
        <p:nvSpPr>
          <p:cNvPr id="9" name="TextBox 8">
            <a:extLst>
              <a:ext uri="{FF2B5EF4-FFF2-40B4-BE49-F238E27FC236}">
                <a16:creationId xmlns:a16="http://schemas.microsoft.com/office/drawing/2014/main" id="{C9507FF3-114A-7A4D-8D6D-D68CB933338C}"/>
              </a:ext>
            </a:extLst>
          </p:cNvPr>
          <p:cNvSpPr txBox="1"/>
          <p:nvPr/>
        </p:nvSpPr>
        <p:spPr>
          <a:xfrm>
            <a:off x="242046" y="4139534"/>
            <a:ext cx="2723207" cy="523220"/>
          </a:xfrm>
          <a:prstGeom prst="rect">
            <a:avLst/>
          </a:prstGeom>
          <a:noFill/>
        </p:spPr>
        <p:txBody>
          <a:bodyPr wrap="square" rtlCol="0">
            <a:spAutoFit/>
          </a:bodyPr>
          <a:lstStyle/>
          <a:p>
            <a:r>
              <a:rPr lang="en-US" sz="2800" b="1" dirty="0">
                <a:solidFill>
                  <a:srgbClr val="4E7865"/>
                </a:solidFill>
              </a:rPr>
              <a:t>Purpose/Results</a:t>
            </a:r>
            <a:endParaRPr lang="en-US" sz="2400" b="1" dirty="0">
              <a:solidFill>
                <a:srgbClr val="4E7865"/>
              </a:solidFill>
            </a:endParaRPr>
          </a:p>
        </p:txBody>
      </p:sp>
    </p:spTree>
    <p:extLst>
      <p:ext uri="{BB962C8B-B14F-4D97-AF65-F5344CB8AC3E}">
        <p14:creationId xmlns:p14="http://schemas.microsoft.com/office/powerpoint/2010/main" val="18426919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2269238"/>
          </a:xfrm>
        </p:spPr>
        <p:txBody>
          <a:bodyPr/>
          <a:lstStyle/>
          <a:p>
            <a:r>
              <a:rPr lang="en-US" dirty="0"/>
              <a:t>Review: Seeing God’s Grace</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880782" y="2245659"/>
            <a:ext cx="7382435" cy="3206940"/>
          </a:xfrm>
        </p:spPr>
        <p:txBody>
          <a:bodyPr>
            <a:normAutofit/>
          </a:bodyPr>
          <a:lstStyle/>
          <a:p>
            <a:pPr marL="0" lvl="0" indent="0" algn="ctr">
              <a:buNone/>
            </a:pPr>
            <a:r>
              <a:rPr lang="en-US" sz="3200" dirty="0"/>
              <a:t>God’s grace can be described as: </a:t>
            </a:r>
            <a:br>
              <a:rPr lang="en-US" sz="3200" dirty="0"/>
            </a:br>
            <a:r>
              <a:rPr lang="en-US" sz="3200" b="1" dirty="0">
                <a:solidFill>
                  <a:srgbClr val="4E7865"/>
                </a:solidFill>
              </a:rPr>
              <a:t>God’s admirable </a:t>
            </a:r>
            <a:r>
              <a:rPr lang="en-US" sz="3200" dirty="0"/>
              <a:t>character, </a:t>
            </a:r>
            <a:br>
              <a:rPr lang="en-US" sz="3200" dirty="0"/>
            </a:br>
            <a:r>
              <a:rPr lang="en-US" sz="3200" b="1" dirty="0">
                <a:solidFill>
                  <a:srgbClr val="4E7865"/>
                </a:solidFill>
              </a:rPr>
              <a:t>to act </a:t>
            </a:r>
            <a:r>
              <a:rPr lang="en-US" sz="3200" dirty="0"/>
              <a:t>with kindness we do not deserve,</a:t>
            </a:r>
            <a:br>
              <a:rPr lang="en-US" sz="3200" dirty="0"/>
            </a:br>
            <a:r>
              <a:rPr lang="en-US" sz="3200" dirty="0"/>
              <a:t> </a:t>
            </a:r>
            <a:r>
              <a:rPr lang="en-US" sz="3200" b="1" dirty="0">
                <a:solidFill>
                  <a:srgbClr val="4E7865"/>
                </a:solidFill>
              </a:rPr>
              <a:t>to accomplish </a:t>
            </a:r>
            <a:r>
              <a:rPr lang="en-US" sz="3200" dirty="0"/>
              <a:t>what we cannot alone.</a:t>
            </a:r>
          </a:p>
        </p:txBody>
      </p:sp>
    </p:spTree>
    <p:extLst>
      <p:ext uri="{BB962C8B-B14F-4D97-AF65-F5344CB8AC3E}">
        <p14:creationId xmlns:p14="http://schemas.microsoft.com/office/powerpoint/2010/main" val="483554240"/>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1104636"/>
          </a:xfrm>
        </p:spPr>
        <p:txBody>
          <a:bodyPr>
            <a:normAutofit/>
          </a:bodyPr>
          <a:lstStyle/>
          <a:p>
            <a:r>
              <a:rPr lang="en-US" dirty="0"/>
              <a:t>Jesus Brings “Grace Upon Grace”</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322729" y="1317812"/>
            <a:ext cx="8309207" cy="3668716"/>
          </a:xfrm>
        </p:spPr>
        <p:txBody>
          <a:bodyPr>
            <a:normAutofit fontScale="92500" lnSpcReduction="10000"/>
          </a:bodyPr>
          <a:lstStyle/>
          <a:p>
            <a:pPr lvl="0"/>
            <a:r>
              <a:rPr lang="en-US" b="1" dirty="0"/>
              <a:t>Key Text: John 1:9-17</a:t>
            </a:r>
          </a:p>
          <a:p>
            <a:pPr lvl="0"/>
            <a:r>
              <a:rPr lang="en-US" dirty="0"/>
              <a:t>John introduces Jesus by emphasizing two qualities: </a:t>
            </a:r>
            <a:br>
              <a:rPr lang="en-US" dirty="0"/>
            </a:br>
            <a:r>
              <a:rPr lang="en-US" dirty="0"/>
              <a:t>Jesus is so full of </a:t>
            </a:r>
            <a:r>
              <a:rPr lang="en-US" u="sng" dirty="0"/>
              <a:t>Grace &amp; Truth</a:t>
            </a:r>
            <a:r>
              <a:rPr lang="en-US" dirty="0"/>
              <a:t> he has plenty to give us.</a:t>
            </a:r>
          </a:p>
          <a:p>
            <a:pPr lvl="1"/>
            <a:r>
              <a:rPr lang="en-US" dirty="0"/>
              <a:t>2 Corinthians 8:9</a:t>
            </a:r>
          </a:p>
          <a:p>
            <a:pPr lvl="0"/>
            <a:r>
              <a:rPr lang="en-US" dirty="0"/>
              <a:t>John summarizes the life and teaching of Jesus as imparting grace on top of grace. </a:t>
            </a:r>
          </a:p>
          <a:p>
            <a:pPr lvl="0"/>
            <a:r>
              <a:rPr lang="en-US" dirty="0"/>
              <a:t>In Jesus’ life we see Him giving one gracious teaching after another, one picture on top of another, one healing upon another… So that it becomes clear that our covenant with Christ is far superior to the Law of Moses.</a:t>
            </a:r>
          </a:p>
          <a:p>
            <a:pPr lvl="0"/>
            <a:endParaRPr lang="en-US" dirty="0"/>
          </a:p>
          <a:p>
            <a:pPr marL="342900" lvl="1" indent="0">
              <a:buNone/>
            </a:pPr>
            <a:endParaRPr lang="en-US" dirty="0"/>
          </a:p>
        </p:txBody>
      </p:sp>
    </p:spTree>
    <p:extLst>
      <p:ext uri="{BB962C8B-B14F-4D97-AF65-F5344CB8AC3E}">
        <p14:creationId xmlns:p14="http://schemas.microsoft.com/office/powerpoint/2010/main" val="3120915745"/>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100B-A6C6-FD4D-8258-BC1DC1AD762D}"/>
              </a:ext>
            </a:extLst>
          </p:cNvPr>
          <p:cNvSpPr>
            <a:spLocks noGrp="1"/>
          </p:cNvSpPr>
          <p:nvPr>
            <p:ph type="title"/>
          </p:nvPr>
        </p:nvSpPr>
        <p:spPr>
          <a:xfrm>
            <a:off x="331304" y="402244"/>
            <a:ext cx="8184046" cy="1104636"/>
          </a:xfrm>
        </p:spPr>
        <p:txBody>
          <a:bodyPr>
            <a:normAutofit fontScale="90000"/>
          </a:bodyPr>
          <a:lstStyle/>
          <a:p>
            <a:r>
              <a:rPr lang="en-US" dirty="0"/>
              <a:t>We See Grace</a:t>
            </a:r>
            <a:br>
              <a:rPr lang="en-US" dirty="0"/>
            </a:br>
            <a:r>
              <a:rPr lang="en-US" dirty="0"/>
              <a:t>In Jesus’ Gentle Invitation.</a:t>
            </a:r>
          </a:p>
        </p:txBody>
      </p:sp>
      <p:sp>
        <p:nvSpPr>
          <p:cNvPr id="3" name="Content Placeholder 2">
            <a:extLst>
              <a:ext uri="{FF2B5EF4-FFF2-40B4-BE49-F238E27FC236}">
                <a16:creationId xmlns:a16="http://schemas.microsoft.com/office/drawing/2014/main" id="{89F5A8A4-DE13-1C47-8DE1-2C2639A79465}"/>
              </a:ext>
            </a:extLst>
          </p:cNvPr>
          <p:cNvSpPr>
            <a:spLocks noGrp="1"/>
          </p:cNvSpPr>
          <p:nvPr>
            <p:ph idx="1"/>
          </p:nvPr>
        </p:nvSpPr>
        <p:spPr/>
        <p:txBody>
          <a:bodyPr>
            <a:normAutofit fontScale="92500" lnSpcReduction="20000"/>
          </a:bodyPr>
          <a:lstStyle/>
          <a:p>
            <a:r>
              <a:rPr lang="en-US" b="1" dirty="0"/>
              <a:t>Key Text: Matthew 11:28-30</a:t>
            </a:r>
          </a:p>
          <a:p>
            <a:r>
              <a:rPr lang="en-US" dirty="0"/>
              <a:t>Context: After all the healings Jesus performed, many in the cities of Galilee did not come to Him.</a:t>
            </a:r>
          </a:p>
          <a:p>
            <a:r>
              <a:rPr lang="en-US" dirty="0"/>
              <a:t>“Come to Me, </a:t>
            </a:r>
            <a:r>
              <a:rPr lang="en-US" b="1" dirty="0">
                <a:solidFill>
                  <a:srgbClr val="4E7865"/>
                </a:solidFill>
              </a:rPr>
              <a:t>all</a:t>
            </a:r>
            <a:r>
              <a:rPr lang="en-US" dirty="0"/>
              <a:t> who are </a:t>
            </a:r>
            <a:r>
              <a:rPr lang="en-US" b="1" dirty="0">
                <a:solidFill>
                  <a:srgbClr val="4E7865"/>
                </a:solidFill>
              </a:rPr>
              <a:t>weary and heavy-laden</a:t>
            </a:r>
            <a:r>
              <a:rPr lang="en-US" dirty="0"/>
              <a:t>, and I will give you </a:t>
            </a:r>
            <a:r>
              <a:rPr lang="en-US" b="1" dirty="0">
                <a:solidFill>
                  <a:srgbClr val="4E7865"/>
                </a:solidFill>
              </a:rPr>
              <a:t>rest</a:t>
            </a:r>
            <a:r>
              <a:rPr lang="en-US" dirty="0"/>
              <a:t>.</a:t>
            </a:r>
          </a:p>
          <a:p>
            <a:r>
              <a:rPr lang="en-US" dirty="0"/>
              <a:t>Take My yoke upon you and </a:t>
            </a:r>
            <a:r>
              <a:rPr lang="en-US" b="1" dirty="0">
                <a:solidFill>
                  <a:srgbClr val="4E7865"/>
                </a:solidFill>
              </a:rPr>
              <a:t>learn from Me</a:t>
            </a:r>
            <a:r>
              <a:rPr lang="en-US" dirty="0"/>
              <a:t>, for I am </a:t>
            </a:r>
            <a:r>
              <a:rPr lang="en-US" b="1" dirty="0">
                <a:solidFill>
                  <a:srgbClr val="4E7865"/>
                </a:solidFill>
              </a:rPr>
              <a:t>gentle and humble </a:t>
            </a:r>
            <a:r>
              <a:rPr lang="en-US" dirty="0"/>
              <a:t>in heart, and you will find rest for your souls.</a:t>
            </a:r>
          </a:p>
          <a:p>
            <a:r>
              <a:rPr lang="en-US" dirty="0"/>
              <a:t>For My yoke is </a:t>
            </a:r>
            <a:r>
              <a:rPr lang="en-US" b="1" dirty="0">
                <a:solidFill>
                  <a:srgbClr val="4E7865"/>
                </a:solidFill>
              </a:rPr>
              <a:t>easy</a:t>
            </a:r>
            <a:r>
              <a:rPr lang="en-US" dirty="0"/>
              <a:t> and My burden is </a:t>
            </a:r>
            <a:r>
              <a:rPr lang="en-US" b="1" dirty="0">
                <a:solidFill>
                  <a:srgbClr val="4E7865"/>
                </a:solidFill>
              </a:rPr>
              <a:t>light.</a:t>
            </a:r>
            <a:r>
              <a:rPr lang="en-US" dirty="0"/>
              <a:t>”</a:t>
            </a:r>
            <a:br>
              <a:rPr lang="en-US" dirty="0"/>
            </a:br>
            <a:endParaRPr lang="en-US" dirty="0"/>
          </a:p>
        </p:txBody>
      </p:sp>
    </p:spTree>
    <p:extLst>
      <p:ext uri="{BB962C8B-B14F-4D97-AF65-F5344CB8AC3E}">
        <p14:creationId xmlns:p14="http://schemas.microsoft.com/office/powerpoint/2010/main" val="1825670732"/>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1B34-9FD2-1143-99B0-550D198A3751}"/>
              </a:ext>
            </a:extLst>
          </p:cNvPr>
          <p:cNvSpPr>
            <a:spLocks noGrp="1"/>
          </p:cNvSpPr>
          <p:nvPr>
            <p:ph type="title"/>
          </p:nvPr>
        </p:nvSpPr>
        <p:spPr/>
        <p:txBody>
          <a:bodyPr>
            <a:normAutofit fontScale="90000"/>
          </a:bodyPr>
          <a:lstStyle/>
          <a:p>
            <a:r>
              <a:rPr lang="en-US" dirty="0"/>
              <a:t>We See Grace </a:t>
            </a:r>
            <a:br>
              <a:rPr lang="en-US" dirty="0"/>
            </a:br>
            <a:r>
              <a:rPr lang="en-US" dirty="0"/>
              <a:t>In Jesus’ Description of the Father.</a:t>
            </a:r>
          </a:p>
        </p:txBody>
      </p:sp>
      <p:sp>
        <p:nvSpPr>
          <p:cNvPr id="3" name="Content Placeholder 2">
            <a:extLst>
              <a:ext uri="{FF2B5EF4-FFF2-40B4-BE49-F238E27FC236}">
                <a16:creationId xmlns:a16="http://schemas.microsoft.com/office/drawing/2014/main" id="{B1FF638C-4F15-1645-B479-2FA08717D3C3}"/>
              </a:ext>
            </a:extLst>
          </p:cNvPr>
          <p:cNvSpPr>
            <a:spLocks noGrp="1"/>
          </p:cNvSpPr>
          <p:nvPr>
            <p:ph idx="1"/>
          </p:nvPr>
        </p:nvSpPr>
        <p:spPr>
          <a:xfrm>
            <a:off x="304800" y="1532659"/>
            <a:ext cx="8839200" cy="3626115"/>
          </a:xfrm>
        </p:spPr>
        <p:txBody>
          <a:bodyPr>
            <a:normAutofit fontScale="92500" lnSpcReduction="20000"/>
          </a:bodyPr>
          <a:lstStyle/>
          <a:p>
            <a:r>
              <a:rPr lang="en-US" b="1" dirty="0"/>
              <a:t>Key Text: Focus On The Father in Luke 15:17-24 </a:t>
            </a:r>
          </a:p>
          <a:p>
            <a:pPr marL="0" indent="0">
              <a:buNone/>
            </a:pPr>
            <a:r>
              <a:rPr lang="en-US" i="1" u="sng" dirty="0"/>
              <a:t>Five Responses A Prodigal MIGHT Expect?</a:t>
            </a:r>
          </a:p>
          <a:p>
            <a:r>
              <a:rPr lang="en-US" dirty="0"/>
              <a:t>Rejection: How dare you come back here…?</a:t>
            </a:r>
          </a:p>
          <a:p>
            <a:r>
              <a:rPr lang="en-US" dirty="0"/>
              <a:t>Retaliation: Throwing stones…?</a:t>
            </a:r>
          </a:p>
          <a:p>
            <a:r>
              <a:rPr lang="en-US" dirty="0"/>
              <a:t>Resistance: Will I beg, plead, and negotiate…?</a:t>
            </a:r>
          </a:p>
          <a:p>
            <a:r>
              <a:rPr lang="en-US" dirty="0"/>
              <a:t>Rebuke: I told you this would be a disaster…?</a:t>
            </a:r>
          </a:p>
          <a:p>
            <a:r>
              <a:rPr lang="en-US" dirty="0"/>
              <a:t>Restitution: First, serve me for 10 years as a servant…?</a:t>
            </a:r>
          </a:p>
          <a:p>
            <a:r>
              <a:rPr lang="en-US" dirty="0"/>
              <a:t>God Responds </a:t>
            </a:r>
            <a:r>
              <a:rPr lang="en-US" b="1" i="1" dirty="0"/>
              <a:t>Graciously (Favorably) </a:t>
            </a:r>
            <a:r>
              <a:rPr lang="en-US" dirty="0"/>
              <a:t>To His Son’s Return.</a:t>
            </a:r>
          </a:p>
          <a:p>
            <a:pPr lvl="1"/>
            <a:r>
              <a:rPr lang="en-US" dirty="0"/>
              <a:t>The Son Finds </a:t>
            </a:r>
            <a:r>
              <a:rPr lang="en-US" b="1" dirty="0">
                <a:solidFill>
                  <a:srgbClr val="B47F44"/>
                </a:solidFill>
              </a:rPr>
              <a:t>COMPLETE RESTORATION.</a:t>
            </a:r>
          </a:p>
          <a:p>
            <a:endParaRPr lang="en-US" dirty="0"/>
          </a:p>
        </p:txBody>
      </p:sp>
    </p:spTree>
    <p:extLst>
      <p:ext uri="{BB962C8B-B14F-4D97-AF65-F5344CB8AC3E}">
        <p14:creationId xmlns:p14="http://schemas.microsoft.com/office/powerpoint/2010/main" val="2971079908"/>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1B34-9FD2-1143-99B0-550D198A3751}"/>
              </a:ext>
            </a:extLst>
          </p:cNvPr>
          <p:cNvSpPr>
            <a:spLocks noGrp="1"/>
          </p:cNvSpPr>
          <p:nvPr>
            <p:ph type="title"/>
          </p:nvPr>
        </p:nvSpPr>
        <p:spPr/>
        <p:txBody>
          <a:bodyPr>
            <a:normAutofit fontScale="90000"/>
          </a:bodyPr>
          <a:lstStyle/>
          <a:p>
            <a:r>
              <a:rPr lang="en-US" dirty="0"/>
              <a:t>We See Grace </a:t>
            </a:r>
            <a:br>
              <a:rPr lang="en-US" dirty="0"/>
            </a:br>
            <a:r>
              <a:rPr lang="en-US" dirty="0"/>
              <a:t>In Jesus’ Description of the Father.</a:t>
            </a:r>
          </a:p>
        </p:txBody>
      </p:sp>
      <p:sp>
        <p:nvSpPr>
          <p:cNvPr id="3" name="Content Placeholder 2">
            <a:extLst>
              <a:ext uri="{FF2B5EF4-FFF2-40B4-BE49-F238E27FC236}">
                <a16:creationId xmlns:a16="http://schemas.microsoft.com/office/drawing/2014/main" id="{B1FF638C-4F15-1645-B479-2FA08717D3C3}"/>
              </a:ext>
            </a:extLst>
          </p:cNvPr>
          <p:cNvSpPr>
            <a:spLocks noGrp="1"/>
          </p:cNvSpPr>
          <p:nvPr>
            <p:ph idx="1"/>
          </p:nvPr>
        </p:nvSpPr>
        <p:spPr>
          <a:xfrm>
            <a:off x="628649" y="1602999"/>
            <a:ext cx="8157541" cy="3626115"/>
          </a:xfrm>
        </p:spPr>
        <p:txBody>
          <a:bodyPr>
            <a:normAutofit lnSpcReduction="10000"/>
          </a:bodyPr>
          <a:lstStyle/>
          <a:p>
            <a:r>
              <a:rPr lang="en-US" dirty="0"/>
              <a:t>God knows when we need instruction &amp; </a:t>
            </a:r>
            <a:br>
              <a:rPr lang="en-US" dirty="0"/>
            </a:br>
            <a:r>
              <a:rPr lang="en-US" dirty="0"/>
              <a:t>when we need a hug.</a:t>
            </a:r>
          </a:p>
          <a:p>
            <a:pPr lvl="1"/>
            <a:r>
              <a:rPr lang="en-US" dirty="0"/>
              <a:t>Entitlement Is The Enemy of Grace. If we think we deserve everything, we can’t appreciate the kindness being shown.</a:t>
            </a:r>
          </a:p>
          <a:p>
            <a:r>
              <a:rPr lang="en-US" dirty="0"/>
              <a:t>God cares personally about each &amp; every one of us.</a:t>
            </a:r>
          </a:p>
          <a:p>
            <a:r>
              <a:rPr lang="en-US" dirty="0"/>
              <a:t>God doesn’t have to approve of our past,</a:t>
            </a:r>
            <a:br>
              <a:rPr lang="en-US" dirty="0"/>
            </a:br>
            <a:r>
              <a:rPr lang="en-US" dirty="0"/>
              <a:t> in order to offer us a place in His family!</a:t>
            </a:r>
          </a:p>
          <a:p>
            <a:r>
              <a:rPr lang="en-US" dirty="0"/>
              <a:t>God lifts up &amp; shows mercy to the broken.</a:t>
            </a:r>
          </a:p>
          <a:p>
            <a:pPr lvl="1"/>
            <a:r>
              <a:rPr lang="en-US" dirty="0"/>
              <a:t>Luke 10:33-35</a:t>
            </a:r>
          </a:p>
        </p:txBody>
      </p:sp>
    </p:spTree>
    <p:extLst>
      <p:ext uri="{BB962C8B-B14F-4D97-AF65-F5344CB8AC3E}">
        <p14:creationId xmlns:p14="http://schemas.microsoft.com/office/powerpoint/2010/main" val="419205585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100B-A6C6-FD4D-8258-BC1DC1AD762D}"/>
              </a:ext>
            </a:extLst>
          </p:cNvPr>
          <p:cNvSpPr>
            <a:spLocks noGrp="1"/>
          </p:cNvSpPr>
          <p:nvPr>
            <p:ph type="title"/>
          </p:nvPr>
        </p:nvSpPr>
        <p:spPr/>
        <p:txBody>
          <a:bodyPr>
            <a:normAutofit/>
          </a:bodyPr>
          <a:lstStyle/>
          <a:p>
            <a:pPr algn="ctr"/>
            <a:r>
              <a:rPr lang="en-US" b="1" dirty="0">
                <a:latin typeface="+mn-lt"/>
              </a:rPr>
              <a:t>We See Grace </a:t>
            </a:r>
            <a:br>
              <a:rPr lang="en-US" b="1" dirty="0">
                <a:latin typeface="+mn-lt"/>
              </a:rPr>
            </a:br>
            <a:r>
              <a:rPr lang="en-US" b="1" dirty="0">
                <a:latin typeface="+mn-lt"/>
              </a:rPr>
              <a:t>In Jesus’ Lesson On Forgiveness. </a:t>
            </a:r>
          </a:p>
        </p:txBody>
      </p:sp>
      <p:sp>
        <p:nvSpPr>
          <p:cNvPr id="3" name="Content Placeholder 2">
            <a:extLst>
              <a:ext uri="{FF2B5EF4-FFF2-40B4-BE49-F238E27FC236}">
                <a16:creationId xmlns:a16="http://schemas.microsoft.com/office/drawing/2014/main" id="{89F5A8A4-DE13-1C47-8DE1-2C2639A79465}"/>
              </a:ext>
            </a:extLst>
          </p:cNvPr>
          <p:cNvSpPr>
            <a:spLocks noGrp="1"/>
          </p:cNvSpPr>
          <p:nvPr>
            <p:ph sz="half" idx="1"/>
          </p:nvPr>
        </p:nvSpPr>
        <p:spPr/>
        <p:txBody>
          <a:bodyPr>
            <a:normAutofit/>
          </a:bodyPr>
          <a:lstStyle/>
          <a:p>
            <a:r>
              <a:rPr lang="en-US" b="1" dirty="0"/>
              <a:t>Key Text: Matthew 18:21-35</a:t>
            </a:r>
          </a:p>
          <a:p>
            <a:r>
              <a:rPr lang="en-US" dirty="0"/>
              <a:t>God’s Forgiveness Does Not Have An Arbitrary Limit. </a:t>
            </a:r>
            <a:br>
              <a:rPr lang="en-US" dirty="0"/>
            </a:br>
            <a:r>
              <a:rPr lang="en-US" dirty="0"/>
              <a:t>(vs. 21-22)</a:t>
            </a:r>
          </a:p>
          <a:p>
            <a:r>
              <a:rPr lang="en-US" dirty="0"/>
              <a:t>God Immediately Recognizes And Is Pleased With Humility. (vs. 26)</a:t>
            </a:r>
          </a:p>
          <a:p>
            <a:r>
              <a:rPr lang="en-US" dirty="0"/>
              <a:t>God “felt compassion and </a:t>
            </a:r>
            <a:r>
              <a:rPr lang="en-US" u="sng" dirty="0"/>
              <a:t>released him </a:t>
            </a:r>
            <a:r>
              <a:rPr lang="en-US" dirty="0"/>
              <a:t>and </a:t>
            </a:r>
            <a:r>
              <a:rPr lang="en-US" u="sng" dirty="0"/>
              <a:t>forgave him </a:t>
            </a:r>
            <a:r>
              <a:rPr lang="en-US" dirty="0"/>
              <a:t>the debt.” (vs. 27)</a:t>
            </a:r>
          </a:p>
          <a:p>
            <a:endParaRPr lang="en-US" dirty="0"/>
          </a:p>
        </p:txBody>
      </p:sp>
      <p:sp>
        <p:nvSpPr>
          <p:cNvPr id="4" name="Content Placeholder 3">
            <a:extLst>
              <a:ext uri="{FF2B5EF4-FFF2-40B4-BE49-F238E27FC236}">
                <a16:creationId xmlns:a16="http://schemas.microsoft.com/office/drawing/2014/main" id="{7E1B5789-5368-6540-8BB6-37B19A457B60}"/>
              </a:ext>
            </a:extLst>
          </p:cNvPr>
          <p:cNvSpPr>
            <a:spLocks noGrp="1"/>
          </p:cNvSpPr>
          <p:nvPr>
            <p:ph sz="half" idx="2"/>
          </p:nvPr>
        </p:nvSpPr>
        <p:spPr/>
        <p:txBody>
          <a:bodyPr>
            <a:normAutofit/>
          </a:bodyPr>
          <a:lstStyle/>
          <a:p>
            <a:r>
              <a:rPr lang="en-US" b="1" dirty="0"/>
              <a:t>Our Broken Condition</a:t>
            </a:r>
          </a:p>
          <a:p>
            <a:r>
              <a:rPr lang="en-US" dirty="0"/>
              <a:t>We do “not have the means to repay…” (vs. 25)</a:t>
            </a:r>
          </a:p>
          <a:p>
            <a:pPr lvl="1"/>
            <a:r>
              <a:rPr lang="en-US" dirty="0"/>
              <a:t>We are subject to the Goodness of the Master we are under.</a:t>
            </a:r>
          </a:p>
          <a:p>
            <a:r>
              <a:rPr lang="en-US" dirty="0"/>
              <a:t>We learn to “have mercy…in the same way that I had mercy on you.” (vs. 32,35)</a:t>
            </a:r>
          </a:p>
          <a:p>
            <a:endParaRPr lang="en-US" dirty="0"/>
          </a:p>
        </p:txBody>
      </p:sp>
    </p:spTree>
    <p:extLst>
      <p:ext uri="{BB962C8B-B14F-4D97-AF65-F5344CB8AC3E}">
        <p14:creationId xmlns:p14="http://schemas.microsoft.com/office/powerpoint/2010/main" val="1089626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3462</TotalTime>
  <Words>2354</Words>
  <Application>Microsoft Macintosh PowerPoint</Application>
  <PresentationFormat>On-screen Show (16:10)</PresentationFormat>
  <Paragraphs>208</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Lesson 2: Grace in the Life &amp; Teachings of Jesus</vt:lpstr>
      <vt:lpstr>To help students gain greater  clarity and comfort in God’s grace.  Today’s Goal: To focus on the words and life of Jesus to shape our view of grace.</vt:lpstr>
      <vt:lpstr>Review: Titus 3:4-8</vt:lpstr>
      <vt:lpstr>Review: Seeing God’s Grace</vt:lpstr>
      <vt:lpstr>Jesus Brings “Grace Upon Grace”</vt:lpstr>
      <vt:lpstr>We See Grace In Jesus’ Gentle Invitation.</vt:lpstr>
      <vt:lpstr>We See Grace  In Jesus’ Description of the Father.</vt:lpstr>
      <vt:lpstr>We See Grace  In Jesus’ Description of the Father.</vt:lpstr>
      <vt:lpstr>We See Grace  In Jesus’ Lesson On Forgiveness. </vt:lpstr>
      <vt:lpstr>We See Grace In God’s Generous Rewards.</vt:lpstr>
      <vt:lpstr>We See Grace In Jesus’ Picture of the King.</vt:lpstr>
      <vt:lpstr>We See Grace In God’s Great Patience.</vt:lpstr>
      <vt:lpstr>This is Grace…</vt:lpstr>
      <vt:lpstr>Yes, This Is Amazing…</vt:lpstr>
      <vt:lpstr>Jesus Is Showing Us Salvation By Grace</vt:lpstr>
      <vt:lpstr>PowerPoint Presentation</vt:lpstr>
      <vt:lpstr>Promises of Jesus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Nehemiah</dc:title>
  <dc:creator>Phillip Shumake</dc:creator>
  <cp:lastModifiedBy>Phillip Shumake</cp:lastModifiedBy>
  <cp:revision>322</cp:revision>
  <cp:lastPrinted>2022-04-17T03:46:34Z</cp:lastPrinted>
  <dcterms:created xsi:type="dcterms:W3CDTF">2020-02-05T17:41:56Z</dcterms:created>
  <dcterms:modified xsi:type="dcterms:W3CDTF">2022-04-20T15:14:43Z</dcterms:modified>
</cp:coreProperties>
</file>