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306" r:id="rId3"/>
    <p:sldId id="310" r:id="rId4"/>
    <p:sldId id="334" r:id="rId5"/>
    <p:sldId id="311" r:id="rId6"/>
    <p:sldId id="336" r:id="rId7"/>
    <p:sldId id="342" r:id="rId8"/>
    <p:sldId id="343" r:id="rId9"/>
    <p:sldId id="341" r:id="rId10"/>
    <p:sldId id="344" r:id="rId11"/>
    <p:sldId id="345" r:id="rId12"/>
    <p:sldId id="295" r:id="rId13"/>
    <p:sldId id="349" r:id="rId14"/>
    <p:sldId id="350" r:id="rId15"/>
    <p:sldId id="308" r:id="rId16"/>
    <p:sldId id="346" r:id="rId17"/>
    <p:sldId id="335" r:id="rId18"/>
    <p:sldId id="337" r:id="rId19"/>
    <p:sldId id="347" r:id="rId20"/>
    <p:sldId id="348" r:id="rId21"/>
    <p:sldId id="333" r:id="rId22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F44"/>
    <a:srgbClr val="4E7865"/>
    <a:srgbClr val="FFF0D2"/>
    <a:srgbClr val="657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3"/>
    <p:restoredTop sz="77921"/>
  </p:normalViewPr>
  <p:slideViewPr>
    <p:cSldViewPr snapToGrid="0" snapToObjects="1">
      <p:cViewPr varScale="1">
        <p:scale>
          <a:sx n="91" d="100"/>
          <a:sy n="91" d="100"/>
        </p:scale>
        <p:origin x="1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2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C6B30-8C8B-EE44-877B-F2CB6D1A3122}" type="datetimeFigureOut">
              <a:rPr lang="en-US" smtClean="0"/>
              <a:t>4/23/22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7453" y="95807"/>
            <a:ext cx="4387608" cy="274260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37929" y="3086101"/>
            <a:ext cx="6380767" cy="579948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34484" y="706473"/>
            <a:ext cx="6842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457F3-2C24-B243-B947-C4BAD79E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2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9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emphasize this from 3 perspectives…</a:t>
            </a:r>
          </a:p>
          <a:p>
            <a:endParaRPr lang="en-US" dirty="0"/>
          </a:p>
          <a:p>
            <a:r>
              <a:rPr lang="en-US" dirty="0"/>
              <a:t>From the Nerd Side – Awesome Greek word.</a:t>
            </a:r>
          </a:p>
          <a:p>
            <a:r>
              <a:rPr lang="en-US" dirty="0"/>
              <a:t>From the Poetic Side</a:t>
            </a:r>
          </a:p>
          <a:p>
            <a:r>
              <a:rPr lang="en-US" dirty="0"/>
              <a:t>From the Profound Side…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40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Luke 1:78-79  As Zacharias prophesies about John, says that John will pave the way for God’s salvation.  He refers to Jesus as the Dayspring/the Sunrise.  The moment at dawn that the pure light crest the horizon and rushes over the world.  Jesus is like that.  Jesus turns night to day!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Acts 27:20  Describes the hopelessness of the absence of Light.   They depended on, and longed for just the natural light to spring forth.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My Point:  this is an incredible POWERFUL and </a:t>
            </a:r>
            <a:r>
              <a:rPr lang="en-US" altLang="en-US" dirty="0" err="1">
                <a:ea typeface="ＭＳ Ｐゴシック" panose="020B0600070205080204" pitchFamily="34" charset="-128"/>
              </a:rPr>
              <a:t>signficiant</a:t>
            </a:r>
            <a:r>
              <a:rPr lang="en-US" altLang="en-US" dirty="0">
                <a:ea typeface="ＭＳ Ｐゴシック" panose="020B0600070205080204" pitchFamily="34" charset="-128"/>
              </a:rPr>
              <a:t> appearing.  Everything that had been hinted at in the Old Testament.  Everything about God’s gracious plan that had been in shadows, is illuminated in the life and sacrifice of Jesus.  I hope that the RADIANT, BEAMING nature of this word hits home with you from this word study, but if you aren’t excited by this yet then perhaps the best thing I can do is show you the impact this had.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7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may seem simplistic – but please trust me – IT BECOMES SO HELPFUL to really SEE how Paul organizes his thoughts to TELL US ABOUT GOD’S GRACE…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71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has been lifted up in the most VIVID way possible – and we have a choice to make – will we look to HIM.</a:t>
            </a:r>
          </a:p>
          <a:p>
            <a:endParaRPr lang="en-US" dirty="0"/>
          </a:p>
          <a:p>
            <a:r>
              <a:rPr lang="en-US" dirty="0"/>
              <a:t>TRUST IN HIM.</a:t>
            </a:r>
          </a:p>
          <a:p>
            <a:r>
              <a:rPr lang="en-US" dirty="0"/>
              <a:t>BELIEVE IN HIM.</a:t>
            </a:r>
          </a:p>
          <a:p>
            <a:endParaRPr lang="en-US" dirty="0"/>
          </a:p>
          <a:p>
            <a:r>
              <a:rPr lang="en-US" dirty="0"/>
              <a:t>Not in ourselves. Not in our obedience. DO WE TRUST IN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09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has been lifted up in the most VIVID way possible – and we have a choice to make – will we look to HIM.</a:t>
            </a:r>
          </a:p>
          <a:p>
            <a:endParaRPr lang="en-US" dirty="0"/>
          </a:p>
          <a:p>
            <a:r>
              <a:rPr lang="en-US" dirty="0"/>
              <a:t>TRUST IN HIM.</a:t>
            </a:r>
          </a:p>
          <a:p>
            <a:r>
              <a:rPr lang="en-US" dirty="0"/>
              <a:t>BELIEVE IN HIM.</a:t>
            </a:r>
          </a:p>
          <a:p>
            <a:endParaRPr lang="en-US" dirty="0"/>
          </a:p>
          <a:p>
            <a:r>
              <a:rPr lang="en-US" dirty="0"/>
              <a:t>Not in ourselves. Not in our obedience. DO WE TRUST IN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84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talking about not only the CROSS, but ALSO THE EMPTY TOMB…</a:t>
            </a:r>
          </a:p>
          <a:p>
            <a:endParaRPr lang="en-US" dirty="0"/>
          </a:p>
          <a:p>
            <a:r>
              <a:rPr lang="en-US" dirty="0"/>
              <a:t>Directly mentions belief in the Resurrection.</a:t>
            </a:r>
          </a:p>
          <a:p>
            <a:r>
              <a:rPr lang="en-US" dirty="0"/>
              <a:t>Directly mentions that we come into God’s grace through JESUS. (5:1-2)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 passages emphasize the lack of MERIT but also the LACK OF ABILITY TO SAVE OURSELVES by our own righteous deeds.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85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 passages emphasize the lack of MERIT but also the LACK OF ABILITY TO SAVE OURSELVES by our own righteous deeds.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98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7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may seem simplistic – but please trust me – IT BECOMES SO HELPFUL to really SEE how Paul organizes his thoughts to TELL US ABOUT GOD’S GRACE…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may seem simplistic – but please trust me – IT BECOMES SO HELPFUL to really SEE how Paul organizes his thoughts to TELL US ABOUT GOD’S GRACE…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1</a:t>
            </a:r>
          </a:p>
          <a:p>
            <a:r>
              <a:rPr lang="en-US" dirty="0"/>
              <a:t>Matthew 11,</a:t>
            </a:r>
          </a:p>
          <a:p>
            <a:r>
              <a:rPr lang="en-US" dirty="0"/>
              <a:t>Luke 15</a:t>
            </a:r>
          </a:p>
          <a:p>
            <a:r>
              <a:rPr lang="en-US" dirty="0"/>
              <a:t>Matthew 18</a:t>
            </a:r>
          </a:p>
          <a:p>
            <a:r>
              <a:rPr lang="en-US" dirty="0"/>
              <a:t>Matthew 20</a:t>
            </a:r>
          </a:p>
          <a:p>
            <a:r>
              <a:rPr lang="en-US" dirty="0"/>
              <a:t>Matthew 22</a:t>
            </a:r>
          </a:p>
          <a:p>
            <a:r>
              <a:rPr lang="en-US" dirty="0"/>
              <a:t>Luke 13 (Fig Tree)</a:t>
            </a:r>
          </a:p>
          <a:p>
            <a:r>
              <a:rPr lang="en-US" dirty="0"/>
              <a:t>John 21 – Peter restored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6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Class Goal is = Clarity and Comfort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communicate COMMITMENT with wedding rings.</a:t>
            </a:r>
          </a:p>
          <a:p>
            <a:r>
              <a:rPr lang="en-US" dirty="0"/>
              <a:t>We communicate 45 Years of Service with a retirement gift.</a:t>
            </a:r>
          </a:p>
          <a:p>
            <a:r>
              <a:rPr lang="en-US" dirty="0"/>
              <a:t>We communicate Victories with Trophies.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“A Token of Our Appreciation”</a:t>
            </a:r>
          </a:p>
          <a:p>
            <a:endParaRPr lang="en-US" dirty="0"/>
          </a:p>
          <a:p>
            <a:r>
              <a:rPr lang="en-US" dirty="0"/>
              <a:t>How do we show our love, our respect, our joy? These are all specifically defined concepts, but how do we put them into into visible form?</a:t>
            </a:r>
          </a:p>
          <a:p>
            <a:r>
              <a:rPr lang="en-US" dirty="0"/>
              <a:t>We applaud when we celebrate a job well done.</a:t>
            </a:r>
          </a:p>
          <a:p>
            <a:r>
              <a:rPr lang="en-US" dirty="0"/>
              <a:t>We give a dozen roses to someone we love – our gift is an expression of how we feel.</a:t>
            </a:r>
          </a:p>
          <a:p>
            <a:r>
              <a:rPr lang="en-US" dirty="0"/>
              <a:t>We bow when we worship – our posture is reflective of our heart.</a:t>
            </a:r>
          </a:p>
          <a:p>
            <a:r>
              <a:rPr lang="en-US" dirty="0"/>
              <a:t>James argues that we can show our faith by our works…James 2</a:t>
            </a:r>
          </a:p>
          <a:p>
            <a:r>
              <a:rPr lang="en-US" dirty="0"/>
              <a:t>So How Can GOD put His ABUNDANT GRACE into words, actions, and gifts that help us see what is in His heart? The Answer is Jesus.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4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taking our place, suffering for our sins – is a kindness we do not deserve and the salvation He gives – a victory we cannot achieve alone.  A victory we COULD NOT achieve for ourselves if we were to live 1,000 years!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9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emphasized how unworthy He was, so that all of us could see this gift is greater than we deserve.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7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95250"/>
            <a:ext cx="438785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 passages emphasize the lack of MERIT but also the LACK OF ABILITY TO SAVE OURSELVES by our own righteous deeds.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57F3-2C24-B243-B947-C4BAD79E2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3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025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09202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57501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2244"/>
            <a:ext cx="7886700" cy="1104636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2999"/>
            <a:ext cx="7886700" cy="362611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266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48602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4/23/22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40548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4/23/22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5133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4/23/22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3479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4/23/22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98521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4/23/22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0539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F89-2FC7-5440-AC38-C714AA41208C}" type="datetimeFigureOut">
              <a:rPr lang="en-US" smtClean="0"/>
              <a:t>4/23/22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368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59F89-2FC7-5440-AC38-C714AA41208C}" type="datetimeFigureOut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8E674-E9BE-0645-B968-1CD8D8B90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0ED94-69F1-3540-87A0-6B5259238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14CBC8-D21B-634A-BC4A-DF9A7D6D4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243" y="3522687"/>
            <a:ext cx="8539843" cy="1364106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B47F44"/>
                </a:solidFill>
              </a:rPr>
              <a:t>Lesson 3: Grace in the Sacrifice &amp; Victory of Jesus</a:t>
            </a:r>
          </a:p>
        </p:txBody>
      </p:sp>
    </p:spTree>
    <p:extLst>
      <p:ext uri="{BB962C8B-B14F-4D97-AF65-F5344CB8AC3E}">
        <p14:creationId xmlns:p14="http://schemas.microsoft.com/office/powerpoint/2010/main" val="2980829227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5686-0CA4-7249-914A-8C6E7C91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Because of Jesus’ Sacrifice We See Grace</a:t>
            </a:r>
            <a:br>
              <a:rPr lang="en-US" dirty="0"/>
            </a:br>
            <a:r>
              <a:rPr lang="en-US" dirty="0"/>
              <a:t> More Vividly Than Ever Before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BC8C-D7C6-5943-80F0-C923895F5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Epiphany of Grace – Titus 2:11</a:t>
            </a:r>
          </a:p>
          <a:p>
            <a:pPr lvl="1"/>
            <a:r>
              <a:rPr lang="en-US" dirty="0"/>
              <a:t>Strong’s # 2014, Compound Word: </a:t>
            </a:r>
            <a:r>
              <a:rPr lang="en-US" dirty="0" err="1"/>
              <a:t>Epiphaino</a:t>
            </a:r>
            <a:endParaRPr lang="en-US" dirty="0"/>
          </a:p>
          <a:p>
            <a:pPr lvl="1"/>
            <a:r>
              <a:rPr lang="en-US" dirty="0"/>
              <a:t>Definition: To Shine Upon</a:t>
            </a:r>
          </a:p>
          <a:p>
            <a:r>
              <a:rPr lang="en-US" dirty="0"/>
              <a:t>First Half of the Word: Epi</a:t>
            </a:r>
          </a:p>
          <a:p>
            <a:pPr lvl="1"/>
            <a:r>
              <a:rPr lang="en-US" dirty="0"/>
              <a:t>To or Upon (like Matthew 3:16)</a:t>
            </a:r>
          </a:p>
          <a:p>
            <a:r>
              <a:rPr lang="en-US" dirty="0"/>
              <a:t>Second Half of the Word: </a:t>
            </a:r>
            <a:r>
              <a:rPr lang="en-US" dirty="0" err="1"/>
              <a:t>Phaino</a:t>
            </a:r>
            <a:endParaRPr lang="en-US" dirty="0"/>
          </a:p>
          <a:p>
            <a:pPr lvl="1"/>
            <a:r>
              <a:rPr lang="en-US" dirty="0"/>
              <a:t>Appear or Shine (like Matthew 24:27)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80811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5686-0CA4-7249-914A-8C6E7C91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Because of Jesus’ Sacrifice We See Grace</a:t>
            </a:r>
            <a:br>
              <a:rPr lang="en-US" dirty="0"/>
            </a:br>
            <a:r>
              <a:rPr lang="en-US" dirty="0"/>
              <a:t> More Vividly Than Ever Before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BC8C-D7C6-5943-80F0-C923895F5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999"/>
            <a:ext cx="7886700" cy="3626115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Uses of </a:t>
            </a:r>
            <a:r>
              <a:rPr lang="en-US" altLang="en-US" sz="2600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Epiphaino</a:t>
            </a:r>
            <a:r>
              <a:rPr lang="en-US" altLang="en-US" sz="26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in the New Testament</a:t>
            </a:r>
          </a:p>
          <a:p>
            <a:pPr lvl="1"/>
            <a:r>
              <a:rPr lang="en-US" altLang="en-US" sz="22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Luke 1:78-79 “…the Sunrise from on high will visit us, to shine upon those who sit in darkness…”</a:t>
            </a:r>
          </a:p>
          <a:p>
            <a:pPr lvl="1"/>
            <a:r>
              <a:rPr lang="en-US" altLang="en-US" sz="22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Acts 27:20 “sun nor stars appeared”</a:t>
            </a:r>
          </a:p>
          <a:p>
            <a:r>
              <a:rPr lang="en-US" altLang="en-US" sz="26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2600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Epiphaino</a:t>
            </a:r>
            <a:r>
              <a:rPr lang="en-US" altLang="en-US" sz="26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of Grace: </a:t>
            </a:r>
          </a:p>
          <a:p>
            <a:pPr lvl="1"/>
            <a:r>
              <a:rPr lang="en-US" altLang="en-US" sz="22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“For the grace of God has </a:t>
            </a:r>
            <a:r>
              <a:rPr lang="en-US" altLang="en-US" sz="2200" i="1" u="sng" dirty="0">
                <a:latin typeface="Tahoma" panose="020B0604030504040204" pitchFamily="34" charset="0"/>
                <a:ea typeface="ＭＳ Ｐゴシック" panose="020B0600070205080204" pitchFamily="34" charset="-128"/>
              </a:rPr>
              <a:t>[shown across the whole world with the appearance of God, intensity of lightning, hope of mankind, and beautiful power of the rising sun] </a:t>
            </a:r>
            <a:r>
              <a:rPr lang="en-US" altLang="en-US" sz="22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bringing salvation to all men, (Titus 2:11-13)</a:t>
            </a:r>
            <a:endParaRPr lang="en-US" altLang="en-US" sz="26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65124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628D9A-C7CA-AE4B-9F63-A71E425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44"/>
            <a:ext cx="7886700" cy="1104636"/>
          </a:xfrm>
        </p:spPr>
        <p:txBody>
          <a:bodyPr/>
          <a:lstStyle/>
          <a:p>
            <a:r>
              <a:rPr lang="en-US" dirty="0"/>
              <a:t>Titus 2:11-14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BD8D8-341B-7845-86BF-426E8182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336" y="1152652"/>
            <a:ext cx="5890312" cy="425960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baseline="30000" dirty="0"/>
              <a:t>11</a:t>
            </a:r>
            <a:r>
              <a:rPr lang="en-US" dirty="0"/>
              <a:t> For the </a:t>
            </a:r>
            <a:r>
              <a:rPr lang="en-US" b="1" dirty="0">
                <a:solidFill>
                  <a:srgbClr val="4E7865"/>
                </a:solidFill>
              </a:rPr>
              <a:t>grace of God </a:t>
            </a:r>
            <a:r>
              <a:rPr lang="en-US" dirty="0"/>
              <a:t>has appeared, </a:t>
            </a:r>
            <a:r>
              <a:rPr lang="en-US" b="1" dirty="0">
                <a:solidFill>
                  <a:srgbClr val="4E7865"/>
                </a:solidFill>
              </a:rPr>
              <a:t>bringing salvation </a:t>
            </a:r>
            <a:r>
              <a:rPr lang="en-US" b="1" u="sng" dirty="0">
                <a:solidFill>
                  <a:srgbClr val="4E7865"/>
                </a:solidFill>
              </a:rPr>
              <a:t>to all men</a:t>
            </a:r>
            <a:r>
              <a:rPr lang="en-US" b="1" dirty="0">
                <a:solidFill>
                  <a:srgbClr val="4E7865"/>
                </a:solidFill>
              </a:rPr>
              <a:t>, </a:t>
            </a:r>
            <a:br>
              <a:rPr lang="en-US" dirty="0"/>
            </a:br>
            <a:endParaRPr lang="en-US" dirty="0"/>
          </a:p>
          <a:p>
            <a:pPr lvl="0"/>
            <a:r>
              <a:rPr lang="en-US" b="1" baseline="30000" dirty="0"/>
              <a:t>12</a:t>
            </a:r>
            <a:r>
              <a:rPr lang="en-US" dirty="0"/>
              <a:t> instructing us </a:t>
            </a:r>
            <a:r>
              <a:rPr lang="en-US" b="1" dirty="0">
                <a:solidFill>
                  <a:srgbClr val="B47F44"/>
                </a:solidFill>
              </a:rPr>
              <a:t>to deny ungodliness </a:t>
            </a:r>
            <a:r>
              <a:rPr lang="en-US" dirty="0"/>
              <a:t>and worldly desires and </a:t>
            </a:r>
            <a:r>
              <a:rPr lang="en-US" b="1" dirty="0">
                <a:solidFill>
                  <a:srgbClr val="B47F44"/>
                </a:solidFill>
              </a:rPr>
              <a:t>to live sensibly, </a:t>
            </a:r>
            <a:r>
              <a:rPr lang="en-US" dirty="0"/>
              <a:t>righteously and godly in the present age, </a:t>
            </a:r>
          </a:p>
          <a:p>
            <a:pPr lvl="0"/>
            <a:r>
              <a:rPr lang="en-US" b="1" baseline="30000" dirty="0"/>
              <a:t>13 </a:t>
            </a:r>
            <a:r>
              <a:rPr lang="en-US" b="1" dirty="0">
                <a:solidFill>
                  <a:srgbClr val="B47F44"/>
                </a:solidFill>
              </a:rPr>
              <a:t>looking for </a:t>
            </a:r>
            <a:r>
              <a:rPr lang="en-US" dirty="0"/>
              <a:t>the blessed hope and the appearing of the glory of our great God and Savior, Christ Jesus, </a:t>
            </a:r>
          </a:p>
          <a:p>
            <a:pPr lvl="0"/>
            <a:r>
              <a:rPr lang="en-US" b="1" baseline="30000" dirty="0"/>
              <a:t>14 </a:t>
            </a:r>
            <a:r>
              <a:rPr lang="en-US" dirty="0"/>
              <a:t>who </a:t>
            </a:r>
            <a:r>
              <a:rPr lang="en-US" b="1" dirty="0">
                <a:solidFill>
                  <a:srgbClr val="B47F44"/>
                </a:solidFill>
              </a:rPr>
              <a:t>gave Himself for us </a:t>
            </a:r>
            <a:r>
              <a:rPr lang="en-US" dirty="0"/>
              <a:t>to redeem us from every lawless deed, and to purify for Himself a people for His own possession, zealous for good deeds.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0BCFF-7974-1942-A751-608073735157}"/>
              </a:ext>
            </a:extLst>
          </p:cNvPr>
          <p:cNvSpPr txBox="1"/>
          <p:nvPr/>
        </p:nvSpPr>
        <p:spPr>
          <a:xfrm>
            <a:off x="436352" y="905512"/>
            <a:ext cx="26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E7865"/>
                </a:solidFill>
              </a:rPr>
              <a:t>More Clear</a:t>
            </a:r>
            <a:endParaRPr lang="en-US" sz="2400" b="1" dirty="0">
              <a:solidFill>
                <a:srgbClr val="4E786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9DB36-B854-024D-9D53-38B4AB321194}"/>
              </a:ext>
            </a:extLst>
          </p:cNvPr>
          <p:cNvSpPr txBox="1"/>
          <p:nvPr/>
        </p:nvSpPr>
        <p:spPr>
          <a:xfrm>
            <a:off x="436352" y="1432857"/>
            <a:ext cx="312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E7865"/>
                </a:solidFill>
              </a:rPr>
              <a:t>More Extensive</a:t>
            </a:r>
            <a:endParaRPr lang="en-US" sz="2400" b="1" dirty="0">
              <a:solidFill>
                <a:srgbClr val="4E786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8F142-8E58-EA47-95BD-7E53DB96B590}"/>
              </a:ext>
            </a:extLst>
          </p:cNvPr>
          <p:cNvSpPr txBox="1"/>
          <p:nvPr/>
        </p:nvSpPr>
        <p:spPr>
          <a:xfrm>
            <a:off x="436352" y="2028658"/>
            <a:ext cx="256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47F44"/>
                </a:solidFill>
              </a:rPr>
              <a:t>More Transformative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CD02B-F700-4B40-AE81-4FB367F2FFBD}"/>
              </a:ext>
            </a:extLst>
          </p:cNvPr>
          <p:cNvSpPr txBox="1"/>
          <p:nvPr/>
        </p:nvSpPr>
        <p:spPr>
          <a:xfrm>
            <a:off x="430392" y="3157324"/>
            <a:ext cx="238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47F44"/>
                </a:solidFill>
              </a:rPr>
              <a:t>More Hopeful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842F5-36B8-4646-9F72-B4EA83E87928}"/>
              </a:ext>
            </a:extLst>
          </p:cNvPr>
          <p:cNvSpPr txBox="1"/>
          <p:nvPr/>
        </p:nvSpPr>
        <p:spPr>
          <a:xfrm>
            <a:off x="430392" y="3992173"/>
            <a:ext cx="238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47F44"/>
                </a:solidFill>
              </a:rPr>
              <a:t>More Effective</a:t>
            </a:r>
          </a:p>
        </p:txBody>
      </p:sp>
    </p:spTree>
    <p:extLst>
      <p:ext uri="{BB962C8B-B14F-4D97-AF65-F5344CB8AC3E}">
        <p14:creationId xmlns:p14="http://schemas.microsoft.com/office/powerpoint/2010/main" val="2851308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2E9E-BA82-374E-98C0-02316049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Wonderful To Put Into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8525C-0469-184A-AACB-7189717A0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4E7865"/>
                </a:solidFill>
              </a:rPr>
              <a:t>His Grace Reaches Me (Song 237)</a:t>
            </a:r>
          </a:p>
          <a:p>
            <a:pPr lvl="1"/>
            <a:r>
              <a:rPr lang="en-US" dirty="0"/>
              <a:t>Deeper than the ocean and wider than the sea,</a:t>
            </a:r>
            <a:br>
              <a:rPr lang="en-US" dirty="0"/>
            </a:br>
            <a:r>
              <a:rPr lang="en-US" dirty="0"/>
              <a:t>Is the grace of the Savior for sinners like me;</a:t>
            </a:r>
            <a:br>
              <a:rPr lang="en-US" dirty="0"/>
            </a:br>
            <a:r>
              <a:rPr lang="en-US" dirty="0"/>
              <a:t>Sent from the Father and it thrills my soul,</a:t>
            </a:r>
            <a:br>
              <a:rPr lang="en-US" dirty="0"/>
            </a:br>
            <a:r>
              <a:rPr lang="en-US" dirty="0"/>
              <a:t>Just to feel and to know that His blood make me whole…</a:t>
            </a:r>
          </a:p>
        </p:txBody>
      </p:sp>
    </p:spTree>
    <p:extLst>
      <p:ext uri="{BB962C8B-B14F-4D97-AF65-F5344CB8AC3E}">
        <p14:creationId xmlns:p14="http://schemas.microsoft.com/office/powerpoint/2010/main" val="1031574663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2E9E-BA82-374E-98C0-02316049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Wonderful To Put Into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8525C-0469-184A-AACB-7189717A0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4E7865"/>
                </a:solidFill>
              </a:rPr>
              <a:t>O the Depth and the Riches (Song 495)</a:t>
            </a:r>
          </a:p>
          <a:p>
            <a:pPr lvl="1"/>
            <a:r>
              <a:rPr lang="en-US" dirty="0"/>
              <a:t>O the depth and the riches of God’s saving grace</a:t>
            </a:r>
            <a:br>
              <a:rPr lang="en-US" dirty="0"/>
            </a:br>
            <a:r>
              <a:rPr lang="en-US" dirty="0"/>
              <a:t>Flowing down from the cross for me!</a:t>
            </a:r>
            <a:br>
              <a:rPr lang="en-US" dirty="0"/>
            </a:br>
            <a:r>
              <a:rPr lang="en-US" dirty="0"/>
              <a:t>There the debt for my sins by the Savior was paid</a:t>
            </a:r>
            <a:br>
              <a:rPr lang="en-US" dirty="0"/>
            </a:br>
            <a:r>
              <a:rPr lang="en-US" dirty="0"/>
              <a:t>In His suffering on Calvary!</a:t>
            </a:r>
          </a:p>
          <a:p>
            <a:pPr lvl="1"/>
            <a:r>
              <a:rPr lang="en-US" dirty="0"/>
              <a:t>O what marvelous mercy, what infinite love!</a:t>
            </a:r>
            <a:br>
              <a:rPr lang="en-US" dirty="0"/>
            </a:br>
            <a:r>
              <a:rPr lang="en-US" dirty="0"/>
              <a:t>What immeasurable grace I see!</a:t>
            </a:r>
            <a:br>
              <a:rPr lang="en-US" dirty="0"/>
            </a:br>
            <a:r>
              <a:rPr lang="en-US" dirty="0"/>
              <a:t>By His blood I am cleansed; I am happy and free</a:t>
            </a:r>
            <a:br>
              <a:rPr lang="en-US" dirty="0"/>
            </a:br>
            <a:r>
              <a:rPr lang="en-US" dirty="0"/>
              <a:t>Thro’ His suffering on Calvary!</a:t>
            </a:r>
          </a:p>
        </p:txBody>
      </p:sp>
    </p:spTree>
    <p:extLst>
      <p:ext uri="{BB962C8B-B14F-4D97-AF65-F5344CB8AC3E}">
        <p14:creationId xmlns:p14="http://schemas.microsoft.com/office/powerpoint/2010/main" val="321715006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628D9A-C7CA-AE4B-9F63-A71E425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44"/>
            <a:ext cx="7886700" cy="1104636"/>
          </a:xfrm>
        </p:spPr>
        <p:txBody>
          <a:bodyPr>
            <a:normAutofit/>
          </a:bodyPr>
          <a:lstStyle/>
          <a:p>
            <a:r>
              <a:rPr lang="en-US" dirty="0"/>
              <a:t>The Pinnacle of Grace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BD8D8-341B-7845-86BF-426E8182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233404"/>
            <a:ext cx="8309207" cy="3668716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Key Text: John 3:16, Numbers 21:6-9</a:t>
            </a:r>
          </a:p>
          <a:p>
            <a:pPr lvl="0"/>
            <a:r>
              <a:rPr lang="en-US" b="1" baseline="30000" dirty="0"/>
              <a:t>14</a:t>
            </a:r>
            <a:r>
              <a:rPr lang="en-US" dirty="0"/>
              <a:t> As Moses lifted up the serpent in the wilderness, even so must the Son of Man be lifted up; </a:t>
            </a:r>
            <a:r>
              <a:rPr lang="en-US" b="1" baseline="30000" dirty="0"/>
              <a:t>15</a:t>
            </a:r>
            <a:r>
              <a:rPr lang="en-US" dirty="0"/>
              <a:t> so that </a:t>
            </a:r>
            <a:r>
              <a:rPr lang="en-US" u="sng" dirty="0"/>
              <a:t>whoever believes will in Him </a:t>
            </a:r>
            <a:r>
              <a:rPr lang="en-US" dirty="0"/>
              <a:t>have eternal life. </a:t>
            </a:r>
            <a:r>
              <a:rPr lang="en-US" b="1" baseline="30000" dirty="0"/>
              <a:t>16</a:t>
            </a:r>
            <a:r>
              <a:rPr lang="en-US" dirty="0"/>
              <a:t> For God so loved the world, that He gave His only begotten Son, that whoever believes in Him shall not perish, but have eternal life. </a:t>
            </a:r>
            <a:r>
              <a:rPr lang="en-US" b="1" baseline="30000" dirty="0"/>
              <a:t>17</a:t>
            </a:r>
            <a:r>
              <a:rPr lang="en-US" dirty="0"/>
              <a:t> For God did not send the Son into the world to judge the world, but that the world might be saved through Him. 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15745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628D9A-C7CA-AE4B-9F63-A71E425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44"/>
            <a:ext cx="7886700" cy="1104636"/>
          </a:xfrm>
        </p:spPr>
        <p:txBody>
          <a:bodyPr>
            <a:normAutofit/>
          </a:bodyPr>
          <a:lstStyle/>
          <a:p>
            <a:r>
              <a:rPr lang="en-US" dirty="0"/>
              <a:t>The Pinnacle of Grace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BD8D8-341B-7845-86BF-426E8182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233404"/>
            <a:ext cx="8309207" cy="3668716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Key Text: Ephesians 1:7</a:t>
            </a:r>
          </a:p>
          <a:p>
            <a:pPr lvl="0"/>
            <a:r>
              <a:rPr lang="en-US" b="1" baseline="30000" dirty="0"/>
              <a:t>7 </a:t>
            </a:r>
            <a:r>
              <a:rPr lang="en-US" dirty="0"/>
              <a:t>“</a:t>
            </a:r>
            <a:r>
              <a:rPr lang="en-US" b="1" u="sng" dirty="0">
                <a:solidFill>
                  <a:srgbClr val="4E7865"/>
                </a:solidFill>
              </a:rPr>
              <a:t>In Him </a:t>
            </a:r>
            <a:r>
              <a:rPr lang="en-US" dirty="0"/>
              <a:t>we have </a:t>
            </a:r>
            <a:r>
              <a:rPr lang="en-US" b="1" u="sng" dirty="0">
                <a:solidFill>
                  <a:srgbClr val="B47F44"/>
                </a:solidFill>
              </a:rPr>
              <a:t>redemption</a:t>
            </a:r>
            <a:r>
              <a:rPr lang="en-US" dirty="0"/>
              <a:t> through His blood, </a:t>
            </a:r>
            <a:br>
              <a:rPr lang="en-US" dirty="0"/>
            </a:br>
            <a:r>
              <a:rPr lang="en-US" dirty="0"/>
              <a:t>the </a:t>
            </a:r>
            <a:r>
              <a:rPr lang="en-US" b="1" u="sng" dirty="0">
                <a:solidFill>
                  <a:srgbClr val="B47F44"/>
                </a:solidFill>
              </a:rPr>
              <a:t>forgiveness</a:t>
            </a:r>
            <a:r>
              <a:rPr lang="en-US" dirty="0"/>
              <a:t> of our trespasses, </a:t>
            </a:r>
            <a:br>
              <a:rPr lang="en-US" dirty="0"/>
            </a:br>
            <a:r>
              <a:rPr lang="en-US" dirty="0"/>
              <a:t>according to </a:t>
            </a:r>
            <a:r>
              <a:rPr lang="en-US" b="1" u="sng" dirty="0">
                <a:solidFill>
                  <a:srgbClr val="B47F44"/>
                </a:solidFill>
              </a:rPr>
              <a:t>the riches of His grace</a:t>
            </a:r>
            <a:r>
              <a:rPr lang="en-US" dirty="0"/>
              <a:t>…”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9814999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E58E-47CA-E44E-8CF8-AB606F08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&amp; The Resurrection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DA41-0CAD-EB43-B85C-A286D95B9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baseline="30000" dirty="0"/>
              <a:t>23</a:t>
            </a:r>
            <a:r>
              <a:rPr lang="en-US" dirty="0"/>
              <a:t> Now not for his sake only was it written that it was credited to him, </a:t>
            </a:r>
            <a:r>
              <a:rPr lang="en-US" b="1" baseline="30000" dirty="0"/>
              <a:t>24</a:t>
            </a:r>
            <a:r>
              <a:rPr lang="en-US" dirty="0"/>
              <a:t> but for our sake also, to whom it will be credited, as </a:t>
            </a:r>
            <a:r>
              <a:rPr lang="en-US" b="1" u="sng" dirty="0">
                <a:solidFill>
                  <a:srgbClr val="B47F44"/>
                </a:solidFill>
              </a:rPr>
              <a:t>those who believe in Him who raised Jesus our Lord from the dead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</a:t>
            </a:r>
            <a:r>
              <a:rPr lang="en-US" b="1" baseline="30000" dirty="0"/>
              <a:t>25</a:t>
            </a:r>
            <a:r>
              <a:rPr lang="en-US" dirty="0"/>
              <a:t> He who was delivered over because of</a:t>
            </a:r>
            <a:br>
              <a:rPr lang="en-US" dirty="0"/>
            </a:br>
            <a:r>
              <a:rPr lang="en-US" b="1" u="sng" dirty="0">
                <a:solidFill>
                  <a:srgbClr val="4E7865"/>
                </a:solidFill>
              </a:rPr>
              <a:t>our transgressions</a:t>
            </a:r>
            <a:r>
              <a:rPr lang="en-US" dirty="0"/>
              <a:t>, and </a:t>
            </a:r>
            <a:r>
              <a:rPr lang="en-US" b="1" u="sng" dirty="0">
                <a:solidFill>
                  <a:srgbClr val="B47F44"/>
                </a:solidFill>
              </a:rPr>
              <a:t>was raised </a:t>
            </a:r>
            <a:r>
              <a:rPr lang="en-US" dirty="0"/>
              <a:t>because </a:t>
            </a:r>
            <a:br>
              <a:rPr lang="en-US" dirty="0"/>
            </a:br>
            <a:r>
              <a:rPr lang="en-US" dirty="0"/>
              <a:t>of </a:t>
            </a:r>
            <a:r>
              <a:rPr lang="en-US" b="1" u="sng" dirty="0">
                <a:solidFill>
                  <a:srgbClr val="4E7865"/>
                </a:solidFill>
              </a:rPr>
              <a:t>our justification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Romans 4:23-25</a:t>
            </a:r>
          </a:p>
        </p:txBody>
      </p:sp>
    </p:spTree>
    <p:extLst>
      <p:ext uri="{BB962C8B-B14F-4D97-AF65-F5344CB8AC3E}">
        <p14:creationId xmlns:p14="http://schemas.microsoft.com/office/powerpoint/2010/main" val="1147449490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2E9E-BA82-374E-98C0-02316049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&amp; The Resurrection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8525C-0469-184A-AACB-7189717A0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baseline="30000" dirty="0"/>
              <a:t>25 “</a:t>
            </a:r>
            <a:r>
              <a:rPr lang="en-US" dirty="0"/>
              <a:t>Jesus said to her, “I am the resurrection and the life; he who believes in Me will live even if he dies, </a:t>
            </a:r>
            <a:r>
              <a:rPr lang="en-US" b="1" baseline="30000" dirty="0"/>
              <a:t>26 </a:t>
            </a:r>
            <a:r>
              <a:rPr lang="en-US" dirty="0"/>
              <a:t>and everyone who lives and believes in Me will never die. Do you believe this?” </a:t>
            </a:r>
            <a:r>
              <a:rPr lang="en-US" b="1" baseline="30000" dirty="0"/>
              <a:t>27 </a:t>
            </a:r>
            <a:r>
              <a:rPr lang="en-US" dirty="0"/>
              <a:t>She *said to Him, “Yes, Lord; I have believed that You are the Christ, the Son of God, even He who comes into the world.”</a:t>
            </a:r>
          </a:p>
          <a:p>
            <a:pPr lvl="1"/>
            <a:r>
              <a:rPr lang="en-US" dirty="0"/>
              <a:t>John 11:25-27</a:t>
            </a:r>
          </a:p>
        </p:txBody>
      </p:sp>
    </p:spTree>
    <p:extLst>
      <p:ext uri="{BB962C8B-B14F-4D97-AF65-F5344CB8AC3E}">
        <p14:creationId xmlns:p14="http://schemas.microsoft.com/office/powerpoint/2010/main" val="184624385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35A9-B497-CB44-80FB-3A5DBB74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564"/>
            <a:ext cx="7886700" cy="1104636"/>
          </a:xfrm>
        </p:spPr>
        <p:txBody>
          <a:bodyPr>
            <a:normAutofit fontScale="90000"/>
          </a:bodyPr>
          <a:lstStyle/>
          <a:p>
            <a:r>
              <a:rPr lang="en-US" dirty="0"/>
              <a:t>Jesus Makes God’s Grace</a:t>
            </a:r>
            <a:br>
              <a:rPr lang="en-US" dirty="0"/>
            </a:br>
            <a:r>
              <a:rPr lang="en-US" dirty="0"/>
              <a:t> Available To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5306-F5D5-BA46-80BC-9C6A203BC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8251"/>
            <a:ext cx="7886700" cy="3626115"/>
          </a:xfrm>
        </p:spPr>
        <p:txBody>
          <a:bodyPr>
            <a:normAutofit/>
          </a:bodyPr>
          <a:lstStyle/>
          <a:p>
            <a:r>
              <a:rPr lang="en-US" dirty="0"/>
              <a:t>“God… desires </a:t>
            </a:r>
            <a:r>
              <a:rPr lang="en-US" b="1" dirty="0"/>
              <a:t>all men </a:t>
            </a:r>
            <a:r>
              <a:rPr lang="en-US" dirty="0"/>
              <a:t>to be saved… gave Himself</a:t>
            </a:r>
            <a:br>
              <a:rPr lang="en-US" dirty="0"/>
            </a:br>
            <a:r>
              <a:rPr lang="en-US" dirty="0"/>
              <a:t> as a ransom for all” </a:t>
            </a:r>
            <a:r>
              <a:rPr lang="en-US" sz="2000" dirty="0"/>
              <a:t>(1 Timothy 2:3-6)</a:t>
            </a:r>
          </a:p>
          <a:p>
            <a:r>
              <a:rPr lang="en-US" dirty="0"/>
              <a:t>“and He Himself is the propitiation for our sins;</a:t>
            </a:r>
            <a:br>
              <a:rPr lang="en-US" dirty="0"/>
            </a:br>
            <a:r>
              <a:rPr lang="en-US" dirty="0"/>
              <a:t> and not for ours only, but also for </a:t>
            </a:r>
            <a:r>
              <a:rPr lang="en-US" i="1" dirty="0"/>
              <a:t>those of</a:t>
            </a:r>
            <a:r>
              <a:rPr lang="en-US" dirty="0"/>
              <a:t> </a:t>
            </a:r>
            <a:r>
              <a:rPr lang="en-US" b="1" dirty="0"/>
              <a:t>the whole world</a:t>
            </a:r>
            <a:r>
              <a:rPr lang="en-US" dirty="0"/>
              <a:t>.” </a:t>
            </a:r>
            <a:r>
              <a:rPr lang="en-US" sz="2000" dirty="0"/>
              <a:t>(1 John 2:2)</a:t>
            </a:r>
          </a:p>
          <a:p>
            <a:r>
              <a:rPr lang="en-US" dirty="0"/>
              <a:t>“…one died </a:t>
            </a:r>
            <a:r>
              <a:rPr lang="en-US" b="1" dirty="0"/>
              <a:t>for all</a:t>
            </a:r>
            <a:r>
              <a:rPr lang="en-US" dirty="0"/>
              <a:t>, therefore all died; </a:t>
            </a:r>
            <a:r>
              <a:rPr lang="en-US" b="1" baseline="30000" dirty="0"/>
              <a:t>15 </a:t>
            </a:r>
            <a:r>
              <a:rPr lang="en-US" dirty="0"/>
              <a:t>and He</a:t>
            </a:r>
            <a:br>
              <a:rPr lang="en-US" dirty="0"/>
            </a:br>
            <a:r>
              <a:rPr lang="en-US" dirty="0"/>
              <a:t> died </a:t>
            </a:r>
            <a:r>
              <a:rPr lang="en-US" b="1" dirty="0"/>
              <a:t>for all</a:t>
            </a:r>
            <a:r>
              <a:rPr lang="en-US" dirty="0"/>
              <a:t>…” </a:t>
            </a:r>
            <a:r>
              <a:rPr lang="en-US" sz="2000" dirty="0"/>
              <a:t>(2 Corinthians 5:14-15)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23883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628D9A-C7CA-AE4B-9F63-A71E425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44"/>
            <a:ext cx="7886700" cy="1104636"/>
          </a:xfrm>
        </p:spPr>
        <p:txBody>
          <a:bodyPr/>
          <a:lstStyle/>
          <a:p>
            <a:r>
              <a:rPr lang="en-US" dirty="0"/>
              <a:t>Review: Titus 3:4-8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BD8D8-341B-7845-86BF-426E8182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336" y="1152652"/>
            <a:ext cx="5890312" cy="425960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baseline="30000" dirty="0"/>
              <a:t>4</a:t>
            </a:r>
            <a:r>
              <a:rPr lang="en-US" dirty="0"/>
              <a:t> But when the </a:t>
            </a:r>
            <a:r>
              <a:rPr lang="en-US" b="1" dirty="0">
                <a:solidFill>
                  <a:srgbClr val="4E7865"/>
                </a:solidFill>
              </a:rPr>
              <a:t>kindness of God </a:t>
            </a:r>
            <a:r>
              <a:rPr lang="en-US" dirty="0"/>
              <a:t>our Savior and </a:t>
            </a:r>
            <a:r>
              <a:rPr lang="en-US" b="1" dirty="0">
                <a:solidFill>
                  <a:srgbClr val="4E7865"/>
                </a:solidFill>
              </a:rPr>
              <a:t>His love for mankind </a:t>
            </a:r>
            <a:r>
              <a:rPr lang="en-US" dirty="0"/>
              <a:t>appeared, </a:t>
            </a:r>
          </a:p>
          <a:p>
            <a:pPr lvl="0"/>
            <a:r>
              <a:rPr lang="en-US" b="1" baseline="30000" dirty="0"/>
              <a:t>5</a:t>
            </a:r>
            <a:r>
              <a:rPr lang="en-US" dirty="0"/>
              <a:t> </a:t>
            </a:r>
            <a:r>
              <a:rPr lang="en-US" b="1" dirty="0">
                <a:solidFill>
                  <a:srgbClr val="4E7865"/>
                </a:solidFill>
              </a:rPr>
              <a:t>He saved us</a:t>
            </a:r>
            <a:r>
              <a:rPr lang="en-US" dirty="0"/>
              <a:t>, not on the basis of deeds which we have done in righteousness, but according to His mercy, by the washing of regeneration and renewing by the Holy Spirit, </a:t>
            </a:r>
          </a:p>
          <a:p>
            <a:pPr lvl="0"/>
            <a:r>
              <a:rPr lang="en-US" b="1" baseline="30000" dirty="0"/>
              <a:t>6</a:t>
            </a:r>
            <a:r>
              <a:rPr lang="en-US" dirty="0"/>
              <a:t> whom </a:t>
            </a:r>
            <a:r>
              <a:rPr lang="en-US" b="1" dirty="0">
                <a:solidFill>
                  <a:srgbClr val="4E7865"/>
                </a:solidFill>
              </a:rPr>
              <a:t>He poured out </a:t>
            </a:r>
            <a:r>
              <a:rPr lang="en-US" dirty="0"/>
              <a:t>upon us richly through Jesus Christ our Savior, </a:t>
            </a:r>
          </a:p>
          <a:p>
            <a:pPr lvl="0"/>
            <a:r>
              <a:rPr lang="en-US" b="1" baseline="30000" dirty="0"/>
              <a:t>7</a:t>
            </a:r>
            <a:r>
              <a:rPr lang="en-US" dirty="0"/>
              <a:t> so that </a:t>
            </a:r>
            <a:r>
              <a:rPr lang="en-US" b="1" dirty="0">
                <a:solidFill>
                  <a:srgbClr val="4E7865"/>
                </a:solidFill>
              </a:rPr>
              <a:t>being justified by His grace </a:t>
            </a:r>
            <a:r>
              <a:rPr lang="en-US" dirty="0"/>
              <a:t>we would be </a:t>
            </a:r>
            <a:r>
              <a:rPr lang="en-US" b="1" dirty="0">
                <a:solidFill>
                  <a:srgbClr val="4E7865"/>
                </a:solidFill>
              </a:rPr>
              <a:t>made heirs </a:t>
            </a:r>
            <a:r>
              <a:rPr lang="en-US" dirty="0"/>
              <a:t>according to </a:t>
            </a:r>
            <a:r>
              <a:rPr lang="en-US" b="1" dirty="0">
                <a:solidFill>
                  <a:srgbClr val="4E7865"/>
                </a:solidFill>
              </a:rPr>
              <a:t>the hope of </a:t>
            </a:r>
            <a:br>
              <a:rPr lang="en-US" b="1" dirty="0">
                <a:solidFill>
                  <a:srgbClr val="4E7865"/>
                </a:solidFill>
              </a:rPr>
            </a:br>
            <a:r>
              <a:rPr lang="en-US" b="1" dirty="0">
                <a:solidFill>
                  <a:srgbClr val="4E7865"/>
                </a:solidFill>
              </a:rPr>
              <a:t>eternal life. </a:t>
            </a:r>
          </a:p>
          <a:p>
            <a:pPr lvl="0"/>
            <a:r>
              <a:rPr lang="en-US" b="1" baseline="30000" dirty="0"/>
              <a:t>8</a:t>
            </a:r>
            <a:r>
              <a:rPr lang="en-US" dirty="0"/>
              <a:t> This is a trustworthy statement; and concerning these things I want you to speak confidently, </a:t>
            </a:r>
            <a:r>
              <a:rPr lang="en-US" b="1" dirty="0">
                <a:solidFill>
                  <a:srgbClr val="4E7865"/>
                </a:solidFill>
              </a:rPr>
              <a:t>so that those who have believed God will be careful to engage in good deeds.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0BCFF-7974-1942-A751-608073735157}"/>
              </a:ext>
            </a:extLst>
          </p:cNvPr>
          <p:cNvSpPr txBox="1"/>
          <p:nvPr/>
        </p:nvSpPr>
        <p:spPr>
          <a:xfrm>
            <a:off x="511328" y="1047654"/>
            <a:ext cx="199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E7865"/>
                </a:solidFill>
              </a:rPr>
              <a:t>Admiration</a:t>
            </a:r>
            <a:endParaRPr lang="en-US" sz="2400" b="1" dirty="0">
              <a:solidFill>
                <a:srgbClr val="4E786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9DB36-B854-024D-9D53-38B4AB321194}"/>
              </a:ext>
            </a:extLst>
          </p:cNvPr>
          <p:cNvSpPr txBox="1"/>
          <p:nvPr/>
        </p:nvSpPr>
        <p:spPr>
          <a:xfrm>
            <a:off x="915043" y="1719047"/>
            <a:ext cx="116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E7865"/>
                </a:solidFill>
              </a:rPr>
              <a:t>Action</a:t>
            </a:r>
            <a:endParaRPr lang="en-US" sz="2400" b="1" dirty="0">
              <a:solidFill>
                <a:srgbClr val="4E786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86A010-0B24-0B47-916F-9DDB29FBA7BA}"/>
              </a:ext>
            </a:extLst>
          </p:cNvPr>
          <p:cNvSpPr txBox="1"/>
          <p:nvPr/>
        </p:nvSpPr>
        <p:spPr>
          <a:xfrm>
            <a:off x="201708" y="3282455"/>
            <a:ext cx="270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E7865"/>
                </a:solidFill>
              </a:rPr>
              <a:t>Accomplishment</a:t>
            </a:r>
            <a:endParaRPr lang="en-US" sz="2400" b="1" dirty="0">
              <a:solidFill>
                <a:srgbClr val="4E786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507FF3-114A-7A4D-8D6D-D68CB933338C}"/>
              </a:ext>
            </a:extLst>
          </p:cNvPr>
          <p:cNvSpPr txBox="1"/>
          <p:nvPr/>
        </p:nvSpPr>
        <p:spPr>
          <a:xfrm>
            <a:off x="242046" y="4139534"/>
            <a:ext cx="2723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E7865"/>
                </a:solidFill>
              </a:rPr>
              <a:t>Purpose/Results</a:t>
            </a:r>
            <a:endParaRPr lang="en-US" sz="2400" b="1" dirty="0">
              <a:solidFill>
                <a:srgbClr val="4E7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919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35A9-B497-CB44-80FB-3A5DBB74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564"/>
            <a:ext cx="7886700" cy="1104636"/>
          </a:xfrm>
        </p:spPr>
        <p:txBody>
          <a:bodyPr>
            <a:normAutofit/>
          </a:bodyPr>
          <a:lstStyle/>
          <a:p>
            <a:r>
              <a:rPr lang="en-US" dirty="0"/>
              <a:t>Conditions To Receive God’s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5306-F5D5-BA46-80BC-9C6A203BC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8251"/>
            <a:ext cx="7886700" cy="3626115"/>
          </a:xfrm>
        </p:spPr>
        <p:txBody>
          <a:bodyPr>
            <a:normAutofit/>
          </a:bodyPr>
          <a:lstStyle/>
          <a:p>
            <a:r>
              <a:rPr lang="en-US" dirty="0"/>
              <a:t>If there are </a:t>
            </a:r>
            <a:r>
              <a:rPr lang="en-US" u="sng" dirty="0"/>
              <a:t>no</a:t>
            </a:r>
            <a:r>
              <a:rPr lang="en-US" dirty="0"/>
              <a:t> conditions at all, then salvation is universal and unavoidable. </a:t>
            </a:r>
          </a:p>
          <a:p>
            <a:r>
              <a:rPr lang="en-US" dirty="0"/>
              <a:t>If there </a:t>
            </a:r>
            <a:r>
              <a:rPr lang="en-US" u="sng" dirty="0"/>
              <a:t>are</a:t>
            </a:r>
            <a:r>
              <a:rPr lang="en-US" dirty="0"/>
              <a:t> conditions, then it is GOD ALONE who determines what they are.</a:t>
            </a:r>
          </a:p>
          <a:p>
            <a:pPr lvl="1"/>
            <a:r>
              <a:rPr lang="en-US" dirty="0"/>
              <a:t>Romans 4:4-8, 16</a:t>
            </a:r>
          </a:p>
          <a:p>
            <a:r>
              <a:rPr lang="en-US" dirty="0"/>
              <a:t>First &amp; Foremost, PLEASE, PLEASE Keep In Mind The Conditions Are Designed To Make Salvation</a:t>
            </a:r>
            <a:br>
              <a:rPr lang="en-US" dirty="0"/>
            </a:br>
            <a:r>
              <a:rPr lang="en-US" dirty="0"/>
              <a:t>MORE AVAILABLE, Not Less.</a:t>
            </a:r>
          </a:p>
        </p:txBody>
      </p:sp>
    </p:spTree>
    <p:extLst>
      <p:ext uri="{BB962C8B-B14F-4D97-AF65-F5344CB8AC3E}">
        <p14:creationId xmlns:p14="http://schemas.microsoft.com/office/powerpoint/2010/main" val="3693468683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4D290-5B49-A047-AD7F-73808D2E8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72103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628D9A-C7CA-AE4B-9F63-A71E425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44"/>
            <a:ext cx="7886700" cy="2269238"/>
          </a:xfrm>
        </p:spPr>
        <p:txBody>
          <a:bodyPr/>
          <a:lstStyle/>
          <a:p>
            <a:r>
              <a:rPr lang="en-US" dirty="0"/>
              <a:t>Review: Seeing God’s Grace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BD8D8-341B-7845-86BF-426E8182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82" y="2245659"/>
            <a:ext cx="7382435" cy="320694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dirty="0"/>
              <a:t>God’s grace can be described as: </a:t>
            </a:r>
            <a:br>
              <a:rPr lang="en-US" sz="3200" dirty="0"/>
            </a:br>
            <a:r>
              <a:rPr lang="en-US" sz="3200" b="1" dirty="0">
                <a:solidFill>
                  <a:srgbClr val="4E7865"/>
                </a:solidFill>
              </a:rPr>
              <a:t>God’s admirable </a:t>
            </a:r>
            <a:r>
              <a:rPr lang="en-US" sz="3200" dirty="0"/>
              <a:t>character, </a:t>
            </a:r>
            <a:br>
              <a:rPr lang="en-US" sz="3200" dirty="0"/>
            </a:br>
            <a:r>
              <a:rPr lang="en-US" sz="3200" b="1" dirty="0">
                <a:solidFill>
                  <a:srgbClr val="4E7865"/>
                </a:solidFill>
              </a:rPr>
              <a:t>to act </a:t>
            </a:r>
            <a:r>
              <a:rPr lang="en-US" sz="3200" dirty="0"/>
              <a:t>with kindness we do not deserve,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b="1" dirty="0">
                <a:solidFill>
                  <a:srgbClr val="4E7865"/>
                </a:solidFill>
              </a:rPr>
              <a:t>to accomplish </a:t>
            </a:r>
            <a:r>
              <a:rPr lang="en-US" sz="3200" dirty="0"/>
              <a:t>what we cannot alone.</a:t>
            </a:r>
          </a:p>
        </p:txBody>
      </p:sp>
    </p:spTree>
    <p:extLst>
      <p:ext uri="{BB962C8B-B14F-4D97-AF65-F5344CB8AC3E}">
        <p14:creationId xmlns:p14="http://schemas.microsoft.com/office/powerpoint/2010/main" val="483554240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628D9A-C7CA-AE4B-9F63-A71E425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44"/>
            <a:ext cx="7886700" cy="1857965"/>
          </a:xfrm>
        </p:spPr>
        <p:txBody>
          <a:bodyPr/>
          <a:lstStyle/>
          <a:p>
            <a:r>
              <a:rPr lang="en-US" dirty="0"/>
              <a:t>Review: We See Grace In Jesus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BD8D8-341B-7845-86BF-426E8182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4476"/>
            <a:ext cx="7755695" cy="3206940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en-US" sz="3200" dirty="0"/>
              <a:t>Jesus is full of grace and truth…</a:t>
            </a:r>
          </a:p>
          <a:p>
            <a:pPr marL="0" lvl="0" indent="0" algn="ctr">
              <a:buNone/>
            </a:pPr>
            <a:r>
              <a:rPr lang="en-US" sz="3200" dirty="0"/>
              <a:t>God responds favorably to our return…</a:t>
            </a:r>
          </a:p>
          <a:p>
            <a:pPr marL="0" lvl="0" indent="0" algn="ctr">
              <a:buNone/>
            </a:pPr>
            <a:r>
              <a:rPr lang="en-US" sz="3200" dirty="0"/>
              <a:t>God forgives what we can never pay…</a:t>
            </a:r>
          </a:p>
          <a:p>
            <a:pPr marL="0" lvl="0" indent="0" algn="ctr">
              <a:buNone/>
            </a:pPr>
            <a:r>
              <a:rPr lang="en-US" sz="3200" dirty="0"/>
              <a:t>God rewards with more than we deserve…</a:t>
            </a:r>
          </a:p>
          <a:p>
            <a:pPr marL="0" lvl="0" indent="0" algn="ctr">
              <a:buNone/>
            </a:pPr>
            <a:r>
              <a:rPr lang="en-US" sz="3200" dirty="0"/>
              <a:t>God invites all to come…</a:t>
            </a:r>
          </a:p>
          <a:p>
            <a:pPr marL="0" lvl="0" indent="0" algn="ctr">
              <a:buNone/>
            </a:pPr>
            <a:r>
              <a:rPr lang="en-US" sz="3200" dirty="0"/>
              <a:t>God is patient and sees a bright future for us…</a:t>
            </a:r>
          </a:p>
          <a:p>
            <a:pPr marL="0" lvl="0" indent="0" algn="ctr">
              <a:buNone/>
            </a:pPr>
            <a:endParaRPr lang="en-US" sz="3200" dirty="0"/>
          </a:p>
          <a:p>
            <a:pPr marL="0" lv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4212329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67F19A-0678-0649-A168-0D5B1B591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384B8B0-B885-E845-B2AD-D724A6FA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19122"/>
            <a:ext cx="7886700" cy="407485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To help students gain greater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u="sng" dirty="0">
                <a:solidFill>
                  <a:schemeClr val="bg1"/>
                </a:solidFill>
              </a:rPr>
              <a:t>clarity</a:t>
            </a:r>
            <a:r>
              <a:rPr lang="en-US" sz="4000" dirty="0">
                <a:solidFill>
                  <a:schemeClr val="bg1"/>
                </a:solidFill>
              </a:rPr>
              <a:t> and </a:t>
            </a:r>
            <a:r>
              <a:rPr lang="en-US" sz="4000" u="sng" dirty="0">
                <a:solidFill>
                  <a:schemeClr val="bg1"/>
                </a:solidFill>
              </a:rPr>
              <a:t>comfort</a:t>
            </a:r>
            <a:r>
              <a:rPr lang="en-US" sz="4000" dirty="0">
                <a:solidFill>
                  <a:schemeClr val="bg1"/>
                </a:solidFill>
              </a:rPr>
              <a:t> in God’s grace.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</a:rPr>
              <a:t>Today’s Goal: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To emphasize the grace of God in the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death and resurrection of Jesus.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6112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EA2A-2D46-7742-86DC-DF521A9A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Hebrews 2:9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796E9-DC06-714E-9F10-CDAF808EE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“But we do see Him who was made for a little while lower than the angels, namely, Jesus, because of the suffering of death crowned with glory and honor, </a:t>
            </a:r>
            <a:r>
              <a:rPr lang="en-US" b="1" dirty="0">
                <a:solidFill>
                  <a:srgbClr val="B47F44"/>
                </a:solidFill>
              </a:rPr>
              <a:t>so that by the grace of God He might taste death for everyone.”</a:t>
            </a:r>
          </a:p>
        </p:txBody>
      </p:sp>
    </p:spTree>
    <p:extLst>
      <p:ext uri="{BB962C8B-B14F-4D97-AF65-F5344CB8AC3E}">
        <p14:creationId xmlns:p14="http://schemas.microsoft.com/office/powerpoint/2010/main" val="329556848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628D9A-C7CA-AE4B-9F63-A71E4251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44"/>
            <a:ext cx="7886700" cy="2269238"/>
          </a:xfrm>
        </p:spPr>
        <p:txBody>
          <a:bodyPr/>
          <a:lstStyle/>
          <a:p>
            <a:r>
              <a:rPr lang="en-US" dirty="0"/>
              <a:t>“Surely our griefs He Himself bore,</a:t>
            </a:r>
            <a:br>
              <a:rPr lang="en-US" dirty="0"/>
            </a:br>
            <a:r>
              <a:rPr lang="en-US" dirty="0"/>
              <a:t>And our sorrows He carried” (53:4)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BD8D8-341B-7845-86BF-426E8182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82" y="2245659"/>
            <a:ext cx="7382435" cy="320694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dirty="0"/>
              <a:t>God’s grace can be described as: </a:t>
            </a:r>
            <a:br>
              <a:rPr lang="en-US" sz="3200" dirty="0"/>
            </a:br>
            <a:r>
              <a:rPr lang="en-US" sz="3200" b="1" dirty="0">
                <a:solidFill>
                  <a:srgbClr val="4E7865"/>
                </a:solidFill>
              </a:rPr>
              <a:t>God’s admirable </a:t>
            </a:r>
            <a:r>
              <a:rPr lang="en-US" sz="3200" dirty="0"/>
              <a:t>character, </a:t>
            </a:r>
            <a:br>
              <a:rPr lang="en-US" sz="3200" dirty="0"/>
            </a:br>
            <a:r>
              <a:rPr lang="en-US" sz="3200" b="1" dirty="0">
                <a:solidFill>
                  <a:srgbClr val="4E7865"/>
                </a:solidFill>
              </a:rPr>
              <a:t>to act </a:t>
            </a:r>
            <a:r>
              <a:rPr lang="en-US" sz="3200" dirty="0"/>
              <a:t>with </a:t>
            </a:r>
            <a:r>
              <a:rPr lang="en-US" sz="3200" u="sng" dirty="0">
                <a:solidFill>
                  <a:srgbClr val="B47F44"/>
                </a:solidFill>
              </a:rPr>
              <a:t>kindness we do not deserve</a:t>
            </a:r>
            <a:r>
              <a:rPr lang="en-US" sz="3200" dirty="0"/>
              <a:t>,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b="1" dirty="0">
                <a:solidFill>
                  <a:srgbClr val="4E7865"/>
                </a:solidFill>
              </a:rPr>
              <a:t>to accomplish </a:t>
            </a:r>
            <a:r>
              <a:rPr lang="en-US" sz="3200" u="sng" dirty="0">
                <a:solidFill>
                  <a:srgbClr val="B47F44"/>
                </a:solidFill>
              </a:rPr>
              <a:t>what we cannot alone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79837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AD02-384B-A949-B380-0F6A2586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5632"/>
            <a:ext cx="7886700" cy="1104636"/>
          </a:xfrm>
        </p:spPr>
        <p:txBody>
          <a:bodyPr/>
          <a:lstStyle/>
          <a:p>
            <a:r>
              <a:rPr lang="en-US" dirty="0"/>
              <a:t>‘Kindness We Do Not Deserve’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E4197-E816-AD40-8D4B-79AFC766D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1645"/>
            <a:ext cx="7886700" cy="3925604"/>
          </a:xfrm>
        </p:spPr>
        <p:txBody>
          <a:bodyPr>
            <a:normAutofit fontScale="92500" lnSpcReduction="10000"/>
          </a:bodyPr>
          <a:lstStyle/>
          <a:p>
            <a:r>
              <a:rPr lang="en-US" b="1" baseline="30000" dirty="0"/>
              <a:t>14 </a:t>
            </a:r>
            <a:r>
              <a:rPr lang="en-US" dirty="0"/>
              <a:t>and </a:t>
            </a:r>
            <a:r>
              <a:rPr lang="en-US" b="1" u="sng" dirty="0">
                <a:solidFill>
                  <a:srgbClr val="4E7865"/>
                </a:solidFill>
              </a:rPr>
              <a:t>the grace of our Lord </a:t>
            </a:r>
            <a:r>
              <a:rPr lang="en-US" dirty="0"/>
              <a:t>was more than abundant, with the faith and love which are found in Christ Jesus. </a:t>
            </a:r>
            <a:r>
              <a:rPr lang="en-US" b="1" baseline="30000" dirty="0"/>
              <a:t>15 </a:t>
            </a:r>
            <a:r>
              <a:rPr lang="en-US" dirty="0"/>
              <a:t>It is a trustworthy statement, deserving full acceptance, that Christ </a:t>
            </a:r>
            <a:r>
              <a:rPr lang="en-US" b="1" u="sng" dirty="0">
                <a:solidFill>
                  <a:srgbClr val="4E7865"/>
                </a:solidFill>
              </a:rPr>
              <a:t>Jesus came into the world to save sinners</a:t>
            </a:r>
            <a:r>
              <a:rPr lang="en-US" dirty="0"/>
              <a:t>, among whom I am foremost of all.</a:t>
            </a:r>
          </a:p>
          <a:p>
            <a:r>
              <a:rPr lang="en-US" dirty="0"/>
              <a:t> </a:t>
            </a:r>
            <a:r>
              <a:rPr lang="en-US" b="1" baseline="30000" dirty="0"/>
              <a:t>16</a:t>
            </a:r>
            <a:r>
              <a:rPr lang="en-US" dirty="0"/>
              <a:t> Yet for this reason I found mercy, so that in me as the foremost, </a:t>
            </a:r>
            <a:r>
              <a:rPr lang="en-US" b="1" u="sng" dirty="0">
                <a:solidFill>
                  <a:srgbClr val="4E7865"/>
                </a:solidFill>
              </a:rPr>
              <a:t>Jesus Christ might demonstrate His perfect patience as an example for those who would believe in Him for eternal life.</a:t>
            </a:r>
            <a:r>
              <a:rPr lang="en-US" dirty="0"/>
              <a:t> </a:t>
            </a:r>
            <a:r>
              <a:rPr lang="en-US" b="1" baseline="30000" dirty="0"/>
              <a:t>17</a:t>
            </a:r>
            <a:r>
              <a:rPr lang="en-US" dirty="0"/>
              <a:t> Now to the King eternal, immortal, invisible, the only God, be honor and glory forever and ever. Amen. </a:t>
            </a:r>
            <a:r>
              <a:rPr lang="en-US" sz="2200" dirty="0"/>
              <a:t>(1 Timothy 1:14-17)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26716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35A9-B497-CB44-80FB-3A5DBB74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564"/>
            <a:ext cx="7886700" cy="1104636"/>
          </a:xfrm>
        </p:spPr>
        <p:txBody>
          <a:bodyPr>
            <a:normAutofit/>
          </a:bodyPr>
          <a:lstStyle/>
          <a:p>
            <a:r>
              <a:rPr lang="en-US" dirty="0"/>
              <a:t>‘What We Cannot Do Alone’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5306-F5D5-BA46-80BC-9C6A203BC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8251"/>
            <a:ext cx="7886700" cy="36261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Romans 3:24 and 5:9 = Justified by “Grace,” “Blood”</a:t>
            </a:r>
          </a:p>
          <a:p>
            <a:r>
              <a:rPr lang="en-US" b="1" baseline="30000" dirty="0"/>
              <a:t>8 “</a:t>
            </a:r>
            <a:r>
              <a:rPr lang="en-US" dirty="0"/>
              <a:t>For by grace you have been saved through faith; and that </a:t>
            </a:r>
            <a:r>
              <a:rPr lang="en-US" b="1" dirty="0">
                <a:solidFill>
                  <a:srgbClr val="B47F44"/>
                </a:solidFill>
              </a:rPr>
              <a:t>not of yourselves</a:t>
            </a:r>
            <a:r>
              <a:rPr lang="en-US" dirty="0"/>
              <a:t>, </a:t>
            </a:r>
            <a:r>
              <a:rPr lang="en-US" i="1" dirty="0"/>
              <a:t>it is</a:t>
            </a:r>
            <a:r>
              <a:rPr lang="en-US" dirty="0"/>
              <a:t> the gift of God;”</a:t>
            </a:r>
          </a:p>
          <a:p>
            <a:pPr lvl="1"/>
            <a:r>
              <a:rPr lang="en-US" dirty="0"/>
              <a:t>Ephesians 2:8</a:t>
            </a:r>
          </a:p>
          <a:p>
            <a:r>
              <a:rPr lang="en-US" b="1" baseline="30000" dirty="0"/>
              <a:t>5 </a:t>
            </a:r>
            <a:r>
              <a:rPr lang="en-US" dirty="0"/>
              <a:t>“He saved us, </a:t>
            </a:r>
            <a:r>
              <a:rPr lang="en-US" b="1" dirty="0">
                <a:solidFill>
                  <a:srgbClr val="B47F44"/>
                </a:solidFill>
              </a:rPr>
              <a:t>not on the basis of deeds which we have done in righteousness</a:t>
            </a:r>
            <a:r>
              <a:rPr lang="en-US" dirty="0"/>
              <a:t>, but according to His mercy, by the washing of regeneration and renewing by the Holy Spirit,”</a:t>
            </a:r>
          </a:p>
          <a:p>
            <a:pPr lvl="1"/>
            <a:r>
              <a:rPr lang="en-US" dirty="0"/>
              <a:t>Titus 3:5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06599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3852</TotalTime>
  <Words>2235</Words>
  <Application>Microsoft Macintosh PowerPoint</Application>
  <PresentationFormat>On-screen Show (16:10)</PresentationFormat>
  <Paragraphs>161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Tahoma</vt:lpstr>
      <vt:lpstr>Office Theme</vt:lpstr>
      <vt:lpstr>Lesson 3: Grace in the Sacrifice &amp; Victory of Jesus</vt:lpstr>
      <vt:lpstr>Review: Titus 3:4-8</vt:lpstr>
      <vt:lpstr>Review: Seeing God’s Grace</vt:lpstr>
      <vt:lpstr>Review: We See Grace In Jesus</vt:lpstr>
      <vt:lpstr>To help students gain greater  clarity and comfort in God’s grace.  Today’s Goal: To emphasize the grace of God in the death and resurrection of Jesus.</vt:lpstr>
      <vt:lpstr>Hebrews 2:9</vt:lpstr>
      <vt:lpstr>“Surely our griefs He Himself bore, And our sorrows He carried” (53:4)</vt:lpstr>
      <vt:lpstr>‘Kindness We Do Not Deserve’</vt:lpstr>
      <vt:lpstr>‘What We Cannot Do Alone’</vt:lpstr>
      <vt:lpstr>Because of Jesus’ Sacrifice We See Grace  More Vividly Than Ever Before</vt:lpstr>
      <vt:lpstr>Because of Jesus’ Sacrifice We See Grace  More Vividly Than Ever Before</vt:lpstr>
      <vt:lpstr>Titus 2:11-14</vt:lpstr>
      <vt:lpstr>Too Wonderful To Put Into Words</vt:lpstr>
      <vt:lpstr>Too Wonderful To Put Into Words</vt:lpstr>
      <vt:lpstr>The Pinnacle of Grace </vt:lpstr>
      <vt:lpstr>The Pinnacle of Grace </vt:lpstr>
      <vt:lpstr>Grace &amp; The Resurrection</vt:lpstr>
      <vt:lpstr>Grace &amp; The Resurrection</vt:lpstr>
      <vt:lpstr>Jesus Makes God’s Grace  Available To All</vt:lpstr>
      <vt:lpstr>Conditions To Receive God’s Grace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Nehemiah</dc:title>
  <dc:creator>Phillip Shumake</dc:creator>
  <cp:lastModifiedBy>Phillip Shumake</cp:lastModifiedBy>
  <cp:revision>374</cp:revision>
  <cp:lastPrinted>2022-04-17T03:46:34Z</cp:lastPrinted>
  <dcterms:created xsi:type="dcterms:W3CDTF">2020-02-05T17:41:56Z</dcterms:created>
  <dcterms:modified xsi:type="dcterms:W3CDTF">2022-04-24T00:54:18Z</dcterms:modified>
</cp:coreProperties>
</file>