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8523-5148-4C30-9B99-A895F87D081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41DD-C1E0-4771-8986-E5E252F2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1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8523-5148-4C30-9B99-A895F87D081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41DD-C1E0-4771-8986-E5E252F2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9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8523-5148-4C30-9B99-A895F87D081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41DD-C1E0-4771-8986-E5E252F2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5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8523-5148-4C30-9B99-A895F87D081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41DD-C1E0-4771-8986-E5E252F2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8523-5148-4C30-9B99-A895F87D081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41DD-C1E0-4771-8986-E5E252F2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7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8523-5148-4C30-9B99-A895F87D081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41DD-C1E0-4771-8986-E5E252F2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8523-5148-4C30-9B99-A895F87D081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41DD-C1E0-4771-8986-E5E252F2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7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8523-5148-4C30-9B99-A895F87D081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41DD-C1E0-4771-8986-E5E252F2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9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8523-5148-4C30-9B99-A895F87D081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41DD-C1E0-4771-8986-E5E252F2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0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8523-5148-4C30-9B99-A895F87D081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41DD-C1E0-4771-8986-E5E252F2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7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8523-5148-4C30-9B99-A895F87D081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41DD-C1E0-4771-8986-E5E252F2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D8523-5148-4C30-9B99-A895F87D081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741DD-C1E0-4771-8986-E5E252F2D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30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6732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4478A45-0A15-48E4-8B2F-A45426CB88D8}"/>
              </a:ext>
            </a:extLst>
          </p:cNvPr>
          <p:cNvSpPr txBox="1"/>
          <p:nvPr/>
        </p:nvSpPr>
        <p:spPr>
          <a:xfrm>
            <a:off x="1438507" y="1564838"/>
            <a:ext cx="68914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effectLst/>
                <a:latin typeface="Abadi" panose="020B0604020104020204" pitchFamily="34" charset="0"/>
              </a:rPr>
              <a:t>May I be willing, Lord, to bear</a:t>
            </a:r>
            <a:br>
              <a:rPr lang="en-US" sz="3600" b="1" i="0" dirty="0">
                <a:effectLst/>
                <a:latin typeface="Abadi" panose="020B0604020104020204" pitchFamily="34" charset="0"/>
              </a:rPr>
            </a:br>
            <a:r>
              <a:rPr lang="en-US" sz="3600" b="1" i="0" dirty="0">
                <a:effectLst/>
                <a:latin typeface="Abadi" panose="020B0604020104020204" pitchFamily="34" charset="0"/>
              </a:rPr>
              <a:t>Daily my cross for Thee;</a:t>
            </a:r>
            <a:br>
              <a:rPr lang="en-US" sz="3600" b="1" i="0" dirty="0">
                <a:effectLst/>
                <a:latin typeface="Abadi" panose="020B0604020104020204" pitchFamily="34" charset="0"/>
              </a:rPr>
            </a:br>
            <a:r>
              <a:rPr lang="en-US" sz="3600" b="1" i="0" dirty="0">
                <a:effectLst/>
                <a:latin typeface="Abadi" panose="020B0604020104020204" pitchFamily="34" charset="0"/>
              </a:rPr>
              <a:t>Even Thy cup of grief to share,</a:t>
            </a:r>
            <a:br>
              <a:rPr lang="en-US" sz="3600" b="1" i="0" dirty="0">
                <a:effectLst/>
                <a:latin typeface="Abadi" panose="020B0604020104020204" pitchFamily="34" charset="0"/>
              </a:rPr>
            </a:br>
            <a:r>
              <a:rPr lang="en-US" sz="3600" b="1" i="0" dirty="0">
                <a:effectLst/>
                <a:latin typeface="Abadi" panose="020B0604020104020204" pitchFamily="34" charset="0"/>
              </a:rPr>
              <a:t>Thou hast borne all for 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8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E78FB7-7303-47AD-92ED-2E53ED6F38D5}"/>
              </a:ext>
            </a:extLst>
          </p:cNvPr>
          <p:cNvSpPr txBox="1"/>
          <p:nvPr/>
        </p:nvSpPr>
        <p:spPr>
          <a:xfrm>
            <a:off x="451624" y="582434"/>
            <a:ext cx="80623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system-ui"/>
              </a:rPr>
              <a:t>“So Pilate, wanting to gratify the crowd, released Barabbas to them; and he delivered Jesus, after he had scourged  </a:t>
            </a:r>
            <a:r>
              <a:rPr lang="en-US" sz="3600" b="0" i="1" dirty="0">
                <a:effectLst/>
                <a:latin typeface="system-ui"/>
              </a:rPr>
              <a:t>Him,</a:t>
            </a:r>
            <a:r>
              <a:rPr lang="en-US" sz="3600" b="0" i="0" dirty="0">
                <a:effectLst/>
                <a:latin typeface="system-ui"/>
              </a:rPr>
              <a:t> to be crucified” (Mark 15:15).</a:t>
            </a:r>
            <a:endParaRPr lang="en-US" sz="36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A05E83-6C5A-4E9A-8A4A-A21252A2EC1B}"/>
              </a:ext>
            </a:extLst>
          </p:cNvPr>
          <p:cNvCxnSpPr/>
          <p:nvPr/>
        </p:nvCxnSpPr>
        <p:spPr>
          <a:xfrm>
            <a:off x="1573213" y="2830887"/>
            <a:ext cx="256478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70871DF-C737-4F73-91DC-BE0EE37D0B07}"/>
              </a:ext>
            </a:extLst>
          </p:cNvPr>
          <p:cNvSpPr txBox="1"/>
          <p:nvPr/>
        </p:nvSpPr>
        <p:spPr>
          <a:xfrm>
            <a:off x="511544" y="3161533"/>
            <a:ext cx="8137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Jesus knew its cruelty.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(Psalm 22:13-18)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6BC952-5EA3-45C4-9703-1EC04CE575E9}"/>
              </a:ext>
            </a:extLst>
          </p:cNvPr>
          <p:cNvSpPr txBox="1"/>
          <p:nvPr/>
        </p:nvSpPr>
        <p:spPr>
          <a:xfrm>
            <a:off x="495436" y="3818750"/>
            <a:ext cx="8053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 dreaded it!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(Matthew 26:38-39)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  <a:r>
              <a:rPr lang="en-US" sz="2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My soul is exceedingly sorrowful, even to death.” 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D1BF56-E143-4A7E-8940-644939861BB7}"/>
              </a:ext>
            </a:extLst>
          </p:cNvPr>
          <p:cNvSpPr txBox="1"/>
          <p:nvPr/>
        </p:nvSpPr>
        <p:spPr>
          <a:xfrm>
            <a:off x="478969" y="4782806"/>
            <a:ext cx="8694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“My Father, if it is possible, let this cup pass from Me.”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2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EFE51-933F-4571-B721-BC2F786C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3" y="304271"/>
            <a:ext cx="8725829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Jesus could have escaped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799C3-8FC1-4D0F-B8A0-D813EFAC4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204" y="1309481"/>
            <a:ext cx="8725829" cy="4020802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He knew </a:t>
            </a:r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it would occur. (Luke 13:33)</a:t>
            </a:r>
          </a:p>
          <a:p>
            <a:pPr marL="0" indent="0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 “It cannot be that a prophet should perish outside Jerusalem”.</a:t>
            </a:r>
          </a:p>
          <a:p>
            <a:pPr marL="0" indent="0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 “He went through the cities and villages, teaching, and   	journeying toward Jerusalem”.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(verse 22)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knew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would betray Him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(John 6:70-71)</a:t>
            </a:r>
          </a:p>
          <a:p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knew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would occur.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Repeatedly He had said, “My hour has not come.”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hour has come…Now My soul is troubled, and what 	shall I say? ‘Father, save Me from this hour’? But for this 	purpose I came to this hour”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(John 12:23,27).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John 17:1; Matthew 26:35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50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6362D-4212-4C82-B418-80FFFE379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313796"/>
            <a:ext cx="8610600" cy="106732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Why did Jesus Submit to Crucifixion?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3B667-2DEE-4561-BE6F-AD8D67D5B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283229"/>
            <a:ext cx="8610600" cy="411797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500" b="1" dirty="0"/>
              <a:t>It was the “will of God.”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Hebrews 10:3-7 (Psalm 40:6-8), John 6:38, Matthew 26:39-44</a:t>
            </a:r>
          </a:p>
          <a:p>
            <a:pPr marL="0" indent="0">
              <a:buNone/>
            </a:pPr>
            <a:r>
              <a:rPr lang="en-US" sz="2800" b="1" dirty="0"/>
              <a:t>2.  </a:t>
            </a:r>
            <a:r>
              <a:rPr lang="en-US" sz="3500" b="1" dirty="0"/>
              <a:t>The Sequel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“the third day He will rise again” (Luke 18:33).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“The hour…for the Son of Man to be glorified” (John 12:23}.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	“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the joy that was set before Him endured the 	cross…and has sat down at the right hand of the throne of 	God” (Hebrews 12:2).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/>
              <a:t>3. </a:t>
            </a:r>
            <a:r>
              <a:rPr lang="en-US" sz="3500" b="1" dirty="0"/>
              <a:t>For Us!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600" dirty="0"/>
              <a:t>John 3:14-15; 12:32, Mt. 20:28; 26:28, John 15:13, Luke 24:47</a:t>
            </a:r>
          </a:p>
          <a:p>
            <a:pPr marL="0" indent="0">
              <a:buNone/>
            </a:pPr>
            <a:endParaRPr lang="en-US" sz="2600" dirty="0"/>
          </a:p>
          <a:p>
            <a:pPr marL="457200" indent="-457200">
              <a:buFont typeface="+mj-lt"/>
              <a:buAutoNum type="arabicPeriod"/>
            </a:pP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E78FB7-7303-47AD-92ED-2E53ED6F38D5}"/>
              </a:ext>
            </a:extLst>
          </p:cNvPr>
          <p:cNvSpPr txBox="1"/>
          <p:nvPr/>
        </p:nvSpPr>
        <p:spPr>
          <a:xfrm>
            <a:off x="680224" y="602165"/>
            <a:ext cx="77835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effectLst/>
                <a:latin typeface="system-ui"/>
              </a:rPr>
              <a:t>“So Pilate, wanting to gratify the crowd, released Barabbas to them; and he delivered Jesus, after he had scourged </a:t>
            </a:r>
            <a:r>
              <a:rPr lang="en-US" sz="2800" b="0" i="1" dirty="0">
                <a:effectLst/>
                <a:latin typeface="system-ui"/>
              </a:rPr>
              <a:t>Him,</a:t>
            </a:r>
            <a:r>
              <a:rPr lang="en-US" sz="2800" b="0" i="0" dirty="0">
                <a:effectLst/>
                <a:latin typeface="system-ui"/>
              </a:rPr>
              <a:t> to be crucified” (Mark 15:15).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7A333B-01C0-42C5-BE87-CFFD528A01E9}"/>
              </a:ext>
            </a:extLst>
          </p:cNvPr>
          <p:cNvSpPr txBox="1"/>
          <p:nvPr/>
        </p:nvSpPr>
        <p:spPr>
          <a:xfrm>
            <a:off x="680224" y="2140296"/>
            <a:ext cx="72705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baseline="30000" dirty="0">
                <a:effectLst/>
                <a:latin typeface="system-ui"/>
              </a:rPr>
              <a:t> ”</a:t>
            </a:r>
            <a:r>
              <a:rPr lang="en-US" sz="2800" b="0" i="0" dirty="0">
                <a:effectLst/>
                <a:latin typeface="system-ui"/>
              </a:rPr>
              <a:t>And He, bearing His cross, went out to a place called </a:t>
            </a:r>
            <a:r>
              <a:rPr lang="en-US" sz="2800" b="0" i="1" dirty="0">
                <a:effectLst/>
                <a:latin typeface="system-ui"/>
              </a:rPr>
              <a:t>the Place</a:t>
            </a:r>
            <a:r>
              <a:rPr lang="en-US" sz="2800" b="0" i="0" dirty="0">
                <a:effectLst/>
                <a:latin typeface="system-ui"/>
              </a:rPr>
              <a:t> of a Skull, which is called in Hebrew, Golgotha” (John 16:17). 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9E3313-DA63-4795-9190-5E1F62D3DDA3}"/>
              </a:ext>
            </a:extLst>
          </p:cNvPr>
          <p:cNvSpPr txBox="1"/>
          <p:nvPr/>
        </p:nvSpPr>
        <p:spPr>
          <a:xfrm>
            <a:off x="680224" y="3576209"/>
            <a:ext cx="70141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latin typeface="system-ui"/>
              </a:rPr>
              <a:t>“</a:t>
            </a:r>
            <a:r>
              <a:rPr lang="en-US" sz="2800" b="0" i="0" dirty="0">
                <a:effectLst/>
                <a:latin typeface="system-ui"/>
              </a:rPr>
              <a:t>Now as they came out, they found a man of Cyrene, Simon by name. Him they compelled to bear His cross” (Matthew 27:32).</a:t>
            </a:r>
            <a:endParaRPr lang="en-US" sz="2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0110A5-F768-4C7C-81BE-FCA4B46B4EE7}"/>
              </a:ext>
            </a:extLst>
          </p:cNvPr>
          <p:cNvCxnSpPr>
            <a:cxnSpLocks/>
          </p:cNvCxnSpPr>
          <p:nvPr/>
        </p:nvCxnSpPr>
        <p:spPr>
          <a:xfrm>
            <a:off x="4415883" y="1934737"/>
            <a:ext cx="119318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0E9E37F-5CAF-4166-BB1B-341BBF242467}"/>
              </a:ext>
            </a:extLst>
          </p:cNvPr>
          <p:cNvCxnSpPr>
            <a:cxnSpLocks/>
          </p:cNvCxnSpPr>
          <p:nvPr/>
        </p:nvCxnSpPr>
        <p:spPr>
          <a:xfrm>
            <a:off x="2159620" y="2630527"/>
            <a:ext cx="241237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D14F2-17EB-4F70-83B1-06FB21FA86A4}"/>
              </a:ext>
            </a:extLst>
          </p:cNvPr>
          <p:cNvCxnSpPr>
            <a:cxnSpLocks/>
          </p:cNvCxnSpPr>
          <p:nvPr/>
        </p:nvCxnSpPr>
        <p:spPr>
          <a:xfrm>
            <a:off x="873513" y="1934737"/>
            <a:ext cx="251645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46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8C6CB1-B568-439D-90EE-B7F2552FAAE2}"/>
              </a:ext>
            </a:extLst>
          </p:cNvPr>
          <p:cNvSpPr txBox="1"/>
          <p:nvPr/>
        </p:nvSpPr>
        <p:spPr>
          <a:xfrm>
            <a:off x="1003609" y="436055"/>
            <a:ext cx="71925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effectLst/>
                <a:latin typeface="system-ui"/>
              </a:rPr>
              <a:t>“Then He said to </a:t>
            </a:r>
            <a:r>
              <a:rPr lang="en-US" sz="2800" b="0" i="1" dirty="0">
                <a:effectLst/>
                <a:latin typeface="system-ui"/>
              </a:rPr>
              <a:t>them</a:t>
            </a:r>
            <a:r>
              <a:rPr lang="en-US" sz="2800" b="0" i="0" dirty="0">
                <a:effectLst/>
                <a:latin typeface="system-ui"/>
              </a:rPr>
              <a:t> all, ’If anyone desires to come after Me, let him deny himself, and take up his cross daily, and follow Me’” (Luke 9:23).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30F3F6-B985-46A2-9691-E4982172B1B4}"/>
              </a:ext>
            </a:extLst>
          </p:cNvPr>
          <p:cNvSpPr txBox="1"/>
          <p:nvPr/>
        </p:nvSpPr>
        <p:spPr>
          <a:xfrm>
            <a:off x="652344" y="2108604"/>
            <a:ext cx="7359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Simon did, did not qualify as obedience to this instruction.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5238775-42CD-4D16-AEF7-7DBE89728D2F}"/>
              </a:ext>
            </a:extLst>
          </p:cNvPr>
          <p:cNvCxnSpPr>
            <a:cxnSpLocks/>
          </p:cNvCxnSpPr>
          <p:nvPr/>
        </p:nvCxnSpPr>
        <p:spPr>
          <a:xfrm>
            <a:off x="2861217" y="1741836"/>
            <a:ext cx="66907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CC57BDC-DC45-4937-BAD4-EF272BA59B2F}"/>
              </a:ext>
            </a:extLst>
          </p:cNvPr>
          <p:cNvSpPr txBox="1"/>
          <p:nvPr/>
        </p:nvSpPr>
        <p:spPr>
          <a:xfrm>
            <a:off x="289814" y="3168649"/>
            <a:ext cx="862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effectLst/>
                <a:latin typeface="system-ui"/>
              </a:rPr>
              <a:t>“Him they </a:t>
            </a:r>
            <a:r>
              <a:rPr lang="en-US" sz="2800" b="1" i="0" dirty="0">
                <a:solidFill>
                  <a:srgbClr val="FFFF00"/>
                </a:solidFill>
                <a:effectLst/>
                <a:latin typeface="system-ui"/>
              </a:rPr>
              <a:t>compelled </a:t>
            </a:r>
            <a:r>
              <a:rPr lang="en-US" sz="2800" b="0" i="0" dirty="0">
                <a:effectLst/>
                <a:latin typeface="system-ui"/>
              </a:rPr>
              <a:t>to bear His cross” (Matthew 27:32).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D96572-B53A-4DD9-B59A-97E4EF188ACB}"/>
              </a:ext>
            </a:extLst>
          </p:cNvPr>
          <p:cNvSpPr txBox="1"/>
          <p:nvPr/>
        </p:nvSpPr>
        <p:spPr>
          <a:xfrm>
            <a:off x="559071" y="4778739"/>
            <a:ext cx="8261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0" dirty="0">
                <a:effectLst/>
                <a:latin typeface="system-ui"/>
              </a:rPr>
              <a:t>Our cross must be taken up </a:t>
            </a:r>
            <a:r>
              <a:rPr lang="en-US" sz="2800" b="1" i="0" dirty="0">
                <a:solidFill>
                  <a:srgbClr val="FFFF00"/>
                </a:solidFill>
                <a:effectLst/>
                <a:latin typeface="system-ui"/>
              </a:rPr>
              <a:t>voluntarily</a:t>
            </a:r>
            <a:r>
              <a:rPr lang="en-US" sz="2800" b="0" i="0" dirty="0">
                <a:solidFill>
                  <a:srgbClr val="FFFF00"/>
                </a:solidFill>
                <a:effectLst/>
                <a:latin typeface="system-ui"/>
              </a:rPr>
              <a:t> </a:t>
            </a:r>
            <a:r>
              <a:rPr lang="en-US" sz="2800" b="0" i="0" dirty="0">
                <a:effectLst/>
                <a:latin typeface="system-ui"/>
              </a:rPr>
              <a:t>to </a:t>
            </a:r>
            <a:r>
              <a:rPr lang="en-US" sz="2800" b="1" i="0" dirty="0">
                <a:effectLst/>
                <a:latin typeface="system-ui"/>
              </a:rPr>
              <a:t>follow Jesus!</a:t>
            </a:r>
            <a:endParaRPr lang="en-US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CE61D6-136B-4ACD-912B-9791690A579D}"/>
              </a:ext>
            </a:extLst>
          </p:cNvPr>
          <p:cNvSpPr txBox="1"/>
          <p:nvPr/>
        </p:nvSpPr>
        <p:spPr>
          <a:xfrm>
            <a:off x="323385" y="3737704"/>
            <a:ext cx="8620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0" dirty="0">
                <a:effectLst/>
                <a:latin typeface="system-ui"/>
              </a:rPr>
              <a:t>Many make the mistake of thinking that some burden they are compelled to bear is their cross.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051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41D42-3CFB-453E-8D21-EBC81687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2"/>
            <a:ext cx="7886700" cy="70961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How do we “take up His cross”?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AB98-B38B-4A4E-B21C-4EAFFA2A5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658" y="1447000"/>
            <a:ext cx="8530683" cy="391068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We crucify our old life of sin (Rom. 6:3-6)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We crucify interfering relationships (Mt. 10:34-38)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We crucify “</a:t>
            </a:r>
            <a:r>
              <a:rPr lang="en-US" sz="3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flesh with its passions and desires” (Galatians 5:24).</a:t>
            </a:r>
          </a:p>
          <a:p>
            <a:pPr marL="0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Lust of the flesh,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Lust of the eye,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Pride of life.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We force ourselves to do for God what we do not want to do.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519F32-626F-4D85-BAB1-49598CD7AAA3}"/>
              </a:ext>
            </a:extLst>
          </p:cNvPr>
          <p:cNvSpPr txBox="1"/>
          <p:nvPr/>
        </p:nvSpPr>
        <p:spPr>
          <a:xfrm>
            <a:off x="628649" y="685810"/>
            <a:ext cx="78866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prepare to “crucify” any hindrance to obedience.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FBCFE9-4F24-4689-A8DE-9C2B75D40342}"/>
              </a:ext>
            </a:extLst>
          </p:cNvPr>
          <p:cNvSpPr txBox="1"/>
          <p:nvPr/>
        </p:nvSpPr>
        <p:spPr>
          <a:xfrm>
            <a:off x="2676292" y="4589135"/>
            <a:ext cx="4516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is what Jesus did.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593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3FD18-23C3-4CE6-A2A8-7AF6A9EC0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10" y="326573"/>
            <a:ext cx="8325779" cy="1104636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would anyone be willing to do that?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07DCE-A901-4FFE-B844-9F5DC0EB5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8106239" cy="404310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It is God’s will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(Romans 12:1-2)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Sequel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Romans 8:18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2 Corinthians 4:16-17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 are “joint heirs with Christ, 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indeed we suffer </a:t>
            </a:r>
            <a:r>
              <a:rPr lang="en-US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 </a:t>
            </a:r>
            <a:r>
              <a:rPr lang="en-US" sz="2400" b="1" i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Him</a:t>
            </a:r>
            <a:r>
              <a:rPr lang="en-US" sz="2400" i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that we may also </a:t>
            </a:r>
            <a:r>
              <a:rPr lang="en-US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 glorified together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(Romans 8:17). </a:t>
            </a:r>
          </a:p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Our Love and Gratitude 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(Galatians 2:20)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64E6E77-D907-49EE-B950-5A3507AF4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7531"/>
            <a:ext cx="7886700" cy="110463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The Rich, Young Ruler</a:t>
            </a:r>
            <a:br>
              <a:rPr lang="en-US" sz="2800" b="1" dirty="0"/>
            </a:br>
            <a:r>
              <a:rPr lang="en-US" sz="2800" b="1" dirty="0"/>
              <a:t>Mark 10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993FF-9487-4358-B9A4-2CCA8E55B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2167"/>
            <a:ext cx="7886700" cy="347530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b="0" i="0" dirty="0">
                <a:effectLst/>
                <a:latin typeface="system-ui"/>
              </a:rPr>
              <a:t>Then Jesus, looking at him, loved him, and said to him, “One thing you lack: Go your way, sell whatever you have and give to the poor, and you will have treasure in heaven; and come, take up the cross, and follow Me.”</a:t>
            </a:r>
          </a:p>
          <a:p>
            <a:pPr algn="l"/>
            <a:endParaRPr lang="en-US" sz="800" b="0" i="0" dirty="0">
              <a:effectLst/>
              <a:latin typeface="system-ui"/>
            </a:endParaRPr>
          </a:p>
          <a:p>
            <a:pPr algn="l"/>
            <a:r>
              <a:rPr lang="en-US" sz="3200" b="1" i="0" baseline="30000" dirty="0">
                <a:effectLst/>
                <a:latin typeface="system-ui"/>
              </a:rPr>
              <a:t> </a:t>
            </a:r>
            <a:r>
              <a:rPr lang="en-US" sz="3200" b="0" i="0" dirty="0">
                <a:effectLst/>
                <a:latin typeface="system-ui"/>
              </a:rPr>
              <a:t>But he was sad at this word, and went away sorrowful, for he had great possessions.</a:t>
            </a: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DF5622-B08F-4FA9-8585-E288A127EE29}"/>
              </a:ext>
            </a:extLst>
          </p:cNvPr>
          <p:cNvCxnSpPr>
            <a:cxnSpLocks/>
          </p:cNvCxnSpPr>
          <p:nvPr/>
        </p:nvCxnSpPr>
        <p:spPr>
          <a:xfrm>
            <a:off x="2732049" y="3663265"/>
            <a:ext cx="282125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66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2148</TotalTime>
  <Words>795</Words>
  <Application>Microsoft Office PowerPoint</Application>
  <PresentationFormat>On-screen Show (16:10)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Abadi</vt:lpstr>
      <vt:lpstr>Arial</vt:lpstr>
      <vt:lpstr>Calibri</vt:lpstr>
      <vt:lpstr>Calibri Light</vt:lpstr>
      <vt:lpstr>system-ui</vt:lpstr>
      <vt:lpstr>Times New Roman</vt:lpstr>
      <vt:lpstr>Office Theme</vt:lpstr>
      <vt:lpstr>PowerPoint Presentation</vt:lpstr>
      <vt:lpstr>PowerPoint Presentation</vt:lpstr>
      <vt:lpstr>Jesus could have escaped it!</vt:lpstr>
      <vt:lpstr>Why did Jesus Submit to Crucifixion?</vt:lpstr>
      <vt:lpstr>PowerPoint Presentation</vt:lpstr>
      <vt:lpstr>PowerPoint Presentation</vt:lpstr>
      <vt:lpstr>How do we “take up His cross”?</vt:lpstr>
      <vt:lpstr>Why would anyone be willing to do that?</vt:lpstr>
      <vt:lpstr>The Rich, Young Ruler Mark 10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Sewell Hall</dc:creator>
  <cp:lastModifiedBy>Brad Beutjer</cp:lastModifiedBy>
  <cp:revision>10</cp:revision>
  <dcterms:created xsi:type="dcterms:W3CDTF">2022-03-31T15:37:33Z</dcterms:created>
  <dcterms:modified xsi:type="dcterms:W3CDTF">2022-04-03T22:44:31Z</dcterms:modified>
</cp:coreProperties>
</file>