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715000" type="screen16x10"/>
  <p:notesSz cx="6858000" cy="9144000"/>
  <p:embeddedFontLst>
    <p:embeddedFont>
      <p:font typeface="Calibri" panose="020F0502020204030204" pitchFamily="34" charset="0"/>
      <p:regular r:id="rId20"/>
      <p:bold r:id="rId21"/>
      <p:italic r:id="rId22"/>
      <p:boldItalic r:id="rId23"/>
    </p:embeddedFont>
    <p:embeddedFont>
      <p:font typeface="Merriweather" panose="00000500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guide id="3" orient="horz" pos="23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296" y="96"/>
      </p:cViewPr>
      <p:guideLst>
        <p:guide orient="horz" pos="1800"/>
        <p:guide pos="2880"/>
        <p:guide orient="horz" pos="23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245279fd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1245279fd25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f10c6bf2e_0_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f10c6bf2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f10c6bf2e_0_1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1f10c6bf2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f10c6bf2e_0_2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f10c6bf2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0cc8c93be_0_4: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0cc8c93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f10c6bf2e_0_5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f10c6bf2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f10c6bf2e_0_5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f10c6bf2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1e0b1c7add_0_2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1e0b1c7ad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e0b1c7add_0_3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e0b1c7ad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e0b1c7add_0_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e0b1c7a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e0b1c7add_0_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e0b1c7a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1e0b1c7add_0_1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1e0b1c7ad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1e0b1c7add_0_1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1e0b1c7ad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1e0b1c7add_0_2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1e0b1c7ad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45279fd2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245279fd25_0_9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e9daf3d7c_0_6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e9daf3d7c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f10c6bf2e_0_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f10c6bf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886729"/>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087289"/>
            <a:ext cx="4242600" cy="820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923528"/>
            <a:ext cx="5334900" cy="13830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357139"/>
            <a:ext cx="5334900" cy="10473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53444"/>
            <a:ext cx="9144250" cy="4886729"/>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886729"/>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99694"/>
            <a:ext cx="8520600" cy="14250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9028"/>
            <a:ext cx="4313625" cy="4888146"/>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883951"/>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41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56583"/>
            <a:ext cx="8520600" cy="693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673000"/>
            <a:ext cx="3999900" cy="3417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673000"/>
            <a:ext cx="3999900" cy="3417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41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56583"/>
            <a:ext cx="8520600" cy="693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56583"/>
            <a:ext cx="3127500" cy="20322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656278"/>
            <a:ext cx="3127500" cy="25533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887333"/>
            <a:ext cx="6247800" cy="39402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56583"/>
            <a:ext cx="3704400" cy="22773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918583"/>
            <a:ext cx="3704400" cy="1029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56583"/>
            <a:ext cx="3954000" cy="4568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854444"/>
            <a:ext cx="9144000" cy="86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5023778"/>
            <a:ext cx="7979400" cy="511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3">
            <a:alphaModFix/>
          </a:blip>
          <a:srcRect/>
          <a:stretch/>
        </p:blipFill>
        <p:spPr>
          <a:xfrm>
            <a:off x="0" y="0"/>
            <a:ext cx="9144001" cy="5715001"/>
          </a:xfrm>
          <a:prstGeom prst="rect">
            <a:avLst/>
          </a:prstGeom>
          <a:noFill/>
          <a:ln>
            <a:noFill/>
          </a:ln>
        </p:spPr>
      </p:pic>
      <p:sp>
        <p:nvSpPr>
          <p:cNvPr id="65" name="Google Shape;65;p13"/>
          <p:cNvSpPr txBox="1">
            <a:spLocks noGrp="1"/>
          </p:cNvSpPr>
          <p:nvPr>
            <p:ph type="ctrTitle"/>
          </p:nvPr>
        </p:nvSpPr>
        <p:spPr>
          <a:xfrm>
            <a:off x="371959" y="2857500"/>
            <a:ext cx="8322600" cy="1989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 sz="3000" b="1">
                <a:solidFill>
                  <a:srgbClr val="888888"/>
                </a:solidFill>
                <a:latin typeface="Merriweather"/>
                <a:ea typeface="Merriweather"/>
                <a:cs typeface="Merriweather"/>
                <a:sym typeface="Merriweather"/>
              </a:rPr>
              <a:t>Ps. 115; Isaiah 44; 2 Cor. 3-4</a:t>
            </a:r>
            <a:endParaRPr sz="3000" b="1">
              <a:solidFill>
                <a:srgbClr val="888888"/>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174550" y="1432806"/>
            <a:ext cx="8452800" cy="428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000000"/>
                </a:solidFill>
                <a:highlight>
                  <a:srgbClr val="FFFFFF"/>
                </a:highlight>
                <a:latin typeface="Merriweather"/>
                <a:ea typeface="Merriweather"/>
                <a:cs typeface="Merriweather"/>
                <a:sym typeface="Merriweather"/>
              </a:rPr>
              <a:t>12 </a:t>
            </a:r>
            <a:r>
              <a:rPr lang="en" sz="2100">
                <a:solidFill>
                  <a:srgbClr val="000000"/>
                </a:solidFill>
                <a:highlight>
                  <a:srgbClr val="FFFFFF"/>
                </a:highlight>
                <a:latin typeface="Merriweather"/>
                <a:ea typeface="Merriweather"/>
                <a:cs typeface="Merriweather"/>
                <a:sym typeface="Merriweather"/>
              </a:rPr>
              <a:t>The blacksmith takes a tool</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400">
                <a:solidFill>
                  <a:srgbClr val="000000"/>
                </a:solidFill>
                <a:highlight>
                  <a:srgbClr val="FFFFFF"/>
                </a:highlight>
                <a:latin typeface="Merriweather"/>
                <a:ea typeface="Merriweather"/>
                <a:cs typeface="Merriweather"/>
                <a:sym typeface="Merriweather"/>
              </a:rPr>
              <a:t>    </a:t>
            </a:r>
            <a:r>
              <a:rPr lang="en" sz="2100">
                <a:solidFill>
                  <a:srgbClr val="000000"/>
                </a:solidFill>
                <a:highlight>
                  <a:srgbClr val="FFFFFF"/>
                </a:highlight>
                <a:latin typeface="Merriweather"/>
                <a:ea typeface="Merriweather"/>
                <a:cs typeface="Merriweather"/>
                <a:sym typeface="Merriweather"/>
              </a:rPr>
              <a:t>and works with it in the coals;</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100">
                <a:solidFill>
                  <a:srgbClr val="000000"/>
                </a:solidFill>
                <a:highlight>
                  <a:srgbClr val="FFFFFF"/>
                </a:highlight>
                <a:latin typeface="Merriweather"/>
                <a:ea typeface="Merriweather"/>
                <a:cs typeface="Merriweather"/>
                <a:sym typeface="Merriweather"/>
              </a:rPr>
              <a:t>he shapes an idol with hammers,</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400">
                <a:solidFill>
                  <a:srgbClr val="000000"/>
                </a:solidFill>
                <a:highlight>
                  <a:srgbClr val="FFFFFF"/>
                </a:highlight>
                <a:latin typeface="Merriweather"/>
                <a:ea typeface="Merriweather"/>
                <a:cs typeface="Merriweather"/>
                <a:sym typeface="Merriweather"/>
              </a:rPr>
              <a:t>    </a:t>
            </a:r>
            <a:r>
              <a:rPr lang="en" sz="2100">
                <a:solidFill>
                  <a:srgbClr val="000000"/>
                </a:solidFill>
                <a:highlight>
                  <a:srgbClr val="FFFFFF"/>
                </a:highlight>
                <a:latin typeface="Merriweather"/>
                <a:ea typeface="Merriweather"/>
                <a:cs typeface="Merriweather"/>
                <a:sym typeface="Merriweather"/>
              </a:rPr>
              <a:t>he forges it with the might of his arm.</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100">
                <a:solidFill>
                  <a:srgbClr val="000000"/>
                </a:solidFill>
                <a:highlight>
                  <a:srgbClr val="FFFFFF"/>
                </a:highlight>
                <a:latin typeface="Merriweather"/>
                <a:ea typeface="Merriweather"/>
                <a:cs typeface="Merriweather"/>
                <a:sym typeface="Merriweather"/>
              </a:rPr>
              <a:t>He gets hungry and loses his strength;</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400">
                <a:solidFill>
                  <a:srgbClr val="000000"/>
                </a:solidFill>
                <a:highlight>
                  <a:srgbClr val="FFFFFF"/>
                </a:highlight>
                <a:latin typeface="Merriweather"/>
                <a:ea typeface="Merriweather"/>
                <a:cs typeface="Merriweather"/>
                <a:sym typeface="Merriweather"/>
              </a:rPr>
              <a:t>    </a:t>
            </a:r>
            <a:r>
              <a:rPr lang="en" sz="2100">
                <a:solidFill>
                  <a:srgbClr val="000000"/>
                </a:solidFill>
                <a:highlight>
                  <a:srgbClr val="FFFFFF"/>
                </a:highlight>
                <a:latin typeface="Merriweather"/>
                <a:ea typeface="Merriweather"/>
                <a:cs typeface="Merriweather"/>
                <a:sym typeface="Merriweather"/>
              </a:rPr>
              <a:t>he drinks no water and grows faint.</a:t>
            </a:r>
            <a:endParaRPr sz="2100">
              <a:solidFill>
                <a:srgbClr val="00000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r>
              <a:rPr lang="en" sz="2100" b="1">
                <a:solidFill>
                  <a:srgbClr val="000000"/>
                </a:solidFill>
                <a:highlight>
                  <a:srgbClr val="FFFFFF"/>
                </a:highlight>
                <a:latin typeface="Merriweather"/>
                <a:ea typeface="Merriweather"/>
                <a:cs typeface="Merriweather"/>
                <a:sym typeface="Merriweather"/>
              </a:rPr>
              <a:t>13 </a:t>
            </a:r>
            <a:r>
              <a:rPr lang="en" sz="2100">
                <a:solidFill>
                  <a:srgbClr val="000000"/>
                </a:solidFill>
                <a:highlight>
                  <a:srgbClr val="FFFFFF"/>
                </a:highlight>
                <a:latin typeface="Merriweather"/>
                <a:ea typeface="Merriweather"/>
                <a:cs typeface="Merriweather"/>
                <a:sym typeface="Merriweather"/>
              </a:rPr>
              <a:t>The carpenter measures with a line</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400">
                <a:solidFill>
                  <a:srgbClr val="000000"/>
                </a:solidFill>
                <a:highlight>
                  <a:srgbClr val="FFFFFF"/>
                </a:highlight>
                <a:latin typeface="Merriweather"/>
                <a:ea typeface="Merriweather"/>
                <a:cs typeface="Merriweather"/>
                <a:sym typeface="Merriweather"/>
              </a:rPr>
              <a:t>    </a:t>
            </a:r>
            <a:r>
              <a:rPr lang="en" sz="2100">
                <a:solidFill>
                  <a:srgbClr val="000000"/>
                </a:solidFill>
                <a:highlight>
                  <a:srgbClr val="FFFFFF"/>
                </a:highlight>
                <a:latin typeface="Merriweather"/>
                <a:ea typeface="Merriweather"/>
                <a:cs typeface="Merriweather"/>
                <a:sym typeface="Merriweather"/>
              </a:rPr>
              <a:t>and makes an outline with a marker;</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100">
                <a:solidFill>
                  <a:srgbClr val="000000"/>
                </a:solidFill>
                <a:highlight>
                  <a:srgbClr val="FFFFFF"/>
                </a:highlight>
                <a:latin typeface="Merriweather"/>
                <a:ea typeface="Merriweather"/>
                <a:cs typeface="Merriweather"/>
                <a:sym typeface="Merriweather"/>
              </a:rPr>
              <a:t>he roughs it out with chisels</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400">
                <a:solidFill>
                  <a:srgbClr val="000000"/>
                </a:solidFill>
                <a:highlight>
                  <a:srgbClr val="FFFFFF"/>
                </a:highlight>
                <a:latin typeface="Merriweather"/>
                <a:ea typeface="Merriweather"/>
                <a:cs typeface="Merriweather"/>
                <a:sym typeface="Merriweather"/>
              </a:rPr>
              <a:t>    </a:t>
            </a:r>
            <a:r>
              <a:rPr lang="en" sz="2100">
                <a:solidFill>
                  <a:srgbClr val="000000"/>
                </a:solidFill>
                <a:highlight>
                  <a:srgbClr val="FFFFFF"/>
                </a:highlight>
                <a:latin typeface="Merriweather"/>
                <a:ea typeface="Merriweather"/>
                <a:cs typeface="Merriweather"/>
                <a:sym typeface="Merriweather"/>
              </a:rPr>
              <a:t>and marks it with compasses.</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100">
                <a:solidFill>
                  <a:srgbClr val="000000"/>
                </a:solidFill>
                <a:highlight>
                  <a:srgbClr val="FFFFFF"/>
                </a:highlight>
                <a:latin typeface="Merriweather"/>
                <a:ea typeface="Merriweather"/>
                <a:cs typeface="Merriweather"/>
                <a:sym typeface="Merriweather"/>
              </a:rPr>
              <a:t>He shapes it in human form,</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400">
                <a:solidFill>
                  <a:srgbClr val="000000"/>
                </a:solidFill>
                <a:highlight>
                  <a:srgbClr val="FFFFFF"/>
                </a:highlight>
                <a:latin typeface="Merriweather"/>
                <a:ea typeface="Merriweather"/>
                <a:cs typeface="Merriweather"/>
                <a:sym typeface="Merriweather"/>
              </a:rPr>
              <a:t>    </a:t>
            </a:r>
            <a:r>
              <a:rPr lang="en" sz="2100">
                <a:solidFill>
                  <a:srgbClr val="000000"/>
                </a:solidFill>
                <a:highlight>
                  <a:srgbClr val="FFFFFF"/>
                </a:highlight>
                <a:latin typeface="Merriweather"/>
                <a:ea typeface="Merriweather"/>
                <a:cs typeface="Merriweather"/>
                <a:sym typeface="Merriweather"/>
              </a:rPr>
              <a:t>human form in all its glory,</a:t>
            </a:r>
            <a:endParaRPr sz="21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SzPts val="275"/>
              <a:buNone/>
            </a:pPr>
            <a:r>
              <a:rPr lang="en" sz="1400">
                <a:solidFill>
                  <a:srgbClr val="000000"/>
                </a:solidFill>
                <a:highlight>
                  <a:srgbClr val="FFFFFF"/>
                </a:highlight>
                <a:latin typeface="Merriweather"/>
                <a:ea typeface="Merriweather"/>
                <a:cs typeface="Merriweather"/>
                <a:sym typeface="Merriweather"/>
              </a:rPr>
              <a:t>    </a:t>
            </a:r>
            <a:r>
              <a:rPr lang="en" sz="2100">
                <a:solidFill>
                  <a:srgbClr val="000000"/>
                </a:solidFill>
                <a:highlight>
                  <a:srgbClr val="FFFFFF"/>
                </a:highlight>
                <a:latin typeface="Merriweather"/>
                <a:ea typeface="Merriweather"/>
                <a:cs typeface="Merriweather"/>
                <a:sym typeface="Merriweather"/>
              </a:rPr>
              <a:t>that it may dwell in a shrine.</a:t>
            </a:r>
            <a:endParaRPr sz="3200" b="1">
              <a:solidFill>
                <a:srgbClr val="000000"/>
              </a:solidFill>
              <a:highlight>
                <a:srgbClr val="FFFFFF"/>
              </a:highlight>
              <a:latin typeface="Merriweather"/>
              <a:ea typeface="Merriweather"/>
              <a:cs typeface="Merriweather"/>
              <a:sym typeface="Merriweather"/>
            </a:endParaRPr>
          </a:p>
        </p:txBody>
      </p:sp>
      <p:cxnSp>
        <p:nvCxnSpPr>
          <p:cNvPr id="118" name="Google Shape;118;p22"/>
          <p:cNvCxnSpPr/>
          <p:nvPr/>
        </p:nvCxnSpPr>
        <p:spPr>
          <a:xfrm>
            <a:off x="243825" y="3093725"/>
            <a:ext cx="4953000" cy="15300"/>
          </a:xfrm>
          <a:prstGeom prst="straightConnector1">
            <a:avLst/>
          </a:prstGeom>
          <a:noFill/>
          <a:ln w="38100" cap="flat" cmpd="sng">
            <a:solidFill>
              <a:srgbClr val="F8D832"/>
            </a:solidFill>
            <a:prstDash val="solid"/>
            <a:round/>
            <a:headEnd type="none" w="med" len="med"/>
            <a:tailEnd type="none" w="med" len="med"/>
          </a:ln>
        </p:spPr>
      </p:cxnSp>
      <p:cxnSp>
        <p:nvCxnSpPr>
          <p:cNvPr id="119" name="Google Shape;119;p22"/>
          <p:cNvCxnSpPr/>
          <p:nvPr/>
        </p:nvCxnSpPr>
        <p:spPr>
          <a:xfrm>
            <a:off x="2255500" y="4953175"/>
            <a:ext cx="1646100" cy="15000"/>
          </a:xfrm>
          <a:prstGeom prst="straightConnector1">
            <a:avLst/>
          </a:prstGeom>
          <a:noFill/>
          <a:ln w="38100" cap="flat" cmpd="sng">
            <a:solidFill>
              <a:srgbClr val="F8D832"/>
            </a:solidFill>
            <a:prstDash val="solid"/>
            <a:round/>
            <a:headEnd type="none" w="med" len="med"/>
            <a:tailEnd type="none" w="med" len="med"/>
          </a:ln>
        </p:spPr>
      </p:cxnSp>
      <p:cxnSp>
        <p:nvCxnSpPr>
          <p:cNvPr id="120" name="Google Shape;120;p22"/>
          <p:cNvCxnSpPr/>
          <p:nvPr/>
        </p:nvCxnSpPr>
        <p:spPr>
          <a:xfrm>
            <a:off x="2148825" y="5288450"/>
            <a:ext cx="1798200" cy="15000"/>
          </a:xfrm>
          <a:prstGeom prst="straightConnector1">
            <a:avLst/>
          </a:prstGeom>
          <a:noFill/>
          <a:ln w="38100" cap="flat" cmpd="sng">
            <a:solidFill>
              <a:srgbClr val="F8D832"/>
            </a:solidFill>
            <a:prstDash val="solid"/>
            <a:round/>
            <a:headEnd type="none" w="med" len="med"/>
            <a:tailEnd type="none" w="med" len="med"/>
          </a:ln>
        </p:spPr>
      </p:cxnSp>
      <p:sp>
        <p:nvSpPr>
          <p:cNvPr id="121" name="Google Shape;121;p22"/>
          <p:cNvSpPr/>
          <p:nvPr/>
        </p:nvSpPr>
        <p:spPr>
          <a:xfrm>
            <a:off x="5135950" y="3474950"/>
            <a:ext cx="3491400" cy="18135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342900" lvl="0" indent="-342900" algn="l" rtl="0">
              <a:spcBef>
                <a:spcPts val="0"/>
              </a:spcBef>
              <a:spcAft>
                <a:spcPts val="0"/>
              </a:spcAft>
              <a:buNone/>
            </a:pPr>
            <a:r>
              <a:rPr lang="en" sz="3100" b="1">
                <a:solidFill>
                  <a:schemeClr val="lt1"/>
                </a:solidFill>
                <a:latin typeface="Merriweather"/>
                <a:ea typeface="Merriweather"/>
                <a:cs typeface="Merriweather"/>
                <a:sym typeface="Merriweather"/>
              </a:rPr>
              <a:t>2. The idol is MADE BY MAN</a:t>
            </a:r>
            <a:endParaRPr sz="3100" b="1">
              <a:solidFill>
                <a:schemeClr val="lt1"/>
              </a:solidFill>
              <a:latin typeface="Merriweather"/>
              <a:ea typeface="Merriweather"/>
              <a:cs typeface="Merriweather"/>
              <a:sym typeface="Merriweather"/>
            </a:endParaRPr>
          </a:p>
        </p:txBody>
      </p:sp>
      <p:sp>
        <p:nvSpPr>
          <p:cNvPr id="122" name="Google Shape;122;p22"/>
          <p:cNvSpPr txBox="1">
            <a:spLocks noGrp="1"/>
          </p:cNvSpPr>
          <p:nvPr>
            <p:ph type="title"/>
          </p:nvPr>
        </p:nvSpPr>
        <p:spPr>
          <a:xfrm>
            <a:off x="0" y="0"/>
            <a:ext cx="9144000" cy="1417200"/>
          </a:xfrm>
          <a:prstGeom prst="rect">
            <a:avLst/>
          </a:prstGeom>
          <a:solidFill>
            <a:srgbClr val="F8D832"/>
          </a:solidFill>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457200" lvl="0" indent="0" algn="l" rtl="0">
              <a:spcBef>
                <a:spcPts val="0"/>
              </a:spcBef>
              <a:spcAft>
                <a:spcPts val="0"/>
              </a:spcAft>
              <a:buNone/>
            </a:pPr>
            <a:r>
              <a:rPr lang="en" sz="3500" b="1">
                <a:solidFill>
                  <a:srgbClr val="222222"/>
                </a:solidFill>
              </a:rPr>
              <a:t>Isaiah 44:9-20</a:t>
            </a:r>
            <a:endParaRPr sz="3500" b="1">
              <a:solidFill>
                <a:srgbClr val="222222"/>
              </a:solidFill>
            </a:endParaRPr>
          </a:p>
        </p:txBody>
      </p:sp>
      <p:cxnSp>
        <p:nvCxnSpPr>
          <p:cNvPr id="123" name="Google Shape;123;p22"/>
          <p:cNvCxnSpPr/>
          <p:nvPr/>
        </p:nvCxnSpPr>
        <p:spPr>
          <a:xfrm rot="10800000" flipH="1">
            <a:off x="509525" y="3387650"/>
            <a:ext cx="4530900" cy="13800"/>
          </a:xfrm>
          <a:prstGeom prst="straightConnector1">
            <a:avLst/>
          </a:prstGeom>
          <a:noFill/>
          <a:ln w="38100" cap="flat" cmpd="sng">
            <a:solidFill>
              <a:srgbClr val="F8D83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1000"/>
                                        <p:tgtEl>
                                          <p:spTgt spid="1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1000"/>
                                        <p:tgtEl>
                                          <p:spTgt spid="119"/>
                                        </p:tgtEl>
                                      </p:cBhvr>
                                    </p:animEffect>
                                  </p:childTnLst>
                                </p:cTn>
                              </p:par>
                              <p:par>
                                <p:cTn id="16" presetID="10" presetClass="entr" presetSubtype="0" fill="hold"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1000"/>
                                        <p:tgtEl>
                                          <p:spTgt spid="1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body" idx="1"/>
          </p:nvPr>
        </p:nvSpPr>
        <p:spPr>
          <a:xfrm>
            <a:off x="93750" y="1432675"/>
            <a:ext cx="4478400" cy="428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000000"/>
                </a:solidFill>
                <a:highlight>
                  <a:srgbClr val="FFFFFF"/>
                </a:highlight>
                <a:latin typeface="Merriweather"/>
                <a:ea typeface="Merriweather"/>
                <a:cs typeface="Merriweather"/>
                <a:sym typeface="Merriweather"/>
              </a:rPr>
              <a:t>14 </a:t>
            </a:r>
            <a:r>
              <a:rPr lang="en" sz="1900">
                <a:solidFill>
                  <a:srgbClr val="000000"/>
                </a:solidFill>
                <a:highlight>
                  <a:srgbClr val="FFFFFF"/>
                </a:highlight>
                <a:latin typeface="Merriweather"/>
                <a:ea typeface="Merriweather"/>
                <a:cs typeface="Merriweather"/>
                <a:sym typeface="Merriweather"/>
              </a:rPr>
              <a:t>He cut down cedars,</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solidFill>
                  <a:srgbClr val="000000"/>
                </a:solidFill>
                <a:highlight>
                  <a:srgbClr val="FFFFFF"/>
                </a:highlight>
                <a:latin typeface="Merriweather"/>
                <a:ea typeface="Merriweather"/>
                <a:cs typeface="Merriweather"/>
                <a:sym typeface="Merriweather"/>
              </a:rPr>
              <a:t>    </a:t>
            </a:r>
            <a:r>
              <a:rPr lang="en" sz="1900">
                <a:solidFill>
                  <a:srgbClr val="000000"/>
                </a:solidFill>
                <a:highlight>
                  <a:srgbClr val="FFFFFF"/>
                </a:highlight>
                <a:latin typeface="Merriweather"/>
                <a:ea typeface="Merriweather"/>
                <a:cs typeface="Merriweather"/>
                <a:sym typeface="Merriweather"/>
              </a:rPr>
              <a:t>or perhaps took a cypress or oak.</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900">
                <a:solidFill>
                  <a:srgbClr val="000000"/>
                </a:solidFill>
                <a:highlight>
                  <a:srgbClr val="FFFFFF"/>
                </a:highlight>
                <a:latin typeface="Merriweather"/>
                <a:ea typeface="Merriweather"/>
                <a:cs typeface="Merriweather"/>
                <a:sym typeface="Merriweather"/>
              </a:rPr>
              <a:t>He let it grow among the trees of the forest,</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solidFill>
                  <a:srgbClr val="000000"/>
                </a:solidFill>
                <a:highlight>
                  <a:srgbClr val="FFFFFF"/>
                </a:highlight>
                <a:latin typeface="Merriweather"/>
                <a:ea typeface="Merriweather"/>
                <a:cs typeface="Merriweather"/>
                <a:sym typeface="Merriweather"/>
              </a:rPr>
              <a:t>    </a:t>
            </a:r>
            <a:r>
              <a:rPr lang="en" sz="1900">
                <a:solidFill>
                  <a:srgbClr val="000000"/>
                </a:solidFill>
                <a:highlight>
                  <a:srgbClr val="FFFFFF"/>
                </a:highlight>
                <a:latin typeface="Merriweather"/>
                <a:ea typeface="Merriweather"/>
                <a:cs typeface="Merriweather"/>
                <a:sym typeface="Merriweather"/>
              </a:rPr>
              <a:t>or planted a pine, and the rain made it grow.</a:t>
            </a:r>
            <a:endParaRPr sz="1900">
              <a:solidFill>
                <a:srgbClr val="00000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r>
              <a:rPr lang="en" sz="1900" b="1">
                <a:solidFill>
                  <a:srgbClr val="000000"/>
                </a:solidFill>
                <a:highlight>
                  <a:srgbClr val="FFFFFF"/>
                </a:highlight>
                <a:latin typeface="Merriweather"/>
                <a:ea typeface="Merriweather"/>
                <a:cs typeface="Merriweather"/>
                <a:sym typeface="Merriweather"/>
              </a:rPr>
              <a:t>15 </a:t>
            </a:r>
            <a:r>
              <a:rPr lang="en" sz="1900">
                <a:solidFill>
                  <a:srgbClr val="000000"/>
                </a:solidFill>
                <a:highlight>
                  <a:srgbClr val="FFFFFF"/>
                </a:highlight>
                <a:latin typeface="Merriweather"/>
                <a:ea typeface="Merriweather"/>
                <a:cs typeface="Merriweather"/>
                <a:sym typeface="Merriweather"/>
              </a:rPr>
              <a:t>It is used as fuel for burning;</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solidFill>
                  <a:srgbClr val="000000"/>
                </a:solidFill>
                <a:highlight>
                  <a:srgbClr val="FFFFFF"/>
                </a:highlight>
                <a:latin typeface="Merriweather"/>
                <a:ea typeface="Merriweather"/>
                <a:cs typeface="Merriweather"/>
                <a:sym typeface="Merriweather"/>
              </a:rPr>
              <a:t>    </a:t>
            </a:r>
            <a:r>
              <a:rPr lang="en" sz="1900">
                <a:solidFill>
                  <a:srgbClr val="000000"/>
                </a:solidFill>
                <a:highlight>
                  <a:srgbClr val="FFFFFF"/>
                </a:highlight>
                <a:latin typeface="Merriweather"/>
                <a:ea typeface="Merriweather"/>
                <a:cs typeface="Merriweather"/>
                <a:sym typeface="Merriweather"/>
              </a:rPr>
              <a:t>some of it he takes and warms himself,</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solidFill>
                  <a:srgbClr val="000000"/>
                </a:solidFill>
                <a:highlight>
                  <a:srgbClr val="FFFFFF"/>
                </a:highlight>
                <a:latin typeface="Merriweather"/>
                <a:ea typeface="Merriweather"/>
                <a:cs typeface="Merriweather"/>
                <a:sym typeface="Merriweather"/>
              </a:rPr>
              <a:t>    </a:t>
            </a:r>
            <a:r>
              <a:rPr lang="en" sz="1900">
                <a:solidFill>
                  <a:srgbClr val="000000"/>
                </a:solidFill>
                <a:highlight>
                  <a:srgbClr val="FFFFFF"/>
                </a:highlight>
                <a:latin typeface="Merriweather"/>
                <a:ea typeface="Merriweather"/>
                <a:cs typeface="Merriweather"/>
                <a:sym typeface="Merriweather"/>
              </a:rPr>
              <a:t>he kindles a fire and bakes bread.</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900">
                <a:solidFill>
                  <a:srgbClr val="000000"/>
                </a:solidFill>
                <a:highlight>
                  <a:srgbClr val="FFFFFF"/>
                </a:highlight>
                <a:latin typeface="Merriweather"/>
                <a:ea typeface="Merriweather"/>
                <a:cs typeface="Merriweather"/>
                <a:sym typeface="Merriweather"/>
              </a:rPr>
              <a:t>But he also fashions a god and worships it;</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solidFill>
                  <a:srgbClr val="000000"/>
                </a:solidFill>
                <a:highlight>
                  <a:srgbClr val="FFFFFF"/>
                </a:highlight>
                <a:latin typeface="Merriweather"/>
                <a:ea typeface="Merriweather"/>
                <a:cs typeface="Merriweather"/>
                <a:sym typeface="Merriweather"/>
              </a:rPr>
              <a:t>    </a:t>
            </a:r>
            <a:r>
              <a:rPr lang="en" sz="1900">
                <a:solidFill>
                  <a:srgbClr val="000000"/>
                </a:solidFill>
                <a:highlight>
                  <a:srgbClr val="FFFFFF"/>
                </a:highlight>
                <a:latin typeface="Merriweather"/>
                <a:ea typeface="Merriweather"/>
                <a:cs typeface="Merriweather"/>
                <a:sym typeface="Merriweather"/>
              </a:rPr>
              <a:t>he makes an idol and bows down to it.</a:t>
            </a:r>
            <a:endParaRPr sz="19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endParaRPr sz="1500">
              <a:solidFill>
                <a:srgbClr val="000000"/>
              </a:solidFill>
              <a:highlight>
                <a:srgbClr val="FFFFFF"/>
              </a:highlight>
              <a:latin typeface="Merriweather"/>
              <a:ea typeface="Merriweather"/>
              <a:cs typeface="Merriweather"/>
              <a:sym typeface="Merriweather"/>
            </a:endParaRPr>
          </a:p>
        </p:txBody>
      </p:sp>
      <p:cxnSp>
        <p:nvCxnSpPr>
          <p:cNvPr id="129" name="Google Shape;129;p23"/>
          <p:cNvCxnSpPr/>
          <p:nvPr/>
        </p:nvCxnSpPr>
        <p:spPr>
          <a:xfrm rot="10800000" flipH="1">
            <a:off x="509825" y="3490025"/>
            <a:ext cx="1913400" cy="15300"/>
          </a:xfrm>
          <a:prstGeom prst="straightConnector1">
            <a:avLst/>
          </a:prstGeom>
          <a:noFill/>
          <a:ln w="38100" cap="flat" cmpd="sng">
            <a:solidFill>
              <a:srgbClr val="F8D832"/>
            </a:solidFill>
            <a:prstDash val="solid"/>
            <a:round/>
            <a:headEnd type="none" w="med" len="med"/>
            <a:tailEnd type="none" w="med" len="med"/>
          </a:ln>
        </p:spPr>
      </p:cxnSp>
      <p:cxnSp>
        <p:nvCxnSpPr>
          <p:cNvPr id="130" name="Google Shape;130;p23"/>
          <p:cNvCxnSpPr/>
          <p:nvPr/>
        </p:nvCxnSpPr>
        <p:spPr>
          <a:xfrm>
            <a:off x="631750" y="4663575"/>
            <a:ext cx="3178200" cy="15000"/>
          </a:xfrm>
          <a:prstGeom prst="straightConnector1">
            <a:avLst/>
          </a:prstGeom>
          <a:noFill/>
          <a:ln w="38100" cap="flat" cmpd="sng">
            <a:solidFill>
              <a:srgbClr val="F8D832"/>
            </a:solidFill>
            <a:prstDash val="solid"/>
            <a:round/>
            <a:headEnd type="none" w="med" len="med"/>
            <a:tailEnd type="none" w="med" len="med"/>
          </a:ln>
        </p:spPr>
      </p:cxnSp>
      <p:sp>
        <p:nvSpPr>
          <p:cNvPr id="131" name="Google Shape;131;p23"/>
          <p:cNvSpPr txBox="1"/>
          <p:nvPr/>
        </p:nvSpPr>
        <p:spPr>
          <a:xfrm>
            <a:off x="4572150" y="1432675"/>
            <a:ext cx="4458300" cy="339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900" b="1">
                <a:highlight>
                  <a:srgbClr val="FFFFFF"/>
                </a:highlight>
                <a:latin typeface="Merriweather"/>
                <a:ea typeface="Merriweather"/>
                <a:cs typeface="Merriweather"/>
                <a:sym typeface="Merriweather"/>
              </a:rPr>
              <a:t>16 </a:t>
            </a:r>
            <a:r>
              <a:rPr lang="en" sz="1900">
                <a:highlight>
                  <a:srgbClr val="FFFFFF"/>
                </a:highlight>
                <a:latin typeface="Merriweather"/>
                <a:ea typeface="Merriweather"/>
                <a:cs typeface="Merriweather"/>
                <a:sym typeface="Merriweather"/>
              </a:rPr>
              <a:t>Half of the wood he burns in the fire;</a:t>
            </a:r>
            <a:endParaRPr sz="19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highlight>
                  <a:srgbClr val="FFFFFF"/>
                </a:highlight>
                <a:latin typeface="Merriweather"/>
                <a:ea typeface="Merriweather"/>
                <a:cs typeface="Merriweather"/>
                <a:sym typeface="Merriweather"/>
              </a:rPr>
              <a:t>    </a:t>
            </a:r>
            <a:r>
              <a:rPr lang="en" sz="1900">
                <a:highlight>
                  <a:srgbClr val="FFFFFF"/>
                </a:highlight>
                <a:latin typeface="Merriweather"/>
                <a:ea typeface="Merriweather"/>
                <a:cs typeface="Merriweather"/>
                <a:sym typeface="Merriweather"/>
              </a:rPr>
              <a:t>over it he prepares his meal,</a:t>
            </a:r>
            <a:endParaRPr sz="19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highlight>
                  <a:srgbClr val="FFFFFF"/>
                </a:highlight>
                <a:latin typeface="Merriweather"/>
                <a:ea typeface="Merriweather"/>
                <a:cs typeface="Merriweather"/>
                <a:sym typeface="Merriweather"/>
              </a:rPr>
              <a:t>    </a:t>
            </a:r>
            <a:r>
              <a:rPr lang="en" sz="1900">
                <a:highlight>
                  <a:srgbClr val="FFFFFF"/>
                </a:highlight>
                <a:latin typeface="Merriweather"/>
                <a:ea typeface="Merriweather"/>
                <a:cs typeface="Merriweather"/>
                <a:sym typeface="Merriweather"/>
              </a:rPr>
              <a:t>he roasts his meat and eats his fill.</a:t>
            </a:r>
            <a:endParaRPr sz="19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900">
                <a:highlight>
                  <a:srgbClr val="FFFFFF"/>
                </a:highlight>
                <a:latin typeface="Merriweather"/>
                <a:ea typeface="Merriweather"/>
                <a:cs typeface="Merriweather"/>
                <a:sym typeface="Merriweather"/>
              </a:rPr>
              <a:t>He also warms himself and says,</a:t>
            </a:r>
            <a:endParaRPr sz="19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200">
                <a:highlight>
                  <a:srgbClr val="FFFFFF"/>
                </a:highlight>
                <a:latin typeface="Merriweather"/>
                <a:ea typeface="Merriweather"/>
                <a:cs typeface="Merriweather"/>
                <a:sym typeface="Merriweather"/>
              </a:rPr>
              <a:t>    </a:t>
            </a:r>
            <a:r>
              <a:rPr lang="en" sz="1900">
                <a:highlight>
                  <a:srgbClr val="FFFFFF"/>
                </a:highlight>
                <a:latin typeface="Merriweather"/>
                <a:ea typeface="Merriweather"/>
                <a:cs typeface="Merriweather"/>
                <a:sym typeface="Merriweather"/>
              </a:rPr>
              <a:t>“Ah! I am warm; I see the fire.”</a:t>
            </a:r>
            <a:endParaRPr sz="1900">
              <a:highlight>
                <a:srgbClr val="FFFFFF"/>
              </a:highlight>
              <a:latin typeface="Merriweather"/>
              <a:ea typeface="Merriweather"/>
              <a:cs typeface="Merriweather"/>
              <a:sym typeface="Merriweather"/>
            </a:endParaRPr>
          </a:p>
          <a:p>
            <a:pPr marL="0" lvl="0" indent="0" algn="l" rtl="0">
              <a:lnSpc>
                <a:spcPct val="115000"/>
              </a:lnSpc>
              <a:spcBef>
                <a:spcPts val="0"/>
              </a:spcBef>
              <a:spcAft>
                <a:spcPts val="0"/>
              </a:spcAft>
              <a:buNone/>
            </a:pPr>
            <a:r>
              <a:rPr lang="en" sz="1800" b="1">
                <a:highlight>
                  <a:srgbClr val="FFFFFF"/>
                </a:highlight>
                <a:latin typeface="Merriweather"/>
                <a:ea typeface="Merriweather"/>
                <a:cs typeface="Merriweather"/>
                <a:sym typeface="Merriweather"/>
              </a:rPr>
              <a:t>17 </a:t>
            </a:r>
            <a:r>
              <a:rPr lang="en" sz="1800">
                <a:highlight>
                  <a:srgbClr val="FFFFFF"/>
                </a:highlight>
                <a:latin typeface="Merriweather"/>
                <a:ea typeface="Merriweather"/>
                <a:cs typeface="Merriweather"/>
                <a:sym typeface="Merriweather"/>
              </a:rPr>
              <a:t>From the rest he makes a god, his idol;</a:t>
            </a:r>
            <a:endParaRPr sz="18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100">
                <a:highlight>
                  <a:srgbClr val="FFFFFF"/>
                </a:highlight>
                <a:latin typeface="Merriweather"/>
                <a:ea typeface="Merriweather"/>
                <a:cs typeface="Merriweather"/>
                <a:sym typeface="Merriweather"/>
              </a:rPr>
              <a:t>    </a:t>
            </a:r>
            <a:r>
              <a:rPr lang="en" sz="1800">
                <a:highlight>
                  <a:srgbClr val="FFFFFF"/>
                </a:highlight>
                <a:latin typeface="Merriweather"/>
                <a:ea typeface="Merriweather"/>
                <a:cs typeface="Merriweather"/>
                <a:sym typeface="Merriweather"/>
              </a:rPr>
              <a:t>he bows down to it and worships.</a:t>
            </a:r>
            <a:endParaRPr sz="18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800">
                <a:highlight>
                  <a:srgbClr val="FFFFFF"/>
                </a:highlight>
                <a:latin typeface="Merriweather"/>
                <a:ea typeface="Merriweather"/>
                <a:cs typeface="Merriweather"/>
                <a:sym typeface="Merriweather"/>
              </a:rPr>
              <a:t>He prays to it and says,</a:t>
            </a:r>
            <a:endParaRPr sz="18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100">
                <a:highlight>
                  <a:srgbClr val="FFFFFF"/>
                </a:highlight>
                <a:latin typeface="Merriweather"/>
                <a:ea typeface="Merriweather"/>
                <a:cs typeface="Merriweather"/>
                <a:sym typeface="Merriweather"/>
              </a:rPr>
              <a:t>    </a:t>
            </a:r>
            <a:r>
              <a:rPr lang="en" sz="1800">
                <a:highlight>
                  <a:srgbClr val="FFFFFF"/>
                </a:highlight>
                <a:latin typeface="Merriweather"/>
                <a:ea typeface="Merriweather"/>
                <a:cs typeface="Merriweather"/>
                <a:sym typeface="Merriweather"/>
              </a:rPr>
              <a:t>“Save me! You are my god!”</a:t>
            </a:r>
            <a:endParaRPr sz="1800"/>
          </a:p>
        </p:txBody>
      </p:sp>
      <p:cxnSp>
        <p:nvCxnSpPr>
          <p:cNvPr id="132" name="Google Shape;132;p23"/>
          <p:cNvCxnSpPr/>
          <p:nvPr/>
        </p:nvCxnSpPr>
        <p:spPr>
          <a:xfrm>
            <a:off x="205025" y="4937875"/>
            <a:ext cx="1273200" cy="15000"/>
          </a:xfrm>
          <a:prstGeom prst="straightConnector1">
            <a:avLst/>
          </a:prstGeom>
          <a:noFill/>
          <a:ln w="38100" cap="flat" cmpd="sng">
            <a:solidFill>
              <a:srgbClr val="F8D832"/>
            </a:solidFill>
            <a:prstDash val="solid"/>
            <a:round/>
            <a:headEnd type="none" w="med" len="med"/>
            <a:tailEnd type="none" w="med" len="med"/>
          </a:ln>
        </p:spPr>
      </p:cxnSp>
      <p:cxnSp>
        <p:nvCxnSpPr>
          <p:cNvPr id="133" name="Google Shape;133;p23"/>
          <p:cNvCxnSpPr/>
          <p:nvPr/>
        </p:nvCxnSpPr>
        <p:spPr>
          <a:xfrm>
            <a:off x="4929425" y="3276725"/>
            <a:ext cx="3376500" cy="0"/>
          </a:xfrm>
          <a:prstGeom prst="straightConnector1">
            <a:avLst/>
          </a:prstGeom>
          <a:noFill/>
          <a:ln w="38100" cap="flat" cmpd="sng">
            <a:solidFill>
              <a:srgbClr val="F8D832"/>
            </a:solidFill>
            <a:prstDash val="solid"/>
            <a:round/>
            <a:headEnd type="none" w="med" len="med"/>
            <a:tailEnd type="none" w="med" len="med"/>
          </a:ln>
        </p:spPr>
      </p:cxnSp>
      <p:cxnSp>
        <p:nvCxnSpPr>
          <p:cNvPr id="134" name="Google Shape;134;p23"/>
          <p:cNvCxnSpPr/>
          <p:nvPr/>
        </p:nvCxnSpPr>
        <p:spPr>
          <a:xfrm>
            <a:off x="4929425" y="4671075"/>
            <a:ext cx="2873400" cy="7500"/>
          </a:xfrm>
          <a:prstGeom prst="straightConnector1">
            <a:avLst/>
          </a:prstGeom>
          <a:noFill/>
          <a:ln w="38100" cap="flat" cmpd="sng">
            <a:solidFill>
              <a:srgbClr val="F8D832"/>
            </a:solidFill>
            <a:prstDash val="solid"/>
            <a:round/>
            <a:headEnd type="none" w="med" len="med"/>
            <a:tailEnd type="none" w="med" len="med"/>
          </a:ln>
        </p:spPr>
      </p:cxnSp>
      <p:sp>
        <p:nvSpPr>
          <p:cNvPr id="135" name="Google Shape;135;p23"/>
          <p:cNvSpPr/>
          <p:nvPr/>
        </p:nvSpPr>
        <p:spPr>
          <a:xfrm>
            <a:off x="5120725" y="3490025"/>
            <a:ext cx="3491400" cy="18135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342900" lvl="0" indent="-342900" algn="l" rtl="0">
              <a:spcBef>
                <a:spcPts val="0"/>
              </a:spcBef>
              <a:spcAft>
                <a:spcPts val="0"/>
              </a:spcAft>
              <a:buNone/>
            </a:pPr>
            <a:r>
              <a:rPr lang="en" sz="3100" b="1">
                <a:solidFill>
                  <a:schemeClr val="lt1"/>
                </a:solidFill>
                <a:latin typeface="Merriweather"/>
                <a:ea typeface="Merriweather"/>
                <a:cs typeface="Merriweather"/>
                <a:sym typeface="Merriweather"/>
              </a:rPr>
              <a:t>3. The idol is TEMPORARY</a:t>
            </a:r>
            <a:endParaRPr sz="3100" b="1">
              <a:solidFill>
                <a:schemeClr val="lt1"/>
              </a:solidFill>
              <a:latin typeface="Merriweather"/>
              <a:ea typeface="Merriweather"/>
              <a:cs typeface="Merriweather"/>
              <a:sym typeface="Merriweather"/>
            </a:endParaRPr>
          </a:p>
        </p:txBody>
      </p:sp>
      <p:sp>
        <p:nvSpPr>
          <p:cNvPr id="136" name="Google Shape;136;p23"/>
          <p:cNvSpPr txBox="1">
            <a:spLocks noGrp="1"/>
          </p:cNvSpPr>
          <p:nvPr>
            <p:ph type="title"/>
          </p:nvPr>
        </p:nvSpPr>
        <p:spPr>
          <a:xfrm>
            <a:off x="0" y="0"/>
            <a:ext cx="9144000" cy="1417200"/>
          </a:xfrm>
          <a:prstGeom prst="rect">
            <a:avLst/>
          </a:prstGeom>
          <a:solidFill>
            <a:srgbClr val="F8D832"/>
          </a:solidFill>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457200" lvl="0" indent="0" algn="l" rtl="0">
              <a:spcBef>
                <a:spcPts val="0"/>
              </a:spcBef>
              <a:spcAft>
                <a:spcPts val="0"/>
              </a:spcAft>
              <a:buNone/>
            </a:pPr>
            <a:r>
              <a:rPr lang="en" sz="3500" b="1">
                <a:solidFill>
                  <a:srgbClr val="222222"/>
                </a:solidFill>
              </a:rPr>
              <a:t>Isaiah 44:9-20</a:t>
            </a:r>
            <a:endParaRPr sz="3500" b="1">
              <a:solidFill>
                <a:srgbClr val="22222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par>
                                <p:cTn id="8" presetID="10" presetClass="entr" presetSubtype="0" fill="hold"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fade">
                                      <p:cBhvr>
                                        <p:cTn id="10" dur="1000"/>
                                        <p:tgtEl>
                                          <p:spTgt spid="130"/>
                                        </p:tgtEl>
                                      </p:cBhvr>
                                    </p:animEffect>
                                  </p:childTnLst>
                                </p:cTn>
                              </p:par>
                              <p:par>
                                <p:cTn id="11" presetID="10"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1000"/>
                                        <p:tgtEl>
                                          <p:spTgt spid="1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fade">
                                      <p:cBhvr>
                                        <p:cTn id="18" dur="1000"/>
                                        <p:tgtEl>
                                          <p:spTgt spid="133"/>
                                        </p:tgtEl>
                                      </p:cBhvr>
                                    </p:animEffect>
                                  </p:childTnLst>
                                </p:cTn>
                              </p:par>
                              <p:par>
                                <p:cTn id="19" presetID="10"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fade">
                                      <p:cBhvr>
                                        <p:cTn id="21" dur="1000"/>
                                        <p:tgtEl>
                                          <p:spTgt spid="1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fade">
                                      <p:cBhvr>
                                        <p:cTn id="26"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p:nvPr/>
        </p:nvSpPr>
        <p:spPr>
          <a:xfrm>
            <a:off x="100650" y="1417306"/>
            <a:ext cx="8942700" cy="4171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highlight>
                  <a:srgbClr val="FFFFFF"/>
                </a:highlight>
                <a:latin typeface="Merriweather"/>
                <a:ea typeface="Merriweather"/>
                <a:cs typeface="Merriweather"/>
                <a:sym typeface="Merriweather"/>
              </a:rPr>
              <a:t>18 </a:t>
            </a:r>
            <a:r>
              <a:rPr lang="en" sz="2000">
                <a:highlight>
                  <a:srgbClr val="FFFFFF"/>
                </a:highlight>
                <a:latin typeface="Merriweather"/>
                <a:ea typeface="Merriweather"/>
                <a:cs typeface="Merriweather"/>
                <a:sym typeface="Merriweather"/>
              </a:rPr>
              <a:t>They know nothing, they understand nothing;</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their eyes are plastered over so they cannot see,</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and their minds closed so they cannot understand.</a:t>
            </a:r>
            <a:endParaRPr sz="2000">
              <a:highlight>
                <a:srgbClr val="FFFFFF"/>
              </a:highlight>
              <a:latin typeface="Merriweather"/>
              <a:ea typeface="Merriweather"/>
              <a:cs typeface="Merriweather"/>
              <a:sym typeface="Merriweather"/>
            </a:endParaRPr>
          </a:p>
          <a:p>
            <a:pPr marL="0" lvl="0" indent="0" algn="l" rtl="0">
              <a:lnSpc>
                <a:spcPct val="115000"/>
              </a:lnSpc>
              <a:spcBef>
                <a:spcPts val="0"/>
              </a:spcBef>
              <a:spcAft>
                <a:spcPts val="0"/>
              </a:spcAft>
              <a:buNone/>
            </a:pPr>
            <a:r>
              <a:rPr lang="en" sz="2000" b="1">
                <a:highlight>
                  <a:srgbClr val="FFFFFF"/>
                </a:highlight>
                <a:latin typeface="Merriweather"/>
                <a:ea typeface="Merriweather"/>
                <a:cs typeface="Merriweather"/>
                <a:sym typeface="Merriweather"/>
              </a:rPr>
              <a:t>19 </a:t>
            </a:r>
            <a:r>
              <a:rPr lang="en" sz="2000">
                <a:highlight>
                  <a:srgbClr val="FFFFFF"/>
                </a:highlight>
                <a:latin typeface="Merriweather"/>
                <a:ea typeface="Merriweather"/>
                <a:cs typeface="Merriweather"/>
                <a:sym typeface="Merriweather"/>
              </a:rPr>
              <a:t>No one stops to think,</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no one has the knowledge or understanding to say,</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000">
                <a:highlight>
                  <a:srgbClr val="FFFFFF"/>
                </a:highlight>
                <a:latin typeface="Merriweather"/>
                <a:ea typeface="Merriweather"/>
                <a:cs typeface="Merriweather"/>
                <a:sym typeface="Merriweather"/>
              </a:rPr>
              <a:t>“Half of it I used for fuel;</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I even baked bread over its coals,</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I roasted meat and I ate.</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000">
                <a:highlight>
                  <a:srgbClr val="FFFFFF"/>
                </a:highlight>
                <a:latin typeface="Merriweather"/>
                <a:ea typeface="Merriweather"/>
                <a:cs typeface="Merriweather"/>
                <a:sym typeface="Merriweather"/>
              </a:rPr>
              <a:t>Shall I make a detestable thing from what is left?</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Shall I bow down to a block of wood?”</a:t>
            </a:r>
            <a:endParaRPr sz="2000">
              <a:highlight>
                <a:srgbClr val="FFFFFF"/>
              </a:highlight>
              <a:latin typeface="Merriweather"/>
              <a:ea typeface="Merriweather"/>
              <a:cs typeface="Merriweather"/>
              <a:sym typeface="Merriweather"/>
            </a:endParaRPr>
          </a:p>
          <a:p>
            <a:pPr marL="0" lvl="0" indent="0" algn="l" rtl="0">
              <a:lnSpc>
                <a:spcPct val="115000"/>
              </a:lnSpc>
              <a:spcBef>
                <a:spcPts val="0"/>
              </a:spcBef>
              <a:spcAft>
                <a:spcPts val="0"/>
              </a:spcAft>
              <a:buNone/>
            </a:pPr>
            <a:r>
              <a:rPr lang="en" sz="2000" b="1">
                <a:highlight>
                  <a:srgbClr val="FFFFFF"/>
                </a:highlight>
                <a:latin typeface="Merriweather"/>
                <a:ea typeface="Merriweather"/>
                <a:cs typeface="Merriweather"/>
                <a:sym typeface="Merriweather"/>
              </a:rPr>
              <a:t>20 </a:t>
            </a:r>
            <a:r>
              <a:rPr lang="en" sz="2000">
                <a:highlight>
                  <a:srgbClr val="FFFFFF"/>
                </a:highlight>
                <a:latin typeface="Merriweather"/>
                <a:ea typeface="Merriweather"/>
                <a:cs typeface="Merriweather"/>
                <a:sym typeface="Merriweather"/>
              </a:rPr>
              <a:t>Such a person feeds on ashes; a deluded heart misleads him;</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he cannot save himself, or say,</a:t>
            </a:r>
            <a:endParaRPr sz="2000">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300">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“Is not this thing in my right hand a lie?”</a:t>
            </a:r>
            <a:endParaRPr sz="2100">
              <a:latin typeface="Merriweather"/>
              <a:ea typeface="Merriweather"/>
              <a:cs typeface="Merriweather"/>
              <a:sym typeface="Merriweather"/>
            </a:endParaRPr>
          </a:p>
        </p:txBody>
      </p:sp>
      <p:sp>
        <p:nvSpPr>
          <p:cNvPr id="142" name="Google Shape;142;p24"/>
          <p:cNvSpPr/>
          <p:nvPr/>
        </p:nvSpPr>
        <p:spPr>
          <a:xfrm>
            <a:off x="100650" y="2438400"/>
            <a:ext cx="6644700" cy="624900"/>
          </a:xfrm>
          <a:prstGeom prst="roundRect">
            <a:avLst>
              <a:gd name="adj" fmla="val 16667"/>
            </a:avLst>
          </a:prstGeom>
          <a:noFill/>
          <a:ln w="38100" cap="flat" cmpd="sng">
            <a:solidFill>
              <a:srgbClr val="F8D8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txBox="1">
            <a:spLocks noGrp="1"/>
          </p:cNvSpPr>
          <p:nvPr>
            <p:ph type="title"/>
          </p:nvPr>
        </p:nvSpPr>
        <p:spPr>
          <a:xfrm>
            <a:off x="0" y="0"/>
            <a:ext cx="9144000" cy="1417200"/>
          </a:xfrm>
          <a:prstGeom prst="rect">
            <a:avLst/>
          </a:prstGeom>
          <a:solidFill>
            <a:srgbClr val="F8D832"/>
          </a:solidFill>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457200" lvl="0" indent="0" algn="l" rtl="0">
              <a:spcBef>
                <a:spcPts val="0"/>
              </a:spcBef>
              <a:spcAft>
                <a:spcPts val="0"/>
              </a:spcAft>
              <a:buNone/>
            </a:pPr>
            <a:r>
              <a:rPr lang="en" sz="3500" b="1">
                <a:solidFill>
                  <a:srgbClr val="222222"/>
                </a:solidFill>
              </a:rPr>
              <a:t>Isaiah 44:9-20</a:t>
            </a:r>
            <a:endParaRPr sz="3500" b="1">
              <a:solidFill>
                <a:srgbClr val="22222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25"/>
          <p:cNvSpPr/>
          <p:nvPr/>
        </p:nvSpPr>
        <p:spPr>
          <a:xfrm>
            <a:off x="106750" y="640125"/>
            <a:ext cx="2865000" cy="4556700"/>
          </a:xfrm>
          <a:prstGeom prst="roundRect">
            <a:avLst>
              <a:gd name="adj" fmla="val 16667"/>
            </a:avLst>
          </a:prstGeom>
          <a:solidFill>
            <a:srgbClr val="F8D832"/>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222222"/>
                </a:solidFill>
                <a:latin typeface="Merriweather"/>
                <a:ea typeface="Merriweather"/>
                <a:cs typeface="Merriweather"/>
                <a:sym typeface="Merriweather"/>
              </a:rPr>
              <a:t>The Idol of:</a:t>
            </a:r>
            <a:endParaRPr sz="3000">
              <a:solidFill>
                <a:srgbClr val="222222"/>
              </a:solidFill>
              <a:latin typeface="Merriweather"/>
              <a:ea typeface="Merriweather"/>
              <a:cs typeface="Merriweather"/>
              <a:sym typeface="Merriweather"/>
            </a:endParaRPr>
          </a:p>
          <a:p>
            <a:pPr marL="0" lvl="0" indent="0" algn="l" rtl="0">
              <a:spcBef>
                <a:spcPts val="0"/>
              </a:spcBef>
              <a:spcAft>
                <a:spcPts val="0"/>
              </a:spcAft>
              <a:buNone/>
            </a:pPr>
            <a:endParaRPr sz="3100" b="1">
              <a:solidFill>
                <a:srgbClr val="222222"/>
              </a:solidFill>
              <a:latin typeface="Merriweather"/>
              <a:ea typeface="Merriweather"/>
              <a:cs typeface="Merriweather"/>
              <a:sym typeface="Merriweather"/>
            </a:endParaRPr>
          </a:p>
          <a:p>
            <a:pPr marL="0" lvl="0" indent="0" algn="ctr" rtl="0">
              <a:spcBef>
                <a:spcPts val="0"/>
              </a:spcBef>
              <a:spcAft>
                <a:spcPts val="0"/>
              </a:spcAft>
              <a:buNone/>
            </a:pPr>
            <a:r>
              <a:rPr lang="en" sz="2800" b="1">
                <a:solidFill>
                  <a:srgbClr val="222222"/>
                </a:solidFill>
                <a:latin typeface="Merriweather"/>
                <a:ea typeface="Merriweather"/>
                <a:cs typeface="Merriweather"/>
                <a:sym typeface="Merriweather"/>
              </a:rPr>
              <a:t>LAZINESS</a:t>
            </a:r>
            <a:endParaRPr sz="2800" b="1">
              <a:solidFill>
                <a:srgbClr val="222222"/>
              </a:solidFill>
              <a:latin typeface="Merriweather"/>
              <a:ea typeface="Merriweather"/>
              <a:cs typeface="Merriweather"/>
              <a:sym typeface="Merriweather"/>
            </a:endParaRPr>
          </a:p>
          <a:p>
            <a:pPr marL="0" lvl="0" indent="0" algn="l" rtl="0">
              <a:spcBef>
                <a:spcPts val="0"/>
              </a:spcBef>
              <a:spcAft>
                <a:spcPts val="0"/>
              </a:spcAft>
              <a:buNone/>
            </a:pPr>
            <a:endParaRPr sz="3100" b="1">
              <a:solidFill>
                <a:srgbClr val="222222"/>
              </a:solidFill>
              <a:latin typeface="Merriweather"/>
              <a:ea typeface="Merriweather"/>
              <a:cs typeface="Merriweather"/>
              <a:sym typeface="Merriweather"/>
            </a:endParaRPr>
          </a:p>
          <a:p>
            <a:pPr marL="0" lvl="0" indent="0" algn="r" rtl="0">
              <a:spcBef>
                <a:spcPts val="0"/>
              </a:spcBef>
              <a:spcAft>
                <a:spcPts val="0"/>
              </a:spcAft>
              <a:buNone/>
            </a:pPr>
            <a:r>
              <a:rPr lang="en" sz="2100">
                <a:solidFill>
                  <a:srgbClr val="222222"/>
                </a:solidFill>
                <a:latin typeface="Merriweather"/>
                <a:ea typeface="Merriweather"/>
                <a:cs typeface="Merriweather"/>
                <a:sym typeface="Merriweather"/>
              </a:rPr>
              <a:t>By: Steve Trammell</a:t>
            </a:r>
            <a:endParaRPr sz="2100">
              <a:solidFill>
                <a:srgbClr val="222222"/>
              </a:solidFill>
              <a:latin typeface="Merriweather"/>
              <a:ea typeface="Merriweather"/>
              <a:cs typeface="Merriweather"/>
              <a:sym typeface="Merriweather"/>
            </a:endParaRPr>
          </a:p>
        </p:txBody>
      </p:sp>
      <p:sp>
        <p:nvSpPr>
          <p:cNvPr id="149" name="Google Shape;149;p25"/>
          <p:cNvSpPr/>
          <p:nvPr/>
        </p:nvSpPr>
        <p:spPr>
          <a:xfrm>
            <a:off x="3139500" y="640125"/>
            <a:ext cx="2865000" cy="4556700"/>
          </a:xfrm>
          <a:prstGeom prst="roundRect">
            <a:avLst>
              <a:gd name="adj" fmla="val 16667"/>
            </a:avLst>
          </a:prstGeom>
          <a:solidFill>
            <a:srgbClr val="F8D8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222222"/>
                </a:solidFill>
                <a:latin typeface="Merriweather"/>
                <a:ea typeface="Merriweather"/>
                <a:cs typeface="Merriweather"/>
                <a:sym typeface="Merriweather"/>
              </a:rPr>
              <a:t>The Idol of:</a:t>
            </a:r>
            <a:endParaRPr sz="3000">
              <a:solidFill>
                <a:srgbClr val="222222"/>
              </a:solidFill>
              <a:latin typeface="Merriweather"/>
              <a:ea typeface="Merriweather"/>
              <a:cs typeface="Merriweather"/>
              <a:sym typeface="Merriweather"/>
            </a:endParaRPr>
          </a:p>
          <a:p>
            <a:pPr marL="0" lvl="0" indent="0" algn="l" rtl="0">
              <a:spcBef>
                <a:spcPts val="0"/>
              </a:spcBef>
              <a:spcAft>
                <a:spcPts val="0"/>
              </a:spcAft>
              <a:buNone/>
            </a:pPr>
            <a:endParaRPr sz="3100" b="1">
              <a:solidFill>
                <a:srgbClr val="222222"/>
              </a:solidFill>
              <a:latin typeface="Merriweather"/>
              <a:ea typeface="Merriweather"/>
              <a:cs typeface="Merriweather"/>
              <a:sym typeface="Merriweather"/>
            </a:endParaRPr>
          </a:p>
          <a:p>
            <a:pPr marL="0" lvl="0" indent="0" algn="ctr" rtl="0">
              <a:spcBef>
                <a:spcPts val="0"/>
              </a:spcBef>
              <a:spcAft>
                <a:spcPts val="0"/>
              </a:spcAft>
              <a:buNone/>
            </a:pPr>
            <a:r>
              <a:rPr lang="en" sz="2800" b="1">
                <a:solidFill>
                  <a:srgbClr val="222222"/>
                </a:solidFill>
                <a:latin typeface="Merriweather"/>
                <a:ea typeface="Merriweather"/>
                <a:cs typeface="Merriweather"/>
                <a:sym typeface="Merriweather"/>
              </a:rPr>
              <a:t>Self</a:t>
            </a:r>
            <a:endParaRPr sz="2800" b="1">
              <a:solidFill>
                <a:srgbClr val="222222"/>
              </a:solidFill>
              <a:latin typeface="Merriweather"/>
              <a:ea typeface="Merriweather"/>
              <a:cs typeface="Merriweather"/>
              <a:sym typeface="Merriweather"/>
            </a:endParaRPr>
          </a:p>
          <a:p>
            <a:pPr marL="0" lvl="0" indent="0" algn="l" rtl="0">
              <a:spcBef>
                <a:spcPts val="0"/>
              </a:spcBef>
              <a:spcAft>
                <a:spcPts val="0"/>
              </a:spcAft>
              <a:buNone/>
            </a:pPr>
            <a:endParaRPr sz="3100" b="1">
              <a:solidFill>
                <a:srgbClr val="222222"/>
              </a:solidFill>
              <a:latin typeface="Merriweather"/>
              <a:ea typeface="Merriweather"/>
              <a:cs typeface="Merriweather"/>
              <a:sym typeface="Merriweather"/>
            </a:endParaRPr>
          </a:p>
          <a:p>
            <a:pPr marL="0" lvl="0" indent="0" algn="r" rtl="0">
              <a:spcBef>
                <a:spcPts val="0"/>
              </a:spcBef>
              <a:spcAft>
                <a:spcPts val="0"/>
              </a:spcAft>
              <a:buNone/>
            </a:pPr>
            <a:r>
              <a:rPr lang="en" sz="2100">
                <a:solidFill>
                  <a:srgbClr val="222222"/>
                </a:solidFill>
                <a:latin typeface="Merriweather"/>
                <a:ea typeface="Merriweather"/>
                <a:cs typeface="Merriweather"/>
                <a:sym typeface="Merriweather"/>
              </a:rPr>
              <a:t>  By: Dustin Merkle</a:t>
            </a:r>
            <a:endParaRPr sz="2100">
              <a:solidFill>
                <a:srgbClr val="222222"/>
              </a:solidFill>
              <a:latin typeface="Merriweather"/>
              <a:ea typeface="Merriweather"/>
              <a:cs typeface="Merriweather"/>
              <a:sym typeface="Merriweather"/>
            </a:endParaRPr>
          </a:p>
        </p:txBody>
      </p:sp>
      <p:sp>
        <p:nvSpPr>
          <p:cNvPr id="150" name="Google Shape;150;p25"/>
          <p:cNvSpPr/>
          <p:nvPr/>
        </p:nvSpPr>
        <p:spPr>
          <a:xfrm>
            <a:off x="6172250" y="640125"/>
            <a:ext cx="2865000" cy="4556700"/>
          </a:xfrm>
          <a:prstGeom prst="roundRect">
            <a:avLst>
              <a:gd name="adj" fmla="val 16667"/>
            </a:avLst>
          </a:prstGeom>
          <a:solidFill>
            <a:srgbClr val="F8D83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222222"/>
                </a:solidFill>
                <a:latin typeface="Merriweather"/>
                <a:ea typeface="Merriweather"/>
                <a:cs typeface="Merriweather"/>
                <a:sym typeface="Merriweather"/>
              </a:rPr>
              <a:t>The Idol of:</a:t>
            </a:r>
            <a:endParaRPr sz="3000">
              <a:solidFill>
                <a:srgbClr val="222222"/>
              </a:solidFill>
              <a:latin typeface="Merriweather"/>
              <a:ea typeface="Merriweather"/>
              <a:cs typeface="Merriweather"/>
              <a:sym typeface="Merriweather"/>
            </a:endParaRPr>
          </a:p>
          <a:p>
            <a:pPr marL="0" lvl="0" indent="0" algn="l" rtl="0">
              <a:spcBef>
                <a:spcPts val="0"/>
              </a:spcBef>
              <a:spcAft>
                <a:spcPts val="0"/>
              </a:spcAft>
              <a:buNone/>
            </a:pPr>
            <a:endParaRPr sz="3100" b="1">
              <a:solidFill>
                <a:srgbClr val="222222"/>
              </a:solidFill>
              <a:latin typeface="Merriweather"/>
              <a:ea typeface="Merriweather"/>
              <a:cs typeface="Merriweather"/>
              <a:sym typeface="Merriweather"/>
            </a:endParaRPr>
          </a:p>
          <a:p>
            <a:pPr marL="0" lvl="0" indent="0" algn="l" rtl="0">
              <a:spcBef>
                <a:spcPts val="0"/>
              </a:spcBef>
              <a:spcAft>
                <a:spcPts val="0"/>
              </a:spcAft>
              <a:buNone/>
            </a:pPr>
            <a:r>
              <a:rPr lang="en" sz="2800" b="1">
                <a:solidFill>
                  <a:srgbClr val="222222"/>
                </a:solidFill>
                <a:latin typeface="Merriweather"/>
                <a:ea typeface="Merriweather"/>
                <a:cs typeface="Merriweather"/>
                <a:sym typeface="Merriweather"/>
              </a:rPr>
              <a:t>EXPERIENCE</a:t>
            </a:r>
            <a:endParaRPr sz="2800" b="1">
              <a:solidFill>
                <a:srgbClr val="222222"/>
              </a:solidFill>
              <a:latin typeface="Merriweather"/>
              <a:ea typeface="Merriweather"/>
              <a:cs typeface="Merriweather"/>
              <a:sym typeface="Merriweather"/>
            </a:endParaRPr>
          </a:p>
          <a:p>
            <a:pPr marL="0" lvl="0" indent="0" algn="l" rtl="0">
              <a:spcBef>
                <a:spcPts val="0"/>
              </a:spcBef>
              <a:spcAft>
                <a:spcPts val="0"/>
              </a:spcAft>
              <a:buNone/>
            </a:pPr>
            <a:endParaRPr sz="3100" b="1">
              <a:solidFill>
                <a:srgbClr val="222222"/>
              </a:solidFill>
              <a:latin typeface="Merriweather"/>
              <a:ea typeface="Merriweather"/>
              <a:cs typeface="Merriweather"/>
              <a:sym typeface="Merriweather"/>
            </a:endParaRPr>
          </a:p>
          <a:p>
            <a:pPr marL="0" lvl="0" indent="0" algn="r" rtl="0">
              <a:spcBef>
                <a:spcPts val="0"/>
              </a:spcBef>
              <a:spcAft>
                <a:spcPts val="0"/>
              </a:spcAft>
              <a:buNone/>
            </a:pPr>
            <a:r>
              <a:rPr lang="en" sz="2100">
                <a:solidFill>
                  <a:srgbClr val="222222"/>
                </a:solidFill>
                <a:latin typeface="Merriweather"/>
                <a:ea typeface="Merriweather"/>
                <a:cs typeface="Merriweather"/>
                <a:sym typeface="Merriweather"/>
              </a:rPr>
              <a:t>   By: Joshua Carter</a:t>
            </a:r>
            <a:endParaRPr sz="2100">
              <a:solidFill>
                <a:srgbClr val="222222"/>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6"/>
          <p:cNvSpPr txBox="1"/>
          <p:nvPr/>
        </p:nvSpPr>
        <p:spPr>
          <a:xfrm>
            <a:off x="100650" y="2217106"/>
            <a:ext cx="8942700" cy="27438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95000"/>
              </a:lnSpc>
              <a:spcBef>
                <a:spcPts val="0"/>
              </a:spcBef>
              <a:spcAft>
                <a:spcPts val="0"/>
              </a:spcAft>
              <a:buNone/>
            </a:pPr>
            <a:r>
              <a:rPr lang="en" sz="3400" b="1">
                <a:highlight>
                  <a:srgbClr val="FFFFFF"/>
                </a:highlight>
                <a:latin typeface="Merriweather"/>
                <a:ea typeface="Merriweather"/>
                <a:cs typeface="Merriweather"/>
                <a:sym typeface="Merriweather"/>
              </a:rPr>
              <a:t>18 </a:t>
            </a:r>
            <a:r>
              <a:rPr lang="en" sz="3500">
                <a:highlight>
                  <a:srgbClr val="FFFFFF"/>
                </a:highlight>
                <a:latin typeface="Merriweather"/>
                <a:ea typeface="Merriweather"/>
                <a:cs typeface="Merriweather"/>
                <a:sym typeface="Merriweather"/>
              </a:rPr>
              <a:t>And we all, who with unveiled faces contemplate the Lord’s glory, are being transformed into his image with ever-increasing glory, which comes from the Lord, who is the Spirit.</a:t>
            </a:r>
            <a:endParaRPr sz="4400">
              <a:latin typeface="Merriweather"/>
              <a:ea typeface="Merriweather"/>
              <a:cs typeface="Merriweather"/>
              <a:sym typeface="Merriweather"/>
            </a:endParaRPr>
          </a:p>
        </p:txBody>
      </p:sp>
      <p:sp>
        <p:nvSpPr>
          <p:cNvPr id="156" name="Google Shape;156;p26"/>
          <p:cNvSpPr txBox="1">
            <a:spLocks noGrp="1"/>
          </p:cNvSpPr>
          <p:nvPr>
            <p:ph type="title"/>
          </p:nvPr>
        </p:nvSpPr>
        <p:spPr>
          <a:xfrm>
            <a:off x="0" y="0"/>
            <a:ext cx="9144000" cy="1417200"/>
          </a:xfrm>
          <a:prstGeom prst="rect">
            <a:avLst/>
          </a:prstGeom>
          <a:solidFill>
            <a:srgbClr val="F8D832"/>
          </a:solidFill>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457200" lvl="0" indent="0" algn="l" rtl="0">
              <a:spcBef>
                <a:spcPts val="0"/>
              </a:spcBef>
              <a:spcAft>
                <a:spcPts val="0"/>
              </a:spcAft>
              <a:buNone/>
            </a:pPr>
            <a:r>
              <a:rPr lang="en" sz="3500" b="1">
                <a:solidFill>
                  <a:srgbClr val="222222"/>
                </a:solidFill>
              </a:rPr>
              <a:t>2 Corinthians 3:18</a:t>
            </a:r>
            <a:endParaRPr sz="3500" b="1">
              <a:solidFill>
                <a:srgbClr val="22222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p:nvPr/>
        </p:nvSpPr>
        <p:spPr>
          <a:xfrm>
            <a:off x="100650" y="1417300"/>
            <a:ext cx="6757500" cy="43959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0"/>
              </a:spcBef>
              <a:spcAft>
                <a:spcPts val="0"/>
              </a:spcAft>
              <a:buNone/>
            </a:pPr>
            <a:r>
              <a:rPr lang="en" sz="1800">
                <a:highlight>
                  <a:srgbClr val="FFFFFF"/>
                </a:highlight>
                <a:latin typeface="Merriweather"/>
                <a:ea typeface="Merriweather"/>
                <a:cs typeface="Merriweather"/>
                <a:sym typeface="Merriweather"/>
              </a:rPr>
              <a:t>Therefore, since through God’s mercy we have this ministry, we do not lose heart. </a:t>
            </a:r>
            <a:r>
              <a:rPr lang="en" sz="1800" b="1">
                <a:highlight>
                  <a:srgbClr val="FFFFFF"/>
                </a:highlight>
                <a:latin typeface="Merriweather"/>
                <a:ea typeface="Merriweather"/>
                <a:cs typeface="Merriweather"/>
                <a:sym typeface="Merriweather"/>
              </a:rPr>
              <a:t>2 </a:t>
            </a:r>
            <a:r>
              <a:rPr lang="en" sz="1800">
                <a:highlight>
                  <a:srgbClr val="FFFFFF"/>
                </a:highlight>
                <a:latin typeface="Merriweather"/>
                <a:ea typeface="Merriweather"/>
                <a:cs typeface="Merriweather"/>
                <a:sym typeface="Merriweather"/>
              </a:rPr>
              <a:t>Rather, we have renounced secret and shameful ways; we do not use deception, nor do we distort the word of God. On the contrary, by setting forth the truth plainly we commend ourselves to everyone’s conscience in the sight of God. </a:t>
            </a:r>
            <a:r>
              <a:rPr lang="en" sz="1800" b="1">
                <a:highlight>
                  <a:srgbClr val="FFFFFF"/>
                </a:highlight>
                <a:latin typeface="Merriweather"/>
                <a:ea typeface="Merriweather"/>
                <a:cs typeface="Merriweather"/>
                <a:sym typeface="Merriweather"/>
              </a:rPr>
              <a:t>3 </a:t>
            </a:r>
            <a:r>
              <a:rPr lang="en" sz="1800">
                <a:highlight>
                  <a:srgbClr val="FFFFFF"/>
                </a:highlight>
                <a:latin typeface="Merriweather"/>
                <a:ea typeface="Merriweather"/>
                <a:cs typeface="Merriweather"/>
                <a:sym typeface="Merriweather"/>
              </a:rPr>
              <a:t>And even if our gospel is veiled, it is veiled to those who are perishing. </a:t>
            </a:r>
            <a:r>
              <a:rPr lang="en" sz="1800" b="1">
                <a:highlight>
                  <a:srgbClr val="FFFFFF"/>
                </a:highlight>
                <a:latin typeface="Merriweather"/>
                <a:ea typeface="Merriweather"/>
                <a:cs typeface="Merriweather"/>
                <a:sym typeface="Merriweather"/>
              </a:rPr>
              <a:t>4 </a:t>
            </a:r>
            <a:r>
              <a:rPr lang="en" sz="1800">
                <a:highlight>
                  <a:srgbClr val="FFFFFF"/>
                </a:highlight>
                <a:latin typeface="Merriweather"/>
                <a:ea typeface="Merriweather"/>
                <a:cs typeface="Merriweather"/>
                <a:sym typeface="Merriweather"/>
              </a:rPr>
              <a:t>The god of this age has blinded the minds of unbelievers, so that they cannot see the light of the gospel that displays the glory of Christ, who is the image of God. </a:t>
            </a:r>
            <a:r>
              <a:rPr lang="en" sz="1800" b="1">
                <a:highlight>
                  <a:srgbClr val="FFFFFF"/>
                </a:highlight>
                <a:latin typeface="Merriweather"/>
                <a:ea typeface="Merriweather"/>
                <a:cs typeface="Merriweather"/>
                <a:sym typeface="Merriweather"/>
              </a:rPr>
              <a:t>5 </a:t>
            </a:r>
            <a:r>
              <a:rPr lang="en" sz="1800">
                <a:highlight>
                  <a:srgbClr val="FFFFFF"/>
                </a:highlight>
                <a:latin typeface="Merriweather"/>
                <a:ea typeface="Merriweather"/>
                <a:cs typeface="Merriweather"/>
                <a:sym typeface="Merriweather"/>
              </a:rPr>
              <a:t>For what we preach is not ourselves, but Jesus Christ as Lord, and ourselves as your servants for Jesus’ sake. </a:t>
            </a:r>
            <a:r>
              <a:rPr lang="en" sz="1800" b="1">
                <a:highlight>
                  <a:srgbClr val="FFFFFF"/>
                </a:highlight>
                <a:latin typeface="Merriweather"/>
                <a:ea typeface="Merriweather"/>
                <a:cs typeface="Merriweather"/>
                <a:sym typeface="Merriweather"/>
              </a:rPr>
              <a:t>6 </a:t>
            </a:r>
            <a:r>
              <a:rPr lang="en" sz="1800">
                <a:highlight>
                  <a:srgbClr val="FFFFFF"/>
                </a:highlight>
                <a:latin typeface="Merriweather"/>
                <a:ea typeface="Merriweather"/>
                <a:cs typeface="Merriweather"/>
                <a:sym typeface="Merriweather"/>
              </a:rPr>
              <a:t>For God, who said, “Let light shine out of darkness,” made his light shine in our hearts to give us the light of the knowledge of God’s glory displayed in the face of Christ.</a:t>
            </a:r>
            <a:endParaRPr sz="2700">
              <a:latin typeface="Merriweather"/>
              <a:ea typeface="Merriweather"/>
              <a:cs typeface="Merriweather"/>
              <a:sym typeface="Merriweather"/>
            </a:endParaRPr>
          </a:p>
        </p:txBody>
      </p:sp>
      <p:cxnSp>
        <p:nvCxnSpPr>
          <p:cNvPr id="162" name="Google Shape;162;p27"/>
          <p:cNvCxnSpPr/>
          <p:nvPr/>
        </p:nvCxnSpPr>
        <p:spPr>
          <a:xfrm>
            <a:off x="1295400" y="2026925"/>
            <a:ext cx="2270700" cy="0"/>
          </a:xfrm>
          <a:prstGeom prst="straightConnector1">
            <a:avLst/>
          </a:prstGeom>
          <a:noFill/>
          <a:ln w="38100" cap="flat" cmpd="sng">
            <a:solidFill>
              <a:srgbClr val="F8D832"/>
            </a:solidFill>
            <a:prstDash val="solid"/>
            <a:round/>
            <a:headEnd type="none" w="med" len="med"/>
            <a:tailEnd type="none" w="med" len="med"/>
          </a:ln>
        </p:spPr>
      </p:cxnSp>
      <p:sp>
        <p:nvSpPr>
          <p:cNvPr id="163" name="Google Shape;163;p27"/>
          <p:cNvSpPr/>
          <p:nvPr/>
        </p:nvSpPr>
        <p:spPr>
          <a:xfrm>
            <a:off x="6858150" y="1539300"/>
            <a:ext cx="2194500" cy="579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285750" lvl="0" indent="-285750" algn="l" rtl="0">
              <a:spcBef>
                <a:spcPts val="0"/>
              </a:spcBef>
              <a:spcAft>
                <a:spcPts val="0"/>
              </a:spcAft>
              <a:buNone/>
            </a:pPr>
            <a:r>
              <a:rPr lang="en" sz="1800" b="1">
                <a:solidFill>
                  <a:schemeClr val="lt1"/>
                </a:solidFill>
                <a:latin typeface="Merriweather"/>
                <a:ea typeface="Merriweather"/>
                <a:cs typeface="Merriweather"/>
                <a:sym typeface="Merriweather"/>
              </a:rPr>
              <a:t>1. Do not lose heart.</a:t>
            </a:r>
            <a:endParaRPr sz="1800" b="1">
              <a:solidFill>
                <a:schemeClr val="lt1"/>
              </a:solidFill>
              <a:latin typeface="Merriweather"/>
              <a:ea typeface="Merriweather"/>
              <a:cs typeface="Merriweather"/>
              <a:sym typeface="Merriweather"/>
            </a:endParaRPr>
          </a:p>
        </p:txBody>
      </p:sp>
      <p:cxnSp>
        <p:nvCxnSpPr>
          <p:cNvPr id="164" name="Google Shape;164;p27"/>
          <p:cNvCxnSpPr/>
          <p:nvPr/>
        </p:nvCxnSpPr>
        <p:spPr>
          <a:xfrm>
            <a:off x="182875" y="2301250"/>
            <a:ext cx="4160400" cy="15300"/>
          </a:xfrm>
          <a:prstGeom prst="straightConnector1">
            <a:avLst/>
          </a:prstGeom>
          <a:noFill/>
          <a:ln w="38100" cap="flat" cmpd="sng">
            <a:solidFill>
              <a:srgbClr val="F8D832"/>
            </a:solidFill>
            <a:prstDash val="solid"/>
            <a:round/>
            <a:headEnd type="none" w="med" len="med"/>
            <a:tailEnd type="none" w="med" len="med"/>
          </a:ln>
        </p:spPr>
      </p:cxnSp>
      <p:sp>
        <p:nvSpPr>
          <p:cNvPr id="165" name="Google Shape;165;p27"/>
          <p:cNvSpPr/>
          <p:nvPr/>
        </p:nvSpPr>
        <p:spPr>
          <a:xfrm>
            <a:off x="6858150" y="2144438"/>
            <a:ext cx="2194500" cy="579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285750" lvl="0" indent="-285750" algn="l" rtl="0">
              <a:spcBef>
                <a:spcPts val="0"/>
              </a:spcBef>
              <a:spcAft>
                <a:spcPts val="0"/>
              </a:spcAft>
              <a:buNone/>
            </a:pPr>
            <a:r>
              <a:rPr lang="en" sz="1800" b="1">
                <a:solidFill>
                  <a:schemeClr val="lt1"/>
                </a:solidFill>
                <a:latin typeface="Merriweather"/>
                <a:ea typeface="Merriweather"/>
                <a:cs typeface="Merriweather"/>
                <a:sym typeface="Merriweather"/>
              </a:rPr>
              <a:t>2. Do not act shamefully</a:t>
            </a:r>
            <a:endParaRPr sz="1800" b="1">
              <a:solidFill>
                <a:schemeClr val="lt1"/>
              </a:solidFill>
              <a:latin typeface="Merriweather"/>
              <a:ea typeface="Merriweather"/>
              <a:cs typeface="Merriweather"/>
              <a:sym typeface="Merriweather"/>
            </a:endParaRPr>
          </a:p>
        </p:txBody>
      </p:sp>
      <p:cxnSp>
        <p:nvCxnSpPr>
          <p:cNvPr id="166" name="Google Shape;166;p27"/>
          <p:cNvCxnSpPr/>
          <p:nvPr/>
        </p:nvCxnSpPr>
        <p:spPr>
          <a:xfrm>
            <a:off x="182875" y="2578800"/>
            <a:ext cx="1127700" cy="12000"/>
          </a:xfrm>
          <a:prstGeom prst="straightConnector1">
            <a:avLst/>
          </a:prstGeom>
          <a:noFill/>
          <a:ln w="38100" cap="flat" cmpd="sng">
            <a:solidFill>
              <a:srgbClr val="F8D832"/>
            </a:solidFill>
            <a:prstDash val="solid"/>
            <a:round/>
            <a:headEnd type="none" w="med" len="med"/>
            <a:tailEnd type="none" w="med" len="med"/>
          </a:ln>
        </p:spPr>
      </p:cxnSp>
      <p:cxnSp>
        <p:nvCxnSpPr>
          <p:cNvPr id="167" name="Google Shape;167;p27"/>
          <p:cNvCxnSpPr/>
          <p:nvPr/>
        </p:nvCxnSpPr>
        <p:spPr>
          <a:xfrm rot="10800000" flipH="1">
            <a:off x="4800600" y="2301100"/>
            <a:ext cx="1188600" cy="7800"/>
          </a:xfrm>
          <a:prstGeom prst="straightConnector1">
            <a:avLst/>
          </a:prstGeom>
          <a:noFill/>
          <a:ln w="38100" cap="flat" cmpd="sng">
            <a:solidFill>
              <a:srgbClr val="F8D832"/>
            </a:solidFill>
            <a:prstDash val="solid"/>
            <a:round/>
            <a:headEnd type="none" w="med" len="med"/>
            <a:tailEnd type="none" w="med" len="med"/>
          </a:ln>
        </p:spPr>
      </p:cxnSp>
      <p:sp>
        <p:nvSpPr>
          <p:cNvPr id="168" name="Google Shape;168;p27"/>
          <p:cNvSpPr/>
          <p:nvPr/>
        </p:nvSpPr>
        <p:spPr>
          <a:xfrm>
            <a:off x="6858150" y="2749600"/>
            <a:ext cx="2194500" cy="579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285750" lvl="0" indent="-285750" algn="l" rtl="0">
              <a:spcBef>
                <a:spcPts val="0"/>
              </a:spcBef>
              <a:spcAft>
                <a:spcPts val="0"/>
              </a:spcAft>
              <a:buNone/>
            </a:pPr>
            <a:r>
              <a:rPr lang="en" sz="1800" b="1">
                <a:solidFill>
                  <a:schemeClr val="lt1"/>
                </a:solidFill>
                <a:latin typeface="Merriweather"/>
                <a:ea typeface="Merriweather"/>
                <a:cs typeface="Merriweather"/>
                <a:sym typeface="Merriweather"/>
              </a:rPr>
              <a:t>3. Do not act deceptively</a:t>
            </a:r>
            <a:endParaRPr sz="1800" b="1">
              <a:solidFill>
                <a:schemeClr val="lt1"/>
              </a:solidFill>
              <a:latin typeface="Merriweather"/>
              <a:ea typeface="Merriweather"/>
              <a:cs typeface="Merriweather"/>
              <a:sym typeface="Merriweather"/>
            </a:endParaRPr>
          </a:p>
        </p:txBody>
      </p:sp>
      <p:cxnSp>
        <p:nvCxnSpPr>
          <p:cNvPr id="169" name="Google Shape;169;p27"/>
          <p:cNvCxnSpPr/>
          <p:nvPr/>
        </p:nvCxnSpPr>
        <p:spPr>
          <a:xfrm rot="10800000" flipH="1">
            <a:off x="1447800" y="2560200"/>
            <a:ext cx="3718500" cy="12600"/>
          </a:xfrm>
          <a:prstGeom prst="straightConnector1">
            <a:avLst/>
          </a:prstGeom>
          <a:noFill/>
          <a:ln w="38100" cap="flat" cmpd="sng">
            <a:solidFill>
              <a:srgbClr val="F8D832"/>
            </a:solidFill>
            <a:prstDash val="solid"/>
            <a:round/>
            <a:headEnd type="none" w="med" len="med"/>
            <a:tailEnd type="none" w="med" len="med"/>
          </a:ln>
        </p:spPr>
      </p:cxnSp>
      <p:sp>
        <p:nvSpPr>
          <p:cNvPr id="170" name="Google Shape;170;p27"/>
          <p:cNvSpPr/>
          <p:nvPr/>
        </p:nvSpPr>
        <p:spPr>
          <a:xfrm>
            <a:off x="6858150" y="3354750"/>
            <a:ext cx="2194500" cy="579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285750" lvl="0" indent="-285750" algn="l" rtl="0">
              <a:spcBef>
                <a:spcPts val="0"/>
              </a:spcBef>
              <a:spcAft>
                <a:spcPts val="0"/>
              </a:spcAft>
              <a:buNone/>
            </a:pPr>
            <a:r>
              <a:rPr lang="en" sz="1800" b="1">
                <a:solidFill>
                  <a:schemeClr val="lt1"/>
                </a:solidFill>
                <a:latin typeface="Merriweather"/>
                <a:ea typeface="Merriweather"/>
                <a:cs typeface="Merriweather"/>
                <a:sym typeface="Merriweather"/>
              </a:rPr>
              <a:t>4. Do not change the Word</a:t>
            </a:r>
            <a:endParaRPr sz="1800" b="1">
              <a:solidFill>
                <a:schemeClr val="lt1"/>
              </a:solidFill>
              <a:latin typeface="Merriweather"/>
              <a:ea typeface="Merriweather"/>
              <a:cs typeface="Merriweather"/>
              <a:sym typeface="Merriweather"/>
            </a:endParaRPr>
          </a:p>
        </p:txBody>
      </p:sp>
      <p:cxnSp>
        <p:nvCxnSpPr>
          <p:cNvPr id="171" name="Google Shape;171;p27"/>
          <p:cNvCxnSpPr/>
          <p:nvPr/>
        </p:nvCxnSpPr>
        <p:spPr>
          <a:xfrm>
            <a:off x="4648200" y="3611200"/>
            <a:ext cx="868800" cy="600"/>
          </a:xfrm>
          <a:prstGeom prst="straightConnector1">
            <a:avLst/>
          </a:prstGeom>
          <a:noFill/>
          <a:ln w="38100" cap="flat" cmpd="sng">
            <a:solidFill>
              <a:srgbClr val="F8D832"/>
            </a:solidFill>
            <a:prstDash val="solid"/>
            <a:round/>
            <a:headEnd type="none" w="med" len="med"/>
            <a:tailEnd type="none" w="med" len="med"/>
          </a:ln>
        </p:spPr>
      </p:cxnSp>
      <p:sp>
        <p:nvSpPr>
          <p:cNvPr id="172" name="Google Shape;172;p27"/>
          <p:cNvSpPr/>
          <p:nvPr/>
        </p:nvSpPr>
        <p:spPr>
          <a:xfrm>
            <a:off x="6858150" y="3959900"/>
            <a:ext cx="2194500" cy="579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285750" lvl="0" indent="-285750" algn="l" rtl="0">
              <a:spcBef>
                <a:spcPts val="0"/>
              </a:spcBef>
              <a:spcAft>
                <a:spcPts val="0"/>
              </a:spcAft>
              <a:buNone/>
            </a:pPr>
            <a:r>
              <a:rPr lang="en" sz="1800" b="1">
                <a:solidFill>
                  <a:schemeClr val="lt1"/>
                </a:solidFill>
                <a:latin typeface="Merriweather"/>
                <a:ea typeface="Merriweather"/>
                <a:cs typeface="Merriweather"/>
                <a:sym typeface="Merriweather"/>
              </a:rPr>
              <a:t>5. Do not walk blindly</a:t>
            </a:r>
            <a:endParaRPr sz="1800" b="1">
              <a:solidFill>
                <a:schemeClr val="lt1"/>
              </a:solidFill>
              <a:latin typeface="Merriweather"/>
              <a:ea typeface="Merriweather"/>
              <a:cs typeface="Merriweather"/>
              <a:sym typeface="Merriweather"/>
            </a:endParaRPr>
          </a:p>
        </p:txBody>
      </p:sp>
      <p:cxnSp>
        <p:nvCxnSpPr>
          <p:cNvPr id="173" name="Google Shape;173;p27"/>
          <p:cNvCxnSpPr/>
          <p:nvPr/>
        </p:nvCxnSpPr>
        <p:spPr>
          <a:xfrm>
            <a:off x="1676400" y="4388425"/>
            <a:ext cx="3566100" cy="15900"/>
          </a:xfrm>
          <a:prstGeom prst="straightConnector1">
            <a:avLst/>
          </a:prstGeom>
          <a:noFill/>
          <a:ln w="38100" cap="flat" cmpd="sng">
            <a:solidFill>
              <a:srgbClr val="F8D832"/>
            </a:solidFill>
            <a:prstDash val="solid"/>
            <a:round/>
            <a:headEnd type="none" w="med" len="med"/>
            <a:tailEnd type="none" w="med" len="med"/>
          </a:ln>
        </p:spPr>
      </p:cxnSp>
      <p:sp>
        <p:nvSpPr>
          <p:cNvPr id="174" name="Google Shape;174;p27"/>
          <p:cNvSpPr/>
          <p:nvPr/>
        </p:nvSpPr>
        <p:spPr>
          <a:xfrm>
            <a:off x="6858150" y="4565050"/>
            <a:ext cx="2194500" cy="5790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285750" lvl="0" indent="-285750" algn="l" rtl="0">
              <a:spcBef>
                <a:spcPts val="0"/>
              </a:spcBef>
              <a:spcAft>
                <a:spcPts val="0"/>
              </a:spcAft>
              <a:buNone/>
            </a:pPr>
            <a:r>
              <a:rPr lang="en" sz="1800" b="1">
                <a:solidFill>
                  <a:schemeClr val="lt1"/>
                </a:solidFill>
                <a:latin typeface="Merriweather"/>
                <a:ea typeface="Merriweather"/>
                <a:cs typeface="Merriweather"/>
                <a:sym typeface="Merriweather"/>
              </a:rPr>
              <a:t>6. Do not walk pridefully</a:t>
            </a:r>
            <a:endParaRPr sz="1800" b="1">
              <a:solidFill>
                <a:schemeClr val="lt1"/>
              </a:solidFill>
              <a:latin typeface="Merriweather"/>
              <a:ea typeface="Merriweather"/>
              <a:cs typeface="Merriweather"/>
              <a:sym typeface="Merriweather"/>
            </a:endParaRPr>
          </a:p>
        </p:txBody>
      </p:sp>
      <p:sp>
        <p:nvSpPr>
          <p:cNvPr id="175" name="Google Shape;175;p27"/>
          <p:cNvSpPr/>
          <p:nvPr/>
        </p:nvSpPr>
        <p:spPr>
          <a:xfrm>
            <a:off x="137100" y="4565050"/>
            <a:ext cx="6644700" cy="1096800"/>
          </a:xfrm>
          <a:prstGeom prst="roundRect">
            <a:avLst>
              <a:gd name="adj" fmla="val 16667"/>
            </a:avLst>
          </a:prstGeom>
          <a:noFill/>
          <a:ln w="38100" cap="flat" cmpd="sng">
            <a:solidFill>
              <a:srgbClr val="F8D8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7"/>
          <p:cNvSpPr txBox="1">
            <a:spLocks noGrp="1"/>
          </p:cNvSpPr>
          <p:nvPr>
            <p:ph type="title"/>
          </p:nvPr>
        </p:nvSpPr>
        <p:spPr>
          <a:xfrm>
            <a:off x="0" y="0"/>
            <a:ext cx="9144000" cy="1417200"/>
          </a:xfrm>
          <a:prstGeom prst="rect">
            <a:avLst/>
          </a:prstGeom>
          <a:solidFill>
            <a:srgbClr val="F8D832"/>
          </a:solidFill>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457200" lvl="0" indent="0" algn="l" rtl="0">
              <a:spcBef>
                <a:spcPts val="0"/>
              </a:spcBef>
              <a:spcAft>
                <a:spcPts val="0"/>
              </a:spcAft>
              <a:buNone/>
            </a:pPr>
            <a:r>
              <a:rPr lang="en" sz="3500" b="1">
                <a:solidFill>
                  <a:srgbClr val="222222"/>
                </a:solidFill>
              </a:rPr>
              <a:t>2 Corinthians 4:1-6</a:t>
            </a:r>
            <a:endParaRPr sz="3500" b="1">
              <a:solidFill>
                <a:srgbClr val="22222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1000"/>
                                        <p:tgtEl>
                                          <p:spTgt spid="1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62"/>
                                        </p:tgtEl>
                                      </p:cBhvr>
                                    </p:animEffect>
                                    <p:set>
                                      <p:cBhvr>
                                        <p:cTn id="15" dur="1" fill="hold">
                                          <p:stCondLst>
                                            <p:cond delay="1000"/>
                                          </p:stCondLst>
                                        </p:cTn>
                                        <p:tgtEl>
                                          <p:spTgt spid="16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childTnLst>
                                </p:cTn>
                              </p:par>
                              <p:par>
                                <p:cTn id="19" presetID="10" presetClass="entr" presetSubtype="0" fill="hold" nodeType="with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fade">
                                      <p:cBhvr>
                                        <p:cTn id="21" dur="1000"/>
                                        <p:tgtEl>
                                          <p:spTgt spid="1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1000"/>
                                        <p:tgtEl>
                                          <p:spTgt spid="164"/>
                                        </p:tgtEl>
                                      </p:cBhvr>
                                    </p:animEffect>
                                    <p:set>
                                      <p:cBhvr>
                                        <p:cTn id="26" dur="1" fill="hold">
                                          <p:stCondLst>
                                            <p:cond delay="1000"/>
                                          </p:stCondLst>
                                        </p:cTn>
                                        <p:tgtEl>
                                          <p:spTgt spid="16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animEffect transition="in" filter="fade">
                                      <p:cBhvr>
                                        <p:cTn id="29" dur="1000"/>
                                        <p:tgtEl>
                                          <p:spTgt spid="167"/>
                                        </p:tgtEl>
                                      </p:cBhvr>
                                    </p:animEffect>
                                  </p:childTnLst>
                                </p:cTn>
                              </p:par>
                              <p:par>
                                <p:cTn id="30" presetID="10" presetClass="entr" presetSubtype="0" fill="hold"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par>
                                <p:cTn id="33" presetID="10" presetClass="entr" presetSubtype="0" fill="hold" nodeType="with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fade">
                                      <p:cBhvr>
                                        <p:cTn id="35" dur="1000"/>
                                        <p:tgtEl>
                                          <p:spTgt spid="16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167"/>
                                        </p:tgtEl>
                                      </p:cBhvr>
                                    </p:animEffect>
                                    <p:set>
                                      <p:cBhvr>
                                        <p:cTn id="40" dur="1" fill="hold">
                                          <p:stCondLst>
                                            <p:cond delay="1000"/>
                                          </p:stCondLst>
                                        </p:cTn>
                                        <p:tgtEl>
                                          <p:spTgt spid="16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000"/>
                                        <p:tgtEl>
                                          <p:spTgt spid="166"/>
                                        </p:tgtEl>
                                      </p:cBhvr>
                                    </p:animEffect>
                                    <p:set>
                                      <p:cBhvr>
                                        <p:cTn id="43" dur="1" fill="hold">
                                          <p:stCondLst>
                                            <p:cond delay="1000"/>
                                          </p:stCondLst>
                                        </p:cTn>
                                        <p:tgtEl>
                                          <p:spTgt spid="16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fade">
                                      <p:cBhvr>
                                        <p:cTn id="46" dur="1000"/>
                                        <p:tgtEl>
                                          <p:spTgt spid="169"/>
                                        </p:tgtEl>
                                      </p:cBhvr>
                                    </p:animEffect>
                                  </p:childTnLst>
                                </p:cTn>
                              </p:par>
                              <p:par>
                                <p:cTn id="47" presetID="10" presetClass="entr" presetSubtype="0" fill="hold" nodeType="with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fade">
                                      <p:cBhvr>
                                        <p:cTn id="49" dur="1000"/>
                                        <p:tgtEl>
                                          <p:spTgt spid="17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1000"/>
                                        <p:tgtEl>
                                          <p:spTgt spid="169"/>
                                        </p:tgtEl>
                                      </p:cBhvr>
                                    </p:animEffect>
                                    <p:set>
                                      <p:cBhvr>
                                        <p:cTn id="54" dur="1" fill="hold">
                                          <p:stCondLst>
                                            <p:cond delay="1000"/>
                                          </p:stCondLst>
                                        </p:cTn>
                                        <p:tgtEl>
                                          <p:spTgt spid="169"/>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171"/>
                                        </p:tgtEl>
                                        <p:attrNameLst>
                                          <p:attrName>style.visibility</p:attrName>
                                        </p:attrNameLst>
                                      </p:cBhvr>
                                      <p:to>
                                        <p:strVal val="visible"/>
                                      </p:to>
                                    </p:set>
                                    <p:animEffect transition="in" filter="fade">
                                      <p:cBhvr>
                                        <p:cTn id="57" dur="1000"/>
                                        <p:tgtEl>
                                          <p:spTgt spid="171"/>
                                        </p:tgtEl>
                                      </p:cBhvr>
                                    </p:animEffect>
                                  </p:childTnLst>
                                </p:cTn>
                              </p:par>
                              <p:par>
                                <p:cTn id="58" presetID="10" presetClass="entr" presetSubtype="0" fill="hold" nodeType="withEffect">
                                  <p:stCondLst>
                                    <p:cond delay="0"/>
                                  </p:stCondLst>
                                  <p:childTnLst>
                                    <p:set>
                                      <p:cBhvr>
                                        <p:cTn id="59" dur="1" fill="hold">
                                          <p:stCondLst>
                                            <p:cond delay="0"/>
                                          </p:stCondLst>
                                        </p:cTn>
                                        <p:tgtEl>
                                          <p:spTgt spid="172"/>
                                        </p:tgtEl>
                                        <p:attrNameLst>
                                          <p:attrName>style.visibility</p:attrName>
                                        </p:attrNameLst>
                                      </p:cBhvr>
                                      <p:to>
                                        <p:strVal val="visible"/>
                                      </p:to>
                                    </p:set>
                                    <p:animEffect transition="in" filter="fade">
                                      <p:cBhvr>
                                        <p:cTn id="60" dur="1000"/>
                                        <p:tgtEl>
                                          <p:spTgt spid="17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000"/>
                                        <p:tgtEl>
                                          <p:spTgt spid="171"/>
                                        </p:tgtEl>
                                      </p:cBhvr>
                                    </p:animEffect>
                                    <p:set>
                                      <p:cBhvr>
                                        <p:cTn id="65" dur="1" fill="hold">
                                          <p:stCondLst>
                                            <p:cond delay="1000"/>
                                          </p:stCondLst>
                                        </p:cTn>
                                        <p:tgtEl>
                                          <p:spTgt spid="171"/>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73"/>
                                        </p:tgtEl>
                                        <p:attrNameLst>
                                          <p:attrName>style.visibility</p:attrName>
                                        </p:attrNameLst>
                                      </p:cBhvr>
                                      <p:to>
                                        <p:strVal val="visible"/>
                                      </p:to>
                                    </p:set>
                                    <p:animEffect transition="in" filter="fade">
                                      <p:cBhvr>
                                        <p:cTn id="68" dur="1000"/>
                                        <p:tgtEl>
                                          <p:spTgt spid="173"/>
                                        </p:tgtEl>
                                      </p:cBhvr>
                                    </p:animEffect>
                                  </p:childTnLst>
                                </p:cTn>
                              </p:par>
                              <p:par>
                                <p:cTn id="69" presetID="10" presetClass="entr" presetSubtype="0" fill="hold" nodeType="withEffect">
                                  <p:stCondLst>
                                    <p:cond delay="0"/>
                                  </p:stCondLst>
                                  <p:childTnLst>
                                    <p:set>
                                      <p:cBhvr>
                                        <p:cTn id="70" dur="1" fill="hold">
                                          <p:stCondLst>
                                            <p:cond delay="0"/>
                                          </p:stCondLst>
                                        </p:cTn>
                                        <p:tgtEl>
                                          <p:spTgt spid="174"/>
                                        </p:tgtEl>
                                        <p:attrNameLst>
                                          <p:attrName>style.visibility</p:attrName>
                                        </p:attrNameLst>
                                      </p:cBhvr>
                                      <p:to>
                                        <p:strVal val="visible"/>
                                      </p:to>
                                    </p:set>
                                    <p:animEffect transition="in" filter="fade">
                                      <p:cBhvr>
                                        <p:cTn id="71" dur="1000"/>
                                        <p:tgtEl>
                                          <p:spTgt spid="17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173"/>
                                        </p:tgtEl>
                                      </p:cBhvr>
                                    </p:animEffect>
                                    <p:set>
                                      <p:cBhvr>
                                        <p:cTn id="76" dur="1" fill="hold">
                                          <p:stCondLst>
                                            <p:cond delay="1000"/>
                                          </p:stCondLst>
                                        </p:cTn>
                                        <p:tgtEl>
                                          <p:spTgt spid="173"/>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175"/>
                                        </p:tgtEl>
                                        <p:attrNameLst>
                                          <p:attrName>style.visibility</p:attrName>
                                        </p:attrNameLst>
                                      </p:cBhvr>
                                      <p:to>
                                        <p:strVal val="visible"/>
                                      </p:to>
                                    </p:set>
                                    <p:animEffect transition="in" filter="fade">
                                      <p:cBhvr>
                                        <p:cTn id="79"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8"/>
          <p:cNvPicPr preferRelativeResize="0"/>
          <p:nvPr/>
        </p:nvPicPr>
        <p:blipFill>
          <a:blip r:embed="rId3">
            <a:alphaModFix/>
          </a:blip>
          <a:stretch>
            <a:fillRect/>
          </a:stretch>
        </p:blipFill>
        <p:spPr>
          <a:xfrm>
            <a:off x="1777363" y="62863"/>
            <a:ext cx="5589275" cy="5589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9"/>
          <p:cNvPicPr preferRelativeResize="0"/>
          <p:nvPr/>
        </p:nvPicPr>
        <p:blipFill>
          <a:blip r:embed="rId3">
            <a:alphaModFix/>
          </a:blip>
          <a:stretch>
            <a:fillRect/>
          </a:stretch>
        </p:blipFill>
        <p:spPr>
          <a:xfrm>
            <a:off x="1754500" y="40000"/>
            <a:ext cx="5635000" cy="563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4"/>
          <p:cNvPicPr preferRelativeResize="0"/>
          <p:nvPr/>
        </p:nvPicPr>
        <p:blipFill>
          <a:blip r:embed="rId3">
            <a:alphaModFix/>
          </a:blip>
          <a:stretch>
            <a:fillRect/>
          </a:stretch>
        </p:blipFill>
        <p:spPr>
          <a:xfrm>
            <a:off x="1752600" y="38100"/>
            <a:ext cx="5638800" cy="563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1767838" y="53338"/>
            <a:ext cx="5608325" cy="5608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754500" y="40000"/>
            <a:ext cx="5635000" cy="563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762125" y="47625"/>
            <a:ext cx="5619750" cy="5619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1760225" y="45725"/>
            <a:ext cx="5623551" cy="56235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a:stretch/>
        </p:blipFill>
        <p:spPr>
          <a:xfrm>
            <a:off x="0" y="0"/>
            <a:ext cx="9144001" cy="5715001"/>
          </a:xfrm>
          <a:prstGeom prst="rect">
            <a:avLst/>
          </a:prstGeom>
          <a:noFill/>
          <a:ln>
            <a:noFill/>
          </a:ln>
        </p:spPr>
      </p:pic>
      <p:sp>
        <p:nvSpPr>
          <p:cNvPr id="96" name="Google Shape;96;p19"/>
          <p:cNvSpPr txBox="1">
            <a:spLocks noGrp="1"/>
          </p:cNvSpPr>
          <p:nvPr>
            <p:ph type="ctrTitle"/>
          </p:nvPr>
        </p:nvSpPr>
        <p:spPr>
          <a:xfrm>
            <a:off x="371959" y="2857500"/>
            <a:ext cx="8322600" cy="1989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 sz="3000" b="1">
                <a:solidFill>
                  <a:srgbClr val="888888"/>
                </a:solidFill>
                <a:latin typeface="Merriweather"/>
                <a:ea typeface="Merriweather"/>
                <a:cs typeface="Merriweather"/>
                <a:sym typeface="Merriweather"/>
              </a:rPr>
              <a:t>Ps. 115; Isaiah 44; 2 Cor. 3-4</a:t>
            </a:r>
            <a:endParaRPr sz="3000" b="1">
              <a:solidFill>
                <a:srgbClr val="888888"/>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body" idx="1"/>
          </p:nvPr>
        </p:nvSpPr>
        <p:spPr>
          <a:xfrm>
            <a:off x="311700" y="1432556"/>
            <a:ext cx="4260300" cy="417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700" b="1">
                <a:solidFill>
                  <a:srgbClr val="000000"/>
                </a:solidFill>
                <a:highlight>
                  <a:srgbClr val="FFFFFF"/>
                </a:highlight>
                <a:latin typeface="Merriweather"/>
                <a:ea typeface="Merriweather"/>
                <a:cs typeface="Merriweather"/>
                <a:sym typeface="Merriweather"/>
              </a:rPr>
              <a:t>1 </a:t>
            </a:r>
            <a:r>
              <a:rPr lang="en" sz="1700">
                <a:solidFill>
                  <a:srgbClr val="000000"/>
                </a:solidFill>
                <a:highlight>
                  <a:srgbClr val="FFFFFF"/>
                </a:highlight>
                <a:latin typeface="Merriweather"/>
                <a:ea typeface="Merriweather"/>
                <a:cs typeface="Merriweather"/>
                <a:sym typeface="Merriweather"/>
              </a:rPr>
              <a:t>Not to us, O Lord, not to us,</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But to Your name give glory </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Because of Your lovingkindness, because of Your truth.</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b="1">
                <a:solidFill>
                  <a:srgbClr val="000000"/>
                </a:solidFill>
                <a:highlight>
                  <a:srgbClr val="FFFFFF"/>
                </a:highlight>
                <a:latin typeface="Merriweather"/>
                <a:ea typeface="Merriweather"/>
                <a:cs typeface="Merriweather"/>
                <a:sym typeface="Merriweather"/>
              </a:rPr>
              <a:t>2 </a:t>
            </a:r>
            <a:r>
              <a:rPr lang="en" sz="1700">
                <a:solidFill>
                  <a:srgbClr val="000000"/>
                </a:solidFill>
                <a:highlight>
                  <a:srgbClr val="FFFFFF"/>
                </a:highlight>
                <a:latin typeface="Merriweather"/>
                <a:ea typeface="Merriweather"/>
                <a:cs typeface="Merriweather"/>
                <a:sym typeface="Merriweather"/>
              </a:rPr>
              <a:t>Why should the nations say,</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“Where, now, is their God?”</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1200"/>
              </a:spcBef>
              <a:spcAft>
                <a:spcPts val="0"/>
              </a:spcAft>
              <a:buNone/>
            </a:pPr>
            <a:r>
              <a:rPr lang="en" sz="1700" b="1">
                <a:solidFill>
                  <a:srgbClr val="000000"/>
                </a:solidFill>
                <a:highlight>
                  <a:srgbClr val="FFFFFF"/>
                </a:highlight>
                <a:latin typeface="Merriweather"/>
                <a:ea typeface="Merriweather"/>
                <a:cs typeface="Merriweather"/>
                <a:sym typeface="Merriweather"/>
              </a:rPr>
              <a:t>3 </a:t>
            </a:r>
            <a:r>
              <a:rPr lang="en" sz="1700">
                <a:solidFill>
                  <a:srgbClr val="000000"/>
                </a:solidFill>
                <a:highlight>
                  <a:srgbClr val="FFFFFF"/>
                </a:highlight>
                <a:latin typeface="Merriweather"/>
                <a:ea typeface="Merriweather"/>
                <a:cs typeface="Merriweather"/>
                <a:sym typeface="Merriweather"/>
              </a:rPr>
              <a:t>But our God is in the heavens;</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He does whatever He pleases.</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1200"/>
              </a:spcBef>
              <a:spcAft>
                <a:spcPts val="0"/>
              </a:spcAft>
              <a:buNone/>
            </a:pPr>
            <a:r>
              <a:rPr lang="en" sz="1700" b="1">
                <a:solidFill>
                  <a:srgbClr val="000000"/>
                </a:solidFill>
                <a:highlight>
                  <a:srgbClr val="FFFFFF"/>
                </a:highlight>
                <a:latin typeface="Merriweather"/>
                <a:ea typeface="Merriweather"/>
                <a:cs typeface="Merriweather"/>
                <a:sym typeface="Merriweather"/>
              </a:rPr>
              <a:t>4 </a:t>
            </a:r>
            <a:r>
              <a:rPr lang="en" sz="1700">
                <a:solidFill>
                  <a:srgbClr val="000000"/>
                </a:solidFill>
                <a:highlight>
                  <a:srgbClr val="FFFFFF"/>
                </a:highlight>
                <a:latin typeface="Merriweather"/>
                <a:ea typeface="Merriweather"/>
                <a:cs typeface="Merriweather"/>
                <a:sym typeface="Merriweather"/>
              </a:rPr>
              <a:t>Their idols are silver and gold,</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1200"/>
              </a:spcAft>
              <a:buNone/>
            </a:pPr>
            <a:r>
              <a:rPr lang="en" sz="1700">
                <a:solidFill>
                  <a:srgbClr val="000000"/>
                </a:solidFill>
                <a:highlight>
                  <a:srgbClr val="FFFFFF"/>
                </a:highlight>
                <a:latin typeface="Merriweather"/>
                <a:ea typeface="Merriweather"/>
                <a:cs typeface="Merriweather"/>
                <a:sym typeface="Merriweather"/>
              </a:rPr>
              <a:t>The work of man’s hands.</a:t>
            </a:r>
            <a:endParaRPr sz="1800">
              <a:latin typeface="Merriweather"/>
              <a:ea typeface="Merriweather"/>
              <a:cs typeface="Merriweather"/>
              <a:sym typeface="Merriweather"/>
            </a:endParaRPr>
          </a:p>
        </p:txBody>
      </p:sp>
      <p:sp>
        <p:nvSpPr>
          <p:cNvPr id="102" name="Google Shape;102;p20"/>
          <p:cNvSpPr txBox="1">
            <a:spLocks noGrp="1"/>
          </p:cNvSpPr>
          <p:nvPr>
            <p:ph type="body" idx="2"/>
          </p:nvPr>
        </p:nvSpPr>
        <p:spPr>
          <a:xfrm>
            <a:off x="4572000" y="1432667"/>
            <a:ext cx="4439400" cy="417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700" b="1">
                <a:solidFill>
                  <a:srgbClr val="000000"/>
                </a:solidFill>
                <a:highlight>
                  <a:srgbClr val="FFFFFF"/>
                </a:highlight>
                <a:latin typeface="Merriweather"/>
                <a:ea typeface="Merriweather"/>
                <a:cs typeface="Merriweather"/>
                <a:sym typeface="Merriweather"/>
              </a:rPr>
              <a:t>5 </a:t>
            </a:r>
            <a:r>
              <a:rPr lang="en" sz="1700">
                <a:solidFill>
                  <a:srgbClr val="000000"/>
                </a:solidFill>
                <a:highlight>
                  <a:srgbClr val="FFFFFF"/>
                </a:highlight>
                <a:latin typeface="Merriweather"/>
                <a:ea typeface="Merriweather"/>
                <a:cs typeface="Merriweather"/>
                <a:sym typeface="Merriweather"/>
              </a:rPr>
              <a:t>They have mouths, but they cannot speak;</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They have eyes, but they cannot see;</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1200"/>
              </a:spcBef>
              <a:spcAft>
                <a:spcPts val="0"/>
              </a:spcAft>
              <a:buNone/>
            </a:pPr>
            <a:r>
              <a:rPr lang="en" sz="1700" b="1">
                <a:solidFill>
                  <a:srgbClr val="000000"/>
                </a:solidFill>
                <a:highlight>
                  <a:srgbClr val="FFFFFF"/>
                </a:highlight>
                <a:latin typeface="Merriweather"/>
                <a:ea typeface="Merriweather"/>
                <a:cs typeface="Merriweather"/>
                <a:sym typeface="Merriweather"/>
              </a:rPr>
              <a:t>6 </a:t>
            </a:r>
            <a:r>
              <a:rPr lang="en" sz="1700">
                <a:solidFill>
                  <a:srgbClr val="000000"/>
                </a:solidFill>
                <a:highlight>
                  <a:srgbClr val="FFFFFF"/>
                </a:highlight>
                <a:latin typeface="Merriweather"/>
                <a:ea typeface="Merriweather"/>
                <a:cs typeface="Merriweather"/>
                <a:sym typeface="Merriweather"/>
              </a:rPr>
              <a:t>They have ears, but they cannot hear;</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They have noses, but they cannot smell;</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1200"/>
              </a:spcBef>
              <a:spcAft>
                <a:spcPts val="0"/>
              </a:spcAft>
              <a:buNone/>
            </a:pPr>
            <a:r>
              <a:rPr lang="en" sz="1700" b="1">
                <a:solidFill>
                  <a:srgbClr val="000000"/>
                </a:solidFill>
                <a:highlight>
                  <a:srgbClr val="FFFFFF"/>
                </a:highlight>
                <a:latin typeface="Merriweather"/>
                <a:ea typeface="Merriweather"/>
                <a:cs typeface="Merriweather"/>
                <a:sym typeface="Merriweather"/>
              </a:rPr>
              <a:t>7 </a:t>
            </a:r>
            <a:r>
              <a:rPr lang="en" sz="1700">
                <a:solidFill>
                  <a:srgbClr val="000000"/>
                </a:solidFill>
                <a:highlight>
                  <a:srgbClr val="FFFFFF"/>
                </a:highlight>
                <a:latin typeface="Merriweather"/>
                <a:ea typeface="Merriweather"/>
                <a:cs typeface="Merriweather"/>
                <a:sym typeface="Merriweather"/>
              </a:rPr>
              <a:t>They have hands, but they cannot feel;</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They have feet, but they cannot walk;</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None/>
            </a:pPr>
            <a:r>
              <a:rPr lang="en" sz="1700">
                <a:solidFill>
                  <a:srgbClr val="000000"/>
                </a:solidFill>
                <a:highlight>
                  <a:srgbClr val="FFFFFF"/>
                </a:highlight>
                <a:latin typeface="Merriweather"/>
                <a:ea typeface="Merriweather"/>
                <a:cs typeface="Merriweather"/>
                <a:sym typeface="Merriweather"/>
              </a:rPr>
              <a:t>They cannot make a sound with their throat.</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1200"/>
              </a:spcBef>
              <a:spcAft>
                <a:spcPts val="0"/>
              </a:spcAft>
              <a:buNone/>
            </a:pPr>
            <a:r>
              <a:rPr lang="en" sz="1700" b="1">
                <a:solidFill>
                  <a:srgbClr val="000000"/>
                </a:solidFill>
                <a:highlight>
                  <a:srgbClr val="FFFFFF"/>
                </a:highlight>
                <a:latin typeface="Merriweather"/>
                <a:ea typeface="Merriweather"/>
                <a:cs typeface="Merriweather"/>
                <a:sym typeface="Merriweather"/>
              </a:rPr>
              <a:t>8 </a:t>
            </a:r>
            <a:r>
              <a:rPr lang="en" sz="1700">
                <a:solidFill>
                  <a:srgbClr val="000000"/>
                </a:solidFill>
                <a:highlight>
                  <a:srgbClr val="FFFFFF"/>
                </a:highlight>
                <a:latin typeface="Merriweather"/>
                <a:ea typeface="Merriweather"/>
                <a:cs typeface="Merriweather"/>
                <a:sym typeface="Merriweather"/>
              </a:rPr>
              <a:t>Those who make them will become like them,</a:t>
            </a:r>
            <a:endParaRPr sz="1700">
              <a:solidFill>
                <a:srgbClr val="000000"/>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1200"/>
              </a:spcAft>
              <a:buNone/>
            </a:pPr>
            <a:r>
              <a:rPr lang="en" sz="1700">
                <a:solidFill>
                  <a:srgbClr val="000000"/>
                </a:solidFill>
                <a:highlight>
                  <a:srgbClr val="FFFFFF"/>
                </a:highlight>
                <a:latin typeface="Merriweather"/>
                <a:ea typeface="Merriweather"/>
                <a:cs typeface="Merriweather"/>
                <a:sym typeface="Merriweather"/>
              </a:rPr>
              <a:t>Everyone who trusts in them.</a:t>
            </a:r>
            <a:endParaRPr sz="1800">
              <a:latin typeface="Merriweather"/>
              <a:ea typeface="Merriweather"/>
              <a:cs typeface="Merriweather"/>
              <a:sym typeface="Merriweather"/>
            </a:endParaRPr>
          </a:p>
        </p:txBody>
      </p:sp>
      <p:sp>
        <p:nvSpPr>
          <p:cNvPr id="103" name="Google Shape;103;p20"/>
          <p:cNvSpPr txBox="1">
            <a:spLocks noGrp="1"/>
          </p:cNvSpPr>
          <p:nvPr>
            <p:ph type="title"/>
          </p:nvPr>
        </p:nvSpPr>
        <p:spPr>
          <a:xfrm>
            <a:off x="0" y="0"/>
            <a:ext cx="9144000" cy="1417200"/>
          </a:xfrm>
          <a:prstGeom prst="rect">
            <a:avLst/>
          </a:prstGeom>
          <a:solidFill>
            <a:srgbClr val="F8D832"/>
          </a:solidFill>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457200" lvl="0" indent="0" algn="l" rtl="0">
              <a:spcBef>
                <a:spcPts val="0"/>
              </a:spcBef>
              <a:spcAft>
                <a:spcPts val="0"/>
              </a:spcAft>
              <a:buNone/>
            </a:pPr>
            <a:r>
              <a:rPr lang="en" sz="3500" b="1">
                <a:solidFill>
                  <a:srgbClr val="222222"/>
                </a:solidFill>
              </a:rPr>
              <a:t>Psalm 115:1-8</a:t>
            </a:r>
            <a:endParaRPr sz="3500" b="1">
              <a:solidFill>
                <a:srgbClr val="22222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174550" y="1432500"/>
            <a:ext cx="8452800" cy="4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solidFill>
                  <a:srgbClr val="000000"/>
                </a:solidFill>
                <a:highlight>
                  <a:srgbClr val="FFFFFF"/>
                </a:highlight>
                <a:latin typeface="Merriweather"/>
                <a:ea typeface="Merriweather"/>
                <a:cs typeface="Merriweather"/>
                <a:sym typeface="Merriweather"/>
              </a:rPr>
              <a:t>9 </a:t>
            </a:r>
            <a:r>
              <a:rPr lang="en" sz="2300">
                <a:solidFill>
                  <a:srgbClr val="000000"/>
                </a:solidFill>
                <a:highlight>
                  <a:srgbClr val="FFFFFF"/>
                </a:highlight>
                <a:latin typeface="Merriweather"/>
                <a:ea typeface="Merriweather"/>
                <a:cs typeface="Merriweather"/>
                <a:sym typeface="Merriweather"/>
              </a:rPr>
              <a:t>All who make idols are nothing,</a:t>
            </a:r>
            <a:endParaRPr sz="23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600">
                <a:solidFill>
                  <a:srgbClr val="000000"/>
                </a:solidFill>
                <a:highlight>
                  <a:srgbClr val="FFFFFF"/>
                </a:highlight>
                <a:latin typeface="Merriweather"/>
                <a:ea typeface="Merriweather"/>
                <a:cs typeface="Merriweather"/>
                <a:sym typeface="Merriweather"/>
              </a:rPr>
              <a:t>    </a:t>
            </a:r>
            <a:r>
              <a:rPr lang="en" sz="2300">
                <a:solidFill>
                  <a:srgbClr val="000000"/>
                </a:solidFill>
                <a:highlight>
                  <a:srgbClr val="FFFFFF"/>
                </a:highlight>
                <a:latin typeface="Merriweather"/>
                <a:ea typeface="Merriweather"/>
                <a:cs typeface="Merriweather"/>
                <a:sym typeface="Merriweather"/>
              </a:rPr>
              <a:t>and the things they treasure are worthless.</a:t>
            </a:r>
            <a:endParaRPr sz="23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300">
                <a:solidFill>
                  <a:srgbClr val="000000"/>
                </a:solidFill>
                <a:highlight>
                  <a:srgbClr val="FFFFFF"/>
                </a:highlight>
                <a:latin typeface="Merriweather"/>
                <a:ea typeface="Merriweather"/>
                <a:cs typeface="Merriweather"/>
                <a:sym typeface="Merriweather"/>
              </a:rPr>
              <a:t>Those who would speak up for them are blind;</a:t>
            </a:r>
            <a:endParaRPr sz="23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600">
                <a:solidFill>
                  <a:srgbClr val="000000"/>
                </a:solidFill>
                <a:highlight>
                  <a:srgbClr val="FFFFFF"/>
                </a:highlight>
                <a:latin typeface="Merriweather"/>
                <a:ea typeface="Merriweather"/>
                <a:cs typeface="Merriweather"/>
                <a:sym typeface="Merriweather"/>
              </a:rPr>
              <a:t>    </a:t>
            </a:r>
            <a:r>
              <a:rPr lang="en" sz="2300">
                <a:solidFill>
                  <a:srgbClr val="000000"/>
                </a:solidFill>
                <a:highlight>
                  <a:srgbClr val="FFFFFF"/>
                </a:highlight>
                <a:latin typeface="Merriweather"/>
                <a:ea typeface="Merriweather"/>
                <a:cs typeface="Merriweather"/>
                <a:sym typeface="Merriweather"/>
              </a:rPr>
              <a:t>they are ignorant, to their own shame.</a:t>
            </a:r>
            <a:endParaRPr sz="2300">
              <a:solidFill>
                <a:srgbClr val="00000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r>
              <a:rPr lang="en" sz="2300" b="1">
                <a:solidFill>
                  <a:srgbClr val="000000"/>
                </a:solidFill>
                <a:highlight>
                  <a:srgbClr val="FFFFFF"/>
                </a:highlight>
                <a:latin typeface="Merriweather"/>
                <a:ea typeface="Merriweather"/>
                <a:cs typeface="Merriweather"/>
                <a:sym typeface="Merriweather"/>
              </a:rPr>
              <a:t>10 </a:t>
            </a:r>
            <a:r>
              <a:rPr lang="en" sz="2300">
                <a:solidFill>
                  <a:srgbClr val="000000"/>
                </a:solidFill>
                <a:highlight>
                  <a:srgbClr val="FFFFFF"/>
                </a:highlight>
                <a:latin typeface="Merriweather"/>
                <a:ea typeface="Merriweather"/>
                <a:cs typeface="Merriweather"/>
                <a:sym typeface="Merriweather"/>
              </a:rPr>
              <a:t>Who shapes a god and casts an idol,</a:t>
            </a:r>
            <a:endParaRPr sz="23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600">
                <a:solidFill>
                  <a:srgbClr val="000000"/>
                </a:solidFill>
                <a:highlight>
                  <a:srgbClr val="FFFFFF"/>
                </a:highlight>
                <a:latin typeface="Merriweather"/>
                <a:ea typeface="Merriweather"/>
                <a:cs typeface="Merriweather"/>
                <a:sym typeface="Merriweather"/>
              </a:rPr>
              <a:t>    </a:t>
            </a:r>
            <a:r>
              <a:rPr lang="en" sz="2300">
                <a:solidFill>
                  <a:srgbClr val="000000"/>
                </a:solidFill>
                <a:highlight>
                  <a:srgbClr val="FFFFFF"/>
                </a:highlight>
                <a:latin typeface="Merriweather"/>
                <a:ea typeface="Merriweather"/>
                <a:cs typeface="Merriweather"/>
                <a:sym typeface="Merriweather"/>
              </a:rPr>
              <a:t>which can profit nothing?</a:t>
            </a:r>
            <a:endParaRPr sz="2300">
              <a:solidFill>
                <a:srgbClr val="000000"/>
              </a:solidFill>
              <a:highlight>
                <a:srgbClr val="FFFFFF"/>
              </a:highlight>
              <a:latin typeface="Merriweather"/>
              <a:ea typeface="Merriweather"/>
              <a:cs typeface="Merriweather"/>
              <a:sym typeface="Merriweather"/>
            </a:endParaRPr>
          </a:p>
          <a:p>
            <a:pPr marL="0" lvl="0" indent="0" algn="l" rtl="0">
              <a:spcBef>
                <a:spcPts val="0"/>
              </a:spcBef>
              <a:spcAft>
                <a:spcPts val="0"/>
              </a:spcAft>
              <a:buNone/>
            </a:pPr>
            <a:r>
              <a:rPr lang="en" sz="2300" b="1">
                <a:solidFill>
                  <a:srgbClr val="000000"/>
                </a:solidFill>
                <a:highlight>
                  <a:srgbClr val="FFFFFF"/>
                </a:highlight>
                <a:latin typeface="Merriweather"/>
                <a:ea typeface="Merriweather"/>
                <a:cs typeface="Merriweather"/>
                <a:sym typeface="Merriweather"/>
              </a:rPr>
              <a:t>11 </a:t>
            </a:r>
            <a:r>
              <a:rPr lang="en" sz="2300">
                <a:solidFill>
                  <a:srgbClr val="000000"/>
                </a:solidFill>
                <a:highlight>
                  <a:srgbClr val="FFFFFF"/>
                </a:highlight>
                <a:latin typeface="Merriweather"/>
                <a:ea typeface="Merriweather"/>
                <a:cs typeface="Merriweather"/>
                <a:sym typeface="Merriweather"/>
              </a:rPr>
              <a:t>People who do that will be put to shame;</a:t>
            </a:r>
            <a:endParaRPr sz="23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1600">
                <a:solidFill>
                  <a:srgbClr val="000000"/>
                </a:solidFill>
                <a:highlight>
                  <a:srgbClr val="FFFFFF"/>
                </a:highlight>
                <a:latin typeface="Merriweather"/>
                <a:ea typeface="Merriweather"/>
                <a:cs typeface="Merriweather"/>
                <a:sym typeface="Merriweather"/>
              </a:rPr>
              <a:t>    </a:t>
            </a:r>
            <a:r>
              <a:rPr lang="en" sz="2300">
                <a:solidFill>
                  <a:srgbClr val="000000"/>
                </a:solidFill>
                <a:highlight>
                  <a:srgbClr val="FFFFFF"/>
                </a:highlight>
                <a:latin typeface="Merriweather"/>
                <a:ea typeface="Merriweather"/>
                <a:cs typeface="Merriweather"/>
                <a:sym typeface="Merriweather"/>
              </a:rPr>
              <a:t>such craftsmen are only human beings.</a:t>
            </a:r>
            <a:endParaRPr sz="23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None/>
            </a:pPr>
            <a:r>
              <a:rPr lang="en" sz="2300">
                <a:solidFill>
                  <a:srgbClr val="000000"/>
                </a:solidFill>
                <a:highlight>
                  <a:srgbClr val="FFFFFF"/>
                </a:highlight>
                <a:latin typeface="Merriweather"/>
                <a:ea typeface="Merriweather"/>
                <a:cs typeface="Merriweather"/>
                <a:sym typeface="Merriweather"/>
              </a:rPr>
              <a:t>Let them all come together and take their stand;</a:t>
            </a:r>
            <a:endParaRPr sz="2300">
              <a:solidFill>
                <a:srgbClr val="000000"/>
              </a:solidFill>
              <a:highlight>
                <a:srgbClr val="FFFFFF"/>
              </a:highlight>
              <a:latin typeface="Merriweather"/>
              <a:ea typeface="Merriweather"/>
              <a:cs typeface="Merriweather"/>
              <a:sym typeface="Merriweather"/>
            </a:endParaRPr>
          </a:p>
          <a:p>
            <a:pPr marL="0" lvl="0" indent="0" algn="l" rtl="0">
              <a:lnSpc>
                <a:spcPct val="95000"/>
              </a:lnSpc>
              <a:spcBef>
                <a:spcPts val="0"/>
              </a:spcBef>
              <a:spcAft>
                <a:spcPts val="0"/>
              </a:spcAft>
              <a:buSzPts val="275"/>
              <a:buNone/>
            </a:pPr>
            <a:r>
              <a:rPr lang="en" sz="1600">
                <a:solidFill>
                  <a:srgbClr val="000000"/>
                </a:solidFill>
                <a:highlight>
                  <a:srgbClr val="FFFFFF"/>
                </a:highlight>
                <a:latin typeface="Merriweather"/>
                <a:ea typeface="Merriweather"/>
                <a:cs typeface="Merriweather"/>
                <a:sym typeface="Merriweather"/>
              </a:rPr>
              <a:t>    </a:t>
            </a:r>
            <a:r>
              <a:rPr lang="en" sz="2300">
                <a:solidFill>
                  <a:srgbClr val="000000"/>
                </a:solidFill>
                <a:highlight>
                  <a:srgbClr val="FFFFFF"/>
                </a:highlight>
                <a:latin typeface="Merriweather"/>
                <a:ea typeface="Merriweather"/>
                <a:cs typeface="Merriweather"/>
                <a:sym typeface="Merriweather"/>
              </a:rPr>
              <a:t>they will be brought down to terror and shame.</a:t>
            </a:r>
            <a:endParaRPr sz="1962">
              <a:solidFill>
                <a:srgbClr val="222222"/>
              </a:solidFill>
              <a:highlight>
                <a:srgbClr val="FFFFFF"/>
              </a:highlight>
              <a:latin typeface="Merriweather"/>
              <a:ea typeface="Merriweather"/>
              <a:cs typeface="Merriweather"/>
              <a:sym typeface="Merriweather"/>
            </a:endParaRPr>
          </a:p>
        </p:txBody>
      </p:sp>
      <p:cxnSp>
        <p:nvCxnSpPr>
          <p:cNvPr id="109" name="Google Shape;109;p21"/>
          <p:cNvCxnSpPr/>
          <p:nvPr/>
        </p:nvCxnSpPr>
        <p:spPr>
          <a:xfrm>
            <a:off x="5090150" y="2255525"/>
            <a:ext cx="1478400" cy="15300"/>
          </a:xfrm>
          <a:prstGeom prst="straightConnector1">
            <a:avLst/>
          </a:prstGeom>
          <a:noFill/>
          <a:ln w="38100" cap="flat" cmpd="sng">
            <a:solidFill>
              <a:srgbClr val="F8D832"/>
            </a:solidFill>
            <a:prstDash val="solid"/>
            <a:round/>
            <a:headEnd type="none" w="med" len="med"/>
            <a:tailEnd type="none" w="med" len="med"/>
          </a:ln>
        </p:spPr>
      </p:cxnSp>
      <p:cxnSp>
        <p:nvCxnSpPr>
          <p:cNvPr id="110" name="Google Shape;110;p21"/>
          <p:cNvCxnSpPr/>
          <p:nvPr/>
        </p:nvCxnSpPr>
        <p:spPr>
          <a:xfrm>
            <a:off x="1417300" y="3657600"/>
            <a:ext cx="2651700" cy="0"/>
          </a:xfrm>
          <a:prstGeom prst="straightConnector1">
            <a:avLst/>
          </a:prstGeom>
          <a:noFill/>
          <a:ln w="38100" cap="flat" cmpd="sng">
            <a:solidFill>
              <a:srgbClr val="F8D832"/>
            </a:solidFill>
            <a:prstDash val="solid"/>
            <a:round/>
            <a:headEnd type="none" w="med" len="med"/>
            <a:tailEnd type="none" w="med" len="med"/>
          </a:ln>
        </p:spPr>
      </p:cxnSp>
      <p:sp>
        <p:nvSpPr>
          <p:cNvPr id="111" name="Google Shape;111;p21"/>
          <p:cNvSpPr/>
          <p:nvPr/>
        </p:nvSpPr>
        <p:spPr>
          <a:xfrm>
            <a:off x="5135950" y="3429025"/>
            <a:ext cx="3491400" cy="1813500"/>
          </a:xfrm>
          <a:prstGeom prst="roundRect">
            <a:avLst>
              <a:gd name="adj" fmla="val 16667"/>
            </a:avLst>
          </a:prstGeom>
          <a:solidFill>
            <a:srgbClr val="666666"/>
          </a:solidFill>
          <a:ln>
            <a:noFill/>
          </a:ln>
        </p:spPr>
        <p:txBody>
          <a:bodyPr spcFirstLastPara="1" wrap="square" lIns="91425" tIns="91425" rIns="91425" bIns="91425" anchor="ctr" anchorCtr="0">
            <a:noAutofit/>
          </a:bodyPr>
          <a:lstStyle/>
          <a:p>
            <a:pPr marL="342900" lvl="0" indent="-342900" algn="l" rtl="0">
              <a:spcBef>
                <a:spcPts val="0"/>
              </a:spcBef>
              <a:spcAft>
                <a:spcPts val="0"/>
              </a:spcAft>
              <a:buNone/>
            </a:pPr>
            <a:r>
              <a:rPr lang="en" sz="3100" b="1">
                <a:solidFill>
                  <a:schemeClr val="lt1"/>
                </a:solidFill>
                <a:latin typeface="Merriweather"/>
                <a:ea typeface="Merriweather"/>
                <a:cs typeface="Merriweather"/>
                <a:sym typeface="Merriweather"/>
              </a:rPr>
              <a:t>1. The idol can do NOTHING</a:t>
            </a:r>
            <a:endParaRPr sz="3100" b="1">
              <a:solidFill>
                <a:schemeClr val="lt1"/>
              </a:solidFill>
              <a:latin typeface="Merriweather"/>
              <a:ea typeface="Merriweather"/>
              <a:cs typeface="Merriweather"/>
              <a:sym typeface="Merriweather"/>
            </a:endParaRPr>
          </a:p>
        </p:txBody>
      </p:sp>
      <p:sp>
        <p:nvSpPr>
          <p:cNvPr id="112" name="Google Shape;112;p21"/>
          <p:cNvSpPr txBox="1">
            <a:spLocks noGrp="1"/>
          </p:cNvSpPr>
          <p:nvPr>
            <p:ph type="title"/>
          </p:nvPr>
        </p:nvSpPr>
        <p:spPr>
          <a:xfrm>
            <a:off x="0" y="0"/>
            <a:ext cx="9144000" cy="1417200"/>
          </a:xfrm>
          <a:prstGeom prst="rect">
            <a:avLst/>
          </a:prstGeom>
          <a:solidFill>
            <a:srgbClr val="F8D832"/>
          </a:solidFill>
        </p:spPr>
        <p:txBody>
          <a:bodyPr spcFirstLastPara="1" wrap="square" lIns="91425" tIns="91425" rIns="91425" bIns="91425" anchor="t" anchorCtr="0">
            <a:noAutofit/>
          </a:bodyPr>
          <a:lstStyle/>
          <a:p>
            <a:pPr marL="0" lvl="0" indent="0" algn="l" rtl="0">
              <a:spcBef>
                <a:spcPts val="0"/>
              </a:spcBef>
              <a:spcAft>
                <a:spcPts val="0"/>
              </a:spcAft>
              <a:buNone/>
            </a:pPr>
            <a:endParaRPr sz="3500"/>
          </a:p>
          <a:p>
            <a:pPr marL="457200" lvl="0" indent="0" algn="l" rtl="0">
              <a:spcBef>
                <a:spcPts val="0"/>
              </a:spcBef>
              <a:spcAft>
                <a:spcPts val="0"/>
              </a:spcAft>
              <a:buNone/>
            </a:pPr>
            <a:r>
              <a:rPr lang="en" sz="3500" b="1">
                <a:solidFill>
                  <a:srgbClr val="222222"/>
                </a:solidFill>
              </a:rPr>
              <a:t>Isaiah 44:9-20</a:t>
            </a:r>
            <a:endParaRPr sz="3500" b="1">
              <a:solidFill>
                <a:srgbClr val="22222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10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On-screen Show (16:10)</PresentationFormat>
  <Paragraphs>115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Merriweather</vt:lpstr>
      <vt:lpstr>Roboto</vt:lpstr>
      <vt:lpstr>Paradigm</vt:lpstr>
      <vt:lpstr>Ps. 115; Isaiah 44; 2 Cor. 3-4</vt:lpstr>
      <vt:lpstr>PowerPoint Presentation</vt:lpstr>
      <vt:lpstr>PowerPoint Presentation</vt:lpstr>
      <vt:lpstr>PowerPoint Presentation</vt:lpstr>
      <vt:lpstr>PowerPoint Presentation</vt:lpstr>
      <vt:lpstr>PowerPoint Presentation</vt:lpstr>
      <vt:lpstr>Ps. 115; Isaiah 44; 2 Cor. 3-4</vt:lpstr>
      <vt:lpstr> Psalm 115:1-8</vt:lpstr>
      <vt:lpstr> Isaiah 44:9-20</vt:lpstr>
      <vt:lpstr> Isaiah 44:9-20</vt:lpstr>
      <vt:lpstr> Isaiah 44:9-20</vt:lpstr>
      <vt:lpstr> Isaiah 44:9-20</vt:lpstr>
      <vt:lpstr>PowerPoint Presentation</vt:lpstr>
      <vt:lpstr> 2 Corinthians 3:18</vt:lpstr>
      <vt:lpstr> 2 Corinthians 4:1-6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 115; Isaiah 44; 2 Cor. 3-4</dc:title>
  <cp:lastModifiedBy>Brad Beutjer</cp:lastModifiedBy>
  <cp:revision>1</cp:revision>
  <dcterms:modified xsi:type="dcterms:W3CDTF">2022-04-16T00:19:48Z</dcterms:modified>
</cp:coreProperties>
</file>