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345" r:id="rId3"/>
    <p:sldId id="286" r:id="rId4"/>
    <p:sldId id="338" r:id="rId5"/>
    <p:sldId id="340" r:id="rId6"/>
    <p:sldId id="301" r:id="rId7"/>
    <p:sldId id="323" r:id="rId8"/>
    <p:sldId id="324" r:id="rId9"/>
    <p:sldId id="326" r:id="rId10"/>
    <p:sldId id="327" r:id="rId11"/>
    <p:sldId id="328" r:id="rId12"/>
    <p:sldId id="317" r:id="rId13"/>
    <p:sldId id="329" r:id="rId14"/>
    <p:sldId id="331" r:id="rId15"/>
    <p:sldId id="318" r:id="rId16"/>
    <p:sldId id="330" r:id="rId17"/>
    <p:sldId id="333" r:id="rId18"/>
    <p:sldId id="334" r:id="rId19"/>
    <p:sldId id="319" r:id="rId20"/>
    <p:sldId id="322" r:id="rId21"/>
    <p:sldId id="337" r:id="rId22"/>
    <p:sldId id="336" r:id="rId23"/>
    <p:sldId id="312" r:id="rId24"/>
    <p:sldId id="313" r:id="rId25"/>
    <p:sldId id="314" r:id="rId26"/>
    <p:sldId id="320" r:id="rId27"/>
    <p:sldId id="344" r:id="rId28"/>
    <p:sldId id="341" r:id="rId29"/>
    <p:sldId id="342" r:id="rId30"/>
    <p:sldId id="343" r:id="rId31"/>
    <p:sldId id="285" r:id="rId32"/>
    <p:sldId id="290" r:id="rId3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865"/>
    <a:srgbClr val="B47F44"/>
    <a:srgbClr val="FFF0D2"/>
    <a:srgbClr val="657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77921"/>
  </p:normalViewPr>
  <p:slideViewPr>
    <p:cSldViewPr snapToGrid="0" snapToObjects="1">
      <p:cViewPr varScale="1">
        <p:scale>
          <a:sx n="91" d="100"/>
          <a:sy n="91" d="100"/>
        </p:scale>
        <p:origin x="304" y="184"/>
      </p:cViewPr>
      <p:guideLst/>
    </p:cSldViewPr>
  </p:slideViewPr>
  <p:notesTextViewPr>
    <p:cViewPr>
      <p:scale>
        <a:sx n="1" d="1"/>
        <a:sy n="1" d="1"/>
      </p:scale>
      <p:origin x="0" y="0"/>
    </p:cViewPr>
  </p:notesTextViewPr>
  <p:notesViewPr>
    <p:cSldViewPr snapToGrid="0" snapToObjects="1">
      <p:cViewPr varScale="1">
        <p:scale>
          <a:sx n="79" d="100"/>
          <a:sy n="79" d="100"/>
        </p:scale>
        <p:origin x="329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C6B30-8C8B-EE44-877B-F2CB6D1A3122}" type="datetimeFigureOut">
              <a:rPr lang="en-US" smtClean="0"/>
              <a:t>5/4/22</a:t>
            </a:fld>
            <a:endParaRPr lang="en-US"/>
          </a:p>
        </p:txBody>
      </p:sp>
      <p:sp>
        <p:nvSpPr>
          <p:cNvPr id="4" name="Slide Image Placeholder 3"/>
          <p:cNvSpPr>
            <a:spLocks noGrp="1" noRot="1" noChangeAspect="1"/>
          </p:cNvSpPr>
          <p:nvPr>
            <p:ph type="sldImg" idx="2"/>
          </p:nvPr>
        </p:nvSpPr>
        <p:spPr>
          <a:xfrm>
            <a:off x="1317453" y="95807"/>
            <a:ext cx="4387608" cy="27426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7929" y="3086101"/>
            <a:ext cx="6380767" cy="579948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034484" y="706473"/>
            <a:ext cx="684213" cy="458787"/>
          </a:xfrm>
          <a:prstGeom prst="rect">
            <a:avLst/>
          </a:prstGeom>
        </p:spPr>
        <p:txBody>
          <a:bodyPr vert="horz" lIns="91440" tIns="45720" rIns="91440" bIns="45720" rtlCol="0" anchor="b"/>
          <a:lstStyle>
            <a:lvl1pPr algn="r">
              <a:defRPr sz="1200"/>
            </a:lvl1pPr>
          </a:lstStyle>
          <a:p>
            <a:fld id="{E95457F3-2C24-B243-B947-C4BAD79E245F}" type="slidenum">
              <a:rPr lang="en-US" smtClean="0"/>
              <a:t>‹#›</a:t>
            </a:fld>
            <a:endParaRPr lang="en-US"/>
          </a:p>
        </p:txBody>
      </p:sp>
    </p:spTree>
    <p:extLst>
      <p:ext uri="{BB962C8B-B14F-4D97-AF65-F5344CB8AC3E}">
        <p14:creationId xmlns:p14="http://schemas.microsoft.com/office/powerpoint/2010/main" val="175042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1</a:t>
            </a:fld>
            <a:endParaRPr lang="en-US"/>
          </a:p>
        </p:txBody>
      </p:sp>
    </p:spTree>
    <p:extLst>
      <p:ext uri="{BB962C8B-B14F-4D97-AF65-F5344CB8AC3E}">
        <p14:creationId xmlns:p14="http://schemas.microsoft.com/office/powerpoint/2010/main" val="414379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Yes, I believe God has helped me – has strongly supported me – in the pursuit of doing what is right.</a:t>
            </a:r>
          </a:p>
          <a:p>
            <a:endParaRPr lang="en-US" dirty="0"/>
          </a:p>
          <a:p>
            <a:r>
              <a:rPr lang="en-US"/>
              <a:t>No, I</a:t>
            </a:r>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16</a:t>
            </a:fld>
            <a:endParaRPr lang="en-US"/>
          </a:p>
        </p:txBody>
      </p:sp>
    </p:spTree>
    <p:extLst>
      <p:ext uri="{BB962C8B-B14F-4D97-AF65-F5344CB8AC3E}">
        <p14:creationId xmlns:p14="http://schemas.microsoft.com/office/powerpoint/2010/main" val="356135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E95457F3-2C24-B243-B947-C4BAD79E245F}" type="slidenum">
              <a:rPr lang="en-US" smtClean="0"/>
              <a:t>17</a:t>
            </a:fld>
            <a:endParaRPr lang="en-US"/>
          </a:p>
        </p:txBody>
      </p:sp>
    </p:spTree>
    <p:extLst>
      <p:ext uri="{BB962C8B-B14F-4D97-AF65-F5344CB8AC3E}">
        <p14:creationId xmlns:p14="http://schemas.microsoft.com/office/powerpoint/2010/main" val="585589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000" dirty="0"/>
              <a:t>* Hang in here with me, I promise the last slide is going to be worth it.</a:t>
            </a:r>
          </a:p>
        </p:txBody>
      </p:sp>
      <p:sp>
        <p:nvSpPr>
          <p:cNvPr id="4" name="Slide Number Placeholder 3"/>
          <p:cNvSpPr>
            <a:spLocks noGrp="1"/>
          </p:cNvSpPr>
          <p:nvPr>
            <p:ph type="sldNum" sz="quarter" idx="5"/>
          </p:nvPr>
        </p:nvSpPr>
        <p:spPr/>
        <p:txBody>
          <a:bodyPr/>
          <a:lstStyle/>
          <a:p>
            <a:fld id="{E95457F3-2C24-B243-B947-C4BAD79E245F}" type="slidenum">
              <a:rPr lang="en-US" smtClean="0"/>
              <a:t>18</a:t>
            </a:fld>
            <a:endParaRPr lang="en-US"/>
          </a:p>
        </p:txBody>
      </p:sp>
    </p:spTree>
    <p:extLst>
      <p:ext uri="{BB962C8B-B14F-4D97-AF65-F5344CB8AC3E}">
        <p14:creationId xmlns:p14="http://schemas.microsoft.com/office/powerpoint/2010/main" val="3777126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This Matters Because of our Understanding of our Personal Responsibility &amp; Capability.</a:t>
            </a:r>
          </a:p>
          <a:p>
            <a:pPr lvl="1"/>
            <a:r>
              <a:rPr lang="en-US" dirty="0"/>
              <a:t>Total Hereditary Depravity: We are incapable of obedience without God’s grace/power.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Augustine’s Quote Can Be Understood 2 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1"/>
            <a:r>
              <a:rPr lang="en-US" dirty="0"/>
              <a:t>I Agree with The Idea: God has shown us grace, to redeem us and re-direct us towards good works.</a:t>
            </a:r>
          </a:p>
          <a:p>
            <a:r>
              <a:rPr lang="en-US" dirty="0"/>
              <a:t>I Cannot Agree with the Idea: Grace is the “power” by which we perform Good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r>
              <a:rPr lang="en-US" dirty="0"/>
              <a:t>Augustine develops his idea of “Grace” to be all encompassing. – (which is a danger with ANY topical study).</a:t>
            </a:r>
          </a:p>
          <a:p>
            <a:endParaRPr lang="en-US" dirty="0"/>
          </a:p>
          <a:p>
            <a:r>
              <a:rPr lang="en-US" dirty="0"/>
              <a:t>Again – in the sense that God gave us our bodies, his air to breathe </a:t>
            </a:r>
            <a:r>
              <a:rPr lang="en-US" dirty="0" err="1"/>
              <a:t>etc</a:t>
            </a:r>
            <a:r>
              <a:rPr lang="en-US" dirty="0"/>
              <a:t>… he’s been SO GOOD TO US.  It’s not all of our own by any means.  But to use the term grace interchangeably with power isn’t accurate…and this inaccuracy – leads to false conclusions. (Such as, the only way you can be faithful to your wife is if God gives</a:t>
            </a:r>
          </a:p>
        </p:txBody>
      </p:sp>
      <p:sp>
        <p:nvSpPr>
          <p:cNvPr id="4" name="Slide Number Placeholder 3"/>
          <p:cNvSpPr>
            <a:spLocks noGrp="1"/>
          </p:cNvSpPr>
          <p:nvPr>
            <p:ph type="sldNum" sz="quarter" idx="5"/>
          </p:nvPr>
        </p:nvSpPr>
        <p:spPr/>
        <p:txBody>
          <a:bodyPr/>
          <a:lstStyle/>
          <a:p>
            <a:fld id="{E95457F3-2C24-B243-B947-C4BAD79E245F}" type="slidenum">
              <a:rPr lang="en-US" smtClean="0"/>
              <a:t>22</a:t>
            </a:fld>
            <a:endParaRPr lang="en-US"/>
          </a:p>
        </p:txBody>
      </p:sp>
    </p:spTree>
    <p:extLst>
      <p:ext uri="{BB962C8B-B14F-4D97-AF65-F5344CB8AC3E}">
        <p14:creationId xmlns:p14="http://schemas.microsoft.com/office/powerpoint/2010/main" val="173913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It’s like saying God’s grace gave me the scholarship, but I don’t have the ability to attend class, I don’t have the ability to study, I don’t have the ability to gain knowledge.</a:t>
            </a:r>
          </a:p>
          <a:p>
            <a:endParaRPr lang="en-US" dirty="0"/>
          </a:p>
          <a:p>
            <a:r>
              <a:rPr lang="en-US" dirty="0"/>
              <a:t>Actually – you DO have those abilities. God has made human beings capable, and not only capable – but responsible.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Weakness, however, is not inability. </a:t>
            </a:r>
            <a:endParaRPr lang="en-US" dirty="0"/>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23</a:t>
            </a:fld>
            <a:endParaRPr lang="en-US"/>
          </a:p>
        </p:txBody>
      </p:sp>
    </p:spTree>
    <p:extLst>
      <p:ext uri="{BB962C8B-B14F-4D97-AF65-F5344CB8AC3E}">
        <p14:creationId xmlns:p14="http://schemas.microsoft.com/office/powerpoint/2010/main" val="390089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E95457F3-2C24-B243-B947-C4BAD79E245F}" type="slidenum">
              <a:rPr lang="en-US" smtClean="0"/>
              <a:t>28</a:t>
            </a:fld>
            <a:endParaRPr lang="en-US"/>
          </a:p>
        </p:txBody>
      </p:sp>
    </p:spTree>
    <p:extLst>
      <p:ext uri="{BB962C8B-B14F-4D97-AF65-F5344CB8AC3E}">
        <p14:creationId xmlns:p14="http://schemas.microsoft.com/office/powerpoint/2010/main" val="2130359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E95457F3-2C24-B243-B947-C4BAD79E245F}" type="slidenum">
              <a:rPr lang="en-US" smtClean="0"/>
              <a:t>29</a:t>
            </a:fld>
            <a:endParaRPr lang="en-US"/>
          </a:p>
        </p:txBody>
      </p:sp>
    </p:spTree>
    <p:extLst>
      <p:ext uri="{BB962C8B-B14F-4D97-AF65-F5344CB8AC3E}">
        <p14:creationId xmlns:p14="http://schemas.microsoft.com/office/powerpoint/2010/main" val="897524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E95457F3-2C24-B243-B947-C4BAD79E245F}" type="slidenum">
              <a:rPr lang="en-US" smtClean="0"/>
              <a:t>30</a:t>
            </a:fld>
            <a:endParaRPr lang="en-US"/>
          </a:p>
        </p:txBody>
      </p:sp>
    </p:spTree>
    <p:extLst>
      <p:ext uri="{BB962C8B-B14F-4D97-AF65-F5344CB8AC3E}">
        <p14:creationId xmlns:p14="http://schemas.microsoft.com/office/powerpoint/2010/main" val="3043053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31</a:t>
            </a:fld>
            <a:endParaRPr lang="en-US"/>
          </a:p>
        </p:txBody>
      </p:sp>
    </p:spTree>
    <p:extLst>
      <p:ext uri="{BB962C8B-B14F-4D97-AF65-F5344CB8AC3E}">
        <p14:creationId xmlns:p14="http://schemas.microsoft.com/office/powerpoint/2010/main" val="1329173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400" dirty="0"/>
              <a:t>These are the things we will be emphasizing in each section.</a:t>
            </a:r>
          </a:p>
          <a:p>
            <a:endParaRPr lang="en-US" sz="2400" dirty="0"/>
          </a:p>
          <a:p>
            <a:r>
              <a:rPr lang="en-US" sz="2400" dirty="0"/>
              <a:t>You can see that the first half is focused on the projects and the city.  The second half is focused on the people who fill the city.</a:t>
            </a:r>
          </a:p>
        </p:txBody>
      </p:sp>
      <p:sp>
        <p:nvSpPr>
          <p:cNvPr id="4" name="Slide Number Placeholder 3"/>
          <p:cNvSpPr>
            <a:spLocks noGrp="1"/>
          </p:cNvSpPr>
          <p:nvPr>
            <p:ph type="sldNum" sz="quarter" idx="5"/>
          </p:nvPr>
        </p:nvSpPr>
        <p:spPr/>
        <p:txBody>
          <a:bodyPr/>
          <a:lstStyle/>
          <a:p>
            <a:fld id="{E95457F3-2C24-B243-B947-C4BAD79E245F}" type="slidenum">
              <a:rPr lang="en-US" smtClean="0"/>
              <a:t>32</a:t>
            </a:fld>
            <a:endParaRPr lang="en-US"/>
          </a:p>
        </p:txBody>
      </p:sp>
    </p:spTree>
    <p:extLst>
      <p:ext uri="{BB962C8B-B14F-4D97-AF65-F5344CB8AC3E}">
        <p14:creationId xmlns:p14="http://schemas.microsoft.com/office/powerpoint/2010/main" val="1222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400" dirty="0"/>
              <a:t>These are the things we will be emphasizing in each section.</a:t>
            </a:r>
          </a:p>
          <a:p>
            <a:endParaRPr lang="en-US" sz="2400" dirty="0"/>
          </a:p>
          <a:p>
            <a:r>
              <a:rPr lang="en-US" sz="2400" dirty="0"/>
              <a:t>You can see that the first half is focused on the projects and the city.  The second half is focused on the people who fill the city.</a:t>
            </a:r>
          </a:p>
        </p:txBody>
      </p:sp>
      <p:sp>
        <p:nvSpPr>
          <p:cNvPr id="4" name="Slide Number Placeholder 3"/>
          <p:cNvSpPr>
            <a:spLocks noGrp="1"/>
          </p:cNvSpPr>
          <p:nvPr>
            <p:ph type="sldNum" sz="quarter" idx="5"/>
          </p:nvPr>
        </p:nvSpPr>
        <p:spPr/>
        <p:txBody>
          <a:bodyPr/>
          <a:lstStyle/>
          <a:p>
            <a:fld id="{E95457F3-2C24-B243-B947-C4BAD79E245F}" type="slidenum">
              <a:rPr lang="en-US" smtClean="0"/>
              <a:t>2</a:t>
            </a:fld>
            <a:endParaRPr lang="en-US"/>
          </a:p>
        </p:txBody>
      </p:sp>
    </p:spTree>
    <p:extLst>
      <p:ext uri="{BB962C8B-B14F-4D97-AF65-F5344CB8AC3E}">
        <p14:creationId xmlns:p14="http://schemas.microsoft.com/office/powerpoint/2010/main" val="427486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God’s grace has some specific purposes.</a:t>
            </a:r>
          </a:p>
          <a:p>
            <a:endParaRPr lang="en-US" dirty="0"/>
          </a:p>
          <a:p>
            <a:r>
              <a:rPr lang="en-US" dirty="0"/>
              <a:t>To receive God’s grace – to be saved.</a:t>
            </a:r>
          </a:p>
          <a:p>
            <a:r>
              <a:rPr lang="en-US" dirty="0"/>
              <a:t>To hope in God’s grace </a:t>
            </a:r>
          </a:p>
          <a:p>
            <a:endParaRPr lang="en-US" dirty="0"/>
          </a:p>
          <a:p>
            <a:r>
              <a:rPr lang="en-US" dirty="0"/>
              <a:t>To have God’s grace impact our daily life in our kindness towards others, humility, and speech.</a:t>
            </a:r>
          </a:p>
          <a:p>
            <a:endParaRPr lang="en-US" dirty="0"/>
          </a:p>
          <a:p>
            <a:r>
              <a:rPr lang="en-US" dirty="0"/>
              <a:t>To let go of personal boasting.</a:t>
            </a:r>
          </a:p>
          <a:p>
            <a:endParaRPr lang="en-US" dirty="0"/>
          </a:p>
          <a:p>
            <a:r>
              <a:rPr lang="en-US" dirty="0"/>
              <a:t>To become more engaged in good deeds.</a:t>
            </a:r>
          </a:p>
        </p:txBody>
      </p:sp>
      <p:sp>
        <p:nvSpPr>
          <p:cNvPr id="4" name="Slide Number Placeholder 3"/>
          <p:cNvSpPr>
            <a:spLocks noGrp="1"/>
          </p:cNvSpPr>
          <p:nvPr>
            <p:ph type="sldNum" sz="quarter" idx="5"/>
          </p:nvPr>
        </p:nvSpPr>
        <p:spPr/>
        <p:txBody>
          <a:bodyPr/>
          <a:lstStyle/>
          <a:p>
            <a:fld id="{E95457F3-2C24-B243-B947-C4BAD79E245F}" type="slidenum">
              <a:rPr lang="en-US" smtClean="0"/>
              <a:t>3</a:t>
            </a:fld>
            <a:endParaRPr lang="en-US"/>
          </a:p>
        </p:txBody>
      </p:sp>
    </p:spTree>
    <p:extLst>
      <p:ext uri="{BB962C8B-B14F-4D97-AF65-F5344CB8AC3E}">
        <p14:creationId xmlns:p14="http://schemas.microsoft.com/office/powerpoint/2010/main" val="165487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All of these concepts are related to Grace – but Grace Begins With “Who?” </a:t>
            </a:r>
            <a:br>
              <a:rPr lang="en-US" dirty="0"/>
            </a:br>
            <a:r>
              <a:rPr lang="en-US" dirty="0"/>
              <a:t>Because… Grace is a Quality.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Grace is a Quality:  Baker Encyclopedia:  In Paul’s writing it is “an essential, if not, the essential attribute of God” Baker’s Encyc.</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Duct Tape is a great thing – but it is a physical thing.</a:t>
            </a:r>
          </a:p>
          <a:p>
            <a:r>
              <a:rPr lang="en-US" sz="1200" kern="1200" dirty="0">
                <a:solidFill>
                  <a:schemeClr val="tx1"/>
                </a:solidFill>
                <a:effectLst/>
                <a:latin typeface="+mn-lt"/>
                <a:ea typeface="+mn-ea"/>
                <a:cs typeface="+mn-cs"/>
              </a:rPr>
              <a:t>A hammer is a great tool – but again it is physical.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“Grace” is not a tangible item that repairs a break or physical payment that satisfies a debt. Grace is the loving and kind mindset that leads God to act in our best interest despite the fact that we deserve a just punishment.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Grace is not a temporary mindset, that comes and goes with changes in our behavior or our circumstances. Grace is an abiding quality of God’s character that we should praise and give thanks for.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tangible items to pay our debt – Jesus’ blood.</a:t>
            </a:r>
          </a:p>
          <a:p>
            <a:r>
              <a:rPr lang="en-US" sz="1200" kern="1200" dirty="0">
                <a:solidFill>
                  <a:schemeClr val="tx1"/>
                </a:solidFill>
                <a:effectLst/>
                <a:latin typeface="+mn-lt"/>
                <a:ea typeface="+mn-ea"/>
                <a:cs typeface="+mn-cs"/>
              </a:rPr>
              <a:t>THERE are specific gifts we receive – from positions of service to the Gift of Salvation.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Grace is the GOODNESS of GOD to feel, think, give, and act charitably towards 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how is grace different from love?  </a:t>
            </a:r>
          </a:p>
          <a:p>
            <a:r>
              <a:rPr lang="en-US" sz="1200" kern="1200" dirty="0">
                <a:solidFill>
                  <a:schemeClr val="tx1"/>
                </a:solidFill>
                <a:effectLst/>
                <a:latin typeface="+mn-lt"/>
                <a:ea typeface="+mn-ea"/>
                <a:cs typeface="+mn-cs"/>
              </a:rPr>
              <a:t>Grace describes looking at us with approval.  I can love someone and very much not approve of their life and actions.  Grace makes it possible for us to be approved, even when we do not measure up to the high and holy standard.</a:t>
            </a:r>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4</a:t>
            </a:fld>
            <a:endParaRPr lang="en-US"/>
          </a:p>
        </p:txBody>
      </p:sp>
    </p:spTree>
    <p:extLst>
      <p:ext uri="{BB962C8B-B14F-4D97-AF65-F5344CB8AC3E}">
        <p14:creationId xmlns:p14="http://schemas.microsoft.com/office/powerpoint/2010/main" val="1432797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This may seem simplistic – but please trust me – IT BECOMES SO HELPFUL to really SEE how Paul organizes his thoughts to TELL US ABOUT GOD’S GRACE…</a:t>
            </a:r>
          </a:p>
        </p:txBody>
      </p:sp>
      <p:sp>
        <p:nvSpPr>
          <p:cNvPr id="4" name="Slide Number Placeholder 3"/>
          <p:cNvSpPr>
            <a:spLocks noGrp="1"/>
          </p:cNvSpPr>
          <p:nvPr>
            <p:ph type="sldNum" sz="quarter" idx="5"/>
          </p:nvPr>
        </p:nvSpPr>
        <p:spPr/>
        <p:txBody>
          <a:bodyPr/>
          <a:lstStyle/>
          <a:p>
            <a:fld id="{E95457F3-2C24-B243-B947-C4BAD79E245F}" type="slidenum">
              <a:rPr lang="en-US" smtClean="0"/>
              <a:t>5</a:t>
            </a:fld>
            <a:endParaRPr lang="en-US"/>
          </a:p>
        </p:txBody>
      </p:sp>
    </p:spTree>
    <p:extLst>
      <p:ext uri="{BB962C8B-B14F-4D97-AF65-F5344CB8AC3E}">
        <p14:creationId xmlns:p14="http://schemas.microsoft.com/office/powerpoint/2010/main" val="274548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E95457F3-2C24-B243-B947-C4BAD79E245F}" type="slidenum">
              <a:rPr lang="en-US" smtClean="0"/>
              <a:t>6</a:t>
            </a:fld>
            <a:endParaRPr lang="en-US"/>
          </a:p>
        </p:txBody>
      </p:sp>
    </p:spTree>
    <p:extLst>
      <p:ext uri="{BB962C8B-B14F-4D97-AF65-F5344CB8AC3E}">
        <p14:creationId xmlns:p14="http://schemas.microsoft.com/office/powerpoint/2010/main" val="106771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Paul Often Speaks of God’s Grace &amp; His Labors.</a:t>
            </a:r>
          </a:p>
          <a:p>
            <a:pPr lvl="1"/>
            <a:r>
              <a:rPr lang="en-US" dirty="0"/>
              <a:t>Most Clear &amp; Direct Statement Is Ephesians 3:8</a:t>
            </a:r>
          </a:p>
          <a:p>
            <a:pPr lvl="1"/>
            <a:r>
              <a:rPr lang="en-US" dirty="0"/>
              <a:t>“Unto me, who am less than the least of all saints, is this grace</a:t>
            </a:r>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7</a:t>
            </a:fld>
            <a:endParaRPr lang="en-US"/>
          </a:p>
        </p:txBody>
      </p:sp>
    </p:spTree>
    <p:extLst>
      <p:ext uri="{BB962C8B-B14F-4D97-AF65-F5344CB8AC3E}">
        <p14:creationId xmlns:p14="http://schemas.microsoft.com/office/powerpoint/2010/main" val="178720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000" dirty="0"/>
              <a:t>We serve</a:t>
            </a:r>
          </a:p>
          <a:p>
            <a:r>
              <a:rPr lang="en-US" sz="2000" dirty="0"/>
              <a:t>We use the abilities</a:t>
            </a:r>
          </a:p>
          <a:p>
            <a:r>
              <a:rPr lang="en-US" sz="2000" dirty="0"/>
              <a:t>We expend the energy.</a:t>
            </a:r>
          </a:p>
          <a:p>
            <a:endParaRPr lang="en-US" sz="2000" dirty="0"/>
          </a:p>
          <a:p>
            <a:r>
              <a:rPr lang="en-US" sz="2000" dirty="0"/>
              <a:t>But he Graciously gave us the role.</a:t>
            </a:r>
          </a:p>
          <a:p>
            <a:r>
              <a:rPr lang="en-US" sz="2000" dirty="0"/>
              <a:t>He graciously gave us the ability.</a:t>
            </a:r>
          </a:p>
          <a:p>
            <a:r>
              <a:rPr lang="en-US" sz="2000" dirty="0"/>
              <a:t>He graciously gives us strength in our inner man.</a:t>
            </a:r>
          </a:p>
          <a:p>
            <a:endParaRPr lang="en-US" sz="2000" dirty="0"/>
          </a:p>
          <a:p>
            <a:pPr marL="342900" indent="-342900">
              <a:buFont typeface="Arial" panose="020B0604020202020204" pitchFamily="34" charset="0"/>
              <a:buChar char="•"/>
            </a:pPr>
            <a:r>
              <a:rPr lang="en-US" sz="2000" dirty="0"/>
              <a:t>I will tell you – I would love it if we spent all of our time just on this point.  We need to pause and consider our own humility and gratitude.  Our Gracious God – called us – called me with all my faults and weaknesses – and invited me to be part of His team.  For every kid that was ever “picked last” on the playground – we get it – it’s awesome that God wants us, and equips us!  Praise GOD!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And we know the strength is not in us…</a:t>
            </a:r>
          </a:p>
        </p:txBody>
      </p:sp>
      <p:sp>
        <p:nvSpPr>
          <p:cNvPr id="4" name="Slide Number Placeholder 3"/>
          <p:cNvSpPr>
            <a:spLocks noGrp="1"/>
          </p:cNvSpPr>
          <p:nvPr>
            <p:ph type="sldNum" sz="quarter" idx="5"/>
          </p:nvPr>
        </p:nvSpPr>
        <p:spPr/>
        <p:txBody>
          <a:bodyPr/>
          <a:lstStyle/>
          <a:p>
            <a:fld id="{E95457F3-2C24-B243-B947-C4BAD79E245F}" type="slidenum">
              <a:rPr lang="en-US" smtClean="0"/>
              <a:t>11</a:t>
            </a:fld>
            <a:endParaRPr lang="en-US"/>
          </a:p>
        </p:txBody>
      </p:sp>
    </p:spTree>
    <p:extLst>
      <p:ext uri="{BB962C8B-B14F-4D97-AF65-F5344CB8AC3E}">
        <p14:creationId xmlns:p14="http://schemas.microsoft.com/office/powerpoint/2010/main" val="340990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Yes, I believe God has helped me – has strongly supported me – in the pursuit of doing what is right.</a:t>
            </a:r>
          </a:p>
          <a:p>
            <a:endParaRPr lang="en-US" dirty="0"/>
          </a:p>
          <a:p>
            <a:r>
              <a:rPr lang="en-US"/>
              <a:t>No, I</a:t>
            </a:r>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15</a:t>
            </a:fld>
            <a:endParaRPr lang="en-US"/>
          </a:p>
        </p:txBody>
      </p:sp>
    </p:spTree>
    <p:extLst>
      <p:ext uri="{BB962C8B-B14F-4D97-AF65-F5344CB8AC3E}">
        <p14:creationId xmlns:p14="http://schemas.microsoft.com/office/powerpoint/2010/main" val="80709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238290256"/>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371009202"/>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140557501"/>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2244"/>
            <a:ext cx="7886700" cy="1104636"/>
          </a:xfrm>
        </p:spPr>
        <p:txBody>
          <a:bodyPr>
            <a:normAutofit/>
          </a:bodyPr>
          <a:lstStyle>
            <a:lvl1pPr algn="ctr">
              <a:defRPr sz="4000" b="1">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628650" y="1602999"/>
            <a:ext cx="7886700" cy="3626115"/>
          </a:xfrm>
        </p:spPr>
        <p:txBody>
          <a:bodyPr>
            <a:normAutofit/>
          </a:bodyPr>
          <a:lstStyle>
            <a:lvl1pPr>
              <a:defRPr sz="2800"/>
            </a:lvl1pPr>
            <a:lvl2pPr>
              <a:defRPr sz="24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B59F89-2FC7-5440-AC38-C714AA41208C}"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142926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B59F89-2FC7-5440-AC38-C714AA41208C}"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743248602"/>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B59F89-2FC7-5440-AC38-C714AA41208C}" type="datetimeFigureOut">
              <a:rPr lang="en-US" smtClean="0"/>
              <a:t>5/4/22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954040548"/>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B59F89-2FC7-5440-AC38-C714AA41208C}" type="datetimeFigureOut">
              <a:rPr lang="en-US" smtClean="0"/>
              <a:t>5/4/22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4260751333"/>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B59F89-2FC7-5440-AC38-C714AA41208C}" type="datetimeFigureOut">
              <a:rPr lang="en-US" smtClean="0"/>
              <a:t>5/4/22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122983479"/>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59F89-2FC7-5440-AC38-C714AA41208C}" type="datetimeFigureOut">
              <a:rPr lang="en-US" smtClean="0"/>
              <a:t>5/4/22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328698521"/>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B59F89-2FC7-5440-AC38-C714AA41208C}" type="datetimeFigureOut">
              <a:rPr lang="en-US" smtClean="0"/>
              <a:t>5/4/22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288305395"/>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B59F89-2FC7-5440-AC38-C714AA41208C}" type="datetimeFigureOut">
              <a:rPr lang="en-US" smtClean="0"/>
              <a:t>5/4/22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166273682"/>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8B59F89-2FC7-5440-AC38-C714AA41208C}" type="datetimeFigureOut">
              <a:rPr lang="en-US" smtClean="0"/>
              <a:t>5/4/22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988E674-E9BE-0645-B968-1CD8D8B9052D}" type="slidenum">
              <a:rPr lang="en-US" smtClean="0"/>
              <a:t>‹#›</a:t>
            </a:fld>
            <a:endParaRPr lang="en-US"/>
          </a:p>
        </p:txBody>
      </p:sp>
    </p:spTree>
    <p:extLst>
      <p:ext uri="{BB962C8B-B14F-4D97-AF65-F5344CB8AC3E}">
        <p14:creationId xmlns:p14="http://schemas.microsoft.com/office/powerpoint/2010/main" val="4120551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0ED94-69F1-3540-87A0-6B5259238E22}"/>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0A14CBC8-D21B-634A-BC4A-DF9A7D6D466B}"/>
              </a:ext>
            </a:extLst>
          </p:cNvPr>
          <p:cNvSpPr>
            <a:spLocks noGrp="1"/>
          </p:cNvSpPr>
          <p:nvPr>
            <p:ph type="ctrTitle"/>
          </p:nvPr>
        </p:nvSpPr>
        <p:spPr>
          <a:xfrm>
            <a:off x="310243" y="3522687"/>
            <a:ext cx="8539843" cy="1364106"/>
          </a:xfrm>
        </p:spPr>
        <p:txBody>
          <a:bodyPr>
            <a:normAutofit/>
          </a:bodyPr>
          <a:lstStyle/>
          <a:p>
            <a:r>
              <a:rPr lang="en-US" sz="3200" b="1" i="1" dirty="0">
                <a:solidFill>
                  <a:srgbClr val="B47F44"/>
                </a:solidFill>
              </a:rPr>
              <a:t>Lesson 6: Laboring With God’s Grace</a:t>
            </a:r>
          </a:p>
        </p:txBody>
      </p:sp>
    </p:spTree>
    <p:extLst>
      <p:ext uri="{BB962C8B-B14F-4D97-AF65-F5344CB8AC3E}">
        <p14:creationId xmlns:p14="http://schemas.microsoft.com/office/powerpoint/2010/main" val="298082922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4237-A8E5-0849-A856-617917CAC36B}"/>
              </a:ext>
            </a:extLst>
          </p:cNvPr>
          <p:cNvSpPr>
            <a:spLocks noGrp="1"/>
          </p:cNvSpPr>
          <p:nvPr>
            <p:ph type="title"/>
          </p:nvPr>
        </p:nvSpPr>
        <p:spPr>
          <a:xfrm>
            <a:off x="225083" y="402244"/>
            <a:ext cx="8750105" cy="1104636"/>
          </a:xfrm>
        </p:spPr>
        <p:txBody>
          <a:bodyPr>
            <a:normAutofit fontScale="90000"/>
          </a:bodyPr>
          <a:lstStyle/>
          <a:p>
            <a:r>
              <a:rPr lang="en-US" dirty="0"/>
              <a:t>Paul Continues To Connect</a:t>
            </a:r>
            <a:br>
              <a:rPr lang="en-US" dirty="0"/>
            </a:br>
            <a:r>
              <a:rPr lang="en-US" dirty="0"/>
              <a:t> </a:t>
            </a:r>
            <a:r>
              <a:rPr lang="en-US" sz="3600" dirty="0">
                <a:solidFill>
                  <a:srgbClr val="4E7865"/>
                </a:solidFill>
              </a:rPr>
              <a:t>God’s Grace &amp; Power </a:t>
            </a:r>
            <a:r>
              <a:rPr lang="en-US" sz="3600" dirty="0"/>
              <a:t>to Our </a:t>
            </a:r>
            <a:r>
              <a:rPr lang="en-US" sz="3600" dirty="0">
                <a:solidFill>
                  <a:srgbClr val="B47F44"/>
                </a:solidFill>
              </a:rPr>
              <a:t>Humility &amp; Labors</a:t>
            </a:r>
            <a:endParaRPr lang="en-US" dirty="0">
              <a:solidFill>
                <a:srgbClr val="B47F44"/>
              </a:solidFill>
            </a:endParaRPr>
          </a:p>
        </p:txBody>
      </p:sp>
      <p:sp>
        <p:nvSpPr>
          <p:cNvPr id="3" name="Content Placeholder 2">
            <a:extLst>
              <a:ext uri="{FF2B5EF4-FFF2-40B4-BE49-F238E27FC236}">
                <a16:creationId xmlns:a16="http://schemas.microsoft.com/office/drawing/2014/main" id="{79190F64-58BF-7D40-AA92-43F7AF2F33F6}"/>
              </a:ext>
            </a:extLst>
          </p:cNvPr>
          <p:cNvSpPr>
            <a:spLocks noGrp="1"/>
          </p:cNvSpPr>
          <p:nvPr>
            <p:ph idx="1"/>
          </p:nvPr>
        </p:nvSpPr>
        <p:spPr>
          <a:xfrm>
            <a:off x="628650" y="1490458"/>
            <a:ext cx="7886700" cy="3658318"/>
          </a:xfrm>
        </p:spPr>
        <p:txBody>
          <a:bodyPr>
            <a:normAutofit fontScale="92500" lnSpcReduction="10000"/>
          </a:bodyPr>
          <a:lstStyle/>
          <a:p>
            <a:r>
              <a:rPr lang="en-US" dirty="0"/>
              <a:t>2 Corinthians 12:7-10</a:t>
            </a:r>
          </a:p>
          <a:p>
            <a:pPr lvl="1"/>
            <a:r>
              <a:rPr lang="en-US" b="1" baseline="30000" dirty="0"/>
              <a:t>7 </a:t>
            </a:r>
            <a:r>
              <a:rPr lang="en-US" dirty="0"/>
              <a:t>Because of the surpassing greatness of the revelations, for this reason, </a:t>
            </a:r>
            <a:r>
              <a:rPr lang="en-US" b="1" dirty="0">
                <a:solidFill>
                  <a:srgbClr val="B47F44"/>
                </a:solidFill>
              </a:rPr>
              <a:t>to keep me from exalting myself</a:t>
            </a:r>
            <a:r>
              <a:rPr lang="en-US" dirty="0"/>
              <a:t>, there was given me a thorn in the flesh, a messenger of Satan to torment me—</a:t>
            </a:r>
            <a:r>
              <a:rPr lang="en-US" b="1" dirty="0">
                <a:solidFill>
                  <a:srgbClr val="B47F44"/>
                </a:solidFill>
              </a:rPr>
              <a:t>to keep me from exalting myself!</a:t>
            </a:r>
            <a:r>
              <a:rPr lang="en-US" dirty="0"/>
              <a:t> </a:t>
            </a:r>
            <a:r>
              <a:rPr lang="en-US" b="1" baseline="30000" dirty="0"/>
              <a:t>8 </a:t>
            </a:r>
            <a:r>
              <a:rPr lang="en-US" dirty="0"/>
              <a:t>Concerning this I implored the Lord three times that it might leave me. </a:t>
            </a:r>
            <a:r>
              <a:rPr lang="en-US" b="1" baseline="30000" dirty="0"/>
              <a:t>9 </a:t>
            </a:r>
            <a:r>
              <a:rPr lang="en-US" dirty="0"/>
              <a:t>And He has said to me, “</a:t>
            </a:r>
            <a:r>
              <a:rPr lang="en-US" b="1" dirty="0">
                <a:solidFill>
                  <a:srgbClr val="4E7865"/>
                </a:solidFill>
              </a:rPr>
              <a:t>My grace is sufficient for you</a:t>
            </a:r>
            <a:r>
              <a:rPr lang="en-US" dirty="0"/>
              <a:t>, for </a:t>
            </a:r>
            <a:r>
              <a:rPr lang="en-US" b="1" dirty="0">
                <a:solidFill>
                  <a:srgbClr val="4E7865"/>
                </a:solidFill>
              </a:rPr>
              <a:t>power</a:t>
            </a:r>
            <a:r>
              <a:rPr lang="en-US" dirty="0"/>
              <a:t> is perfected in weakness.” Most gladly, therefore, I will rather boast about my weaknesses, so that </a:t>
            </a:r>
            <a:r>
              <a:rPr lang="en-US" b="1" dirty="0">
                <a:solidFill>
                  <a:srgbClr val="4E7865"/>
                </a:solidFill>
              </a:rPr>
              <a:t>the power of Christ </a:t>
            </a:r>
            <a:r>
              <a:rPr lang="en-US" dirty="0"/>
              <a:t>may dwell in me. </a:t>
            </a:r>
            <a:r>
              <a:rPr lang="en-US" b="1" baseline="30000" dirty="0"/>
              <a:t>10 </a:t>
            </a:r>
            <a:r>
              <a:rPr lang="en-US" dirty="0"/>
              <a:t>Therefore I am well content with weaknesses, with insults, with distresses, with persecutions, with difficulties, for Christ’s sake; for </a:t>
            </a:r>
            <a:r>
              <a:rPr lang="en-US" b="1" dirty="0">
                <a:solidFill>
                  <a:srgbClr val="B47F44"/>
                </a:solidFill>
              </a:rPr>
              <a:t>when I am weak, then I am strong</a:t>
            </a:r>
            <a:r>
              <a:rPr lang="en-US" dirty="0"/>
              <a:t>.</a:t>
            </a:r>
          </a:p>
        </p:txBody>
      </p:sp>
    </p:spTree>
    <p:extLst>
      <p:ext uri="{BB962C8B-B14F-4D97-AF65-F5344CB8AC3E}">
        <p14:creationId xmlns:p14="http://schemas.microsoft.com/office/powerpoint/2010/main" val="1381118659"/>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786410"/>
            <a:ext cx="7886700" cy="3357677"/>
          </a:xfrm>
        </p:spPr>
        <p:txBody>
          <a:bodyPr>
            <a:normAutofit/>
          </a:bodyPr>
          <a:lstStyle/>
          <a:p>
            <a:pPr algn="ctr"/>
            <a:r>
              <a:rPr lang="en-US" sz="4000" dirty="0">
                <a:solidFill>
                  <a:schemeClr val="bg1"/>
                </a:solidFill>
                <a:latin typeface="+mn-lt"/>
              </a:rPr>
              <a:t>We are laboring with God’s grace.</a:t>
            </a:r>
            <a:br>
              <a:rPr lang="en-US" sz="4000" dirty="0">
                <a:solidFill>
                  <a:schemeClr val="bg1"/>
                </a:solidFill>
                <a:latin typeface="+mn-lt"/>
              </a:rPr>
            </a:br>
            <a:br>
              <a:rPr lang="en-US" sz="3600" dirty="0">
                <a:solidFill>
                  <a:schemeClr val="bg1"/>
                </a:solidFill>
              </a:rPr>
            </a:br>
            <a:r>
              <a:rPr lang="en-US" sz="3600" dirty="0">
                <a:solidFill>
                  <a:schemeClr val="bg1"/>
                </a:solidFill>
              </a:rPr>
              <a:t>1. Christians are thankful that</a:t>
            </a:r>
            <a:br>
              <a:rPr lang="en-US" sz="3600" dirty="0">
                <a:solidFill>
                  <a:schemeClr val="bg1"/>
                </a:solidFill>
              </a:rPr>
            </a:br>
            <a:r>
              <a:rPr lang="en-US" sz="3600" dirty="0">
                <a:solidFill>
                  <a:schemeClr val="bg1"/>
                </a:solidFill>
              </a:rPr>
              <a:t> we serve in roles we don’t deserve, </a:t>
            </a:r>
            <a:br>
              <a:rPr lang="en-US" sz="3600" dirty="0">
                <a:solidFill>
                  <a:schemeClr val="bg1"/>
                </a:solidFill>
              </a:rPr>
            </a:br>
            <a:r>
              <a:rPr lang="en-US" sz="3600" dirty="0">
                <a:solidFill>
                  <a:schemeClr val="bg1"/>
                </a:solidFill>
              </a:rPr>
              <a:t>using abilities that are God-given,</a:t>
            </a:r>
            <a:br>
              <a:rPr lang="en-US" sz="3600" dirty="0">
                <a:solidFill>
                  <a:schemeClr val="bg1"/>
                </a:solidFill>
              </a:rPr>
            </a:br>
            <a:r>
              <a:rPr lang="en-US" sz="3600" dirty="0">
                <a:solidFill>
                  <a:schemeClr val="bg1"/>
                </a:solidFill>
              </a:rPr>
              <a:t> with strength that He provides.</a:t>
            </a:r>
            <a:endParaRPr lang="en-US" sz="4400" dirty="0">
              <a:solidFill>
                <a:schemeClr val="bg1"/>
              </a:solidFill>
            </a:endParaRPr>
          </a:p>
        </p:txBody>
      </p:sp>
    </p:spTree>
    <p:extLst>
      <p:ext uri="{BB962C8B-B14F-4D97-AF65-F5344CB8AC3E}">
        <p14:creationId xmlns:p14="http://schemas.microsoft.com/office/powerpoint/2010/main" val="2263206972"/>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56D0-0E4B-A14A-B6A3-8808A6A1A9D3}"/>
              </a:ext>
            </a:extLst>
          </p:cNvPr>
          <p:cNvSpPr>
            <a:spLocks noGrp="1"/>
          </p:cNvSpPr>
          <p:nvPr>
            <p:ph type="title"/>
          </p:nvPr>
        </p:nvSpPr>
        <p:spPr>
          <a:xfrm>
            <a:off x="239151" y="163092"/>
            <a:ext cx="8567223" cy="1104636"/>
          </a:xfrm>
        </p:spPr>
        <p:txBody>
          <a:bodyPr>
            <a:normAutofit fontScale="90000"/>
          </a:bodyPr>
          <a:lstStyle/>
          <a:p>
            <a:r>
              <a:rPr lang="en-US" dirty="0"/>
              <a:t>Depending On God’s Strength: Isa. 40:28-31</a:t>
            </a:r>
          </a:p>
        </p:txBody>
      </p:sp>
      <p:sp>
        <p:nvSpPr>
          <p:cNvPr id="3" name="Content Placeholder 2">
            <a:extLst>
              <a:ext uri="{FF2B5EF4-FFF2-40B4-BE49-F238E27FC236}">
                <a16:creationId xmlns:a16="http://schemas.microsoft.com/office/drawing/2014/main" id="{3FC673F7-B1AE-7648-B19D-B3724782B35C}"/>
              </a:ext>
            </a:extLst>
          </p:cNvPr>
          <p:cNvSpPr>
            <a:spLocks noGrp="1"/>
          </p:cNvSpPr>
          <p:nvPr>
            <p:ph idx="1"/>
          </p:nvPr>
        </p:nvSpPr>
        <p:spPr>
          <a:xfrm>
            <a:off x="436101" y="1069145"/>
            <a:ext cx="8567224" cy="3977089"/>
          </a:xfrm>
        </p:spPr>
        <p:txBody>
          <a:bodyPr>
            <a:normAutofit fontScale="85000" lnSpcReduction="10000"/>
          </a:bodyPr>
          <a:lstStyle/>
          <a:p>
            <a:pPr marL="0" indent="0">
              <a:buNone/>
            </a:pPr>
            <a:r>
              <a:rPr lang="en-US" b="1" baseline="30000" dirty="0"/>
              <a:t>28 </a:t>
            </a:r>
            <a:r>
              <a:rPr lang="en-US" dirty="0"/>
              <a:t>Do you not know? Have you not heard?</a:t>
            </a:r>
            <a:br>
              <a:rPr lang="en-US" dirty="0"/>
            </a:br>
            <a:r>
              <a:rPr lang="en-US" dirty="0"/>
              <a:t>The Everlasting God, the </a:t>
            </a:r>
            <a:r>
              <a:rPr lang="en-US" cap="small" dirty="0"/>
              <a:t>Lord</a:t>
            </a:r>
            <a:r>
              <a:rPr lang="en-US" dirty="0"/>
              <a:t>, the Creator of the ends of the earth</a:t>
            </a:r>
            <a:br>
              <a:rPr lang="en-US" dirty="0"/>
            </a:br>
            <a:r>
              <a:rPr lang="en-US" dirty="0"/>
              <a:t>Does not become weary or tired.</a:t>
            </a:r>
            <a:br>
              <a:rPr lang="en-US" dirty="0"/>
            </a:br>
            <a:r>
              <a:rPr lang="en-US" dirty="0"/>
              <a:t>His understanding is inscrutable.</a:t>
            </a:r>
            <a:br>
              <a:rPr lang="en-US" dirty="0"/>
            </a:br>
            <a:r>
              <a:rPr lang="en-US" b="1" baseline="30000" dirty="0"/>
              <a:t>29 </a:t>
            </a:r>
            <a:r>
              <a:rPr lang="en-US" b="1" dirty="0">
                <a:solidFill>
                  <a:srgbClr val="4E7865"/>
                </a:solidFill>
              </a:rPr>
              <a:t>He gives strength to the weary,</a:t>
            </a:r>
            <a:br>
              <a:rPr lang="en-US" dirty="0"/>
            </a:br>
            <a:r>
              <a:rPr lang="en-US" dirty="0"/>
              <a:t>And to </a:t>
            </a:r>
            <a:r>
              <a:rPr lang="en-US" i="1" dirty="0"/>
              <a:t>him who</a:t>
            </a:r>
            <a:r>
              <a:rPr lang="en-US" dirty="0"/>
              <a:t> lacks might He increases power.</a:t>
            </a:r>
            <a:br>
              <a:rPr lang="en-US" dirty="0"/>
            </a:br>
            <a:r>
              <a:rPr lang="en-US" b="1" baseline="30000" dirty="0"/>
              <a:t>30 </a:t>
            </a:r>
            <a:r>
              <a:rPr lang="en-US" dirty="0"/>
              <a:t>Though youths grow weary and tired,</a:t>
            </a:r>
            <a:br>
              <a:rPr lang="en-US" dirty="0"/>
            </a:br>
            <a:r>
              <a:rPr lang="en-US" dirty="0"/>
              <a:t>And vigorous young men stumble badly,</a:t>
            </a:r>
            <a:br>
              <a:rPr lang="en-US" dirty="0"/>
            </a:br>
            <a:r>
              <a:rPr lang="en-US" b="1" baseline="30000" dirty="0"/>
              <a:t>31 </a:t>
            </a:r>
            <a:r>
              <a:rPr lang="en-US" b="1" dirty="0">
                <a:solidFill>
                  <a:srgbClr val="4E7865"/>
                </a:solidFill>
              </a:rPr>
              <a:t>Yet those </a:t>
            </a:r>
            <a:r>
              <a:rPr lang="en-US" b="1" dirty="0">
                <a:solidFill>
                  <a:srgbClr val="B47F44"/>
                </a:solidFill>
              </a:rPr>
              <a:t>who wait for the </a:t>
            </a:r>
            <a:r>
              <a:rPr lang="en-US" b="1" cap="small" dirty="0">
                <a:solidFill>
                  <a:srgbClr val="B47F44"/>
                </a:solidFill>
              </a:rPr>
              <a:t>Lord</a:t>
            </a:r>
            <a:br>
              <a:rPr lang="en-US" b="1" dirty="0">
                <a:solidFill>
                  <a:srgbClr val="4E7865"/>
                </a:solidFill>
              </a:rPr>
            </a:br>
            <a:r>
              <a:rPr lang="en-US" b="1" dirty="0">
                <a:solidFill>
                  <a:srgbClr val="4E7865"/>
                </a:solidFill>
              </a:rPr>
              <a:t>Will gain new strength;</a:t>
            </a:r>
            <a:br>
              <a:rPr lang="en-US" dirty="0"/>
            </a:br>
            <a:r>
              <a:rPr lang="en-US" dirty="0"/>
              <a:t>They will mount up </a:t>
            </a:r>
            <a:r>
              <a:rPr lang="en-US" i="1" dirty="0"/>
              <a:t>with</a:t>
            </a:r>
            <a:r>
              <a:rPr lang="en-US" dirty="0"/>
              <a:t> wings like eagles,</a:t>
            </a:r>
            <a:br>
              <a:rPr lang="en-US" dirty="0"/>
            </a:br>
            <a:r>
              <a:rPr lang="en-US" dirty="0"/>
              <a:t>They will run and not get tired,</a:t>
            </a:r>
            <a:br>
              <a:rPr lang="en-US" dirty="0"/>
            </a:br>
            <a:r>
              <a:rPr lang="en-US" dirty="0"/>
              <a:t>They will walk and not become weary.</a:t>
            </a:r>
          </a:p>
        </p:txBody>
      </p:sp>
    </p:spTree>
    <p:extLst>
      <p:ext uri="{BB962C8B-B14F-4D97-AF65-F5344CB8AC3E}">
        <p14:creationId xmlns:p14="http://schemas.microsoft.com/office/powerpoint/2010/main" val="4046177092"/>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56D0-0E4B-A14A-B6A3-8808A6A1A9D3}"/>
              </a:ext>
            </a:extLst>
          </p:cNvPr>
          <p:cNvSpPr>
            <a:spLocks noGrp="1"/>
          </p:cNvSpPr>
          <p:nvPr>
            <p:ph type="title"/>
          </p:nvPr>
        </p:nvSpPr>
        <p:spPr>
          <a:xfrm>
            <a:off x="239151" y="149024"/>
            <a:ext cx="8567223" cy="1104636"/>
          </a:xfrm>
        </p:spPr>
        <p:txBody>
          <a:bodyPr>
            <a:normAutofit/>
          </a:bodyPr>
          <a:lstStyle/>
          <a:p>
            <a:r>
              <a:rPr lang="en-US" sz="3600" dirty="0"/>
              <a:t>Depending On God’s Strength: Deut. 8</a:t>
            </a:r>
          </a:p>
        </p:txBody>
      </p:sp>
      <p:sp>
        <p:nvSpPr>
          <p:cNvPr id="3" name="Content Placeholder 2">
            <a:extLst>
              <a:ext uri="{FF2B5EF4-FFF2-40B4-BE49-F238E27FC236}">
                <a16:creationId xmlns:a16="http://schemas.microsoft.com/office/drawing/2014/main" id="{3FC673F7-B1AE-7648-B19D-B3724782B35C}"/>
              </a:ext>
            </a:extLst>
          </p:cNvPr>
          <p:cNvSpPr>
            <a:spLocks noGrp="1"/>
          </p:cNvSpPr>
          <p:nvPr>
            <p:ph idx="1"/>
          </p:nvPr>
        </p:nvSpPr>
        <p:spPr>
          <a:xfrm>
            <a:off x="436101" y="1141115"/>
            <a:ext cx="8567224" cy="3909185"/>
          </a:xfrm>
        </p:spPr>
        <p:txBody>
          <a:bodyPr>
            <a:normAutofit lnSpcReduction="10000"/>
          </a:bodyPr>
          <a:lstStyle/>
          <a:p>
            <a:pPr marL="0" indent="0">
              <a:buNone/>
            </a:pPr>
            <a:r>
              <a:rPr lang="en-US" b="1" baseline="30000" dirty="0"/>
              <a:t>11 </a:t>
            </a:r>
            <a:r>
              <a:rPr lang="en-US" dirty="0"/>
              <a:t>“Beware that you do not forget the </a:t>
            </a:r>
            <a:r>
              <a:rPr lang="en-US" cap="small" dirty="0"/>
              <a:t>Lord</a:t>
            </a:r>
            <a:r>
              <a:rPr lang="en-US" dirty="0"/>
              <a:t> your God by not keeping His commandments and His ordinances and His statutes which I am commanding you today; </a:t>
            </a:r>
            <a:r>
              <a:rPr lang="en-US" b="1" baseline="30000" dirty="0"/>
              <a:t>12 </a:t>
            </a:r>
            <a:r>
              <a:rPr lang="en-US" dirty="0"/>
              <a:t>otherwise, when you have eaten and are satisfied, and have built good houses and lived </a:t>
            </a:r>
            <a:r>
              <a:rPr lang="en-US" i="1" dirty="0"/>
              <a:t>in them</a:t>
            </a:r>
            <a:r>
              <a:rPr lang="en-US" dirty="0"/>
              <a:t>, </a:t>
            </a:r>
            <a:r>
              <a:rPr lang="en-US" b="1" baseline="30000" dirty="0"/>
              <a:t>13 </a:t>
            </a:r>
            <a:r>
              <a:rPr lang="en-US" dirty="0"/>
              <a:t>and when your herds and your flocks multiply, and your silver and gold multiply, and all that you have multiplies, </a:t>
            </a:r>
            <a:r>
              <a:rPr lang="en-US" b="1" baseline="30000" dirty="0"/>
              <a:t>14 </a:t>
            </a:r>
            <a:r>
              <a:rPr lang="en-US" b="1" dirty="0">
                <a:solidFill>
                  <a:srgbClr val="4E7865"/>
                </a:solidFill>
              </a:rPr>
              <a:t>then your heart will become proud and you will forget the </a:t>
            </a:r>
            <a:r>
              <a:rPr lang="en-US" b="1" cap="small" dirty="0">
                <a:solidFill>
                  <a:srgbClr val="4E7865"/>
                </a:solidFill>
              </a:rPr>
              <a:t>Lord</a:t>
            </a:r>
            <a:r>
              <a:rPr lang="en-US" b="1" dirty="0">
                <a:solidFill>
                  <a:srgbClr val="4E7865"/>
                </a:solidFill>
              </a:rPr>
              <a:t> your God </a:t>
            </a:r>
            <a:r>
              <a:rPr lang="en-US" dirty="0"/>
              <a:t>who brought you out from the land of Egypt, out of the house of slavery.</a:t>
            </a:r>
            <a:endParaRPr lang="en-US" b="1" dirty="0">
              <a:solidFill>
                <a:srgbClr val="4E7865"/>
              </a:solidFill>
            </a:endParaRPr>
          </a:p>
        </p:txBody>
      </p:sp>
    </p:spTree>
    <p:extLst>
      <p:ext uri="{BB962C8B-B14F-4D97-AF65-F5344CB8AC3E}">
        <p14:creationId xmlns:p14="http://schemas.microsoft.com/office/powerpoint/2010/main" val="2792283569"/>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56D0-0E4B-A14A-B6A3-8808A6A1A9D3}"/>
              </a:ext>
            </a:extLst>
          </p:cNvPr>
          <p:cNvSpPr>
            <a:spLocks noGrp="1"/>
          </p:cNvSpPr>
          <p:nvPr>
            <p:ph type="title"/>
          </p:nvPr>
        </p:nvSpPr>
        <p:spPr>
          <a:xfrm>
            <a:off x="239151" y="149023"/>
            <a:ext cx="8567223" cy="1104636"/>
          </a:xfrm>
        </p:spPr>
        <p:txBody>
          <a:bodyPr>
            <a:normAutofit/>
          </a:bodyPr>
          <a:lstStyle/>
          <a:p>
            <a:r>
              <a:rPr lang="en-US" sz="3600" dirty="0"/>
              <a:t>Depending On God’s Strength: Deut. 8</a:t>
            </a:r>
          </a:p>
        </p:txBody>
      </p:sp>
      <p:sp>
        <p:nvSpPr>
          <p:cNvPr id="3" name="Content Placeholder 2">
            <a:extLst>
              <a:ext uri="{FF2B5EF4-FFF2-40B4-BE49-F238E27FC236}">
                <a16:creationId xmlns:a16="http://schemas.microsoft.com/office/drawing/2014/main" id="{3FC673F7-B1AE-7648-B19D-B3724782B35C}"/>
              </a:ext>
            </a:extLst>
          </p:cNvPr>
          <p:cNvSpPr>
            <a:spLocks noGrp="1"/>
          </p:cNvSpPr>
          <p:nvPr>
            <p:ph idx="1"/>
          </p:nvPr>
        </p:nvSpPr>
        <p:spPr>
          <a:xfrm>
            <a:off x="436101" y="970671"/>
            <a:ext cx="8567224" cy="4079630"/>
          </a:xfrm>
        </p:spPr>
        <p:txBody>
          <a:bodyPr>
            <a:normAutofit fontScale="92500"/>
          </a:bodyPr>
          <a:lstStyle/>
          <a:p>
            <a:pPr marL="0" indent="0">
              <a:buNone/>
            </a:pPr>
            <a:r>
              <a:rPr lang="en-US" b="1" baseline="30000" dirty="0"/>
              <a:t>15 </a:t>
            </a:r>
            <a:r>
              <a:rPr lang="en-US" b="1" dirty="0">
                <a:solidFill>
                  <a:srgbClr val="4E7865"/>
                </a:solidFill>
              </a:rPr>
              <a:t>He led you </a:t>
            </a:r>
            <a:r>
              <a:rPr lang="en-US" dirty="0"/>
              <a:t>through the great and terrible wilderness, </a:t>
            </a:r>
            <a:r>
              <a:rPr lang="en-US" i="1" dirty="0"/>
              <a:t>with its</a:t>
            </a:r>
            <a:r>
              <a:rPr lang="en-US" dirty="0"/>
              <a:t> fiery serpents and scorpions and thirsty ground where there was no water; </a:t>
            </a:r>
            <a:r>
              <a:rPr lang="en-US" b="1" dirty="0">
                <a:solidFill>
                  <a:srgbClr val="4E7865"/>
                </a:solidFill>
              </a:rPr>
              <a:t>He brought water </a:t>
            </a:r>
            <a:r>
              <a:rPr lang="en-US" dirty="0"/>
              <a:t>for you out of the rock of flint. </a:t>
            </a:r>
            <a:r>
              <a:rPr lang="en-US" b="1" baseline="30000" dirty="0"/>
              <a:t>16 </a:t>
            </a:r>
            <a:r>
              <a:rPr lang="en-US" dirty="0"/>
              <a:t>In the wilderness </a:t>
            </a:r>
            <a:r>
              <a:rPr lang="en-US" b="1" dirty="0">
                <a:solidFill>
                  <a:srgbClr val="4E7865"/>
                </a:solidFill>
              </a:rPr>
              <a:t>He fed you </a:t>
            </a:r>
            <a:r>
              <a:rPr lang="en-US" dirty="0"/>
              <a:t>manna which your fathers did not know, </a:t>
            </a:r>
            <a:r>
              <a:rPr lang="en-US" b="1" dirty="0">
                <a:solidFill>
                  <a:srgbClr val="B47F44"/>
                </a:solidFill>
              </a:rPr>
              <a:t>that He might humble you </a:t>
            </a:r>
            <a:r>
              <a:rPr lang="en-US" dirty="0"/>
              <a:t>and that He might test you, to do good for you in the end. </a:t>
            </a:r>
            <a:r>
              <a:rPr lang="en-US" b="1" baseline="30000" dirty="0"/>
              <a:t>17 </a:t>
            </a:r>
            <a:r>
              <a:rPr lang="en-US" dirty="0"/>
              <a:t>Otherwise, </a:t>
            </a:r>
            <a:r>
              <a:rPr lang="en-US" b="1" dirty="0">
                <a:solidFill>
                  <a:srgbClr val="B47F44"/>
                </a:solidFill>
              </a:rPr>
              <a:t>you may say in your heart, ‘My power and the strength of my hand made me this wealth.’</a:t>
            </a:r>
            <a:r>
              <a:rPr lang="en-US" dirty="0"/>
              <a:t> </a:t>
            </a:r>
            <a:r>
              <a:rPr lang="en-US" b="1" baseline="30000" dirty="0"/>
              <a:t>18 </a:t>
            </a:r>
            <a:r>
              <a:rPr lang="en-US" dirty="0"/>
              <a:t>But you shall remember the </a:t>
            </a:r>
            <a:r>
              <a:rPr lang="en-US" cap="small" dirty="0"/>
              <a:t>Lord</a:t>
            </a:r>
            <a:r>
              <a:rPr lang="en-US" dirty="0"/>
              <a:t> your God, for it is </a:t>
            </a:r>
            <a:r>
              <a:rPr lang="en-US" b="1" dirty="0">
                <a:solidFill>
                  <a:srgbClr val="4E7865"/>
                </a:solidFill>
              </a:rPr>
              <a:t>He who is giving you power to make wealth, that He may confirm His covenant which He swore to your fathers, as </a:t>
            </a:r>
            <a:r>
              <a:rPr lang="en-US" b="1" i="1" dirty="0">
                <a:solidFill>
                  <a:srgbClr val="4E7865"/>
                </a:solidFill>
              </a:rPr>
              <a:t>it is</a:t>
            </a:r>
            <a:r>
              <a:rPr lang="en-US" b="1" dirty="0">
                <a:solidFill>
                  <a:srgbClr val="4E7865"/>
                </a:solidFill>
              </a:rPr>
              <a:t> this day.</a:t>
            </a:r>
          </a:p>
        </p:txBody>
      </p:sp>
    </p:spTree>
    <p:extLst>
      <p:ext uri="{BB962C8B-B14F-4D97-AF65-F5344CB8AC3E}">
        <p14:creationId xmlns:p14="http://schemas.microsoft.com/office/powerpoint/2010/main" val="406869650"/>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39F4-DF13-6F4D-B844-1CFD6DFF5F36}"/>
              </a:ext>
            </a:extLst>
          </p:cNvPr>
          <p:cNvSpPr>
            <a:spLocks noGrp="1"/>
          </p:cNvSpPr>
          <p:nvPr>
            <p:ph type="title"/>
          </p:nvPr>
        </p:nvSpPr>
        <p:spPr/>
        <p:txBody>
          <a:bodyPr>
            <a:normAutofit fontScale="90000"/>
          </a:bodyPr>
          <a:lstStyle/>
          <a:p>
            <a:r>
              <a:rPr lang="en-US" dirty="0"/>
              <a:t>Depending On God’s Strength: </a:t>
            </a:r>
            <a:br>
              <a:rPr lang="en-US" dirty="0"/>
            </a:br>
            <a:r>
              <a:rPr lang="en-US" dirty="0"/>
              <a:t>2 Chronicles 16:9a</a:t>
            </a:r>
          </a:p>
        </p:txBody>
      </p:sp>
      <p:sp>
        <p:nvSpPr>
          <p:cNvPr id="3" name="Content Placeholder 2">
            <a:extLst>
              <a:ext uri="{FF2B5EF4-FFF2-40B4-BE49-F238E27FC236}">
                <a16:creationId xmlns:a16="http://schemas.microsoft.com/office/drawing/2014/main" id="{B968ECD3-D86B-0649-881C-FAE3ADE5780D}"/>
              </a:ext>
            </a:extLst>
          </p:cNvPr>
          <p:cNvSpPr>
            <a:spLocks noGrp="1"/>
          </p:cNvSpPr>
          <p:nvPr>
            <p:ph idx="1"/>
          </p:nvPr>
        </p:nvSpPr>
        <p:spPr/>
        <p:txBody>
          <a:bodyPr/>
          <a:lstStyle/>
          <a:p>
            <a:r>
              <a:rPr lang="en-US" dirty="0"/>
              <a:t>For the eyes of the </a:t>
            </a:r>
            <a:r>
              <a:rPr lang="en-US" cap="small" dirty="0"/>
              <a:t>Lord</a:t>
            </a:r>
            <a:r>
              <a:rPr lang="en-US" dirty="0"/>
              <a:t> move to and </a:t>
            </a:r>
            <a:r>
              <a:rPr lang="en-US" dirty="0" err="1"/>
              <a:t>fro</a:t>
            </a:r>
            <a:r>
              <a:rPr lang="en-US" dirty="0"/>
              <a:t> throughout the earth </a:t>
            </a:r>
            <a:r>
              <a:rPr lang="en-US" b="1" dirty="0">
                <a:solidFill>
                  <a:srgbClr val="4E7865"/>
                </a:solidFill>
              </a:rPr>
              <a:t>that He may strongly support those whose heart is completely His</a:t>
            </a:r>
            <a:r>
              <a:rPr lang="en-US" dirty="0"/>
              <a:t>. You have acted foolishly in this. Indeed, from now on you will surely have wars.”</a:t>
            </a:r>
          </a:p>
        </p:txBody>
      </p:sp>
    </p:spTree>
    <p:extLst>
      <p:ext uri="{BB962C8B-B14F-4D97-AF65-F5344CB8AC3E}">
        <p14:creationId xmlns:p14="http://schemas.microsoft.com/office/powerpoint/2010/main" val="2011132844"/>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39F4-DF13-6F4D-B844-1CFD6DFF5F36}"/>
              </a:ext>
            </a:extLst>
          </p:cNvPr>
          <p:cNvSpPr>
            <a:spLocks noGrp="1"/>
          </p:cNvSpPr>
          <p:nvPr>
            <p:ph type="title"/>
          </p:nvPr>
        </p:nvSpPr>
        <p:spPr/>
        <p:txBody>
          <a:bodyPr>
            <a:normAutofit fontScale="90000"/>
          </a:bodyPr>
          <a:lstStyle/>
          <a:p>
            <a:r>
              <a:rPr lang="en-US" dirty="0"/>
              <a:t>Depending On God’s Strength: </a:t>
            </a:r>
            <a:br>
              <a:rPr lang="en-US" dirty="0"/>
            </a:br>
            <a:r>
              <a:rPr lang="en-US" dirty="0"/>
              <a:t>Ephesians 3:14-16</a:t>
            </a:r>
          </a:p>
        </p:txBody>
      </p:sp>
      <p:sp>
        <p:nvSpPr>
          <p:cNvPr id="3" name="Content Placeholder 2">
            <a:extLst>
              <a:ext uri="{FF2B5EF4-FFF2-40B4-BE49-F238E27FC236}">
                <a16:creationId xmlns:a16="http://schemas.microsoft.com/office/drawing/2014/main" id="{B968ECD3-D86B-0649-881C-FAE3ADE5780D}"/>
              </a:ext>
            </a:extLst>
          </p:cNvPr>
          <p:cNvSpPr>
            <a:spLocks noGrp="1"/>
          </p:cNvSpPr>
          <p:nvPr>
            <p:ph idx="1"/>
          </p:nvPr>
        </p:nvSpPr>
        <p:spPr>
          <a:xfrm>
            <a:off x="628650" y="1602999"/>
            <a:ext cx="8233996" cy="3626115"/>
          </a:xfrm>
        </p:spPr>
        <p:txBody>
          <a:bodyPr/>
          <a:lstStyle/>
          <a:p>
            <a:pPr marL="0" indent="0">
              <a:buNone/>
            </a:pPr>
            <a:r>
              <a:rPr lang="en-US" b="1" baseline="30000" dirty="0"/>
              <a:t>14 </a:t>
            </a:r>
            <a:r>
              <a:rPr lang="en-US" dirty="0"/>
              <a:t>For this reason I bow my knees before the Father, </a:t>
            </a:r>
            <a:r>
              <a:rPr lang="en-US" b="1" baseline="30000" dirty="0"/>
              <a:t>15 </a:t>
            </a:r>
            <a:r>
              <a:rPr lang="en-US" dirty="0"/>
              <a:t>from whom every family in heaven and on earth derives its name, </a:t>
            </a:r>
            <a:r>
              <a:rPr lang="en-US" b="1" baseline="30000" dirty="0"/>
              <a:t>16 </a:t>
            </a:r>
            <a:r>
              <a:rPr lang="en-US" dirty="0"/>
              <a:t>that He would grant you, according to the riches of His glory, </a:t>
            </a:r>
            <a:r>
              <a:rPr lang="en-US" b="1" dirty="0">
                <a:solidFill>
                  <a:srgbClr val="4E7865"/>
                </a:solidFill>
              </a:rPr>
              <a:t>to be strengthened with power through His Spirit in the inner man, </a:t>
            </a:r>
          </a:p>
        </p:txBody>
      </p:sp>
    </p:spTree>
    <p:extLst>
      <p:ext uri="{BB962C8B-B14F-4D97-AF65-F5344CB8AC3E}">
        <p14:creationId xmlns:p14="http://schemas.microsoft.com/office/powerpoint/2010/main" val="2017722313"/>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786410"/>
            <a:ext cx="7886700" cy="3357677"/>
          </a:xfrm>
        </p:spPr>
        <p:txBody>
          <a:bodyPr>
            <a:normAutofit/>
          </a:bodyPr>
          <a:lstStyle/>
          <a:p>
            <a:pPr algn="ctr"/>
            <a:r>
              <a:rPr lang="en-US" sz="4000" dirty="0">
                <a:solidFill>
                  <a:schemeClr val="bg1"/>
                </a:solidFill>
                <a:latin typeface="+mn-lt"/>
              </a:rPr>
              <a:t>We are laboring with God’s grace.</a:t>
            </a:r>
            <a:br>
              <a:rPr lang="en-US" sz="4000" dirty="0">
                <a:solidFill>
                  <a:schemeClr val="bg1"/>
                </a:solidFill>
                <a:latin typeface="+mn-lt"/>
              </a:rPr>
            </a:br>
            <a:br>
              <a:rPr lang="en-US" sz="3600" dirty="0">
                <a:solidFill>
                  <a:schemeClr val="bg1"/>
                </a:solidFill>
              </a:rPr>
            </a:br>
            <a:r>
              <a:rPr lang="en-US" sz="3600" dirty="0">
                <a:solidFill>
                  <a:schemeClr val="bg1"/>
                </a:solidFill>
              </a:rPr>
              <a:t>1. Christians are thankful that</a:t>
            </a:r>
            <a:br>
              <a:rPr lang="en-US" sz="3600" dirty="0">
                <a:solidFill>
                  <a:schemeClr val="bg1"/>
                </a:solidFill>
              </a:rPr>
            </a:br>
            <a:r>
              <a:rPr lang="en-US" sz="3600" dirty="0">
                <a:solidFill>
                  <a:schemeClr val="bg1"/>
                </a:solidFill>
              </a:rPr>
              <a:t> we serve in roles we don’t deserve, </a:t>
            </a:r>
            <a:br>
              <a:rPr lang="en-US" sz="3600" dirty="0">
                <a:solidFill>
                  <a:schemeClr val="bg1"/>
                </a:solidFill>
              </a:rPr>
            </a:br>
            <a:r>
              <a:rPr lang="en-US" sz="3600" dirty="0">
                <a:solidFill>
                  <a:schemeClr val="bg1"/>
                </a:solidFill>
              </a:rPr>
              <a:t>using abilities that are God-given,</a:t>
            </a:r>
            <a:br>
              <a:rPr lang="en-US" sz="3600" dirty="0">
                <a:solidFill>
                  <a:schemeClr val="bg1"/>
                </a:solidFill>
              </a:rPr>
            </a:br>
            <a:r>
              <a:rPr lang="en-US" sz="3600" dirty="0">
                <a:solidFill>
                  <a:schemeClr val="bg1"/>
                </a:solidFill>
              </a:rPr>
              <a:t> with strength that He provides.</a:t>
            </a:r>
            <a:endParaRPr lang="en-US" sz="4400" dirty="0">
              <a:solidFill>
                <a:schemeClr val="bg1"/>
              </a:solidFill>
            </a:endParaRPr>
          </a:p>
        </p:txBody>
      </p:sp>
    </p:spTree>
    <p:extLst>
      <p:ext uri="{BB962C8B-B14F-4D97-AF65-F5344CB8AC3E}">
        <p14:creationId xmlns:p14="http://schemas.microsoft.com/office/powerpoint/2010/main" val="3499739171"/>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786410"/>
            <a:ext cx="7886700" cy="3357677"/>
          </a:xfrm>
        </p:spPr>
        <p:txBody>
          <a:bodyPr>
            <a:normAutofit/>
          </a:bodyPr>
          <a:lstStyle/>
          <a:p>
            <a:pPr algn="ctr"/>
            <a:r>
              <a:rPr lang="en-US" sz="4000" dirty="0">
                <a:solidFill>
                  <a:schemeClr val="bg1"/>
                </a:solidFill>
                <a:latin typeface="+mn-lt"/>
              </a:rPr>
              <a:t>We are laboring with God’s grace.</a:t>
            </a:r>
            <a:br>
              <a:rPr lang="en-US" sz="4000" dirty="0">
                <a:solidFill>
                  <a:schemeClr val="bg1"/>
                </a:solidFill>
                <a:latin typeface="+mn-lt"/>
              </a:rPr>
            </a:br>
            <a:br>
              <a:rPr lang="en-US" sz="3600" dirty="0">
                <a:solidFill>
                  <a:schemeClr val="bg1"/>
                </a:solidFill>
              </a:rPr>
            </a:br>
            <a:r>
              <a:rPr lang="en-US" sz="3600" dirty="0">
                <a:solidFill>
                  <a:schemeClr val="bg1"/>
                </a:solidFill>
              </a:rPr>
              <a:t>2. “Grace” and “power” are absolutely related, but they are not synonymous.</a:t>
            </a:r>
            <a:br>
              <a:rPr lang="en-US" sz="3600" dirty="0">
                <a:solidFill>
                  <a:schemeClr val="bg1"/>
                </a:solidFill>
              </a:rPr>
            </a:br>
            <a:r>
              <a:rPr lang="en-US" sz="3600" dirty="0">
                <a:solidFill>
                  <a:schemeClr val="bg1"/>
                </a:solidFill>
              </a:rPr>
              <a:t>“Grace” is not an “enabling power.”</a:t>
            </a:r>
            <a:endParaRPr lang="en-US" sz="4400" b="1" dirty="0">
              <a:solidFill>
                <a:schemeClr val="bg1"/>
              </a:solidFill>
            </a:endParaRPr>
          </a:p>
        </p:txBody>
      </p:sp>
    </p:spTree>
    <p:extLst>
      <p:ext uri="{BB962C8B-B14F-4D97-AF65-F5344CB8AC3E}">
        <p14:creationId xmlns:p14="http://schemas.microsoft.com/office/powerpoint/2010/main" val="3673607155"/>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647F-BE9C-EB45-B52D-10AEDA5D1ABF}"/>
              </a:ext>
            </a:extLst>
          </p:cNvPr>
          <p:cNvSpPr>
            <a:spLocks noGrp="1"/>
          </p:cNvSpPr>
          <p:nvPr>
            <p:ph type="title"/>
          </p:nvPr>
        </p:nvSpPr>
        <p:spPr/>
        <p:txBody>
          <a:bodyPr/>
          <a:lstStyle/>
          <a:p>
            <a:r>
              <a:rPr lang="en-US" dirty="0"/>
              <a:t>Grace &amp; Power Are Related.</a:t>
            </a:r>
          </a:p>
        </p:txBody>
      </p:sp>
      <p:sp>
        <p:nvSpPr>
          <p:cNvPr id="3" name="Content Placeholder 2">
            <a:extLst>
              <a:ext uri="{FF2B5EF4-FFF2-40B4-BE49-F238E27FC236}">
                <a16:creationId xmlns:a16="http://schemas.microsoft.com/office/drawing/2014/main" id="{54EAB816-D713-4646-87BB-223C2DCA3367}"/>
              </a:ext>
            </a:extLst>
          </p:cNvPr>
          <p:cNvSpPr>
            <a:spLocks noGrp="1"/>
          </p:cNvSpPr>
          <p:nvPr>
            <p:ph idx="1"/>
          </p:nvPr>
        </p:nvSpPr>
        <p:spPr>
          <a:xfrm>
            <a:off x="628650" y="1532659"/>
            <a:ext cx="7886700" cy="3626115"/>
          </a:xfrm>
        </p:spPr>
        <p:txBody>
          <a:bodyPr>
            <a:normAutofit lnSpcReduction="10000"/>
          </a:bodyPr>
          <a:lstStyle/>
          <a:p>
            <a:r>
              <a:rPr lang="en-US" dirty="0"/>
              <a:t>Power &amp; Grace </a:t>
            </a:r>
            <a:r>
              <a:rPr lang="en-US" b="1" u="sng" dirty="0"/>
              <a:t>Are Related</a:t>
            </a:r>
            <a:r>
              <a:rPr lang="en-US" dirty="0"/>
              <a:t>, But NOT The Same.</a:t>
            </a:r>
          </a:p>
          <a:p>
            <a:pPr lvl="1"/>
            <a:r>
              <a:rPr lang="en-US" dirty="0"/>
              <a:t>“And Stephen, full of </a:t>
            </a:r>
            <a:r>
              <a:rPr lang="en-US" b="1" dirty="0">
                <a:solidFill>
                  <a:srgbClr val="4E7865"/>
                </a:solidFill>
              </a:rPr>
              <a:t>grace</a:t>
            </a:r>
            <a:r>
              <a:rPr lang="en-US" dirty="0"/>
              <a:t> and </a:t>
            </a:r>
            <a:r>
              <a:rPr lang="en-US" b="1" dirty="0">
                <a:solidFill>
                  <a:srgbClr val="B47F44"/>
                </a:solidFill>
              </a:rPr>
              <a:t>power</a:t>
            </a:r>
            <a:r>
              <a:rPr lang="en-US" dirty="0"/>
              <a:t>, was performing great wonders and signs among the people.” Acts 6:8</a:t>
            </a:r>
          </a:p>
          <a:p>
            <a:pPr lvl="1"/>
            <a:r>
              <a:rPr lang="en-US" dirty="0"/>
              <a:t>Four Passages Directly Address Grace &amp; Power.</a:t>
            </a:r>
            <a:br>
              <a:rPr lang="en-US" dirty="0"/>
            </a:br>
            <a:r>
              <a:rPr lang="en-US" sz="2200" dirty="0"/>
              <a:t>Acts 4:33, Acts 6:8, 2 Corinthians 12:9, Ephesians 3:7</a:t>
            </a:r>
            <a:endParaRPr lang="en-US" dirty="0"/>
          </a:p>
          <a:p>
            <a:r>
              <a:rPr lang="en-US" dirty="0"/>
              <a:t>Scholarship Metaphor: Think ‘On-going Support’</a:t>
            </a:r>
          </a:p>
          <a:p>
            <a:pPr lvl="1"/>
            <a:r>
              <a:rPr lang="en-US" dirty="0"/>
              <a:t>A Benefactor Can Pay </a:t>
            </a:r>
            <a:r>
              <a:rPr lang="en-US" u="sng" dirty="0"/>
              <a:t>For Tuition </a:t>
            </a:r>
            <a:r>
              <a:rPr lang="en-US" dirty="0"/>
              <a:t>&amp; </a:t>
            </a:r>
            <a:r>
              <a:rPr lang="en-US" u="sng" dirty="0"/>
              <a:t>For Tutoring </a:t>
            </a:r>
            <a:r>
              <a:rPr lang="en-US" dirty="0"/>
              <a:t>To Help A Student Succeed, And This Would Be 2 Related Gifts.</a:t>
            </a:r>
          </a:p>
          <a:p>
            <a:pPr lvl="1"/>
            <a:r>
              <a:rPr lang="en-US" dirty="0"/>
              <a:t>Our Gracious God Can Pay For </a:t>
            </a:r>
            <a:r>
              <a:rPr lang="en-US" u="sng" dirty="0"/>
              <a:t>Our Salvation </a:t>
            </a:r>
            <a:r>
              <a:rPr lang="en-US" dirty="0"/>
              <a:t>&amp; Can </a:t>
            </a:r>
            <a:r>
              <a:rPr lang="en-US" u="sng" dirty="0"/>
              <a:t>Provide Strength</a:t>
            </a:r>
            <a:r>
              <a:rPr lang="en-US" dirty="0"/>
              <a:t> To Help Us. These Are 2 Related Gifts.</a:t>
            </a:r>
          </a:p>
        </p:txBody>
      </p:sp>
    </p:spTree>
    <p:extLst>
      <p:ext uri="{BB962C8B-B14F-4D97-AF65-F5344CB8AC3E}">
        <p14:creationId xmlns:p14="http://schemas.microsoft.com/office/powerpoint/2010/main" val="3198303673"/>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8B9A2-65AE-6749-8403-7FB6BE9DBA7B}"/>
              </a:ext>
            </a:extLst>
          </p:cNvPr>
          <p:cNvPicPr>
            <a:picLocks noChangeAspect="1"/>
          </p:cNvPicPr>
          <p:nvPr/>
        </p:nvPicPr>
        <p:blipFill>
          <a:blip r:embed="rId3"/>
          <a:stretch>
            <a:fillRect/>
          </a:stretch>
        </p:blipFill>
        <p:spPr>
          <a:xfrm>
            <a:off x="0" y="0"/>
            <a:ext cx="9144000" cy="5715000"/>
          </a:xfrm>
          <a:prstGeom prst="rect">
            <a:avLst/>
          </a:prstGeom>
        </p:spPr>
      </p:pic>
      <p:sp>
        <p:nvSpPr>
          <p:cNvPr id="5" name="Rectangle 4">
            <a:extLst>
              <a:ext uri="{FF2B5EF4-FFF2-40B4-BE49-F238E27FC236}">
                <a16:creationId xmlns:a16="http://schemas.microsoft.com/office/drawing/2014/main" id="{2520FC51-870E-C745-80DD-34BC784F09E5}"/>
              </a:ext>
            </a:extLst>
          </p:cNvPr>
          <p:cNvSpPr/>
          <p:nvPr/>
        </p:nvSpPr>
        <p:spPr>
          <a:xfrm>
            <a:off x="602032" y="2174752"/>
            <a:ext cx="8104911" cy="297712"/>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819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647F-BE9C-EB45-B52D-10AEDA5D1ABF}"/>
              </a:ext>
            </a:extLst>
          </p:cNvPr>
          <p:cNvSpPr>
            <a:spLocks noGrp="1"/>
          </p:cNvSpPr>
          <p:nvPr>
            <p:ph type="title"/>
          </p:nvPr>
        </p:nvSpPr>
        <p:spPr/>
        <p:txBody>
          <a:bodyPr>
            <a:normAutofit fontScale="90000"/>
          </a:bodyPr>
          <a:lstStyle/>
          <a:p>
            <a:r>
              <a:rPr lang="en-US" dirty="0"/>
              <a:t>Some Teach That </a:t>
            </a:r>
            <a:r>
              <a:rPr lang="en-US" u="sng" dirty="0"/>
              <a:t>They Are The Same.</a:t>
            </a:r>
          </a:p>
        </p:txBody>
      </p:sp>
      <p:sp>
        <p:nvSpPr>
          <p:cNvPr id="3" name="Content Placeholder 2">
            <a:extLst>
              <a:ext uri="{FF2B5EF4-FFF2-40B4-BE49-F238E27FC236}">
                <a16:creationId xmlns:a16="http://schemas.microsoft.com/office/drawing/2014/main" id="{54EAB816-D713-4646-87BB-223C2DCA3367}"/>
              </a:ext>
            </a:extLst>
          </p:cNvPr>
          <p:cNvSpPr>
            <a:spLocks noGrp="1"/>
          </p:cNvSpPr>
          <p:nvPr>
            <p:ph idx="1"/>
          </p:nvPr>
        </p:nvSpPr>
        <p:spPr/>
        <p:txBody>
          <a:bodyPr/>
          <a:lstStyle/>
          <a:p>
            <a:r>
              <a:rPr lang="en-US" i="1" dirty="0">
                <a:solidFill>
                  <a:srgbClr val="4E7865"/>
                </a:solidFill>
              </a:rPr>
              <a:t>Latter Day Saints: </a:t>
            </a:r>
            <a:r>
              <a:rPr lang="en-US" dirty="0"/>
              <a:t>“The main idea of the word grace is divine means of help or strength…Grace is an enabling power.”</a:t>
            </a:r>
          </a:p>
          <a:p>
            <a:pPr lvl="1"/>
            <a:r>
              <a:rPr lang="en-US" dirty="0" err="1"/>
              <a:t>Churchofjesuschrist.org</a:t>
            </a:r>
            <a:r>
              <a:rPr lang="en-US" dirty="0"/>
              <a:t>/study </a:t>
            </a:r>
          </a:p>
          <a:p>
            <a:r>
              <a:rPr lang="en-US" i="1" dirty="0">
                <a:solidFill>
                  <a:srgbClr val="4E7865"/>
                </a:solidFill>
              </a:rPr>
              <a:t>Reformed Preachers: </a:t>
            </a:r>
            <a:r>
              <a:rPr lang="en-US" dirty="0"/>
              <a:t>“Grace is not simply leniency when we have sinned. Grace is the enabling gift of God not to sin. Grace is power, not just pardon.”</a:t>
            </a:r>
          </a:p>
          <a:p>
            <a:pPr lvl="1"/>
            <a:r>
              <a:rPr lang="en-US" dirty="0"/>
              <a:t>John Piper</a:t>
            </a:r>
          </a:p>
          <a:p>
            <a:endParaRPr lang="en-US" dirty="0"/>
          </a:p>
        </p:txBody>
      </p:sp>
    </p:spTree>
    <p:extLst>
      <p:ext uri="{BB962C8B-B14F-4D97-AF65-F5344CB8AC3E}">
        <p14:creationId xmlns:p14="http://schemas.microsoft.com/office/powerpoint/2010/main" val="301423120"/>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647F-BE9C-EB45-B52D-10AEDA5D1ABF}"/>
              </a:ext>
            </a:extLst>
          </p:cNvPr>
          <p:cNvSpPr>
            <a:spLocks noGrp="1"/>
          </p:cNvSpPr>
          <p:nvPr>
            <p:ph type="title"/>
          </p:nvPr>
        </p:nvSpPr>
        <p:spPr/>
        <p:txBody>
          <a:bodyPr>
            <a:normAutofit fontScale="90000"/>
          </a:bodyPr>
          <a:lstStyle/>
          <a:p>
            <a:r>
              <a:rPr lang="en-US" dirty="0"/>
              <a:t>Some Teach That </a:t>
            </a:r>
            <a:r>
              <a:rPr lang="en-US" u="sng" dirty="0"/>
              <a:t>They Are The Same.</a:t>
            </a:r>
          </a:p>
        </p:txBody>
      </p:sp>
      <p:sp>
        <p:nvSpPr>
          <p:cNvPr id="3" name="Content Placeholder 2">
            <a:extLst>
              <a:ext uri="{FF2B5EF4-FFF2-40B4-BE49-F238E27FC236}">
                <a16:creationId xmlns:a16="http://schemas.microsoft.com/office/drawing/2014/main" id="{54EAB816-D713-4646-87BB-223C2DCA3367}"/>
              </a:ext>
            </a:extLst>
          </p:cNvPr>
          <p:cNvSpPr>
            <a:spLocks noGrp="1"/>
          </p:cNvSpPr>
          <p:nvPr>
            <p:ph idx="1"/>
          </p:nvPr>
        </p:nvSpPr>
        <p:spPr>
          <a:xfrm>
            <a:off x="628650" y="1476389"/>
            <a:ext cx="7886700" cy="3626115"/>
          </a:xfrm>
        </p:spPr>
        <p:txBody>
          <a:bodyPr>
            <a:normAutofit fontScale="92500" lnSpcReduction="20000"/>
          </a:bodyPr>
          <a:lstStyle/>
          <a:p>
            <a:r>
              <a:rPr lang="en-US" i="1" dirty="0">
                <a:solidFill>
                  <a:srgbClr val="4E7865"/>
                </a:solidFill>
              </a:rPr>
              <a:t>Holman Bible Dictionary: </a:t>
            </a:r>
            <a:r>
              <a:rPr lang="en-US" dirty="0"/>
              <a:t>“Also like Paul are those places where grace is described as an enabling power in the ministries of various Christians. (Acts 4:33; Acts 6:8 NAS; Acts 14:26; Acts 15:40)”</a:t>
            </a:r>
          </a:p>
          <a:p>
            <a:pPr lvl="1"/>
            <a:r>
              <a:rPr lang="en-US" dirty="0" err="1"/>
              <a:t>Studylight.org</a:t>
            </a:r>
            <a:r>
              <a:rPr lang="en-US" dirty="0"/>
              <a:t>/dictionaries/</a:t>
            </a:r>
            <a:r>
              <a:rPr lang="en-US" dirty="0" err="1"/>
              <a:t>eng</a:t>
            </a:r>
            <a:r>
              <a:rPr lang="en-US" dirty="0"/>
              <a:t>/</a:t>
            </a:r>
            <a:r>
              <a:rPr lang="en-US" dirty="0" err="1"/>
              <a:t>hbd</a:t>
            </a:r>
            <a:r>
              <a:rPr lang="en-US" dirty="0"/>
              <a:t>/g/</a:t>
            </a:r>
            <a:r>
              <a:rPr lang="en-US" dirty="0" err="1"/>
              <a:t>grace.html</a:t>
            </a:r>
            <a:endParaRPr lang="en-US" dirty="0"/>
          </a:p>
          <a:p>
            <a:r>
              <a:rPr lang="en-US" i="1" dirty="0">
                <a:solidFill>
                  <a:srgbClr val="4E7865"/>
                </a:solidFill>
              </a:rPr>
              <a:t>Bible Dictionary: </a:t>
            </a:r>
            <a:r>
              <a:rPr lang="en-US" dirty="0"/>
              <a:t>“Again, these phrases often seemed to be linked with the power of God to create spiritual life and to sustain Christians. This grace is, as in the Old Testament passages, an unmerited favor, but now a new aspect of power in the Spirit has been added to it.”</a:t>
            </a:r>
          </a:p>
          <a:p>
            <a:pPr lvl="1"/>
            <a:r>
              <a:rPr lang="en-US" dirty="0" err="1"/>
              <a:t>Biblestudytools.com</a:t>
            </a:r>
            <a:r>
              <a:rPr lang="en-US" dirty="0"/>
              <a:t>/dictionary/grace</a:t>
            </a:r>
          </a:p>
          <a:p>
            <a:endParaRPr lang="en-US" dirty="0"/>
          </a:p>
        </p:txBody>
      </p:sp>
    </p:spTree>
    <p:extLst>
      <p:ext uri="{BB962C8B-B14F-4D97-AF65-F5344CB8AC3E}">
        <p14:creationId xmlns:p14="http://schemas.microsoft.com/office/powerpoint/2010/main" val="3736214830"/>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DBE4-99EE-5646-9807-9DC045E2D988}"/>
              </a:ext>
            </a:extLst>
          </p:cNvPr>
          <p:cNvSpPr>
            <a:spLocks noGrp="1"/>
          </p:cNvSpPr>
          <p:nvPr>
            <p:ph type="title"/>
          </p:nvPr>
        </p:nvSpPr>
        <p:spPr>
          <a:xfrm>
            <a:off x="196948" y="402244"/>
            <a:ext cx="8693834" cy="1104636"/>
          </a:xfrm>
        </p:spPr>
        <p:txBody>
          <a:bodyPr>
            <a:normAutofit fontScale="90000"/>
          </a:bodyPr>
          <a:lstStyle/>
          <a:p>
            <a:r>
              <a:rPr lang="en-US" dirty="0"/>
              <a:t>This Dates Back To Augustine (354-430 AD)</a:t>
            </a:r>
          </a:p>
        </p:txBody>
      </p:sp>
      <p:sp>
        <p:nvSpPr>
          <p:cNvPr id="3" name="Content Placeholder 2">
            <a:extLst>
              <a:ext uri="{FF2B5EF4-FFF2-40B4-BE49-F238E27FC236}">
                <a16:creationId xmlns:a16="http://schemas.microsoft.com/office/drawing/2014/main" id="{C3A9A309-1EFF-F149-A85C-B2F758F1D113}"/>
              </a:ext>
            </a:extLst>
          </p:cNvPr>
          <p:cNvSpPr>
            <a:spLocks noGrp="1"/>
          </p:cNvSpPr>
          <p:nvPr>
            <p:ph idx="1"/>
          </p:nvPr>
        </p:nvSpPr>
        <p:spPr>
          <a:xfrm>
            <a:off x="628650" y="1434186"/>
            <a:ext cx="7886700" cy="3626115"/>
          </a:xfrm>
        </p:spPr>
        <p:txBody>
          <a:bodyPr>
            <a:normAutofit fontScale="92500"/>
          </a:bodyPr>
          <a:lstStyle/>
          <a:p>
            <a:r>
              <a:rPr lang="en-US" dirty="0"/>
              <a:t>“For grace is given not because we have done good works, but in order that we may </a:t>
            </a:r>
            <a:r>
              <a:rPr lang="en-US" u="sng" dirty="0"/>
              <a:t>be able</a:t>
            </a:r>
            <a:r>
              <a:rPr lang="en-US" dirty="0"/>
              <a:t> to do them.”</a:t>
            </a:r>
            <a:br>
              <a:rPr lang="en-US" dirty="0"/>
            </a:br>
            <a:r>
              <a:rPr lang="en-US" dirty="0"/>
              <a:t> – Augustine, </a:t>
            </a:r>
            <a:r>
              <a:rPr lang="en-US" dirty="0">
                <a:solidFill>
                  <a:srgbClr val="00B0F0"/>
                </a:solidFill>
              </a:rPr>
              <a:t>Citation Needed</a:t>
            </a:r>
          </a:p>
          <a:p>
            <a:r>
              <a:rPr lang="en-US" dirty="0"/>
              <a:t>“Give me the grace [O Lord] to do as You command, and command me to do what You will!… O holy God…when Your commands are obeyed, it is from You that we receive </a:t>
            </a:r>
            <a:r>
              <a:rPr lang="en-US" u="sng" dirty="0"/>
              <a:t>the power to obey </a:t>
            </a:r>
            <a:r>
              <a:rPr lang="en-US" dirty="0"/>
              <a:t>them.”</a:t>
            </a:r>
            <a:br>
              <a:rPr lang="en-US" dirty="0"/>
            </a:br>
            <a:r>
              <a:rPr lang="en-US" dirty="0"/>
              <a:t> – Augustine, Confessions</a:t>
            </a:r>
          </a:p>
          <a:p>
            <a:r>
              <a:rPr lang="en-US" b="1" i="1" dirty="0">
                <a:solidFill>
                  <a:srgbClr val="FF0000"/>
                </a:solidFill>
              </a:rPr>
              <a:t>Sadly, this leads to denying man’s ability to obey God.</a:t>
            </a:r>
          </a:p>
        </p:txBody>
      </p:sp>
    </p:spTree>
    <p:extLst>
      <p:ext uri="{BB962C8B-B14F-4D97-AF65-F5344CB8AC3E}">
        <p14:creationId xmlns:p14="http://schemas.microsoft.com/office/powerpoint/2010/main" val="704870536"/>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D52D-1CF3-8C44-AB86-34F88345E5C9}"/>
              </a:ext>
            </a:extLst>
          </p:cNvPr>
          <p:cNvSpPr>
            <a:spLocks noGrp="1"/>
          </p:cNvSpPr>
          <p:nvPr>
            <p:ph type="title"/>
          </p:nvPr>
        </p:nvSpPr>
        <p:spPr>
          <a:xfrm>
            <a:off x="628650" y="247497"/>
            <a:ext cx="7886700" cy="1104636"/>
          </a:xfrm>
        </p:spPr>
        <p:txBody>
          <a:bodyPr>
            <a:normAutofit/>
          </a:bodyPr>
          <a:lstStyle/>
          <a:p>
            <a:r>
              <a:rPr lang="en-US" dirty="0"/>
              <a:t>Man Is Able To Obey God.</a:t>
            </a:r>
          </a:p>
        </p:txBody>
      </p:sp>
      <p:sp>
        <p:nvSpPr>
          <p:cNvPr id="3" name="Content Placeholder 2">
            <a:extLst>
              <a:ext uri="{FF2B5EF4-FFF2-40B4-BE49-F238E27FC236}">
                <a16:creationId xmlns:a16="http://schemas.microsoft.com/office/drawing/2014/main" id="{EBDBFFC2-5066-F04D-A842-E08061967CC0}"/>
              </a:ext>
            </a:extLst>
          </p:cNvPr>
          <p:cNvSpPr>
            <a:spLocks noGrp="1"/>
          </p:cNvSpPr>
          <p:nvPr>
            <p:ph idx="1"/>
          </p:nvPr>
        </p:nvSpPr>
        <p:spPr>
          <a:xfrm>
            <a:off x="628650" y="1406050"/>
            <a:ext cx="7886700" cy="3626115"/>
          </a:xfrm>
        </p:spPr>
        <p:txBody>
          <a:bodyPr>
            <a:normAutofit fontScale="92500" lnSpcReduction="10000"/>
          </a:bodyPr>
          <a:lstStyle/>
          <a:p>
            <a:r>
              <a:rPr lang="en-US" dirty="0"/>
              <a:t>We </a:t>
            </a:r>
            <a:r>
              <a:rPr lang="en-US" b="1" u="sng" dirty="0">
                <a:solidFill>
                  <a:srgbClr val="B47F44"/>
                </a:solidFill>
              </a:rPr>
              <a:t>DO</a:t>
            </a:r>
            <a:r>
              <a:rPr lang="en-US" dirty="0"/>
              <a:t> have the ability to obey God. Romans 6:17</a:t>
            </a:r>
          </a:p>
          <a:p>
            <a:pPr lvl="1"/>
            <a:r>
              <a:rPr lang="en-US" b="1" baseline="30000" dirty="0"/>
              <a:t> ”</a:t>
            </a:r>
            <a:r>
              <a:rPr lang="en-US" dirty="0"/>
              <a:t>But thanks be to God that though </a:t>
            </a:r>
            <a:r>
              <a:rPr lang="en-US" b="1" dirty="0">
                <a:solidFill>
                  <a:srgbClr val="B47F44"/>
                </a:solidFill>
              </a:rPr>
              <a:t>you were slaves of sin</a:t>
            </a:r>
            <a:r>
              <a:rPr lang="en-US" dirty="0"/>
              <a:t>, </a:t>
            </a:r>
            <a:r>
              <a:rPr lang="en-US" b="1" dirty="0">
                <a:solidFill>
                  <a:srgbClr val="B47F44"/>
                </a:solidFill>
              </a:rPr>
              <a:t>you became obedient from the heart </a:t>
            </a:r>
            <a:r>
              <a:rPr lang="en-US" dirty="0"/>
              <a:t>to that form of teaching to which you were committed,”</a:t>
            </a:r>
          </a:p>
          <a:p>
            <a:r>
              <a:rPr lang="en-US" dirty="0"/>
              <a:t>“while God is to be thanked for all things, Paul says the Romans </a:t>
            </a:r>
            <a:r>
              <a:rPr lang="en-US" b="1" dirty="0"/>
              <a:t>“obeyed from the heart that form of doctrine” </a:t>
            </a:r>
            <a:r>
              <a:rPr lang="en-US" dirty="0"/>
              <a:t>(i.e. the gospel and law of Christ). They had the ability to obey and thus accept the gospel of grace that granted them deliverance. God did not have to empower them with this ability, they simply had to choose to accept God’s deliverance.” Kyle Pope</a:t>
            </a:r>
          </a:p>
          <a:p>
            <a:endParaRPr lang="en-US" dirty="0"/>
          </a:p>
        </p:txBody>
      </p:sp>
    </p:spTree>
    <p:extLst>
      <p:ext uri="{BB962C8B-B14F-4D97-AF65-F5344CB8AC3E}">
        <p14:creationId xmlns:p14="http://schemas.microsoft.com/office/powerpoint/2010/main" val="2586166425"/>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ADA9-2130-D946-AA8E-3B607A46770B}"/>
              </a:ext>
            </a:extLst>
          </p:cNvPr>
          <p:cNvSpPr>
            <a:spLocks noGrp="1"/>
          </p:cNvSpPr>
          <p:nvPr>
            <p:ph type="title"/>
          </p:nvPr>
        </p:nvSpPr>
        <p:spPr/>
        <p:txBody>
          <a:bodyPr/>
          <a:lstStyle/>
          <a:p>
            <a:r>
              <a:rPr lang="en-US" dirty="0"/>
              <a:t>Man Is Able To Obey God.</a:t>
            </a:r>
          </a:p>
        </p:txBody>
      </p:sp>
      <p:sp>
        <p:nvSpPr>
          <p:cNvPr id="3" name="Content Placeholder 2">
            <a:extLst>
              <a:ext uri="{FF2B5EF4-FFF2-40B4-BE49-F238E27FC236}">
                <a16:creationId xmlns:a16="http://schemas.microsoft.com/office/drawing/2014/main" id="{E032D5D8-250F-494A-A3F8-67CEAC0DDF27}"/>
              </a:ext>
            </a:extLst>
          </p:cNvPr>
          <p:cNvSpPr>
            <a:spLocks noGrp="1"/>
          </p:cNvSpPr>
          <p:nvPr>
            <p:ph idx="1"/>
          </p:nvPr>
        </p:nvSpPr>
        <p:spPr>
          <a:xfrm>
            <a:off x="628650" y="1434183"/>
            <a:ext cx="7886700" cy="3626115"/>
          </a:xfrm>
        </p:spPr>
        <p:txBody>
          <a:bodyPr>
            <a:normAutofit lnSpcReduction="10000"/>
          </a:bodyPr>
          <a:lstStyle/>
          <a:p>
            <a:r>
              <a:rPr lang="en-US" dirty="0"/>
              <a:t>We may be weak. Even Jesus describes our weakness in Matthew 26:41.</a:t>
            </a:r>
          </a:p>
          <a:p>
            <a:pPr lvl="1"/>
            <a:r>
              <a:rPr lang="en-US" dirty="0"/>
              <a:t>But, </a:t>
            </a:r>
            <a:r>
              <a:rPr lang="en-US" u="sng" dirty="0"/>
              <a:t>weakness is different from inability.</a:t>
            </a:r>
            <a:r>
              <a:rPr lang="en-US" dirty="0"/>
              <a:t>  We are both capable and accountable. And when we are weak, He is gracious to act kindly towards us despite our weaknesses.</a:t>
            </a:r>
          </a:p>
          <a:p>
            <a:r>
              <a:rPr lang="en-US" dirty="0"/>
              <a:t>When I have sinned, I am able to turn from wrong to begin doing what is right. This is a choice we make without some additional empowering aid from God apart from His word.</a:t>
            </a:r>
          </a:p>
          <a:p>
            <a:pPr lvl="1"/>
            <a:r>
              <a:rPr lang="en-US" dirty="0"/>
              <a:t>(*Does not exclude God using a Nathan to exhort us.)</a:t>
            </a:r>
          </a:p>
          <a:p>
            <a:pPr lvl="1"/>
            <a:endParaRPr lang="en-US" dirty="0"/>
          </a:p>
          <a:p>
            <a:pPr lvl="1"/>
            <a:endParaRPr lang="en-US" dirty="0"/>
          </a:p>
        </p:txBody>
      </p:sp>
    </p:spTree>
    <p:extLst>
      <p:ext uri="{BB962C8B-B14F-4D97-AF65-F5344CB8AC3E}">
        <p14:creationId xmlns:p14="http://schemas.microsoft.com/office/powerpoint/2010/main" val="2244683379"/>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04EE-7AC8-1B4B-B949-B0E5BDEF9863}"/>
              </a:ext>
            </a:extLst>
          </p:cNvPr>
          <p:cNvSpPr>
            <a:spLocks noGrp="1"/>
          </p:cNvSpPr>
          <p:nvPr>
            <p:ph type="title"/>
          </p:nvPr>
        </p:nvSpPr>
        <p:spPr/>
        <p:txBody>
          <a:bodyPr/>
          <a:lstStyle/>
          <a:p>
            <a:r>
              <a:rPr lang="en-US" dirty="0"/>
              <a:t>Grace &amp; Power</a:t>
            </a:r>
          </a:p>
        </p:txBody>
      </p:sp>
      <p:sp>
        <p:nvSpPr>
          <p:cNvPr id="3" name="Content Placeholder 2">
            <a:extLst>
              <a:ext uri="{FF2B5EF4-FFF2-40B4-BE49-F238E27FC236}">
                <a16:creationId xmlns:a16="http://schemas.microsoft.com/office/drawing/2014/main" id="{7B07AB64-E775-1C49-BF20-D33AE8395B70}"/>
              </a:ext>
            </a:extLst>
          </p:cNvPr>
          <p:cNvSpPr>
            <a:spLocks noGrp="1"/>
          </p:cNvSpPr>
          <p:nvPr>
            <p:ph idx="1"/>
          </p:nvPr>
        </p:nvSpPr>
        <p:spPr>
          <a:xfrm>
            <a:off x="628650" y="1321644"/>
            <a:ext cx="7886700" cy="3626115"/>
          </a:xfrm>
        </p:spPr>
        <p:txBody>
          <a:bodyPr>
            <a:normAutofit/>
          </a:bodyPr>
          <a:lstStyle/>
          <a:p>
            <a:r>
              <a:rPr lang="en-US" dirty="0"/>
              <a:t>“As we continue to study and meditate on these things I pray that we will be very careful not to ever give the impression that our salvation depends upon our own power to live flawlessly, but at the same time avoid any concept that says we cannot</a:t>
            </a:r>
            <a:br>
              <a:rPr lang="en-US" dirty="0"/>
            </a:br>
            <a:r>
              <a:rPr lang="en-US" dirty="0"/>
              <a:t>obey God unless He directly empowers us to do. Both concepts are contrary to God’s word and contrary to what has been revealed to us about His nature.” Kyle Pope</a:t>
            </a:r>
          </a:p>
          <a:p>
            <a:endParaRPr lang="en-US" dirty="0"/>
          </a:p>
        </p:txBody>
      </p:sp>
    </p:spTree>
    <p:extLst>
      <p:ext uri="{BB962C8B-B14F-4D97-AF65-F5344CB8AC3E}">
        <p14:creationId xmlns:p14="http://schemas.microsoft.com/office/powerpoint/2010/main" val="3309941248"/>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CC61-1FEF-7E49-938D-9EC005032AE1}"/>
              </a:ext>
            </a:extLst>
          </p:cNvPr>
          <p:cNvSpPr>
            <a:spLocks noGrp="1"/>
          </p:cNvSpPr>
          <p:nvPr>
            <p:ph type="title"/>
          </p:nvPr>
        </p:nvSpPr>
        <p:spPr/>
        <p:txBody>
          <a:bodyPr>
            <a:normAutofit/>
          </a:bodyPr>
          <a:lstStyle/>
          <a:p>
            <a:r>
              <a:rPr lang="en-US" dirty="0"/>
              <a:t>Grace &amp; Power Are Related.</a:t>
            </a:r>
          </a:p>
        </p:txBody>
      </p:sp>
      <p:sp>
        <p:nvSpPr>
          <p:cNvPr id="3" name="Content Placeholder 2">
            <a:extLst>
              <a:ext uri="{FF2B5EF4-FFF2-40B4-BE49-F238E27FC236}">
                <a16:creationId xmlns:a16="http://schemas.microsoft.com/office/drawing/2014/main" id="{4847B439-BF5C-C746-90DF-8068D9167E4D}"/>
              </a:ext>
            </a:extLst>
          </p:cNvPr>
          <p:cNvSpPr>
            <a:spLocks noGrp="1"/>
          </p:cNvSpPr>
          <p:nvPr>
            <p:ph idx="1"/>
          </p:nvPr>
        </p:nvSpPr>
        <p:spPr>
          <a:xfrm>
            <a:off x="628649" y="1602999"/>
            <a:ext cx="8304335" cy="3626115"/>
          </a:xfrm>
        </p:spPr>
        <p:txBody>
          <a:bodyPr>
            <a:normAutofit/>
          </a:bodyPr>
          <a:lstStyle/>
          <a:p>
            <a:r>
              <a:rPr lang="en-US" dirty="0"/>
              <a:t>We Depend on the </a:t>
            </a:r>
            <a:r>
              <a:rPr lang="en-US" b="1" dirty="0">
                <a:solidFill>
                  <a:srgbClr val="4E7865"/>
                </a:solidFill>
              </a:rPr>
              <a:t>Sacrifice of Jesus</a:t>
            </a:r>
            <a:r>
              <a:rPr lang="en-US" dirty="0"/>
              <a:t>: Hebrews 13:9</a:t>
            </a:r>
          </a:p>
          <a:p>
            <a:pPr lvl="1"/>
            <a:r>
              <a:rPr lang="en-US" dirty="0"/>
              <a:t>The priests offered </a:t>
            </a:r>
            <a:r>
              <a:rPr lang="en-US" u="sng" dirty="0"/>
              <a:t>sacrifices</a:t>
            </a:r>
            <a:r>
              <a:rPr lang="en-US" dirty="0"/>
              <a:t> and ate the meats, but Christians gain strength from the fact that JESUS is our sacrifice. (13:10) Grace is not used to refer to an enabling power, but of the </a:t>
            </a:r>
            <a:r>
              <a:rPr lang="en-US" u="sng" dirty="0"/>
              <a:t>sacrificial</a:t>
            </a:r>
            <a:r>
              <a:rPr lang="en-US" dirty="0"/>
              <a:t> death of Jesus.</a:t>
            </a:r>
          </a:p>
          <a:p>
            <a:r>
              <a:rPr lang="en-US" dirty="0"/>
              <a:t>We Thank God for His </a:t>
            </a:r>
            <a:r>
              <a:rPr lang="en-US" b="1" dirty="0">
                <a:solidFill>
                  <a:srgbClr val="4E7865"/>
                </a:solidFill>
              </a:rPr>
              <a:t>On-Going Support</a:t>
            </a:r>
            <a:r>
              <a:rPr lang="en-US" dirty="0"/>
              <a:t>: 1 Pet. 5:10</a:t>
            </a:r>
          </a:p>
          <a:p>
            <a:pPr lvl="1"/>
            <a:r>
              <a:rPr lang="en-US" dirty="0"/>
              <a:t>He not only called us, but also aids to “perfect, confirm, strengthen, and establish” us. He both graciously saves and helps us grow through these 4 additional blessings!</a:t>
            </a:r>
          </a:p>
          <a:p>
            <a:pPr lvl="1"/>
            <a:endParaRPr lang="en-US" dirty="0"/>
          </a:p>
        </p:txBody>
      </p:sp>
    </p:spTree>
    <p:extLst>
      <p:ext uri="{BB962C8B-B14F-4D97-AF65-F5344CB8AC3E}">
        <p14:creationId xmlns:p14="http://schemas.microsoft.com/office/powerpoint/2010/main" val="1810836184"/>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CC61-1FEF-7E49-938D-9EC005032AE1}"/>
              </a:ext>
            </a:extLst>
          </p:cNvPr>
          <p:cNvSpPr>
            <a:spLocks noGrp="1"/>
          </p:cNvSpPr>
          <p:nvPr>
            <p:ph type="title"/>
          </p:nvPr>
        </p:nvSpPr>
        <p:spPr>
          <a:xfrm>
            <a:off x="628650" y="205294"/>
            <a:ext cx="7886700" cy="1104636"/>
          </a:xfrm>
        </p:spPr>
        <p:txBody>
          <a:bodyPr>
            <a:normAutofit/>
          </a:bodyPr>
          <a:lstStyle/>
          <a:p>
            <a:r>
              <a:rPr lang="en-US" dirty="0"/>
              <a:t>Grace &amp; Power Are Related.</a:t>
            </a:r>
          </a:p>
        </p:txBody>
      </p:sp>
      <p:sp>
        <p:nvSpPr>
          <p:cNvPr id="3" name="Content Placeholder 2">
            <a:extLst>
              <a:ext uri="{FF2B5EF4-FFF2-40B4-BE49-F238E27FC236}">
                <a16:creationId xmlns:a16="http://schemas.microsoft.com/office/drawing/2014/main" id="{4847B439-BF5C-C746-90DF-8068D9167E4D}"/>
              </a:ext>
            </a:extLst>
          </p:cNvPr>
          <p:cNvSpPr>
            <a:spLocks noGrp="1"/>
          </p:cNvSpPr>
          <p:nvPr>
            <p:ph idx="1"/>
          </p:nvPr>
        </p:nvSpPr>
        <p:spPr>
          <a:xfrm>
            <a:off x="267286" y="1139480"/>
            <a:ext cx="8764171" cy="3836412"/>
          </a:xfrm>
        </p:spPr>
        <p:txBody>
          <a:bodyPr>
            <a:normAutofit/>
          </a:bodyPr>
          <a:lstStyle/>
          <a:p>
            <a:r>
              <a:rPr lang="en-US" dirty="0"/>
              <a:t>We </a:t>
            </a:r>
            <a:r>
              <a:rPr lang="en-US" b="1" dirty="0">
                <a:solidFill>
                  <a:srgbClr val="4E7865"/>
                </a:solidFill>
              </a:rPr>
              <a:t>Give God The Glory </a:t>
            </a:r>
            <a:r>
              <a:rPr lang="en-US" dirty="0"/>
              <a:t>As We Use Our Gifts: 1 Pet 4:8-11</a:t>
            </a:r>
          </a:p>
          <a:p>
            <a:pPr lvl="1"/>
            <a:r>
              <a:rPr lang="en-US" b="1" baseline="30000" dirty="0"/>
              <a:t>8 </a:t>
            </a:r>
            <a:r>
              <a:rPr lang="en-US" dirty="0"/>
              <a:t>Above all, keep fervent in your love for one another, because love covers a multitude of sins. </a:t>
            </a:r>
            <a:r>
              <a:rPr lang="en-US" b="1" baseline="30000" dirty="0"/>
              <a:t>9</a:t>
            </a:r>
            <a:r>
              <a:rPr lang="en-US" dirty="0"/>
              <a:t> Be hospitable to one another without complaint. </a:t>
            </a:r>
            <a:r>
              <a:rPr lang="en-US" b="1" baseline="30000" dirty="0"/>
              <a:t>10</a:t>
            </a:r>
            <a:r>
              <a:rPr lang="en-US" dirty="0"/>
              <a:t> As each one has received a special gift, employ it in serving one another as good stewards of the </a:t>
            </a:r>
            <a:r>
              <a:rPr lang="en-US" b="1" dirty="0">
                <a:solidFill>
                  <a:srgbClr val="4E7865"/>
                </a:solidFill>
              </a:rPr>
              <a:t>manifold grace of God</a:t>
            </a:r>
            <a:r>
              <a:rPr lang="en-US" dirty="0"/>
              <a:t>. </a:t>
            </a:r>
            <a:r>
              <a:rPr lang="en-US" b="1" baseline="30000" dirty="0"/>
              <a:t>11</a:t>
            </a:r>
            <a:r>
              <a:rPr lang="en-US" dirty="0"/>
              <a:t> Whoever speaks, is to do so as one who is speaking the utterances of God; whoever serves is to do so as one who is </a:t>
            </a:r>
            <a:r>
              <a:rPr lang="en-US" b="1" dirty="0">
                <a:solidFill>
                  <a:srgbClr val="4E7865"/>
                </a:solidFill>
              </a:rPr>
              <a:t>serving by the strength which God supplies</a:t>
            </a:r>
            <a:r>
              <a:rPr lang="en-US" dirty="0"/>
              <a:t>; so that in all things </a:t>
            </a:r>
            <a:r>
              <a:rPr lang="en-US" b="1" dirty="0">
                <a:solidFill>
                  <a:srgbClr val="B47F44"/>
                </a:solidFill>
              </a:rPr>
              <a:t>God may be glorified through Jesus Christ, to whom belongs the glory </a:t>
            </a:r>
            <a:r>
              <a:rPr lang="en-US" dirty="0"/>
              <a:t>and dominion forever and ever. Amen.</a:t>
            </a:r>
          </a:p>
        </p:txBody>
      </p:sp>
    </p:spTree>
    <p:extLst>
      <p:ext uri="{BB962C8B-B14F-4D97-AF65-F5344CB8AC3E}">
        <p14:creationId xmlns:p14="http://schemas.microsoft.com/office/powerpoint/2010/main" val="1245420531"/>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786410"/>
            <a:ext cx="7886700" cy="3357677"/>
          </a:xfrm>
        </p:spPr>
        <p:txBody>
          <a:bodyPr>
            <a:normAutofit/>
          </a:bodyPr>
          <a:lstStyle/>
          <a:p>
            <a:pPr algn="ctr"/>
            <a:r>
              <a:rPr lang="en-US" sz="4000" dirty="0">
                <a:solidFill>
                  <a:schemeClr val="bg1"/>
                </a:solidFill>
                <a:latin typeface="+mn-lt"/>
              </a:rPr>
              <a:t>We are laboring with God’s grace.</a:t>
            </a:r>
            <a:br>
              <a:rPr lang="en-US" sz="4000" dirty="0">
                <a:solidFill>
                  <a:schemeClr val="bg1"/>
                </a:solidFill>
                <a:latin typeface="+mn-lt"/>
              </a:rPr>
            </a:br>
            <a:br>
              <a:rPr lang="en-US" sz="3600" dirty="0">
                <a:solidFill>
                  <a:schemeClr val="bg1"/>
                </a:solidFill>
              </a:rPr>
            </a:br>
            <a:r>
              <a:rPr lang="en-US" sz="3600" dirty="0">
                <a:solidFill>
                  <a:schemeClr val="bg1"/>
                </a:solidFill>
              </a:rPr>
              <a:t>1. Christians are thankful that</a:t>
            </a:r>
            <a:br>
              <a:rPr lang="en-US" sz="3600" dirty="0">
                <a:solidFill>
                  <a:schemeClr val="bg1"/>
                </a:solidFill>
              </a:rPr>
            </a:br>
            <a:r>
              <a:rPr lang="en-US" sz="3600" dirty="0">
                <a:solidFill>
                  <a:schemeClr val="bg1"/>
                </a:solidFill>
              </a:rPr>
              <a:t> we serve in roles we don’t deserve, </a:t>
            </a:r>
            <a:br>
              <a:rPr lang="en-US" sz="3600" dirty="0">
                <a:solidFill>
                  <a:schemeClr val="bg1"/>
                </a:solidFill>
              </a:rPr>
            </a:br>
            <a:r>
              <a:rPr lang="en-US" sz="3600" dirty="0">
                <a:solidFill>
                  <a:schemeClr val="bg1"/>
                </a:solidFill>
              </a:rPr>
              <a:t>using abilities that are God-given,</a:t>
            </a:r>
            <a:br>
              <a:rPr lang="en-US" sz="3600" dirty="0">
                <a:solidFill>
                  <a:schemeClr val="bg1"/>
                </a:solidFill>
              </a:rPr>
            </a:br>
            <a:r>
              <a:rPr lang="en-US" sz="3600" dirty="0">
                <a:solidFill>
                  <a:schemeClr val="bg1"/>
                </a:solidFill>
              </a:rPr>
              <a:t> with strength that He provides.</a:t>
            </a:r>
            <a:endParaRPr lang="en-US" sz="4400" dirty="0">
              <a:solidFill>
                <a:schemeClr val="bg1"/>
              </a:solidFill>
            </a:endParaRPr>
          </a:p>
        </p:txBody>
      </p:sp>
    </p:spTree>
    <p:extLst>
      <p:ext uri="{BB962C8B-B14F-4D97-AF65-F5344CB8AC3E}">
        <p14:creationId xmlns:p14="http://schemas.microsoft.com/office/powerpoint/2010/main" val="2995105245"/>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786410"/>
            <a:ext cx="7886700" cy="3357677"/>
          </a:xfrm>
        </p:spPr>
        <p:txBody>
          <a:bodyPr>
            <a:normAutofit/>
          </a:bodyPr>
          <a:lstStyle/>
          <a:p>
            <a:pPr algn="ctr"/>
            <a:r>
              <a:rPr lang="en-US" sz="4000" dirty="0">
                <a:solidFill>
                  <a:schemeClr val="bg1"/>
                </a:solidFill>
                <a:latin typeface="+mn-lt"/>
              </a:rPr>
              <a:t>We are laboring with God’s grace.</a:t>
            </a:r>
            <a:br>
              <a:rPr lang="en-US" sz="4000" dirty="0">
                <a:solidFill>
                  <a:schemeClr val="bg1"/>
                </a:solidFill>
                <a:latin typeface="+mn-lt"/>
              </a:rPr>
            </a:br>
            <a:br>
              <a:rPr lang="en-US" sz="3600" dirty="0">
                <a:solidFill>
                  <a:schemeClr val="bg1"/>
                </a:solidFill>
              </a:rPr>
            </a:br>
            <a:r>
              <a:rPr lang="en-US" sz="3600" dirty="0">
                <a:solidFill>
                  <a:schemeClr val="bg1"/>
                </a:solidFill>
              </a:rPr>
              <a:t>2. “Grace” and “power” are absolutely related, but they are not synonymous.</a:t>
            </a:r>
            <a:br>
              <a:rPr lang="en-US" sz="3600" dirty="0">
                <a:solidFill>
                  <a:schemeClr val="bg1"/>
                </a:solidFill>
              </a:rPr>
            </a:br>
            <a:r>
              <a:rPr lang="en-US" sz="3600" dirty="0">
                <a:solidFill>
                  <a:schemeClr val="bg1"/>
                </a:solidFill>
              </a:rPr>
              <a:t>“Grace” is not an “enabling power.”</a:t>
            </a:r>
            <a:endParaRPr lang="en-US" sz="4400" b="1" dirty="0">
              <a:solidFill>
                <a:schemeClr val="bg1"/>
              </a:solidFill>
            </a:endParaRPr>
          </a:p>
        </p:txBody>
      </p:sp>
    </p:spTree>
    <p:extLst>
      <p:ext uri="{BB962C8B-B14F-4D97-AF65-F5344CB8AC3E}">
        <p14:creationId xmlns:p14="http://schemas.microsoft.com/office/powerpoint/2010/main" val="1756320272"/>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A38C-21F1-F740-B085-2CD4A7B68F62}"/>
              </a:ext>
            </a:extLst>
          </p:cNvPr>
          <p:cNvSpPr>
            <a:spLocks noGrp="1"/>
          </p:cNvSpPr>
          <p:nvPr>
            <p:ph type="title"/>
          </p:nvPr>
        </p:nvSpPr>
        <p:spPr>
          <a:xfrm>
            <a:off x="628650" y="402244"/>
            <a:ext cx="7886700" cy="825665"/>
          </a:xfrm>
        </p:spPr>
        <p:txBody>
          <a:bodyPr/>
          <a:lstStyle/>
          <a:p>
            <a:r>
              <a:rPr lang="en-US" dirty="0"/>
              <a:t>Class Goals: Our Approach</a:t>
            </a:r>
          </a:p>
        </p:txBody>
      </p:sp>
      <p:sp>
        <p:nvSpPr>
          <p:cNvPr id="3" name="Content Placeholder 2">
            <a:extLst>
              <a:ext uri="{FF2B5EF4-FFF2-40B4-BE49-F238E27FC236}">
                <a16:creationId xmlns:a16="http://schemas.microsoft.com/office/drawing/2014/main" id="{80A622B9-8FC3-574C-9B07-202E1EA77404}"/>
              </a:ext>
            </a:extLst>
          </p:cNvPr>
          <p:cNvSpPr>
            <a:spLocks noGrp="1"/>
          </p:cNvSpPr>
          <p:nvPr>
            <p:ph idx="1"/>
          </p:nvPr>
        </p:nvSpPr>
        <p:spPr>
          <a:xfrm>
            <a:off x="628649" y="1267098"/>
            <a:ext cx="8120495" cy="3845229"/>
          </a:xfrm>
        </p:spPr>
        <p:txBody>
          <a:bodyPr>
            <a:normAutofit fontScale="92500" lnSpcReduction="10000"/>
          </a:bodyPr>
          <a:lstStyle/>
          <a:p>
            <a:pPr lvl="0"/>
            <a:r>
              <a:rPr lang="en-US" b="1" dirty="0">
                <a:solidFill>
                  <a:srgbClr val="4E7865"/>
                </a:solidFill>
              </a:rPr>
              <a:t>GREATER CLARITY</a:t>
            </a:r>
          </a:p>
          <a:p>
            <a:pPr lvl="1"/>
            <a:r>
              <a:rPr lang="en-US" dirty="0"/>
              <a:t>To develop a </a:t>
            </a:r>
            <a:r>
              <a:rPr lang="en-US" b="1" dirty="0"/>
              <a:t>well-rounded concept </a:t>
            </a:r>
            <a:r>
              <a:rPr lang="en-US" dirty="0"/>
              <a:t>of God’s grace including </a:t>
            </a:r>
            <a:br>
              <a:rPr lang="en-US" dirty="0"/>
            </a:br>
            <a:r>
              <a:rPr lang="en-US" dirty="0"/>
              <a:t>His character, actions, and purposes.</a:t>
            </a:r>
          </a:p>
          <a:p>
            <a:pPr lvl="1"/>
            <a:r>
              <a:rPr lang="en-US" dirty="0"/>
              <a:t>To understand </a:t>
            </a:r>
            <a:r>
              <a:rPr lang="en-US" b="1" dirty="0"/>
              <a:t>the cost that Jesus paid </a:t>
            </a:r>
            <a:r>
              <a:rPr lang="en-US" dirty="0"/>
              <a:t>and </a:t>
            </a:r>
            <a:r>
              <a:rPr lang="en-US" b="1" dirty="0"/>
              <a:t>the conditions</a:t>
            </a:r>
            <a:br>
              <a:rPr lang="en-US" b="1" dirty="0"/>
            </a:br>
            <a:r>
              <a:rPr lang="en-US" b="1" dirty="0"/>
              <a:t> God set</a:t>
            </a:r>
            <a:r>
              <a:rPr lang="en-US" dirty="0"/>
              <a:t> for receiving His grace.</a:t>
            </a:r>
          </a:p>
          <a:p>
            <a:pPr lvl="1"/>
            <a:r>
              <a:rPr lang="en-US" dirty="0"/>
              <a:t>To avoid false teachings that </a:t>
            </a:r>
            <a:r>
              <a:rPr lang="en-US" b="1" dirty="0"/>
              <a:t>distort God’s grace</a:t>
            </a:r>
            <a:r>
              <a:rPr lang="en-US" dirty="0"/>
              <a:t>.</a:t>
            </a:r>
          </a:p>
          <a:p>
            <a:r>
              <a:rPr lang="en-US" b="1" dirty="0">
                <a:solidFill>
                  <a:srgbClr val="4E7865"/>
                </a:solidFill>
              </a:rPr>
              <a:t>GREATER COMFORT</a:t>
            </a:r>
          </a:p>
          <a:p>
            <a:pPr lvl="1"/>
            <a:r>
              <a:rPr lang="en-US" dirty="0"/>
              <a:t>To </a:t>
            </a:r>
            <a:r>
              <a:rPr lang="en-US" b="1" dirty="0"/>
              <a:t>rejoice</a:t>
            </a:r>
            <a:r>
              <a:rPr lang="en-US" dirty="0"/>
              <a:t> in God and the blessings He grants by His grace.</a:t>
            </a:r>
            <a:endParaRPr lang="en-US" b="1" dirty="0"/>
          </a:p>
          <a:p>
            <a:pPr lvl="1"/>
            <a:r>
              <a:rPr lang="en-US" b="1" dirty="0"/>
              <a:t>To imitate God’s grace by showing grace </a:t>
            </a:r>
            <a:r>
              <a:rPr lang="en-US" dirty="0"/>
              <a:t>to others who disappoint or hurt us.</a:t>
            </a:r>
          </a:p>
          <a:p>
            <a:pPr lvl="1"/>
            <a:r>
              <a:rPr lang="en-US" dirty="0"/>
              <a:t>To renew </a:t>
            </a:r>
            <a:r>
              <a:rPr lang="en-US" b="1" dirty="0"/>
              <a:t>our hope </a:t>
            </a:r>
            <a:r>
              <a:rPr lang="en-US" dirty="0"/>
              <a:t>in God’s grace.</a:t>
            </a:r>
          </a:p>
        </p:txBody>
      </p:sp>
    </p:spTree>
    <p:extLst>
      <p:ext uri="{BB962C8B-B14F-4D97-AF65-F5344CB8AC3E}">
        <p14:creationId xmlns:p14="http://schemas.microsoft.com/office/powerpoint/2010/main" val="3668748635"/>
      </p:ext>
    </p:extLst>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572377" y="1533380"/>
            <a:ext cx="8177725" cy="4107766"/>
          </a:xfrm>
        </p:spPr>
        <p:txBody>
          <a:bodyPr>
            <a:normAutofit/>
          </a:bodyPr>
          <a:lstStyle/>
          <a:p>
            <a:pPr algn="ctr"/>
            <a:r>
              <a:rPr lang="en-US" sz="4000" dirty="0">
                <a:solidFill>
                  <a:schemeClr val="bg1"/>
                </a:solidFill>
                <a:latin typeface="+mn-lt"/>
              </a:rPr>
              <a:t>We are laboring with God’s grace.</a:t>
            </a:r>
            <a:br>
              <a:rPr lang="en-US" sz="4000" dirty="0">
                <a:solidFill>
                  <a:schemeClr val="bg1"/>
                </a:solidFill>
                <a:latin typeface="+mn-lt"/>
              </a:rPr>
            </a:br>
            <a:br>
              <a:rPr lang="en-US" sz="2400" dirty="0">
                <a:solidFill>
                  <a:schemeClr val="bg1"/>
                </a:solidFill>
              </a:rPr>
            </a:br>
            <a:r>
              <a:rPr lang="en-US" sz="3600" dirty="0">
                <a:solidFill>
                  <a:schemeClr val="bg1"/>
                </a:solidFill>
              </a:rPr>
              <a:t>3. By grace we are redeemed and equipped to participate in the growth of God’s family! Let’s rejoice in God’s kindness and engage in this good work with our whole hearts knowing that He will give us strength for this great task!</a:t>
            </a:r>
            <a:endParaRPr lang="en-US" sz="4400" b="1" dirty="0">
              <a:solidFill>
                <a:schemeClr val="bg1"/>
              </a:solidFill>
            </a:endParaRPr>
          </a:p>
        </p:txBody>
      </p:sp>
    </p:spTree>
    <p:extLst>
      <p:ext uri="{BB962C8B-B14F-4D97-AF65-F5344CB8AC3E}">
        <p14:creationId xmlns:p14="http://schemas.microsoft.com/office/powerpoint/2010/main" val="2644488671"/>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4D290-5B49-A047-AD7F-73808D2E8D82}"/>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421253422"/>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815FFE3-8A6E-9B47-824F-B84D3E1EE9FB}"/>
              </a:ext>
            </a:extLst>
          </p:cNvPr>
          <p:cNvSpPr>
            <a:spLocks noGrp="1"/>
          </p:cNvSpPr>
          <p:nvPr>
            <p:ph idx="1"/>
          </p:nvPr>
        </p:nvSpPr>
        <p:spPr>
          <a:xfrm>
            <a:off x="644237" y="519547"/>
            <a:ext cx="8104910" cy="4468089"/>
          </a:xfrm>
          <a:solidFill>
            <a:schemeClr val="bg1">
              <a:alpha val="61000"/>
            </a:schemeClr>
          </a:solidFill>
        </p:spPr>
        <p:txBody>
          <a:bodyPr>
            <a:normAutofit fontScale="77500" lnSpcReduction="20000"/>
          </a:bodyPr>
          <a:lstStyle/>
          <a:p>
            <a:pPr marL="0" indent="0">
              <a:buNone/>
            </a:pPr>
            <a:r>
              <a:rPr lang="en-US" dirty="0"/>
              <a:t>1	The God of All Grace				   1 Peter 5:10</a:t>
            </a:r>
          </a:p>
          <a:p>
            <a:pPr marL="0" indent="0">
              <a:buNone/>
            </a:pPr>
            <a:r>
              <a:rPr lang="en-US" dirty="0"/>
              <a:t>2	Grace In The Life &amp; Teachings of Jesus	   John 1:14	</a:t>
            </a:r>
          </a:p>
          <a:p>
            <a:pPr marL="0" indent="0">
              <a:buNone/>
            </a:pPr>
            <a:r>
              <a:rPr lang="en-US" dirty="0"/>
              <a:t>3	Grace In The Sacrifice &amp; Victory of Jesus	   Titus 2:11</a:t>
            </a:r>
          </a:p>
          <a:p>
            <a:pPr marL="0" indent="0">
              <a:buNone/>
            </a:pPr>
            <a:r>
              <a:rPr lang="en-US" dirty="0"/>
              <a:t>4	Grace &amp; Our Salvation			              Eph. 2:8		</a:t>
            </a:r>
          </a:p>
          <a:p>
            <a:pPr marL="0" indent="0">
              <a:buNone/>
            </a:pPr>
            <a:r>
              <a:rPr lang="en-US" dirty="0"/>
              <a:t>5	We Are Living Under God’s Grace		   Romans 6:14	</a:t>
            </a:r>
          </a:p>
          <a:p>
            <a:pPr marL="0" indent="0">
              <a:buNone/>
            </a:pPr>
            <a:r>
              <a:rPr lang="en-US" dirty="0"/>
              <a:t>6	We Are Laboring With God’s Grace	              1 Cor. 15:10	</a:t>
            </a:r>
          </a:p>
          <a:p>
            <a:pPr marL="0" indent="0">
              <a:buNone/>
            </a:pPr>
            <a:r>
              <a:rPr lang="en-US" dirty="0"/>
              <a:t>7	We Are Praying For God’s Grace		   Hebrews 4:16	</a:t>
            </a:r>
          </a:p>
          <a:p>
            <a:pPr marL="0" indent="0">
              <a:buNone/>
            </a:pPr>
            <a:r>
              <a:rPr lang="en-US" dirty="0"/>
              <a:t>8	We Are Growing In God’s Grace		   2 Peter 3:18	</a:t>
            </a:r>
          </a:p>
          <a:p>
            <a:pPr marL="0" indent="0">
              <a:buNone/>
            </a:pPr>
            <a:r>
              <a:rPr lang="en-US" dirty="0"/>
              <a:t>9	We Are Continuing In God’s Grace		   Galatians 5:4	</a:t>
            </a:r>
          </a:p>
          <a:p>
            <a:pPr marL="0" indent="0">
              <a:buNone/>
            </a:pPr>
            <a:r>
              <a:rPr lang="en-US" dirty="0"/>
              <a:t>10	We Are Respecting God’s Grace 		   Jude 1:4</a:t>
            </a:r>
          </a:p>
          <a:p>
            <a:pPr marL="0" indent="0">
              <a:buNone/>
            </a:pPr>
            <a:r>
              <a:rPr lang="en-US" dirty="0"/>
              <a:t>11	We Are Thinking &amp; Speaking With Grace	   James 4:6, Col 4:6</a:t>
            </a:r>
          </a:p>
          <a:p>
            <a:pPr marL="0" indent="0">
              <a:buNone/>
            </a:pPr>
            <a:r>
              <a:rPr lang="en-US" dirty="0"/>
              <a:t>12	We Are Spreading God’s Grace		   2 Cor. 4:15</a:t>
            </a:r>
          </a:p>
          <a:p>
            <a:pPr marL="0" indent="0">
              <a:buNone/>
            </a:pPr>
            <a:r>
              <a:rPr lang="en-US" dirty="0"/>
              <a:t>13	We Are Fixing Our Hope On God’s Grace	   1 Peter 1:13</a:t>
            </a:r>
          </a:p>
        </p:txBody>
      </p:sp>
      <p:sp>
        <p:nvSpPr>
          <p:cNvPr id="5" name="Rectangle 4">
            <a:extLst>
              <a:ext uri="{FF2B5EF4-FFF2-40B4-BE49-F238E27FC236}">
                <a16:creationId xmlns:a16="http://schemas.microsoft.com/office/drawing/2014/main" id="{2520FC51-870E-C745-80DD-34BC784F09E5}"/>
              </a:ext>
            </a:extLst>
          </p:cNvPr>
          <p:cNvSpPr/>
          <p:nvPr/>
        </p:nvSpPr>
        <p:spPr>
          <a:xfrm>
            <a:off x="644236" y="2174752"/>
            <a:ext cx="8104911" cy="297712"/>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6423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FF95-5BA4-3D48-B2A7-9B26D40F7145}"/>
              </a:ext>
            </a:extLst>
          </p:cNvPr>
          <p:cNvSpPr>
            <a:spLocks noGrp="1"/>
          </p:cNvSpPr>
          <p:nvPr>
            <p:ph type="title"/>
          </p:nvPr>
        </p:nvSpPr>
        <p:spPr>
          <a:xfrm>
            <a:off x="628650" y="50231"/>
            <a:ext cx="7886700" cy="1104636"/>
          </a:xfrm>
        </p:spPr>
        <p:txBody>
          <a:bodyPr>
            <a:normAutofit/>
          </a:bodyPr>
          <a:lstStyle/>
          <a:p>
            <a:r>
              <a:rPr lang="en-US" dirty="0"/>
              <a:t>Grace Is A Personal Quality.</a:t>
            </a:r>
          </a:p>
        </p:txBody>
      </p:sp>
      <p:sp>
        <p:nvSpPr>
          <p:cNvPr id="3" name="Content Placeholder 2">
            <a:extLst>
              <a:ext uri="{FF2B5EF4-FFF2-40B4-BE49-F238E27FC236}">
                <a16:creationId xmlns:a16="http://schemas.microsoft.com/office/drawing/2014/main" id="{967C0574-DF22-FE43-B75B-92067D04D756}"/>
              </a:ext>
            </a:extLst>
          </p:cNvPr>
          <p:cNvSpPr>
            <a:spLocks noGrp="1"/>
          </p:cNvSpPr>
          <p:nvPr>
            <p:ph idx="1"/>
          </p:nvPr>
        </p:nvSpPr>
        <p:spPr>
          <a:xfrm>
            <a:off x="245327" y="902309"/>
            <a:ext cx="8742556" cy="4336355"/>
          </a:xfrm>
        </p:spPr>
        <p:txBody>
          <a:bodyPr>
            <a:normAutofit/>
          </a:bodyPr>
          <a:lstStyle/>
          <a:p>
            <a:r>
              <a:rPr lang="en-US" dirty="0"/>
              <a:t>Grace &amp; Kindness.</a:t>
            </a:r>
          </a:p>
          <a:p>
            <a:pPr lvl="1"/>
            <a:r>
              <a:rPr lang="en-US" sz="2200" dirty="0"/>
              <a:t>God’s grace is not a tangible item that repairs a break or physical payment that satisfies a debt. Grace is </a:t>
            </a:r>
            <a:r>
              <a:rPr lang="en-US" sz="2200" b="1" dirty="0"/>
              <a:t>a loving and kind mindset that leads God to act in our best interest </a:t>
            </a:r>
            <a:r>
              <a:rPr lang="en-US" sz="2200" dirty="0"/>
              <a:t>despite the fact that we deserve a just punishment. (See Eph. 1:5,9 and Exodus 33:19, 34:6)</a:t>
            </a:r>
          </a:p>
          <a:p>
            <a:r>
              <a:rPr lang="en-US" dirty="0"/>
              <a:t>Grace &amp; Love.</a:t>
            </a:r>
          </a:p>
          <a:p>
            <a:pPr lvl="1"/>
            <a:r>
              <a:rPr lang="en-US" sz="2200" b="1" dirty="0"/>
              <a:t>Grace describes looking at us favorably or with approval</a:t>
            </a:r>
            <a:r>
              <a:rPr lang="en-US" sz="2200" dirty="0"/>
              <a:t>.  </a:t>
            </a:r>
            <a:br>
              <a:rPr lang="en-US" sz="2200" dirty="0"/>
            </a:br>
            <a:r>
              <a:rPr lang="en-US" sz="2200" dirty="0"/>
              <a:t>I can love someone and also strongly disapprove of their life and actions.  But God’s grace makes it possible for us to be both loved and approved, even when we do not measure up to the high and holy standard. (Genesis 6:8)  The goodness of God to feel, think, give, and act charitably towards us.</a:t>
            </a:r>
          </a:p>
          <a:p>
            <a:pPr lvl="1"/>
            <a:endParaRPr lang="en-US" dirty="0"/>
          </a:p>
        </p:txBody>
      </p:sp>
    </p:spTree>
    <p:extLst>
      <p:ext uri="{BB962C8B-B14F-4D97-AF65-F5344CB8AC3E}">
        <p14:creationId xmlns:p14="http://schemas.microsoft.com/office/powerpoint/2010/main" val="1765627599"/>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28D9A-C7CA-AE4B-9F63-A71E425170CB}"/>
              </a:ext>
            </a:extLst>
          </p:cNvPr>
          <p:cNvSpPr>
            <a:spLocks noGrp="1"/>
          </p:cNvSpPr>
          <p:nvPr>
            <p:ph type="title"/>
          </p:nvPr>
        </p:nvSpPr>
        <p:spPr>
          <a:xfrm>
            <a:off x="628650" y="97444"/>
            <a:ext cx="7886700" cy="2269238"/>
          </a:xfrm>
        </p:spPr>
        <p:txBody>
          <a:bodyPr/>
          <a:lstStyle/>
          <a:p>
            <a:r>
              <a:rPr lang="en-US" dirty="0"/>
              <a:t>Seeing God’s Grace Clearly</a:t>
            </a:r>
          </a:p>
        </p:txBody>
      </p:sp>
      <p:sp>
        <p:nvSpPr>
          <p:cNvPr id="4" name="Content Placeholder 3">
            <a:extLst>
              <a:ext uri="{FF2B5EF4-FFF2-40B4-BE49-F238E27FC236}">
                <a16:creationId xmlns:a16="http://schemas.microsoft.com/office/drawing/2014/main" id="{CC1BD8D8-341B-7845-86BF-426E81823DC1}"/>
              </a:ext>
            </a:extLst>
          </p:cNvPr>
          <p:cNvSpPr>
            <a:spLocks noGrp="1"/>
          </p:cNvSpPr>
          <p:nvPr>
            <p:ph idx="1"/>
          </p:nvPr>
        </p:nvSpPr>
        <p:spPr>
          <a:xfrm>
            <a:off x="880782" y="2245659"/>
            <a:ext cx="7382435" cy="3206940"/>
          </a:xfrm>
        </p:spPr>
        <p:txBody>
          <a:bodyPr>
            <a:normAutofit/>
          </a:bodyPr>
          <a:lstStyle/>
          <a:p>
            <a:pPr marL="0" lvl="0" indent="0" algn="ctr">
              <a:buNone/>
            </a:pPr>
            <a:r>
              <a:rPr lang="en-US" sz="3200" dirty="0"/>
              <a:t>God’s grace can be described as: </a:t>
            </a:r>
            <a:br>
              <a:rPr lang="en-US" sz="3200" dirty="0"/>
            </a:br>
            <a:r>
              <a:rPr lang="en-US" sz="3200" b="1" dirty="0">
                <a:solidFill>
                  <a:srgbClr val="4E7865"/>
                </a:solidFill>
              </a:rPr>
              <a:t>God’s admirable </a:t>
            </a:r>
            <a:r>
              <a:rPr lang="en-US" sz="3200" dirty="0"/>
              <a:t>character, </a:t>
            </a:r>
            <a:br>
              <a:rPr lang="en-US" sz="3200" dirty="0"/>
            </a:br>
            <a:r>
              <a:rPr lang="en-US" sz="3200" b="1" dirty="0">
                <a:solidFill>
                  <a:srgbClr val="4E7865"/>
                </a:solidFill>
              </a:rPr>
              <a:t>to act </a:t>
            </a:r>
            <a:r>
              <a:rPr lang="en-US" sz="3200" dirty="0"/>
              <a:t>with kindness we do not deserve,</a:t>
            </a:r>
            <a:br>
              <a:rPr lang="en-US" sz="3200" dirty="0"/>
            </a:br>
            <a:r>
              <a:rPr lang="en-US" sz="3200" dirty="0"/>
              <a:t> </a:t>
            </a:r>
            <a:r>
              <a:rPr lang="en-US" sz="3200" b="1" dirty="0">
                <a:solidFill>
                  <a:srgbClr val="4E7865"/>
                </a:solidFill>
              </a:rPr>
              <a:t>to accomplish </a:t>
            </a:r>
            <a:r>
              <a:rPr lang="en-US" sz="3200" dirty="0"/>
              <a:t>what we cannot alone.</a:t>
            </a:r>
          </a:p>
        </p:txBody>
      </p:sp>
    </p:spTree>
    <p:extLst>
      <p:ext uri="{BB962C8B-B14F-4D97-AF65-F5344CB8AC3E}">
        <p14:creationId xmlns:p14="http://schemas.microsoft.com/office/powerpoint/2010/main" val="3124449929"/>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2"/>
            <a:ext cx="7886700" cy="4074854"/>
          </a:xfrm>
        </p:spPr>
        <p:txBody>
          <a:bodyPr>
            <a:normAutofit/>
          </a:bodyPr>
          <a:lstStyle/>
          <a:p>
            <a:pPr algn="ctr"/>
            <a:r>
              <a:rPr lang="en-US" sz="4000" dirty="0">
                <a:solidFill>
                  <a:schemeClr val="bg1"/>
                </a:solidFill>
                <a:latin typeface="+mn-lt"/>
              </a:rPr>
              <a:t>Today’s Goal:</a:t>
            </a:r>
            <a:br>
              <a:rPr lang="en-US" sz="3600" dirty="0">
                <a:solidFill>
                  <a:schemeClr val="bg1"/>
                </a:solidFill>
              </a:rPr>
            </a:br>
            <a:r>
              <a:rPr lang="en-US" sz="3600" dirty="0">
                <a:solidFill>
                  <a:schemeClr val="bg1"/>
                </a:solidFill>
              </a:rPr>
              <a:t>To understand the relationship</a:t>
            </a:r>
            <a:br>
              <a:rPr lang="en-US" sz="3600" dirty="0">
                <a:solidFill>
                  <a:schemeClr val="bg1"/>
                </a:solidFill>
              </a:rPr>
            </a:br>
            <a:r>
              <a:rPr lang="en-US" sz="3600" dirty="0">
                <a:solidFill>
                  <a:schemeClr val="bg1"/>
                </a:solidFill>
              </a:rPr>
              <a:t> between God’s grace, God’s strength, and our labors in God’s kingdom.</a:t>
            </a:r>
            <a:br>
              <a:rPr lang="en-US" sz="3600" dirty="0">
                <a:solidFill>
                  <a:schemeClr val="bg1"/>
                </a:solidFill>
              </a:rPr>
            </a:br>
            <a:br>
              <a:rPr lang="en-US" sz="3600" dirty="0">
                <a:solidFill>
                  <a:schemeClr val="bg1"/>
                </a:solidFill>
              </a:rPr>
            </a:br>
            <a:endParaRPr lang="en-US" sz="4400" dirty="0">
              <a:solidFill>
                <a:schemeClr val="bg1"/>
              </a:solidFill>
            </a:endParaRPr>
          </a:p>
        </p:txBody>
      </p:sp>
    </p:spTree>
    <p:extLst>
      <p:ext uri="{BB962C8B-B14F-4D97-AF65-F5344CB8AC3E}">
        <p14:creationId xmlns:p14="http://schemas.microsoft.com/office/powerpoint/2010/main" val="2293170853"/>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647F-BE9C-EB45-B52D-10AEDA5D1ABF}"/>
              </a:ext>
            </a:extLst>
          </p:cNvPr>
          <p:cNvSpPr>
            <a:spLocks noGrp="1"/>
          </p:cNvSpPr>
          <p:nvPr>
            <p:ph type="title"/>
          </p:nvPr>
        </p:nvSpPr>
        <p:spPr>
          <a:xfrm>
            <a:off x="436099" y="-14067"/>
            <a:ext cx="8060787" cy="1104636"/>
          </a:xfrm>
        </p:spPr>
        <p:txBody>
          <a:bodyPr>
            <a:normAutofit/>
          </a:bodyPr>
          <a:lstStyle/>
          <a:p>
            <a:r>
              <a:rPr lang="en-US" sz="3600" dirty="0"/>
              <a:t>Ephesians 3:5-8</a:t>
            </a:r>
          </a:p>
        </p:txBody>
      </p:sp>
      <p:sp>
        <p:nvSpPr>
          <p:cNvPr id="3" name="Content Placeholder 2">
            <a:extLst>
              <a:ext uri="{FF2B5EF4-FFF2-40B4-BE49-F238E27FC236}">
                <a16:creationId xmlns:a16="http://schemas.microsoft.com/office/drawing/2014/main" id="{54EAB816-D713-4646-87BB-223C2DCA3367}"/>
              </a:ext>
            </a:extLst>
          </p:cNvPr>
          <p:cNvSpPr>
            <a:spLocks noGrp="1"/>
          </p:cNvSpPr>
          <p:nvPr>
            <p:ph idx="1"/>
          </p:nvPr>
        </p:nvSpPr>
        <p:spPr>
          <a:xfrm>
            <a:off x="2588455" y="916034"/>
            <a:ext cx="6260123" cy="4545745"/>
          </a:xfrm>
        </p:spPr>
        <p:txBody>
          <a:bodyPr>
            <a:noAutofit/>
          </a:bodyPr>
          <a:lstStyle/>
          <a:p>
            <a:pPr marL="0" indent="0">
              <a:buNone/>
            </a:pPr>
            <a:r>
              <a:rPr lang="en-US" sz="2400" b="1" baseline="30000" dirty="0"/>
              <a:t>5 </a:t>
            </a:r>
            <a:r>
              <a:rPr lang="en-US" sz="2400" dirty="0"/>
              <a:t>which in other generations was not made known to the sons of men, as it has now been </a:t>
            </a:r>
            <a:r>
              <a:rPr lang="en-US" sz="2400" b="1" dirty="0">
                <a:solidFill>
                  <a:srgbClr val="4E7865"/>
                </a:solidFill>
              </a:rPr>
              <a:t>revealed to His holy apostles </a:t>
            </a:r>
            <a:r>
              <a:rPr lang="en-US" sz="2400" dirty="0"/>
              <a:t>and prophets in the Spirit; </a:t>
            </a:r>
            <a:r>
              <a:rPr lang="en-US" sz="2400" b="1" baseline="30000" dirty="0"/>
              <a:t>6 </a:t>
            </a:r>
            <a:r>
              <a:rPr lang="en-US" sz="2400" i="1" dirty="0"/>
              <a:t>to be specific</a:t>
            </a:r>
            <a:r>
              <a:rPr lang="en-US" sz="2400" dirty="0"/>
              <a:t>, that the Gentiles are fellow heirs and fellow members of the body, and fellow partakers of the promise in Christ Jesus through </a:t>
            </a:r>
            <a:r>
              <a:rPr lang="en-US" sz="2400" b="1" dirty="0">
                <a:solidFill>
                  <a:srgbClr val="4E7865"/>
                </a:solidFill>
              </a:rPr>
              <a:t>the gospel</a:t>
            </a:r>
            <a:r>
              <a:rPr lang="en-US" sz="2400" dirty="0"/>
              <a:t>, </a:t>
            </a:r>
            <a:r>
              <a:rPr lang="en-US" sz="2400" b="1" baseline="30000" dirty="0"/>
              <a:t>7 </a:t>
            </a:r>
            <a:r>
              <a:rPr lang="en-US" sz="2400" dirty="0"/>
              <a:t>of which I was </a:t>
            </a:r>
            <a:r>
              <a:rPr lang="en-US" sz="2400" b="1" dirty="0">
                <a:solidFill>
                  <a:srgbClr val="B47F44"/>
                </a:solidFill>
              </a:rPr>
              <a:t>made a minister, according to the gift of God’s grace </a:t>
            </a:r>
            <a:r>
              <a:rPr lang="en-US" sz="2400" dirty="0"/>
              <a:t>which was given to me according to the working of </a:t>
            </a:r>
            <a:r>
              <a:rPr lang="en-US" sz="2400" b="1" dirty="0">
                <a:solidFill>
                  <a:srgbClr val="4E7865"/>
                </a:solidFill>
              </a:rPr>
              <a:t>His power</a:t>
            </a:r>
            <a:r>
              <a:rPr lang="en-US" sz="2400" dirty="0"/>
              <a:t>. </a:t>
            </a:r>
            <a:r>
              <a:rPr lang="en-US" sz="2400" b="1" baseline="30000" dirty="0"/>
              <a:t>8 </a:t>
            </a:r>
            <a:r>
              <a:rPr lang="en-US" sz="2400" dirty="0"/>
              <a:t>To me, </a:t>
            </a:r>
            <a:r>
              <a:rPr lang="en-US" sz="2400" b="1" dirty="0">
                <a:solidFill>
                  <a:srgbClr val="B47F44"/>
                </a:solidFill>
              </a:rPr>
              <a:t>the very least of all saints</a:t>
            </a:r>
            <a:r>
              <a:rPr lang="en-US" sz="2400" dirty="0"/>
              <a:t>, </a:t>
            </a:r>
            <a:r>
              <a:rPr lang="en-US" sz="2400" b="1" dirty="0">
                <a:solidFill>
                  <a:srgbClr val="4E7865"/>
                </a:solidFill>
              </a:rPr>
              <a:t>this grace was given, </a:t>
            </a:r>
            <a:r>
              <a:rPr lang="en-US" sz="2400" b="1" dirty="0">
                <a:solidFill>
                  <a:srgbClr val="B47F44"/>
                </a:solidFill>
              </a:rPr>
              <a:t>to preach </a:t>
            </a:r>
            <a:r>
              <a:rPr lang="en-US" sz="2400" dirty="0"/>
              <a:t>to the Gentiles the unfathomable riches of Christ,</a:t>
            </a:r>
          </a:p>
        </p:txBody>
      </p:sp>
      <p:sp>
        <p:nvSpPr>
          <p:cNvPr id="4" name="TextBox 3">
            <a:extLst>
              <a:ext uri="{FF2B5EF4-FFF2-40B4-BE49-F238E27FC236}">
                <a16:creationId xmlns:a16="http://schemas.microsoft.com/office/drawing/2014/main" id="{0EDA05CA-A057-8B40-A63C-985D888DF843}"/>
              </a:ext>
            </a:extLst>
          </p:cNvPr>
          <p:cNvSpPr txBox="1"/>
          <p:nvPr/>
        </p:nvSpPr>
        <p:spPr>
          <a:xfrm>
            <a:off x="396888" y="931991"/>
            <a:ext cx="1996388" cy="830997"/>
          </a:xfrm>
          <a:prstGeom prst="rect">
            <a:avLst/>
          </a:prstGeom>
          <a:noFill/>
        </p:spPr>
        <p:txBody>
          <a:bodyPr wrap="square" rtlCol="0">
            <a:spAutoFit/>
          </a:bodyPr>
          <a:lstStyle/>
          <a:p>
            <a:r>
              <a:rPr lang="en-US" sz="2400" b="1" dirty="0">
                <a:solidFill>
                  <a:srgbClr val="4E7865"/>
                </a:solidFill>
              </a:rPr>
              <a:t>Paul Is An Apostle (1:1)</a:t>
            </a:r>
            <a:endParaRPr lang="en-US" sz="2000" b="1" dirty="0">
              <a:solidFill>
                <a:srgbClr val="4E7865"/>
              </a:solidFill>
            </a:endParaRPr>
          </a:p>
        </p:txBody>
      </p:sp>
      <p:sp>
        <p:nvSpPr>
          <p:cNvPr id="5" name="TextBox 4">
            <a:extLst>
              <a:ext uri="{FF2B5EF4-FFF2-40B4-BE49-F238E27FC236}">
                <a16:creationId xmlns:a16="http://schemas.microsoft.com/office/drawing/2014/main" id="{07C15F6E-6970-0741-A827-B6AF8411EA73}"/>
              </a:ext>
            </a:extLst>
          </p:cNvPr>
          <p:cNvSpPr txBox="1"/>
          <p:nvPr/>
        </p:nvSpPr>
        <p:spPr>
          <a:xfrm>
            <a:off x="396888" y="1892117"/>
            <a:ext cx="2189799" cy="830997"/>
          </a:xfrm>
          <a:prstGeom prst="rect">
            <a:avLst/>
          </a:prstGeom>
          <a:noFill/>
        </p:spPr>
        <p:txBody>
          <a:bodyPr wrap="square" rtlCol="0">
            <a:spAutoFit/>
          </a:bodyPr>
          <a:lstStyle/>
          <a:p>
            <a:r>
              <a:rPr lang="en-US" sz="2400" b="1" dirty="0">
                <a:solidFill>
                  <a:srgbClr val="4E7865"/>
                </a:solidFill>
              </a:rPr>
              <a:t>Paul Shares</a:t>
            </a:r>
            <a:br>
              <a:rPr lang="en-US" sz="2400" b="1" dirty="0">
                <a:solidFill>
                  <a:srgbClr val="4E7865"/>
                </a:solidFill>
              </a:rPr>
            </a:br>
            <a:r>
              <a:rPr lang="en-US" sz="2400" b="1" dirty="0">
                <a:solidFill>
                  <a:srgbClr val="4E7865"/>
                </a:solidFill>
              </a:rPr>
              <a:t>The Gospel</a:t>
            </a:r>
            <a:endParaRPr lang="en-US" sz="2000" b="1" dirty="0">
              <a:solidFill>
                <a:srgbClr val="4E7865"/>
              </a:solidFill>
            </a:endParaRPr>
          </a:p>
        </p:txBody>
      </p:sp>
      <p:sp>
        <p:nvSpPr>
          <p:cNvPr id="6" name="TextBox 5">
            <a:extLst>
              <a:ext uri="{FF2B5EF4-FFF2-40B4-BE49-F238E27FC236}">
                <a16:creationId xmlns:a16="http://schemas.microsoft.com/office/drawing/2014/main" id="{F64A78B8-EEB7-5142-AFCB-F5F1A1E09E19}"/>
              </a:ext>
            </a:extLst>
          </p:cNvPr>
          <p:cNvSpPr txBox="1"/>
          <p:nvPr/>
        </p:nvSpPr>
        <p:spPr>
          <a:xfrm>
            <a:off x="396888" y="2710601"/>
            <a:ext cx="2702857" cy="830997"/>
          </a:xfrm>
          <a:prstGeom prst="rect">
            <a:avLst/>
          </a:prstGeom>
          <a:noFill/>
        </p:spPr>
        <p:txBody>
          <a:bodyPr wrap="square" rtlCol="0">
            <a:spAutoFit/>
          </a:bodyPr>
          <a:lstStyle/>
          <a:p>
            <a:r>
              <a:rPr lang="en-US" sz="2400" b="1" dirty="0">
                <a:solidFill>
                  <a:srgbClr val="B47F44"/>
                </a:solidFill>
              </a:rPr>
              <a:t>A Role He Did</a:t>
            </a:r>
            <a:br>
              <a:rPr lang="en-US" sz="2400" b="1" dirty="0">
                <a:solidFill>
                  <a:srgbClr val="B47F44"/>
                </a:solidFill>
              </a:rPr>
            </a:br>
            <a:r>
              <a:rPr lang="en-US" sz="2400" b="1" dirty="0">
                <a:solidFill>
                  <a:srgbClr val="B47F44"/>
                </a:solidFill>
              </a:rPr>
              <a:t>Not Deserve.</a:t>
            </a:r>
            <a:endParaRPr lang="en-US" sz="2000" b="1" dirty="0">
              <a:solidFill>
                <a:srgbClr val="B47F44"/>
              </a:solidFill>
            </a:endParaRPr>
          </a:p>
        </p:txBody>
      </p:sp>
      <p:sp>
        <p:nvSpPr>
          <p:cNvPr id="7" name="TextBox 6">
            <a:extLst>
              <a:ext uri="{FF2B5EF4-FFF2-40B4-BE49-F238E27FC236}">
                <a16:creationId xmlns:a16="http://schemas.microsoft.com/office/drawing/2014/main" id="{A2A2AF8D-1506-D44E-BADE-F0046DE45D17}"/>
              </a:ext>
            </a:extLst>
          </p:cNvPr>
          <p:cNvSpPr txBox="1"/>
          <p:nvPr/>
        </p:nvSpPr>
        <p:spPr>
          <a:xfrm>
            <a:off x="396888" y="3551835"/>
            <a:ext cx="2189799" cy="461665"/>
          </a:xfrm>
          <a:prstGeom prst="rect">
            <a:avLst/>
          </a:prstGeom>
          <a:noFill/>
        </p:spPr>
        <p:txBody>
          <a:bodyPr wrap="square" rtlCol="0">
            <a:spAutoFit/>
          </a:bodyPr>
          <a:lstStyle/>
          <a:p>
            <a:r>
              <a:rPr lang="en-US" sz="2400" b="1" dirty="0">
                <a:solidFill>
                  <a:srgbClr val="4E7865"/>
                </a:solidFill>
              </a:rPr>
              <a:t>By God’s Power</a:t>
            </a:r>
            <a:endParaRPr lang="en-US" sz="2000" b="1" dirty="0">
              <a:solidFill>
                <a:srgbClr val="4E7865"/>
              </a:solidFill>
            </a:endParaRPr>
          </a:p>
        </p:txBody>
      </p:sp>
      <p:sp>
        <p:nvSpPr>
          <p:cNvPr id="8" name="TextBox 7">
            <a:extLst>
              <a:ext uri="{FF2B5EF4-FFF2-40B4-BE49-F238E27FC236}">
                <a16:creationId xmlns:a16="http://schemas.microsoft.com/office/drawing/2014/main" id="{32A214C2-0429-0E4A-8032-B3A2DF93A1B9}"/>
              </a:ext>
            </a:extLst>
          </p:cNvPr>
          <p:cNvSpPr txBox="1"/>
          <p:nvPr/>
        </p:nvSpPr>
        <p:spPr>
          <a:xfrm>
            <a:off x="396888" y="3963371"/>
            <a:ext cx="2189799" cy="461665"/>
          </a:xfrm>
          <a:prstGeom prst="rect">
            <a:avLst/>
          </a:prstGeom>
          <a:noFill/>
        </p:spPr>
        <p:txBody>
          <a:bodyPr wrap="square" rtlCol="0">
            <a:spAutoFit/>
          </a:bodyPr>
          <a:lstStyle/>
          <a:p>
            <a:r>
              <a:rPr lang="en-US" sz="2400" b="1" dirty="0">
                <a:solidFill>
                  <a:srgbClr val="B47F44"/>
                </a:solidFill>
              </a:rPr>
              <a:t>Paul’s Humility</a:t>
            </a:r>
            <a:endParaRPr lang="en-US" sz="2000" b="1" dirty="0">
              <a:solidFill>
                <a:srgbClr val="B47F44"/>
              </a:solidFill>
            </a:endParaRPr>
          </a:p>
        </p:txBody>
      </p:sp>
      <p:sp>
        <p:nvSpPr>
          <p:cNvPr id="9" name="TextBox 8">
            <a:extLst>
              <a:ext uri="{FF2B5EF4-FFF2-40B4-BE49-F238E27FC236}">
                <a16:creationId xmlns:a16="http://schemas.microsoft.com/office/drawing/2014/main" id="{A18BA1C4-740A-EC40-994B-04EFE580C75A}"/>
              </a:ext>
            </a:extLst>
          </p:cNvPr>
          <p:cNvSpPr txBox="1"/>
          <p:nvPr/>
        </p:nvSpPr>
        <p:spPr>
          <a:xfrm>
            <a:off x="395120" y="4402777"/>
            <a:ext cx="2189799" cy="461665"/>
          </a:xfrm>
          <a:prstGeom prst="rect">
            <a:avLst/>
          </a:prstGeom>
          <a:noFill/>
        </p:spPr>
        <p:txBody>
          <a:bodyPr wrap="square" rtlCol="0">
            <a:spAutoFit/>
          </a:bodyPr>
          <a:lstStyle/>
          <a:p>
            <a:r>
              <a:rPr lang="en-US" sz="2400" b="1" dirty="0">
                <a:solidFill>
                  <a:srgbClr val="B47F44"/>
                </a:solidFill>
              </a:rPr>
              <a:t>Paul’s Activity</a:t>
            </a:r>
            <a:endParaRPr lang="en-US" sz="2000" b="1" dirty="0">
              <a:solidFill>
                <a:srgbClr val="B47F44"/>
              </a:solidFill>
            </a:endParaRPr>
          </a:p>
        </p:txBody>
      </p:sp>
    </p:spTree>
    <p:extLst>
      <p:ext uri="{BB962C8B-B14F-4D97-AF65-F5344CB8AC3E}">
        <p14:creationId xmlns:p14="http://schemas.microsoft.com/office/powerpoint/2010/main" val="22582938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4237-A8E5-0849-A856-617917CAC36B}"/>
              </a:ext>
            </a:extLst>
          </p:cNvPr>
          <p:cNvSpPr>
            <a:spLocks noGrp="1"/>
          </p:cNvSpPr>
          <p:nvPr>
            <p:ph type="title"/>
          </p:nvPr>
        </p:nvSpPr>
        <p:spPr>
          <a:xfrm>
            <a:off x="225083" y="402244"/>
            <a:ext cx="8750105" cy="1104636"/>
          </a:xfrm>
        </p:spPr>
        <p:txBody>
          <a:bodyPr>
            <a:normAutofit fontScale="90000"/>
          </a:bodyPr>
          <a:lstStyle/>
          <a:p>
            <a:r>
              <a:rPr lang="en-US" dirty="0"/>
              <a:t>Paul Continues To Connect</a:t>
            </a:r>
            <a:br>
              <a:rPr lang="en-US" dirty="0"/>
            </a:br>
            <a:r>
              <a:rPr lang="en-US" dirty="0"/>
              <a:t> </a:t>
            </a:r>
            <a:r>
              <a:rPr lang="en-US" sz="3600" dirty="0">
                <a:solidFill>
                  <a:srgbClr val="4E7865"/>
                </a:solidFill>
              </a:rPr>
              <a:t>God’s Grace &amp; Power </a:t>
            </a:r>
            <a:r>
              <a:rPr lang="en-US" sz="3600" dirty="0"/>
              <a:t>to Our </a:t>
            </a:r>
            <a:r>
              <a:rPr lang="en-US" sz="3600" dirty="0">
                <a:solidFill>
                  <a:srgbClr val="B47F44"/>
                </a:solidFill>
              </a:rPr>
              <a:t>Humility &amp; Labors</a:t>
            </a:r>
            <a:endParaRPr lang="en-US" dirty="0">
              <a:solidFill>
                <a:srgbClr val="B47F44"/>
              </a:solidFill>
            </a:endParaRPr>
          </a:p>
        </p:txBody>
      </p:sp>
      <p:sp>
        <p:nvSpPr>
          <p:cNvPr id="3" name="Content Placeholder 2">
            <a:extLst>
              <a:ext uri="{FF2B5EF4-FFF2-40B4-BE49-F238E27FC236}">
                <a16:creationId xmlns:a16="http://schemas.microsoft.com/office/drawing/2014/main" id="{79190F64-58BF-7D40-AA92-43F7AF2F33F6}"/>
              </a:ext>
            </a:extLst>
          </p:cNvPr>
          <p:cNvSpPr>
            <a:spLocks noGrp="1"/>
          </p:cNvSpPr>
          <p:nvPr>
            <p:ph idx="1"/>
          </p:nvPr>
        </p:nvSpPr>
        <p:spPr>
          <a:xfrm>
            <a:off x="628650" y="1518591"/>
            <a:ext cx="7886700" cy="3626115"/>
          </a:xfrm>
        </p:spPr>
        <p:txBody>
          <a:bodyPr>
            <a:normAutofit lnSpcReduction="10000"/>
          </a:bodyPr>
          <a:lstStyle/>
          <a:p>
            <a:r>
              <a:rPr lang="en-US" dirty="0"/>
              <a:t>Romans 12:3-6a</a:t>
            </a:r>
          </a:p>
          <a:p>
            <a:pPr lvl="1"/>
            <a:r>
              <a:rPr lang="en-US" b="1" baseline="30000" dirty="0"/>
              <a:t>3 </a:t>
            </a:r>
            <a:r>
              <a:rPr lang="en-US" dirty="0"/>
              <a:t>For through the </a:t>
            </a:r>
            <a:r>
              <a:rPr lang="en-US" b="1" dirty="0">
                <a:solidFill>
                  <a:srgbClr val="4E7865"/>
                </a:solidFill>
              </a:rPr>
              <a:t>grace given to me </a:t>
            </a:r>
            <a:r>
              <a:rPr lang="en-US" dirty="0"/>
              <a:t>I say to everyone among you </a:t>
            </a:r>
            <a:r>
              <a:rPr lang="en-US" b="1" dirty="0">
                <a:solidFill>
                  <a:srgbClr val="B47F44"/>
                </a:solidFill>
              </a:rPr>
              <a:t>not to think more highly </a:t>
            </a:r>
            <a:r>
              <a:rPr lang="en-US" dirty="0"/>
              <a:t>of himself than he ought to think; but to think so as to have sound judgment, as </a:t>
            </a:r>
            <a:r>
              <a:rPr lang="en-US" b="1" dirty="0">
                <a:solidFill>
                  <a:srgbClr val="4E7865"/>
                </a:solidFill>
              </a:rPr>
              <a:t>God has allotted </a:t>
            </a:r>
            <a:r>
              <a:rPr lang="en-US" dirty="0"/>
              <a:t>to each a measure of faith. </a:t>
            </a:r>
            <a:r>
              <a:rPr lang="en-US" b="1" baseline="30000" dirty="0"/>
              <a:t>4 </a:t>
            </a:r>
            <a:r>
              <a:rPr lang="en-US" dirty="0"/>
              <a:t>For just as we have many members in one body and </a:t>
            </a:r>
            <a:r>
              <a:rPr lang="en-US" b="1" dirty="0">
                <a:solidFill>
                  <a:srgbClr val="B47F44"/>
                </a:solidFill>
              </a:rPr>
              <a:t>all the members do not have the same function</a:t>
            </a:r>
            <a:r>
              <a:rPr lang="en-US" dirty="0"/>
              <a:t>, </a:t>
            </a:r>
            <a:r>
              <a:rPr lang="en-US" b="1" baseline="30000" dirty="0"/>
              <a:t>5 </a:t>
            </a:r>
            <a:r>
              <a:rPr lang="en-US" dirty="0"/>
              <a:t>so we, who are many, are one body in Christ, and individually members one of another. </a:t>
            </a:r>
            <a:r>
              <a:rPr lang="en-US" b="1" baseline="30000" dirty="0"/>
              <a:t>6 </a:t>
            </a:r>
            <a:r>
              <a:rPr lang="en-US" dirty="0"/>
              <a:t>Since </a:t>
            </a:r>
            <a:r>
              <a:rPr lang="en-US" b="1" dirty="0">
                <a:solidFill>
                  <a:srgbClr val="B47F44"/>
                </a:solidFill>
              </a:rPr>
              <a:t>we have gifts </a:t>
            </a:r>
            <a:r>
              <a:rPr lang="en-US" dirty="0"/>
              <a:t>that differ </a:t>
            </a:r>
            <a:r>
              <a:rPr lang="en-US" b="1" dirty="0">
                <a:solidFill>
                  <a:srgbClr val="4E7865"/>
                </a:solidFill>
              </a:rPr>
              <a:t>according to the grace given to us</a:t>
            </a:r>
            <a:r>
              <a:rPr lang="en-US" dirty="0"/>
              <a:t>, </a:t>
            </a:r>
            <a:r>
              <a:rPr lang="en-US" i="1" dirty="0"/>
              <a:t>each of us is to exercise them accordingly…</a:t>
            </a:r>
            <a:endParaRPr lang="en-US" dirty="0"/>
          </a:p>
        </p:txBody>
      </p:sp>
    </p:spTree>
    <p:extLst>
      <p:ext uri="{BB962C8B-B14F-4D97-AF65-F5344CB8AC3E}">
        <p14:creationId xmlns:p14="http://schemas.microsoft.com/office/powerpoint/2010/main" val="3428086517"/>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4237-A8E5-0849-A856-617917CAC36B}"/>
              </a:ext>
            </a:extLst>
          </p:cNvPr>
          <p:cNvSpPr>
            <a:spLocks noGrp="1"/>
          </p:cNvSpPr>
          <p:nvPr>
            <p:ph type="title"/>
          </p:nvPr>
        </p:nvSpPr>
        <p:spPr>
          <a:xfrm>
            <a:off x="225083" y="402244"/>
            <a:ext cx="8750105" cy="1104636"/>
          </a:xfrm>
        </p:spPr>
        <p:txBody>
          <a:bodyPr>
            <a:normAutofit fontScale="90000"/>
          </a:bodyPr>
          <a:lstStyle/>
          <a:p>
            <a:r>
              <a:rPr lang="en-US" dirty="0"/>
              <a:t>Paul Continues To Connect</a:t>
            </a:r>
            <a:br>
              <a:rPr lang="en-US" dirty="0"/>
            </a:br>
            <a:r>
              <a:rPr lang="en-US" dirty="0"/>
              <a:t> </a:t>
            </a:r>
            <a:r>
              <a:rPr lang="en-US" sz="3600" dirty="0">
                <a:solidFill>
                  <a:srgbClr val="4E7865"/>
                </a:solidFill>
              </a:rPr>
              <a:t>God’s Grace &amp; Power </a:t>
            </a:r>
            <a:r>
              <a:rPr lang="en-US" sz="3600" dirty="0"/>
              <a:t>to Our </a:t>
            </a:r>
            <a:r>
              <a:rPr lang="en-US" sz="3600" dirty="0">
                <a:solidFill>
                  <a:srgbClr val="B47F44"/>
                </a:solidFill>
              </a:rPr>
              <a:t>Humility &amp; Labors</a:t>
            </a:r>
            <a:endParaRPr lang="en-US" dirty="0">
              <a:solidFill>
                <a:srgbClr val="B47F44"/>
              </a:solidFill>
            </a:endParaRPr>
          </a:p>
        </p:txBody>
      </p:sp>
      <p:sp>
        <p:nvSpPr>
          <p:cNvPr id="3" name="Content Placeholder 2">
            <a:extLst>
              <a:ext uri="{FF2B5EF4-FFF2-40B4-BE49-F238E27FC236}">
                <a16:creationId xmlns:a16="http://schemas.microsoft.com/office/drawing/2014/main" id="{79190F64-58BF-7D40-AA92-43F7AF2F33F6}"/>
              </a:ext>
            </a:extLst>
          </p:cNvPr>
          <p:cNvSpPr>
            <a:spLocks noGrp="1"/>
          </p:cNvSpPr>
          <p:nvPr>
            <p:ph idx="1"/>
          </p:nvPr>
        </p:nvSpPr>
        <p:spPr/>
        <p:txBody>
          <a:bodyPr>
            <a:normAutofit/>
          </a:bodyPr>
          <a:lstStyle/>
          <a:p>
            <a:r>
              <a:rPr lang="en-US" dirty="0"/>
              <a:t>1 Corinthians 15:8-10</a:t>
            </a:r>
          </a:p>
          <a:p>
            <a:pPr lvl="1"/>
            <a:r>
              <a:rPr lang="en-US" b="1" baseline="30000" dirty="0"/>
              <a:t> 8</a:t>
            </a:r>
            <a:r>
              <a:rPr lang="en-US" dirty="0"/>
              <a:t>and </a:t>
            </a:r>
            <a:r>
              <a:rPr lang="en-US" b="1" dirty="0">
                <a:solidFill>
                  <a:srgbClr val="B47F44"/>
                </a:solidFill>
              </a:rPr>
              <a:t>last of all</a:t>
            </a:r>
            <a:r>
              <a:rPr lang="en-US" dirty="0"/>
              <a:t>, as to one untimely born, He appeared to me also. </a:t>
            </a:r>
            <a:r>
              <a:rPr lang="en-US" b="1" baseline="30000" dirty="0"/>
              <a:t>9 </a:t>
            </a:r>
            <a:r>
              <a:rPr lang="en-US" dirty="0"/>
              <a:t>For </a:t>
            </a:r>
            <a:r>
              <a:rPr lang="en-US" b="1" dirty="0">
                <a:solidFill>
                  <a:srgbClr val="B47F44"/>
                </a:solidFill>
              </a:rPr>
              <a:t>I am the least of the apostles</a:t>
            </a:r>
            <a:r>
              <a:rPr lang="en-US" dirty="0"/>
              <a:t>, and </a:t>
            </a:r>
            <a:r>
              <a:rPr lang="en-US" b="1" dirty="0">
                <a:solidFill>
                  <a:srgbClr val="B47F44"/>
                </a:solidFill>
              </a:rPr>
              <a:t>not fit to be called an apostle</a:t>
            </a:r>
            <a:r>
              <a:rPr lang="en-US" dirty="0"/>
              <a:t>, because I persecuted the church of God. </a:t>
            </a:r>
            <a:r>
              <a:rPr lang="en-US" b="1" baseline="30000" dirty="0"/>
              <a:t>10 </a:t>
            </a:r>
            <a:r>
              <a:rPr lang="en-US" b="1" dirty="0">
                <a:solidFill>
                  <a:srgbClr val="4E7865"/>
                </a:solidFill>
              </a:rPr>
              <a:t>But by the grace of God </a:t>
            </a:r>
            <a:r>
              <a:rPr lang="en-US" dirty="0"/>
              <a:t>I am what I am, and </a:t>
            </a:r>
            <a:r>
              <a:rPr lang="en-US" b="1" dirty="0">
                <a:solidFill>
                  <a:srgbClr val="4E7865"/>
                </a:solidFill>
              </a:rPr>
              <a:t>His grace toward me </a:t>
            </a:r>
            <a:r>
              <a:rPr lang="en-US" dirty="0"/>
              <a:t>did not prove vain; but </a:t>
            </a:r>
            <a:r>
              <a:rPr lang="en-US" b="1" dirty="0">
                <a:solidFill>
                  <a:srgbClr val="B47F44"/>
                </a:solidFill>
              </a:rPr>
              <a:t>I labored even more than all of them</a:t>
            </a:r>
            <a:r>
              <a:rPr lang="en-US" dirty="0"/>
              <a:t>, yet </a:t>
            </a:r>
            <a:r>
              <a:rPr lang="en-US" b="1" dirty="0">
                <a:solidFill>
                  <a:srgbClr val="B47F44"/>
                </a:solidFill>
              </a:rPr>
              <a:t>not I, but </a:t>
            </a:r>
            <a:r>
              <a:rPr lang="en-US" b="1" dirty="0">
                <a:solidFill>
                  <a:srgbClr val="4E7865"/>
                </a:solidFill>
              </a:rPr>
              <a:t>the grace of God </a:t>
            </a:r>
            <a:r>
              <a:rPr lang="en-US" b="1" dirty="0">
                <a:solidFill>
                  <a:srgbClr val="B47F44"/>
                </a:solidFill>
              </a:rPr>
              <a:t>with me</a:t>
            </a:r>
            <a:r>
              <a:rPr lang="en-US" dirty="0"/>
              <a:t>.</a:t>
            </a:r>
          </a:p>
        </p:txBody>
      </p:sp>
    </p:spTree>
    <p:extLst>
      <p:ext uri="{BB962C8B-B14F-4D97-AF65-F5344CB8AC3E}">
        <p14:creationId xmlns:p14="http://schemas.microsoft.com/office/powerpoint/2010/main" val="3936764342"/>
      </p:ext>
    </p:extLst>
  </p:cSld>
  <p:clrMapOvr>
    <a:masterClrMapping/>
  </p:clrMapOvr>
  <p:transition spd="slow">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2029</TotalTime>
  <Words>3861</Words>
  <Application>Microsoft Macintosh PowerPoint</Application>
  <PresentationFormat>On-screen Show (16:10)</PresentationFormat>
  <Paragraphs>198</Paragraphs>
  <Slides>32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Lesson 6: Laboring With God’s Grace</vt:lpstr>
      <vt:lpstr>PowerPoint Presentation</vt:lpstr>
      <vt:lpstr>Class Goals: Our Approach</vt:lpstr>
      <vt:lpstr>Grace Is A Personal Quality.</vt:lpstr>
      <vt:lpstr>Seeing God’s Grace Clearly</vt:lpstr>
      <vt:lpstr>Today’s Goal: To understand the relationship  between God’s grace, God’s strength, and our labors in God’s kingdom.  </vt:lpstr>
      <vt:lpstr>Ephesians 3:5-8</vt:lpstr>
      <vt:lpstr>Paul Continues To Connect  God’s Grace &amp; Power to Our Humility &amp; Labors</vt:lpstr>
      <vt:lpstr>Paul Continues To Connect  God’s Grace &amp; Power to Our Humility &amp; Labors</vt:lpstr>
      <vt:lpstr>Paul Continues To Connect  God’s Grace &amp; Power to Our Humility &amp; Labors</vt:lpstr>
      <vt:lpstr>We are laboring with God’s grace.  1. Christians are thankful that  we serve in roles we don’t deserve,  using abilities that are God-given,  with strength that He provides.</vt:lpstr>
      <vt:lpstr>Depending On God’s Strength: Isa. 40:28-31</vt:lpstr>
      <vt:lpstr>Depending On God’s Strength: Deut. 8</vt:lpstr>
      <vt:lpstr>Depending On God’s Strength: Deut. 8</vt:lpstr>
      <vt:lpstr>Depending On God’s Strength:  2 Chronicles 16:9a</vt:lpstr>
      <vt:lpstr>Depending On God’s Strength:  Ephesians 3:14-16</vt:lpstr>
      <vt:lpstr>We are laboring with God’s grace.  1. Christians are thankful that  we serve in roles we don’t deserve,  using abilities that are God-given,  with strength that He provides.</vt:lpstr>
      <vt:lpstr>We are laboring with God’s grace.  2. “Grace” and “power” are absolutely related, but they are not synonymous. “Grace” is not an “enabling power.”</vt:lpstr>
      <vt:lpstr>Grace &amp; Power Are Related.</vt:lpstr>
      <vt:lpstr>Some Teach That They Are The Same.</vt:lpstr>
      <vt:lpstr>Some Teach That They Are The Same.</vt:lpstr>
      <vt:lpstr>This Dates Back To Augustine (354-430 AD)</vt:lpstr>
      <vt:lpstr>Man Is Able To Obey God.</vt:lpstr>
      <vt:lpstr>Man Is Able To Obey God.</vt:lpstr>
      <vt:lpstr>Grace &amp; Power</vt:lpstr>
      <vt:lpstr>Grace &amp; Power Are Related.</vt:lpstr>
      <vt:lpstr>Grace &amp; Power Are Related.</vt:lpstr>
      <vt:lpstr>We are laboring with God’s grace.  1. Christians are thankful that  we serve in roles we don’t deserve,  using abilities that are God-given,  with strength that He provides.</vt:lpstr>
      <vt:lpstr>We are laboring with God’s grace.  2. “Grace” and “power” are absolutely related, but they are not synonymous. “Grace” is not an “enabling power.”</vt:lpstr>
      <vt:lpstr>We are laboring with God’s grace.  3. By grace we are redeemed and equipped to participate in the growth of God’s family! Let’s rejoice in God’s kindness and engage in this good work with our whole hearts knowing that He will give us strength for this great task!</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Nehemiah</dc:title>
  <dc:creator>Phillip Shumake</dc:creator>
  <cp:lastModifiedBy>Phillip Shumake</cp:lastModifiedBy>
  <cp:revision>300</cp:revision>
  <cp:lastPrinted>2022-04-17T03:46:34Z</cp:lastPrinted>
  <dcterms:created xsi:type="dcterms:W3CDTF">2020-02-05T17:41:56Z</dcterms:created>
  <dcterms:modified xsi:type="dcterms:W3CDTF">2022-05-04T20:01:58Z</dcterms:modified>
</cp:coreProperties>
</file>