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6" r:id="rId3"/>
    <p:sldId id="267" r:id="rId4"/>
    <p:sldId id="268" r:id="rId5"/>
    <p:sldId id="269" r:id="rId6"/>
  </p:sldIdLst>
  <p:sldSz cx="9144000" cy="5715000" type="screen16x10"/>
  <p:notesSz cx="9290050" cy="7004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6" d="100"/>
          <a:sy n="86" d="100"/>
        </p:scale>
        <p:origin x="8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958E05-A902-4422-AFC8-0741D6659C7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29015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58E05-A902-4422-AFC8-0741D6659C7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112313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58E05-A902-4422-AFC8-0741D6659C7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270571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58E05-A902-4422-AFC8-0741D6659C7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127700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58E05-A902-4422-AFC8-0741D6659C71}"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357965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958E05-A902-4422-AFC8-0741D6659C7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253454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958E05-A902-4422-AFC8-0741D6659C71}"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98568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958E05-A902-4422-AFC8-0741D6659C71}"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340390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58E05-A902-4422-AFC8-0741D6659C71}"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162346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958E05-A902-4422-AFC8-0741D6659C7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366975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958E05-A902-4422-AFC8-0741D6659C71}"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8E226-DE18-46EC-B9D5-0BF5798F42DA}" type="slidenum">
              <a:rPr lang="en-US" smtClean="0"/>
              <a:t>‹#›</a:t>
            </a:fld>
            <a:endParaRPr lang="en-US"/>
          </a:p>
        </p:txBody>
      </p:sp>
    </p:spTree>
    <p:extLst>
      <p:ext uri="{BB962C8B-B14F-4D97-AF65-F5344CB8AC3E}">
        <p14:creationId xmlns:p14="http://schemas.microsoft.com/office/powerpoint/2010/main" val="316843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65958E05-A902-4422-AFC8-0741D6659C71}" type="datetimeFigureOut">
              <a:rPr lang="en-US" smtClean="0"/>
              <a:t>5/8/2022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008E226-DE18-46EC-B9D5-0BF5798F42DA}" type="slidenum">
              <a:rPr lang="en-US" smtClean="0"/>
              <a:t>‹#›</a:t>
            </a:fld>
            <a:endParaRPr lang="en-US"/>
          </a:p>
        </p:txBody>
      </p:sp>
    </p:spTree>
    <p:extLst>
      <p:ext uri="{BB962C8B-B14F-4D97-AF65-F5344CB8AC3E}">
        <p14:creationId xmlns:p14="http://schemas.microsoft.com/office/powerpoint/2010/main" val="216319296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A28435-A774-D832-E542-AA842CD28D04}"/>
              </a:ext>
            </a:extLst>
          </p:cNvPr>
          <p:cNvSpPr>
            <a:spLocks noGrp="1"/>
          </p:cNvSpPr>
          <p:nvPr>
            <p:ph type="ctrTitle"/>
          </p:nvPr>
        </p:nvSpPr>
        <p:spPr/>
        <p:txBody>
          <a:bodyPr/>
          <a:lstStyle/>
          <a:p>
            <a:r>
              <a:rPr lang="en-US" b="1" dirty="0"/>
              <a:t>Matthew 16:13-19</a:t>
            </a:r>
          </a:p>
        </p:txBody>
      </p:sp>
    </p:spTree>
    <p:extLst>
      <p:ext uri="{BB962C8B-B14F-4D97-AF65-F5344CB8AC3E}">
        <p14:creationId xmlns:p14="http://schemas.microsoft.com/office/powerpoint/2010/main" val="376324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16C03D-73B5-9C36-428A-EA353ECB7DE0}"/>
              </a:ext>
            </a:extLst>
          </p:cNvPr>
          <p:cNvSpPr txBox="1"/>
          <p:nvPr/>
        </p:nvSpPr>
        <p:spPr>
          <a:xfrm>
            <a:off x="278295" y="34862"/>
            <a:ext cx="8587409" cy="5970865"/>
          </a:xfrm>
          <a:prstGeom prst="rect">
            <a:avLst/>
          </a:prstGeom>
          <a:noFill/>
        </p:spPr>
        <p:txBody>
          <a:bodyPr wrap="square" rtlCol="0">
            <a:spAutoFit/>
          </a:bodyPr>
          <a:lstStyle/>
          <a:p>
            <a:pPr algn="l"/>
            <a:r>
              <a:rPr lang="en-US" sz="2600" b="1" baseline="30000" dirty="0">
                <a:latin typeface="Arial Narrow" panose="020B0606020202030204" pitchFamily="34" charset="0"/>
              </a:rPr>
              <a:t>13 </a:t>
            </a:r>
            <a:r>
              <a:rPr lang="en-US" sz="2600" dirty="0">
                <a:latin typeface="Arial Narrow" panose="020B0606020202030204" pitchFamily="34" charset="0"/>
              </a:rPr>
              <a:t>When Jesus came into the region of Caesarea Philippi, He asked His disciples</a:t>
            </a:r>
            <a:r>
              <a:rPr lang="en-US" sz="2600" dirty="0">
                <a:solidFill>
                  <a:srgbClr val="000000"/>
                </a:solidFill>
                <a:latin typeface="Arial Narrow" panose="020B0606020202030204" pitchFamily="34" charset="0"/>
              </a:rPr>
              <a:t>, </a:t>
            </a:r>
            <a:r>
              <a:rPr lang="en-US" sz="2600" dirty="0">
                <a:latin typeface="Arial Narrow" panose="020B0606020202030204" pitchFamily="34" charset="0"/>
              </a:rPr>
              <a:t>saying, “Who do men say that I, the Son of Man, am?”</a:t>
            </a:r>
          </a:p>
          <a:p>
            <a:pPr algn="l"/>
            <a:r>
              <a:rPr lang="en-US" sz="2600" b="1" baseline="30000" dirty="0">
                <a:latin typeface="Arial Narrow" panose="020B0606020202030204" pitchFamily="34" charset="0"/>
              </a:rPr>
              <a:t>14 </a:t>
            </a:r>
            <a:r>
              <a:rPr lang="en-US" sz="2600" dirty="0">
                <a:latin typeface="Arial Narrow" panose="020B0606020202030204" pitchFamily="34" charset="0"/>
              </a:rPr>
              <a:t>So they said, “Some </a:t>
            </a:r>
            <a:r>
              <a:rPr lang="en-US" sz="2600" i="1" dirty="0">
                <a:latin typeface="Arial Narrow" panose="020B0606020202030204" pitchFamily="34" charset="0"/>
              </a:rPr>
              <a:t>say</a:t>
            </a:r>
            <a:r>
              <a:rPr lang="en-US" sz="2600" dirty="0">
                <a:latin typeface="Arial Narrow" panose="020B0606020202030204" pitchFamily="34" charset="0"/>
              </a:rPr>
              <a:t> John the Baptist, some Elijah, and others Jeremiah or one of the prophets.”</a:t>
            </a:r>
          </a:p>
          <a:p>
            <a:pPr algn="l"/>
            <a:r>
              <a:rPr lang="en-US" sz="2600" b="1" baseline="30000" dirty="0">
                <a:latin typeface="Arial Narrow" panose="020B0606020202030204" pitchFamily="34" charset="0"/>
              </a:rPr>
              <a:t>15 </a:t>
            </a:r>
            <a:r>
              <a:rPr lang="en-US" sz="2600" dirty="0">
                <a:latin typeface="Arial Narrow" panose="020B0606020202030204" pitchFamily="34" charset="0"/>
              </a:rPr>
              <a:t>He said to them, “But who do you say that I am?”</a:t>
            </a:r>
          </a:p>
          <a:p>
            <a:pPr algn="l"/>
            <a:r>
              <a:rPr lang="en-US" sz="2600" b="1" baseline="30000" dirty="0">
                <a:latin typeface="Arial Narrow" panose="020B0606020202030204" pitchFamily="34" charset="0"/>
              </a:rPr>
              <a:t>16 </a:t>
            </a:r>
            <a:r>
              <a:rPr lang="en-US" sz="2600" dirty="0">
                <a:latin typeface="Arial Narrow" panose="020B0606020202030204" pitchFamily="34" charset="0"/>
              </a:rPr>
              <a:t>Simon Peter answered and said, “You are the Christ, the Son of the living God.”</a:t>
            </a:r>
          </a:p>
          <a:p>
            <a:pPr algn="l"/>
            <a:r>
              <a:rPr lang="en-US" sz="2600" b="1" baseline="30000" dirty="0">
                <a:latin typeface="Arial Narrow" panose="020B0606020202030204" pitchFamily="34" charset="0"/>
              </a:rPr>
              <a:t>17 </a:t>
            </a:r>
            <a:r>
              <a:rPr lang="en-US" sz="2600" dirty="0">
                <a:latin typeface="Arial Narrow" panose="020B0606020202030204" pitchFamily="34" charset="0"/>
              </a:rPr>
              <a:t>Jesus answered and said to him, “Blessed are you, Simon Bar-Jonah, for flesh and blood has not revealed </a:t>
            </a:r>
            <a:r>
              <a:rPr lang="en-US" sz="2600" i="1" dirty="0">
                <a:latin typeface="Arial Narrow" panose="020B0606020202030204" pitchFamily="34" charset="0"/>
              </a:rPr>
              <a:t>this</a:t>
            </a:r>
            <a:r>
              <a:rPr lang="en-US" sz="2600" dirty="0">
                <a:latin typeface="Arial Narrow" panose="020B0606020202030204" pitchFamily="34" charset="0"/>
              </a:rPr>
              <a:t> to you, but My Father who is in heaven. </a:t>
            </a:r>
            <a:r>
              <a:rPr lang="en-US" sz="2600" b="1" baseline="30000" dirty="0">
                <a:latin typeface="Arial Narrow" panose="020B0606020202030204" pitchFamily="34" charset="0"/>
              </a:rPr>
              <a:t>18 </a:t>
            </a:r>
            <a:r>
              <a:rPr lang="en-US" sz="2600" dirty="0">
                <a:latin typeface="Arial Narrow" panose="020B0606020202030204" pitchFamily="34" charset="0"/>
              </a:rPr>
              <a:t>And I also say to you that you are Peter, and on this rock I will build My </a:t>
            </a:r>
            <a:r>
              <a:rPr lang="en-US" sz="2600" b="1" dirty="0">
                <a:solidFill>
                  <a:srgbClr val="FFFF00"/>
                </a:solidFill>
                <a:effectLst>
                  <a:outerShdw blurRad="38100" dist="38100" dir="2700000" algn="tl">
                    <a:srgbClr val="000000">
                      <a:alpha val="43137"/>
                    </a:srgbClr>
                  </a:outerShdw>
                </a:effectLst>
                <a:latin typeface="Arial Narrow" panose="020B0606020202030204" pitchFamily="34" charset="0"/>
              </a:rPr>
              <a:t>church</a:t>
            </a:r>
            <a:r>
              <a:rPr lang="en-US" sz="2600" dirty="0">
                <a:latin typeface="Arial Narrow" panose="020B0606020202030204" pitchFamily="34" charset="0"/>
              </a:rPr>
              <a:t>, and the gates of Hades shall not prevail against it. </a:t>
            </a:r>
            <a:r>
              <a:rPr lang="en-US" sz="2600" b="1" baseline="30000" dirty="0">
                <a:latin typeface="Arial Narrow" panose="020B0606020202030204" pitchFamily="34" charset="0"/>
              </a:rPr>
              <a:t>19 </a:t>
            </a:r>
            <a:r>
              <a:rPr lang="en-US" sz="2600" dirty="0">
                <a:latin typeface="Arial Narrow" panose="020B0606020202030204" pitchFamily="34" charset="0"/>
              </a:rPr>
              <a:t>And I will give you the keys of the kingdom of heaven, and whatever you bind on earth will be bound in heaven, and whatever you loose on earth will be loosed in heaven.”</a:t>
            </a:r>
          </a:p>
          <a:p>
            <a:endParaRPr lang="en-US" dirty="0"/>
          </a:p>
        </p:txBody>
      </p:sp>
      <p:sp>
        <p:nvSpPr>
          <p:cNvPr id="7" name="Oval 6">
            <a:extLst>
              <a:ext uri="{FF2B5EF4-FFF2-40B4-BE49-F238E27FC236}">
                <a16:creationId xmlns:a16="http://schemas.microsoft.com/office/drawing/2014/main" id="{CC38AEDC-CC13-19CE-B5F2-0B8A69DC251E}"/>
              </a:ext>
            </a:extLst>
          </p:cNvPr>
          <p:cNvSpPr/>
          <p:nvPr/>
        </p:nvSpPr>
        <p:spPr>
          <a:xfrm flipH="1">
            <a:off x="1378090" y="4055855"/>
            <a:ext cx="256479" cy="412595"/>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9F62C745-CE58-95E3-4DCC-3E368DF459DC}"/>
              </a:ext>
            </a:extLst>
          </p:cNvPr>
          <p:cNvCxnSpPr/>
          <p:nvPr/>
        </p:nvCxnSpPr>
        <p:spPr>
          <a:xfrm>
            <a:off x="2776654" y="4315522"/>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7BB53B13-8A3D-C7A8-F81F-AD8DC38A32FF}"/>
              </a:ext>
            </a:extLst>
          </p:cNvPr>
          <p:cNvSpPr/>
          <p:nvPr/>
        </p:nvSpPr>
        <p:spPr>
          <a:xfrm flipH="1">
            <a:off x="2632765" y="4041341"/>
            <a:ext cx="444263" cy="412595"/>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383A4FB-E5EC-E98E-2AC2-84FE261B535A}"/>
              </a:ext>
            </a:extLst>
          </p:cNvPr>
          <p:cNvCxnSpPr/>
          <p:nvPr/>
        </p:nvCxnSpPr>
        <p:spPr>
          <a:xfrm>
            <a:off x="4775200" y="2481943"/>
            <a:ext cx="387531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58A6A26-2FFA-4949-54BE-CDA75F5828A2}"/>
              </a:ext>
            </a:extLst>
          </p:cNvPr>
          <p:cNvCxnSpPr>
            <a:cxnSpLocks/>
          </p:cNvCxnSpPr>
          <p:nvPr/>
        </p:nvCxnSpPr>
        <p:spPr>
          <a:xfrm>
            <a:off x="384629" y="2857500"/>
            <a:ext cx="124994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CCDC84-5126-7270-CA9F-06FF74701F93}"/>
              </a:ext>
            </a:extLst>
          </p:cNvPr>
          <p:cNvCxnSpPr>
            <a:cxnSpLocks/>
          </p:cNvCxnSpPr>
          <p:nvPr/>
        </p:nvCxnSpPr>
        <p:spPr>
          <a:xfrm>
            <a:off x="3730171" y="4867729"/>
            <a:ext cx="269965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54C4E96-49B8-0221-D7D2-F57EC15F48D7}"/>
              </a:ext>
            </a:extLst>
          </p:cNvPr>
          <p:cNvCxnSpPr>
            <a:cxnSpLocks/>
          </p:cNvCxnSpPr>
          <p:nvPr/>
        </p:nvCxnSpPr>
        <p:spPr>
          <a:xfrm>
            <a:off x="7228115" y="4867729"/>
            <a:ext cx="105954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692043E-8621-6CCC-3B69-082EEA31F4B7}"/>
              </a:ext>
            </a:extLst>
          </p:cNvPr>
          <p:cNvCxnSpPr>
            <a:cxnSpLocks/>
          </p:cNvCxnSpPr>
          <p:nvPr/>
        </p:nvCxnSpPr>
        <p:spPr>
          <a:xfrm>
            <a:off x="1634569" y="4424908"/>
            <a:ext cx="105954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DF6F20F-C22E-DE4F-11EC-5D91699E2717}"/>
              </a:ext>
            </a:extLst>
          </p:cNvPr>
          <p:cNvCxnSpPr>
            <a:cxnSpLocks/>
          </p:cNvCxnSpPr>
          <p:nvPr/>
        </p:nvCxnSpPr>
        <p:spPr>
          <a:xfrm>
            <a:off x="1986880" y="5252358"/>
            <a:ext cx="666363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3ACA7A3-958A-A2D5-6B9F-D4B1A2A4EC3C}"/>
              </a:ext>
            </a:extLst>
          </p:cNvPr>
          <p:cNvCxnSpPr>
            <a:cxnSpLocks/>
          </p:cNvCxnSpPr>
          <p:nvPr/>
        </p:nvCxnSpPr>
        <p:spPr>
          <a:xfrm>
            <a:off x="406400" y="5602513"/>
            <a:ext cx="628468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EC59D4F8-1BC7-E63C-5A78-0F19131C3D29}"/>
              </a:ext>
            </a:extLst>
          </p:cNvPr>
          <p:cNvSpPr/>
          <p:nvPr/>
        </p:nvSpPr>
        <p:spPr>
          <a:xfrm flipH="1">
            <a:off x="3077028" y="4055855"/>
            <a:ext cx="1059542" cy="449238"/>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92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500" fill="hold"/>
                                        <p:tgtEl>
                                          <p:spTgt spid="27"/>
                                        </p:tgtEl>
                                        <p:attrNameLst>
                                          <p:attrName>ppt_w</p:attrName>
                                        </p:attrNameLst>
                                      </p:cBhvr>
                                      <p:tavLst>
                                        <p:tav tm="0">
                                          <p:val>
                                            <p:fltVal val="0"/>
                                          </p:val>
                                        </p:tav>
                                        <p:tav tm="100000">
                                          <p:val>
                                            <p:strVal val="#ppt_w"/>
                                          </p:val>
                                        </p:tav>
                                      </p:tavLst>
                                    </p:anim>
                                    <p:anim calcmode="lin" valueType="num">
                                      <p:cBhvr>
                                        <p:cTn id="27" dur="500" fill="hold"/>
                                        <p:tgtEl>
                                          <p:spTgt spid="27"/>
                                        </p:tgtEl>
                                        <p:attrNameLst>
                                          <p:attrName>ppt_h</p:attrName>
                                        </p:attrNameLst>
                                      </p:cBhvr>
                                      <p:tavLst>
                                        <p:tav tm="0">
                                          <p:val>
                                            <p:fltVal val="0"/>
                                          </p:val>
                                        </p:tav>
                                        <p:tav tm="100000">
                                          <p:val>
                                            <p:strVal val="#ppt_h"/>
                                          </p:val>
                                        </p:tav>
                                      </p:tavLst>
                                    </p:anim>
                                    <p:animEffect transition="in" filter="fade">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left)">
                                      <p:cBhvr>
                                        <p:cTn id="6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0"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0A9D1-6950-804D-CBC3-07E0F06A09E0}"/>
              </a:ext>
            </a:extLst>
          </p:cNvPr>
          <p:cNvSpPr>
            <a:spLocks noGrp="1"/>
          </p:cNvSpPr>
          <p:nvPr>
            <p:ph type="title"/>
          </p:nvPr>
        </p:nvSpPr>
        <p:spPr/>
        <p:txBody>
          <a:bodyPr>
            <a:normAutofit/>
          </a:bodyPr>
          <a:lstStyle/>
          <a:p>
            <a:r>
              <a:rPr lang="en-US" sz="4400" b="1" dirty="0"/>
              <a:t>Why Future?</a:t>
            </a:r>
          </a:p>
        </p:txBody>
      </p:sp>
      <p:sp>
        <p:nvSpPr>
          <p:cNvPr id="3" name="Content Placeholder 2">
            <a:extLst>
              <a:ext uri="{FF2B5EF4-FFF2-40B4-BE49-F238E27FC236}">
                <a16:creationId xmlns:a16="http://schemas.microsoft.com/office/drawing/2014/main" id="{32E107AA-64AB-08A7-D091-375CC3E1CCD2}"/>
              </a:ext>
            </a:extLst>
          </p:cNvPr>
          <p:cNvSpPr>
            <a:spLocks noGrp="1"/>
          </p:cNvSpPr>
          <p:nvPr>
            <p:ph sz="half" idx="1"/>
          </p:nvPr>
        </p:nvSpPr>
        <p:spPr>
          <a:xfrm>
            <a:off x="628650" y="1469761"/>
            <a:ext cx="4289038" cy="4133472"/>
          </a:xfrm>
        </p:spPr>
        <p:txBody>
          <a:bodyPr>
            <a:noAutofit/>
          </a:bodyPr>
          <a:lstStyle/>
          <a:p>
            <a:r>
              <a:rPr lang="en-US" sz="3200" dirty="0"/>
              <a:t>Purchase price had to be paid (Acts 20:28).</a:t>
            </a:r>
          </a:p>
          <a:p>
            <a:r>
              <a:rPr lang="en-US" sz="3200" dirty="0"/>
              <a:t>Foundation had to be proved. (Romans 1:4)</a:t>
            </a:r>
          </a:p>
          <a:p>
            <a:r>
              <a:rPr lang="en-US" sz="3200" dirty="0"/>
              <a:t>King had to be crowned. (Dan.7:13-14)</a:t>
            </a:r>
          </a:p>
          <a:p>
            <a:r>
              <a:rPr lang="en-US" sz="3200" dirty="0"/>
              <a:t>Spokesmen had to be inspired (Jn 16:12-15).</a:t>
            </a:r>
          </a:p>
        </p:txBody>
      </p:sp>
      <p:sp>
        <p:nvSpPr>
          <p:cNvPr id="4" name="Content Placeholder 3">
            <a:extLst>
              <a:ext uri="{FF2B5EF4-FFF2-40B4-BE49-F238E27FC236}">
                <a16:creationId xmlns:a16="http://schemas.microsoft.com/office/drawing/2014/main" id="{B3849EBA-1672-1AE9-E05B-56A7F2C4D943}"/>
              </a:ext>
            </a:extLst>
          </p:cNvPr>
          <p:cNvSpPr>
            <a:spLocks noGrp="1"/>
          </p:cNvSpPr>
          <p:nvPr>
            <p:ph sz="half" idx="2"/>
          </p:nvPr>
        </p:nvSpPr>
        <p:spPr>
          <a:xfrm>
            <a:off x="5374888" y="1466849"/>
            <a:ext cx="3769112" cy="4117333"/>
          </a:xfrm>
        </p:spPr>
        <p:txBody>
          <a:bodyPr>
            <a:normAutofit/>
          </a:bodyPr>
          <a:lstStyle/>
          <a:p>
            <a:r>
              <a:rPr lang="en-US" sz="3200" dirty="0"/>
              <a:t>The Cross</a:t>
            </a:r>
          </a:p>
          <a:p>
            <a:endParaRPr lang="en-US" sz="2400" dirty="0"/>
          </a:p>
          <a:p>
            <a:r>
              <a:rPr lang="en-US" sz="3200" dirty="0"/>
              <a:t>The Resurrection</a:t>
            </a:r>
          </a:p>
          <a:p>
            <a:pPr marL="0" indent="0">
              <a:buNone/>
            </a:pPr>
            <a:endParaRPr lang="en-US" sz="2400" dirty="0"/>
          </a:p>
          <a:p>
            <a:r>
              <a:rPr lang="en-US" sz="3200" dirty="0"/>
              <a:t>Coronation       </a:t>
            </a:r>
          </a:p>
          <a:p>
            <a:endParaRPr lang="en-US" sz="2400" dirty="0"/>
          </a:p>
          <a:p>
            <a:r>
              <a:rPr lang="en-US" sz="3200" dirty="0"/>
              <a:t>Holy  Spirit Baptism (Acts 2:1-4)</a:t>
            </a:r>
          </a:p>
        </p:txBody>
      </p:sp>
    </p:spTree>
    <p:extLst>
      <p:ext uri="{BB962C8B-B14F-4D97-AF65-F5344CB8AC3E}">
        <p14:creationId xmlns:p14="http://schemas.microsoft.com/office/powerpoint/2010/main" val="410763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6F02-4C01-8094-76FC-3117B6FE3B57}"/>
              </a:ext>
            </a:extLst>
          </p:cNvPr>
          <p:cNvSpPr>
            <a:spLocks noGrp="1"/>
          </p:cNvSpPr>
          <p:nvPr>
            <p:ph type="title"/>
          </p:nvPr>
        </p:nvSpPr>
        <p:spPr/>
        <p:txBody>
          <a:bodyPr>
            <a:normAutofit/>
          </a:bodyPr>
          <a:lstStyle/>
          <a:p>
            <a:pPr algn="ctr"/>
            <a:r>
              <a:rPr lang="en-US" sz="4400" b="1" dirty="0"/>
              <a:t>Acts 2</a:t>
            </a:r>
          </a:p>
        </p:txBody>
      </p:sp>
      <p:sp>
        <p:nvSpPr>
          <p:cNvPr id="3" name="Content Placeholder 2">
            <a:extLst>
              <a:ext uri="{FF2B5EF4-FFF2-40B4-BE49-F238E27FC236}">
                <a16:creationId xmlns:a16="http://schemas.microsoft.com/office/drawing/2014/main" id="{FC58886C-8B03-C83F-0CE3-A1226F90AF29}"/>
              </a:ext>
            </a:extLst>
          </p:cNvPr>
          <p:cNvSpPr>
            <a:spLocks noGrp="1"/>
          </p:cNvSpPr>
          <p:nvPr>
            <p:ph sz="half" idx="1"/>
          </p:nvPr>
        </p:nvSpPr>
        <p:spPr>
          <a:xfrm>
            <a:off x="232229" y="1521354"/>
            <a:ext cx="2627085" cy="3626115"/>
          </a:xfrm>
        </p:spPr>
        <p:txBody>
          <a:bodyPr>
            <a:noAutofit/>
          </a:bodyPr>
          <a:lstStyle/>
          <a:p>
            <a:r>
              <a:rPr lang="en-US" sz="3200" dirty="0"/>
              <a:t>Acts 2:5-13</a:t>
            </a:r>
          </a:p>
          <a:p>
            <a:r>
              <a:rPr lang="en-US" sz="3200" dirty="0"/>
              <a:t>Acts 2:14-21</a:t>
            </a:r>
          </a:p>
          <a:p>
            <a:r>
              <a:rPr lang="en-US" sz="3200" dirty="0"/>
              <a:t>Acts 2:22-33</a:t>
            </a:r>
          </a:p>
          <a:p>
            <a:r>
              <a:rPr lang="en-US" sz="3200" dirty="0"/>
              <a:t>Acts 2:33-36</a:t>
            </a:r>
          </a:p>
          <a:p>
            <a:r>
              <a:rPr lang="en-US" sz="3200" dirty="0"/>
              <a:t>Acts 2:37</a:t>
            </a:r>
          </a:p>
          <a:p>
            <a:r>
              <a:rPr lang="en-US" sz="3200" dirty="0"/>
              <a:t>Acts 2:38-40</a:t>
            </a:r>
          </a:p>
          <a:p>
            <a:r>
              <a:rPr lang="en-US" sz="3200" dirty="0"/>
              <a:t>Acts 2:41-42</a:t>
            </a:r>
          </a:p>
        </p:txBody>
      </p:sp>
      <p:sp>
        <p:nvSpPr>
          <p:cNvPr id="4" name="Content Placeholder 3">
            <a:extLst>
              <a:ext uri="{FF2B5EF4-FFF2-40B4-BE49-F238E27FC236}">
                <a16:creationId xmlns:a16="http://schemas.microsoft.com/office/drawing/2014/main" id="{86151CE5-38D1-FFE3-C855-F1BA4AAE9B45}"/>
              </a:ext>
            </a:extLst>
          </p:cNvPr>
          <p:cNvSpPr>
            <a:spLocks noGrp="1"/>
          </p:cNvSpPr>
          <p:nvPr>
            <p:ph sz="half" idx="2"/>
          </p:nvPr>
        </p:nvSpPr>
        <p:spPr>
          <a:xfrm>
            <a:off x="2917371" y="1521354"/>
            <a:ext cx="5994400" cy="3889375"/>
          </a:xfrm>
        </p:spPr>
        <p:txBody>
          <a:bodyPr>
            <a:normAutofit/>
          </a:bodyPr>
          <a:lstStyle/>
          <a:p>
            <a:r>
              <a:rPr lang="en-US" sz="3200" dirty="0"/>
              <a:t>The Setting</a:t>
            </a:r>
          </a:p>
          <a:p>
            <a:r>
              <a:rPr lang="en-US" sz="3200" dirty="0"/>
              <a:t>Explanation of the phenomenon </a:t>
            </a:r>
          </a:p>
          <a:p>
            <a:r>
              <a:rPr lang="en-US" sz="3200" dirty="0"/>
              <a:t>Laying the Foundation (3 proofs)</a:t>
            </a:r>
          </a:p>
          <a:p>
            <a:r>
              <a:rPr lang="en-US" sz="3200" dirty="0"/>
              <a:t>Announcement of the coronation</a:t>
            </a:r>
          </a:p>
          <a:p>
            <a:r>
              <a:rPr lang="en-US" sz="3200" dirty="0"/>
              <a:t>Reaction of the hearers</a:t>
            </a:r>
          </a:p>
          <a:p>
            <a:r>
              <a:rPr lang="en-US" sz="3200" dirty="0"/>
              <a:t>Peter using the keys</a:t>
            </a:r>
          </a:p>
          <a:p>
            <a:r>
              <a:rPr lang="en-US" sz="3200" dirty="0"/>
              <a:t>3,000 obey to become the church</a:t>
            </a:r>
          </a:p>
        </p:txBody>
      </p:sp>
    </p:spTree>
    <p:extLst>
      <p:ext uri="{BB962C8B-B14F-4D97-AF65-F5344CB8AC3E}">
        <p14:creationId xmlns:p14="http://schemas.microsoft.com/office/powerpoint/2010/main" val="243410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par>
                          <p:cTn id="23" fill="hold">
                            <p:stCondLst>
                              <p:cond delay="0"/>
                            </p:stCondLst>
                            <p:childTnLst>
                              <p:par>
                                <p:cTn id="24" presetID="22" presetClass="entr" presetSubtype="8" fill="hold" nodeType="after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wipe(left)">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nodeType="after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wipe(left)">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par>
                          <p:cTn id="39" fill="hold">
                            <p:stCondLst>
                              <p:cond delay="0"/>
                            </p:stCondLst>
                            <p:childTnLst>
                              <p:par>
                                <p:cTn id="40" presetID="22" presetClass="entr" presetSubtype="8" fill="hold" nodeType="after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wipe(left)">
                                      <p:cBhvr>
                                        <p:cTn id="42" dur="5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par>
                          <p:cTn id="47" fill="hold">
                            <p:stCondLst>
                              <p:cond delay="0"/>
                            </p:stCondLst>
                            <p:childTnLst>
                              <p:par>
                                <p:cTn id="48" presetID="22" presetClass="entr" presetSubtype="8" fill="hold" nodeType="after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Effect transition="in" filter="wipe(left)">
                                      <p:cBhvr>
                                        <p:cTn id="50" dur="5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par>
                          <p:cTn id="55" fill="hold">
                            <p:stCondLst>
                              <p:cond delay="0"/>
                            </p:stCondLst>
                            <p:childTnLst>
                              <p:par>
                                <p:cTn id="56" presetID="22" presetClass="entr" presetSubtype="8" fill="hold" nodeType="after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Effect transition="in" filter="wipe(left)">
                                      <p:cBhvr>
                                        <p:cTn id="5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EBEEC1E-802E-F2D0-D8EF-57BD723205E3}"/>
              </a:ext>
            </a:extLst>
          </p:cNvPr>
          <p:cNvSpPr>
            <a:spLocks noGrp="1"/>
          </p:cNvSpPr>
          <p:nvPr>
            <p:ph type="title"/>
          </p:nvPr>
        </p:nvSpPr>
        <p:spPr>
          <a:xfrm>
            <a:off x="545645" y="2822599"/>
            <a:ext cx="8197850" cy="1104636"/>
          </a:xfrm>
        </p:spPr>
        <p:txBody>
          <a:bodyPr>
            <a:noAutofit/>
          </a:bodyPr>
          <a:lstStyle/>
          <a:p>
            <a:r>
              <a:rPr lang="en-US" sz="4400" b="1" dirty="0"/>
              <a:t>The Lord is still building His church!</a:t>
            </a:r>
          </a:p>
        </p:txBody>
      </p:sp>
      <p:sp>
        <p:nvSpPr>
          <p:cNvPr id="8" name="TextBox 7">
            <a:extLst>
              <a:ext uri="{FF2B5EF4-FFF2-40B4-BE49-F238E27FC236}">
                <a16:creationId xmlns:a16="http://schemas.microsoft.com/office/drawing/2014/main" id="{E03275D3-C833-DCAE-570A-8C81BD266471}"/>
              </a:ext>
            </a:extLst>
          </p:cNvPr>
          <p:cNvSpPr txBox="1"/>
          <p:nvPr/>
        </p:nvSpPr>
        <p:spPr>
          <a:xfrm>
            <a:off x="409121" y="883607"/>
            <a:ext cx="8098971" cy="1938992"/>
          </a:xfrm>
          <a:prstGeom prst="rect">
            <a:avLst/>
          </a:prstGeom>
          <a:noFill/>
        </p:spPr>
        <p:txBody>
          <a:bodyPr wrap="square" rtlCol="0">
            <a:spAutoFit/>
          </a:bodyPr>
          <a:lstStyle/>
          <a:p>
            <a:pPr algn="ctr"/>
            <a:r>
              <a:rPr lang="en-US" sz="4000" b="0" i="0" dirty="0">
                <a:effectLst/>
                <a:latin typeface="system-ui"/>
              </a:rPr>
              <a:t>And the Lord added to the </a:t>
            </a:r>
            <a:r>
              <a:rPr lang="en-US" sz="4000" b="1" i="0" dirty="0">
                <a:solidFill>
                  <a:srgbClr val="FFFF00"/>
                </a:solidFill>
                <a:effectLst>
                  <a:outerShdw blurRad="38100" dist="38100" dir="2700000" algn="tl">
                    <a:srgbClr val="000000">
                      <a:alpha val="43137"/>
                    </a:srgbClr>
                  </a:outerShdw>
                </a:effectLst>
                <a:latin typeface="system-ui"/>
              </a:rPr>
              <a:t>church </a:t>
            </a:r>
            <a:r>
              <a:rPr lang="en-US" sz="4000" b="0" i="0" dirty="0">
                <a:effectLst/>
                <a:latin typeface="system-ui"/>
              </a:rPr>
              <a:t>daily those who were being saved.</a:t>
            </a:r>
          </a:p>
          <a:p>
            <a:pPr algn="ctr"/>
            <a:r>
              <a:rPr lang="en-US" sz="4000" dirty="0">
                <a:latin typeface="system-ui"/>
              </a:rPr>
              <a:t>(Acts 2:47)</a:t>
            </a:r>
            <a:endParaRPr lang="en-US" sz="4000" dirty="0"/>
          </a:p>
        </p:txBody>
      </p:sp>
      <p:sp>
        <p:nvSpPr>
          <p:cNvPr id="9" name="TextBox 8">
            <a:extLst>
              <a:ext uri="{FF2B5EF4-FFF2-40B4-BE49-F238E27FC236}">
                <a16:creationId xmlns:a16="http://schemas.microsoft.com/office/drawing/2014/main" id="{48E5A82A-408E-EA8E-0E3C-30F0202EF083}"/>
              </a:ext>
            </a:extLst>
          </p:cNvPr>
          <p:cNvSpPr txBox="1"/>
          <p:nvPr/>
        </p:nvSpPr>
        <p:spPr>
          <a:xfrm>
            <a:off x="783771" y="2822599"/>
            <a:ext cx="7724321" cy="2308324"/>
          </a:xfrm>
          <a:prstGeom prst="rect">
            <a:avLst/>
          </a:prstGeom>
          <a:noFill/>
        </p:spPr>
        <p:txBody>
          <a:bodyPr wrap="square" rtlCol="0">
            <a:spAutoFit/>
          </a:bodyPr>
          <a:lstStyle/>
          <a:p>
            <a:pPr algn="ctr"/>
            <a:r>
              <a:rPr lang="en-US" sz="3600" b="0" i="0" dirty="0">
                <a:effectLst/>
                <a:latin typeface="system-ui"/>
              </a:rPr>
              <a:t>“Repent, and let every one of you be baptized in the name of Jesus Christ for the remission of sins; and you shall receive the gift of the Holy Spirit.”</a:t>
            </a:r>
            <a:endParaRPr lang="en-US" sz="3600" dirty="0"/>
          </a:p>
        </p:txBody>
      </p:sp>
    </p:spTree>
    <p:extLst>
      <p:ext uri="{BB962C8B-B14F-4D97-AF65-F5344CB8AC3E}">
        <p14:creationId xmlns:p14="http://schemas.microsoft.com/office/powerpoint/2010/main" val="21383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399</TotalTime>
  <Words>363</Words>
  <Application>Microsoft Office PowerPoint</Application>
  <PresentationFormat>On-screen Show (16:10)</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Calibri</vt:lpstr>
      <vt:lpstr>Calibri Light</vt:lpstr>
      <vt:lpstr>system-ui</vt:lpstr>
      <vt:lpstr>Office Theme</vt:lpstr>
      <vt:lpstr>Matthew 16:13-19</vt:lpstr>
      <vt:lpstr>PowerPoint Presentation</vt:lpstr>
      <vt:lpstr>Why Future?</vt:lpstr>
      <vt:lpstr>Acts 2</vt:lpstr>
      <vt:lpstr>The Lord is still building His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Encouraging Evangelistic Consciousness</dc:title>
  <dc:creator>Sewell Hall</dc:creator>
  <cp:lastModifiedBy>Sewell Hall</cp:lastModifiedBy>
  <cp:revision>11</cp:revision>
  <cp:lastPrinted>2022-04-29T13:49:25Z</cp:lastPrinted>
  <dcterms:created xsi:type="dcterms:W3CDTF">2022-04-18T23:30:05Z</dcterms:created>
  <dcterms:modified xsi:type="dcterms:W3CDTF">2022-05-08T12:41:18Z</dcterms:modified>
</cp:coreProperties>
</file>