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65" r:id="rId7"/>
    <p:sldId id="266" r:id="rId8"/>
    <p:sldId id="267" r:id="rId9"/>
    <p:sldId id="260" r:id="rId10"/>
    <p:sldId id="262" r:id="rId11"/>
    <p:sldId id="261" r:id="rId1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F7A"/>
    <a:srgbClr val="C4484E"/>
    <a:srgbClr val="80ABA3"/>
    <a:srgbClr val="90BFB5"/>
    <a:srgbClr val="197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78952"/>
  </p:normalViewPr>
  <p:slideViewPr>
    <p:cSldViewPr snapToGrid="0" snapToObjects="1">
      <p:cViewPr varScale="1">
        <p:scale>
          <a:sx n="93" d="100"/>
          <a:sy n="93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85547-83D6-2941-A0D8-C1F3E9640DE2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68B4-CCF0-684B-8D6D-874F75BC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4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ueletterbible.org/kjv/tit/2/10/s_1131010" TargetMode="External"/><Relationship Id="rId13" Type="http://schemas.openxmlformats.org/officeDocument/2006/relationships/hyperlink" Target="https://www.blueletterbible.org/kjv/act/5/31/s_1023031" TargetMode="External"/><Relationship Id="rId18" Type="http://schemas.openxmlformats.org/officeDocument/2006/relationships/hyperlink" Target="https://www.blueletterbible.org/kjv/tit/1/4/s_1130004" TargetMode="External"/><Relationship Id="rId26" Type="http://schemas.openxmlformats.org/officeDocument/2006/relationships/hyperlink" Target="https://www.blueletterbible.org/kjv/1jo/4/14/s_1163014" TargetMode="External"/><Relationship Id="rId3" Type="http://schemas.openxmlformats.org/officeDocument/2006/relationships/hyperlink" Target="https://www.blueletterbible.org/kjv/luk/1/47/s_974047" TargetMode="External"/><Relationship Id="rId21" Type="http://schemas.openxmlformats.org/officeDocument/2006/relationships/hyperlink" Target="https://www.blueletterbible.org/kjv/2pe/1/1/s_1157001" TargetMode="External"/><Relationship Id="rId7" Type="http://schemas.openxmlformats.org/officeDocument/2006/relationships/hyperlink" Target="https://www.blueletterbible.org/kjv/tit/1/3/s_1130003" TargetMode="External"/><Relationship Id="rId12" Type="http://schemas.openxmlformats.org/officeDocument/2006/relationships/hyperlink" Target="https://www.blueletterbible.org/kjv/jhn/4/42/s_1001042" TargetMode="External"/><Relationship Id="rId17" Type="http://schemas.openxmlformats.org/officeDocument/2006/relationships/hyperlink" Target="https://www.blueletterbible.org/kjv/2ti/1/10/s_1126010" TargetMode="External"/><Relationship Id="rId25" Type="http://schemas.openxmlformats.org/officeDocument/2006/relationships/hyperlink" Target="https://www.blueletterbible.org/kjv/2pe/3/18/s_1159018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www.blueletterbible.org/kjv/phl/3/20/s_1106020" TargetMode="External"/><Relationship Id="rId20" Type="http://schemas.openxmlformats.org/officeDocument/2006/relationships/hyperlink" Target="https://www.blueletterbible.org/kjv/tit/3/6/s_1132006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lueletterbible.org/kjv/1ti/4/10/s_1123010" TargetMode="External"/><Relationship Id="rId11" Type="http://schemas.openxmlformats.org/officeDocument/2006/relationships/hyperlink" Target="https://www.blueletterbible.org/kjv/luk/2/11/s_975011" TargetMode="External"/><Relationship Id="rId24" Type="http://schemas.openxmlformats.org/officeDocument/2006/relationships/hyperlink" Target="https://www.blueletterbible.org/kjv/2pe/3/2/s_1159002" TargetMode="External"/><Relationship Id="rId5" Type="http://schemas.openxmlformats.org/officeDocument/2006/relationships/hyperlink" Target="https://www.blueletterbible.org/kjv/1ti/2/3/s_1121003" TargetMode="External"/><Relationship Id="rId15" Type="http://schemas.openxmlformats.org/officeDocument/2006/relationships/hyperlink" Target="https://www.blueletterbible.org/kjv/eph/5/23/s_1102023" TargetMode="External"/><Relationship Id="rId23" Type="http://schemas.openxmlformats.org/officeDocument/2006/relationships/hyperlink" Target="https://www.blueletterbible.org/kjv/2pe/2/20/s_1158020" TargetMode="External"/><Relationship Id="rId10" Type="http://schemas.openxmlformats.org/officeDocument/2006/relationships/hyperlink" Target="https://www.blueletterbible.org/kjv/jde/1/25/s_1167025" TargetMode="External"/><Relationship Id="rId19" Type="http://schemas.openxmlformats.org/officeDocument/2006/relationships/hyperlink" Target="https://www.blueletterbible.org/Bible.cfm?b=Tts&amp;c=2#13" TargetMode="External"/><Relationship Id="rId4" Type="http://schemas.openxmlformats.org/officeDocument/2006/relationships/hyperlink" Target="https://www.blueletterbible.org/kjv/1ti/1/1/s_1120001" TargetMode="External"/><Relationship Id="rId9" Type="http://schemas.openxmlformats.org/officeDocument/2006/relationships/hyperlink" Target="https://www.blueletterbible.org/kjv/tit/3/4/s_1132004" TargetMode="External"/><Relationship Id="rId14" Type="http://schemas.openxmlformats.org/officeDocument/2006/relationships/hyperlink" Target="https://www.blueletterbible.org/kjv/act/13/23/s_1031023" TargetMode="External"/><Relationship Id="rId22" Type="http://schemas.openxmlformats.org/officeDocument/2006/relationships/hyperlink" Target="https://www.blueletterbible.org/kjv/2pe/1/11/s_1157011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ueletterbible.org/kjv/tit/2/10/s_1131010" TargetMode="External"/><Relationship Id="rId13" Type="http://schemas.openxmlformats.org/officeDocument/2006/relationships/hyperlink" Target="https://www.blueletterbible.org/kjv/act/5/31/s_1023031" TargetMode="External"/><Relationship Id="rId18" Type="http://schemas.openxmlformats.org/officeDocument/2006/relationships/hyperlink" Target="https://www.blueletterbible.org/kjv/tit/1/4/s_1130004" TargetMode="External"/><Relationship Id="rId26" Type="http://schemas.openxmlformats.org/officeDocument/2006/relationships/hyperlink" Target="https://www.blueletterbible.org/kjv/1jo/4/14/s_1163014" TargetMode="External"/><Relationship Id="rId3" Type="http://schemas.openxmlformats.org/officeDocument/2006/relationships/hyperlink" Target="https://www.blueletterbible.org/kjv/luk/1/47/s_974047" TargetMode="External"/><Relationship Id="rId21" Type="http://schemas.openxmlformats.org/officeDocument/2006/relationships/hyperlink" Target="https://www.blueletterbible.org/kjv/2pe/1/1/s_1157001" TargetMode="External"/><Relationship Id="rId7" Type="http://schemas.openxmlformats.org/officeDocument/2006/relationships/hyperlink" Target="https://www.blueletterbible.org/kjv/tit/1/3/s_1130003" TargetMode="External"/><Relationship Id="rId12" Type="http://schemas.openxmlformats.org/officeDocument/2006/relationships/hyperlink" Target="https://www.blueletterbible.org/kjv/jhn/4/42/s_1001042" TargetMode="External"/><Relationship Id="rId17" Type="http://schemas.openxmlformats.org/officeDocument/2006/relationships/hyperlink" Target="https://www.blueletterbible.org/kjv/2ti/1/10/s_1126010" TargetMode="External"/><Relationship Id="rId25" Type="http://schemas.openxmlformats.org/officeDocument/2006/relationships/hyperlink" Target="https://www.blueletterbible.org/kjv/2pe/3/18/s_1159018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s://www.blueletterbible.org/kjv/phl/3/20/s_1106020" TargetMode="External"/><Relationship Id="rId20" Type="http://schemas.openxmlformats.org/officeDocument/2006/relationships/hyperlink" Target="https://www.blueletterbible.org/kjv/tit/3/6/s_1132006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lueletterbible.org/kjv/1ti/4/10/s_1123010" TargetMode="External"/><Relationship Id="rId11" Type="http://schemas.openxmlformats.org/officeDocument/2006/relationships/hyperlink" Target="https://www.blueletterbible.org/kjv/luk/2/11/s_975011" TargetMode="External"/><Relationship Id="rId24" Type="http://schemas.openxmlformats.org/officeDocument/2006/relationships/hyperlink" Target="https://www.blueletterbible.org/kjv/2pe/3/2/s_1159002" TargetMode="External"/><Relationship Id="rId5" Type="http://schemas.openxmlformats.org/officeDocument/2006/relationships/hyperlink" Target="https://www.blueletterbible.org/kjv/1ti/2/3/s_1121003" TargetMode="External"/><Relationship Id="rId15" Type="http://schemas.openxmlformats.org/officeDocument/2006/relationships/hyperlink" Target="https://www.blueletterbible.org/kjv/eph/5/23/s_1102023" TargetMode="External"/><Relationship Id="rId23" Type="http://schemas.openxmlformats.org/officeDocument/2006/relationships/hyperlink" Target="https://www.blueletterbible.org/kjv/2pe/2/20/s_1158020" TargetMode="External"/><Relationship Id="rId10" Type="http://schemas.openxmlformats.org/officeDocument/2006/relationships/hyperlink" Target="https://www.blueletterbible.org/kjv/jde/1/25/s_1167025" TargetMode="External"/><Relationship Id="rId19" Type="http://schemas.openxmlformats.org/officeDocument/2006/relationships/hyperlink" Target="https://www.blueletterbible.org/Bible.cfm?b=Tts&amp;c=2#13" TargetMode="External"/><Relationship Id="rId4" Type="http://schemas.openxmlformats.org/officeDocument/2006/relationships/hyperlink" Target="https://www.blueletterbible.org/kjv/1ti/1/1/s_1120001" TargetMode="External"/><Relationship Id="rId9" Type="http://schemas.openxmlformats.org/officeDocument/2006/relationships/hyperlink" Target="https://www.blueletterbible.org/kjv/tit/3/4/s_1132004" TargetMode="External"/><Relationship Id="rId14" Type="http://schemas.openxmlformats.org/officeDocument/2006/relationships/hyperlink" Target="https://www.blueletterbible.org/kjv/act/13/23/s_1031023" TargetMode="External"/><Relationship Id="rId22" Type="http://schemas.openxmlformats.org/officeDocument/2006/relationships/hyperlink" Target="https://www.blueletterbible.org/kjv/2pe/1/11/s_1157011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ueletterbible.org/kjv/tit/2/10/s_1131010" TargetMode="External"/><Relationship Id="rId13" Type="http://schemas.openxmlformats.org/officeDocument/2006/relationships/hyperlink" Target="https://www.blueletterbible.org/kjv/act/5/31/s_1023031" TargetMode="External"/><Relationship Id="rId18" Type="http://schemas.openxmlformats.org/officeDocument/2006/relationships/hyperlink" Target="https://www.blueletterbible.org/kjv/tit/1/4/s_1130004" TargetMode="External"/><Relationship Id="rId26" Type="http://schemas.openxmlformats.org/officeDocument/2006/relationships/hyperlink" Target="https://www.blueletterbible.org/kjv/1jo/4/14/s_1163014" TargetMode="External"/><Relationship Id="rId3" Type="http://schemas.openxmlformats.org/officeDocument/2006/relationships/hyperlink" Target="https://www.blueletterbible.org/kjv/luk/1/47/s_974047" TargetMode="External"/><Relationship Id="rId21" Type="http://schemas.openxmlformats.org/officeDocument/2006/relationships/hyperlink" Target="https://www.blueletterbible.org/kjv/2pe/1/1/s_1157001" TargetMode="External"/><Relationship Id="rId7" Type="http://schemas.openxmlformats.org/officeDocument/2006/relationships/hyperlink" Target="https://www.blueletterbible.org/kjv/tit/1/3/s_1130003" TargetMode="External"/><Relationship Id="rId12" Type="http://schemas.openxmlformats.org/officeDocument/2006/relationships/hyperlink" Target="https://www.blueletterbible.org/kjv/jhn/4/42/s_1001042" TargetMode="External"/><Relationship Id="rId17" Type="http://schemas.openxmlformats.org/officeDocument/2006/relationships/hyperlink" Target="https://www.blueletterbible.org/kjv/2ti/1/10/s_1126010" TargetMode="External"/><Relationship Id="rId25" Type="http://schemas.openxmlformats.org/officeDocument/2006/relationships/hyperlink" Target="https://www.blueletterbible.org/kjv/2pe/3/18/s_1159018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s://www.blueletterbible.org/kjv/phl/3/20/s_1106020" TargetMode="External"/><Relationship Id="rId20" Type="http://schemas.openxmlformats.org/officeDocument/2006/relationships/hyperlink" Target="https://www.blueletterbible.org/kjv/tit/3/6/s_1132006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lueletterbible.org/kjv/1ti/4/10/s_1123010" TargetMode="External"/><Relationship Id="rId11" Type="http://schemas.openxmlformats.org/officeDocument/2006/relationships/hyperlink" Target="https://www.blueletterbible.org/kjv/luk/2/11/s_975011" TargetMode="External"/><Relationship Id="rId24" Type="http://schemas.openxmlformats.org/officeDocument/2006/relationships/hyperlink" Target="https://www.blueletterbible.org/kjv/2pe/3/2/s_1159002" TargetMode="External"/><Relationship Id="rId5" Type="http://schemas.openxmlformats.org/officeDocument/2006/relationships/hyperlink" Target="https://www.blueletterbible.org/kjv/1ti/2/3/s_1121003" TargetMode="External"/><Relationship Id="rId15" Type="http://schemas.openxmlformats.org/officeDocument/2006/relationships/hyperlink" Target="https://www.blueletterbible.org/kjv/eph/5/23/s_1102023" TargetMode="External"/><Relationship Id="rId23" Type="http://schemas.openxmlformats.org/officeDocument/2006/relationships/hyperlink" Target="https://www.blueletterbible.org/kjv/2pe/2/20/s_1158020" TargetMode="External"/><Relationship Id="rId10" Type="http://schemas.openxmlformats.org/officeDocument/2006/relationships/hyperlink" Target="https://www.blueletterbible.org/kjv/jde/1/25/s_1167025" TargetMode="External"/><Relationship Id="rId19" Type="http://schemas.openxmlformats.org/officeDocument/2006/relationships/hyperlink" Target="https://www.blueletterbible.org/Bible.cfm?b=Tts&amp;c=2#13" TargetMode="External"/><Relationship Id="rId4" Type="http://schemas.openxmlformats.org/officeDocument/2006/relationships/hyperlink" Target="https://www.blueletterbible.org/kjv/1ti/1/1/s_1120001" TargetMode="External"/><Relationship Id="rId9" Type="http://schemas.openxmlformats.org/officeDocument/2006/relationships/hyperlink" Target="https://www.blueletterbible.org/kjv/tit/3/4/s_1132004" TargetMode="External"/><Relationship Id="rId14" Type="http://schemas.openxmlformats.org/officeDocument/2006/relationships/hyperlink" Target="https://www.blueletterbible.org/kjv/act/13/23/s_1031023" TargetMode="External"/><Relationship Id="rId22" Type="http://schemas.openxmlformats.org/officeDocument/2006/relationships/hyperlink" Target="https://www.blueletterbible.org/kjv/2pe/1/11/s_1157011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I want to focus your attention on Jesus as our Savior. </a:t>
            </a:r>
          </a:p>
          <a:p>
            <a:r>
              <a:rPr lang="en-US" dirty="0"/>
              <a:t>I want you to see what a RICH term “Savior” Is</a:t>
            </a:r>
          </a:p>
          <a:p>
            <a:r>
              <a:rPr lang="en-US" dirty="0"/>
              <a:t>This morning I want to help us prepare for observing the Lord’s Supper by emphasizing the meaning of the term “Savior”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68B4-CCF0-684B-8D6D-874F75BC2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love a good – self-improvement sermon.  I know you do too. 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improve our relationships and our habits and our lives…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sometimes, we can be in such a rush to think about what “WE NEED to do Next” That we forget about WHAT HE HAS ALREADY DONE!  WHAT JESUS HAS ALREADY ACCOMPLISHED.</a:t>
            </a:r>
          </a:p>
          <a:p>
            <a:endParaRPr lang="en-US" dirty="0"/>
          </a:p>
          <a:p>
            <a:r>
              <a:rPr lang="en-US" dirty="0"/>
              <a:t>This morning – we are remembering the DEATH of our SAVIOR…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D68B4-CCF0-684B-8D6D-874F75BC28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31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DIVINE – used of both the Father &amp; the Son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GUARD – Watches Over &amp; Has Dominion Over a Specific Region.  Jesus Savior of the World… 1 John 4:14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Finally: To be a Savior was personal – It’s not just a Title, but Acknowledges that “MY SAVIOR” has taken care of and provided for ME! (Luke 1:47)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Savior: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 savior, deliverer, preserver," is used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God,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Luk 1:47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1Ti 1:1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2:3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4:10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 the sense of "Preserver," since He gives "to all life and breath and all things");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Tts 1:3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2:10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3:4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Jud 1:25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Christ,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Luk 2:11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Jhn 4:42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Act 5:31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13:23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(of Israel);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Eph 5:23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(the Sustainer and Preserver of the Church, His "body");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Phl 3:20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(at His return to receive the Church to Himself);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2Ti 1:10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(with reference to His Incarnation, "the days of His flesh");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Tts 1:4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 title shared, in the context, with God the Father);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2:13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RV, "our great God and Savior Jesus Christ," the pronoun "our," at the beginning of the whole clause, includes all the titles;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Tts 3:6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2Pe 1:1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"our God and Savior Jesus Christ; RV, where the pronoun "our," coming immediately in connection with "God," involves the inclusion of both titles as referring to Christ, just as in the parallel in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2Pe 1:11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"our Lord and Savior Jesus Christ" (AV and RV); these passages are therefore a testimony to His Deity;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2Pe 2:20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3:2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18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1Jo 4:14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D68B4-CCF0-684B-8D6D-874F75BC28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8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DIVINE – used of both the Father &amp; the Son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GUARD – Watches Over &amp; Has Dominion Over a Specific Region.  Jesus Savior of the World… 1 John 4:14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Finally: To be a Savior was personal – It’s not just a Title, but Acknowledges that “MY SAVIOR” has taken care of and provided for ME! (Luke 1:47)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Savior: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 savior, deliverer, preserver," is used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God,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Luk 1:47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1Ti 1:1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2:3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4:10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 the sense of "Preserver," since He gives "to all life and breath and all things");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Tts 1:3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2:10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3:4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Jud 1:25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Christ,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Luk 2:11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Jhn 4:42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Act 5:31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13:23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(of Israel);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Eph 5:23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(the Sustainer and Preserver of the Church, His "body");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Phl 3:20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(at His return to receive the Church to Himself);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2Ti 1:10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(with reference to His Incarnation, "the days of His flesh");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Tts 1:4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 title shared, in the context, with God the Father);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2:13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RV, "our great God and Savior Jesus Christ," the pronoun "our," at the beginning of the whole clause, includes all the titles;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Tts 3:6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2Pe 1:1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"our God and Savior Jesus Christ; RV, where the pronoun "our," coming immediately in connection with "God," involves the inclusion of both titles as referring to Christ, just as in the parallel in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2Pe 1:11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"our Lord and Savior Jesus Christ" (AV and RV); these passages are therefore a testimony to His Deity;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2Pe 2:20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3:2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18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1Jo 4:14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D68B4-CCF0-684B-8D6D-874F75BC28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0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DIVINE – used of both the Father &amp; the Son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GUARD – Watches Over &amp; Has Dominion Over a Specific Region.  Jesus Savior of the World… 1 John 4:14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Finally: To be a Savior was personal – It’s not just a Title, but Acknowledges that “MY SAVIOR” has taken care of and provided for ME! (Luke 1:47)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Savior: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 savior, deliverer, preserver," is used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God,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Luk 1:47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1Ti 1:1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2:3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4:10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(in the sense of "Preserver," since He gives "to all life and breath and all things");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Tts 1:3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2:10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3:4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Jud 1:25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Christ,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Luk 2:11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Jhn 4:42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Act 5:31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13:23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(of Israel);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Eph 5:23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(the Sustainer and Preserver of the Church, His "body");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Phl 3:20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(at His return to receive the Church to Himself);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2Ti 1:10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(with reference to His Incarnation, "the days of His flesh");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Tts 1:4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 title shared, in the context, with God the Father);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2:13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RV, "our great God and Savior Jesus Christ," the pronoun "our," at the beginning of the whole clause, includes all the titles;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Tts 3:6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2Pe 1:1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"our God and Savior Jesus Christ; RV, where the pronoun "our," coming immediately in connection with "God," involves the inclusion of both titles as referring to Christ, just as in the parallel in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2Pe 1:11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"our Lord and Savior Jesus Christ" (AV and RV); these passages are therefore a testimony to His Deity;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2Pe 2:20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3:2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18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1Jo 4:14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D68B4-CCF0-684B-8D6D-874F75BC28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1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Savior is used 6 times in the short book of Titus – Paul seems to intentionally alternate between referring to The Father and The Son as “Savior” to emphasize their work in our salvation.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68B4-CCF0-684B-8D6D-874F75BC28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remembering WHAT HE DID….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68B4-CCF0-684B-8D6D-874F75BC2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remembering that not only Did Jesus give us a hope of heaven, or forgiveness… HE TRULY GAVE HIMSELF.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68B4-CCF0-684B-8D6D-874F75BC28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9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He’s made the life-giving sacrifice… We also examine ourselves when we partake of the Lord’s Supper…</a:t>
            </a:r>
          </a:p>
          <a:p>
            <a:endParaRPr lang="en-US" dirty="0"/>
          </a:p>
          <a:p>
            <a:r>
              <a:rPr lang="en-US" dirty="0"/>
              <a:t>Not only do we reflect on OUR SAVIOR… But we examine ourselves….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ONE TO TEACH: John 4:35-38 – Lift up your eyes and look on the fields that they are white for harvest…</a:t>
            </a:r>
          </a:p>
          <a:p>
            <a:endParaRPr lang="en-US" dirty="0"/>
          </a:p>
          <a:p>
            <a:r>
              <a:rPr lang="en-US" dirty="0"/>
              <a:t>Widow – Mites (Mark 12:41-44)</a:t>
            </a:r>
          </a:p>
          <a:p>
            <a:r>
              <a:rPr lang="en-US" dirty="0"/>
              <a:t>Someone to bring to Him.</a:t>
            </a:r>
          </a:p>
          <a:p>
            <a:r>
              <a:rPr lang="en-US" dirty="0"/>
              <a:t>Someone I can learn from…</a:t>
            </a:r>
          </a:p>
          <a:p>
            <a:endParaRPr lang="en-US" dirty="0"/>
          </a:p>
          <a:p>
            <a:r>
              <a:rPr lang="en-US" dirty="0"/>
              <a:t>SOMEONE TO SERVE – Mark 10:35-45… Vs. 45 = </a:t>
            </a:r>
            <a:r>
              <a:rPr lang="en-US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even the Son of Man came not to be served but to serve others and to give his life as a ransom for many.”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68B4-CCF0-684B-8D6D-874F75BC28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1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8D23-17BF-E94D-A17D-9AC50DC2E881}" type="datetimeFigureOut">
              <a:rPr lang="en-US" smtClean="0"/>
              <a:t>5/27/22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B38C-5F9E-5F49-95D7-9132058A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EFB1-0796-7647-AE9A-141ACC032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Jesus, Our Savior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426FF-11A7-3A4A-A2BC-913405F41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DA584-F450-6C4F-BA7D-D59ABEBD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322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F00F-8875-7642-B5C5-CFC1BDE5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52" y="304270"/>
            <a:ext cx="8647289" cy="274372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5F7F7A"/>
                </a:solidFill>
              </a:rPr>
              <a:t>If </a:t>
            </a:r>
            <a:r>
              <a:rPr lang="en-US" sz="3600" b="1" dirty="0">
                <a:solidFill>
                  <a:srgbClr val="5F7F7A"/>
                </a:solidFill>
              </a:rPr>
              <a:t>My Savior </a:t>
            </a:r>
            <a:r>
              <a:rPr lang="en-US" sz="3600" dirty="0">
                <a:solidFill>
                  <a:srgbClr val="5F7F7A"/>
                </a:solidFill>
              </a:rPr>
              <a:t>Sat Down To Talk To Me,</a:t>
            </a:r>
            <a:br>
              <a:rPr lang="en-US" sz="3600" dirty="0">
                <a:solidFill>
                  <a:srgbClr val="5F7F7A"/>
                </a:solidFill>
              </a:rPr>
            </a:br>
            <a:r>
              <a:rPr lang="en-US" sz="3600" dirty="0">
                <a:solidFill>
                  <a:srgbClr val="5F7F7A"/>
                </a:solidFill>
              </a:rPr>
              <a:t>What Would He Want Me To See About </a:t>
            </a:r>
            <a:br>
              <a:rPr lang="en-US" sz="3600" dirty="0">
                <a:solidFill>
                  <a:srgbClr val="5F7F7A"/>
                </a:solidFill>
              </a:rPr>
            </a:br>
            <a:r>
              <a:rPr lang="en-US" sz="3600" dirty="0">
                <a:solidFill>
                  <a:srgbClr val="5F7F7A"/>
                </a:solidFill>
              </a:rPr>
              <a:t>Where I’ve Been &amp; Where I’m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D56C-6946-004F-B9A5-699DE786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48000"/>
            <a:ext cx="7886700" cy="2099469"/>
          </a:xfrm>
        </p:spPr>
        <p:txBody>
          <a:bodyPr/>
          <a:lstStyle/>
          <a:p>
            <a:r>
              <a:rPr lang="en-US" dirty="0"/>
              <a:t>He Might Tell Me A Story…</a:t>
            </a:r>
          </a:p>
          <a:p>
            <a:r>
              <a:rPr lang="en-US" dirty="0"/>
              <a:t>He Might Ask Me What I’ve Been Reading… (Mt. 12, 19, 22)</a:t>
            </a:r>
          </a:p>
          <a:p>
            <a:r>
              <a:rPr lang="en-US" dirty="0"/>
              <a:t>He Might Show Me Someone… (Mark 12:41-44, John 4:35-38)</a:t>
            </a:r>
          </a:p>
        </p:txBody>
      </p:sp>
    </p:spTree>
    <p:extLst>
      <p:ext uri="{BB962C8B-B14F-4D97-AF65-F5344CB8AC3E}">
        <p14:creationId xmlns:p14="http://schemas.microsoft.com/office/powerpoint/2010/main" val="1730974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EFB1-0796-7647-AE9A-141ACC032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Jesus, Our Savior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426FF-11A7-3A4A-A2BC-913405F41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DA584-F450-6C4F-BA7D-D59ABEBD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F00F-8875-7642-B5C5-CFC1BDE5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304271"/>
            <a:ext cx="8922327" cy="22018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5F7F7A"/>
                </a:solidFill>
              </a:rPr>
              <a:t>The Gospel Is First &amp; Foremost The</a:t>
            </a:r>
            <a:br>
              <a:rPr lang="en-US" sz="3600" dirty="0">
                <a:solidFill>
                  <a:srgbClr val="5F7F7A"/>
                </a:solidFill>
              </a:rPr>
            </a:br>
            <a:r>
              <a:rPr lang="en-US" sz="3600" dirty="0">
                <a:solidFill>
                  <a:srgbClr val="5F7F7A"/>
                </a:solidFill>
              </a:rPr>
              <a:t>Message of Our </a:t>
            </a:r>
            <a:r>
              <a:rPr lang="en-US" sz="3600" b="1" dirty="0">
                <a:solidFill>
                  <a:srgbClr val="5F7F7A"/>
                </a:solidFill>
              </a:rPr>
              <a:t>Savior</a:t>
            </a:r>
            <a:r>
              <a:rPr lang="en-US" sz="3600" dirty="0">
                <a:solidFill>
                  <a:srgbClr val="5F7F7A"/>
                </a:solidFill>
              </a:rPr>
              <a:t>, Not Self-Improvement.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D56C-6946-004F-B9A5-699DE786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5266"/>
            <a:ext cx="7886700" cy="2265725"/>
          </a:xfrm>
        </p:spPr>
        <p:txBody>
          <a:bodyPr>
            <a:normAutofit/>
          </a:bodyPr>
          <a:lstStyle/>
          <a:p>
            <a:r>
              <a:rPr lang="en-US" sz="2400" dirty="0"/>
              <a:t>“For I delivered to you as </a:t>
            </a:r>
            <a:r>
              <a:rPr lang="en-US" sz="2400" b="1" dirty="0">
                <a:solidFill>
                  <a:srgbClr val="C4484E"/>
                </a:solidFill>
              </a:rPr>
              <a:t>of first importance </a:t>
            </a:r>
            <a:r>
              <a:rPr lang="en-US" sz="2400" dirty="0"/>
              <a:t>what I also received, that </a:t>
            </a:r>
            <a:r>
              <a:rPr lang="en-US" sz="2400" b="1" dirty="0">
                <a:solidFill>
                  <a:srgbClr val="C4484E"/>
                </a:solidFill>
              </a:rPr>
              <a:t>Christ died for our sins</a:t>
            </a:r>
            <a:r>
              <a:rPr lang="en-US" sz="2400" dirty="0"/>
              <a:t> according to the Scriptures, </a:t>
            </a:r>
            <a:r>
              <a:rPr lang="en-US" sz="2400" b="1" baseline="30000" dirty="0"/>
              <a:t>4 </a:t>
            </a:r>
            <a:r>
              <a:rPr lang="en-US" sz="2400" dirty="0"/>
              <a:t>and that He was buried, and that He was raised on the third day according to the Scriptures,” </a:t>
            </a:r>
            <a:r>
              <a:rPr lang="en-US" sz="2000" dirty="0"/>
              <a:t>1 Cor. 15:3-4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089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0FC-C22F-1946-8FEA-A8FFAC30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4" y="82596"/>
            <a:ext cx="8458200" cy="11046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5F7F7A"/>
                </a:solidFill>
                <a:latin typeface="+mn-lt"/>
              </a:rPr>
              <a:t>In Greek, “Savior” Carries A Dense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079F-37CA-2B4E-B3E0-539A3044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5" y="1119571"/>
            <a:ext cx="4816190" cy="4366829"/>
          </a:xfrm>
        </p:spPr>
        <p:txBody>
          <a:bodyPr>
            <a:normAutofit/>
          </a:bodyPr>
          <a:lstStyle/>
          <a:p>
            <a:r>
              <a:rPr lang="en-US" sz="2400" dirty="0"/>
              <a:t>To Be A Savior, Was To Be </a:t>
            </a:r>
            <a:r>
              <a:rPr lang="en-US" sz="2400" b="1" dirty="0">
                <a:solidFill>
                  <a:srgbClr val="5F7F7A"/>
                </a:solidFill>
              </a:rPr>
              <a:t>Divine.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62711-EC99-E84F-A806-4EC6F332CA2E}"/>
              </a:ext>
            </a:extLst>
          </p:cNvPr>
          <p:cNvSpPr txBox="1"/>
          <p:nvPr/>
        </p:nvSpPr>
        <p:spPr>
          <a:xfrm>
            <a:off x="1620982" y="2025712"/>
            <a:ext cx="5638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Greek word </a:t>
            </a:r>
            <a:r>
              <a:rPr lang="en-US" sz="2000" dirty="0" err="1"/>
              <a:t>Soter</a:t>
            </a:r>
            <a:r>
              <a:rPr lang="en-US" sz="2000" dirty="0"/>
              <a:t> “expressed the exact meaning and had already been set apart in the language of the day as </a:t>
            </a:r>
            <a:r>
              <a:rPr lang="en-US" sz="2000" u="sng" dirty="0"/>
              <a:t>a religious term</a:t>
            </a:r>
            <a:r>
              <a:rPr lang="en-US" sz="2000" dirty="0"/>
              <a:t>, having become one of the most popular </a:t>
            </a:r>
            <a:r>
              <a:rPr lang="en-US" sz="2000" u="sng" dirty="0"/>
              <a:t>divine titles </a:t>
            </a:r>
            <a:r>
              <a:rPr lang="en-US" sz="2000" dirty="0"/>
              <a:t>in use.”</a:t>
            </a:r>
          </a:p>
          <a:p>
            <a:r>
              <a:rPr lang="en-US" sz="1600" dirty="0"/>
              <a:t>• </a:t>
            </a:r>
            <a:r>
              <a:rPr lang="en-US" sz="2000" dirty="0"/>
              <a:t>“Savior” International Standard Bible Encyclopedia</a:t>
            </a:r>
          </a:p>
        </p:txBody>
      </p:sp>
    </p:spTree>
    <p:extLst>
      <p:ext uri="{BB962C8B-B14F-4D97-AF65-F5344CB8AC3E}">
        <p14:creationId xmlns:p14="http://schemas.microsoft.com/office/powerpoint/2010/main" val="222458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0FC-C22F-1946-8FEA-A8FFAC30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82596"/>
            <a:ext cx="8458200" cy="11046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5F7F7A"/>
                </a:solidFill>
                <a:latin typeface="+mn-lt"/>
              </a:rPr>
              <a:t>In Greek, “Savior” Carries A Dense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079F-37CA-2B4E-B3E0-539A3044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5" y="1119571"/>
            <a:ext cx="6903720" cy="4366829"/>
          </a:xfrm>
        </p:spPr>
        <p:txBody>
          <a:bodyPr>
            <a:normAutofit/>
          </a:bodyPr>
          <a:lstStyle/>
          <a:p>
            <a:r>
              <a:rPr lang="en-US" sz="2400" dirty="0"/>
              <a:t>To Be A Savior, Was To Be </a:t>
            </a:r>
            <a:r>
              <a:rPr lang="en-US" sz="2400" b="1" dirty="0">
                <a:solidFill>
                  <a:srgbClr val="5F7F7A"/>
                </a:solidFill>
              </a:rPr>
              <a:t>Divine.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r>
              <a:rPr lang="en-US" sz="2400" dirty="0"/>
              <a:t>To Be A Savior, Was To Be A </a:t>
            </a:r>
            <a:r>
              <a:rPr lang="en-US" sz="2400" b="1" dirty="0">
                <a:solidFill>
                  <a:srgbClr val="5F7F7A"/>
                </a:solidFill>
              </a:rPr>
              <a:t>Guardian &amp; Protector. 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200" dirty="0"/>
              <a:t>Eph. 5:23, 1 Pet. 2:25, 1 John 4:14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62711-EC99-E84F-A806-4EC6F332CA2E}"/>
              </a:ext>
            </a:extLst>
          </p:cNvPr>
          <p:cNvSpPr txBox="1"/>
          <p:nvPr/>
        </p:nvSpPr>
        <p:spPr>
          <a:xfrm>
            <a:off x="1475511" y="3131128"/>
            <a:ext cx="6331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name was </a:t>
            </a:r>
            <a:r>
              <a:rPr lang="en-US" sz="2000" u="sng" dirty="0"/>
              <a:t>given by the ancients to deities, esp. tutelary deities</a:t>
            </a:r>
            <a:r>
              <a:rPr lang="en-US" sz="2000" dirty="0"/>
              <a:t>, to princes, kings, and in general to men who had conferred signal benefits upon their country, and in more degenerate days by the way of flattery to personages of influence. (Wigram)” </a:t>
            </a:r>
          </a:p>
          <a:p>
            <a:r>
              <a:rPr lang="en-US" sz="1600" dirty="0"/>
              <a:t>•</a:t>
            </a:r>
            <a:r>
              <a:rPr lang="en-US" sz="2000" dirty="0"/>
              <a:t> “</a:t>
            </a:r>
            <a:r>
              <a:rPr lang="en-US" sz="2000" dirty="0" err="1"/>
              <a:t>Soter</a:t>
            </a:r>
            <a:r>
              <a:rPr lang="en-US" sz="2000" dirty="0"/>
              <a:t>” – </a:t>
            </a:r>
            <a:r>
              <a:rPr lang="en-US" sz="2000" dirty="0" err="1"/>
              <a:t>BlueLetterBible</a:t>
            </a:r>
            <a:r>
              <a:rPr lang="en-US" sz="2000" dirty="0"/>
              <a:t>, Outline of Biblical Usage</a:t>
            </a:r>
          </a:p>
        </p:txBody>
      </p:sp>
    </p:spTree>
    <p:extLst>
      <p:ext uri="{BB962C8B-B14F-4D97-AF65-F5344CB8AC3E}">
        <p14:creationId xmlns:p14="http://schemas.microsoft.com/office/powerpoint/2010/main" val="5299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0FC-C22F-1946-8FEA-A8FFAC30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82596"/>
            <a:ext cx="8458200" cy="11046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5F7F7A"/>
                </a:solidFill>
                <a:latin typeface="+mn-lt"/>
              </a:rPr>
              <a:t>In Greek, “Savior” Carries A Dense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079F-37CA-2B4E-B3E0-539A3044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5" y="1119571"/>
            <a:ext cx="6903720" cy="4366829"/>
          </a:xfrm>
        </p:spPr>
        <p:txBody>
          <a:bodyPr>
            <a:normAutofit/>
          </a:bodyPr>
          <a:lstStyle/>
          <a:p>
            <a:r>
              <a:rPr lang="en-US" sz="2400" dirty="0"/>
              <a:t>To Be A Savior, Was To Be </a:t>
            </a:r>
            <a:r>
              <a:rPr lang="en-US" sz="2400" b="1" dirty="0">
                <a:solidFill>
                  <a:srgbClr val="5F7F7A"/>
                </a:solidFill>
              </a:rPr>
              <a:t>Divine.</a:t>
            </a:r>
            <a:br>
              <a:rPr lang="en-US" sz="2400" dirty="0"/>
            </a:br>
            <a:r>
              <a:rPr lang="en-US" sz="2400" dirty="0"/>
              <a:t> </a:t>
            </a:r>
          </a:p>
          <a:p>
            <a:r>
              <a:rPr lang="en-US" sz="2400" dirty="0"/>
              <a:t>To Be A Savior, Was To Be A </a:t>
            </a:r>
            <a:r>
              <a:rPr lang="en-US" sz="2400" b="1" dirty="0">
                <a:solidFill>
                  <a:srgbClr val="5F7F7A"/>
                </a:solidFill>
              </a:rPr>
              <a:t>Guardian &amp; Protector. 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200" dirty="0"/>
              <a:t>Eph. 5:23, 1 Pet. 2:25, 1 John 4:14</a:t>
            </a:r>
            <a:br>
              <a:rPr lang="en-US" sz="2200" dirty="0"/>
            </a:br>
            <a:endParaRPr lang="en-US" sz="2200" dirty="0"/>
          </a:p>
          <a:p>
            <a:r>
              <a:rPr lang="en-US" sz="2400" dirty="0"/>
              <a:t>To Be A Savior, Was To Be A </a:t>
            </a:r>
            <a:r>
              <a:rPr lang="en-US" sz="2400" b="1" dirty="0">
                <a:solidFill>
                  <a:srgbClr val="5F7F7A"/>
                </a:solidFill>
              </a:rPr>
              <a:t>Deliverer.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62711-EC99-E84F-A806-4EC6F332CA2E}"/>
              </a:ext>
            </a:extLst>
          </p:cNvPr>
          <p:cNvSpPr txBox="1"/>
          <p:nvPr/>
        </p:nvSpPr>
        <p:spPr>
          <a:xfrm>
            <a:off x="1593273" y="3629889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</a:t>
            </a:r>
            <a:r>
              <a:rPr lang="en-US" sz="2000" u="sng" dirty="0"/>
              <a:t>One who saves from any form or degree of evil. </a:t>
            </a:r>
            <a:r>
              <a:rPr lang="en-US" sz="2000" dirty="0"/>
              <a:t>In its highest sense the word indicates the relation sustained by our Lord to His redeemed ones, He is their Savior.”</a:t>
            </a:r>
          </a:p>
          <a:p>
            <a:r>
              <a:rPr lang="en-US" sz="1600" dirty="0"/>
              <a:t>•</a:t>
            </a:r>
            <a:r>
              <a:rPr lang="en-US" sz="2000" dirty="0"/>
              <a:t> Savior – Easton’s Bible Dictionary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44A89-1984-2548-BFEF-A5216F5B271C}"/>
              </a:ext>
            </a:extLst>
          </p:cNvPr>
          <p:cNvSpPr txBox="1"/>
          <p:nvPr/>
        </p:nvSpPr>
        <p:spPr>
          <a:xfrm>
            <a:off x="346364" y="3897313"/>
            <a:ext cx="5971309" cy="67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</a:t>
            </a:r>
            <a:r>
              <a:rPr lang="en-US" sz="2400" dirty="0"/>
              <a:t> To Be A Savior, Was </a:t>
            </a:r>
            <a:r>
              <a:rPr lang="en-US" sz="2400" b="1" dirty="0">
                <a:solidFill>
                  <a:srgbClr val="5F7F7A"/>
                </a:solidFill>
              </a:rPr>
              <a:t>Personal...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E20823-67A3-F047-9B0B-9B22355D3B35}"/>
              </a:ext>
            </a:extLst>
          </p:cNvPr>
          <p:cNvSpPr txBox="1"/>
          <p:nvPr/>
        </p:nvSpPr>
        <p:spPr>
          <a:xfrm>
            <a:off x="138545" y="340671"/>
            <a:ext cx="865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F7F7A"/>
                </a:solidFill>
                <a:latin typeface="+mj-lt"/>
              </a:rPr>
              <a:t>“And my spirit has rejoiced in </a:t>
            </a:r>
            <a:r>
              <a:rPr lang="en-US" sz="3600" b="1" dirty="0">
                <a:solidFill>
                  <a:srgbClr val="5F7F7A"/>
                </a:solidFill>
                <a:latin typeface="+mj-lt"/>
              </a:rPr>
              <a:t>God my Savior</a:t>
            </a:r>
            <a:r>
              <a:rPr lang="en-US" sz="3600" dirty="0">
                <a:solidFill>
                  <a:srgbClr val="5F7F7A"/>
                </a:solidFill>
                <a:latin typeface="+mj-lt"/>
              </a:rPr>
              <a:t>.”</a:t>
            </a:r>
            <a:br>
              <a:rPr lang="en-US" sz="3600" dirty="0">
                <a:solidFill>
                  <a:srgbClr val="5F7F7A"/>
                </a:solidFill>
                <a:latin typeface="+mj-lt"/>
              </a:rPr>
            </a:br>
            <a:r>
              <a:rPr lang="en-US" sz="2800" i="1" dirty="0">
                <a:solidFill>
                  <a:srgbClr val="5F7F7A"/>
                </a:solidFill>
                <a:latin typeface="+mj-lt"/>
              </a:rPr>
              <a:t>Luke 1:47</a:t>
            </a:r>
            <a:endParaRPr lang="en-US" sz="3600" i="1" dirty="0">
              <a:solidFill>
                <a:srgbClr val="5F7F7A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F93B0-8B25-3C4A-A770-EFB0F71969DA}"/>
              </a:ext>
            </a:extLst>
          </p:cNvPr>
          <p:cNvSpPr txBox="1"/>
          <p:nvPr/>
        </p:nvSpPr>
        <p:spPr>
          <a:xfrm>
            <a:off x="152401" y="1486091"/>
            <a:ext cx="87976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F7F7A"/>
                </a:solidFill>
                <a:latin typeface="+mj-lt"/>
              </a:rPr>
              <a:t>“but now has been revealed by </a:t>
            </a:r>
            <a:br>
              <a:rPr lang="en-US" sz="3600" dirty="0">
                <a:solidFill>
                  <a:srgbClr val="5F7F7A"/>
                </a:solidFill>
                <a:latin typeface="+mj-lt"/>
              </a:rPr>
            </a:br>
            <a:r>
              <a:rPr lang="en-US" sz="3600" dirty="0">
                <a:solidFill>
                  <a:srgbClr val="5F7F7A"/>
                </a:solidFill>
                <a:latin typeface="+mj-lt"/>
              </a:rPr>
              <a:t>the appearing of </a:t>
            </a:r>
            <a:r>
              <a:rPr lang="en-US" sz="3600" b="1" dirty="0">
                <a:solidFill>
                  <a:srgbClr val="5F7F7A"/>
                </a:solidFill>
                <a:latin typeface="+mj-lt"/>
              </a:rPr>
              <a:t>our Savior Christ Jesus</a:t>
            </a:r>
            <a:r>
              <a:rPr lang="en-US" sz="3600" dirty="0">
                <a:solidFill>
                  <a:srgbClr val="5F7F7A"/>
                </a:solidFill>
                <a:latin typeface="+mj-lt"/>
              </a:rPr>
              <a:t>, </a:t>
            </a:r>
            <a:br>
              <a:rPr lang="en-US" sz="3600" dirty="0">
                <a:solidFill>
                  <a:srgbClr val="5F7F7A"/>
                </a:solidFill>
                <a:latin typeface="+mj-lt"/>
              </a:rPr>
            </a:br>
            <a:r>
              <a:rPr lang="en-US" sz="3600" dirty="0">
                <a:solidFill>
                  <a:srgbClr val="5F7F7A"/>
                </a:solidFill>
                <a:latin typeface="+mj-lt"/>
              </a:rPr>
              <a:t>who abolished death and brought life and immortality to light through the gospel,”</a:t>
            </a:r>
            <a:br>
              <a:rPr lang="en-US" sz="3600" dirty="0">
                <a:solidFill>
                  <a:srgbClr val="5F7F7A"/>
                </a:solidFill>
                <a:latin typeface="+mj-lt"/>
              </a:rPr>
            </a:br>
            <a:r>
              <a:rPr lang="en-US" sz="2800" i="1" dirty="0">
                <a:solidFill>
                  <a:srgbClr val="5F7F7A"/>
                </a:solidFill>
                <a:latin typeface="+mj-lt"/>
              </a:rPr>
              <a:t>2 Timothy 1:10</a:t>
            </a:r>
            <a:endParaRPr lang="en-US" sz="3600" i="1" dirty="0">
              <a:solidFill>
                <a:srgbClr val="5F7F7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539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E20823-67A3-F047-9B0B-9B22355D3B35}"/>
              </a:ext>
            </a:extLst>
          </p:cNvPr>
          <p:cNvSpPr txBox="1"/>
          <p:nvPr/>
        </p:nvSpPr>
        <p:spPr>
          <a:xfrm>
            <a:off x="138545" y="340671"/>
            <a:ext cx="86590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F7F7A"/>
                </a:solidFill>
                <a:latin typeface="+mj-lt"/>
              </a:rPr>
              <a:t>“To Titus, my true child in a common faith: Grace and peace from God the Father</a:t>
            </a:r>
            <a:br>
              <a:rPr lang="en-US" sz="3600" dirty="0">
                <a:solidFill>
                  <a:srgbClr val="5F7F7A"/>
                </a:solidFill>
                <a:latin typeface="+mj-lt"/>
              </a:rPr>
            </a:br>
            <a:r>
              <a:rPr lang="en-US" sz="3600" dirty="0">
                <a:solidFill>
                  <a:srgbClr val="5F7F7A"/>
                </a:solidFill>
                <a:latin typeface="+mj-lt"/>
              </a:rPr>
              <a:t> and </a:t>
            </a:r>
            <a:r>
              <a:rPr lang="en-US" sz="3600" b="1" dirty="0">
                <a:solidFill>
                  <a:srgbClr val="5F7F7A"/>
                </a:solidFill>
                <a:latin typeface="+mj-lt"/>
              </a:rPr>
              <a:t>Christ Jesus our Savior.”</a:t>
            </a:r>
            <a:br>
              <a:rPr lang="en-US" sz="3600" dirty="0">
                <a:solidFill>
                  <a:srgbClr val="5F7F7A"/>
                </a:solidFill>
                <a:latin typeface="+mj-lt"/>
              </a:rPr>
            </a:br>
            <a:r>
              <a:rPr lang="en-US" sz="2800" i="1" dirty="0">
                <a:solidFill>
                  <a:srgbClr val="5F7F7A"/>
                </a:solidFill>
                <a:latin typeface="+mj-lt"/>
              </a:rPr>
              <a:t>Titus 1:4</a:t>
            </a:r>
            <a:endParaRPr lang="en-US" sz="3600" i="1" dirty="0">
              <a:solidFill>
                <a:srgbClr val="5F7F7A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A8B29-0A0D-4249-9308-6487E85C8E04}"/>
              </a:ext>
            </a:extLst>
          </p:cNvPr>
          <p:cNvSpPr txBox="1"/>
          <p:nvPr/>
        </p:nvSpPr>
        <p:spPr>
          <a:xfrm>
            <a:off x="332509" y="2589078"/>
            <a:ext cx="8465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F7F7A"/>
                </a:solidFill>
                <a:latin typeface="+mj-lt"/>
              </a:rPr>
              <a:t>“He generously poured out the Spirit upon us through </a:t>
            </a:r>
            <a:r>
              <a:rPr lang="en-US" sz="3600" b="1" dirty="0">
                <a:solidFill>
                  <a:srgbClr val="5F7F7A"/>
                </a:solidFill>
                <a:latin typeface="+mj-lt"/>
              </a:rPr>
              <a:t>Jesus Christ our Savior</a:t>
            </a:r>
            <a:r>
              <a:rPr lang="en-US" sz="3600" dirty="0">
                <a:solidFill>
                  <a:srgbClr val="5F7F7A"/>
                </a:solidFill>
                <a:latin typeface="+mj-lt"/>
              </a:rPr>
              <a:t>.” </a:t>
            </a:r>
            <a:br>
              <a:rPr lang="en-US" sz="3600" dirty="0">
                <a:solidFill>
                  <a:srgbClr val="5F7F7A"/>
                </a:solidFill>
                <a:latin typeface="+mj-lt"/>
              </a:rPr>
            </a:br>
            <a:r>
              <a:rPr lang="en-US" sz="2800" i="1" dirty="0">
                <a:solidFill>
                  <a:srgbClr val="5F7F7A"/>
                </a:solidFill>
                <a:latin typeface="+mj-lt"/>
              </a:rPr>
              <a:t>Titus 3:6</a:t>
            </a:r>
            <a:endParaRPr lang="en-US" sz="3600" i="1" dirty="0">
              <a:solidFill>
                <a:srgbClr val="5F7F7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5980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20FC-C22F-1946-8FEA-A8FFAC30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5F7F7A"/>
                </a:solidFill>
              </a:rPr>
              <a:t>Today We Remember Our Perfect Savior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079F-37CA-2B4E-B3E0-539A3044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090" y="1408908"/>
            <a:ext cx="6442365" cy="420218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Our Savior Is Eternal, But He Left Heaven To Become Flesh &amp; Blood For Us.</a:t>
            </a:r>
          </a:p>
          <a:p>
            <a:pPr lvl="1"/>
            <a:r>
              <a:rPr lang="en-US" sz="2000" dirty="0"/>
              <a:t>John 1:14, 18</a:t>
            </a:r>
          </a:p>
          <a:p>
            <a:r>
              <a:rPr lang="en-US" sz="2400" dirty="0"/>
              <a:t>Our Savior Overcame Our Greatest Enemy.</a:t>
            </a:r>
          </a:p>
          <a:p>
            <a:pPr lvl="1"/>
            <a:r>
              <a:rPr lang="en-US" sz="2000" dirty="0"/>
              <a:t>John 1:29, Hebrews 4:15</a:t>
            </a:r>
          </a:p>
          <a:p>
            <a:r>
              <a:rPr lang="en-US" sz="2400" dirty="0"/>
              <a:t>Our Savior Paid The Highest Personal Cost.</a:t>
            </a:r>
          </a:p>
          <a:p>
            <a:pPr lvl="1"/>
            <a:r>
              <a:rPr lang="en-US" sz="2000" dirty="0"/>
              <a:t>Matthew 20:28, Luke 20:19-20</a:t>
            </a:r>
          </a:p>
          <a:p>
            <a:r>
              <a:rPr lang="en-US" sz="2400" dirty="0"/>
              <a:t>Our Savior Demonstrated The Greatest Love.</a:t>
            </a:r>
          </a:p>
          <a:p>
            <a:pPr lvl="1"/>
            <a:r>
              <a:rPr lang="en-US" sz="2000" dirty="0"/>
              <a:t>Ephesians 5:1-2</a:t>
            </a:r>
          </a:p>
          <a:p>
            <a:r>
              <a:rPr lang="en-US" sz="2400" dirty="0"/>
              <a:t>And, Our Savior Is Coming Again To Bring Us Home!</a:t>
            </a:r>
          </a:p>
          <a:p>
            <a:pPr lvl="1"/>
            <a:r>
              <a:rPr lang="en-US" sz="2000" dirty="0"/>
              <a:t>Philippians 3:20</a:t>
            </a:r>
          </a:p>
        </p:txBody>
      </p:sp>
    </p:spTree>
    <p:extLst>
      <p:ext uri="{BB962C8B-B14F-4D97-AF65-F5344CB8AC3E}">
        <p14:creationId xmlns:p14="http://schemas.microsoft.com/office/powerpoint/2010/main" val="5538418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CD81-07B4-5B42-877F-FF376398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F7F7A"/>
                </a:solidFill>
              </a:rPr>
              <a:t>Over &amp; Over The Bible Emphasizes </a:t>
            </a:r>
            <a:br>
              <a:rPr lang="en-US" dirty="0">
                <a:solidFill>
                  <a:srgbClr val="5F7F7A"/>
                </a:solidFill>
              </a:rPr>
            </a:br>
            <a:r>
              <a:rPr lang="en-US" dirty="0">
                <a:solidFill>
                  <a:srgbClr val="5F7F7A"/>
                </a:solidFill>
              </a:rPr>
              <a:t>That Jesus “Gave Himself”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0FD7C-67E1-EC4D-8D77-B64C77308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763" y="1521354"/>
            <a:ext cx="5971309" cy="4048173"/>
          </a:xfrm>
        </p:spPr>
        <p:txBody>
          <a:bodyPr>
            <a:normAutofit/>
          </a:bodyPr>
          <a:lstStyle/>
          <a:p>
            <a:r>
              <a:rPr lang="en-US" dirty="0"/>
              <a:t>“…who </a:t>
            </a:r>
            <a:r>
              <a:rPr lang="en-US" b="1" dirty="0">
                <a:solidFill>
                  <a:srgbClr val="C4484E"/>
                </a:solidFill>
              </a:rPr>
              <a:t>gave Himself </a:t>
            </a:r>
            <a:r>
              <a:rPr lang="en-US" dirty="0"/>
              <a:t>for our sins so that He might rescue us from this present evil age…” Galatians 1:4</a:t>
            </a:r>
          </a:p>
          <a:p>
            <a:r>
              <a:rPr lang="en-US" dirty="0"/>
              <a:t>“…I live by faith in the Son of God, who loved me and </a:t>
            </a:r>
            <a:r>
              <a:rPr lang="en-US" b="1" dirty="0">
                <a:solidFill>
                  <a:srgbClr val="C4484E"/>
                </a:solidFill>
              </a:rPr>
              <a:t>gave Himself </a:t>
            </a:r>
            <a:r>
              <a:rPr lang="en-US" dirty="0"/>
              <a:t>up for me.” Galatians 2:20</a:t>
            </a:r>
          </a:p>
          <a:p>
            <a:r>
              <a:rPr lang="en-US" dirty="0"/>
              <a:t>“Husbands, love your wives, just as Christ also loved the church and </a:t>
            </a:r>
            <a:r>
              <a:rPr lang="en-US" b="1" dirty="0">
                <a:solidFill>
                  <a:srgbClr val="C4484E"/>
                </a:solidFill>
              </a:rPr>
              <a:t>gave Himself </a:t>
            </a:r>
            <a:r>
              <a:rPr lang="en-US" dirty="0"/>
              <a:t>for her…” Ephesians 5:25</a:t>
            </a:r>
          </a:p>
          <a:p>
            <a:r>
              <a:rPr lang="en-US" dirty="0"/>
              <a:t>“who </a:t>
            </a:r>
            <a:r>
              <a:rPr lang="en-US" b="1" dirty="0">
                <a:solidFill>
                  <a:srgbClr val="C4484E"/>
                </a:solidFill>
              </a:rPr>
              <a:t>gave Himself </a:t>
            </a:r>
            <a:r>
              <a:rPr lang="en-US" dirty="0"/>
              <a:t>a ransom for all, to be testified in due time” 1 Timothy 2:6</a:t>
            </a:r>
          </a:p>
          <a:p>
            <a:r>
              <a:rPr lang="en-US" dirty="0"/>
              <a:t>“who </a:t>
            </a:r>
            <a:r>
              <a:rPr lang="en-US" b="1" dirty="0">
                <a:solidFill>
                  <a:srgbClr val="C4484E"/>
                </a:solidFill>
              </a:rPr>
              <a:t>gave Himself </a:t>
            </a:r>
            <a:r>
              <a:rPr lang="en-US" dirty="0"/>
              <a:t>for us that He might redeem us…” Titus 2:14</a:t>
            </a:r>
          </a:p>
        </p:txBody>
      </p:sp>
    </p:spTree>
    <p:extLst>
      <p:ext uri="{BB962C8B-B14F-4D97-AF65-F5344CB8AC3E}">
        <p14:creationId xmlns:p14="http://schemas.microsoft.com/office/powerpoint/2010/main" val="37910461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2100</Words>
  <Application>Microsoft Macintosh PowerPoint</Application>
  <PresentationFormat>On-screen Show (16:10)</PresentationFormat>
  <Paragraphs>109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Jesus, Our Savior</vt:lpstr>
      <vt:lpstr>The Gospel Is First &amp; Foremost The Message of Our Savior, Not Self-Improvement.</vt:lpstr>
      <vt:lpstr>In Greek, “Savior” Carries A Dense Meaning</vt:lpstr>
      <vt:lpstr>In Greek, “Savior” Carries A Dense Meaning</vt:lpstr>
      <vt:lpstr>In Greek, “Savior” Carries A Dense Meaning</vt:lpstr>
      <vt:lpstr>PowerPoint Presentation</vt:lpstr>
      <vt:lpstr>PowerPoint Presentation</vt:lpstr>
      <vt:lpstr>Today We Remember Our Perfect Savior</vt:lpstr>
      <vt:lpstr>Over &amp; Over The Bible Emphasizes  That Jesus “Gave Himself”</vt:lpstr>
      <vt:lpstr>If My Savior Sat Down To Talk To Me, What Would He Want Me To See About  Where I’ve Been &amp; Where I’m Going?</vt:lpstr>
      <vt:lpstr>Jesus, Our Savior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29</dc:title>
  <dc:creator>Phillip Shumake</dc:creator>
  <cp:lastModifiedBy>Phillip Shumake</cp:lastModifiedBy>
  <cp:revision>73</cp:revision>
  <dcterms:created xsi:type="dcterms:W3CDTF">2022-05-24T12:46:51Z</dcterms:created>
  <dcterms:modified xsi:type="dcterms:W3CDTF">2022-05-27T20:37:32Z</dcterms:modified>
</cp:coreProperties>
</file>