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72" r:id="rId1"/>
  </p:sldMasterIdLst>
  <p:notesMasterIdLst>
    <p:notesMasterId r:id="rId10"/>
  </p:notesMasterIdLst>
  <p:sldIdLst>
    <p:sldId id="256" r:id="rId2"/>
    <p:sldId id="257" r:id="rId3"/>
    <p:sldId id="261" r:id="rId4"/>
    <p:sldId id="259" r:id="rId5"/>
    <p:sldId id="262" r:id="rId6"/>
    <p:sldId id="260" r:id="rId7"/>
    <p:sldId id="263" r:id="rId8"/>
    <p:sldId id="264"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67161" autoAdjust="0"/>
  </p:normalViewPr>
  <p:slideViewPr>
    <p:cSldViewPr snapToGrid="0">
      <p:cViewPr>
        <p:scale>
          <a:sx n="75" d="100"/>
          <a:sy n="75" d="100"/>
        </p:scale>
        <p:origin x="696" y="-5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D6598-79AB-432B-81AE-66E4355E8F1E}" type="datetimeFigureOut">
              <a:rPr lang="en-US" smtClean="0"/>
              <a:t>6/18/2022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A0142-7308-4813-8BF0-DE4B38FF0F30}" type="slidenum">
              <a:rPr lang="en-US" smtClean="0"/>
              <a:t>‹#›</a:t>
            </a:fld>
            <a:endParaRPr lang="en-US"/>
          </a:p>
        </p:txBody>
      </p:sp>
    </p:spTree>
    <p:extLst>
      <p:ext uri="{BB962C8B-B14F-4D97-AF65-F5344CB8AC3E}">
        <p14:creationId xmlns:p14="http://schemas.microsoft.com/office/powerpoint/2010/main" val="351106481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1A0142-7308-4813-8BF0-DE4B38FF0F30}" type="slidenum">
              <a:rPr lang="en-US" smtClean="0"/>
              <a:t>4</a:t>
            </a:fld>
            <a:endParaRPr lang="en-US"/>
          </a:p>
        </p:txBody>
      </p:sp>
    </p:spTree>
    <p:extLst>
      <p:ext uri="{BB962C8B-B14F-4D97-AF65-F5344CB8AC3E}">
        <p14:creationId xmlns:p14="http://schemas.microsoft.com/office/powerpoint/2010/main" val="330143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1A0142-7308-4813-8BF0-DE4B38FF0F30}" type="slidenum">
              <a:rPr lang="en-US" smtClean="0"/>
              <a:t>6</a:t>
            </a:fld>
            <a:endParaRPr lang="en-US"/>
          </a:p>
        </p:txBody>
      </p:sp>
    </p:spTree>
    <p:extLst>
      <p:ext uri="{BB962C8B-B14F-4D97-AF65-F5344CB8AC3E}">
        <p14:creationId xmlns:p14="http://schemas.microsoft.com/office/powerpoint/2010/main" val="3565136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1A0142-7308-4813-8BF0-DE4B38FF0F30}" type="slidenum">
              <a:rPr lang="en-US" smtClean="0"/>
              <a:t>8</a:t>
            </a:fld>
            <a:endParaRPr lang="en-US"/>
          </a:p>
        </p:txBody>
      </p:sp>
    </p:spTree>
    <p:extLst>
      <p:ext uri="{BB962C8B-B14F-4D97-AF65-F5344CB8AC3E}">
        <p14:creationId xmlns:p14="http://schemas.microsoft.com/office/powerpoint/2010/main" val="154325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1A0142-7308-4813-8BF0-DE4B38FF0F30}" type="slidenum">
              <a:rPr lang="en-US" smtClean="0"/>
              <a:t>9</a:t>
            </a:fld>
            <a:endParaRPr lang="en-US"/>
          </a:p>
        </p:txBody>
      </p:sp>
    </p:spTree>
    <p:extLst>
      <p:ext uri="{BB962C8B-B14F-4D97-AF65-F5344CB8AC3E}">
        <p14:creationId xmlns:p14="http://schemas.microsoft.com/office/powerpoint/2010/main" val="98310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D82B34-52C5-4926-BD73-6F9C67127C8B}"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71901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D82B34-52C5-4926-BD73-6F9C67127C8B}"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01001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D82B34-52C5-4926-BD73-6F9C67127C8B}"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305776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D82B34-52C5-4926-BD73-6F9C67127C8B}"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395644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D82B34-52C5-4926-BD73-6F9C67127C8B}"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365905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D82B34-52C5-4926-BD73-6F9C67127C8B}"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290700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D82B34-52C5-4926-BD73-6F9C67127C8B}"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11676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D82B34-52C5-4926-BD73-6F9C67127C8B}"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73202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82B34-52C5-4926-BD73-6F9C67127C8B}"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057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5D82B34-52C5-4926-BD73-6F9C67127C8B}"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1478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5D82B34-52C5-4926-BD73-6F9C67127C8B}"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3BF24-5C51-469E-9C00-BD0B999F9FB4}" type="slidenum">
              <a:rPr lang="en-US" smtClean="0"/>
              <a:t>‹#›</a:t>
            </a:fld>
            <a:endParaRPr lang="en-US"/>
          </a:p>
        </p:txBody>
      </p:sp>
    </p:spTree>
    <p:extLst>
      <p:ext uri="{BB962C8B-B14F-4D97-AF65-F5344CB8AC3E}">
        <p14:creationId xmlns:p14="http://schemas.microsoft.com/office/powerpoint/2010/main" val="75474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5D82B34-52C5-4926-BD73-6F9C67127C8B}" type="datetimeFigureOut">
              <a:rPr lang="en-US" smtClean="0"/>
              <a:t>6/18/2022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213BF24-5C51-469E-9C00-BD0B999F9FB4}" type="slidenum">
              <a:rPr lang="en-US" smtClean="0"/>
              <a:t>‹#›</a:t>
            </a:fld>
            <a:endParaRPr lang="en-US"/>
          </a:p>
        </p:txBody>
      </p:sp>
    </p:spTree>
    <p:extLst>
      <p:ext uri="{BB962C8B-B14F-4D97-AF65-F5344CB8AC3E}">
        <p14:creationId xmlns:p14="http://schemas.microsoft.com/office/powerpoint/2010/main" val="39714401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9419-BCC0-693A-1E5F-EA1C4AF39578}"/>
              </a:ext>
            </a:extLst>
          </p:cNvPr>
          <p:cNvSpPr>
            <a:spLocks noGrp="1"/>
          </p:cNvSpPr>
          <p:nvPr>
            <p:ph type="ctrTitle"/>
          </p:nvPr>
        </p:nvSpPr>
        <p:spPr/>
        <p:txBody>
          <a:bodyPr/>
          <a:lstStyle/>
          <a:p>
            <a:r>
              <a:rPr lang="en-US" b="1" dirty="0"/>
              <a:t>Differences in </a:t>
            </a:r>
            <a:br>
              <a:rPr lang="en-US" b="1" dirty="0"/>
            </a:br>
            <a:r>
              <a:rPr lang="en-US" b="1" dirty="0"/>
              <a:t>City Boys and Country Boys</a:t>
            </a:r>
          </a:p>
        </p:txBody>
      </p:sp>
    </p:spTree>
    <p:extLst>
      <p:ext uri="{BB962C8B-B14F-4D97-AF65-F5344CB8AC3E}">
        <p14:creationId xmlns:p14="http://schemas.microsoft.com/office/powerpoint/2010/main" val="157645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4BAB85-C73D-9969-50B4-A18BA9863167}"/>
              </a:ext>
            </a:extLst>
          </p:cNvPr>
          <p:cNvSpPr>
            <a:spLocks noGrp="1"/>
          </p:cNvSpPr>
          <p:nvPr>
            <p:ph type="title"/>
          </p:nvPr>
        </p:nvSpPr>
        <p:spPr>
          <a:xfrm>
            <a:off x="328759" y="304271"/>
            <a:ext cx="8486482" cy="1104636"/>
          </a:xfrm>
        </p:spPr>
        <p:txBody>
          <a:bodyPr>
            <a:normAutofit/>
          </a:bodyPr>
          <a:lstStyle/>
          <a:p>
            <a:r>
              <a:rPr lang="en-US" sz="4000" b="1" dirty="0"/>
              <a:t>Differences in City Boys and Country Boys</a:t>
            </a:r>
          </a:p>
        </p:txBody>
      </p:sp>
      <p:sp>
        <p:nvSpPr>
          <p:cNvPr id="15" name="Text Placeholder 14">
            <a:extLst>
              <a:ext uri="{FF2B5EF4-FFF2-40B4-BE49-F238E27FC236}">
                <a16:creationId xmlns:a16="http://schemas.microsoft.com/office/drawing/2014/main" id="{F5695C52-1FC3-C3DE-BE9E-F31EB9AF029F}"/>
              </a:ext>
            </a:extLst>
          </p:cNvPr>
          <p:cNvSpPr>
            <a:spLocks noGrp="1"/>
          </p:cNvSpPr>
          <p:nvPr>
            <p:ph type="body" idx="1"/>
          </p:nvPr>
        </p:nvSpPr>
        <p:spPr>
          <a:xfrm>
            <a:off x="328759" y="1400968"/>
            <a:ext cx="3868340" cy="686593"/>
          </a:xfrm>
        </p:spPr>
        <p:txBody>
          <a:bodyPr>
            <a:normAutofit/>
          </a:bodyPr>
          <a:lstStyle/>
          <a:p>
            <a:pPr algn="ctr"/>
            <a:r>
              <a:rPr lang="en-US" sz="3200" dirty="0">
                <a:solidFill>
                  <a:srgbClr val="FFFF00"/>
                </a:solidFill>
                <a:effectLst>
                  <a:outerShdw blurRad="38100" dist="38100" dir="2700000" algn="tl">
                    <a:srgbClr val="000000">
                      <a:alpha val="43137"/>
                    </a:srgbClr>
                  </a:outerShdw>
                </a:effectLst>
              </a:rPr>
              <a:t>Roles </a:t>
            </a:r>
            <a:r>
              <a:rPr lang="en-US" sz="3200" b="0" dirty="0"/>
              <a:t>City Boys Know</a:t>
            </a:r>
          </a:p>
        </p:txBody>
      </p:sp>
      <p:sp>
        <p:nvSpPr>
          <p:cNvPr id="13" name="Content Placeholder 12">
            <a:extLst>
              <a:ext uri="{FF2B5EF4-FFF2-40B4-BE49-F238E27FC236}">
                <a16:creationId xmlns:a16="http://schemas.microsoft.com/office/drawing/2014/main" id="{C5D9266D-CCD0-2A5F-6B35-89E5DCB3EDD7}"/>
              </a:ext>
            </a:extLst>
          </p:cNvPr>
          <p:cNvSpPr>
            <a:spLocks noGrp="1"/>
          </p:cNvSpPr>
          <p:nvPr>
            <p:ph sz="half" idx="2"/>
          </p:nvPr>
        </p:nvSpPr>
        <p:spPr>
          <a:xfrm>
            <a:off x="429120" y="2221378"/>
            <a:ext cx="3868340" cy="3070490"/>
          </a:xfrm>
        </p:spPr>
        <p:txBody>
          <a:bodyPr>
            <a:normAutofit/>
          </a:bodyPr>
          <a:lstStyle/>
          <a:p>
            <a:r>
              <a:rPr lang="en-US" sz="3200" dirty="0"/>
              <a:t>Bank Presidents</a:t>
            </a:r>
          </a:p>
          <a:p>
            <a:r>
              <a:rPr lang="en-US" sz="3200" dirty="0"/>
              <a:t>Newspaper Editors</a:t>
            </a:r>
          </a:p>
          <a:p>
            <a:r>
              <a:rPr lang="en-US" sz="3200" dirty="0"/>
              <a:t>Superintendents </a:t>
            </a:r>
          </a:p>
          <a:p>
            <a:r>
              <a:rPr lang="en-US" sz="3200" dirty="0"/>
              <a:t>Politicians </a:t>
            </a:r>
          </a:p>
        </p:txBody>
      </p:sp>
      <p:sp>
        <p:nvSpPr>
          <p:cNvPr id="16" name="Text Placeholder 15">
            <a:extLst>
              <a:ext uri="{FF2B5EF4-FFF2-40B4-BE49-F238E27FC236}">
                <a16:creationId xmlns:a16="http://schemas.microsoft.com/office/drawing/2014/main" id="{80871E59-3259-309D-F981-F0B3FC05DF16}"/>
              </a:ext>
            </a:extLst>
          </p:cNvPr>
          <p:cNvSpPr>
            <a:spLocks noGrp="1"/>
          </p:cNvSpPr>
          <p:nvPr>
            <p:ph type="body" sz="quarter" idx="3"/>
          </p:nvPr>
        </p:nvSpPr>
        <p:spPr>
          <a:xfrm>
            <a:off x="4498181" y="1408907"/>
            <a:ext cx="4514850" cy="686593"/>
          </a:xfrm>
        </p:spPr>
        <p:txBody>
          <a:bodyPr>
            <a:noAutofit/>
          </a:bodyPr>
          <a:lstStyle/>
          <a:p>
            <a:pPr algn="ctr"/>
            <a:r>
              <a:rPr lang="en-US" sz="3200" dirty="0">
                <a:solidFill>
                  <a:srgbClr val="FFFF00"/>
                </a:solidFill>
                <a:effectLst>
                  <a:outerShdw blurRad="38100" dist="38100" dir="2700000" algn="tl">
                    <a:srgbClr val="000000">
                      <a:alpha val="43137"/>
                    </a:srgbClr>
                  </a:outerShdw>
                </a:effectLst>
              </a:rPr>
              <a:t>Roles</a:t>
            </a:r>
            <a:r>
              <a:rPr lang="en-US" sz="3200" dirty="0"/>
              <a:t> </a:t>
            </a:r>
            <a:r>
              <a:rPr lang="en-US" sz="3200" b="0" dirty="0"/>
              <a:t>Country Boys Know</a:t>
            </a:r>
          </a:p>
        </p:txBody>
      </p:sp>
      <p:sp>
        <p:nvSpPr>
          <p:cNvPr id="14" name="Content Placeholder 13">
            <a:extLst>
              <a:ext uri="{FF2B5EF4-FFF2-40B4-BE49-F238E27FC236}">
                <a16:creationId xmlns:a16="http://schemas.microsoft.com/office/drawing/2014/main" id="{2A220B62-181A-F701-5F85-A908A58E0BA2}"/>
              </a:ext>
            </a:extLst>
          </p:cNvPr>
          <p:cNvSpPr>
            <a:spLocks noGrp="1"/>
          </p:cNvSpPr>
          <p:nvPr>
            <p:ph sz="quarter" idx="4"/>
          </p:nvPr>
        </p:nvSpPr>
        <p:spPr>
          <a:xfrm>
            <a:off x="4629150" y="2195978"/>
            <a:ext cx="3887391" cy="3070490"/>
          </a:xfrm>
        </p:spPr>
        <p:txBody>
          <a:bodyPr>
            <a:normAutofit/>
          </a:bodyPr>
          <a:lstStyle/>
          <a:p>
            <a:r>
              <a:rPr lang="en-US" sz="3200" dirty="0"/>
              <a:t>Care of Animals</a:t>
            </a:r>
          </a:p>
        </p:txBody>
      </p:sp>
      <p:sp>
        <p:nvSpPr>
          <p:cNvPr id="17" name="TextBox 16">
            <a:extLst>
              <a:ext uri="{FF2B5EF4-FFF2-40B4-BE49-F238E27FC236}">
                <a16:creationId xmlns:a16="http://schemas.microsoft.com/office/drawing/2014/main" id="{4011B37B-133B-93A2-3227-E4B8D0404F20}"/>
              </a:ext>
            </a:extLst>
          </p:cNvPr>
          <p:cNvSpPr txBox="1"/>
          <p:nvPr/>
        </p:nvSpPr>
        <p:spPr>
          <a:xfrm>
            <a:off x="4823059" y="2173557"/>
            <a:ext cx="3887391"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t>Shepherds</a:t>
            </a:r>
          </a:p>
        </p:txBody>
      </p:sp>
      <p:sp>
        <p:nvSpPr>
          <p:cNvPr id="18" name="TextBox 17">
            <a:extLst>
              <a:ext uri="{FF2B5EF4-FFF2-40B4-BE49-F238E27FC236}">
                <a16:creationId xmlns:a16="http://schemas.microsoft.com/office/drawing/2014/main" id="{F7F0B246-9E0A-BDF3-1554-50DE33C9ACAC}"/>
              </a:ext>
            </a:extLst>
          </p:cNvPr>
          <p:cNvSpPr txBox="1"/>
          <p:nvPr/>
        </p:nvSpPr>
        <p:spPr>
          <a:xfrm>
            <a:off x="4579402" y="4035366"/>
            <a:ext cx="4352408" cy="1384995"/>
          </a:xfrm>
          <a:prstGeom prst="rect">
            <a:avLst/>
          </a:prstGeom>
          <a:noFill/>
        </p:spPr>
        <p:txBody>
          <a:bodyPr wrap="square" rtlCol="0">
            <a:spAutoFit/>
          </a:bodyPr>
          <a:lstStyle/>
          <a:p>
            <a:r>
              <a:rPr lang="en-US" sz="2800" b="1" i="0" dirty="0">
                <a:effectLst/>
                <a:latin typeface="system-ui"/>
              </a:rPr>
              <a:t>“Shepherd</a:t>
            </a:r>
            <a:r>
              <a:rPr lang="en-US" sz="2800" b="0" i="0" dirty="0">
                <a:effectLst/>
                <a:latin typeface="system-ui"/>
              </a:rPr>
              <a:t> the flock of God which is among you, serving as overseers…” (1 Peter 5:2). </a:t>
            </a:r>
            <a:endParaRPr lang="en-US" sz="2800" dirty="0"/>
          </a:p>
        </p:txBody>
      </p:sp>
      <p:sp>
        <p:nvSpPr>
          <p:cNvPr id="19" name="TextBox 18">
            <a:extLst>
              <a:ext uri="{FF2B5EF4-FFF2-40B4-BE49-F238E27FC236}">
                <a16:creationId xmlns:a16="http://schemas.microsoft.com/office/drawing/2014/main" id="{0E83B6BA-8B1A-26AC-5E72-4462428A1ACF}"/>
              </a:ext>
            </a:extLst>
          </p:cNvPr>
          <p:cNvSpPr txBox="1"/>
          <p:nvPr/>
        </p:nvSpPr>
        <p:spPr>
          <a:xfrm>
            <a:off x="4572000" y="2626621"/>
            <a:ext cx="4514850" cy="1384995"/>
          </a:xfrm>
          <a:prstGeom prst="rect">
            <a:avLst/>
          </a:prstGeom>
          <a:noFill/>
        </p:spPr>
        <p:txBody>
          <a:bodyPr wrap="square" rtlCol="0">
            <a:spAutoFit/>
          </a:bodyPr>
          <a:lstStyle/>
          <a:p>
            <a:r>
              <a:rPr lang="en-US" sz="2800" b="1" i="0" dirty="0">
                <a:effectLst/>
                <a:latin typeface="system-ui"/>
              </a:rPr>
              <a:t>“Shepherd</a:t>
            </a:r>
            <a:r>
              <a:rPr lang="en-US" sz="2800" b="0" i="0" dirty="0">
                <a:effectLst/>
                <a:latin typeface="system-ui"/>
              </a:rPr>
              <a:t> the church of God which He purchased with His own blood” (Acts 20:28).</a:t>
            </a:r>
            <a:endParaRPr lang="en-US" sz="2800" dirty="0"/>
          </a:p>
        </p:txBody>
      </p:sp>
      <p:sp>
        <p:nvSpPr>
          <p:cNvPr id="20" name="TextBox 19">
            <a:extLst>
              <a:ext uri="{FF2B5EF4-FFF2-40B4-BE49-F238E27FC236}">
                <a16:creationId xmlns:a16="http://schemas.microsoft.com/office/drawing/2014/main" id="{4EF4E394-0CEE-04DE-385B-89C2DE56815D}"/>
              </a:ext>
            </a:extLst>
          </p:cNvPr>
          <p:cNvSpPr txBox="1"/>
          <p:nvPr/>
        </p:nvSpPr>
        <p:spPr>
          <a:xfrm>
            <a:off x="429120" y="4412344"/>
            <a:ext cx="3330080" cy="954107"/>
          </a:xfrm>
          <a:prstGeom prst="rect">
            <a:avLst/>
          </a:prstGeom>
          <a:noFill/>
        </p:spPr>
        <p:txBody>
          <a:bodyPr wrap="square" rtlCol="0">
            <a:spAutoFit/>
          </a:bodyPr>
          <a:lstStyle/>
          <a:p>
            <a:pPr algn="ctr"/>
            <a:r>
              <a:rPr lang="en-US" sz="2800" b="1" dirty="0">
                <a:solidFill>
                  <a:srgbClr val="FFFF00"/>
                </a:solidFill>
                <a:effectLst>
                  <a:outerShdw blurRad="38100" dist="38100" dir="2700000" algn="tl">
                    <a:srgbClr val="000000">
                      <a:alpha val="43137"/>
                    </a:srgbClr>
                  </a:outerShdw>
                </a:effectLst>
              </a:rPr>
              <a:t>We don’t know much about sheep.</a:t>
            </a:r>
          </a:p>
        </p:txBody>
      </p:sp>
    </p:spTree>
    <p:extLst>
      <p:ext uri="{BB962C8B-B14F-4D97-AF65-F5344CB8AC3E}">
        <p14:creationId xmlns:p14="http://schemas.microsoft.com/office/powerpoint/2010/main" val="254107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 calcmode="lin" valueType="num">
                                      <p:cBhvr additive="base">
                                        <p:cTn id="3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4">
                                            <p:txEl>
                                              <p:pRg st="0" end="0"/>
                                            </p:txEl>
                                          </p:spTgt>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1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1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700B0A00-4F01-2A29-1B12-A06CD69F573A}"/>
              </a:ext>
            </a:extLst>
          </p:cNvPr>
          <p:cNvSpPr>
            <a:spLocks noGrp="1"/>
          </p:cNvSpPr>
          <p:nvPr>
            <p:ph type="ctrTitle"/>
          </p:nvPr>
        </p:nvSpPr>
        <p:spPr>
          <a:xfrm>
            <a:off x="1143002" y="1666345"/>
            <a:ext cx="6858000" cy="2303357"/>
          </a:xfrm>
        </p:spPr>
        <p:txBody>
          <a:bodyPr anchor="ctr">
            <a:normAutofit/>
          </a:bodyPr>
          <a:lstStyle/>
          <a:p>
            <a:r>
              <a:rPr lang="en-US" sz="5300" dirty="0"/>
              <a:t>City Boys can be elders, but they must learn to be </a:t>
            </a:r>
            <a:r>
              <a:rPr lang="en-US" sz="5300" b="1" dirty="0">
                <a:solidFill>
                  <a:srgbClr val="FFFF00"/>
                </a:solidFill>
              </a:rPr>
              <a:t>Shepherds</a:t>
            </a:r>
          </a:p>
        </p:txBody>
      </p:sp>
      <p:sp>
        <p:nvSpPr>
          <p:cNvPr id="24" name="Rectangle 1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4603988"/>
            <a:ext cx="3566160" cy="228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53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4BAB85-C73D-9969-50B4-A18BA9863167}"/>
              </a:ext>
            </a:extLst>
          </p:cNvPr>
          <p:cNvSpPr>
            <a:spLocks noGrp="1"/>
          </p:cNvSpPr>
          <p:nvPr>
            <p:ph type="title"/>
          </p:nvPr>
        </p:nvSpPr>
        <p:spPr>
          <a:xfrm>
            <a:off x="337194" y="180604"/>
            <a:ext cx="8583911" cy="1104636"/>
          </a:xfrm>
        </p:spPr>
        <p:txBody>
          <a:bodyPr>
            <a:noAutofit/>
          </a:bodyPr>
          <a:lstStyle/>
          <a:p>
            <a:r>
              <a:rPr lang="en-US" sz="4000" b="1" dirty="0"/>
              <a:t>Differences in City Boys and Country Boys</a:t>
            </a:r>
            <a:endParaRPr lang="en-US" sz="4000" dirty="0"/>
          </a:p>
        </p:txBody>
      </p:sp>
      <p:sp>
        <p:nvSpPr>
          <p:cNvPr id="15" name="Text Placeholder 14">
            <a:extLst>
              <a:ext uri="{FF2B5EF4-FFF2-40B4-BE49-F238E27FC236}">
                <a16:creationId xmlns:a16="http://schemas.microsoft.com/office/drawing/2014/main" id="{F5695C52-1FC3-C3DE-BE9E-F31EB9AF029F}"/>
              </a:ext>
            </a:extLst>
          </p:cNvPr>
          <p:cNvSpPr>
            <a:spLocks noGrp="1"/>
          </p:cNvSpPr>
          <p:nvPr>
            <p:ph type="body" idx="1"/>
          </p:nvPr>
        </p:nvSpPr>
        <p:spPr>
          <a:xfrm>
            <a:off x="328759" y="1400968"/>
            <a:ext cx="3868340" cy="686593"/>
          </a:xfrm>
        </p:spPr>
        <p:txBody>
          <a:bodyPr>
            <a:noAutofit/>
          </a:bodyPr>
          <a:lstStyle/>
          <a:p>
            <a:pPr algn="ctr"/>
            <a:r>
              <a:rPr lang="en-US" sz="2800" dirty="0">
                <a:solidFill>
                  <a:srgbClr val="FFFF00"/>
                </a:solidFill>
                <a:effectLst>
                  <a:outerShdw blurRad="38100" dist="38100" dir="2700000" algn="tl">
                    <a:srgbClr val="000000">
                      <a:alpha val="43137"/>
                    </a:srgbClr>
                  </a:outerShdw>
                </a:effectLst>
              </a:rPr>
              <a:t>Management Styles   </a:t>
            </a:r>
            <a:r>
              <a:rPr lang="en-US" sz="2800" b="0" dirty="0"/>
              <a:t>City Boys Know</a:t>
            </a:r>
          </a:p>
        </p:txBody>
      </p:sp>
      <p:sp>
        <p:nvSpPr>
          <p:cNvPr id="13" name="Content Placeholder 12">
            <a:extLst>
              <a:ext uri="{FF2B5EF4-FFF2-40B4-BE49-F238E27FC236}">
                <a16:creationId xmlns:a16="http://schemas.microsoft.com/office/drawing/2014/main" id="{C5D9266D-CCD0-2A5F-6B35-89E5DCB3EDD7}"/>
              </a:ext>
            </a:extLst>
          </p:cNvPr>
          <p:cNvSpPr>
            <a:spLocks noGrp="1"/>
          </p:cNvSpPr>
          <p:nvPr>
            <p:ph sz="half" idx="2"/>
          </p:nvPr>
        </p:nvSpPr>
        <p:spPr>
          <a:xfrm>
            <a:off x="429120" y="2221378"/>
            <a:ext cx="3868340" cy="3070490"/>
          </a:xfrm>
        </p:spPr>
        <p:txBody>
          <a:bodyPr>
            <a:normAutofit/>
          </a:bodyPr>
          <a:lstStyle/>
          <a:p>
            <a:r>
              <a:rPr lang="en-US" sz="3200" dirty="0"/>
              <a:t>Bank Presidents</a:t>
            </a:r>
          </a:p>
          <a:p>
            <a:r>
              <a:rPr lang="en-US" sz="3200" dirty="0"/>
              <a:t>Newspaper Editors</a:t>
            </a:r>
          </a:p>
          <a:p>
            <a:r>
              <a:rPr lang="en-US" sz="3200" dirty="0"/>
              <a:t>Superintendents </a:t>
            </a:r>
          </a:p>
          <a:p>
            <a:r>
              <a:rPr lang="en-US" sz="3200" dirty="0"/>
              <a:t>Politicians </a:t>
            </a:r>
          </a:p>
        </p:txBody>
      </p:sp>
      <p:sp>
        <p:nvSpPr>
          <p:cNvPr id="16" name="Text Placeholder 15">
            <a:extLst>
              <a:ext uri="{FF2B5EF4-FFF2-40B4-BE49-F238E27FC236}">
                <a16:creationId xmlns:a16="http://schemas.microsoft.com/office/drawing/2014/main" id="{80871E59-3259-309D-F981-F0B3FC05DF16}"/>
              </a:ext>
            </a:extLst>
          </p:cNvPr>
          <p:cNvSpPr>
            <a:spLocks noGrp="1"/>
          </p:cNvSpPr>
          <p:nvPr>
            <p:ph type="body" sz="quarter" idx="3"/>
          </p:nvPr>
        </p:nvSpPr>
        <p:spPr>
          <a:xfrm>
            <a:off x="4498181" y="1408907"/>
            <a:ext cx="4514850" cy="686593"/>
          </a:xfrm>
        </p:spPr>
        <p:txBody>
          <a:bodyPr>
            <a:noAutofit/>
          </a:bodyPr>
          <a:lstStyle/>
          <a:p>
            <a:pPr algn="ctr"/>
            <a:r>
              <a:rPr lang="en-US" sz="2800" dirty="0">
                <a:solidFill>
                  <a:srgbClr val="FFFF00"/>
                </a:solidFill>
              </a:rPr>
              <a:t>Management Style</a:t>
            </a:r>
            <a:r>
              <a:rPr lang="en-US" sz="2800" dirty="0"/>
              <a:t>s    </a:t>
            </a:r>
            <a:r>
              <a:rPr lang="en-US" sz="2800" b="0" dirty="0"/>
              <a:t>Country Boys Know</a:t>
            </a:r>
          </a:p>
        </p:txBody>
      </p:sp>
      <p:sp>
        <p:nvSpPr>
          <p:cNvPr id="14" name="Content Placeholder 13">
            <a:extLst>
              <a:ext uri="{FF2B5EF4-FFF2-40B4-BE49-F238E27FC236}">
                <a16:creationId xmlns:a16="http://schemas.microsoft.com/office/drawing/2014/main" id="{2A220B62-181A-F701-5F85-A908A58E0BA2}"/>
              </a:ext>
            </a:extLst>
          </p:cNvPr>
          <p:cNvSpPr>
            <a:spLocks noGrp="1"/>
          </p:cNvSpPr>
          <p:nvPr>
            <p:ph sz="quarter" idx="4"/>
          </p:nvPr>
        </p:nvSpPr>
        <p:spPr>
          <a:xfrm>
            <a:off x="4629150" y="2195978"/>
            <a:ext cx="3887391" cy="3070490"/>
          </a:xfrm>
        </p:spPr>
        <p:txBody>
          <a:bodyPr>
            <a:normAutofit/>
          </a:bodyPr>
          <a:lstStyle/>
          <a:p>
            <a:r>
              <a:rPr lang="en-US" sz="3200" b="1" dirty="0"/>
              <a:t>Shepherds</a:t>
            </a:r>
          </a:p>
        </p:txBody>
      </p:sp>
      <p:sp>
        <p:nvSpPr>
          <p:cNvPr id="2" name="TextBox 1">
            <a:extLst>
              <a:ext uri="{FF2B5EF4-FFF2-40B4-BE49-F238E27FC236}">
                <a16:creationId xmlns:a16="http://schemas.microsoft.com/office/drawing/2014/main" id="{5A77591F-99FD-7AE8-1E57-7BAB8A895A9A}"/>
              </a:ext>
            </a:extLst>
          </p:cNvPr>
          <p:cNvSpPr txBox="1"/>
          <p:nvPr/>
        </p:nvSpPr>
        <p:spPr>
          <a:xfrm>
            <a:off x="961531" y="4560125"/>
            <a:ext cx="3158388"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AUTHORITY</a:t>
            </a:r>
          </a:p>
        </p:txBody>
      </p:sp>
      <p:sp>
        <p:nvSpPr>
          <p:cNvPr id="3" name="TextBox 2">
            <a:extLst>
              <a:ext uri="{FF2B5EF4-FFF2-40B4-BE49-F238E27FC236}">
                <a16:creationId xmlns:a16="http://schemas.microsoft.com/office/drawing/2014/main" id="{1B483B96-8923-AC12-CAF9-57BC2E459E56}"/>
              </a:ext>
            </a:extLst>
          </p:cNvPr>
          <p:cNvSpPr txBox="1"/>
          <p:nvPr/>
        </p:nvSpPr>
        <p:spPr>
          <a:xfrm>
            <a:off x="4828285" y="2711560"/>
            <a:ext cx="4019945" cy="1815882"/>
          </a:xfrm>
          <a:prstGeom prst="rect">
            <a:avLst/>
          </a:prstGeom>
          <a:noFill/>
        </p:spPr>
        <p:txBody>
          <a:bodyPr wrap="square" rtlCol="0">
            <a:spAutoFit/>
          </a:bodyPr>
          <a:lstStyle/>
          <a:p>
            <a:r>
              <a:rPr lang="en-US" sz="2800" b="0" i="0" dirty="0">
                <a:effectLst/>
                <a:latin typeface="system-ui"/>
              </a:rPr>
              <a:t>“[Not] as being lords over those entrusted to you, but being </a:t>
            </a:r>
            <a:r>
              <a:rPr lang="en-US" sz="2800" b="1" i="0" dirty="0">
                <a:solidFill>
                  <a:srgbClr val="FFFF00"/>
                </a:solidFill>
                <a:effectLst>
                  <a:outerShdw blurRad="38100" dist="38100" dir="2700000" algn="tl">
                    <a:srgbClr val="000000">
                      <a:alpha val="43137"/>
                    </a:srgbClr>
                  </a:outerShdw>
                </a:effectLst>
                <a:latin typeface="system-ui"/>
              </a:rPr>
              <a:t>examples </a:t>
            </a:r>
            <a:r>
              <a:rPr lang="en-US" sz="2800" b="0" i="0" dirty="0">
                <a:effectLst/>
                <a:latin typeface="system-ui"/>
              </a:rPr>
              <a:t>to the flock” (1 Peter 5:3).</a:t>
            </a:r>
            <a:endParaRPr lang="en-US" sz="2800" dirty="0"/>
          </a:p>
        </p:txBody>
      </p:sp>
      <p:sp>
        <p:nvSpPr>
          <p:cNvPr id="5" name="TextBox 4">
            <a:extLst>
              <a:ext uri="{FF2B5EF4-FFF2-40B4-BE49-F238E27FC236}">
                <a16:creationId xmlns:a16="http://schemas.microsoft.com/office/drawing/2014/main" id="{5E28514B-8D4D-0768-A60F-A72D7AE4E49A}"/>
              </a:ext>
            </a:extLst>
          </p:cNvPr>
          <p:cNvSpPr txBox="1"/>
          <p:nvPr/>
        </p:nvSpPr>
        <p:spPr>
          <a:xfrm>
            <a:off x="4821382" y="4459565"/>
            <a:ext cx="4322618" cy="954107"/>
          </a:xfrm>
          <a:prstGeom prst="rect">
            <a:avLst/>
          </a:prstGeom>
          <a:noFill/>
        </p:spPr>
        <p:txBody>
          <a:bodyPr wrap="square" rtlCol="0">
            <a:spAutoFit/>
          </a:bodyPr>
          <a:lstStyle/>
          <a:p>
            <a:r>
              <a:rPr lang="en-US" sz="2800" b="1" i="0" dirty="0">
                <a:effectLst/>
                <a:latin typeface="system-ui"/>
              </a:rPr>
              <a:t>“he</a:t>
            </a:r>
            <a:r>
              <a:rPr lang="en-US" sz="2800" b="0" i="0" dirty="0">
                <a:effectLst/>
                <a:latin typeface="system-ui"/>
              </a:rPr>
              <a:t> calls his own sheep by name and </a:t>
            </a:r>
            <a:r>
              <a:rPr lang="en-US" sz="2800" b="1" i="0" dirty="0">
                <a:solidFill>
                  <a:srgbClr val="FFFF00"/>
                </a:solidFill>
                <a:effectLst>
                  <a:outerShdw blurRad="38100" dist="38100" dir="2700000" algn="tl">
                    <a:srgbClr val="000000">
                      <a:alpha val="43137"/>
                    </a:srgbClr>
                  </a:outerShdw>
                </a:effectLst>
                <a:latin typeface="system-ui"/>
              </a:rPr>
              <a:t>leads</a:t>
            </a:r>
            <a:r>
              <a:rPr lang="en-US" sz="2800" b="0" i="0" dirty="0">
                <a:solidFill>
                  <a:srgbClr val="FFFF00"/>
                </a:solidFill>
                <a:effectLst>
                  <a:outerShdw blurRad="38100" dist="38100" dir="2700000" algn="tl">
                    <a:srgbClr val="000000">
                      <a:alpha val="43137"/>
                    </a:srgbClr>
                  </a:outerShdw>
                </a:effectLst>
                <a:latin typeface="system-ui"/>
              </a:rPr>
              <a:t> </a:t>
            </a:r>
            <a:r>
              <a:rPr lang="en-US" sz="2800" b="1" i="0" dirty="0">
                <a:effectLst/>
                <a:latin typeface="system-ui"/>
              </a:rPr>
              <a:t>them</a:t>
            </a:r>
            <a:r>
              <a:rPr lang="en-US" sz="2800" b="0" i="0" dirty="0">
                <a:effectLst/>
                <a:latin typeface="system-ui"/>
              </a:rPr>
              <a:t> </a:t>
            </a:r>
            <a:r>
              <a:rPr lang="en-US" sz="2800" b="1" i="0" dirty="0">
                <a:effectLst/>
                <a:latin typeface="system-ui"/>
              </a:rPr>
              <a:t>out</a:t>
            </a:r>
            <a:r>
              <a:rPr lang="en-US" sz="2800" b="0" i="0" dirty="0">
                <a:effectLst/>
                <a:latin typeface="system-ui"/>
              </a:rPr>
              <a:t>.”</a:t>
            </a:r>
            <a:endParaRPr lang="en-US" sz="2800" dirty="0"/>
          </a:p>
        </p:txBody>
      </p:sp>
    </p:spTree>
    <p:extLst>
      <p:ext uri="{BB962C8B-B14F-4D97-AF65-F5344CB8AC3E}">
        <p14:creationId xmlns:p14="http://schemas.microsoft.com/office/powerpoint/2010/main" val="265644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6" grpId="0" build="p"/>
      <p:bldP spid="2" grpId="0"/>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700B0A00-4F01-2A29-1B12-A06CD69F573A}"/>
              </a:ext>
            </a:extLst>
          </p:cNvPr>
          <p:cNvSpPr>
            <a:spLocks noGrp="1"/>
          </p:cNvSpPr>
          <p:nvPr>
            <p:ph type="ctrTitle"/>
          </p:nvPr>
        </p:nvSpPr>
        <p:spPr>
          <a:xfrm>
            <a:off x="1143002" y="1666345"/>
            <a:ext cx="6858000" cy="2303357"/>
          </a:xfrm>
        </p:spPr>
        <p:txBody>
          <a:bodyPr anchor="ctr">
            <a:normAutofit/>
          </a:bodyPr>
          <a:lstStyle/>
          <a:p>
            <a:r>
              <a:rPr lang="en-US" sz="5300" dirty="0"/>
              <a:t>City Boys can be elders, but they must learn to </a:t>
            </a:r>
            <a:r>
              <a:rPr lang="en-US" sz="5300" b="1" dirty="0">
                <a:solidFill>
                  <a:srgbClr val="FFFF00"/>
                </a:solidFill>
                <a:effectLst>
                  <a:outerShdw blurRad="38100" dist="38100" dir="2700000" algn="tl">
                    <a:srgbClr val="000000">
                      <a:alpha val="43137"/>
                    </a:srgbClr>
                  </a:outerShdw>
                </a:effectLst>
              </a:rPr>
              <a:t>Manage as Shepherds</a:t>
            </a:r>
          </a:p>
        </p:txBody>
      </p:sp>
      <p:sp>
        <p:nvSpPr>
          <p:cNvPr id="18" name="Rectangle 1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4603988"/>
            <a:ext cx="3566160" cy="228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74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4BAB85-C73D-9969-50B4-A18BA9863167}"/>
              </a:ext>
            </a:extLst>
          </p:cNvPr>
          <p:cNvSpPr>
            <a:spLocks noGrp="1"/>
          </p:cNvSpPr>
          <p:nvPr>
            <p:ph type="title"/>
          </p:nvPr>
        </p:nvSpPr>
        <p:spPr/>
        <p:txBody>
          <a:bodyPr>
            <a:normAutofit/>
          </a:bodyPr>
          <a:lstStyle/>
          <a:p>
            <a:r>
              <a:rPr lang="en-US" sz="3600" b="1" dirty="0"/>
              <a:t>Differences in City Boys and Country Boys</a:t>
            </a:r>
            <a:endParaRPr lang="en-US" sz="3600" dirty="0"/>
          </a:p>
        </p:txBody>
      </p:sp>
      <p:sp>
        <p:nvSpPr>
          <p:cNvPr id="15" name="Text Placeholder 14">
            <a:extLst>
              <a:ext uri="{FF2B5EF4-FFF2-40B4-BE49-F238E27FC236}">
                <a16:creationId xmlns:a16="http://schemas.microsoft.com/office/drawing/2014/main" id="{F5695C52-1FC3-C3DE-BE9E-F31EB9AF029F}"/>
              </a:ext>
            </a:extLst>
          </p:cNvPr>
          <p:cNvSpPr>
            <a:spLocks noGrp="1"/>
          </p:cNvSpPr>
          <p:nvPr>
            <p:ph type="body" idx="1"/>
          </p:nvPr>
        </p:nvSpPr>
        <p:spPr>
          <a:xfrm>
            <a:off x="328759" y="1400968"/>
            <a:ext cx="3868340" cy="686593"/>
          </a:xfrm>
        </p:spPr>
        <p:txBody>
          <a:bodyPr>
            <a:noAutofit/>
          </a:bodyPr>
          <a:lstStyle/>
          <a:p>
            <a:pPr algn="ctr"/>
            <a:r>
              <a:rPr lang="en-US" sz="2800" dirty="0">
                <a:solidFill>
                  <a:srgbClr val="FFFF00"/>
                </a:solidFill>
                <a:effectLst>
                  <a:outerShdw blurRad="38100" dist="38100" dir="2700000" algn="tl">
                    <a:srgbClr val="000000">
                      <a:alpha val="43137"/>
                    </a:srgbClr>
                  </a:outerShdw>
                </a:effectLst>
              </a:rPr>
              <a:t>Success </a:t>
            </a:r>
          </a:p>
          <a:p>
            <a:pPr algn="ctr"/>
            <a:r>
              <a:rPr lang="en-US" sz="2800" b="0" dirty="0"/>
              <a:t>City Boys Know</a:t>
            </a:r>
          </a:p>
        </p:txBody>
      </p:sp>
      <p:sp>
        <p:nvSpPr>
          <p:cNvPr id="13" name="Content Placeholder 12">
            <a:extLst>
              <a:ext uri="{FF2B5EF4-FFF2-40B4-BE49-F238E27FC236}">
                <a16:creationId xmlns:a16="http://schemas.microsoft.com/office/drawing/2014/main" id="{C5D9266D-CCD0-2A5F-6B35-89E5DCB3EDD7}"/>
              </a:ext>
            </a:extLst>
          </p:cNvPr>
          <p:cNvSpPr>
            <a:spLocks noGrp="1"/>
          </p:cNvSpPr>
          <p:nvPr>
            <p:ph sz="half" idx="2"/>
          </p:nvPr>
        </p:nvSpPr>
        <p:spPr>
          <a:xfrm>
            <a:off x="429120" y="2221378"/>
            <a:ext cx="3868340" cy="3070490"/>
          </a:xfrm>
        </p:spPr>
        <p:txBody>
          <a:bodyPr>
            <a:noAutofit/>
          </a:bodyPr>
          <a:lstStyle/>
          <a:p>
            <a:r>
              <a:rPr lang="en-US" sz="2400" b="1" dirty="0"/>
              <a:t>Bank Presidents</a:t>
            </a:r>
          </a:p>
          <a:p>
            <a:pPr marL="0" indent="0">
              <a:buNone/>
            </a:pPr>
            <a:r>
              <a:rPr lang="en-US" sz="2400" dirty="0"/>
              <a:t>	Financial profit</a:t>
            </a:r>
          </a:p>
          <a:p>
            <a:r>
              <a:rPr lang="en-US" sz="2400" b="1" dirty="0"/>
              <a:t>Newspaper Editors</a:t>
            </a:r>
          </a:p>
          <a:p>
            <a:pPr marL="0" indent="0">
              <a:buNone/>
            </a:pPr>
            <a:r>
              <a:rPr lang="en-US" sz="2400" dirty="0"/>
              <a:t>	More subscribers</a:t>
            </a:r>
          </a:p>
          <a:p>
            <a:r>
              <a:rPr lang="en-US" sz="2400" b="1" dirty="0"/>
              <a:t>Superintendents</a:t>
            </a:r>
          </a:p>
          <a:p>
            <a:pPr marL="0" indent="0">
              <a:buNone/>
            </a:pPr>
            <a:r>
              <a:rPr lang="en-US" sz="2400" dirty="0"/>
              <a:t>	No interruptions </a:t>
            </a:r>
          </a:p>
          <a:p>
            <a:r>
              <a:rPr lang="en-US" sz="2400" b="1" dirty="0"/>
              <a:t>Politicians </a:t>
            </a:r>
          </a:p>
          <a:p>
            <a:pPr marL="0" indent="0">
              <a:buNone/>
            </a:pPr>
            <a:r>
              <a:rPr lang="en-US" sz="2400" dirty="0"/>
              <a:t>	Besting opponents</a:t>
            </a:r>
          </a:p>
        </p:txBody>
      </p:sp>
      <p:sp>
        <p:nvSpPr>
          <p:cNvPr id="16" name="Text Placeholder 15">
            <a:extLst>
              <a:ext uri="{FF2B5EF4-FFF2-40B4-BE49-F238E27FC236}">
                <a16:creationId xmlns:a16="http://schemas.microsoft.com/office/drawing/2014/main" id="{80871E59-3259-309D-F981-F0B3FC05DF16}"/>
              </a:ext>
            </a:extLst>
          </p:cNvPr>
          <p:cNvSpPr>
            <a:spLocks noGrp="1"/>
          </p:cNvSpPr>
          <p:nvPr>
            <p:ph type="body" sz="quarter" idx="3"/>
          </p:nvPr>
        </p:nvSpPr>
        <p:spPr>
          <a:xfrm>
            <a:off x="4509329" y="1384836"/>
            <a:ext cx="4514850" cy="686593"/>
          </a:xfrm>
        </p:spPr>
        <p:txBody>
          <a:bodyPr>
            <a:noAutofit/>
          </a:bodyPr>
          <a:lstStyle/>
          <a:p>
            <a:pPr algn="ctr"/>
            <a:r>
              <a:rPr lang="en-US" sz="2800" dirty="0">
                <a:solidFill>
                  <a:srgbClr val="FFFF00"/>
                </a:solidFill>
                <a:effectLst>
                  <a:outerShdw blurRad="38100" dist="38100" dir="2700000" algn="tl">
                    <a:srgbClr val="000000">
                      <a:alpha val="43137"/>
                    </a:srgbClr>
                  </a:outerShdw>
                </a:effectLst>
              </a:rPr>
              <a:t>Success </a:t>
            </a:r>
          </a:p>
          <a:p>
            <a:pPr algn="ctr"/>
            <a:r>
              <a:rPr lang="en-US" sz="2800" b="0" dirty="0"/>
              <a:t>Shepherds Know</a:t>
            </a:r>
          </a:p>
        </p:txBody>
      </p:sp>
      <p:sp>
        <p:nvSpPr>
          <p:cNvPr id="14" name="Content Placeholder 13">
            <a:extLst>
              <a:ext uri="{FF2B5EF4-FFF2-40B4-BE49-F238E27FC236}">
                <a16:creationId xmlns:a16="http://schemas.microsoft.com/office/drawing/2014/main" id="{2A220B62-181A-F701-5F85-A908A58E0BA2}"/>
              </a:ext>
            </a:extLst>
          </p:cNvPr>
          <p:cNvSpPr>
            <a:spLocks noGrp="1"/>
          </p:cNvSpPr>
          <p:nvPr>
            <p:ph sz="quarter" idx="4"/>
          </p:nvPr>
        </p:nvSpPr>
        <p:spPr>
          <a:xfrm>
            <a:off x="4297459" y="2221377"/>
            <a:ext cx="4726719" cy="4025044"/>
          </a:xfrm>
        </p:spPr>
        <p:txBody>
          <a:bodyPr>
            <a:normAutofit fontScale="70000" lnSpcReduction="20000"/>
          </a:bodyPr>
          <a:lstStyle/>
          <a:p>
            <a:r>
              <a:rPr lang="en-US" sz="4000" dirty="0"/>
              <a:t>Getting </a:t>
            </a:r>
            <a:r>
              <a:rPr lang="en-US" sz="4000" b="1" dirty="0"/>
              <a:t>ALL</a:t>
            </a:r>
            <a:r>
              <a:rPr lang="en-US" sz="4000" dirty="0"/>
              <a:t> the sheep </a:t>
            </a:r>
          </a:p>
          <a:p>
            <a:pPr marL="0" indent="0">
              <a:buNone/>
            </a:pPr>
            <a:r>
              <a:rPr lang="en-US" sz="3400" dirty="0"/>
              <a:t>	</a:t>
            </a:r>
            <a:r>
              <a:rPr lang="en-US" sz="4000" dirty="0"/>
              <a:t>Well fed.</a:t>
            </a:r>
          </a:p>
          <a:p>
            <a:pPr marL="0" indent="0">
              <a:buNone/>
            </a:pPr>
            <a:r>
              <a:rPr lang="en-US" sz="4000" dirty="0"/>
              <a:t>	Protected </a:t>
            </a:r>
          </a:p>
          <a:p>
            <a:pPr marL="0" indent="0">
              <a:buNone/>
            </a:pPr>
            <a:r>
              <a:rPr lang="en-US" sz="4000" dirty="0"/>
              <a:t>	Safe into the fold.</a:t>
            </a:r>
          </a:p>
          <a:p>
            <a:r>
              <a:rPr lang="en-US" sz="4000" dirty="0"/>
              <a:t>“And when the Chief Shepherd appears, you will receive the crown of glory that does not fade away” (1 Peter 5:4)</a:t>
            </a:r>
          </a:p>
          <a:p>
            <a:endParaRPr lang="en-US" sz="3600" dirty="0"/>
          </a:p>
          <a:p>
            <a:pPr marL="0" indent="0">
              <a:buNone/>
            </a:pPr>
            <a:r>
              <a:rPr lang="en-US" sz="3600" dirty="0"/>
              <a:t>	</a:t>
            </a:r>
            <a:endParaRPr lang="en-US" sz="3200" dirty="0"/>
          </a:p>
        </p:txBody>
      </p:sp>
    </p:spTree>
    <p:extLst>
      <p:ext uri="{BB962C8B-B14F-4D97-AF65-F5344CB8AC3E}">
        <p14:creationId xmlns:p14="http://schemas.microsoft.com/office/powerpoint/2010/main" val="231897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Effect transition="in" filter="wipe(down)">
                                      <p:cBhvr>
                                        <p:cTn id="45" dur="500"/>
                                        <p:tgtEl>
                                          <p:spTgt spid="16">
                                            <p:txEl>
                                              <p:pRg st="0" end="0"/>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16">
                                            <p:txEl>
                                              <p:pRg st="1" end="1"/>
                                            </p:txEl>
                                          </p:spTgt>
                                        </p:tgtEl>
                                        <p:attrNameLst>
                                          <p:attrName>style.visibility</p:attrName>
                                        </p:attrNameLst>
                                      </p:cBhvr>
                                      <p:to>
                                        <p:strVal val="visible"/>
                                      </p:to>
                                    </p:set>
                                    <p:animEffect transition="in" filter="wipe(down)">
                                      <p:cBhvr>
                                        <p:cTn id="48" dur="500"/>
                                        <p:tgtEl>
                                          <p:spTgt spid="1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5715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700B0A00-4F01-2A29-1B12-A06CD69F573A}"/>
              </a:ext>
            </a:extLst>
          </p:cNvPr>
          <p:cNvSpPr>
            <a:spLocks noGrp="1"/>
          </p:cNvSpPr>
          <p:nvPr>
            <p:ph type="ctrTitle"/>
          </p:nvPr>
        </p:nvSpPr>
        <p:spPr>
          <a:xfrm>
            <a:off x="1143002" y="1666345"/>
            <a:ext cx="6858000" cy="2303357"/>
          </a:xfrm>
        </p:spPr>
        <p:txBody>
          <a:bodyPr anchor="ctr">
            <a:normAutofit/>
          </a:bodyPr>
          <a:lstStyle/>
          <a:p>
            <a:r>
              <a:rPr lang="en-US" sz="4400" dirty="0"/>
              <a:t>City Boys can be elders, but they must learn to             </a:t>
            </a:r>
            <a:r>
              <a:rPr lang="en-US" sz="4400" b="1" dirty="0">
                <a:solidFill>
                  <a:srgbClr val="FFFF00"/>
                </a:solidFill>
                <a:effectLst>
                  <a:outerShdw blurRad="38100" dist="38100" dir="2700000" algn="tl">
                    <a:srgbClr val="000000">
                      <a:alpha val="43137"/>
                    </a:srgbClr>
                  </a:outerShdw>
                </a:effectLst>
              </a:rPr>
              <a:t>Seek the Goals of Shepherds</a:t>
            </a:r>
          </a:p>
        </p:txBody>
      </p:sp>
      <p:sp>
        <p:nvSpPr>
          <p:cNvPr id="18" name="Rectangle 1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4603988"/>
            <a:ext cx="3566160" cy="228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775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B5D8245-0B84-1F8F-E996-CF3F3BB6567E}"/>
              </a:ext>
            </a:extLst>
          </p:cNvPr>
          <p:cNvSpPr>
            <a:spLocks noGrp="1"/>
          </p:cNvSpPr>
          <p:nvPr>
            <p:ph type="ctrTitle"/>
          </p:nvPr>
        </p:nvSpPr>
        <p:spPr/>
        <p:txBody>
          <a:bodyPr/>
          <a:lstStyle/>
          <a:p>
            <a:r>
              <a:rPr lang="en-US" b="1" dirty="0"/>
              <a:t>The Sheep Have a Responsibility, Too.</a:t>
            </a:r>
          </a:p>
        </p:txBody>
      </p:sp>
      <p:sp>
        <p:nvSpPr>
          <p:cNvPr id="8" name="Subtitle 7">
            <a:extLst>
              <a:ext uri="{FF2B5EF4-FFF2-40B4-BE49-F238E27FC236}">
                <a16:creationId xmlns:a16="http://schemas.microsoft.com/office/drawing/2014/main" id="{C22F48D6-6CEB-C9BF-BC90-804B6D7851FB}"/>
              </a:ext>
            </a:extLst>
          </p:cNvPr>
          <p:cNvSpPr>
            <a:spLocks noGrp="1"/>
          </p:cNvSpPr>
          <p:nvPr>
            <p:ph type="subTitle" idx="1"/>
          </p:nvPr>
        </p:nvSpPr>
        <p:spPr>
          <a:xfrm>
            <a:off x="0" y="3128698"/>
            <a:ext cx="8695872" cy="1379802"/>
          </a:xfrm>
        </p:spPr>
        <p:txBody>
          <a:bodyPr>
            <a:noAutofit/>
          </a:bodyPr>
          <a:lstStyle/>
          <a:p>
            <a:r>
              <a:rPr lang="en-US" sz="3200" b="0" i="0" dirty="0">
                <a:effectLst/>
                <a:latin typeface="system-ui"/>
              </a:rPr>
              <a:t>Obey those who rule over you, and be submissive, for they watch out for your souls, as those who must give account. Let them do so with joy and not with grief, for that would be unprofitable for you. (Hebrews 13:17)</a:t>
            </a:r>
            <a:endParaRPr lang="en-US" sz="3200" dirty="0"/>
          </a:p>
        </p:txBody>
      </p:sp>
    </p:spTree>
    <p:extLst>
      <p:ext uri="{BB962C8B-B14F-4D97-AF65-F5344CB8AC3E}">
        <p14:creationId xmlns:p14="http://schemas.microsoft.com/office/powerpoint/2010/main" val="191083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319</Words>
  <Application>Microsoft Office PowerPoint</Application>
  <PresentationFormat>On-screen Show (16:10)</PresentationFormat>
  <Paragraphs>53</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system-ui</vt:lpstr>
      <vt:lpstr>Office Theme</vt:lpstr>
      <vt:lpstr>Differences in  City Boys and Country Boys</vt:lpstr>
      <vt:lpstr>Differences in City Boys and Country Boys</vt:lpstr>
      <vt:lpstr>City Boys can be elders, but they must learn to be Shepherds</vt:lpstr>
      <vt:lpstr>Differences in City Boys and Country Boys</vt:lpstr>
      <vt:lpstr>City Boys can be elders, but they must learn to Manage as Shepherds</vt:lpstr>
      <vt:lpstr>Differences in City Boys and Country Boys</vt:lpstr>
      <vt:lpstr>City Boys can be elders, but they must learn to             Seek the Goals of Shepherds</vt:lpstr>
      <vt:lpstr>The Sheep Have a Responsibility, Too.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City Boys and Country Boys</dc:title>
  <dc:creator>Sewell Hall</dc:creator>
  <cp:lastModifiedBy>Sewell Hall</cp:lastModifiedBy>
  <cp:revision>5</cp:revision>
  <dcterms:created xsi:type="dcterms:W3CDTF">2022-06-18T20:30:40Z</dcterms:created>
  <dcterms:modified xsi:type="dcterms:W3CDTF">2022-06-19T01:37:43Z</dcterms:modified>
</cp:coreProperties>
</file>