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57" r:id="rId2"/>
    <p:sldId id="269" r:id="rId3"/>
    <p:sldId id="268" r:id="rId4"/>
    <p:sldId id="270" r:id="rId5"/>
    <p:sldId id="271" r:id="rId6"/>
    <p:sldId id="262" r:id="rId7"/>
    <p:sldId id="266" r:id="rId8"/>
    <p:sldId id="259" r:id="rId9"/>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22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08"/>
    <p:restoredTop sz="66351"/>
  </p:normalViewPr>
  <p:slideViewPr>
    <p:cSldViewPr snapToGrid="0" snapToObjects="1">
      <p:cViewPr varScale="1">
        <p:scale>
          <a:sx n="76" d="100"/>
          <a:sy n="76" d="100"/>
        </p:scale>
        <p:origin x="1496" y="184"/>
      </p:cViewPr>
      <p:guideLst/>
    </p:cSldViewPr>
  </p:slideViewPr>
  <p:notesTextViewPr>
    <p:cViewPr>
      <p:scale>
        <a:sx n="1" d="1"/>
        <a:sy n="1" d="1"/>
      </p:scale>
      <p:origin x="0" y="0"/>
    </p:cViewPr>
  </p:notesTextViewPr>
  <p:notesViewPr>
    <p:cSldViewPr snapToGrid="0" snapToObjects="1">
      <p:cViewPr varScale="1">
        <p:scale>
          <a:sx n="75" d="100"/>
          <a:sy n="75" d="100"/>
        </p:scale>
        <p:origin x="2000"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821E56-3CA5-9C46-B10D-9C7A5DB2560D}" type="datetimeFigureOut">
              <a:rPr lang="en-US" smtClean="0"/>
              <a:t>8/20/22</a:t>
            </a:fld>
            <a:endParaRPr lang="en-US"/>
          </a:p>
        </p:txBody>
      </p:sp>
      <p:sp>
        <p:nvSpPr>
          <p:cNvPr id="4" name="Slide Image Placeholder 3"/>
          <p:cNvSpPr>
            <a:spLocks noGrp="1" noRot="1" noChangeAspect="1"/>
          </p:cNvSpPr>
          <p:nvPr>
            <p:ph type="sldImg" idx="2"/>
          </p:nvPr>
        </p:nvSpPr>
        <p:spPr>
          <a:xfrm>
            <a:off x="1368426" y="229394"/>
            <a:ext cx="4119562" cy="257505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04800" y="3033845"/>
            <a:ext cx="6096000" cy="5822288"/>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5926667" y="458788"/>
            <a:ext cx="929746" cy="458787"/>
          </a:xfrm>
          <a:prstGeom prst="rect">
            <a:avLst/>
          </a:prstGeom>
        </p:spPr>
        <p:txBody>
          <a:bodyPr vert="horz" lIns="91440" tIns="45720" rIns="91440" bIns="45720" rtlCol="0" anchor="b"/>
          <a:lstStyle>
            <a:lvl1pPr algn="r">
              <a:defRPr sz="1200"/>
            </a:lvl1pPr>
          </a:lstStyle>
          <a:p>
            <a:fld id="{97B11646-0AEC-2B4D-8A9B-21C432745273}" type="slidenum">
              <a:rPr lang="en-US" smtClean="0"/>
              <a:t>‹#›</a:t>
            </a:fld>
            <a:endParaRPr lang="en-US"/>
          </a:p>
        </p:txBody>
      </p:sp>
    </p:spTree>
    <p:extLst>
      <p:ext uri="{BB962C8B-B14F-4D97-AF65-F5344CB8AC3E}">
        <p14:creationId xmlns:p14="http://schemas.microsoft.com/office/powerpoint/2010/main" val="23887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iblegateway.com/passage/?search=hebrews+11&amp;version=NASB1995#fen-NASB1995-30199q"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8425" y="230188"/>
            <a:ext cx="4119563" cy="2574925"/>
          </a:xfrm>
        </p:spPr>
      </p:sp>
      <p:sp>
        <p:nvSpPr>
          <p:cNvPr id="3" name="Notes Placeholder 2"/>
          <p:cNvSpPr>
            <a:spLocks noGrp="1"/>
          </p:cNvSpPr>
          <p:nvPr>
            <p:ph type="body" idx="1"/>
          </p:nvPr>
        </p:nvSpPr>
        <p:spPr/>
        <p:txBody>
          <a:bodyPr/>
          <a:lstStyle/>
          <a:p>
            <a:r>
              <a:rPr lang="en-US" dirty="0"/>
              <a:t>Hebrews 11:24-26 summarizes the life of Moses by pointing out an incredible insight and incredible choice Moses made…. Moses was not blinded by the wealth of the land of Egypt… He knew there </a:t>
            </a:r>
            <a:r>
              <a:rPr lang="en-US"/>
              <a:t>was more…</a:t>
            </a:r>
            <a:endParaRPr lang="en-US" dirty="0"/>
          </a:p>
          <a:p>
            <a:endParaRPr lang="en-US" dirty="0"/>
          </a:p>
          <a:p>
            <a:r>
              <a:rPr lang="en-US" sz="1200" b="1" i="0" kern="1200" baseline="30000" dirty="0">
                <a:solidFill>
                  <a:schemeClr val="tx1"/>
                </a:solidFill>
                <a:effectLst/>
                <a:latin typeface="+mn-lt"/>
                <a:ea typeface="+mn-ea"/>
                <a:cs typeface="+mn-cs"/>
              </a:rPr>
              <a:t>24 </a:t>
            </a:r>
            <a:r>
              <a:rPr lang="en-US" sz="1200" b="0" i="0" kern="1200" dirty="0">
                <a:solidFill>
                  <a:schemeClr val="tx1"/>
                </a:solidFill>
                <a:effectLst/>
                <a:latin typeface="+mn-lt"/>
                <a:ea typeface="+mn-ea"/>
                <a:cs typeface="+mn-cs"/>
              </a:rPr>
              <a:t>By faith Moses, when he had grown up, refused to be called the son of Pharaoh’s daughter, </a:t>
            </a:r>
            <a:r>
              <a:rPr lang="en-US" sz="1200" b="1" i="0" kern="1200" baseline="30000" dirty="0">
                <a:solidFill>
                  <a:schemeClr val="tx1"/>
                </a:solidFill>
                <a:effectLst/>
                <a:latin typeface="+mn-lt"/>
                <a:ea typeface="+mn-ea"/>
                <a:cs typeface="+mn-cs"/>
              </a:rPr>
              <a:t>25 </a:t>
            </a:r>
            <a:r>
              <a:rPr lang="en-US" sz="1200" b="0" i="0" kern="1200" dirty="0">
                <a:solidFill>
                  <a:schemeClr val="tx1"/>
                </a:solidFill>
                <a:effectLst/>
                <a:latin typeface="+mn-lt"/>
                <a:ea typeface="+mn-ea"/>
                <a:cs typeface="+mn-cs"/>
              </a:rPr>
              <a:t>choosing rather to endure ill-treatment with the people of God than to enjoy the passing pleasures of sin, </a:t>
            </a:r>
            <a:r>
              <a:rPr lang="en-US" sz="1200" b="1" i="0" kern="1200" baseline="30000" dirty="0">
                <a:solidFill>
                  <a:schemeClr val="tx1"/>
                </a:solidFill>
                <a:effectLst/>
                <a:latin typeface="+mn-lt"/>
                <a:ea typeface="+mn-ea"/>
                <a:cs typeface="+mn-cs"/>
              </a:rPr>
              <a:t>26 </a:t>
            </a:r>
            <a:r>
              <a:rPr lang="en-US" sz="1200" b="0" i="0" kern="1200" dirty="0">
                <a:solidFill>
                  <a:schemeClr val="tx1"/>
                </a:solidFill>
                <a:effectLst/>
                <a:latin typeface="+mn-lt"/>
                <a:ea typeface="+mn-ea"/>
                <a:cs typeface="+mn-cs"/>
              </a:rPr>
              <a:t>considering the reproach of </a:t>
            </a:r>
            <a:r>
              <a:rPr lang="en-US" sz="1200" b="0" i="0" kern="1200" baseline="30000" dirty="0">
                <a:solidFill>
                  <a:schemeClr val="tx1"/>
                </a:solidFill>
                <a:effectLst/>
                <a:latin typeface="+mn-lt"/>
                <a:ea typeface="+mn-ea"/>
                <a:cs typeface="+mn-cs"/>
              </a:rPr>
              <a:t>[</a:t>
            </a:r>
            <a:r>
              <a:rPr lang="en-US" sz="1200" b="0" i="0" kern="1200" baseline="30000" dirty="0">
                <a:solidFill>
                  <a:schemeClr val="tx1"/>
                </a:solidFill>
                <a:effectLst/>
                <a:latin typeface="+mn-lt"/>
                <a:ea typeface="+mn-ea"/>
                <a:cs typeface="+mn-cs"/>
                <a:hlinkClick r:id="rId3" tooltip="See footnote q"/>
              </a:rPr>
              <a:t>q</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Christ greater riches than the treasures of Egypt; for he was looking to the reward.</a:t>
            </a:r>
            <a:endParaRPr lang="en-US" dirty="0"/>
          </a:p>
          <a:p>
            <a:endParaRPr lang="en-US" dirty="0"/>
          </a:p>
          <a:p>
            <a:endParaRPr lang="en-US" dirty="0"/>
          </a:p>
          <a:p>
            <a:endParaRPr lang="en-US" dirty="0"/>
          </a:p>
          <a:p>
            <a:r>
              <a:rPr lang="en-US" dirty="0"/>
              <a:t>In chapter 1 and 2 it’s clear that the children of Israel are </a:t>
            </a:r>
            <a:r>
              <a:rPr lang="en-US" dirty="0" err="1"/>
              <a:t>forgeiners</a:t>
            </a:r>
            <a:r>
              <a:rPr lang="en-US" dirty="0"/>
              <a:t>….</a:t>
            </a:r>
          </a:p>
        </p:txBody>
      </p:sp>
      <p:sp>
        <p:nvSpPr>
          <p:cNvPr id="4" name="Slide Number Placeholder 3"/>
          <p:cNvSpPr>
            <a:spLocks noGrp="1"/>
          </p:cNvSpPr>
          <p:nvPr>
            <p:ph type="sldNum" sz="quarter" idx="5"/>
          </p:nvPr>
        </p:nvSpPr>
        <p:spPr/>
        <p:txBody>
          <a:bodyPr/>
          <a:lstStyle/>
          <a:p>
            <a:fld id="{97B11646-0AEC-2B4D-8A9B-21C432745273}" type="slidenum">
              <a:rPr lang="en-US" smtClean="0"/>
              <a:t>1</a:t>
            </a:fld>
            <a:endParaRPr lang="en-US"/>
          </a:p>
        </p:txBody>
      </p:sp>
    </p:spTree>
    <p:extLst>
      <p:ext uri="{BB962C8B-B14F-4D97-AF65-F5344CB8AC3E}">
        <p14:creationId xmlns:p14="http://schemas.microsoft.com/office/powerpoint/2010/main" val="3937979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8425" y="230188"/>
            <a:ext cx="4119563" cy="2574925"/>
          </a:xfrm>
        </p:spPr>
      </p:sp>
      <p:sp>
        <p:nvSpPr>
          <p:cNvPr id="3" name="Notes Placeholder 2"/>
          <p:cNvSpPr>
            <a:spLocks noGrp="1"/>
          </p:cNvSpPr>
          <p:nvPr>
            <p:ph type="body" idx="1"/>
          </p:nvPr>
        </p:nvSpPr>
        <p:spPr/>
        <p:txBody>
          <a:bodyPr/>
          <a:lstStyle/>
          <a:p>
            <a:r>
              <a:rPr lang="en-US" dirty="0"/>
              <a:t>** We can be so much more than the labels society places on us.  </a:t>
            </a:r>
          </a:p>
          <a:p>
            <a:r>
              <a:rPr lang="en-US" dirty="0"/>
              <a:t>** We are defined by so much more than our family, or race, or wealth.</a:t>
            </a:r>
          </a:p>
          <a:p>
            <a:endParaRPr lang="en-US" dirty="0"/>
          </a:p>
          <a:p>
            <a:r>
              <a:rPr lang="en-US" dirty="0"/>
              <a:t>God is calling Moses and placing him into a more meaningful and honorable role – than Moses could ever achieve in Egypt, in Midian or anywhere without God.</a:t>
            </a:r>
          </a:p>
          <a:p>
            <a:endParaRPr lang="en-US" dirty="0"/>
          </a:p>
          <a:p>
            <a:endParaRPr lang="en-US" dirty="0"/>
          </a:p>
          <a:p>
            <a:endParaRPr lang="en-US" dirty="0"/>
          </a:p>
          <a:p>
            <a:r>
              <a:rPr lang="en-US" dirty="0"/>
              <a:t>It is obvious in chapter 1, that the Israelites are strangers in a foreign land.</a:t>
            </a:r>
          </a:p>
          <a:p>
            <a:r>
              <a:rPr lang="en-US" dirty="0"/>
              <a:t>They are abused. They are enslaved. They are executed.</a:t>
            </a:r>
          </a:p>
          <a:p>
            <a:endParaRPr lang="en-US" dirty="0"/>
          </a:p>
          <a:p>
            <a:r>
              <a:rPr lang="en-US" dirty="0"/>
              <a:t>And for Moses – it couldn’t be more clear that this is personal. No matter where He goes – He doesn’t fully fit in.</a:t>
            </a:r>
          </a:p>
          <a:p>
            <a:endParaRPr lang="en-US" dirty="0"/>
          </a:p>
          <a:p>
            <a:r>
              <a:rPr lang="en-US" dirty="0"/>
              <a:t>The Lord Sees A Masterpiece – God has been molding, guiding, maturing, and developing Moses for this moment.</a:t>
            </a:r>
          </a:p>
          <a:p>
            <a:r>
              <a:rPr lang="en-US" dirty="0"/>
              <a:t>Perfectly suited to excel in ways Moses hasn’t imagined yet.</a:t>
            </a:r>
          </a:p>
          <a:p>
            <a:endParaRPr lang="en-US" dirty="0"/>
          </a:p>
          <a:p>
            <a:r>
              <a:rPr lang="en-US" dirty="0"/>
              <a:t>The Lord is showing Moses where he belongs – and it’s doing more than tending sheep.</a:t>
            </a:r>
          </a:p>
          <a:p>
            <a:endParaRPr lang="en-US" dirty="0"/>
          </a:p>
          <a:p>
            <a:r>
              <a:rPr lang="en-US" dirty="0"/>
              <a:t>YOU AND I BELONG IN GOD’s FAMILY!  HE wants us near Him and serving Him.</a:t>
            </a:r>
          </a:p>
          <a:p>
            <a:endParaRPr lang="en-US" dirty="0"/>
          </a:p>
          <a:p>
            <a:r>
              <a:rPr lang="en-US" dirty="0"/>
              <a:t>When we are listing to God, following His plans – there is no better place.</a:t>
            </a:r>
          </a:p>
        </p:txBody>
      </p:sp>
      <p:sp>
        <p:nvSpPr>
          <p:cNvPr id="4" name="Slide Number Placeholder 3"/>
          <p:cNvSpPr>
            <a:spLocks noGrp="1"/>
          </p:cNvSpPr>
          <p:nvPr>
            <p:ph type="sldNum" sz="quarter" idx="5"/>
          </p:nvPr>
        </p:nvSpPr>
        <p:spPr/>
        <p:txBody>
          <a:bodyPr/>
          <a:lstStyle/>
          <a:p>
            <a:fld id="{97B11646-0AEC-2B4D-8A9B-21C432745273}" type="slidenum">
              <a:rPr lang="en-US" smtClean="0"/>
              <a:t>2</a:t>
            </a:fld>
            <a:endParaRPr lang="en-US"/>
          </a:p>
        </p:txBody>
      </p:sp>
    </p:spTree>
    <p:extLst>
      <p:ext uri="{BB962C8B-B14F-4D97-AF65-F5344CB8AC3E}">
        <p14:creationId xmlns:p14="http://schemas.microsoft.com/office/powerpoint/2010/main" val="1800905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8425" y="230188"/>
            <a:ext cx="4119563" cy="2574925"/>
          </a:xfrm>
        </p:spPr>
      </p:sp>
      <p:sp>
        <p:nvSpPr>
          <p:cNvPr id="3" name="Notes Placeholder 2"/>
          <p:cNvSpPr>
            <a:spLocks noGrp="1"/>
          </p:cNvSpPr>
          <p:nvPr>
            <p:ph type="body" idx="1"/>
          </p:nvPr>
        </p:nvSpPr>
        <p:spPr/>
        <p:txBody>
          <a:bodyPr/>
          <a:lstStyle/>
          <a:p>
            <a:r>
              <a:rPr lang="en-US" dirty="0"/>
              <a:t>I’m not using the word “wow” to be casual.  When I use this word what I mean is: This exceeds my </a:t>
            </a:r>
            <a:r>
              <a:rPr lang="en-US" dirty="0" err="1"/>
              <a:t>expecations</a:t>
            </a:r>
            <a:r>
              <a:rPr lang="en-US" dirty="0"/>
              <a:t>.  In a customer service context you’ve been a customer at a business that left you feeling mediocre – about the food, or the product, or whatever.  But you’ve also been a customer that made you think: Wow – they really went the 2</a:t>
            </a:r>
            <a:r>
              <a:rPr lang="en-US" baseline="30000" dirty="0"/>
              <a:t>nd</a:t>
            </a:r>
            <a:r>
              <a:rPr lang="en-US" dirty="0"/>
              <a:t> Mile. Or Wow, that food was incredible.</a:t>
            </a:r>
          </a:p>
          <a:p>
            <a:endParaRPr lang="en-US" dirty="0"/>
          </a:p>
          <a:p>
            <a:r>
              <a:rPr lang="en-US" dirty="0"/>
              <a:t>Wow is just connected with exceeding our expectations.  And when Moses spoke with God – He already knew “about” the LORD. He was raised and taught “about” God - - but hearing “about” God – and hearing FROM GOD are different.  When Moses interacts with GOD at the burning bush – whatever He expected God to be like – GOD IS MORE!!</a:t>
            </a:r>
          </a:p>
          <a:p>
            <a:endParaRPr lang="en-US" dirty="0"/>
          </a:p>
          <a:p>
            <a:r>
              <a:rPr lang="en-US" dirty="0"/>
              <a:t>MORE HOLY – So holy you can’t even approach him without doing something to acknowledge His Holiness.  So holy that the very ground where He performs this miracle must be treated differently.  This is TRUE Holiness.</a:t>
            </a:r>
          </a:p>
          <a:p>
            <a:endParaRPr lang="en-US" dirty="0"/>
          </a:p>
          <a:p>
            <a:r>
              <a:rPr lang="en-US" dirty="0"/>
              <a:t>MORE FAITHFUL – He is always faithful. He remembers every promise to every person.</a:t>
            </a:r>
          </a:p>
          <a:p>
            <a:endParaRPr lang="en-US" dirty="0"/>
          </a:p>
          <a:p>
            <a:r>
              <a:rPr lang="en-US" dirty="0"/>
              <a:t>MORE INFINITE – He was. He is. He is to come. We can’t fully grasp the extent of His presence.</a:t>
            </a:r>
          </a:p>
          <a:p>
            <a:endParaRPr lang="en-US" dirty="0"/>
          </a:p>
          <a:p>
            <a:r>
              <a:rPr lang="en-US" dirty="0"/>
              <a:t>MORE FAMILIAR WITH US – He knows our name (3:4). He knows our future (3:16-22).  He knows our family (4:14). </a:t>
            </a:r>
          </a:p>
          <a:p>
            <a:endParaRPr lang="en-US" dirty="0"/>
          </a:p>
          <a:p>
            <a:r>
              <a:rPr lang="en-US" dirty="0"/>
              <a:t>He’s more amazing. More majestic. More fear inspiring. More patient. More – EVERYTHING than could be captured in words.</a:t>
            </a:r>
          </a:p>
          <a:p>
            <a:endParaRPr lang="en-US" dirty="0"/>
          </a:p>
          <a:p>
            <a:endParaRPr lang="en-US" dirty="0"/>
          </a:p>
          <a:p>
            <a:r>
              <a:rPr lang="en-US" dirty="0"/>
              <a:t>He Is Fascinating</a:t>
            </a:r>
          </a:p>
          <a:p>
            <a:r>
              <a:rPr lang="en-US" dirty="0"/>
              <a:t>He Is Holy</a:t>
            </a:r>
          </a:p>
          <a:p>
            <a:r>
              <a:rPr lang="en-US" dirty="0"/>
              <a:t>He Sees Our Suffering</a:t>
            </a:r>
          </a:p>
          <a:p>
            <a:r>
              <a:rPr lang="en-US" dirty="0"/>
              <a:t>He Knows Our Name, Our Family, &amp; Our Future.</a:t>
            </a:r>
          </a:p>
          <a:p>
            <a:r>
              <a:rPr lang="en-US" dirty="0"/>
              <a:t>HE IS THE GREAT I AM…</a:t>
            </a:r>
          </a:p>
          <a:p>
            <a:endParaRPr lang="en-US" dirty="0"/>
          </a:p>
        </p:txBody>
      </p:sp>
      <p:sp>
        <p:nvSpPr>
          <p:cNvPr id="4" name="Slide Number Placeholder 3"/>
          <p:cNvSpPr>
            <a:spLocks noGrp="1"/>
          </p:cNvSpPr>
          <p:nvPr>
            <p:ph type="sldNum" sz="quarter" idx="5"/>
          </p:nvPr>
        </p:nvSpPr>
        <p:spPr/>
        <p:txBody>
          <a:bodyPr/>
          <a:lstStyle/>
          <a:p>
            <a:fld id="{97B11646-0AEC-2B4D-8A9B-21C432745273}" type="slidenum">
              <a:rPr lang="en-US" smtClean="0"/>
              <a:t>3</a:t>
            </a:fld>
            <a:endParaRPr lang="en-US"/>
          </a:p>
        </p:txBody>
      </p:sp>
    </p:spTree>
    <p:extLst>
      <p:ext uri="{BB962C8B-B14F-4D97-AF65-F5344CB8AC3E}">
        <p14:creationId xmlns:p14="http://schemas.microsoft.com/office/powerpoint/2010/main" val="358313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8425" y="230188"/>
            <a:ext cx="4119563" cy="2574925"/>
          </a:xfrm>
        </p:spPr>
      </p:sp>
      <p:sp>
        <p:nvSpPr>
          <p:cNvPr id="3" name="Notes Placeholder 2"/>
          <p:cNvSpPr>
            <a:spLocks noGrp="1"/>
          </p:cNvSpPr>
          <p:nvPr>
            <p:ph type="body" idx="1"/>
          </p:nvPr>
        </p:nvSpPr>
        <p:spPr/>
        <p:txBody>
          <a:bodyPr/>
          <a:lstStyle/>
          <a:p>
            <a:r>
              <a:rPr lang="en-US" dirty="0"/>
              <a:t>Comfort, Strength, &amp; Hope…</a:t>
            </a:r>
          </a:p>
          <a:p>
            <a:endParaRPr lang="en-US" dirty="0"/>
          </a:p>
          <a:p>
            <a:r>
              <a:rPr lang="en-US" dirty="0"/>
              <a:t>** This needs to be said up front.  God has a mission for Moses – and there’s some cool leadership applications for us...</a:t>
            </a:r>
          </a:p>
          <a:p>
            <a:endParaRPr lang="en-US" dirty="0"/>
          </a:p>
          <a:p>
            <a:r>
              <a:rPr lang="en-US" dirty="0"/>
              <a:t>But the reason why Moses is raised up as a leader – is because GOD SEES our SUFFERING!</a:t>
            </a:r>
          </a:p>
          <a:p>
            <a:endParaRPr lang="en-US" dirty="0"/>
          </a:p>
          <a:p>
            <a:r>
              <a:rPr lang="en-US" dirty="0"/>
              <a:t>God sees your illness.</a:t>
            </a:r>
          </a:p>
          <a:p>
            <a:r>
              <a:rPr lang="en-US" dirty="0"/>
              <a:t>God sees your loneliness.</a:t>
            </a:r>
          </a:p>
          <a:p>
            <a:r>
              <a:rPr lang="en-US" dirty="0"/>
              <a:t>God sees your depression.</a:t>
            </a:r>
          </a:p>
          <a:p>
            <a:r>
              <a:rPr lang="en-US" dirty="0"/>
              <a:t>God sees your anxiety.</a:t>
            </a:r>
          </a:p>
          <a:p>
            <a:r>
              <a:rPr lang="en-US" dirty="0"/>
              <a:t>God sees your injustice.</a:t>
            </a:r>
          </a:p>
          <a:p>
            <a:r>
              <a:rPr lang="en-US" dirty="0"/>
              <a:t>God sees your fears, your insecurities, your battles, your heartbreak.</a:t>
            </a:r>
          </a:p>
          <a:p>
            <a:endParaRPr lang="en-US" dirty="0"/>
          </a:p>
          <a:p>
            <a:r>
              <a:rPr lang="en-US" dirty="0"/>
              <a:t>I want you to know that if you are hurting – or you feel trapped – God sees and has a plan.</a:t>
            </a:r>
          </a:p>
          <a:p>
            <a:endParaRPr lang="en-US" dirty="0"/>
          </a:p>
          <a:p>
            <a:r>
              <a:rPr lang="en-US" dirty="0"/>
              <a:t>*And I’m telling you right now – Not only Did He raise up Moses to help – HE RAISED UP HIS SON - both on the cross and from the tomb – BECAUSE HE HAS A PLAN TO DELIVER YOU.</a:t>
            </a:r>
          </a:p>
          <a:p>
            <a:endParaRPr lang="en-US" dirty="0"/>
          </a:p>
          <a:p>
            <a:r>
              <a:rPr lang="en-US" dirty="0"/>
              <a:t>It’s not just part of what He is doing – it is part of WHO HE IS.  He is caring. He is active. He has prepared a Heavenly Home that will make all of the difficulties of this life fade away like a morning fog.  He is raising up a people who will journey with us, who will lift up our hands, and who will lighten our burdens.</a:t>
            </a:r>
          </a:p>
          <a:p>
            <a:endParaRPr lang="en-US" dirty="0"/>
          </a:p>
          <a:p>
            <a:r>
              <a:rPr lang="en-US" dirty="0"/>
              <a:t>And this chapter is here to help us BEHOLD OUR TRUE AND LIVING GOD!</a:t>
            </a:r>
          </a:p>
          <a:p>
            <a:endParaRPr lang="en-US" dirty="0"/>
          </a:p>
        </p:txBody>
      </p:sp>
      <p:sp>
        <p:nvSpPr>
          <p:cNvPr id="4" name="Slide Number Placeholder 3"/>
          <p:cNvSpPr>
            <a:spLocks noGrp="1"/>
          </p:cNvSpPr>
          <p:nvPr>
            <p:ph type="sldNum" sz="quarter" idx="5"/>
          </p:nvPr>
        </p:nvSpPr>
        <p:spPr/>
        <p:txBody>
          <a:bodyPr/>
          <a:lstStyle/>
          <a:p>
            <a:fld id="{97B11646-0AEC-2B4D-8A9B-21C432745273}" type="slidenum">
              <a:rPr lang="en-US" smtClean="0"/>
              <a:t>4</a:t>
            </a:fld>
            <a:endParaRPr lang="en-US"/>
          </a:p>
        </p:txBody>
      </p:sp>
    </p:spTree>
    <p:extLst>
      <p:ext uri="{BB962C8B-B14F-4D97-AF65-F5344CB8AC3E}">
        <p14:creationId xmlns:p14="http://schemas.microsoft.com/office/powerpoint/2010/main" val="514700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8425" y="230188"/>
            <a:ext cx="4119563" cy="25749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burning bush was a </a:t>
            </a:r>
            <a:r>
              <a:rPr lang="en-US" dirty="0" err="1"/>
              <a:t>surpise</a:t>
            </a:r>
            <a:r>
              <a:rPr lang="en-US" dirty="0"/>
              <a:t> in Moses’ day.  This was not on his agenda for pasturing sheep.  And after this moment – He is never the same.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3:10 – God chooses Moses for this 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3:11-12 – Who am I?  Good question – Moses, you are a nobody – but that’s ok – because I am going to be with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3:17 … to a land flowing with Milk and Honey.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Like Moses - we all have moments where we see God’s mission and God’s holiness and it stops us in our tracks.  Moments where we find ourselves compelled to help in situations we “never expected” or never planned.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are families who adopt – because they can’t ignore the needs of the children around them.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are families who overcome tragedies – because they face an accident no one saw coming.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are men who preach – because they can’t ignore the needs of the lost.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are friends who step up to help – because someone they care about has a pressing need.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God opens our eyes to see the NEEDS all around us.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needs of the next generation.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needs of widows.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needs of those who are lonely.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Luke 24 – were not our hearts burning within us…</a:t>
            </a:r>
          </a:p>
          <a:p>
            <a:endParaRPr lang="en-US" dirty="0"/>
          </a:p>
          <a:p>
            <a:r>
              <a:rPr lang="en-US" dirty="0"/>
              <a:t>At The Burning Bush </a:t>
            </a:r>
            <a:br>
              <a:rPr lang="en-US" dirty="0"/>
            </a:br>
            <a:endParaRPr lang="en-US" dirty="0"/>
          </a:p>
          <a:p>
            <a:r>
              <a:rPr lang="en-US" dirty="0"/>
              <a:t>God Shows Moses Something Wonderful That Lies Ahead.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outcome they have been praying for, hoping for, waiting for, LONGING for.  And Moses, you are going to get a front row seat.</a:t>
            </a:r>
          </a:p>
          <a:p>
            <a:endParaRPr lang="en-US" dirty="0"/>
          </a:p>
        </p:txBody>
      </p:sp>
      <p:sp>
        <p:nvSpPr>
          <p:cNvPr id="4" name="Slide Number Placeholder 3"/>
          <p:cNvSpPr>
            <a:spLocks noGrp="1"/>
          </p:cNvSpPr>
          <p:nvPr>
            <p:ph type="sldNum" sz="quarter" idx="5"/>
          </p:nvPr>
        </p:nvSpPr>
        <p:spPr/>
        <p:txBody>
          <a:bodyPr/>
          <a:lstStyle/>
          <a:p>
            <a:fld id="{97B11646-0AEC-2B4D-8A9B-21C432745273}" type="slidenum">
              <a:rPr lang="en-US" smtClean="0"/>
              <a:t>5</a:t>
            </a:fld>
            <a:endParaRPr lang="en-US"/>
          </a:p>
        </p:txBody>
      </p:sp>
    </p:spTree>
    <p:extLst>
      <p:ext uri="{BB962C8B-B14F-4D97-AF65-F5344CB8AC3E}">
        <p14:creationId xmlns:p14="http://schemas.microsoft.com/office/powerpoint/2010/main" val="1311755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8425" y="230188"/>
            <a:ext cx="4119563" cy="2574925"/>
          </a:xfrm>
        </p:spPr>
      </p:sp>
      <p:sp>
        <p:nvSpPr>
          <p:cNvPr id="3" name="Notes Placeholder 2"/>
          <p:cNvSpPr>
            <a:spLocks noGrp="1"/>
          </p:cNvSpPr>
          <p:nvPr>
            <p:ph type="body" idx="1"/>
          </p:nvPr>
        </p:nvSpPr>
        <p:spPr/>
        <p:txBody>
          <a:bodyPr/>
          <a:lstStyle/>
          <a:p>
            <a:r>
              <a:rPr lang="en-US" dirty="0"/>
              <a:t>When we leave this chapter – we should feel resolved:  No more excuses. There is Help.  There is Talent. There are open doors.  But there are no more excuses.</a:t>
            </a:r>
          </a:p>
        </p:txBody>
      </p:sp>
      <p:sp>
        <p:nvSpPr>
          <p:cNvPr id="4" name="Slide Number Placeholder 3"/>
          <p:cNvSpPr>
            <a:spLocks noGrp="1"/>
          </p:cNvSpPr>
          <p:nvPr>
            <p:ph type="sldNum" sz="quarter" idx="5"/>
          </p:nvPr>
        </p:nvSpPr>
        <p:spPr/>
        <p:txBody>
          <a:bodyPr/>
          <a:lstStyle/>
          <a:p>
            <a:fld id="{97B11646-0AEC-2B4D-8A9B-21C432745273}" type="slidenum">
              <a:rPr lang="en-US" smtClean="0"/>
              <a:t>6</a:t>
            </a:fld>
            <a:endParaRPr lang="en-US"/>
          </a:p>
        </p:txBody>
      </p:sp>
    </p:spTree>
    <p:extLst>
      <p:ext uri="{BB962C8B-B14F-4D97-AF65-F5344CB8AC3E}">
        <p14:creationId xmlns:p14="http://schemas.microsoft.com/office/powerpoint/2010/main" val="576915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8425" y="230188"/>
            <a:ext cx="4119563" cy="2574925"/>
          </a:xfrm>
        </p:spPr>
      </p:sp>
      <p:sp>
        <p:nvSpPr>
          <p:cNvPr id="3" name="Notes Placeholder 2"/>
          <p:cNvSpPr>
            <a:spLocks noGrp="1"/>
          </p:cNvSpPr>
          <p:nvPr>
            <p:ph type="body" idx="1"/>
          </p:nvPr>
        </p:nvSpPr>
        <p:spPr/>
        <p:txBody>
          <a:bodyPr/>
          <a:lstStyle/>
          <a:p>
            <a:r>
              <a:rPr lang="en-US" dirty="0"/>
              <a:t>SPEAKING:</a:t>
            </a:r>
          </a:p>
          <a:p>
            <a:r>
              <a:rPr lang="en-US" dirty="0"/>
              <a:t>3:18 – the elders will listen.</a:t>
            </a:r>
          </a:p>
          <a:p>
            <a:r>
              <a:rPr lang="en-US" dirty="0"/>
              <a:t>3:19 – but Pharaoh will not.  We are going to speak to some people about Jesus who are happy to know they can be saved. But others will be just as hard hearted as Pharaoh!</a:t>
            </a:r>
          </a:p>
          <a:p>
            <a:endParaRPr lang="en-US" dirty="0"/>
          </a:p>
          <a:p>
            <a:r>
              <a:rPr lang="en-US" dirty="0"/>
              <a:t>HELPING:</a:t>
            </a:r>
          </a:p>
          <a:p>
            <a:r>
              <a:rPr lang="en-US" dirty="0"/>
              <a:t>5:7 – the people get really angry with Moses after the straw they used to make the bricks is taken away.</a:t>
            </a:r>
          </a:p>
          <a:p>
            <a:pPr marL="171450" indent="-171450">
              <a:buFont typeface="Arial" panose="020B0604020202020204" pitchFamily="34" charset="0"/>
              <a:buChar char="•"/>
            </a:pPr>
            <a:r>
              <a:rPr lang="en-US" dirty="0"/>
              <a:t>This job won’t be easy – but it will be RIGHT!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TOGETHER:</a:t>
            </a:r>
          </a:p>
          <a:p>
            <a:pPr marL="0" indent="0">
              <a:buFont typeface="Arial" panose="020B0604020202020204" pitchFamily="34" charset="0"/>
              <a:buNone/>
            </a:pPr>
            <a:r>
              <a:rPr lang="en-US" dirty="0"/>
              <a:t>Thankfully, Aaron will be by his side.  And we are a family here.  We are doing this work together.  There are classes to teach – together.  There are sick people to visit – together.  There are studies to arrange – together.  There are choices and decisions to ponder – together.  There are struggles to overcome – together.</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HARDSHIPS:</a:t>
            </a:r>
          </a:p>
          <a:p>
            <a:pPr marL="0" indent="0">
              <a:buFont typeface="Arial" panose="020B0604020202020204" pitchFamily="34" charset="0"/>
              <a:buNone/>
            </a:pPr>
            <a:r>
              <a:rPr lang="en-US" dirty="0"/>
              <a:t>We have hope. We continue to persevere knowing that our TRUE PROMISE LAND is ahead.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COVENANT:</a:t>
            </a:r>
          </a:p>
          <a:p>
            <a:pPr marL="0" indent="0">
              <a:buFont typeface="Arial" panose="020B0604020202020204" pitchFamily="34" charset="0"/>
              <a:buNone/>
            </a:pPr>
            <a:r>
              <a:rPr lang="en-US" dirty="0"/>
              <a:t>Moses sets out – but he’s not really ready to help others – until he deals with his own family. </a:t>
            </a:r>
          </a:p>
          <a:p>
            <a:pPr marL="0" indent="0">
              <a:buFont typeface="Arial" panose="020B0604020202020204" pitchFamily="34" charset="0"/>
              <a:buNone/>
            </a:pPr>
            <a:r>
              <a:rPr lang="en-US" dirty="0"/>
              <a:t>Today, have you accepted God’s covenant?  Have you put on Christ in baptism?  Are there things to set in order in your family so that your attention can then be given to others?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This is not an excuse – it is a need to address – so that you can move forward.  Let us help you take that first step…</a:t>
            </a:r>
          </a:p>
          <a:p>
            <a:endParaRPr lang="en-US" dirty="0"/>
          </a:p>
        </p:txBody>
      </p:sp>
      <p:sp>
        <p:nvSpPr>
          <p:cNvPr id="4" name="Slide Number Placeholder 3"/>
          <p:cNvSpPr>
            <a:spLocks noGrp="1"/>
          </p:cNvSpPr>
          <p:nvPr>
            <p:ph type="sldNum" sz="quarter" idx="5"/>
          </p:nvPr>
        </p:nvSpPr>
        <p:spPr/>
        <p:txBody>
          <a:bodyPr/>
          <a:lstStyle/>
          <a:p>
            <a:fld id="{97B11646-0AEC-2B4D-8A9B-21C432745273}" type="slidenum">
              <a:rPr lang="en-US" smtClean="0"/>
              <a:t>7</a:t>
            </a:fld>
            <a:endParaRPr lang="en-US"/>
          </a:p>
        </p:txBody>
      </p:sp>
    </p:spTree>
    <p:extLst>
      <p:ext uri="{BB962C8B-B14F-4D97-AF65-F5344CB8AC3E}">
        <p14:creationId xmlns:p14="http://schemas.microsoft.com/office/powerpoint/2010/main" val="617901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F6413E-B3F1-BC41-AA0A-3FC90D93F03C}" type="datetimeFigureOut">
              <a:rPr lang="en-US" smtClean="0"/>
              <a:t>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B408B-6461-8044-9D1B-978F6678AC50}" type="slidenum">
              <a:rPr lang="en-US" smtClean="0"/>
              <a:t>‹#›</a:t>
            </a:fld>
            <a:endParaRPr lang="en-US"/>
          </a:p>
        </p:txBody>
      </p:sp>
    </p:spTree>
    <p:extLst>
      <p:ext uri="{BB962C8B-B14F-4D97-AF65-F5344CB8AC3E}">
        <p14:creationId xmlns:p14="http://schemas.microsoft.com/office/powerpoint/2010/main" val="41401872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F6413E-B3F1-BC41-AA0A-3FC90D93F03C}" type="datetimeFigureOut">
              <a:rPr lang="en-US" smtClean="0"/>
              <a:t>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B408B-6461-8044-9D1B-978F6678AC50}" type="slidenum">
              <a:rPr lang="en-US" smtClean="0"/>
              <a:t>‹#›</a:t>
            </a:fld>
            <a:endParaRPr lang="en-US"/>
          </a:p>
        </p:txBody>
      </p:sp>
    </p:spTree>
    <p:extLst>
      <p:ext uri="{BB962C8B-B14F-4D97-AF65-F5344CB8AC3E}">
        <p14:creationId xmlns:p14="http://schemas.microsoft.com/office/powerpoint/2010/main" val="197496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F6413E-B3F1-BC41-AA0A-3FC90D93F03C}" type="datetimeFigureOut">
              <a:rPr lang="en-US" smtClean="0"/>
              <a:t>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B408B-6461-8044-9D1B-978F6678AC50}" type="slidenum">
              <a:rPr lang="en-US" smtClean="0"/>
              <a:t>‹#›</a:t>
            </a:fld>
            <a:endParaRPr lang="en-US"/>
          </a:p>
        </p:txBody>
      </p:sp>
    </p:spTree>
    <p:extLst>
      <p:ext uri="{BB962C8B-B14F-4D97-AF65-F5344CB8AC3E}">
        <p14:creationId xmlns:p14="http://schemas.microsoft.com/office/powerpoint/2010/main" val="6716956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0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28650" y="2279561"/>
            <a:ext cx="7886700" cy="2867908"/>
          </a:xfrm>
        </p:spPr>
        <p:txBody>
          <a:bodyPr>
            <a:normAutofit/>
          </a:bodyPr>
          <a:lstStyle>
            <a:lvl1pPr>
              <a:defRPr sz="2800">
                <a:solidFill>
                  <a:schemeClr val="bg1"/>
                </a:solidFill>
              </a:defRPr>
            </a:lvl1pPr>
            <a:lvl2pPr>
              <a:defRPr sz="24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FF6413E-B3F1-BC41-AA0A-3FC90D93F03C}" type="datetimeFigureOut">
              <a:rPr lang="en-US" smtClean="0"/>
              <a:t>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B408B-6461-8044-9D1B-978F6678AC50}" type="slidenum">
              <a:rPr lang="en-US" smtClean="0"/>
              <a:t>‹#›</a:t>
            </a:fld>
            <a:endParaRPr lang="en-US"/>
          </a:p>
        </p:txBody>
      </p:sp>
    </p:spTree>
    <p:extLst>
      <p:ext uri="{BB962C8B-B14F-4D97-AF65-F5344CB8AC3E}">
        <p14:creationId xmlns:p14="http://schemas.microsoft.com/office/powerpoint/2010/main" val="22700039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F6413E-B3F1-BC41-AA0A-3FC90D93F03C}" type="datetimeFigureOut">
              <a:rPr lang="en-US" smtClean="0"/>
              <a:t>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B408B-6461-8044-9D1B-978F6678AC50}" type="slidenum">
              <a:rPr lang="en-US" smtClean="0"/>
              <a:t>‹#›</a:t>
            </a:fld>
            <a:endParaRPr lang="en-US"/>
          </a:p>
        </p:txBody>
      </p:sp>
    </p:spTree>
    <p:extLst>
      <p:ext uri="{BB962C8B-B14F-4D97-AF65-F5344CB8AC3E}">
        <p14:creationId xmlns:p14="http://schemas.microsoft.com/office/powerpoint/2010/main" val="25912906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F6413E-B3F1-BC41-AA0A-3FC90D93F03C}" type="datetimeFigureOut">
              <a:rPr lang="en-US" smtClean="0"/>
              <a:t>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1B408B-6461-8044-9D1B-978F6678AC50}" type="slidenum">
              <a:rPr lang="en-US" smtClean="0"/>
              <a:t>‹#›</a:t>
            </a:fld>
            <a:endParaRPr lang="en-US"/>
          </a:p>
        </p:txBody>
      </p:sp>
    </p:spTree>
    <p:extLst>
      <p:ext uri="{BB962C8B-B14F-4D97-AF65-F5344CB8AC3E}">
        <p14:creationId xmlns:p14="http://schemas.microsoft.com/office/powerpoint/2010/main" val="13602362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F6413E-B3F1-BC41-AA0A-3FC90D93F03C}" type="datetimeFigureOut">
              <a:rPr lang="en-US" smtClean="0"/>
              <a:t>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1B408B-6461-8044-9D1B-978F6678AC50}" type="slidenum">
              <a:rPr lang="en-US" smtClean="0"/>
              <a:t>‹#›</a:t>
            </a:fld>
            <a:endParaRPr lang="en-US"/>
          </a:p>
        </p:txBody>
      </p:sp>
    </p:spTree>
    <p:extLst>
      <p:ext uri="{BB962C8B-B14F-4D97-AF65-F5344CB8AC3E}">
        <p14:creationId xmlns:p14="http://schemas.microsoft.com/office/powerpoint/2010/main" val="24801111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F6413E-B3F1-BC41-AA0A-3FC90D93F03C}" type="datetimeFigureOut">
              <a:rPr lang="en-US" smtClean="0"/>
              <a:t>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1B408B-6461-8044-9D1B-978F6678AC50}" type="slidenum">
              <a:rPr lang="en-US" smtClean="0"/>
              <a:t>‹#›</a:t>
            </a:fld>
            <a:endParaRPr lang="en-US"/>
          </a:p>
        </p:txBody>
      </p:sp>
    </p:spTree>
    <p:extLst>
      <p:ext uri="{BB962C8B-B14F-4D97-AF65-F5344CB8AC3E}">
        <p14:creationId xmlns:p14="http://schemas.microsoft.com/office/powerpoint/2010/main" val="25690840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6413E-B3F1-BC41-AA0A-3FC90D93F03C}" type="datetimeFigureOut">
              <a:rPr lang="en-US" smtClean="0"/>
              <a:t>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1B408B-6461-8044-9D1B-978F6678AC50}" type="slidenum">
              <a:rPr lang="en-US" smtClean="0"/>
              <a:t>‹#›</a:t>
            </a:fld>
            <a:endParaRPr lang="en-US"/>
          </a:p>
        </p:txBody>
      </p:sp>
    </p:spTree>
    <p:extLst>
      <p:ext uri="{BB962C8B-B14F-4D97-AF65-F5344CB8AC3E}">
        <p14:creationId xmlns:p14="http://schemas.microsoft.com/office/powerpoint/2010/main" val="11300854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FF6413E-B3F1-BC41-AA0A-3FC90D93F03C}" type="datetimeFigureOut">
              <a:rPr lang="en-US" smtClean="0"/>
              <a:t>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1B408B-6461-8044-9D1B-978F6678AC50}" type="slidenum">
              <a:rPr lang="en-US" smtClean="0"/>
              <a:t>‹#›</a:t>
            </a:fld>
            <a:endParaRPr lang="en-US"/>
          </a:p>
        </p:txBody>
      </p:sp>
    </p:spTree>
    <p:extLst>
      <p:ext uri="{BB962C8B-B14F-4D97-AF65-F5344CB8AC3E}">
        <p14:creationId xmlns:p14="http://schemas.microsoft.com/office/powerpoint/2010/main" val="12010942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FF6413E-B3F1-BC41-AA0A-3FC90D93F03C}" type="datetimeFigureOut">
              <a:rPr lang="en-US" smtClean="0"/>
              <a:t>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1B408B-6461-8044-9D1B-978F6678AC50}" type="slidenum">
              <a:rPr lang="en-US" smtClean="0"/>
              <a:t>‹#›</a:t>
            </a:fld>
            <a:endParaRPr lang="en-US"/>
          </a:p>
        </p:txBody>
      </p:sp>
    </p:spTree>
    <p:extLst>
      <p:ext uri="{BB962C8B-B14F-4D97-AF65-F5344CB8AC3E}">
        <p14:creationId xmlns:p14="http://schemas.microsoft.com/office/powerpoint/2010/main" val="15569122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FFF6413E-B3F1-BC41-AA0A-3FC90D93F03C}" type="datetimeFigureOut">
              <a:rPr lang="en-US" smtClean="0"/>
              <a:t>8/20/22</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781B408B-6461-8044-9D1B-978F6678AC50}" type="slidenum">
              <a:rPr lang="en-US" smtClean="0"/>
              <a:t>‹#›</a:t>
            </a:fld>
            <a:endParaRPr lang="en-US"/>
          </a:p>
        </p:txBody>
      </p:sp>
    </p:spTree>
    <p:extLst>
      <p:ext uri="{BB962C8B-B14F-4D97-AF65-F5344CB8AC3E}">
        <p14:creationId xmlns:p14="http://schemas.microsoft.com/office/powerpoint/2010/main" val="2786172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260BA-8F86-3E4F-B8F0-5900689FBE19}"/>
              </a:ext>
            </a:extLst>
          </p:cNvPr>
          <p:cNvSpPr>
            <a:spLocks noGrp="1"/>
          </p:cNvSpPr>
          <p:nvPr>
            <p:ph type="ctrTitle"/>
          </p:nvPr>
        </p:nvSpPr>
        <p:spPr/>
        <p:txBody>
          <a:bodyPr/>
          <a:lstStyle/>
          <a:p>
            <a:r>
              <a:rPr lang="en-US" dirty="0"/>
              <a:t>Moses</a:t>
            </a:r>
          </a:p>
        </p:txBody>
      </p:sp>
      <p:sp>
        <p:nvSpPr>
          <p:cNvPr id="3" name="Subtitle 2">
            <a:extLst>
              <a:ext uri="{FF2B5EF4-FFF2-40B4-BE49-F238E27FC236}">
                <a16:creationId xmlns:a16="http://schemas.microsoft.com/office/drawing/2014/main" id="{B9D3059C-A609-7C45-AF6C-ABEF15DA7D7C}"/>
              </a:ext>
            </a:extLst>
          </p:cNvPr>
          <p:cNvSpPr>
            <a:spLocks noGrp="1"/>
          </p:cNvSpPr>
          <p:nvPr>
            <p:ph type="subTitle" idx="1"/>
          </p:nvPr>
        </p:nvSpPr>
        <p:spPr/>
        <p:txBody>
          <a:bodyPr/>
          <a:lstStyle/>
          <a:p>
            <a:endParaRPr lang="en-US"/>
          </a:p>
        </p:txBody>
      </p:sp>
      <p:pic>
        <p:nvPicPr>
          <p:cNvPr id="8" name="Picture 7">
            <a:extLst>
              <a:ext uri="{FF2B5EF4-FFF2-40B4-BE49-F238E27FC236}">
                <a16:creationId xmlns:a16="http://schemas.microsoft.com/office/drawing/2014/main" id="{23933FAA-B85B-5641-8FF6-BDA1B105F8CB}"/>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18310308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8086D-2D08-0946-B264-753BCCE84B85}"/>
              </a:ext>
            </a:extLst>
          </p:cNvPr>
          <p:cNvSpPr>
            <a:spLocks noGrp="1"/>
          </p:cNvSpPr>
          <p:nvPr>
            <p:ph type="title"/>
          </p:nvPr>
        </p:nvSpPr>
        <p:spPr>
          <a:xfrm>
            <a:off x="628650" y="675751"/>
            <a:ext cx="7886700" cy="1769228"/>
          </a:xfrm>
        </p:spPr>
        <p:txBody>
          <a:bodyPr>
            <a:normAutofit fontScale="90000"/>
          </a:bodyPr>
          <a:lstStyle/>
          <a:p>
            <a:br>
              <a:rPr lang="en-US" dirty="0"/>
            </a:br>
            <a:r>
              <a:rPr lang="en-US" sz="4400" dirty="0"/>
              <a:t>God Shows Us Who</a:t>
            </a:r>
            <a:br>
              <a:rPr lang="en-US" sz="4400" dirty="0"/>
            </a:br>
            <a:r>
              <a:rPr lang="en-US" sz="4400" dirty="0"/>
              <a:t>We Can Become.</a:t>
            </a:r>
            <a:endParaRPr lang="en-US" dirty="0"/>
          </a:p>
        </p:txBody>
      </p:sp>
      <p:sp>
        <p:nvSpPr>
          <p:cNvPr id="3" name="Content Placeholder 2">
            <a:extLst>
              <a:ext uri="{FF2B5EF4-FFF2-40B4-BE49-F238E27FC236}">
                <a16:creationId xmlns:a16="http://schemas.microsoft.com/office/drawing/2014/main" id="{1F0343AE-83A8-D34A-A859-0D37E28BFC05}"/>
              </a:ext>
            </a:extLst>
          </p:cNvPr>
          <p:cNvSpPr>
            <a:spLocks noGrp="1"/>
          </p:cNvSpPr>
          <p:nvPr>
            <p:ph idx="1"/>
          </p:nvPr>
        </p:nvSpPr>
        <p:spPr>
          <a:xfrm>
            <a:off x="628650" y="2971799"/>
            <a:ext cx="7886700" cy="2547149"/>
          </a:xfrm>
        </p:spPr>
        <p:txBody>
          <a:bodyPr>
            <a:normAutofit/>
          </a:bodyPr>
          <a:lstStyle/>
          <a:p>
            <a:pPr marL="0" indent="0" algn="ctr">
              <a:buNone/>
            </a:pPr>
            <a:r>
              <a:rPr lang="en-US" sz="2400" dirty="0">
                <a:solidFill>
                  <a:schemeClr val="bg1">
                    <a:lumMod val="85000"/>
                  </a:schemeClr>
                </a:solidFill>
              </a:rPr>
              <a:t>The Egyptians Saw A Hebrew. (2:6)</a:t>
            </a:r>
          </a:p>
          <a:p>
            <a:pPr marL="0" indent="0" algn="ctr">
              <a:buNone/>
            </a:pPr>
            <a:r>
              <a:rPr lang="en-US" sz="2400" dirty="0">
                <a:solidFill>
                  <a:schemeClr val="bg1">
                    <a:lumMod val="85000"/>
                  </a:schemeClr>
                </a:solidFill>
              </a:rPr>
              <a:t>The Hebrews Saw An Outsider. (2:14)</a:t>
            </a:r>
          </a:p>
          <a:p>
            <a:pPr marL="0" indent="0" algn="ctr">
              <a:buNone/>
            </a:pPr>
            <a:r>
              <a:rPr lang="en-US" sz="2400" dirty="0">
                <a:solidFill>
                  <a:schemeClr val="bg1">
                    <a:lumMod val="85000"/>
                  </a:schemeClr>
                </a:solidFill>
              </a:rPr>
              <a:t>The Pharaoh Saw A Threat. (2:15)</a:t>
            </a:r>
          </a:p>
          <a:p>
            <a:pPr marL="0" indent="0" algn="ctr">
              <a:buNone/>
            </a:pPr>
            <a:r>
              <a:rPr lang="en-US" sz="2400" dirty="0">
                <a:solidFill>
                  <a:schemeClr val="bg1">
                    <a:lumMod val="85000"/>
                  </a:schemeClr>
                </a:solidFill>
              </a:rPr>
              <a:t>The Family of Jethro Saw A Good Man. (2:19-21)</a:t>
            </a:r>
          </a:p>
          <a:p>
            <a:pPr marL="0" indent="0" algn="ctr">
              <a:buNone/>
            </a:pPr>
            <a:r>
              <a:rPr lang="en-US" b="1" dirty="0"/>
              <a:t>The LORD Saw A Masterpiece In Progress. (3:10)</a:t>
            </a:r>
          </a:p>
        </p:txBody>
      </p:sp>
      <p:grpSp>
        <p:nvGrpSpPr>
          <p:cNvPr id="7" name="Group 6">
            <a:extLst>
              <a:ext uri="{FF2B5EF4-FFF2-40B4-BE49-F238E27FC236}">
                <a16:creationId xmlns:a16="http://schemas.microsoft.com/office/drawing/2014/main" id="{90909B05-A245-E745-AE5C-26B8A99A505B}"/>
              </a:ext>
            </a:extLst>
          </p:cNvPr>
          <p:cNvGrpSpPr/>
          <p:nvPr/>
        </p:nvGrpSpPr>
        <p:grpSpPr>
          <a:xfrm>
            <a:off x="2593180" y="675751"/>
            <a:ext cx="3843338" cy="528638"/>
            <a:chOff x="2593180" y="675751"/>
            <a:chExt cx="3843338" cy="528638"/>
          </a:xfrm>
        </p:grpSpPr>
        <p:sp>
          <p:nvSpPr>
            <p:cNvPr id="6" name="Rounded Rectangle 5">
              <a:extLst>
                <a:ext uri="{FF2B5EF4-FFF2-40B4-BE49-F238E27FC236}">
                  <a16:creationId xmlns:a16="http://schemas.microsoft.com/office/drawing/2014/main" id="{A1C1830D-6E9A-A240-B193-8DC40B348D62}"/>
                </a:ext>
              </a:extLst>
            </p:cNvPr>
            <p:cNvSpPr/>
            <p:nvPr/>
          </p:nvSpPr>
          <p:spPr>
            <a:xfrm>
              <a:off x="2593180" y="675751"/>
              <a:ext cx="3843338" cy="528638"/>
            </a:xfrm>
            <a:prstGeom prst="roundRect">
              <a:avLst/>
            </a:prstGeom>
            <a:solidFill>
              <a:srgbClr val="62220B">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AC24E82-9ABF-B244-BDBC-397DF19E5EAD}"/>
                </a:ext>
              </a:extLst>
            </p:cNvPr>
            <p:cNvSpPr txBox="1"/>
            <p:nvPr/>
          </p:nvSpPr>
          <p:spPr>
            <a:xfrm>
              <a:off x="2800349" y="675751"/>
              <a:ext cx="3429001" cy="523220"/>
            </a:xfrm>
            <a:prstGeom prst="rect">
              <a:avLst/>
            </a:prstGeom>
            <a:noFill/>
          </p:spPr>
          <p:txBody>
            <a:bodyPr wrap="square" rtlCol="0">
              <a:spAutoFit/>
            </a:bodyPr>
            <a:lstStyle/>
            <a:p>
              <a:pPr algn="ctr"/>
              <a:r>
                <a:rPr lang="en-US" sz="2800" b="1" i="1" dirty="0">
                  <a:solidFill>
                    <a:schemeClr val="bg1"/>
                  </a:solidFill>
                </a:rPr>
                <a:t>At The Burning Bush</a:t>
              </a:r>
            </a:p>
          </p:txBody>
        </p:sp>
      </p:grpSp>
    </p:spTree>
    <p:extLst>
      <p:ext uri="{BB962C8B-B14F-4D97-AF65-F5344CB8AC3E}">
        <p14:creationId xmlns:p14="http://schemas.microsoft.com/office/powerpoint/2010/main" val="24152237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056D19FF-937E-2E49-8D4C-8F790995B5CE}"/>
              </a:ext>
            </a:extLst>
          </p:cNvPr>
          <p:cNvGrpSpPr/>
          <p:nvPr/>
        </p:nvGrpSpPr>
        <p:grpSpPr>
          <a:xfrm>
            <a:off x="6776595" y="2290112"/>
            <a:ext cx="1985963" cy="2676003"/>
            <a:chOff x="6876611" y="2618736"/>
            <a:chExt cx="1985963" cy="2676003"/>
          </a:xfrm>
        </p:grpSpPr>
        <p:sp>
          <p:nvSpPr>
            <p:cNvPr id="26" name="Oval 25">
              <a:extLst>
                <a:ext uri="{FF2B5EF4-FFF2-40B4-BE49-F238E27FC236}">
                  <a16:creationId xmlns:a16="http://schemas.microsoft.com/office/drawing/2014/main" id="{7E3B39D9-48BF-A041-8D4D-2971A6C68CB3}"/>
                </a:ext>
              </a:extLst>
            </p:cNvPr>
            <p:cNvSpPr/>
            <p:nvPr/>
          </p:nvSpPr>
          <p:spPr>
            <a:xfrm>
              <a:off x="7262168" y="2618736"/>
              <a:ext cx="1191672" cy="1191672"/>
            </a:xfrm>
            <a:prstGeom prst="ellipse">
              <a:avLst/>
            </a:prstGeom>
            <a:noFill/>
            <a:ln w="1016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9D8024D7-6636-BF48-A40A-6B5E1C87AB5B}"/>
                </a:ext>
              </a:extLst>
            </p:cNvPr>
            <p:cNvPicPr>
              <a:picLocks noChangeAspect="1"/>
            </p:cNvPicPr>
            <p:nvPr/>
          </p:nvPicPr>
          <p:blipFill>
            <a:blip r:embed="rId3"/>
            <a:stretch>
              <a:fillRect/>
            </a:stretch>
          </p:blipFill>
          <p:spPr>
            <a:xfrm>
              <a:off x="7499974" y="2660099"/>
              <a:ext cx="739238" cy="1035383"/>
            </a:xfrm>
            <a:prstGeom prst="rect">
              <a:avLst/>
            </a:prstGeom>
          </p:spPr>
        </p:pic>
        <p:sp>
          <p:nvSpPr>
            <p:cNvPr id="35" name="TextBox 34">
              <a:extLst>
                <a:ext uri="{FF2B5EF4-FFF2-40B4-BE49-F238E27FC236}">
                  <a16:creationId xmlns:a16="http://schemas.microsoft.com/office/drawing/2014/main" id="{7A4AD7B1-23A6-4F48-9E1F-9262BF6B58E7}"/>
                </a:ext>
              </a:extLst>
            </p:cNvPr>
            <p:cNvSpPr txBox="1"/>
            <p:nvPr/>
          </p:nvSpPr>
          <p:spPr>
            <a:xfrm>
              <a:off x="6876611" y="3909744"/>
              <a:ext cx="1985963" cy="1384995"/>
            </a:xfrm>
            <a:prstGeom prst="rect">
              <a:avLst/>
            </a:prstGeom>
            <a:noFill/>
          </p:spPr>
          <p:txBody>
            <a:bodyPr wrap="square" rtlCol="0">
              <a:spAutoFit/>
            </a:bodyPr>
            <a:lstStyle/>
            <a:p>
              <a:pPr algn="ctr"/>
              <a:r>
                <a:rPr lang="en-US" sz="2800" b="1" dirty="0">
                  <a:solidFill>
                    <a:schemeClr val="accent4">
                      <a:lumMod val="40000"/>
                      <a:lumOff val="60000"/>
                    </a:schemeClr>
                  </a:solidFill>
                </a:rPr>
                <a:t>E</a:t>
              </a:r>
              <a:r>
                <a:rPr lang="en-US" sz="2400" b="1" dirty="0">
                  <a:solidFill>
                    <a:schemeClr val="accent4">
                      <a:lumMod val="40000"/>
                      <a:lumOff val="60000"/>
                    </a:schemeClr>
                  </a:solidFill>
                </a:rPr>
                <a:t>XODUS</a:t>
              </a:r>
              <a:r>
                <a:rPr lang="en-US" sz="2800" b="1" dirty="0">
                  <a:solidFill>
                    <a:schemeClr val="accent4">
                      <a:lumMod val="40000"/>
                      <a:lumOff val="60000"/>
                    </a:schemeClr>
                  </a:solidFill>
                </a:rPr>
                <a:t> 3:16</a:t>
              </a:r>
            </a:p>
            <a:p>
              <a:pPr algn="ctr"/>
              <a:r>
                <a:rPr lang="en-US" sz="2800" i="1" dirty="0">
                  <a:solidFill>
                    <a:schemeClr val="accent4">
                      <a:lumMod val="40000"/>
                      <a:lumOff val="60000"/>
                    </a:schemeClr>
                  </a:solidFill>
                </a:rPr>
                <a:t>God Is</a:t>
              </a:r>
              <a:br>
                <a:rPr lang="en-US" sz="2800" i="1" dirty="0">
                  <a:solidFill>
                    <a:schemeClr val="accent4">
                      <a:lumMod val="40000"/>
                      <a:lumOff val="60000"/>
                    </a:schemeClr>
                  </a:solidFill>
                </a:rPr>
              </a:br>
              <a:r>
                <a:rPr lang="en-US" sz="2800" i="1" dirty="0">
                  <a:solidFill>
                    <a:schemeClr val="accent4">
                      <a:lumMod val="40000"/>
                      <a:lumOff val="60000"/>
                    </a:schemeClr>
                  </a:solidFill>
                </a:rPr>
                <a:t>All Knowing.</a:t>
              </a:r>
            </a:p>
          </p:txBody>
        </p:sp>
      </p:grpSp>
      <p:sp>
        <p:nvSpPr>
          <p:cNvPr id="2" name="Title 1">
            <a:extLst>
              <a:ext uri="{FF2B5EF4-FFF2-40B4-BE49-F238E27FC236}">
                <a16:creationId xmlns:a16="http://schemas.microsoft.com/office/drawing/2014/main" id="{0EC6D5F3-8BC8-BD4F-AD9C-392BFBF3A5D9}"/>
              </a:ext>
            </a:extLst>
          </p:cNvPr>
          <p:cNvSpPr>
            <a:spLocks noGrp="1"/>
          </p:cNvSpPr>
          <p:nvPr>
            <p:ph type="title"/>
          </p:nvPr>
        </p:nvSpPr>
        <p:spPr>
          <a:xfrm>
            <a:off x="628650" y="304271"/>
            <a:ext cx="7886700" cy="1975290"/>
          </a:xfrm>
        </p:spPr>
        <p:txBody>
          <a:bodyPr>
            <a:normAutofit/>
          </a:bodyPr>
          <a:lstStyle/>
          <a:p>
            <a:br>
              <a:rPr lang="en-US" dirty="0"/>
            </a:br>
            <a:r>
              <a:rPr lang="en-US" dirty="0"/>
              <a:t>We Are Wowed By God’s Glory!</a:t>
            </a:r>
          </a:p>
        </p:txBody>
      </p:sp>
      <p:grpSp>
        <p:nvGrpSpPr>
          <p:cNvPr id="41" name="Group 40">
            <a:extLst>
              <a:ext uri="{FF2B5EF4-FFF2-40B4-BE49-F238E27FC236}">
                <a16:creationId xmlns:a16="http://schemas.microsoft.com/office/drawing/2014/main" id="{DE25ECD0-76CA-4D41-B729-D2F9F67601F2}"/>
              </a:ext>
            </a:extLst>
          </p:cNvPr>
          <p:cNvGrpSpPr/>
          <p:nvPr/>
        </p:nvGrpSpPr>
        <p:grpSpPr>
          <a:xfrm>
            <a:off x="4610857" y="2301687"/>
            <a:ext cx="1985963" cy="2671568"/>
            <a:chOff x="4710873" y="2618736"/>
            <a:chExt cx="1985963" cy="2671568"/>
          </a:xfrm>
        </p:grpSpPr>
        <p:sp>
          <p:nvSpPr>
            <p:cNvPr id="25" name="Oval 24">
              <a:extLst>
                <a:ext uri="{FF2B5EF4-FFF2-40B4-BE49-F238E27FC236}">
                  <a16:creationId xmlns:a16="http://schemas.microsoft.com/office/drawing/2014/main" id="{5DE674D5-E66D-C84E-89DF-2339CA2B5420}"/>
                </a:ext>
              </a:extLst>
            </p:cNvPr>
            <p:cNvSpPr/>
            <p:nvPr/>
          </p:nvSpPr>
          <p:spPr>
            <a:xfrm>
              <a:off x="5112817" y="2618736"/>
              <a:ext cx="1191672" cy="1191672"/>
            </a:xfrm>
            <a:prstGeom prst="ellipse">
              <a:avLst/>
            </a:prstGeom>
            <a:noFill/>
            <a:ln w="1016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DE3E2ED0-AB21-B24B-BC60-E90394A109EE}"/>
                </a:ext>
              </a:extLst>
            </p:cNvPr>
            <p:cNvPicPr>
              <a:picLocks noChangeAspect="1"/>
            </p:cNvPicPr>
            <p:nvPr/>
          </p:nvPicPr>
          <p:blipFill>
            <a:blip r:embed="rId3"/>
            <a:stretch>
              <a:fillRect/>
            </a:stretch>
          </p:blipFill>
          <p:spPr>
            <a:xfrm>
              <a:off x="5334236" y="2666690"/>
              <a:ext cx="739238" cy="1035383"/>
            </a:xfrm>
            <a:prstGeom prst="rect">
              <a:avLst/>
            </a:prstGeom>
          </p:spPr>
        </p:pic>
        <p:sp>
          <p:nvSpPr>
            <p:cNvPr id="34" name="TextBox 33">
              <a:extLst>
                <a:ext uri="{FF2B5EF4-FFF2-40B4-BE49-F238E27FC236}">
                  <a16:creationId xmlns:a16="http://schemas.microsoft.com/office/drawing/2014/main" id="{55F2A127-A0E7-7C4B-9412-72A7DEF09149}"/>
                </a:ext>
              </a:extLst>
            </p:cNvPr>
            <p:cNvSpPr txBox="1"/>
            <p:nvPr/>
          </p:nvSpPr>
          <p:spPr>
            <a:xfrm>
              <a:off x="4710873" y="3905309"/>
              <a:ext cx="1985963" cy="1384995"/>
            </a:xfrm>
            <a:prstGeom prst="rect">
              <a:avLst/>
            </a:prstGeom>
            <a:noFill/>
          </p:spPr>
          <p:txBody>
            <a:bodyPr wrap="square" rtlCol="0">
              <a:spAutoFit/>
            </a:bodyPr>
            <a:lstStyle/>
            <a:p>
              <a:pPr algn="ctr"/>
              <a:r>
                <a:rPr lang="en-US" sz="2800" b="1" dirty="0">
                  <a:solidFill>
                    <a:schemeClr val="accent4">
                      <a:lumMod val="40000"/>
                      <a:lumOff val="60000"/>
                    </a:schemeClr>
                  </a:solidFill>
                </a:rPr>
                <a:t>E</a:t>
              </a:r>
              <a:r>
                <a:rPr lang="en-US" sz="2400" b="1" dirty="0">
                  <a:solidFill>
                    <a:schemeClr val="accent4">
                      <a:lumMod val="40000"/>
                      <a:lumOff val="60000"/>
                    </a:schemeClr>
                  </a:solidFill>
                </a:rPr>
                <a:t>XODUS</a:t>
              </a:r>
              <a:r>
                <a:rPr lang="en-US" sz="2800" b="1" dirty="0">
                  <a:solidFill>
                    <a:schemeClr val="accent4">
                      <a:lumMod val="40000"/>
                      <a:lumOff val="60000"/>
                    </a:schemeClr>
                  </a:solidFill>
                </a:rPr>
                <a:t> 3:14</a:t>
              </a:r>
            </a:p>
            <a:p>
              <a:pPr algn="ctr"/>
              <a:r>
                <a:rPr lang="en-US" sz="2800" i="1" dirty="0">
                  <a:solidFill>
                    <a:schemeClr val="accent4">
                      <a:lumMod val="40000"/>
                      <a:lumOff val="60000"/>
                    </a:schemeClr>
                  </a:solidFill>
                </a:rPr>
                <a:t> God Is Eternal.</a:t>
              </a:r>
            </a:p>
          </p:txBody>
        </p:sp>
      </p:grpSp>
      <p:grpSp>
        <p:nvGrpSpPr>
          <p:cNvPr id="40" name="Group 39">
            <a:extLst>
              <a:ext uri="{FF2B5EF4-FFF2-40B4-BE49-F238E27FC236}">
                <a16:creationId xmlns:a16="http://schemas.microsoft.com/office/drawing/2014/main" id="{711C7950-A8ED-6649-8B5E-0B385C7A45BC}"/>
              </a:ext>
            </a:extLst>
          </p:cNvPr>
          <p:cNvGrpSpPr/>
          <p:nvPr/>
        </p:nvGrpSpPr>
        <p:grpSpPr>
          <a:xfrm>
            <a:off x="2401222" y="2267619"/>
            <a:ext cx="1985963" cy="2732230"/>
            <a:chOff x="2501238" y="2596243"/>
            <a:chExt cx="1985963" cy="2732230"/>
          </a:xfrm>
        </p:grpSpPr>
        <p:sp>
          <p:nvSpPr>
            <p:cNvPr id="24" name="Oval 23">
              <a:extLst>
                <a:ext uri="{FF2B5EF4-FFF2-40B4-BE49-F238E27FC236}">
                  <a16:creationId xmlns:a16="http://schemas.microsoft.com/office/drawing/2014/main" id="{44356660-2AC9-194E-AE84-2137CBB39BF5}"/>
                </a:ext>
              </a:extLst>
            </p:cNvPr>
            <p:cNvSpPr/>
            <p:nvPr/>
          </p:nvSpPr>
          <p:spPr>
            <a:xfrm>
              <a:off x="2898384" y="2596243"/>
              <a:ext cx="1191672" cy="1191672"/>
            </a:xfrm>
            <a:prstGeom prst="ellipse">
              <a:avLst/>
            </a:prstGeom>
            <a:noFill/>
            <a:ln w="1016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7CD8E21B-17AC-C34D-BEE9-5908BF3EFA12}"/>
                </a:ext>
              </a:extLst>
            </p:cNvPr>
            <p:cNvPicPr>
              <a:picLocks noChangeAspect="1"/>
            </p:cNvPicPr>
            <p:nvPr/>
          </p:nvPicPr>
          <p:blipFill>
            <a:blip r:embed="rId3"/>
            <a:stretch>
              <a:fillRect/>
            </a:stretch>
          </p:blipFill>
          <p:spPr>
            <a:xfrm>
              <a:off x="3127950" y="2639107"/>
              <a:ext cx="739238" cy="1035383"/>
            </a:xfrm>
            <a:prstGeom prst="rect">
              <a:avLst/>
            </a:prstGeom>
          </p:spPr>
        </p:pic>
        <p:sp>
          <p:nvSpPr>
            <p:cNvPr id="33" name="TextBox 32">
              <a:extLst>
                <a:ext uri="{FF2B5EF4-FFF2-40B4-BE49-F238E27FC236}">
                  <a16:creationId xmlns:a16="http://schemas.microsoft.com/office/drawing/2014/main" id="{C021D72C-D1E7-9344-AD11-B799E20B5B72}"/>
                </a:ext>
              </a:extLst>
            </p:cNvPr>
            <p:cNvSpPr txBox="1"/>
            <p:nvPr/>
          </p:nvSpPr>
          <p:spPr>
            <a:xfrm>
              <a:off x="2501238" y="3943478"/>
              <a:ext cx="1985963" cy="1384995"/>
            </a:xfrm>
            <a:prstGeom prst="rect">
              <a:avLst/>
            </a:prstGeom>
            <a:noFill/>
          </p:spPr>
          <p:txBody>
            <a:bodyPr wrap="square" rtlCol="0">
              <a:spAutoFit/>
            </a:bodyPr>
            <a:lstStyle/>
            <a:p>
              <a:pPr algn="ctr"/>
              <a:r>
                <a:rPr lang="en-US" sz="2800" b="1" dirty="0">
                  <a:solidFill>
                    <a:schemeClr val="accent4">
                      <a:lumMod val="40000"/>
                      <a:lumOff val="60000"/>
                    </a:schemeClr>
                  </a:solidFill>
                </a:rPr>
                <a:t>E</a:t>
              </a:r>
              <a:r>
                <a:rPr lang="en-US" sz="2400" b="1" dirty="0">
                  <a:solidFill>
                    <a:schemeClr val="accent4">
                      <a:lumMod val="40000"/>
                      <a:lumOff val="60000"/>
                    </a:schemeClr>
                  </a:solidFill>
                </a:rPr>
                <a:t>XODUS</a:t>
              </a:r>
              <a:r>
                <a:rPr lang="en-US" sz="2800" b="1" dirty="0">
                  <a:solidFill>
                    <a:schemeClr val="accent4">
                      <a:lumMod val="40000"/>
                      <a:lumOff val="60000"/>
                    </a:schemeClr>
                  </a:solidFill>
                </a:rPr>
                <a:t> 3:6</a:t>
              </a:r>
            </a:p>
            <a:p>
              <a:pPr algn="ctr"/>
              <a:r>
                <a:rPr lang="en-US" sz="2800" i="1" dirty="0">
                  <a:solidFill>
                    <a:schemeClr val="accent4">
                      <a:lumMod val="40000"/>
                      <a:lumOff val="60000"/>
                    </a:schemeClr>
                  </a:solidFill>
                </a:rPr>
                <a:t> God Is Faithful.</a:t>
              </a:r>
            </a:p>
          </p:txBody>
        </p:sp>
      </p:grpSp>
      <p:grpSp>
        <p:nvGrpSpPr>
          <p:cNvPr id="36" name="Group 35">
            <a:extLst>
              <a:ext uri="{FF2B5EF4-FFF2-40B4-BE49-F238E27FC236}">
                <a16:creationId xmlns:a16="http://schemas.microsoft.com/office/drawing/2014/main" id="{4A6FAD9F-DD3D-6A47-BA29-954C3A4979EF}"/>
              </a:ext>
            </a:extLst>
          </p:cNvPr>
          <p:cNvGrpSpPr/>
          <p:nvPr/>
        </p:nvGrpSpPr>
        <p:grpSpPr>
          <a:xfrm>
            <a:off x="341472" y="2276748"/>
            <a:ext cx="1985963" cy="2717943"/>
            <a:chOff x="384336" y="2605372"/>
            <a:chExt cx="1985963" cy="2717943"/>
          </a:xfrm>
        </p:grpSpPr>
        <p:sp>
          <p:nvSpPr>
            <p:cNvPr id="23" name="Oval 22">
              <a:extLst>
                <a:ext uri="{FF2B5EF4-FFF2-40B4-BE49-F238E27FC236}">
                  <a16:creationId xmlns:a16="http://schemas.microsoft.com/office/drawing/2014/main" id="{B587B97C-1ABD-1047-9D5F-4A52CECCEAB2}"/>
                </a:ext>
              </a:extLst>
            </p:cNvPr>
            <p:cNvSpPr/>
            <p:nvPr/>
          </p:nvSpPr>
          <p:spPr>
            <a:xfrm>
              <a:off x="719841" y="2605372"/>
              <a:ext cx="1191672" cy="1191672"/>
            </a:xfrm>
            <a:prstGeom prst="ellipse">
              <a:avLst/>
            </a:prstGeom>
            <a:noFill/>
            <a:ln w="1016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78308AD8-F46A-6643-A718-4720943B0AA1}"/>
                </a:ext>
              </a:extLst>
            </p:cNvPr>
            <p:cNvPicPr>
              <a:picLocks noChangeAspect="1"/>
            </p:cNvPicPr>
            <p:nvPr/>
          </p:nvPicPr>
          <p:blipFill>
            <a:blip r:embed="rId3"/>
            <a:stretch>
              <a:fillRect/>
            </a:stretch>
          </p:blipFill>
          <p:spPr>
            <a:xfrm>
              <a:off x="946058" y="2666691"/>
              <a:ext cx="739238" cy="1035383"/>
            </a:xfrm>
            <a:prstGeom prst="rect">
              <a:avLst/>
            </a:prstGeom>
          </p:spPr>
        </p:pic>
        <p:sp>
          <p:nvSpPr>
            <p:cNvPr id="32" name="TextBox 31">
              <a:extLst>
                <a:ext uri="{FF2B5EF4-FFF2-40B4-BE49-F238E27FC236}">
                  <a16:creationId xmlns:a16="http://schemas.microsoft.com/office/drawing/2014/main" id="{8924306E-6FDE-B342-A268-915B93CD118A}"/>
                </a:ext>
              </a:extLst>
            </p:cNvPr>
            <p:cNvSpPr txBox="1"/>
            <p:nvPr/>
          </p:nvSpPr>
          <p:spPr>
            <a:xfrm>
              <a:off x="384336" y="3938320"/>
              <a:ext cx="1985963" cy="1384995"/>
            </a:xfrm>
            <a:prstGeom prst="rect">
              <a:avLst/>
            </a:prstGeom>
            <a:noFill/>
          </p:spPr>
          <p:txBody>
            <a:bodyPr wrap="square" rtlCol="0">
              <a:spAutoFit/>
            </a:bodyPr>
            <a:lstStyle/>
            <a:p>
              <a:pPr algn="ctr"/>
              <a:r>
                <a:rPr lang="en-US" sz="2800" b="1" dirty="0">
                  <a:solidFill>
                    <a:schemeClr val="accent4">
                      <a:lumMod val="40000"/>
                      <a:lumOff val="60000"/>
                    </a:schemeClr>
                  </a:solidFill>
                </a:rPr>
                <a:t>E</a:t>
              </a:r>
              <a:r>
                <a:rPr lang="en-US" sz="2400" b="1" dirty="0">
                  <a:solidFill>
                    <a:schemeClr val="accent4">
                      <a:lumMod val="40000"/>
                      <a:lumOff val="60000"/>
                    </a:schemeClr>
                  </a:solidFill>
                </a:rPr>
                <a:t>XODUS</a:t>
              </a:r>
              <a:r>
                <a:rPr lang="en-US" sz="2800" b="1" dirty="0">
                  <a:solidFill>
                    <a:schemeClr val="accent4">
                      <a:lumMod val="40000"/>
                      <a:lumOff val="60000"/>
                    </a:schemeClr>
                  </a:solidFill>
                </a:rPr>
                <a:t> 3:5</a:t>
              </a:r>
            </a:p>
            <a:p>
              <a:pPr algn="ctr"/>
              <a:r>
                <a:rPr lang="en-US" sz="2800" i="1" dirty="0">
                  <a:solidFill>
                    <a:schemeClr val="accent4">
                      <a:lumMod val="40000"/>
                      <a:lumOff val="60000"/>
                    </a:schemeClr>
                  </a:solidFill>
                </a:rPr>
                <a:t> God Is </a:t>
              </a:r>
              <a:br>
                <a:rPr lang="en-US" sz="2800" i="1" dirty="0">
                  <a:solidFill>
                    <a:schemeClr val="accent4">
                      <a:lumMod val="40000"/>
                      <a:lumOff val="60000"/>
                    </a:schemeClr>
                  </a:solidFill>
                </a:rPr>
              </a:br>
              <a:r>
                <a:rPr lang="en-US" sz="2800" i="1" dirty="0">
                  <a:solidFill>
                    <a:schemeClr val="accent4">
                      <a:lumMod val="40000"/>
                      <a:lumOff val="60000"/>
                    </a:schemeClr>
                  </a:solidFill>
                </a:rPr>
                <a:t>Truly Holy.</a:t>
              </a:r>
            </a:p>
          </p:txBody>
        </p:sp>
      </p:grpSp>
      <p:grpSp>
        <p:nvGrpSpPr>
          <p:cNvPr id="44" name="Group 43">
            <a:extLst>
              <a:ext uri="{FF2B5EF4-FFF2-40B4-BE49-F238E27FC236}">
                <a16:creationId xmlns:a16="http://schemas.microsoft.com/office/drawing/2014/main" id="{310BB235-BF72-1B4E-938F-482AD0DD532E}"/>
              </a:ext>
            </a:extLst>
          </p:cNvPr>
          <p:cNvGrpSpPr/>
          <p:nvPr/>
        </p:nvGrpSpPr>
        <p:grpSpPr>
          <a:xfrm>
            <a:off x="2593180" y="675751"/>
            <a:ext cx="3843338" cy="528638"/>
            <a:chOff x="2593180" y="675751"/>
            <a:chExt cx="3843338" cy="528638"/>
          </a:xfrm>
        </p:grpSpPr>
        <p:sp>
          <p:nvSpPr>
            <p:cNvPr id="45" name="Rounded Rectangle 44">
              <a:extLst>
                <a:ext uri="{FF2B5EF4-FFF2-40B4-BE49-F238E27FC236}">
                  <a16:creationId xmlns:a16="http://schemas.microsoft.com/office/drawing/2014/main" id="{3F597590-4C31-184F-9197-7CC689A52744}"/>
                </a:ext>
              </a:extLst>
            </p:cNvPr>
            <p:cNvSpPr/>
            <p:nvPr/>
          </p:nvSpPr>
          <p:spPr>
            <a:xfrm>
              <a:off x="2593180" y="675751"/>
              <a:ext cx="3843338" cy="528638"/>
            </a:xfrm>
            <a:prstGeom prst="roundRect">
              <a:avLst/>
            </a:prstGeom>
            <a:solidFill>
              <a:srgbClr val="62220B">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0F565A1-5A76-D146-A014-9728FA541604}"/>
                </a:ext>
              </a:extLst>
            </p:cNvPr>
            <p:cNvSpPr txBox="1"/>
            <p:nvPr/>
          </p:nvSpPr>
          <p:spPr>
            <a:xfrm>
              <a:off x="2800349" y="675751"/>
              <a:ext cx="3429001" cy="523220"/>
            </a:xfrm>
            <a:prstGeom prst="rect">
              <a:avLst/>
            </a:prstGeom>
            <a:noFill/>
          </p:spPr>
          <p:txBody>
            <a:bodyPr wrap="square" rtlCol="0">
              <a:spAutoFit/>
            </a:bodyPr>
            <a:lstStyle/>
            <a:p>
              <a:pPr algn="ctr"/>
              <a:r>
                <a:rPr lang="en-US" sz="2800" b="1" i="1" dirty="0">
                  <a:solidFill>
                    <a:schemeClr val="bg1"/>
                  </a:solidFill>
                </a:rPr>
                <a:t>At The Burning Bush</a:t>
              </a:r>
            </a:p>
          </p:txBody>
        </p:sp>
      </p:grpSp>
    </p:spTree>
    <p:extLst>
      <p:ext uri="{BB962C8B-B14F-4D97-AF65-F5344CB8AC3E}">
        <p14:creationId xmlns:p14="http://schemas.microsoft.com/office/powerpoint/2010/main" val="16204562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p:cTn id="14" dur="500" fill="hold"/>
                                        <p:tgtEl>
                                          <p:spTgt spid="40"/>
                                        </p:tgtEl>
                                        <p:attrNameLst>
                                          <p:attrName>ppt_w</p:attrName>
                                        </p:attrNameLst>
                                      </p:cBhvr>
                                      <p:tavLst>
                                        <p:tav tm="0">
                                          <p:val>
                                            <p:fltVal val="0"/>
                                          </p:val>
                                        </p:tav>
                                        <p:tav tm="100000">
                                          <p:val>
                                            <p:strVal val="#ppt_w"/>
                                          </p:val>
                                        </p:tav>
                                      </p:tavLst>
                                    </p:anim>
                                    <p:anim calcmode="lin" valueType="num">
                                      <p:cBhvr>
                                        <p:cTn id="15" dur="500" fill="hold"/>
                                        <p:tgtEl>
                                          <p:spTgt spid="40"/>
                                        </p:tgtEl>
                                        <p:attrNameLst>
                                          <p:attrName>ppt_h</p:attrName>
                                        </p:attrNameLst>
                                      </p:cBhvr>
                                      <p:tavLst>
                                        <p:tav tm="0">
                                          <p:val>
                                            <p:fltVal val="0"/>
                                          </p:val>
                                        </p:tav>
                                        <p:tav tm="100000">
                                          <p:val>
                                            <p:strVal val="#ppt_h"/>
                                          </p:val>
                                        </p:tav>
                                      </p:tavLst>
                                    </p:anim>
                                    <p:animEffect transition="in" filter="fade">
                                      <p:cBhvr>
                                        <p:cTn id="16" dur="500"/>
                                        <p:tgtEl>
                                          <p:spTgt spid="4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p:cTn id="21" dur="500" fill="hold"/>
                                        <p:tgtEl>
                                          <p:spTgt spid="41"/>
                                        </p:tgtEl>
                                        <p:attrNameLst>
                                          <p:attrName>ppt_w</p:attrName>
                                        </p:attrNameLst>
                                      </p:cBhvr>
                                      <p:tavLst>
                                        <p:tav tm="0">
                                          <p:val>
                                            <p:fltVal val="0"/>
                                          </p:val>
                                        </p:tav>
                                        <p:tav tm="100000">
                                          <p:val>
                                            <p:strVal val="#ppt_w"/>
                                          </p:val>
                                        </p:tav>
                                      </p:tavLst>
                                    </p:anim>
                                    <p:anim calcmode="lin" valueType="num">
                                      <p:cBhvr>
                                        <p:cTn id="22" dur="500" fill="hold"/>
                                        <p:tgtEl>
                                          <p:spTgt spid="41"/>
                                        </p:tgtEl>
                                        <p:attrNameLst>
                                          <p:attrName>ppt_h</p:attrName>
                                        </p:attrNameLst>
                                      </p:cBhvr>
                                      <p:tavLst>
                                        <p:tav tm="0">
                                          <p:val>
                                            <p:fltVal val="0"/>
                                          </p:val>
                                        </p:tav>
                                        <p:tav tm="100000">
                                          <p:val>
                                            <p:strVal val="#ppt_h"/>
                                          </p:val>
                                        </p:tav>
                                      </p:tavLst>
                                    </p:anim>
                                    <p:animEffect transition="in" filter="fade">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p:cTn id="28" dur="500" fill="hold"/>
                                        <p:tgtEl>
                                          <p:spTgt spid="42"/>
                                        </p:tgtEl>
                                        <p:attrNameLst>
                                          <p:attrName>ppt_w</p:attrName>
                                        </p:attrNameLst>
                                      </p:cBhvr>
                                      <p:tavLst>
                                        <p:tav tm="0">
                                          <p:val>
                                            <p:fltVal val="0"/>
                                          </p:val>
                                        </p:tav>
                                        <p:tav tm="100000">
                                          <p:val>
                                            <p:strVal val="#ppt_w"/>
                                          </p:val>
                                        </p:tav>
                                      </p:tavLst>
                                    </p:anim>
                                    <p:anim calcmode="lin" valueType="num">
                                      <p:cBhvr>
                                        <p:cTn id="29" dur="500" fill="hold"/>
                                        <p:tgtEl>
                                          <p:spTgt spid="42"/>
                                        </p:tgtEl>
                                        <p:attrNameLst>
                                          <p:attrName>ppt_h</p:attrName>
                                        </p:attrNameLst>
                                      </p:cBhvr>
                                      <p:tavLst>
                                        <p:tav tm="0">
                                          <p:val>
                                            <p:fltVal val="0"/>
                                          </p:val>
                                        </p:tav>
                                        <p:tav tm="100000">
                                          <p:val>
                                            <p:strVal val="#ppt_h"/>
                                          </p:val>
                                        </p:tav>
                                      </p:tavLst>
                                    </p:anim>
                                    <p:animEffect transition="in" filter="fade">
                                      <p:cBhvr>
                                        <p:cTn id="3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3DEB8-4809-0044-B40F-6C783CC6F480}"/>
              </a:ext>
            </a:extLst>
          </p:cNvPr>
          <p:cNvSpPr>
            <a:spLocks noGrp="1"/>
          </p:cNvSpPr>
          <p:nvPr>
            <p:ph type="title"/>
          </p:nvPr>
        </p:nvSpPr>
        <p:spPr>
          <a:xfrm>
            <a:off x="257175" y="304271"/>
            <a:ext cx="8672513" cy="2581804"/>
          </a:xfrm>
        </p:spPr>
        <p:txBody>
          <a:bodyPr>
            <a:normAutofit/>
          </a:bodyPr>
          <a:lstStyle/>
          <a:p>
            <a:br>
              <a:rPr lang="en-US" dirty="0"/>
            </a:br>
            <a:r>
              <a:rPr lang="en-US" dirty="0"/>
              <a:t>There Is Comfort For Those </a:t>
            </a:r>
            <a:br>
              <a:rPr lang="en-US" dirty="0"/>
            </a:br>
            <a:r>
              <a:rPr lang="en-US" dirty="0"/>
              <a:t>Who Are Hurting The Most.</a:t>
            </a:r>
          </a:p>
        </p:txBody>
      </p:sp>
      <p:sp>
        <p:nvSpPr>
          <p:cNvPr id="3" name="Content Placeholder 2">
            <a:extLst>
              <a:ext uri="{FF2B5EF4-FFF2-40B4-BE49-F238E27FC236}">
                <a16:creationId xmlns:a16="http://schemas.microsoft.com/office/drawing/2014/main" id="{047E2C39-F88F-3F4F-B8FF-1690434DA7F3}"/>
              </a:ext>
            </a:extLst>
          </p:cNvPr>
          <p:cNvSpPr>
            <a:spLocks noGrp="1"/>
          </p:cNvSpPr>
          <p:nvPr>
            <p:ph idx="1"/>
          </p:nvPr>
        </p:nvSpPr>
        <p:spPr>
          <a:xfrm>
            <a:off x="628650" y="3299885"/>
            <a:ext cx="7886700" cy="2261394"/>
          </a:xfrm>
        </p:spPr>
        <p:txBody>
          <a:bodyPr/>
          <a:lstStyle/>
          <a:p>
            <a:pPr marL="0" indent="0" algn="ctr">
              <a:buNone/>
            </a:pPr>
            <a:r>
              <a:rPr lang="en-US" b="1" baseline="30000" dirty="0"/>
              <a:t>7  </a:t>
            </a:r>
            <a:r>
              <a:rPr lang="en-US" dirty="0"/>
              <a:t>“The </a:t>
            </a:r>
            <a:r>
              <a:rPr lang="en-US" cap="small" dirty="0"/>
              <a:t>Lord</a:t>
            </a:r>
            <a:r>
              <a:rPr lang="en-US" dirty="0"/>
              <a:t> said, “</a:t>
            </a:r>
            <a:r>
              <a:rPr lang="en-US" b="1" dirty="0">
                <a:solidFill>
                  <a:schemeClr val="accent4">
                    <a:lumMod val="40000"/>
                    <a:lumOff val="60000"/>
                  </a:schemeClr>
                </a:solidFill>
              </a:rPr>
              <a:t>I have surely seen </a:t>
            </a:r>
            <a:br>
              <a:rPr lang="en-US" b="1" dirty="0">
                <a:solidFill>
                  <a:schemeClr val="accent4">
                    <a:lumMod val="40000"/>
                    <a:lumOff val="60000"/>
                  </a:schemeClr>
                </a:solidFill>
              </a:rPr>
            </a:br>
            <a:r>
              <a:rPr lang="en-US" b="1" dirty="0">
                <a:solidFill>
                  <a:schemeClr val="accent4">
                    <a:lumMod val="40000"/>
                    <a:lumOff val="60000"/>
                  </a:schemeClr>
                </a:solidFill>
              </a:rPr>
              <a:t>the affliction of My people </a:t>
            </a:r>
            <a:r>
              <a:rPr lang="en-US" dirty="0"/>
              <a:t>who are in Egypt,</a:t>
            </a:r>
            <a:br>
              <a:rPr lang="en-US" dirty="0"/>
            </a:br>
            <a:r>
              <a:rPr lang="en-US" dirty="0"/>
              <a:t> and have given heed to their cry because of their taskmasters, for </a:t>
            </a:r>
            <a:r>
              <a:rPr lang="en-US" b="1" dirty="0">
                <a:solidFill>
                  <a:schemeClr val="accent4">
                    <a:lumMod val="40000"/>
                    <a:lumOff val="60000"/>
                  </a:schemeClr>
                </a:solidFill>
              </a:rPr>
              <a:t>I am aware of their sufferings.</a:t>
            </a:r>
            <a:r>
              <a:rPr lang="en-US" dirty="0"/>
              <a:t>”</a:t>
            </a:r>
          </a:p>
        </p:txBody>
      </p:sp>
      <p:grpSp>
        <p:nvGrpSpPr>
          <p:cNvPr id="6" name="Group 5">
            <a:extLst>
              <a:ext uri="{FF2B5EF4-FFF2-40B4-BE49-F238E27FC236}">
                <a16:creationId xmlns:a16="http://schemas.microsoft.com/office/drawing/2014/main" id="{5308AC92-8F16-9649-8826-10D95FD31881}"/>
              </a:ext>
            </a:extLst>
          </p:cNvPr>
          <p:cNvGrpSpPr/>
          <p:nvPr/>
        </p:nvGrpSpPr>
        <p:grpSpPr>
          <a:xfrm>
            <a:off x="2593180" y="675751"/>
            <a:ext cx="3843338" cy="528638"/>
            <a:chOff x="2593180" y="675751"/>
            <a:chExt cx="3843338" cy="528638"/>
          </a:xfrm>
        </p:grpSpPr>
        <p:sp>
          <p:nvSpPr>
            <p:cNvPr id="7" name="Rounded Rectangle 6">
              <a:extLst>
                <a:ext uri="{FF2B5EF4-FFF2-40B4-BE49-F238E27FC236}">
                  <a16:creationId xmlns:a16="http://schemas.microsoft.com/office/drawing/2014/main" id="{97630B2F-CFE4-2D43-89E4-767671036A7B}"/>
                </a:ext>
              </a:extLst>
            </p:cNvPr>
            <p:cNvSpPr/>
            <p:nvPr/>
          </p:nvSpPr>
          <p:spPr>
            <a:xfrm>
              <a:off x="2593180" y="675751"/>
              <a:ext cx="3843338" cy="528638"/>
            </a:xfrm>
            <a:prstGeom prst="roundRect">
              <a:avLst/>
            </a:prstGeom>
            <a:solidFill>
              <a:srgbClr val="62220B">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6DAF448-209B-2945-8044-5B47B95DC49E}"/>
                </a:ext>
              </a:extLst>
            </p:cNvPr>
            <p:cNvSpPr txBox="1"/>
            <p:nvPr/>
          </p:nvSpPr>
          <p:spPr>
            <a:xfrm>
              <a:off x="2800349" y="675751"/>
              <a:ext cx="3429001" cy="523220"/>
            </a:xfrm>
            <a:prstGeom prst="rect">
              <a:avLst/>
            </a:prstGeom>
            <a:noFill/>
          </p:spPr>
          <p:txBody>
            <a:bodyPr wrap="square" rtlCol="0">
              <a:spAutoFit/>
            </a:bodyPr>
            <a:lstStyle/>
            <a:p>
              <a:pPr algn="ctr"/>
              <a:r>
                <a:rPr lang="en-US" sz="2800" b="1" i="1" dirty="0">
                  <a:solidFill>
                    <a:schemeClr val="bg1"/>
                  </a:solidFill>
                </a:rPr>
                <a:t>At The Burning Bush</a:t>
              </a:r>
            </a:p>
          </p:txBody>
        </p:sp>
      </p:grpSp>
    </p:spTree>
    <p:extLst>
      <p:ext uri="{BB962C8B-B14F-4D97-AF65-F5344CB8AC3E}">
        <p14:creationId xmlns:p14="http://schemas.microsoft.com/office/powerpoint/2010/main" val="29645078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394F7-4988-AB40-81BA-5034ED24A4DA}"/>
              </a:ext>
            </a:extLst>
          </p:cNvPr>
          <p:cNvSpPr>
            <a:spLocks noGrp="1"/>
          </p:cNvSpPr>
          <p:nvPr>
            <p:ph type="title"/>
          </p:nvPr>
        </p:nvSpPr>
        <p:spPr>
          <a:xfrm>
            <a:off x="628650" y="495300"/>
            <a:ext cx="7886700" cy="2904723"/>
          </a:xfrm>
        </p:spPr>
        <p:txBody>
          <a:bodyPr>
            <a:normAutofit/>
          </a:bodyPr>
          <a:lstStyle/>
          <a:p>
            <a:br>
              <a:rPr lang="en-US" dirty="0"/>
            </a:br>
            <a:r>
              <a:rPr lang="en-US" dirty="0"/>
              <a:t>God’s Mission &amp; Majesty Interrupt Our Plans &amp; Redirect Our Future.</a:t>
            </a:r>
            <a:br>
              <a:rPr lang="en-US" dirty="0"/>
            </a:br>
            <a:endParaRPr lang="en-US" dirty="0"/>
          </a:p>
        </p:txBody>
      </p:sp>
      <p:grpSp>
        <p:nvGrpSpPr>
          <p:cNvPr id="4" name="Group 3">
            <a:extLst>
              <a:ext uri="{FF2B5EF4-FFF2-40B4-BE49-F238E27FC236}">
                <a16:creationId xmlns:a16="http://schemas.microsoft.com/office/drawing/2014/main" id="{7F1F64F7-B76D-3947-9901-9D6BEC2845D6}"/>
              </a:ext>
            </a:extLst>
          </p:cNvPr>
          <p:cNvGrpSpPr/>
          <p:nvPr/>
        </p:nvGrpSpPr>
        <p:grpSpPr>
          <a:xfrm>
            <a:off x="2593180" y="675751"/>
            <a:ext cx="3843338" cy="528638"/>
            <a:chOff x="2593180" y="675751"/>
            <a:chExt cx="3843338" cy="528638"/>
          </a:xfrm>
        </p:grpSpPr>
        <p:sp>
          <p:nvSpPr>
            <p:cNvPr id="5" name="Rounded Rectangle 4">
              <a:extLst>
                <a:ext uri="{FF2B5EF4-FFF2-40B4-BE49-F238E27FC236}">
                  <a16:creationId xmlns:a16="http://schemas.microsoft.com/office/drawing/2014/main" id="{F6BBDC2E-CEF0-7442-BDEF-0EB55FC07E8C}"/>
                </a:ext>
              </a:extLst>
            </p:cNvPr>
            <p:cNvSpPr/>
            <p:nvPr/>
          </p:nvSpPr>
          <p:spPr>
            <a:xfrm>
              <a:off x="2593180" y="675751"/>
              <a:ext cx="3843338" cy="528638"/>
            </a:xfrm>
            <a:prstGeom prst="roundRect">
              <a:avLst/>
            </a:prstGeom>
            <a:solidFill>
              <a:srgbClr val="62220B">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1165645-62C8-9943-87A1-6703ED792F43}"/>
                </a:ext>
              </a:extLst>
            </p:cNvPr>
            <p:cNvSpPr txBox="1"/>
            <p:nvPr/>
          </p:nvSpPr>
          <p:spPr>
            <a:xfrm>
              <a:off x="2800349" y="675751"/>
              <a:ext cx="3429001" cy="523220"/>
            </a:xfrm>
            <a:prstGeom prst="rect">
              <a:avLst/>
            </a:prstGeom>
            <a:noFill/>
          </p:spPr>
          <p:txBody>
            <a:bodyPr wrap="square" rtlCol="0">
              <a:spAutoFit/>
            </a:bodyPr>
            <a:lstStyle/>
            <a:p>
              <a:pPr algn="ctr"/>
              <a:r>
                <a:rPr lang="en-US" sz="2800" b="1" i="1" dirty="0">
                  <a:solidFill>
                    <a:schemeClr val="bg1"/>
                  </a:solidFill>
                </a:rPr>
                <a:t>At The Burning Bush</a:t>
              </a:r>
            </a:p>
          </p:txBody>
        </p:sp>
      </p:grpSp>
      <p:grpSp>
        <p:nvGrpSpPr>
          <p:cNvPr id="21" name="Group 20">
            <a:extLst>
              <a:ext uri="{FF2B5EF4-FFF2-40B4-BE49-F238E27FC236}">
                <a16:creationId xmlns:a16="http://schemas.microsoft.com/office/drawing/2014/main" id="{04CC0559-7CB6-8B40-B853-1C60CBA1FE4A}"/>
              </a:ext>
            </a:extLst>
          </p:cNvPr>
          <p:cNvGrpSpPr/>
          <p:nvPr/>
        </p:nvGrpSpPr>
        <p:grpSpPr>
          <a:xfrm>
            <a:off x="1515277" y="2848826"/>
            <a:ext cx="6517552" cy="709500"/>
            <a:chOff x="1515277" y="2848826"/>
            <a:chExt cx="6517552" cy="709500"/>
          </a:xfrm>
        </p:grpSpPr>
        <p:sp>
          <p:nvSpPr>
            <p:cNvPr id="11" name="Google Shape;570;p27">
              <a:extLst>
                <a:ext uri="{FF2B5EF4-FFF2-40B4-BE49-F238E27FC236}">
                  <a16:creationId xmlns:a16="http://schemas.microsoft.com/office/drawing/2014/main" id="{A86E1C49-24B0-564C-930F-00127990D8DF}"/>
                </a:ext>
              </a:extLst>
            </p:cNvPr>
            <p:cNvSpPr txBox="1"/>
            <p:nvPr/>
          </p:nvSpPr>
          <p:spPr>
            <a:xfrm>
              <a:off x="2302647" y="2848826"/>
              <a:ext cx="5730182" cy="709499"/>
            </a:xfrm>
            <a:prstGeom prst="rect">
              <a:avLst/>
            </a:prstGeom>
            <a:noFill/>
            <a:ln>
              <a:noFill/>
            </a:ln>
          </p:spPr>
          <p:txBody>
            <a:bodyPr spcFirstLastPara="1" wrap="square" lIns="91425" tIns="91425" rIns="91425" bIns="91425" anchor="ctr" anchorCtr="0">
              <a:noAutofit/>
            </a:bodyPr>
            <a:lstStyle/>
            <a:p>
              <a:pPr lvl="0" rtl="0">
                <a:spcBef>
                  <a:spcPts val="0"/>
                </a:spcBef>
                <a:spcAft>
                  <a:spcPts val="0"/>
                </a:spcAft>
              </a:pPr>
              <a:r>
                <a:rPr lang="en" sz="3200" i="1" dirty="0">
                  <a:solidFill>
                    <a:schemeClr val="lt1"/>
                  </a:solidFill>
                  <a:latin typeface="Fira Sans Extra Condensed Medium"/>
                  <a:ea typeface="Fira Sans Extra Condensed Medium"/>
                  <a:cs typeface="Fira Sans Extra Condensed Medium"/>
                  <a:sym typeface="Fira Sans Extra Condensed Medium"/>
                </a:rPr>
                <a:t>God Elevates Moses’ Vision…</a:t>
              </a:r>
              <a:endParaRPr sz="3200" i="1" dirty="0">
                <a:solidFill>
                  <a:schemeClr val="lt1"/>
                </a:solidFill>
                <a:latin typeface="Fira Sans Extra Condensed Medium"/>
                <a:ea typeface="Fira Sans Extra Condensed Medium"/>
                <a:cs typeface="Fira Sans Extra Condensed Medium"/>
                <a:sym typeface="Fira Sans Extra Condensed Medium"/>
              </a:endParaRPr>
            </a:p>
          </p:txBody>
        </p:sp>
        <p:grpSp>
          <p:nvGrpSpPr>
            <p:cNvPr id="14" name="Group 13">
              <a:extLst>
                <a:ext uri="{FF2B5EF4-FFF2-40B4-BE49-F238E27FC236}">
                  <a16:creationId xmlns:a16="http://schemas.microsoft.com/office/drawing/2014/main" id="{7C8B254A-EA41-3B40-8555-952AB8A99DCD}"/>
                </a:ext>
              </a:extLst>
            </p:cNvPr>
            <p:cNvGrpSpPr/>
            <p:nvPr/>
          </p:nvGrpSpPr>
          <p:grpSpPr>
            <a:xfrm rot="16200000">
              <a:off x="1441768" y="2922335"/>
              <a:ext cx="709500" cy="562481"/>
              <a:chOff x="1028837" y="3260200"/>
              <a:chExt cx="1266751" cy="1004262"/>
            </a:xfrm>
          </p:grpSpPr>
          <p:sp>
            <p:nvSpPr>
              <p:cNvPr id="10" name="Google Shape;569;p27">
                <a:extLst>
                  <a:ext uri="{FF2B5EF4-FFF2-40B4-BE49-F238E27FC236}">
                    <a16:creationId xmlns:a16="http://schemas.microsoft.com/office/drawing/2014/main" id="{D8418B63-1F03-7441-8761-1F8F11D5CA17}"/>
                  </a:ext>
                </a:extLst>
              </p:cNvPr>
              <p:cNvSpPr/>
              <p:nvPr/>
            </p:nvSpPr>
            <p:spPr>
              <a:xfrm>
                <a:off x="1028837" y="3260200"/>
                <a:ext cx="1266751" cy="873350"/>
              </a:xfrm>
              <a:custGeom>
                <a:avLst/>
                <a:gdLst/>
                <a:ahLst/>
                <a:cxnLst/>
                <a:rect l="l" t="t" r="r" b="b"/>
                <a:pathLst>
                  <a:path w="47924" h="34934" extrusionOk="0">
                    <a:moveTo>
                      <a:pt x="28957" y="1"/>
                    </a:moveTo>
                    <a:lnTo>
                      <a:pt x="28957" y="5668"/>
                    </a:lnTo>
                    <a:lnTo>
                      <a:pt x="11216" y="5668"/>
                    </a:lnTo>
                    <a:cubicBezTo>
                      <a:pt x="5025" y="5668"/>
                      <a:pt x="1" y="10693"/>
                      <a:pt x="1" y="16896"/>
                    </a:cubicBezTo>
                    <a:lnTo>
                      <a:pt x="1" y="34934"/>
                    </a:lnTo>
                    <a:cubicBezTo>
                      <a:pt x="1" y="28730"/>
                      <a:pt x="5025" y="23718"/>
                      <a:pt x="11216" y="23718"/>
                    </a:cubicBezTo>
                    <a:lnTo>
                      <a:pt x="28957" y="23718"/>
                    </a:lnTo>
                    <a:lnTo>
                      <a:pt x="28957" y="29862"/>
                    </a:lnTo>
                    <a:lnTo>
                      <a:pt x="47888" y="14979"/>
                    </a:lnTo>
                    <a:cubicBezTo>
                      <a:pt x="47923" y="14955"/>
                      <a:pt x="47923" y="14907"/>
                      <a:pt x="47888" y="14883"/>
                    </a:cubicBezTo>
                    <a:lnTo>
                      <a:pt x="28957" y="1"/>
                    </a:lnTo>
                    <a:close/>
                  </a:path>
                </a:pathLst>
              </a:custGeom>
              <a:solidFill>
                <a:srgbClr val="FFC000">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68;p27">
                <a:extLst>
                  <a:ext uri="{FF2B5EF4-FFF2-40B4-BE49-F238E27FC236}">
                    <a16:creationId xmlns:a16="http://schemas.microsoft.com/office/drawing/2014/main" id="{98E090F9-86A4-244E-A250-BF2066BAC04E}"/>
                  </a:ext>
                </a:extLst>
              </p:cNvPr>
              <p:cNvSpPr/>
              <p:nvPr/>
            </p:nvSpPr>
            <p:spPr>
              <a:xfrm>
                <a:off x="1028837" y="3851287"/>
                <a:ext cx="477133" cy="413175"/>
              </a:xfrm>
              <a:custGeom>
                <a:avLst/>
                <a:gdLst/>
                <a:ahLst/>
                <a:cxnLst/>
                <a:rect l="l" t="t" r="r" b="b"/>
                <a:pathLst>
                  <a:path w="18051" h="16527" extrusionOk="0">
                    <a:moveTo>
                      <a:pt x="11216" y="1"/>
                    </a:moveTo>
                    <a:cubicBezTo>
                      <a:pt x="5025" y="1"/>
                      <a:pt x="1" y="5013"/>
                      <a:pt x="1" y="11217"/>
                    </a:cubicBezTo>
                    <a:lnTo>
                      <a:pt x="1" y="16527"/>
                    </a:lnTo>
                    <a:lnTo>
                      <a:pt x="8919" y="16527"/>
                    </a:lnTo>
                    <a:cubicBezTo>
                      <a:pt x="13955" y="16527"/>
                      <a:pt x="18051" y="12443"/>
                      <a:pt x="18051" y="7395"/>
                    </a:cubicBezTo>
                    <a:lnTo>
                      <a:pt x="18051" y="1"/>
                    </a:lnTo>
                    <a:close/>
                  </a:path>
                </a:pathLst>
              </a:custGeom>
              <a:solidFill>
                <a:srgbClr val="FFC000">
                  <a:alpha val="3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 name="Group 21">
            <a:extLst>
              <a:ext uri="{FF2B5EF4-FFF2-40B4-BE49-F238E27FC236}">
                <a16:creationId xmlns:a16="http://schemas.microsoft.com/office/drawing/2014/main" id="{A1CB1BC3-7E4A-8D47-A3BB-E8553675A7EE}"/>
              </a:ext>
            </a:extLst>
          </p:cNvPr>
          <p:cNvGrpSpPr/>
          <p:nvPr/>
        </p:nvGrpSpPr>
        <p:grpSpPr>
          <a:xfrm>
            <a:off x="1515277" y="3694192"/>
            <a:ext cx="6517552" cy="709500"/>
            <a:chOff x="1515277" y="2848826"/>
            <a:chExt cx="6517552" cy="709500"/>
          </a:xfrm>
        </p:grpSpPr>
        <p:sp>
          <p:nvSpPr>
            <p:cNvPr id="23" name="Google Shape;570;p27">
              <a:extLst>
                <a:ext uri="{FF2B5EF4-FFF2-40B4-BE49-F238E27FC236}">
                  <a16:creationId xmlns:a16="http://schemas.microsoft.com/office/drawing/2014/main" id="{88F49DEE-FF65-CD46-B4B3-160CEA24C567}"/>
                </a:ext>
              </a:extLst>
            </p:cNvPr>
            <p:cNvSpPr txBox="1"/>
            <p:nvPr/>
          </p:nvSpPr>
          <p:spPr>
            <a:xfrm>
              <a:off x="2302647" y="2848826"/>
              <a:ext cx="5730182" cy="709499"/>
            </a:xfrm>
            <a:prstGeom prst="rect">
              <a:avLst/>
            </a:prstGeom>
            <a:noFill/>
            <a:ln>
              <a:noFill/>
            </a:ln>
          </p:spPr>
          <p:txBody>
            <a:bodyPr spcFirstLastPara="1" wrap="square" lIns="91425" tIns="91425" rIns="91425" bIns="91425" anchor="ctr" anchorCtr="0">
              <a:noAutofit/>
            </a:bodyPr>
            <a:lstStyle/>
            <a:p>
              <a:pPr lvl="0" rtl="0">
                <a:spcBef>
                  <a:spcPts val="0"/>
                </a:spcBef>
                <a:spcAft>
                  <a:spcPts val="0"/>
                </a:spcAft>
              </a:pPr>
              <a:r>
                <a:rPr lang="en" sz="3200" i="1" dirty="0">
                  <a:solidFill>
                    <a:schemeClr val="lt1"/>
                  </a:solidFill>
                  <a:latin typeface="Fira Sans Extra Condensed Medium"/>
                  <a:ea typeface="Fira Sans Extra Condensed Medium"/>
                  <a:cs typeface="Fira Sans Extra Condensed Medium"/>
                  <a:sym typeface="Fira Sans Extra Condensed Medium"/>
                </a:rPr>
                <a:t>God Elevates Moses’ Service…</a:t>
              </a:r>
              <a:endParaRPr sz="3200" i="1" dirty="0">
                <a:solidFill>
                  <a:schemeClr val="lt1"/>
                </a:solidFill>
                <a:latin typeface="Fira Sans Extra Condensed Medium"/>
                <a:ea typeface="Fira Sans Extra Condensed Medium"/>
                <a:cs typeface="Fira Sans Extra Condensed Medium"/>
                <a:sym typeface="Fira Sans Extra Condensed Medium"/>
              </a:endParaRPr>
            </a:p>
          </p:txBody>
        </p:sp>
        <p:grpSp>
          <p:nvGrpSpPr>
            <p:cNvPr id="24" name="Group 23">
              <a:extLst>
                <a:ext uri="{FF2B5EF4-FFF2-40B4-BE49-F238E27FC236}">
                  <a16:creationId xmlns:a16="http://schemas.microsoft.com/office/drawing/2014/main" id="{9A1B797E-B972-F744-8F90-C06A021050B2}"/>
                </a:ext>
              </a:extLst>
            </p:cNvPr>
            <p:cNvGrpSpPr/>
            <p:nvPr/>
          </p:nvGrpSpPr>
          <p:grpSpPr>
            <a:xfrm rot="16200000">
              <a:off x="1441768" y="2922335"/>
              <a:ext cx="709500" cy="562481"/>
              <a:chOff x="1028837" y="3260200"/>
              <a:chExt cx="1266751" cy="1004262"/>
            </a:xfrm>
          </p:grpSpPr>
          <p:sp>
            <p:nvSpPr>
              <p:cNvPr id="25" name="Google Shape;569;p27">
                <a:extLst>
                  <a:ext uri="{FF2B5EF4-FFF2-40B4-BE49-F238E27FC236}">
                    <a16:creationId xmlns:a16="http://schemas.microsoft.com/office/drawing/2014/main" id="{2FA66366-CD16-7241-8499-4F9D509A2580}"/>
                  </a:ext>
                </a:extLst>
              </p:cNvPr>
              <p:cNvSpPr/>
              <p:nvPr/>
            </p:nvSpPr>
            <p:spPr>
              <a:xfrm>
                <a:off x="1028837" y="3260200"/>
                <a:ext cx="1266751" cy="873350"/>
              </a:xfrm>
              <a:custGeom>
                <a:avLst/>
                <a:gdLst/>
                <a:ahLst/>
                <a:cxnLst/>
                <a:rect l="l" t="t" r="r" b="b"/>
                <a:pathLst>
                  <a:path w="47924" h="34934" extrusionOk="0">
                    <a:moveTo>
                      <a:pt x="28957" y="1"/>
                    </a:moveTo>
                    <a:lnTo>
                      <a:pt x="28957" y="5668"/>
                    </a:lnTo>
                    <a:lnTo>
                      <a:pt x="11216" y="5668"/>
                    </a:lnTo>
                    <a:cubicBezTo>
                      <a:pt x="5025" y="5668"/>
                      <a:pt x="1" y="10693"/>
                      <a:pt x="1" y="16896"/>
                    </a:cubicBezTo>
                    <a:lnTo>
                      <a:pt x="1" y="34934"/>
                    </a:lnTo>
                    <a:cubicBezTo>
                      <a:pt x="1" y="28730"/>
                      <a:pt x="5025" y="23718"/>
                      <a:pt x="11216" y="23718"/>
                    </a:cubicBezTo>
                    <a:lnTo>
                      <a:pt x="28957" y="23718"/>
                    </a:lnTo>
                    <a:lnTo>
                      <a:pt x="28957" y="29862"/>
                    </a:lnTo>
                    <a:lnTo>
                      <a:pt x="47888" y="14979"/>
                    </a:lnTo>
                    <a:cubicBezTo>
                      <a:pt x="47923" y="14955"/>
                      <a:pt x="47923" y="14907"/>
                      <a:pt x="47888" y="14883"/>
                    </a:cubicBezTo>
                    <a:lnTo>
                      <a:pt x="28957" y="1"/>
                    </a:lnTo>
                    <a:close/>
                  </a:path>
                </a:pathLst>
              </a:custGeom>
              <a:solidFill>
                <a:srgbClr val="FFC000">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68;p27">
                <a:extLst>
                  <a:ext uri="{FF2B5EF4-FFF2-40B4-BE49-F238E27FC236}">
                    <a16:creationId xmlns:a16="http://schemas.microsoft.com/office/drawing/2014/main" id="{A6E58217-9ABC-4F4E-B8C6-E4513CF25531}"/>
                  </a:ext>
                </a:extLst>
              </p:cNvPr>
              <p:cNvSpPr/>
              <p:nvPr/>
            </p:nvSpPr>
            <p:spPr>
              <a:xfrm>
                <a:off x="1028837" y="3851287"/>
                <a:ext cx="477133" cy="413175"/>
              </a:xfrm>
              <a:custGeom>
                <a:avLst/>
                <a:gdLst/>
                <a:ahLst/>
                <a:cxnLst/>
                <a:rect l="l" t="t" r="r" b="b"/>
                <a:pathLst>
                  <a:path w="18051" h="16527" extrusionOk="0">
                    <a:moveTo>
                      <a:pt x="11216" y="1"/>
                    </a:moveTo>
                    <a:cubicBezTo>
                      <a:pt x="5025" y="1"/>
                      <a:pt x="1" y="5013"/>
                      <a:pt x="1" y="11217"/>
                    </a:cubicBezTo>
                    <a:lnTo>
                      <a:pt x="1" y="16527"/>
                    </a:lnTo>
                    <a:lnTo>
                      <a:pt x="8919" y="16527"/>
                    </a:lnTo>
                    <a:cubicBezTo>
                      <a:pt x="13955" y="16527"/>
                      <a:pt x="18051" y="12443"/>
                      <a:pt x="18051" y="7395"/>
                    </a:cubicBezTo>
                    <a:lnTo>
                      <a:pt x="18051" y="1"/>
                    </a:lnTo>
                    <a:close/>
                  </a:path>
                </a:pathLst>
              </a:custGeom>
              <a:solidFill>
                <a:srgbClr val="FFC000">
                  <a:alpha val="3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3941421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69521-1418-0C4A-8A63-A1914D2418DD}"/>
              </a:ext>
            </a:extLst>
          </p:cNvPr>
          <p:cNvSpPr>
            <a:spLocks noGrp="1"/>
          </p:cNvSpPr>
          <p:nvPr>
            <p:ph type="title"/>
          </p:nvPr>
        </p:nvSpPr>
        <p:spPr>
          <a:xfrm>
            <a:off x="628650" y="304270"/>
            <a:ext cx="7886700" cy="2680230"/>
          </a:xfrm>
        </p:spPr>
        <p:txBody>
          <a:bodyPr>
            <a:normAutofit/>
          </a:bodyPr>
          <a:lstStyle/>
          <a:p>
            <a:br>
              <a:rPr lang="en-US" dirty="0"/>
            </a:br>
            <a:r>
              <a:rPr lang="en-US" dirty="0"/>
              <a:t>God Exposes My Excuses</a:t>
            </a:r>
            <a:br>
              <a:rPr lang="en-US" dirty="0"/>
            </a:br>
            <a:r>
              <a:rPr lang="en-US" dirty="0"/>
              <a:t>And Overcomes My Weaknesses.</a:t>
            </a:r>
          </a:p>
        </p:txBody>
      </p:sp>
      <p:sp>
        <p:nvSpPr>
          <p:cNvPr id="3" name="Content Placeholder 2">
            <a:extLst>
              <a:ext uri="{FF2B5EF4-FFF2-40B4-BE49-F238E27FC236}">
                <a16:creationId xmlns:a16="http://schemas.microsoft.com/office/drawing/2014/main" id="{7D854110-00AA-4149-9250-61D7DAE2BE26}"/>
              </a:ext>
            </a:extLst>
          </p:cNvPr>
          <p:cNvSpPr>
            <a:spLocks noGrp="1"/>
          </p:cNvSpPr>
          <p:nvPr>
            <p:ph idx="1"/>
          </p:nvPr>
        </p:nvSpPr>
        <p:spPr>
          <a:xfrm>
            <a:off x="570774" y="2984500"/>
            <a:ext cx="8098661" cy="2162968"/>
          </a:xfrm>
        </p:spPr>
        <p:txBody>
          <a:bodyPr/>
          <a:lstStyle/>
          <a:p>
            <a:pPr marL="0" indent="0" algn="ctr">
              <a:buNone/>
            </a:pPr>
            <a:r>
              <a:rPr lang="en-US" b="1" baseline="30000" dirty="0"/>
              <a:t>14 </a:t>
            </a:r>
            <a:r>
              <a:rPr lang="en-US" dirty="0"/>
              <a:t>“Then the anger of the </a:t>
            </a:r>
            <a:r>
              <a:rPr lang="en-US" cap="small" dirty="0"/>
              <a:t>Lord</a:t>
            </a:r>
            <a:r>
              <a:rPr lang="en-US" dirty="0"/>
              <a:t> burned against Moses, and He said, “Is there not your brother Aaron the Levite? </a:t>
            </a:r>
            <a:r>
              <a:rPr lang="en-US" b="1" dirty="0">
                <a:solidFill>
                  <a:schemeClr val="accent4">
                    <a:lumMod val="40000"/>
                    <a:lumOff val="60000"/>
                  </a:schemeClr>
                </a:solidFill>
              </a:rPr>
              <a:t>I know that he speaks fluently.</a:t>
            </a:r>
            <a:r>
              <a:rPr lang="en-US" dirty="0"/>
              <a:t> And moreover, behold, he is coming out to meet you; when he sees you, he will be glad in his heart.”</a:t>
            </a:r>
          </a:p>
        </p:txBody>
      </p:sp>
      <p:grpSp>
        <p:nvGrpSpPr>
          <p:cNvPr id="4" name="Group 3">
            <a:extLst>
              <a:ext uri="{FF2B5EF4-FFF2-40B4-BE49-F238E27FC236}">
                <a16:creationId xmlns:a16="http://schemas.microsoft.com/office/drawing/2014/main" id="{877F137E-24FB-B846-9B55-557160DD6DF5}"/>
              </a:ext>
            </a:extLst>
          </p:cNvPr>
          <p:cNvGrpSpPr/>
          <p:nvPr/>
        </p:nvGrpSpPr>
        <p:grpSpPr>
          <a:xfrm>
            <a:off x="2593180" y="675751"/>
            <a:ext cx="3843338" cy="528638"/>
            <a:chOff x="2593180" y="675751"/>
            <a:chExt cx="3843338" cy="528638"/>
          </a:xfrm>
        </p:grpSpPr>
        <p:sp>
          <p:nvSpPr>
            <p:cNvPr id="5" name="Rounded Rectangle 4">
              <a:extLst>
                <a:ext uri="{FF2B5EF4-FFF2-40B4-BE49-F238E27FC236}">
                  <a16:creationId xmlns:a16="http://schemas.microsoft.com/office/drawing/2014/main" id="{A3253659-F224-D24A-BEF7-81DB60995066}"/>
                </a:ext>
              </a:extLst>
            </p:cNvPr>
            <p:cNvSpPr/>
            <p:nvPr/>
          </p:nvSpPr>
          <p:spPr>
            <a:xfrm>
              <a:off x="2593180" y="675751"/>
              <a:ext cx="3843338" cy="528638"/>
            </a:xfrm>
            <a:prstGeom prst="roundRect">
              <a:avLst/>
            </a:prstGeom>
            <a:solidFill>
              <a:srgbClr val="62220B">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8E79BF8-937F-634A-AAEA-F6B1BD880766}"/>
                </a:ext>
              </a:extLst>
            </p:cNvPr>
            <p:cNvSpPr txBox="1"/>
            <p:nvPr/>
          </p:nvSpPr>
          <p:spPr>
            <a:xfrm>
              <a:off x="2800349" y="675751"/>
              <a:ext cx="3429001" cy="523220"/>
            </a:xfrm>
            <a:prstGeom prst="rect">
              <a:avLst/>
            </a:prstGeom>
            <a:noFill/>
          </p:spPr>
          <p:txBody>
            <a:bodyPr wrap="square" rtlCol="0">
              <a:spAutoFit/>
            </a:bodyPr>
            <a:lstStyle/>
            <a:p>
              <a:pPr algn="ctr"/>
              <a:r>
                <a:rPr lang="en-US" sz="2800" b="1" i="1" dirty="0">
                  <a:solidFill>
                    <a:schemeClr val="bg1"/>
                  </a:solidFill>
                </a:rPr>
                <a:t>At The Burning Bush</a:t>
              </a:r>
            </a:p>
          </p:txBody>
        </p:sp>
      </p:grpSp>
    </p:spTree>
    <p:extLst>
      <p:ext uri="{BB962C8B-B14F-4D97-AF65-F5344CB8AC3E}">
        <p14:creationId xmlns:p14="http://schemas.microsoft.com/office/powerpoint/2010/main" val="2869640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4088B-7BA1-C443-9624-A07ED39C9E6E}"/>
              </a:ext>
            </a:extLst>
          </p:cNvPr>
          <p:cNvSpPr>
            <a:spLocks noGrp="1"/>
          </p:cNvSpPr>
          <p:nvPr>
            <p:ph type="title"/>
          </p:nvPr>
        </p:nvSpPr>
        <p:spPr>
          <a:xfrm>
            <a:off x="628650" y="501041"/>
            <a:ext cx="7886700" cy="1975290"/>
          </a:xfrm>
        </p:spPr>
        <p:txBody>
          <a:bodyPr>
            <a:normAutofit/>
          </a:bodyPr>
          <a:lstStyle/>
          <a:p>
            <a:br>
              <a:rPr lang="en-US" dirty="0"/>
            </a:br>
            <a:r>
              <a:rPr lang="en-US" dirty="0"/>
              <a:t>We Learn How To Fulfill </a:t>
            </a:r>
            <a:br>
              <a:rPr lang="en-US" dirty="0"/>
            </a:br>
            <a:r>
              <a:rPr lang="en-US" dirty="0"/>
              <a:t>God’s Mission. </a:t>
            </a:r>
          </a:p>
        </p:txBody>
      </p:sp>
      <p:sp>
        <p:nvSpPr>
          <p:cNvPr id="3" name="Content Placeholder 2">
            <a:extLst>
              <a:ext uri="{FF2B5EF4-FFF2-40B4-BE49-F238E27FC236}">
                <a16:creationId xmlns:a16="http://schemas.microsoft.com/office/drawing/2014/main" id="{12D63D01-2301-7D44-ADBF-C0FB4D16FB48}"/>
              </a:ext>
            </a:extLst>
          </p:cNvPr>
          <p:cNvSpPr>
            <a:spLocks noGrp="1"/>
          </p:cNvSpPr>
          <p:nvPr>
            <p:ph idx="1"/>
          </p:nvPr>
        </p:nvSpPr>
        <p:spPr>
          <a:xfrm>
            <a:off x="628649" y="2557356"/>
            <a:ext cx="8063937" cy="2867908"/>
          </a:xfrm>
        </p:spPr>
        <p:txBody>
          <a:bodyPr/>
          <a:lstStyle/>
          <a:p>
            <a:r>
              <a:rPr lang="en-US" dirty="0"/>
              <a:t>Speaking To Those Who Don’t Want To Listen.</a:t>
            </a:r>
          </a:p>
          <a:p>
            <a:r>
              <a:rPr lang="en-US" dirty="0"/>
              <a:t>Helping The Weak, Even When It’s Hard.</a:t>
            </a:r>
          </a:p>
          <a:p>
            <a:r>
              <a:rPr lang="en-US" dirty="0"/>
              <a:t>Bringing Our Talents Together.</a:t>
            </a:r>
          </a:p>
          <a:p>
            <a:r>
              <a:rPr lang="en-US" dirty="0"/>
              <a:t>Remembering Our Hardships Are Only Temporary.</a:t>
            </a:r>
          </a:p>
          <a:p>
            <a:r>
              <a:rPr lang="en-US" dirty="0"/>
              <a:t>Responding To God’s Covenant…Beginning At Home.</a:t>
            </a:r>
          </a:p>
        </p:txBody>
      </p:sp>
      <p:grpSp>
        <p:nvGrpSpPr>
          <p:cNvPr id="4" name="Group 3">
            <a:extLst>
              <a:ext uri="{FF2B5EF4-FFF2-40B4-BE49-F238E27FC236}">
                <a16:creationId xmlns:a16="http://schemas.microsoft.com/office/drawing/2014/main" id="{4597DBBF-29B0-984F-97F0-2B988044693A}"/>
              </a:ext>
            </a:extLst>
          </p:cNvPr>
          <p:cNvGrpSpPr/>
          <p:nvPr/>
        </p:nvGrpSpPr>
        <p:grpSpPr>
          <a:xfrm>
            <a:off x="2593180" y="675751"/>
            <a:ext cx="3843338" cy="528638"/>
            <a:chOff x="2593180" y="675751"/>
            <a:chExt cx="3843338" cy="528638"/>
          </a:xfrm>
        </p:grpSpPr>
        <p:sp>
          <p:nvSpPr>
            <p:cNvPr id="5" name="Rounded Rectangle 4">
              <a:extLst>
                <a:ext uri="{FF2B5EF4-FFF2-40B4-BE49-F238E27FC236}">
                  <a16:creationId xmlns:a16="http://schemas.microsoft.com/office/drawing/2014/main" id="{A303BF73-1033-F447-B009-D1F11361F3D6}"/>
                </a:ext>
              </a:extLst>
            </p:cNvPr>
            <p:cNvSpPr/>
            <p:nvPr/>
          </p:nvSpPr>
          <p:spPr>
            <a:xfrm>
              <a:off x="2593180" y="675751"/>
              <a:ext cx="3843338" cy="528638"/>
            </a:xfrm>
            <a:prstGeom prst="roundRect">
              <a:avLst/>
            </a:prstGeom>
            <a:solidFill>
              <a:srgbClr val="62220B">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7E1AA45-6AAA-1149-BE65-EB25CE93227A}"/>
                </a:ext>
              </a:extLst>
            </p:cNvPr>
            <p:cNvSpPr txBox="1"/>
            <p:nvPr/>
          </p:nvSpPr>
          <p:spPr>
            <a:xfrm>
              <a:off x="2800349" y="675751"/>
              <a:ext cx="3429001" cy="523220"/>
            </a:xfrm>
            <a:prstGeom prst="rect">
              <a:avLst/>
            </a:prstGeom>
            <a:noFill/>
          </p:spPr>
          <p:txBody>
            <a:bodyPr wrap="square" rtlCol="0">
              <a:spAutoFit/>
            </a:bodyPr>
            <a:lstStyle/>
            <a:p>
              <a:pPr algn="ctr"/>
              <a:r>
                <a:rPr lang="en-US" sz="2800" b="1" i="1" dirty="0">
                  <a:solidFill>
                    <a:schemeClr val="bg1"/>
                  </a:solidFill>
                </a:rPr>
                <a:t>At The Burning Bush</a:t>
              </a:r>
            </a:p>
          </p:txBody>
        </p:sp>
      </p:grpSp>
    </p:spTree>
    <p:extLst>
      <p:ext uri="{BB962C8B-B14F-4D97-AF65-F5344CB8AC3E}">
        <p14:creationId xmlns:p14="http://schemas.microsoft.com/office/powerpoint/2010/main" val="6864015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260BA-8F86-3E4F-B8F0-5900689FBE19}"/>
              </a:ext>
            </a:extLst>
          </p:cNvPr>
          <p:cNvSpPr>
            <a:spLocks noGrp="1"/>
          </p:cNvSpPr>
          <p:nvPr>
            <p:ph type="ctrTitle"/>
          </p:nvPr>
        </p:nvSpPr>
        <p:spPr/>
        <p:txBody>
          <a:bodyPr/>
          <a:lstStyle/>
          <a:p>
            <a:r>
              <a:rPr lang="en-US" dirty="0"/>
              <a:t>Moses</a:t>
            </a:r>
          </a:p>
        </p:txBody>
      </p:sp>
      <p:sp>
        <p:nvSpPr>
          <p:cNvPr id="3" name="Subtitle 2">
            <a:extLst>
              <a:ext uri="{FF2B5EF4-FFF2-40B4-BE49-F238E27FC236}">
                <a16:creationId xmlns:a16="http://schemas.microsoft.com/office/drawing/2014/main" id="{B9D3059C-A609-7C45-AF6C-ABEF15DA7D7C}"/>
              </a:ext>
            </a:extLst>
          </p:cNvPr>
          <p:cNvSpPr>
            <a:spLocks noGrp="1"/>
          </p:cNvSpPr>
          <p:nvPr>
            <p:ph type="subTitle" idx="1"/>
          </p:nvPr>
        </p:nvSpPr>
        <p:spPr/>
        <p:txBody>
          <a:bodyPr/>
          <a:lstStyle/>
          <a:p>
            <a:endParaRPr lang="en-US"/>
          </a:p>
        </p:txBody>
      </p:sp>
      <p:pic>
        <p:nvPicPr>
          <p:cNvPr id="8" name="Picture 7">
            <a:extLst>
              <a:ext uri="{FF2B5EF4-FFF2-40B4-BE49-F238E27FC236}">
                <a16:creationId xmlns:a16="http://schemas.microsoft.com/office/drawing/2014/main" id="{23933FAA-B85B-5641-8FF6-BDA1B105F8CB}"/>
              </a:ext>
            </a:extLst>
          </p:cNvPr>
          <p:cNvPicPr>
            <a:picLocks noChangeAspect="1"/>
          </p:cNvPicPr>
          <p:nvPr/>
        </p:nvPicPr>
        <p:blipFill>
          <a:blip r:embed="rId2"/>
          <a:stretch>
            <a:fillRect/>
          </a:stretch>
        </p:blipFill>
        <p:spPr>
          <a:xfrm>
            <a:off x="0" y="0"/>
            <a:ext cx="9144000" cy="5715000"/>
          </a:xfrm>
          <a:prstGeom prst="rect">
            <a:avLst/>
          </a:prstGeom>
        </p:spPr>
      </p:pic>
    </p:spTree>
    <p:extLst>
      <p:ext uri="{BB962C8B-B14F-4D97-AF65-F5344CB8AC3E}">
        <p14:creationId xmlns:p14="http://schemas.microsoft.com/office/powerpoint/2010/main" val="10937866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747</TotalTime>
  <Words>1813</Words>
  <Application>Microsoft Macintosh PowerPoint</Application>
  <PresentationFormat>On-screen Show (16:10)</PresentationFormat>
  <Paragraphs>159</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Fira Sans Extra Condensed Medium</vt:lpstr>
      <vt:lpstr>Office Theme</vt:lpstr>
      <vt:lpstr>Moses</vt:lpstr>
      <vt:lpstr> God Shows Us Who We Can Become.</vt:lpstr>
      <vt:lpstr> We Are Wowed By God’s Glory!</vt:lpstr>
      <vt:lpstr> There Is Comfort For Those  Who Are Hurting The Most.</vt:lpstr>
      <vt:lpstr> God’s Mission &amp; Majesty Interrupt Our Plans &amp; Redirect Our Future. </vt:lpstr>
      <vt:lpstr> God Exposes My Excuses And Overcomes My Weaknesses.</vt:lpstr>
      <vt:lpstr> We Learn How To Fulfill  God’s Mission. </vt:lpstr>
      <vt:lpstr>Moses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Moses</dc:title>
  <dc:creator>Phillip Shumake</dc:creator>
  <cp:lastModifiedBy>Phillip Shumake</cp:lastModifiedBy>
  <cp:revision>81</cp:revision>
  <dcterms:created xsi:type="dcterms:W3CDTF">2022-08-17T15:43:46Z</dcterms:created>
  <dcterms:modified xsi:type="dcterms:W3CDTF">2022-08-20T16:49:22Z</dcterms:modified>
</cp:coreProperties>
</file>