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4" r:id="rId4"/>
    <p:sldMasterId id="2147483706" r:id="rId5"/>
  </p:sldMasterIdLst>
  <p:sldIdLst>
    <p:sldId id="269" r:id="rId6"/>
    <p:sldId id="270" r:id="rId7"/>
    <p:sldId id="260" r:id="rId8"/>
    <p:sldId id="263" r:id="rId9"/>
    <p:sldId id="264" r:id="rId10"/>
    <p:sldId id="271" r:id="rId11"/>
    <p:sldId id="265" r:id="rId12"/>
    <p:sldId id="266" r:id="rId13"/>
    <p:sldId id="267" r:id="rId14"/>
    <p:sldId id="272" r:id="rId15"/>
    <p:sldId id="273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FE1"/>
    <a:srgbClr val="DDE9FA"/>
    <a:srgbClr val="855F80"/>
    <a:srgbClr val="693F6E"/>
    <a:srgbClr val="4E2F6D"/>
    <a:srgbClr val="25C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56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D9F563-F056-4AB3-91B2-49A87139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7A956727-AE85-4A55-AD02-51957D8597C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702A2C-DF6D-469E-F27A-1185E9D5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ED67F4-E1D7-FD9B-A577-C012D355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8E1024D5-3D61-47E4-A202-9FE4BBD8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3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57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9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2E34-9613-40A6-B32D-C5912C20EE25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FF3C-AB6C-40B2-9082-1393E6C6F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064D1ED0-77C0-82AB-8924-8498F9CDF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xmlns="" id="{2215ED62-E029-8BD9-4749-3AF9855E9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8" name="Picture 7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xmlns="" id="{78DB78C7-49B0-93A1-3238-B0CB9FDD9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0"/>
          <a:stretch/>
        </p:blipFill>
        <p:spPr>
          <a:xfrm>
            <a:off x="0" y="4206240"/>
            <a:ext cx="9144000" cy="1508760"/>
          </a:xfrm>
          <a:prstGeom prst="rect">
            <a:avLst/>
          </a:prstGeom>
        </p:spPr>
      </p:pic>
      <p:pic>
        <p:nvPicPr>
          <p:cNvPr id="9" name="Picture 8" descr="A picture containing dark&#10;&#10;Description automatically generated">
            <a:extLst>
              <a:ext uri="{FF2B5EF4-FFF2-40B4-BE49-F238E27FC236}">
                <a16:creationId xmlns:a16="http://schemas.microsoft.com/office/drawing/2014/main" xmlns="" id="{67CA7271-B711-792A-3E2B-2FD652394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/>
          <a:stretch/>
        </p:blipFill>
        <p:spPr>
          <a:xfrm>
            <a:off x="5537200" y="3606799"/>
            <a:ext cx="3606800" cy="2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xmlns="" id="{AE346590-FE37-E944-6C0E-6481294098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pic>
        <p:nvPicPr>
          <p:cNvPr id="3" name="Picture 2" descr="A picture containing silhouette, domestic cat&#10;&#10;Description automatically generated">
            <a:extLst>
              <a:ext uri="{FF2B5EF4-FFF2-40B4-BE49-F238E27FC236}">
                <a16:creationId xmlns:a16="http://schemas.microsoft.com/office/drawing/2014/main" xmlns="" id="{FAAB567B-E6D3-F83A-8492-D0DB51F7F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73600" r="20148" b="6370"/>
          <a:stretch/>
        </p:blipFill>
        <p:spPr>
          <a:xfrm>
            <a:off x="0" y="4489397"/>
            <a:ext cx="9144000" cy="1225604"/>
          </a:xfrm>
          <a:prstGeom prst="rect">
            <a:avLst/>
          </a:prstGeom>
        </p:spPr>
      </p:pic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xmlns="" id="{2490E178-AF59-1D30-2D59-2FE83A36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63111" b="5800"/>
          <a:stretch/>
        </p:blipFill>
        <p:spPr>
          <a:xfrm>
            <a:off x="5882640" y="4108432"/>
            <a:ext cx="3261360" cy="16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8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xmlns="" id="{5BF0D0F2-61A8-6A32-587F-B7F09C10A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</a:rPr>
              <a:t>CON TODO</a:t>
            </a:r>
            <a:endParaRPr lang="en-US" sz="8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FUNDAMENTO ANTIGUO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APLICACI</a:t>
            </a:r>
            <a:r>
              <a:rPr lang="es-ES" sz="3600" dirty="0" smtClean="0">
                <a:solidFill>
                  <a:prstClr val="black"/>
                </a:solidFill>
              </a:rPr>
              <a:t>ÓN MODERNA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C947ED-3E4A-F4C2-3C33-227E5E4FE046}"/>
              </a:ext>
            </a:extLst>
          </p:cNvPr>
          <p:cNvSpPr txBox="1"/>
          <p:nvPr/>
        </p:nvSpPr>
        <p:spPr>
          <a:xfrm>
            <a:off x="3766930" y="-1"/>
            <a:ext cx="5377070" cy="1583243"/>
          </a:xfrm>
          <a:prstGeom prst="rect">
            <a:avLst/>
          </a:prstGeom>
          <a:solidFill>
            <a:srgbClr val="DDE9FA"/>
          </a:solidFill>
          <a:ln w="3492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2800"/>
              </a:lnSpc>
            </a:pP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Tus ojos vieron mi </a:t>
            </a:r>
            <a:r>
              <a:rPr lang="es-E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embrión, Y </a:t>
            </a:r>
            <a:r>
              <a:rPr lang="es-E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en Tu libro se escribieron </a:t>
            </a:r>
            <a:r>
              <a:rPr lang="es-E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todos Los </a:t>
            </a:r>
            <a:r>
              <a:rPr lang="es-E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días que me fueron </a:t>
            </a:r>
            <a:r>
              <a:rPr lang="es-E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dados, Cuando </a:t>
            </a:r>
            <a:r>
              <a:rPr lang="es-E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no existía ni uno solo de </a:t>
            </a:r>
            <a:r>
              <a:rPr lang="es-E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ellos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”. </a:t>
            </a:r>
            <a:r>
              <a:rPr lang="en-US" sz="17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Sal </a:t>
            </a:r>
            <a:r>
              <a:rPr lang="en-US" sz="17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139:16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3E35E0-852F-74F8-C3BA-3929DBB34B9F}"/>
              </a:ext>
            </a:extLst>
          </p:cNvPr>
          <p:cNvSpPr txBox="1"/>
          <p:nvPr/>
        </p:nvSpPr>
        <p:spPr>
          <a:xfrm>
            <a:off x="0" y="-1412"/>
            <a:ext cx="3766930" cy="1584654"/>
          </a:xfrm>
          <a:prstGeom prst="rect">
            <a:avLst/>
          </a:prstGeom>
          <a:solidFill>
            <a:srgbClr val="DDE9FA"/>
          </a:solidFill>
          <a:ln w="3492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3000"/>
              </a:lnSpc>
            </a:pP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En todo lugar están los ojos del </a:t>
            </a:r>
            <a:r>
              <a:rPr lang="es-E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Señor, Observando </a:t>
            </a:r>
            <a:r>
              <a:rPr lang="es-E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 los malos y a los </a:t>
            </a:r>
            <a:r>
              <a:rPr lang="es-E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buenos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”. </a:t>
            </a:r>
            <a:r>
              <a:rPr lang="en-US" sz="17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Pro </a:t>
            </a:r>
            <a:r>
              <a:rPr lang="en-US" sz="17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15:3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D92DE7-AFB0-0D4A-5D6E-771E09179455}"/>
              </a:ext>
            </a:extLst>
          </p:cNvPr>
          <p:cNvSpPr txBox="1"/>
          <p:nvPr/>
        </p:nvSpPr>
        <p:spPr>
          <a:xfrm>
            <a:off x="0" y="4009934"/>
            <a:ext cx="5595730" cy="1186905"/>
          </a:xfrm>
          <a:prstGeom prst="rect">
            <a:avLst/>
          </a:prstGeom>
          <a:gradFill flip="none" rotWithShape="1">
            <a:gsLst>
              <a:gs pos="0">
                <a:srgbClr val="2592B9"/>
              </a:gs>
              <a:gs pos="100000">
                <a:srgbClr val="41B1BD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AYUDA DEL CIELO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FORMA HUMANA</a:t>
            </a:r>
          </a:p>
        </p:txBody>
      </p:sp>
    </p:spTree>
    <p:extLst>
      <p:ext uri="{BB962C8B-B14F-4D97-AF65-F5344CB8AC3E}">
        <p14:creationId xmlns:p14="http://schemas.microsoft.com/office/powerpoint/2010/main" val="10287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</a:rPr>
              <a:t>CON TODO</a:t>
            </a:r>
            <a:endParaRPr lang="en-US" sz="8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FUNDAMENTO ANTIGUO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APLICACI</a:t>
            </a:r>
            <a:r>
              <a:rPr lang="es-ES" sz="3600" dirty="0" smtClean="0">
                <a:solidFill>
                  <a:prstClr val="black"/>
                </a:solidFill>
              </a:rPr>
              <a:t>ÓN MODERNA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D92DE7-AFB0-0D4A-5D6E-771E09179455}"/>
              </a:ext>
            </a:extLst>
          </p:cNvPr>
          <p:cNvSpPr txBox="1"/>
          <p:nvPr/>
        </p:nvSpPr>
        <p:spPr>
          <a:xfrm>
            <a:off x="0" y="4009934"/>
            <a:ext cx="5595730" cy="1186905"/>
          </a:xfrm>
          <a:prstGeom prst="rect">
            <a:avLst/>
          </a:prstGeom>
          <a:gradFill flip="none" rotWithShape="1">
            <a:gsLst>
              <a:gs pos="0">
                <a:srgbClr val="2592B9"/>
              </a:gs>
              <a:gs pos="100000">
                <a:srgbClr val="41B1BD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AYUDA DEL CIELO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FORMA HUMANA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C4830B-858E-3671-0AEF-A31711844FD9}"/>
              </a:ext>
            </a:extLst>
          </p:cNvPr>
          <p:cNvSpPr txBox="1"/>
          <p:nvPr/>
        </p:nvSpPr>
        <p:spPr>
          <a:xfrm>
            <a:off x="0" y="-1"/>
            <a:ext cx="1729409" cy="2502955"/>
          </a:xfrm>
          <a:prstGeom prst="rect">
            <a:avLst/>
          </a:prstGeom>
          <a:gradFill flip="none" rotWithShape="1">
            <a:gsLst>
              <a:gs pos="50000">
                <a:srgbClr val="693F6E"/>
              </a:gs>
              <a:gs pos="100000">
                <a:srgbClr val="855F80"/>
              </a:gs>
              <a:gs pos="0">
                <a:srgbClr val="4E2F6D"/>
              </a:gs>
            </a:gsLst>
            <a:lin ang="16200000" scaled="1"/>
            <a:tileRect/>
          </a:gra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Por cada dolor,</a:t>
            </a:r>
          </a:p>
          <a:p>
            <a:pPr algn="ctr" rtl="0">
              <a:lnSpc>
                <a:spcPts val="3300"/>
              </a:lnSpc>
            </a:pPr>
            <a:r>
              <a:rPr lang="en-US" sz="2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 es nuestra esperanza.</a:t>
            </a:r>
          </a:p>
          <a:p>
            <a:pPr algn="ctr" rtl="0">
              <a:lnSpc>
                <a:spcPts val="3300"/>
              </a:lnSpc>
            </a:pPr>
            <a:r>
              <a:rPr lang="en-US" sz="20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96C87D-F9C4-0C20-1539-AC3A2C747C5F}"/>
              </a:ext>
            </a:extLst>
          </p:cNvPr>
          <p:cNvSpPr txBox="1"/>
          <p:nvPr/>
        </p:nvSpPr>
        <p:spPr>
          <a:xfrm>
            <a:off x="1729409" y="-1"/>
            <a:ext cx="7414591" cy="1583243"/>
          </a:xfrm>
          <a:prstGeom prst="rect">
            <a:avLst/>
          </a:prstGeom>
          <a:solidFill>
            <a:srgbClr val="DDE9FA"/>
          </a:solidFill>
          <a:ln w="3492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3000"/>
              </a:lnSpc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Porque 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en Él fueron creadas todas las cosas, tanto en los cielos como en la tierra, visibles e </a:t>
            </a: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invisibles… Y 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Él es antes de todas las cosas, y en Él todas las cosas </a:t>
            </a: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permanecen”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. </a:t>
            </a:r>
            <a:r>
              <a:rPr lang="en-US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Col </a:t>
            </a:r>
            <a:r>
              <a:rPr lang="en-US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1:16, 17</a:t>
            </a:r>
          </a:p>
        </p:txBody>
      </p:sp>
    </p:spTree>
    <p:extLst>
      <p:ext uri="{BB962C8B-B14F-4D97-AF65-F5344CB8AC3E}">
        <p14:creationId xmlns:p14="http://schemas.microsoft.com/office/powerpoint/2010/main" val="35166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</a:rPr>
              <a:t>CON TODO</a:t>
            </a:r>
            <a:endParaRPr lang="en-US" sz="8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FUNDAMENTO ANTIGUO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APLICACI</a:t>
            </a:r>
            <a:r>
              <a:rPr lang="es-ES" sz="3600" dirty="0" smtClean="0">
                <a:solidFill>
                  <a:prstClr val="black"/>
                </a:solidFill>
              </a:rPr>
              <a:t>ÓN MODERNA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D92DE7-AFB0-0D4A-5D6E-771E09179455}"/>
              </a:ext>
            </a:extLst>
          </p:cNvPr>
          <p:cNvSpPr txBox="1"/>
          <p:nvPr/>
        </p:nvSpPr>
        <p:spPr>
          <a:xfrm>
            <a:off x="0" y="4009934"/>
            <a:ext cx="5595730" cy="1186905"/>
          </a:xfrm>
          <a:prstGeom prst="rect">
            <a:avLst/>
          </a:prstGeom>
          <a:gradFill flip="none" rotWithShape="1">
            <a:gsLst>
              <a:gs pos="0">
                <a:srgbClr val="2592B9"/>
              </a:gs>
              <a:gs pos="100000">
                <a:srgbClr val="41B1BD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AYUDA DEL CIELO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FORMA HUMANA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09B5FC-DD08-8579-EBB6-0614D1EC3EF0}"/>
              </a:ext>
            </a:extLst>
          </p:cNvPr>
          <p:cNvSpPr txBox="1"/>
          <p:nvPr/>
        </p:nvSpPr>
        <p:spPr>
          <a:xfrm>
            <a:off x="0" y="19898"/>
            <a:ext cx="9175905" cy="1338432"/>
          </a:xfrm>
          <a:prstGeom prst="rect">
            <a:avLst/>
          </a:prstGeom>
          <a:solidFill>
            <a:srgbClr val="DDE9FA"/>
          </a:solidFill>
          <a:ln w="3492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3300"/>
              </a:lnSpc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Porque nuestra ciudadanía está en los cielos, de donde también ansiosamente esperamos a un Salvador, el Señor </a:t>
            </a:r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Jesucristo”.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Fil. </a:t>
            </a:r>
            <a:r>
              <a:rPr lang="en-US" sz="2400" b="1" dirty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3:20</a:t>
            </a:r>
          </a:p>
        </p:txBody>
      </p:sp>
    </p:spTree>
    <p:extLst>
      <p:ext uri="{BB962C8B-B14F-4D97-AF65-F5344CB8AC3E}">
        <p14:creationId xmlns:p14="http://schemas.microsoft.com/office/powerpoint/2010/main" val="28398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20901" y="1337022"/>
            <a:ext cx="532503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</a:rPr>
              <a:t>CON TODO</a:t>
            </a:r>
            <a:endParaRPr lang="en-US" sz="8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872" y="2502955"/>
            <a:ext cx="81770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FUNDAMENTO ANTIGUO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APLICACI</a:t>
            </a:r>
            <a:r>
              <a:rPr lang="es-ES" sz="3600" dirty="0" smtClean="0">
                <a:solidFill>
                  <a:prstClr val="black"/>
                </a:solidFill>
              </a:rPr>
              <a:t>ÓN MODERNA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68DCD2-3CF7-ACF6-FA67-A6841C377C06}"/>
              </a:ext>
            </a:extLst>
          </p:cNvPr>
          <p:cNvSpPr txBox="1"/>
          <p:nvPr/>
        </p:nvSpPr>
        <p:spPr>
          <a:xfrm>
            <a:off x="4681330" y="-1"/>
            <a:ext cx="4462670" cy="1583243"/>
          </a:xfrm>
          <a:prstGeom prst="rect">
            <a:avLst/>
          </a:prstGeom>
          <a:gradFill flip="none" rotWithShape="1">
            <a:gsLst>
              <a:gs pos="50000">
                <a:srgbClr val="693F6E"/>
              </a:gs>
              <a:gs pos="100000">
                <a:srgbClr val="855F80"/>
              </a:gs>
              <a:gs pos="0">
                <a:srgbClr val="4E2F6D"/>
              </a:gs>
            </a:gsLst>
            <a:lin ang="16200000" scaled="1"/>
            <a:tileRect/>
          </a:gradFill>
        </p:spPr>
        <p:txBody>
          <a:bodyPr wrap="square" tIns="9144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19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 no solo ve multitudes de personas; </a:t>
            </a:r>
            <a:r>
              <a:rPr lang="en-US" sz="19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ve</a:t>
            </a:r>
            <a:r>
              <a:rPr lang="en-US" sz="19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a las personas </a:t>
            </a:r>
            <a:r>
              <a:rPr lang="en-US" sz="19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</a:t>
            </a:r>
            <a:r>
              <a:rPr lang="en-US" sz="19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las </a:t>
            </a:r>
            <a:r>
              <a:rPr lang="en-US" sz="19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multitudes.</a:t>
            </a:r>
          </a:p>
          <a:p>
            <a:pPr algn="ctr" rtl="0">
              <a:lnSpc>
                <a:spcPts val="3300"/>
              </a:lnSpc>
            </a:pPr>
            <a:r>
              <a:rPr lang="en-US" sz="19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598E68-6003-6803-6E59-CB28838E075C}"/>
              </a:ext>
            </a:extLst>
          </p:cNvPr>
          <p:cNvSpPr txBox="1"/>
          <p:nvPr/>
        </p:nvSpPr>
        <p:spPr>
          <a:xfrm>
            <a:off x="0" y="0"/>
            <a:ext cx="4681330" cy="1583242"/>
          </a:xfrm>
          <a:prstGeom prst="rect">
            <a:avLst/>
          </a:prstGeom>
          <a:solidFill>
            <a:srgbClr val="DDE9FA"/>
          </a:solidFill>
          <a:ln w="34925">
            <a:solidFill>
              <a:srgbClr val="255FE1"/>
            </a:solidFill>
            <a:miter lim="800000"/>
          </a:ln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3300"/>
              </a:lnSpc>
            </a:pPr>
            <a:r>
              <a:rPr lang="es-E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Agar llamó el nombre del Señor que le había hablado: «Tú eres un Dios que ve</a:t>
            </a:r>
            <a:r>
              <a:rPr lang="es-ES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». </a:t>
            </a:r>
            <a:r>
              <a:rPr lang="en-US" sz="1900" b="1" dirty="0" err="1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Gén</a:t>
            </a:r>
            <a:r>
              <a:rPr lang="en-US" sz="1900" b="1" dirty="0" smtClean="0">
                <a:solidFill>
                  <a:srgbClr val="255FE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 16:13</a:t>
            </a:r>
            <a:endParaRPr lang="en-US" sz="1900" b="1" dirty="0">
              <a:solidFill>
                <a:srgbClr val="255FE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D92DE7-AFB0-0D4A-5D6E-771E09179455}"/>
              </a:ext>
            </a:extLst>
          </p:cNvPr>
          <p:cNvSpPr txBox="1"/>
          <p:nvPr/>
        </p:nvSpPr>
        <p:spPr>
          <a:xfrm>
            <a:off x="0" y="4009934"/>
            <a:ext cx="5595730" cy="1186905"/>
          </a:xfrm>
          <a:prstGeom prst="rect">
            <a:avLst/>
          </a:prstGeom>
          <a:gradFill flip="none" rotWithShape="1">
            <a:gsLst>
              <a:gs pos="0">
                <a:srgbClr val="2592B9"/>
              </a:gs>
              <a:gs pos="100000">
                <a:srgbClr val="41B1BD"/>
              </a:gs>
            </a:gsLst>
            <a:lin ang="5400000" scaled="1"/>
            <a:tileRect/>
          </a:gra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 AYUDA DEL CIELO</a:t>
            </a:r>
            <a:b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3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FORMA HUMANA</a:t>
            </a:r>
          </a:p>
        </p:txBody>
      </p:sp>
    </p:spTree>
    <p:extLst>
      <p:ext uri="{BB962C8B-B14F-4D97-AF65-F5344CB8AC3E}">
        <p14:creationId xmlns:p14="http://schemas.microsoft.com/office/powerpoint/2010/main" val="26010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BD3A5B-DED3-2F16-D89A-F6D8F76F86AE}"/>
              </a:ext>
            </a:extLst>
          </p:cNvPr>
          <p:cNvSpPr txBox="1"/>
          <p:nvPr/>
        </p:nvSpPr>
        <p:spPr>
          <a:xfrm>
            <a:off x="140208" y="434736"/>
            <a:ext cx="8750987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>
              <a:lnSpc>
                <a:spcPts val="3400"/>
              </a:lnSpc>
            </a:pP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EL CENTURI</a:t>
            </a:r>
            <a:r>
              <a:rPr lang="es-ES" sz="4800" dirty="0" err="1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Ó</a:t>
            </a: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N </a:t>
            </a: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ROMANO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algn="l" rtl="0">
              <a:lnSpc>
                <a:spcPts val="3400"/>
              </a:lnSpc>
            </a:pPr>
            <a:r>
              <a:rPr lang="en-US" sz="24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JESÚS </a:t>
            </a:r>
            <a:r>
              <a:rPr lang="en-US" sz="24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TE </a:t>
            </a:r>
            <a:r>
              <a:rPr lang="en-US" sz="24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VE </a:t>
            </a:r>
            <a:r>
              <a:rPr lang="en-US" sz="24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CUANDO </a:t>
            </a:r>
            <a:r>
              <a:rPr lang="en-US" sz="24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ESTÁS DESESPERADO</a:t>
            </a:r>
            <a:endParaRPr lang="en-US" sz="24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AD3877-F517-6102-D09D-99FC27C1E6C1}"/>
              </a:ext>
            </a:extLst>
          </p:cNvPr>
          <p:cNvSpPr txBox="1"/>
          <p:nvPr/>
        </p:nvSpPr>
        <p:spPr>
          <a:xfrm>
            <a:off x="370585" y="1773475"/>
            <a:ext cx="8402830" cy="2168048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2700"/>
              </a:lnSpc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Al oír hablar de Jesús, el centurión envió a Él unos ancianos de los judíos, pidiendo que viniera y salvara a su siervo.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Cuando 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ellos llegaron a Jesús, le rogaron con insistencia, diciendo: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El 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centurión es digno de que le concedas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esto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4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Lucas 7:3,4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F27C53-FB3A-E18B-5222-369815A18EC6}"/>
              </a:ext>
            </a:extLst>
          </p:cNvPr>
          <p:cNvSpPr txBox="1"/>
          <p:nvPr/>
        </p:nvSpPr>
        <p:spPr>
          <a:xfrm>
            <a:off x="370585" y="4036639"/>
            <a:ext cx="6213093" cy="1483604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>
              <a:lnSpc>
                <a:spcPts val="2700"/>
              </a:lnSpc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Cuando los que habían sido enviados regresaron a la casa, encontraron sano al 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siervo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4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Lucas 7:10</a:t>
            </a:r>
          </a:p>
        </p:txBody>
      </p:sp>
    </p:spTree>
    <p:extLst>
      <p:ext uri="{BB962C8B-B14F-4D97-AF65-F5344CB8AC3E}">
        <p14:creationId xmlns:p14="http://schemas.microsoft.com/office/powerpoint/2010/main" val="3135362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391529-4B5F-A752-7EDC-EAC511641DA0}"/>
              </a:ext>
            </a:extLst>
          </p:cNvPr>
          <p:cNvSpPr txBox="1"/>
          <p:nvPr/>
        </p:nvSpPr>
        <p:spPr>
          <a:xfrm>
            <a:off x="0" y="429081"/>
            <a:ext cx="9221215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>
              <a:lnSpc>
                <a:spcPts val="3400"/>
              </a:lnSpc>
            </a:pPr>
            <a:r>
              <a:rPr lang="en-US" sz="40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LA MAMÁ </a:t>
            </a:r>
            <a:r>
              <a:rPr lang="en-US" sz="40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CON EL CORAZÓN ROTO</a:t>
            </a:r>
          </a:p>
          <a:p>
            <a:pPr algn="l" rtl="0">
              <a:lnSpc>
                <a:spcPts val="3400"/>
              </a:lnSpc>
            </a:pPr>
            <a:r>
              <a:rPr lang="en-US" sz="2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JESÚS </a:t>
            </a:r>
            <a:r>
              <a:rPr lang="en-US" sz="2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TE VE </a:t>
            </a:r>
            <a:r>
              <a:rPr lang="en-US" sz="2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CUANDO </a:t>
            </a:r>
            <a:r>
              <a:rPr lang="en-US" sz="2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ESTÁS </a:t>
            </a:r>
            <a:r>
              <a:rPr lang="en-US" sz="2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DE DUELO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3D60A2-D1CB-7D1B-2A75-534CA5B45393}"/>
              </a:ext>
            </a:extLst>
          </p:cNvPr>
          <p:cNvSpPr txBox="1"/>
          <p:nvPr/>
        </p:nvSpPr>
        <p:spPr>
          <a:xfrm>
            <a:off x="558395" y="1799066"/>
            <a:ext cx="8031390" cy="1270676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Al verla, el Señor tuvo compasión de ella, y le dijo: «No llores</a:t>
            </a:r>
            <a:r>
              <a:rPr lang="es-E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»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4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Lucas 7:13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E4519B-DF98-AEFB-3E15-74D7F739AAFC}"/>
              </a:ext>
            </a:extLst>
          </p:cNvPr>
          <p:cNvSpPr txBox="1"/>
          <p:nvPr/>
        </p:nvSpPr>
        <p:spPr>
          <a:xfrm>
            <a:off x="1162928" y="2928768"/>
            <a:ext cx="5058967" cy="2017004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>
              <a:lnSpc>
                <a:spcPts val="3400"/>
              </a:lnSpc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Al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mundo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le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importa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la </a:t>
            </a:r>
            <a:r>
              <a:rPr lang="en-US" sz="2800" b="1" u="sng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multitud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;</a:t>
            </a:r>
          </a:p>
          <a:p>
            <a:pPr algn="ctr" rtl="0">
              <a:lnSpc>
                <a:spcPts val="3400"/>
              </a:lnSpc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le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importas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800" b="1" u="sng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tú</a:t>
            </a:r>
            <a:r>
              <a:rPr lang="en-U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</a:p>
          <a:p>
            <a:pPr algn="ctr" rtl="0">
              <a:lnSpc>
                <a:spcPts val="3400"/>
              </a:lnSpc>
            </a:pP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17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52C320-DF5F-98E9-CE86-FEF8349EC7A8}"/>
              </a:ext>
            </a:extLst>
          </p:cNvPr>
          <p:cNvSpPr txBox="1"/>
          <p:nvPr/>
        </p:nvSpPr>
        <p:spPr>
          <a:xfrm>
            <a:off x="152400" y="1493492"/>
            <a:ext cx="8991600" cy="1163621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Entonces </a:t>
            </a:r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los discípulos de Juan le informaron de todas estas cosas. </a:t>
            </a:r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</a:t>
            </a:r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llamando Juan a dos de sus discípulos, los envió a preguntar al Señor: «¿Eres Tú el que ha de venir, o esperamos a otro</a:t>
            </a:r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?».</a:t>
            </a:r>
            <a:r>
              <a:rPr lang="en-US" sz="25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Lucas 7:18, 19</a:t>
            </a:r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2D893E-510C-1C89-CB3B-D8EB6CF36264}"/>
              </a:ext>
            </a:extLst>
          </p:cNvPr>
          <p:cNvSpPr txBox="1"/>
          <p:nvPr/>
        </p:nvSpPr>
        <p:spPr>
          <a:xfrm>
            <a:off x="152400" y="434736"/>
            <a:ext cx="9215119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>
              <a:lnSpc>
                <a:spcPts val="34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JUAN EL </a:t>
            </a: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BAUTISTA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algn="l" rtl="0">
              <a:lnSpc>
                <a:spcPts val="3400"/>
              </a:lnSpc>
            </a:pPr>
            <a:r>
              <a:rPr lang="en-US" sz="2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JESÚS TE VE CUANDO DUDAS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A0C2D3-3E18-27A1-39F7-8C12E677457F}"/>
              </a:ext>
            </a:extLst>
          </p:cNvPr>
          <p:cNvSpPr txBox="1"/>
          <p:nvPr/>
        </p:nvSpPr>
        <p:spPr>
          <a:xfrm>
            <a:off x="4131720" y="3677838"/>
            <a:ext cx="3624517" cy="1496143"/>
          </a:xfrm>
          <a:prstGeom prst="rect">
            <a:avLst/>
          </a:prstGeom>
          <a:solidFill>
            <a:srgbClr val="255FE1"/>
          </a:solidFill>
        </p:spPr>
        <p:txBody>
          <a:bodyPr wrap="square" tIns="13716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6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Los </a:t>
            </a:r>
            <a:r>
              <a:rPr lang="en-US" sz="26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métodos</a:t>
            </a:r>
            <a:r>
              <a:rPr lang="en-US" sz="26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de </a:t>
            </a:r>
            <a:r>
              <a:rPr lang="en-US" sz="26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</a:t>
            </a:r>
            <a:r>
              <a:rPr lang="en-US" sz="26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eran</a:t>
            </a:r>
            <a:r>
              <a:rPr lang="en-US" sz="26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inexplicables</a:t>
            </a:r>
            <a:endParaRPr lang="en-US" sz="26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algn="ctr" rtl="0">
              <a:lnSpc>
                <a:spcPts val="3300"/>
              </a:lnSpc>
            </a:pPr>
            <a:r>
              <a:rPr lang="en-US" sz="26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DD27C5-2636-810B-7927-D29898A16D10}"/>
              </a:ext>
            </a:extLst>
          </p:cNvPr>
          <p:cNvSpPr txBox="1"/>
          <p:nvPr/>
        </p:nvSpPr>
        <p:spPr>
          <a:xfrm>
            <a:off x="152400" y="3677838"/>
            <a:ext cx="3624517" cy="1496141"/>
          </a:xfrm>
          <a:prstGeom prst="rect">
            <a:avLst/>
          </a:prstGeom>
          <a:solidFill>
            <a:srgbClr val="255FE1"/>
          </a:solidFill>
        </p:spPr>
        <p:txBody>
          <a:bodyPr wrap="square" tIns="137160" bIns="0" rtlCol="0">
            <a:noAutofit/>
          </a:bodyPr>
          <a:lstStyle/>
          <a:p>
            <a:pPr algn="ctr" rtl="0">
              <a:lnSpc>
                <a:spcPts val="3300"/>
              </a:lnSpc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Las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circunstancias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de Juan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eran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difíciles</a:t>
            </a:r>
            <a:endParaRPr lang="en-US" sz="24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28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1" grpId="0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9ED188-C2CF-9A86-BF9D-27CC7D2BC041}"/>
              </a:ext>
            </a:extLst>
          </p:cNvPr>
          <p:cNvSpPr txBox="1"/>
          <p:nvPr/>
        </p:nvSpPr>
        <p:spPr>
          <a:xfrm>
            <a:off x="277536" y="1547831"/>
            <a:ext cx="8737255" cy="2445891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Entonces Él les respondió: «Vayan y cuenten a Juan lo que han visto y oído: los ciegos reciben la vista, los cojos andan, los leprosos quedan limpios y los sordos oyen, los muertos son resucitados y a los pobres se les anuncia el </a:t>
            </a:r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evangelio”. </a:t>
            </a:r>
            <a:r>
              <a:rPr lang="en-US" sz="25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Lucas 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7:22</a:t>
            </a:r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217468"/>
            <a:ext cx="3017520" cy="1516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2D893E-510C-1C89-CB3B-D8EB6CF36264}"/>
              </a:ext>
            </a:extLst>
          </p:cNvPr>
          <p:cNvSpPr txBox="1"/>
          <p:nvPr/>
        </p:nvSpPr>
        <p:spPr>
          <a:xfrm>
            <a:off x="152400" y="434736"/>
            <a:ext cx="9215119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>
              <a:lnSpc>
                <a:spcPts val="34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JUAN EL </a:t>
            </a:r>
            <a:r>
              <a:rPr lang="en-US" sz="4800" dirty="0" smtClean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BAUTISTA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algn="l" rtl="0">
              <a:lnSpc>
                <a:spcPts val="3400"/>
              </a:lnSpc>
            </a:pPr>
            <a:r>
              <a:rPr lang="en-US" sz="2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JESÚS TE VE CUANDO DUDAS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62D5C1-AFC6-81C1-DE9D-DF6DC0D9455F}"/>
              </a:ext>
            </a:extLst>
          </p:cNvPr>
          <p:cNvSpPr txBox="1"/>
          <p:nvPr/>
        </p:nvSpPr>
        <p:spPr>
          <a:xfrm>
            <a:off x="1000177" y="4237023"/>
            <a:ext cx="4126126" cy="1163621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3400"/>
              </a:lnSpc>
            </a:pPr>
            <a:r>
              <a:rPr lang="es-ES" sz="28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«Creo; ayúdame en mi incredulidad»</a:t>
            </a:r>
            <a:endParaRPr lang="en-US" sz="28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98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8C5B9A-7E49-2B29-2869-DF5ACE7961FB}"/>
              </a:ext>
            </a:extLst>
          </p:cNvPr>
          <p:cNvSpPr txBox="1"/>
          <p:nvPr/>
        </p:nvSpPr>
        <p:spPr>
          <a:xfrm>
            <a:off x="152400" y="434736"/>
            <a:ext cx="9215119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>
              <a:lnSpc>
                <a:spcPts val="34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LOS FARISEOS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algn="l" rtl="0">
              <a:lnSpc>
                <a:spcPts val="3400"/>
              </a:lnSpc>
            </a:pPr>
            <a:r>
              <a:rPr lang="en-US" sz="2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JESÚS TE VE CUANDO ESTÁS JUGANDO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DE2B08-EBEB-49F0-A2AD-C71BBD547D84}"/>
              </a:ext>
            </a:extLst>
          </p:cNvPr>
          <p:cNvSpPr txBox="1"/>
          <p:nvPr/>
        </p:nvSpPr>
        <p:spPr>
          <a:xfrm>
            <a:off x="477309" y="1718934"/>
            <a:ext cx="8200139" cy="2445891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¿</a:t>
            </a:r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qué, entonces, compararé los hombres de esta generación, y a qué son semejantes? </a:t>
            </a:r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Son </a:t>
            </a:r>
            <a:r>
              <a:rPr lang="es-ES" sz="25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semejantes a los muchachos que se sientan en la plaza y se llaman unos a otros, y dicen: “Les tocamos la flauta, y no bailaron; entonamos endechas, y no lloraron</a:t>
            </a:r>
            <a:r>
              <a:rPr lang="es-ES" sz="25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 </a:t>
            </a:r>
            <a:r>
              <a:rPr lang="en-US" sz="25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Lucas </a:t>
            </a:r>
            <a:r>
              <a:rPr lang="en-US" sz="25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7:31, 32</a:t>
            </a:r>
          </a:p>
        </p:txBody>
      </p:sp>
    </p:spTree>
    <p:extLst>
      <p:ext uri="{BB962C8B-B14F-4D97-AF65-F5344CB8AC3E}">
        <p14:creationId xmlns:p14="http://schemas.microsoft.com/office/powerpoint/2010/main" val="336099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17AAAE-6936-D0BC-1E33-C34D2B3ADB4E}"/>
              </a:ext>
            </a:extLst>
          </p:cNvPr>
          <p:cNvSpPr txBox="1"/>
          <p:nvPr/>
        </p:nvSpPr>
        <p:spPr>
          <a:xfrm>
            <a:off x="152400" y="1534668"/>
            <a:ext cx="8524461" cy="2445891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Uno de los fariseos pidió a Jesús que comiera con él; y entrando Él en la casa del fariseo, se sentó a la mesa. </a:t>
            </a:r>
            <a:r>
              <a:rPr lang="es-E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Había </a:t>
            </a:r>
            <a:r>
              <a:rPr lang="es-ES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en la ciudad una mujer que era pecadora, y cuando se enteró de que Jesús estaba sentado a la mesa en casa del fariseo, trajo un frasco de alabastro con perfume; </a:t>
            </a:r>
            <a:r>
              <a:rPr lang="es-E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</a:t>
            </a:r>
            <a:r>
              <a:rPr lang="es-ES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poniéndose detrás de Él a Sus pies, llorando, comenzó a regar Sus pies con lágrimas y los secaba con los cabellos de su cabeza, besaba Sus pies y los ungía con el </a:t>
            </a:r>
            <a:r>
              <a:rPr lang="es-E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perfume</a:t>
            </a:r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”.</a:t>
            </a:r>
            <a:r>
              <a:rPr lang="en-US" sz="2200" b="1" dirty="0" smtClean="0">
                <a:solidFill>
                  <a:srgbClr val="3025B9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Lucas 7:37, 38</a:t>
            </a:r>
          </a:p>
        </p:txBody>
      </p:sp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33520C-1AC2-8EF2-60AE-72BDB877A5A1}"/>
              </a:ext>
            </a:extLst>
          </p:cNvPr>
          <p:cNvSpPr txBox="1"/>
          <p:nvPr/>
        </p:nvSpPr>
        <p:spPr>
          <a:xfrm>
            <a:off x="152400" y="434736"/>
            <a:ext cx="9215119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>
              <a:lnSpc>
                <a:spcPts val="34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SIMÓN EL FARISEO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algn="l" rtl="0">
              <a:lnSpc>
                <a:spcPts val="3400"/>
              </a:lnSpc>
            </a:pPr>
            <a:r>
              <a:rPr lang="en-US" sz="2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JESÚS TE VE CUANDO ESTÁS QUEBRANTADO</a:t>
            </a:r>
          </a:p>
        </p:txBody>
      </p:sp>
    </p:spTree>
    <p:extLst>
      <p:ext uri="{BB962C8B-B14F-4D97-AF65-F5344CB8AC3E}">
        <p14:creationId xmlns:p14="http://schemas.microsoft.com/office/powerpoint/2010/main" val="337268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clouds  Description automatically generated with low confidence">
            <a:extLst>
              <a:ext uri="{FF2B5EF4-FFF2-40B4-BE49-F238E27FC236}">
                <a16:creationId xmlns:a16="http://schemas.microsoft.com/office/drawing/2014/main" xmlns="" id="{8AE02E8B-5D7A-F32F-C8A3-7540F69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 descr="A picture containing silhouette, domestic cat  Description automatically generated">
            <a:extLst>
              <a:ext uri="{FF2B5EF4-FFF2-40B4-BE49-F238E27FC236}">
                <a16:creationId xmlns:a16="http://schemas.microsoft.com/office/drawing/2014/main" xmlns="" id="{30BD939E-9D2D-47EA-7D20-144E854FB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8" r="25373" b="4089"/>
          <a:stretch/>
        </p:blipFill>
        <p:spPr>
          <a:xfrm>
            <a:off x="0" y="4632960"/>
            <a:ext cx="9144000" cy="1082039"/>
          </a:xfrm>
          <a:prstGeom prst="rect">
            <a:avLst/>
          </a:prstGeom>
        </p:spPr>
      </p:pic>
      <p:pic>
        <p:nvPicPr>
          <p:cNvPr id="4" name="Picture 3" descr="A picture containing dark  Description automatically generated">
            <a:extLst>
              <a:ext uri="{FF2B5EF4-FFF2-40B4-BE49-F238E27FC236}">
                <a16:creationId xmlns:a16="http://schemas.microsoft.com/office/drawing/2014/main" xmlns="" id="{85A5E85B-957E-AC59-E125-27A1F6B8E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62044" r="-1" b="5067"/>
          <a:stretch/>
        </p:blipFill>
        <p:spPr>
          <a:xfrm>
            <a:off x="6126480" y="4198026"/>
            <a:ext cx="3017520" cy="1516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2D3ACF-267D-CF5A-607D-9D36B2AC06FD}"/>
              </a:ext>
            </a:extLst>
          </p:cNvPr>
          <p:cNvSpPr txBox="1"/>
          <p:nvPr/>
        </p:nvSpPr>
        <p:spPr>
          <a:xfrm>
            <a:off x="152400" y="434736"/>
            <a:ext cx="9215119" cy="940904"/>
          </a:xfrm>
          <a:prstGeom prst="rect">
            <a:avLst/>
          </a:prstGeom>
          <a:noFill/>
          <a:effectLst/>
        </p:spPr>
        <p:txBody>
          <a:bodyPr wrap="square" tIns="91440" bIns="0" rtlCol="0">
            <a:noAutofit/>
          </a:bodyPr>
          <a:lstStyle/>
          <a:p>
            <a:pPr algn="l" rtl="0">
              <a:lnSpc>
                <a:spcPts val="3400"/>
              </a:lnSpc>
            </a:pPr>
            <a:r>
              <a:rPr lang="en-US" sz="4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SIMÓN EL FARISEO</a:t>
            </a:r>
            <a:endParaRPr lang="en-US" sz="2800" dirty="0">
              <a:gradFill>
                <a:gsLst>
                  <a:gs pos="100000">
                    <a:prstClr val="white"/>
                  </a:gs>
                  <a:gs pos="0">
                    <a:srgbClr val="C1CDED"/>
                  </a:gs>
                </a:gsLst>
                <a:lin ang="16200000" scaled="1"/>
              </a:gradFill>
              <a:effectLst>
                <a:outerShdw blurRad="25400" dist="63500" dir="2400000" algn="ctr" rotWithShape="0">
                  <a:prstClr val="black">
                    <a:lumMod val="75000"/>
                    <a:lumOff val="25000"/>
                  </a:prstClr>
                </a:outerShdw>
              </a:effectLst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algn="l" rtl="0">
              <a:lnSpc>
                <a:spcPts val="3400"/>
              </a:lnSpc>
            </a:pPr>
            <a:r>
              <a:rPr lang="en-US" sz="2800" dirty="0">
                <a:gradFill>
                  <a:gsLst>
                    <a:gs pos="100000">
                      <a:prstClr val="white"/>
                    </a:gs>
                    <a:gs pos="0">
                      <a:srgbClr val="C1CDED"/>
                    </a:gs>
                  </a:gsLst>
                  <a:lin ang="16200000" scaled="1"/>
                </a:gradFill>
                <a:effectLst>
                  <a:outerShdw blurRad="25400" dist="63500" dir="2400000" algn="ctr" rotWithShape="0">
                    <a:prstClr val="black">
                      <a:lumMod val="75000"/>
                      <a:lumOff val="25000"/>
                    </a:prstClr>
                  </a:outerShdw>
                </a:effectLst>
                <a:latin typeface="Poppins" panose="00000500000000000000" pitchFamily="50" charset="0"/>
                <a:cs typeface="Poppins" panose="00000500000000000000" pitchFamily="50" charset="0"/>
              </a:rPr>
              <a:t>JESÚS TE VE CUANDO ESTÁS QUEBRANTADO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B3A2E-ABDE-F409-6DD7-3D37C283A024}"/>
              </a:ext>
            </a:extLst>
          </p:cNvPr>
          <p:cNvSpPr txBox="1"/>
          <p:nvPr/>
        </p:nvSpPr>
        <p:spPr>
          <a:xfrm>
            <a:off x="6992468" y="1516155"/>
            <a:ext cx="2076191" cy="3463349"/>
          </a:xfrm>
          <a:prstGeom prst="rect">
            <a:avLst/>
          </a:prstGeom>
          <a:noFill/>
        </p:spPr>
        <p:txBody>
          <a:bodyPr wrap="square" tIns="91440" bIns="0" rtlCol="0">
            <a:noAutofit/>
          </a:bodyPr>
          <a:lstStyle/>
          <a:p>
            <a:pPr marL="115888" indent="-115888"/>
            <a:r>
              <a:rPr lang="en-U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“</a:t>
            </a:r>
            <a:r>
              <a:rPr lang="es-ES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Y </a:t>
            </a:r>
            <a:r>
              <a:rPr lang="es-ES" sz="2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volvién-dose</a:t>
            </a:r>
            <a:r>
              <a:rPr lang="es-E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s-ES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hacia la mujer, le dijo a Simón: </a:t>
            </a:r>
            <a:r>
              <a:rPr lang="es-E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¿</a:t>
            </a:r>
            <a:r>
              <a:rPr lang="es-ES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Ves esta mujer</a:t>
            </a:r>
            <a:r>
              <a:rPr lang="es-ES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?” </a:t>
            </a:r>
            <a:r>
              <a:rPr lang="en-US" sz="2200" b="1" dirty="0" smtClean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Lucas </a:t>
            </a:r>
            <a:r>
              <a:rPr lang="en-US" sz="2200" b="1" dirty="0">
                <a:solidFill>
                  <a:srgbClr val="255FE1"/>
                </a:solidFill>
                <a:effectLst>
                  <a:glow rad="88900">
                    <a:srgbClr val="FFFFFF"/>
                  </a:glo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7:44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BCDBF9B-6563-5435-34C1-E8CBB071204B}"/>
              </a:ext>
            </a:extLst>
          </p:cNvPr>
          <p:cNvSpPr/>
          <p:nvPr/>
        </p:nvSpPr>
        <p:spPr>
          <a:xfrm>
            <a:off x="2643223" y="2711272"/>
            <a:ext cx="3857555" cy="45719"/>
          </a:xfrm>
          <a:custGeom>
            <a:avLst/>
            <a:gdLst>
              <a:gd name="connsiteX0" fmla="*/ 0 w 5038530"/>
              <a:gd name="connsiteY0" fmla="*/ 55983 h 55983"/>
              <a:gd name="connsiteX1" fmla="*/ 1884783 w 5038530"/>
              <a:gd name="connsiteY1" fmla="*/ 9330 h 55983"/>
              <a:gd name="connsiteX2" fmla="*/ 3853542 w 5038530"/>
              <a:gd name="connsiteY2" fmla="*/ 0 h 55983"/>
              <a:gd name="connsiteX3" fmla="*/ 5038530 w 5038530"/>
              <a:gd name="connsiteY3" fmla="*/ 37322 h 5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530" h="55983">
                <a:moveTo>
                  <a:pt x="0" y="55983"/>
                </a:moveTo>
                <a:lnTo>
                  <a:pt x="1884783" y="9330"/>
                </a:lnTo>
                <a:lnTo>
                  <a:pt x="3853542" y="0"/>
                </a:lnTo>
                <a:cubicBezTo>
                  <a:pt x="4379166" y="4665"/>
                  <a:pt x="4844142" y="20216"/>
                  <a:pt x="5038530" y="37322"/>
                </a:cubicBezTo>
              </a:path>
            </a:pathLst>
          </a:custGeom>
          <a:noFill/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rtl="0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8D2D16-0038-26F5-C792-1B0043F29C97}"/>
              </a:ext>
            </a:extLst>
          </p:cNvPr>
          <p:cNvSpPr txBox="1"/>
          <p:nvPr/>
        </p:nvSpPr>
        <p:spPr>
          <a:xfrm>
            <a:off x="456542" y="1629700"/>
            <a:ext cx="3102057" cy="1698458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/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Simón vio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 </a:t>
            </a:r>
            <a:r>
              <a:rPr lang="en-US" sz="2200" b="1" u="sng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problema</a:t>
            </a: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 vio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una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u="sng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persona</a:t>
            </a: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61449C-B597-B0B7-1388-93317A7C0FCA}"/>
              </a:ext>
            </a:extLst>
          </p:cNvPr>
          <p:cNvSpPr txBox="1"/>
          <p:nvPr/>
        </p:nvSpPr>
        <p:spPr>
          <a:xfrm>
            <a:off x="3890412" y="1627639"/>
            <a:ext cx="3102057" cy="1698458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/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Simón vio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una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u="sng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molestia</a:t>
            </a: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 vio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una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u="sng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necesidad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  <a:endParaRPr lang="en-US" sz="2200" b="1" dirty="0">
              <a:solidFill>
                <a:prstClr val="white"/>
              </a:solidFill>
              <a:effectLst>
                <a:outerShdw blurRad="12700" dist="50800" dir="1800000" algn="ctr" rotWithShape="0">
                  <a:prstClr val="black">
                    <a:lumMod val="75000"/>
                    <a:lumOff val="25000"/>
                    <a:alpha val="73000"/>
                  </a:prstClr>
                </a:outerShdw>
              </a:effectLst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F9C887E-CD92-A591-BFD3-2FF1A91A529E}"/>
              </a:ext>
            </a:extLst>
          </p:cNvPr>
          <p:cNvSpPr txBox="1"/>
          <p:nvPr/>
        </p:nvSpPr>
        <p:spPr>
          <a:xfrm>
            <a:off x="456542" y="3448878"/>
            <a:ext cx="3102057" cy="1924211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/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Simón vio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una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u="sng" spc="-15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situación</a:t>
            </a:r>
            <a:r>
              <a:rPr lang="en-US" sz="2200" b="1" u="sng" spc="-15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u="sng" spc="-15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a </a:t>
            </a:r>
            <a:r>
              <a:rPr lang="en-US" sz="2200" b="1" u="sng" spc="-150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evitar</a:t>
            </a:r>
            <a:r>
              <a:rPr lang="en-US" sz="2200" b="1" spc="-15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 </a:t>
            </a:r>
            <a:r>
              <a:rPr lang="en-US" sz="22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vio</a:t>
            </a: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una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u="sng" spc="-150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oportunidad</a:t>
            </a:r>
            <a:r>
              <a:rPr lang="en-US" sz="2200" b="1" u="sng" spc="-150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u="sng" spc="-150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 ayudar</a:t>
            </a: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00D94-AF94-9A70-5662-70ECBBF5A112}"/>
              </a:ext>
            </a:extLst>
          </p:cNvPr>
          <p:cNvSpPr txBox="1"/>
          <p:nvPr/>
        </p:nvSpPr>
        <p:spPr>
          <a:xfrm>
            <a:off x="3890412" y="3448878"/>
            <a:ext cx="3102057" cy="1922150"/>
          </a:xfrm>
          <a:prstGeom prst="rect">
            <a:avLst/>
          </a:prstGeom>
          <a:solidFill>
            <a:srgbClr val="25C129"/>
          </a:solidFill>
        </p:spPr>
        <p:txBody>
          <a:bodyPr wrap="square" tIns="182880" bIns="0" rtlCol="0">
            <a:noAutofit/>
          </a:bodyPr>
          <a:lstStyle/>
          <a:p>
            <a:pPr algn="ctr" rtl="0"/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Simón vio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u="sng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debilidad</a:t>
            </a: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,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Jesús vio</a:t>
            </a:r>
            <a:b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</a:br>
            <a:r>
              <a:rPr lang="en-US" sz="2200" b="1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su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 </a:t>
            </a:r>
            <a:r>
              <a:rPr lang="en-US" sz="2200" b="1" u="sng" dirty="0" err="1" smtClean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fe</a:t>
            </a:r>
            <a:r>
              <a:rPr lang="en-US" sz="2200" b="1" dirty="0">
                <a:solidFill>
                  <a:prstClr val="white"/>
                </a:solidFill>
                <a:effectLst>
                  <a:outerShdw blurRad="12700" dist="50800" dir="1800000" algn="ctr" rotWithShape="0">
                    <a:prstClr val="black">
                      <a:lumMod val="75000"/>
                      <a:lumOff val="25000"/>
                      <a:alpha val="73000"/>
                    </a:prstClr>
                  </a:outerShdw>
                </a:effectLst>
                <a:latin typeface="Poppins Light" panose="00000400000000000000" pitchFamily="50" charset="0"/>
                <a:cs typeface="Poppins Light" panose="000004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26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701</Words>
  <Application>Microsoft Office PowerPoint</Application>
  <PresentationFormat>On-screen Show (16:10)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Light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hraettchurch@outlook.com</dc:creator>
  <cp:lastModifiedBy>Esther Eubanks</cp:lastModifiedBy>
  <cp:revision>12</cp:revision>
  <dcterms:created xsi:type="dcterms:W3CDTF">2022-10-04T19:01:37Z</dcterms:created>
  <dcterms:modified xsi:type="dcterms:W3CDTF">2022-10-12T18:38:50Z</dcterms:modified>
</cp:coreProperties>
</file>