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6" r:id="rId2"/>
    <p:sldId id="266" r:id="rId3"/>
    <p:sldId id="278" r:id="rId4"/>
    <p:sldId id="279" r:id="rId5"/>
    <p:sldId id="281" r:id="rId6"/>
    <p:sldId id="289" r:id="rId7"/>
    <p:sldId id="288" r:id="rId8"/>
    <p:sldId id="282" r:id="rId9"/>
    <p:sldId id="283" r:id="rId10"/>
    <p:sldId id="284" r:id="rId11"/>
    <p:sldId id="291" r:id="rId12"/>
    <p:sldId id="276" r:id="rId13"/>
    <p:sldId id="286" r:id="rId14"/>
    <p:sldId id="292" r:id="rId15"/>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CC5A"/>
    <a:srgbClr val="8AA2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18"/>
    <p:restoredTop sz="66609"/>
  </p:normalViewPr>
  <p:slideViewPr>
    <p:cSldViewPr snapToGrid="0" snapToObjects="1">
      <p:cViewPr varScale="1">
        <p:scale>
          <a:sx n="55" d="100"/>
          <a:sy n="55" d="100"/>
        </p:scale>
        <p:origin x="174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8F514-E0D9-4348-8BC8-F33FDEEDC107}" type="datetimeFigureOut">
              <a:rPr lang="en-US" smtClean="0"/>
              <a:t>10/25/2022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3E678C-7E9F-CA4B-9E51-7CD7DC17C2A0}" type="slidenum">
              <a:rPr lang="en-US" smtClean="0"/>
              <a:t>‹#›</a:t>
            </a:fld>
            <a:endParaRPr lang="en-US"/>
          </a:p>
        </p:txBody>
      </p:sp>
    </p:spTree>
    <p:extLst>
      <p:ext uri="{BB962C8B-B14F-4D97-AF65-F5344CB8AC3E}">
        <p14:creationId xmlns:p14="http://schemas.microsoft.com/office/powerpoint/2010/main" val="2247225257"/>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iblegateway.com/passage/?search=ephesians+3&amp;version=NASB1995#fen-NASB1995-29273n"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Esta mañana vamos a estudiar del libro de Jueces. Es maravilloso que cuando predicamos “todo el consejo de Dios” nos encontramos con libros como este que pueden no estar en nuestra lista de lectura inmediata, y descubrimos nuevamente cuán RICO y ÚTIL es cada sección de las Escrituras.</a:t>
            </a:r>
          </a:p>
          <a:p>
            <a:pPr algn="l" rtl="0"/>
            <a:endParaRPr lang="en-US" dirty="0"/>
          </a:p>
          <a:p>
            <a:pPr algn="l" rtl="0"/>
            <a:r>
              <a:rPr lang="en-US" dirty="0"/>
              <a:t>Si alguna vez has leído incluso los primeros 2 capítulos de Jueces, has oído hablar del "Ciclo de los Jueces". Es uno de los temas más dominantes en el libro…. Y una búsqueda rápida en línea le dará docenas de gráficos para ayudarlo a seguir lo que está sucediendo...</a:t>
            </a:r>
          </a:p>
          <a:p>
            <a:pPr algn="l" rtl="0"/>
            <a:endParaRPr lang="en-US" dirty="0"/>
          </a:p>
          <a:p>
            <a:pPr algn="l" rtl="0"/>
            <a:r>
              <a:rPr lang="en-US" dirty="0"/>
              <a:t>Leámoslo, y luego permítanme visualizarlo de diferentes maneras...</a:t>
            </a:r>
          </a:p>
          <a:p>
            <a:pPr algn="l" rtl="0"/>
            <a:endParaRPr lang="en-US" dirty="0"/>
          </a:p>
          <a:p>
            <a:pPr algn="l" rtl="0"/>
            <a:endParaRPr lang="en-US" dirty="0"/>
          </a:p>
          <a:p>
            <a:pPr algn="l" rtl="0"/>
            <a:endParaRPr lang="en-US" dirty="0"/>
          </a:p>
          <a:p>
            <a:pPr algn="l" rtl="0"/>
            <a:endParaRPr lang="en-US" dirty="0"/>
          </a:p>
          <a:p>
            <a:pPr algn="l" rtl="0"/>
            <a:r>
              <a:rPr lang="en-US" dirty="0"/>
              <a:t>Dos características principales de este libro...</a:t>
            </a:r>
          </a:p>
          <a:p>
            <a:pPr algn="l" rtl="0"/>
            <a:endParaRPr lang="en-US" dirty="0"/>
          </a:p>
          <a:p>
            <a:pPr algn="l" rtl="0"/>
            <a:r>
              <a:rPr lang="en-US" dirty="0"/>
              <a:t>El primero es la falta de un Rey nacional. Mencionado 4 veces...</a:t>
            </a:r>
          </a:p>
          <a:p>
            <a:pPr algn="l" rtl="0"/>
            <a:endParaRPr lang="en-US" dirty="0"/>
          </a:p>
          <a:p>
            <a:pPr algn="l" rtl="0"/>
            <a:r>
              <a:rPr lang="en-US" dirty="0"/>
              <a:t>La segunda es la espiral descendente o idolatría descrita una y otra vez... El bosquejo se da en</a:t>
            </a:r>
            <a:r>
              <a:rPr lang="en-US" dirty="0" err="1"/>
              <a:t>cap.</a:t>
            </a:r>
            <a:r>
              <a:rPr lang="en-US" dirty="0"/>
              <a:t>2.</a:t>
            </a:r>
          </a:p>
        </p:txBody>
      </p:sp>
      <p:sp>
        <p:nvSpPr>
          <p:cNvPr id="4" name="Slide Number Placeholder 3"/>
          <p:cNvSpPr>
            <a:spLocks noGrp="1"/>
          </p:cNvSpPr>
          <p:nvPr>
            <p:ph type="sldNum" sz="quarter" idx="5"/>
          </p:nvPr>
        </p:nvSpPr>
        <p:spPr/>
        <p:txBody>
          <a:bodyPr/>
          <a:lstStyle/>
          <a:p>
            <a:pPr algn="l" rtl="0"/>
            <a:fld id="{383E678C-7E9F-CA4B-9E51-7CD7DC17C2A0}" type="slidenum">
              <a:rPr lang="en-US" smtClean="0"/>
              <a:t>1</a:t>
            </a:fld>
            <a:endParaRPr lang="en-US"/>
          </a:p>
        </p:txBody>
      </p:sp>
    </p:spTree>
    <p:extLst>
      <p:ext uri="{BB962C8B-B14F-4D97-AF65-F5344CB8AC3E}">
        <p14:creationId xmlns:p14="http://schemas.microsoft.com/office/powerpoint/2010/main" val="3338416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El pecado que nos rodea no es un descuido de parte de Dios.</a:t>
            </a:r>
          </a:p>
          <a:p>
            <a:pPr algn="l" rtl="0"/>
            <a:endParaRPr lang="en-US" dirty="0"/>
          </a:p>
          <a:p>
            <a:pPr algn="l" rtl="0"/>
            <a:r>
              <a:rPr lang="en-US" dirty="0"/>
              <a:t>Los líderes de Dios quieren que lo hagamos</a:t>
            </a:r>
            <a:br>
              <a:rPr lang="en-US" dirty="0"/>
            </a:br>
            <a:r>
              <a:rPr lang="en-US" dirty="0"/>
              <a:t>Seguir al Señor, no a sí mismos.</a:t>
            </a:r>
          </a:p>
          <a:p>
            <a:pPr algn="l" rtl="0"/>
            <a:endParaRPr lang="en-US" dirty="0"/>
          </a:p>
          <a:p>
            <a:pPr algn="l" rtl="0"/>
            <a:endParaRPr lang="en-US" dirty="0"/>
          </a:p>
          <a:p>
            <a:pPr algn="l" rtl="0"/>
            <a:r>
              <a:rPr lang="en-US" dirty="0"/>
              <a:t>Dios envía líderes, no relámpagos... (Pero a veces el líder se llama "Relámpago")</a:t>
            </a:r>
          </a:p>
          <a:p>
            <a:pPr algn="l" rtl="0"/>
            <a:endParaRPr lang="en-US" dirty="0"/>
          </a:p>
          <a:p>
            <a:pPr algn="l" rtl="0"/>
            <a:r>
              <a:rPr lang="en-US" dirty="0"/>
              <a:t>Papel de los padres: el padre de Gideon. Los límites de Gedeón sobre sus hijos. Jueces menores: lo único que sabemos es sobre sus hijos…. Los padres de Sansón instan a su hijo a tomar decisiones más correctas.</a:t>
            </a:r>
          </a:p>
        </p:txBody>
      </p:sp>
      <p:sp>
        <p:nvSpPr>
          <p:cNvPr id="4" name="Slide Number Placeholder 3"/>
          <p:cNvSpPr>
            <a:spLocks noGrp="1"/>
          </p:cNvSpPr>
          <p:nvPr>
            <p:ph type="sldNum" sz="quarter" idx="5"/>
          </p:nvPr>
        </p:nvSpPr>
        <p:spPr/>
        <p:txBody>
          <a:bodyPr/>
          <a:lstStyle/>
          <a:p>
            <a:pPr algn="l" rtl="0"/>
            <a:fld id="{383E678C-7E9F-CA4B-9E51-7CD7DC17C2A0}" type="slidenum">
              <a:rPr lang="en-US" smtClean="0"/>
              <a:t>10</a:t>
            </a:fld>
            <a:endParaRPr lang="en-US"/>
          </a:p>
        </p:txBody>
      </p:sp>
    </p:spTree>
    <p:extLst>
      <p:ext uri="{BB962C8B-B14F-4D97-AF65-F5344CB8AC3E}">
        <p14:creationId xmlns:p14="http://schemas.microsoft.com/office/powerpoint/2010/main" val="185344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El pecado que nos rodea no es un descuido de parte de Dios.</a:t>
            </a:r>
          </a:p>
          <a:p>
            <a:pPr algn="l" rtl="0"/>
            <a:endParaRPr lang="en-US" dirty="0"/>
          </a:p>
          <a:p>
            <a:pPr algn="l" rtl="0"/>
            <a:r>
              <a:rPr lang="en-US" dirty="0">
                <a:solidFill>
                  <a:schemeClr val="bg1"/>
                </a:solidFill>
              </a:rPr>
              <a:t>Estos tiempos de paz son tiempos en los que</a:t>
            </a:r>
            <a:r>
              <a:rPr lang="en-US" sz="1000" dirty="0">
                <a:solidFill>
                  <a:srgbClr val="AACC5A"/>
                </a:solidFill>
              </a:rPr>
              <a:t>Nuestro caminar con Dios cambia nuestras condiciones y nuestro carácter.</a:t>
            </a:r>
            <a:endParaRPr lang="en-US" dirty="0"/>
          </a:p>
        </p:txBody>
      </p:sp>
      <p:sp>
        <p:nvSpPr>
          <p:cNvPr id="4" name="Slide Number Placeholder 3"/>
          <p:cNvSpPr>
            <a:spLocks noGrp="1"/>
          </p:cNvSpPr>
          <p:nvPr>
            <p:ph type="sldNum" sz="quarter" idx="5"/>
          </p:nvPr>
        </p:nvSpPr>
        <p:spPr/>
        <p:txBody>
          <a:bodyPr/>
          <a:lstStyle/>
          <a:p>
            <a:pPr algn="l" rtl="0"/>
            <a:fld id="{383E678C-7E9F-CA4B-9E51-7CD7DC17C2A0}" type="slidenum">
              <a:rPr lang="en-US" smtClean="0"/>
              <a:t>12</a:t>
            </a:fld>
            <a:endParaRPr lang="en-US"/>
          </a:p>
        </p:txBody>
      </p:sp>
    </p:spTree>
    <p:extLst>
      <p:ext uri="{BB962C8B-B14F-4D97-AF65-F5344CB8AC3E}">
        <p14:creationId xmlns:p14="http://schemas.microsoft.com/office/powerpoint/2010/main" val="2610941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El pecado que nos rodea no es un descuido de parte de Dios.</a:t>
            </a:r>
          </a:p>
        </p:txBody>
      </p:sp>
      <p:sp>
        <p:nvSpPr>
          <p:cNvPr id="4" name="Slide Number Placeholder 3"/>
          <p:cNvSpPr>
            <a:spLocks noGrp="1"/>
          </p:cNvSpPr>
          <p:nvPr>
            <p:ph type="sldNum" sz="quarter" idx="5"/>
          </p:nvPr>
        </p:nvSpPr>
        <p:spPr/>
        <p:txBody>
          <a:bodyPr/>
          <a:lstStyle/>
          <a:p>
            <a:pPr algn="l" rtl="0"/>
            <a:fld id="{383E678C-7E9F-CA4B-9E51-7CD7DC17C2A0}" type="slidenum">
              <a:rPr lang="en-US" smtClean="0"/>
              <a:t>13</a:t>
            </a:fld>
            <a:endParaRPr lang="en-US"/>
          </a:p>
        </p:txBody>
      </p:sp>
    </p:spTree>
    <p:extLst>
      <p:ext uri="{BB962C8B-B14F-4D97-AF65-F5344CB8AC3E}">
        <p14:creationId xmlns:p14="http://schemas.microsoft.com/office/powerpoint/2010/main" val="17307481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Esta mañana vamos a estudiar del libro de Jueces. Es maravilloso que cuando predicamos “todo el consejo de Dios” nos encontramos con libros como este que pueden no estar en nuestra lista de lectura inmediata, y descubrimos nuevamente cuán RICO y ÚTIL es cada sección de las Escrituras.</a:t>
            </a:r>
          </a:p>
          <a:p>
            <a:pPr algn="l" rtl="0"/>
            <a:endParaRPr lang="en-US" dirty="0"/>
          </a:p>
          <a:p>
            <a:pPr algn="l" rtl="0"/>
            <a:r>
              <a:rPr lang="en-US" dirty="0"/>
              <a:t>Si alguna vez has leído incluso los primeros 2 capítulos de Jueces, has oído hablar del "Ciclo de los Jueces". Es uno de los temas más dominantes en el libro…. Y una búsqueda rápida en línea le dará docenas de gráficos para ayudarlo a seguir lo que está sucediendo...</a:t>
            </a:r>
          </a:p>
          <a:p>
            <a:pPr algn="l" rtl="0"/>
            <a:endParaRPr lang="en-US" dirty="0"/>
          </a:p>
          <a:p>
            <a:pPr algn="l" rtl="0"/>
            <a:r>
              <a:rPr lang="en-US" dirty="0"/>
              <a:t>Leámoslo, y luego permítanme visualizarlo de diferentes maneras...</a:t>
            </a:r>
          </a:p>
          <a:p>
            <a:pPr algn="l" rtl="0"/>
            <a:endParaRPr lang="en-US" dirty="0"/>
          </a:p>
          <a:p>
            <a:pPr algn="l" rtl="0"/>
            <a:endParaRPr lang="en-US" dirty="0"/>
          </a:p>
          <a:p>
            <a:pPr algn="l" rtl="0"/>
            <a:endParaRPr lang="en-US" dirty="0"/>
          </a:p>
          <a:p>
            <a:pPr algn="l" rtl="0"/>
            <a:endParaRPr lang="en-US" dirty="0"/>
          </a:p>
          <a:p>
            <a:pPr algn="l" rtl="0"/>
            <a:r>
              <a:rPr lang="en-US" dirty="0"/>
              <a:t>Dos características principales de este libro...</a:t>
            </a:r>
          </a:p>
          <a:p>
            <a:pPr algn="l" rtl="0"/>
            <a:endParaRPr lang="en-US" dirty="0"/>
          </a:p>
          <a:p>
            <a:pPr algn="l" rtl="0"/>
            <a:r>
              <a:rPr lang="en-US" dirty="0"/>
              <a:t>El primero es la falta de un Rey nacional. Mencionado 4 veces...</a:t>
            </a:r>
          </a:p>
          <a:p>
            <a:pPr algn="l" rtl="0"/>
            <a:endParaRPr lang="en-US" dirty="0"/>
          </a:p>
          <a:p>
            <a:pPr algn="l" rtl="0"/>
            <a:r>
              <a:rPr lang="en-US" dirty="0"/>
              <a:t>La segunda es la espiral descendente o idolatría descrita una y otra vez... El bosquejo se da en</a:t>
            </a:r>
            <a:r>
              <a:rPr lang="en-US" dirty="0" err="1"/>
              <a:t>cap.</a:t>
            </a:r>
            <a:r>
              <a:rPr lang="en-US" dirty="0"/>
              <a:t>2.</a:t>
            </a:r>
          </a:p>
        </p:txBody>
      </p:sp>
      <p:sp>
        <p:nvSpPr>
          <p:cNvPr id="4" name="Slide Number Placeholder 3"/>
          <p:cNvSpPr>
            <a:spLocks noGrp="1"/>
          </p:cNvSpPr>
          <p:nvPr>
            <p:ph type="sldNum" sz="quarter" idx="5"/>
          </p:nvPr>
        </p:nvSpPr>
        <p:spPr/>
        <p:txBody>
          <a:bodyPr/>
          <a:lstStyle/>
          <a:p>
            <a:pPr algn="l" rtl="0"/>
            <a:fld id="{383E678C-7E9F-CA4B-9E51-7CD7DC17C2A0}" type="slidenum">
              <a:rPr lang="en-US" smtClean="0"/>
              <a:t>14</a:t>
            </a:fld>
            <a:endParaRPr lang="en-US"/>
          </a:p>
        </p:txBody>
      </p:sp>
    </p:spTree>
    <p:extLst>
      <p:ext uri="{BB962C8B-B14F-4D97-AF65-F5344CB8AC3E}">
        <p14:creationId xmlns:p14="http://schemas.microsoft.com/office/powerpoint/2010/main" val="3138127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a:p>
            <a:pPr algn="l" rtl="0"/>
            <a:endParaRPr lang="en-US" dirty="0"/>
          </a:p>
          <a:p>
            <a:pPr algn="l" rtl="0"/>
            <a:r>
              <a:rPr lang="en-US" dirty="0">
                <a:solidFill>
                  <a:schemeClr val="bg1"/>
                </a:solidFill>
              </a:rPr>
              <a:t>Israel sirve al Señor por un tiempo</a:t>
            </a:r>
          </a:p>
          <a:p>
            <a:pPr lvl="1" algn="l" rtl="0"/>
            <a:r>
              <a:rPr lang="en-US" dirty="0">
                <a:solidFill>
                  <a:schemeClr val="bg1"/>
                </a:solidFill>
              </a:rPr>
              <a:t>Jueces 2:10</a:t>
            </a:r>
          </a:p>
          <a:p>
            <a:pPr algn="l" rtl="0"/>
            <a:r>
              <a:rPr lang="en-US" dirty="0">
                <a:solidFill>
                  <a:schemeClr val="bg1"/>
                </a:solidFill>
              </a:rPr>
              <a:t>Israel cae en pecado e idolatría</a:t>
            </a:r>
          </a:p>
          <a:p>
            <a:pPr lvl="1" algn="l" rtl="0"/>
            <a:r>
              <a:rPr lang="en-US" dirty="0">
                <a:solidFill>
                  <a:schemeClr val="bg1"/>
                </a:solidFill>
              </a:rPr>
              <a:t>Jueces 2:11-13</a:t>
            </a:r>
          </a:p>
          <a:p>
            <a:pPr algn="l" rtl="0"/>
            <a:r>
              <a:rPr lang="en-US" dirty="0">
                <a:solidFill>
                  <a:schemeClr val="bg1"/>
                </a:solidFill>
              </a:rPr>
              <a:t>Israel está esclavizado</a:t>
            </a:r>
          </a:p>
          <a:p>
            <a:pPr lvl="1" algn="l" rtl="0"/>
            <a:r>
              <a:rPr lang="en-US" dirty="0">
                <a:solidFill>
                  <a:schemeClr val="bg1"/>
                </a:solidFill>
              </a:rPr>
              <a:t>Jueces 2:14-15</a:t>
            </a:r>
          </a:p>
          <a:p>
            <a:pPr algn="l" rtl="0"/>
            <a:r>
              <a:rPr lang="en-US" dirty="0">
                <a:solidFill>
                  <a:schemeClr val="bg1"/>
                </a:solidFill>
              </a:rPr>
              <a:t>Israel clama a Dios</a:t>
            </a:r>
          </a:p>
          <a:p>
            <a:pPr lvl="1" algn="l" rtl="0"/>
            <a:r>
              <a:rPr lang="en-US" dirty="0">
                <a:solidFill>
                  <a:schemeClr val="bg1"/>
                </a:solidFill>
              </a:rPr>
              <a:t>Jueces 2:18</a:t>
            </a:r>
          </a:p>
          <a:p>
            <a:pPr algn="l" rtl="0"/>
            <a:r>
              <a:rPr lang="en-US" dirty="0">
                <a:solidFill>
                  <a:schemeClr val="bg1"/>
                </a:solidFill>
              </a:rPr>
              <a:t>Dios levanta un juez para librarlos</a:t>
            </a:r>
          </a:p>
          <a:p>
            <a:pPr lvl="1" algn="l" rtl="0"/>
            <a:r>
              <a:rPr lang="en-US" dirty="0">
                <a:solidFill>
                  <a:schemeClr val="bg1"/>
                </a:solidFill>
              </a:rPr>
              <a:t>Jueces 2:16-18</a:t>
            </a:r>
          </a:p>
          <a:p>
            <a:pPr algn="l" rtl="0"/>
            <a:r>
              <a:rPr lang="en-US" dirty="0">
                <a:solidFill>
                  <a:schemeClr val="bg1"/>
                </a:solidFill>
              </a:rPr>
              <a:t>Muere el juez e Israel vuelve a la idolatría</a:t>
            </a:r>
          </a:p>
          <a:p>
            <a:pPr lvl="1" algn="l" rtl="0"/>
            <a:r>
              <a:rPr lang="en-US" dirty="0">
                <a:solidFill>
                  <a:schemeClr val="bg1"/>
                </a:solidFill>
              </a:rPr>
              <a:t>Jueces 2:19-23</a:t>
            </a:r>
          </a:p>
          <a:p>
            <a:pPr algn="l" rtl="0"/>
            <a:endParaRPr lang="en-US" dirty="0"/>
          </a:p>
        </p:txBody>
      </p:sp>
      <p:sp>
        <p:nvSpPr>
          <p:cNvPr id="4" name="Slide Number Placeholder 3"/>
          <p:cNvSpPr>
            <a:spLocks noGrp="1"/>
          </p:cNvSpPr>
          <p:nvPr>
            <p:ph type="sldNum" sz="quarter" idx="5"/>
          </p:nvPr>
        </p:nvSpPr>
        <p:spPr/>
        <p:txBody>
          <a:bodyPr/>
          <a:lstStyle/>
          <a:p>
            <a:pPr algn="l" rtl="0"/>
            <a:fld id="{383E678C-7E9F-CA4B-9E51-7CD7DC17C2A0}" type="slidenum">
              <a:rPr lang="en-US" smtClean="0"/>
              <a:t>2</a:t>
            </a:fld>
            <a:endParaRPr lang="en-US"/>
          </a:p>
        </p:txBody>
      </p:sp>
    </p:spTree>
    <p:extLst>
      <p:ext uri="{BB962C8B-B14F-4D97-AF65-F5344CB8AC3E}">
        <p14:creationId xmlns:p14="http://schemas.microsoft.com/office/powerpoint/2010/main" val="1876122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Me encanta este porque enfatiza la Responsabilidad de Israel y la Gracia de Dios.</a:t>
            </a:r>
          </a:p>
          <a:p>
            <a:pPr algn="l" rtl="0"/>
            <a:r>
              <a:rPr lang="en-US" dirty="0"/>
              <a:t>ELLOS tomaron decisiones pecaminosas. Dios no ha fallado. Él ha cumplido todas Sus promesas. Pero han abandonado a Dios una y otra vez.</a:t>
            </a:r>
          </a:p>
          <a:p>
            <a:pPr algn="l" rtl="0"/>
            <a:endParaRPr lang="en-US" dirty="0"/>
          </a:p>
          <a:p>
            <a:pPr algn="l" rtl="0"/>
            <a:r>
              <a:rPr lang="en-US" dirty="0"/>
              <a:t>Y a pesar de su responsabilidad, Dios se muestra tan paciente y tan longánimo que sigue salvándolos.</a:t>
            </a:r>
          </a:p>
        </p:txBody>
      </p:sp>
      <p:sp>
        <p:nvSpPr>
          <p:cNvPr id="4" name="Slide Number Placeholder 3"/>
          <p:cNvSpPr>
            <a:spLocks noGrp="1"/>
          </p:cNvSpPr>
          <p:nvPr>
            <p:ph type="sldNum" sz="quarter" idx="5"/>
          </p:nvPr>
        </p:nvSpPr>
        <p:spPr/>
        <p:txBody>
          <a:bodyPr/>
          <a:lstStyle/>
          <a:p>
            <a:pPr algn="l" rtl="0"/>
            <a:fld id="{383E678C-7E9F-CA4B-9E51-7CD7DC17C2A0}" type="slidenum">
              <a:rPr lang="en-US" smtClean="0"/>
              <a:t>3</a:t>
            </a:fld>
            <a:endParaRPr lang="en-US"/>
          </a:p>
        </p:txBody>
      </p:sp>
    </p:spTree>
    <p:extLst>
      <p:ext uri="{BB962C8B-B14F-4D97-AF65-F5344CB8AC3E}">
        <p14:creationId xmlns:p14="http://schemas.microsoft.com/office/powerpoint/2010/main" val="58048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Me encanta este porque no solo se ve muy bien, sino que nota cómo enfatiza las ACCIONES.</a:t>
            </a:r>
          </a:p>
          <a:p>
            <a:pPr algn="l" rtl="0"/>
            <a:endParaRPr lang="en-US" dirty="0"/>
          </a:p>
          <a:p>
            <a:pPr algn="l" rtl="0"/>
            <a:r>
              <a:rPr lang="en-US" dirty="0"/>
              <a:t>El ciclo que necesitan romper es el resultado de sus acciones y REQUERIRÁ NUEVAS ACCIONES.</a:t>
            </a:r>
          </a:p>
          <a:p>
            <a:pPr algn="l" rtl="0"/>
            <a:endParaRPr lang="en-US" dirty="0"/>
          </a:p>
          <a:p>
            <a:pPr algn="l" rtl="0"/>
            <a:r>
              <a:rPr lang="en-US" dirty="0"/>
              <a:t>Este es un libro con mucha ACCIÓN AUDAZ y LLENA DE FE…. Y estoy emocionado de ver ese concepto contigo aún más de cerca.</a:t>
            </a:r>
          </a:p>
          <a:p>
            <a:pPr algn="l" rtl="0"/>
            <a:endParaRPr lang="en-US" dirty="0"/>
          </a:p>
          <a:p>
            <a:pPr algn="l" rtl="0"/>
            <a:r>
              <a:rPr lang="en-US" dirty="0"/>
              <a:t>Y aunque cada uno de los jueces tiene sus propias debilidades - y</a:t>
            </a:r>
          </a:p>
        </p:txBody>
      </p:sp>
      <p:sp>
        <p:nvSpPr>
          <p:cNvPr id="4" name="Slide Number Placeholder 3"/>
          <p:cNvSpPr>
            <a:spLocks noGrp="1"/>
          </p:cNvSpPr>
          <p:nvPr>
            <p:ph type="sldNum" sz="quarter" idx="5"/>
          </p:nvPr>
        </p:nvSpPr>
        <p:spPr/>
        <p:txBody>
          <a:bodyPr/>
          <a:lstStyle/>
          <a:p>
            <a:pPr algn="l" rtl="0"/>
            <a:fld id="{383E678C-7E9F-CA4B-9E51-7CD7DC17C2A0}" type="slidenum">
              <a:rPr lang="en-US" smtClean="0"/>
              <a:t>4</a:t>
            </a:fld>
            <a:endParaRPr lang="en-US"/>
          </a:p>
        </p:txBody>
      </p:sp>
    </p:spTree>
    <p:extLst>
      <p:ext uri="{BB962C8B-B14F-4D97-AF65-F5344CB8AC3E}">
        <p14:creationId xmlns:p14="http://schemas.microsoft.com/office/powerpoint/2010/main" val="740867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Y aunque este es un gráfico feo, observe los números 2, 4, 5 y 7. Este gráfico enfatiza los LÍDERES...</a:t>
            </a:r>
          </a:p>
          <a:p>
            <a:pPr algn="l" rtl="0"/>
            <a:endParaRPr lang="en-US" dirty="0"/>
          </a:p>
          <a:p>
            <a:pPr algn="l" rtl="0"/>
            <a:r>
              <a:rPr lang="en-US" dirty="0"/>
              <a:t>DIOS tiene todo el derecho de estar enojado con un pueblo al que se le ha dado la Tierra Prometida, y que luego lo abandona.</a:t>
            </a:r>
          </a:p>
          <a:p>
            <a:pPr algn="l" rtl="0"/>
            <a:r>
              <a:rPr lang="en-US" dirty="0"/>
              <a:t>Cuando el pueblo clama – ES AL SEÑOR (cortado en la parte inferior). Sólo Dios puede librar.</a:t>
            </a:r>
          </a:p>
          <a:p>
            <a:pPr algn="l" rtl="0"/>
            <a:r>
              <a:rPr lang="en-US" dirty="0"/>
              <a:t>Juez elegido: DIOS escogió a estos siervos desde Débora hasta Samuel para que fueran Sus mensajeros.</a:t>
            </a:r>
          </a:p>
          <a:p>
            <a:pPr algn="l" rtl="0"/>
            <a:r>
              <a:rPr lang="en-US" dirty="0"/>
              <a:t>Judge Dies: el liderazgo que proporcionaron rara vez duró más allá de sus vidas.</a:t>
            </a:r>
          </a:p>
          <a:p>
            <a:pPr algn="l" rtl="0"/>
            <a:endParaRPr lang="en-US" dirty="0"/>
          </a:p>
          <a:p>
            <a:pPr algn="l" rtl="0"/>
            <a:r>
              <a:rPr lang="en-US" dirty="0"/>
              <a:t>* * Estas 3 cualidades son necesarias para realmente ROMPER EL CICLO... * * *</a:t>
            </a:r>
          </a:p>
        </p:txBody>
      </p:sp>
      <p:sp>
        <p:nvSpPr>
          <p:cNvPr id="4" name="Slide Number Placeholder 3"/>
          <p:cNvSpPr>
            <a:spLocks noGrp="1"/>
          </p:cNvSpPr>
          <p:nvPr>
            <p:ph type="sldNum" sz="quarter" idx="5"/>
          </p:nvPr>
        </p:nvSpPr>
        <p:spPr/>
        <p:txBody>
          <a:bodyPr/>
          <a:lstStyle/>
          <a:p>
            <a:pPr algn="l" rtl="0"/>
            <a:fld id="{383E678C-7E9F-CA4B-9E51-7CD7DC17C2A0}" type="slidenum">
              <a:rPr lang="en-US" smtClean="0"/>
              <a:t>5</a:t>
            </a:fld>
            <a:endParaRPr lang="en-US"/>
          </a:p>
        </p:txBody>
      </p:sp>
    </p:spTree>
    <p:extLst>
      <p:ext uri="{BB962C8B-B14F-4D97-AF65-F5344CB8AC3E}">
        <p14:creationId xmlns:p14="http://schemas.microsoft.com/office/powerpoint/2010/main" val="3418695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solidFill>
                  <a:schemeClr val="bg1"/>
                </a:solidFill>
              </a:rPr>
              <a:t>Probado por la idolatría</a:t>
            </a:r>
          </a:p>
          <a:p>
            <a:pPr algn="l" rtl="0"/>
            <a:r>
              <a:rPr lang="en-US" dirty="0">
                <a:solidFill>
                  <a:schemeClr val="bg1"/>
                </a:solidFill>
              </a:rPr>
              <a:t>Probado por la opresión</a:t>
            </a:r>
          </a:p>
          <a:p>
            <a:pPr algn="l" rtl="0"/>
            <a:r>
              <a:rPr lang="en-US" dirty="0">
                <a:solidFill>
                  <a:schemeClr val="bg1"/>
                </a:solidFill>
              </a:rPr>
              <a:t>Probado por la libertad</a:t>
            </a:r>
          </a:p>
          <a:p>
            <a:pPr algn="l" rtl="0"/>
            <a:endParaRPr lang="en-US" dirty="0"/>
          </a:p>
          <a:p>
            <a:pPr algn="l" rtl="0"/>
            <a:r>
              <a:rPr lang="en-US" dirty="0"/>
              <a:t>Juan 17:15-18 – Jesús hace el mismo punto. Salimos al MUNDO….</a:t>
            </a:r>
          </a:p>
          <a:p>
            <a:pPr algn="l" rtl="0"/>
            <a:endParaRPr lang="en-US" dirty="0"/>
          </a:p>
          <a:p>
            <a:pPr algn="l" rtl="0"/>
            <a:r>
              <a:rPr lang="en-US" dirty="0"/>
              <a:t>¡Espero que sea súper obvio que también nos metemos en ciclos!</a:t>
            </a:r>
          </a:p>
          <a:p>
            <a:pPr algn="l" rtl="0"/>
            <a:endParaRPr lang="en-US" dirty="0"/>
          </a:p>
          <a:p>
            <a:pPr algn="l" rtl="0"/>
            <a:r>
              <a:rPr lang="en-US" dirty="0"/>
              <a:t>Ciclos de argumentos.</a:t>
            </a:r>
          </a:p>
          <a:p>
            <a:pPr algn="l" rtl="0"/>
            <a:r>
              <a:rPr lang="en-US" dirty="0"/>
              <a:t>Ciclos de rebeldía.</a:t>
            </a:r>
          </a:p>
          <a:p>
            <a:pPr algn="l" rtl="0"/>
            <a:r>
              <a:rPr lang="en-US" dirty="0"/>
              <a:t>Ciclos de alimentación poco saludable.</a:t>
            </a:r>
          </a:p>
          <a:p>
            <a:pPr algn="l" rtl="0"/>
            <a:r>
              <a:rPr lang="en-US" dirty="0"/>
              <a:t>¡Ciclos de pensamiento poco saludable!</a:t>
            </a:r>
          </a:p>
          <a:p>
            <a:pPr algn="l" rtl="0"/>
            <a:endParaRPr lang="en-US" dirty="0"/>
          </a:p>
        </p:txBody>
      </p:sp>
      <p:sp>
        <p:nvSpPr>
          <p:cNvPr id="4" name="Slide Number Placeholder 3"/>
          <p:cNvSpPr>
            <a:spLocks noGrp="1"/>
          </p:cNvSpPr>
          <p:nvPr>
            <p:ph type="sldNum" sz="quarter" idx="5"/>
          </p:nvPr>
        </p:nvSpPr>
        <p:spPr/>
        <p:txBody>
          <a:bodyPr/>
          <a:lstStyle/>
          <a:p>
            <a:pPr algn="l" rtl="0"/>
            <a:fld id="{383E678C-7E9F-CA4B-9E51-7CD7DC17C2A0}" type="slidenum">
              <a:rPr lang="en-US" smtClean="0"/>
              <a:t>6</a:t>
            </a:fld>
            <a:endParaRPr lang="en-US"/>
          </a:p>
        </p:txBody>
      </p:sp>
    </p:spTree>
    <p:extLst>
      <p:ext uri="{BB962C8B-B14F-4D97-AF65-F5344CB8AC3E}">
        <p14:creationId xmlns:p14="http://schemas.microsoft.com/office/powerpoint/2010/main" val="1116648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Ninguno de los jueces afirmaría que hicieron todo esto por su cuenta.</a:t>
            </a:r>
          </a:p>
          <a:p>
            <a:pPr algn="l" rtl="0"/>
            <a:r>
              <a:rPr lang="en-US" dirty="0"/>
              <a:t>¡Ninguno de los jueces afirmaría ser lo suficientemente inteligente, lo suficientemente piadoso, lo suficientemente fuerte como para ganar por su cuenta!</a:t>
            </a:r>
          </a:p>
          <a:p>
            <a:pPr algn="l" rtl="0"/>
            <a:endParaRPr lang="en-US" dirty="0"/>
          </a:p>
          <a:p>
            <a:pPr algn="l" rtl="0"/>
            <a:r>
              <a:rPr lang="en-US" dirty="0"/>
              <a:t>Incluso Sansón, el juez más arrogante, más tonto y más lujurioso, ¡SABÍA que la fuerza no era de Él!</a:t>
            </a:r>
          </a:p>
          <a:p>
            <a:pPr algn="l" rtl="0"/>
            <a:endParaRPr lang="en-US" dirty="0"/>
          </a:p>
          <a:p>
            <a:pPr algn="l" rtl="0"/>
            <a:r>
              <a:rPr lang="en-US" dirty="0"/>
              <a:t>¡En cada batalla, cuentan con el Poder de Dios!</a:t>
            </a:r>
          </a:p>
          <a:p>
            <a:pPr algn="l" rtl="0"/>
            <a:endParaRPr lang="en-US" dirty="0"/>
          </a:p>
          <a:p>
            <a:pPr algn="l" rtl="0"/>
            <a:r>
              <a:rPr lang="en-US" dirty="0"/>
              <a:t>Si estás en un ciclo de pecado y arrepentimiento, por favor aférrate a Efesios 3:20-21 y entiende que DIOS TIENE EL PODER para AYUDARTE ¡Romper este ciclo!</a:t>
            </a:r>
          </a:p>
          <a:p>
            <a:pPr algn="l" rtl="0"/>
            <a:endParaRPr lang="en-US" dirty="0"/>
          </a:p>
          <a:p>
            <a:pPr algn="l" rtl="0"/>
            <a:r>
              <a:rPr lang="en-US" sz="936" b="1" i="0" kern="1200" baseline="30000" dirty="0">
                <a:solidFill>
                  <a:schemeClr val="tx1"/>
                </a:solidFill>
                <a:effectLst/>
                <a:latin typeface="+mn-lt"/>
                <a:ea typeface="+mn-ea"/>
                <a:cs typeface="+mn-cs"/>
              </a:rPr>
              <a:t>20</a:t>
            </a:r>
            <a:r>
              <a:rPr lang="en-US" sz="936" b="0" i="0" kern="1200" dirty="0">
                <a:solidFill>
                  <a:schemeClr val="tx1"/>
                </a:solidFill>
                <a:effectLst/>
                <a:latin typeface="+mn-lt"/>
                <a:ea typeface="+mn-ea"/>
                <a:cs typeface="+mn-cs"/>
              </a:rPr>
              <a:t>Y a Aquel que es poderoso para hacer todas las cosas mucho más abundantemente de lo que pedimos o entendemos, según el poder que actúa en nosotros,</a:t>
            </a:r>
            <a:r>
              <a:rPr lang="en-US" sz="936" b="1" i="0" kern="1200" baseline="30000" dirty="0">
                <a:solidFill>
                  <a:schemeClr val="tx1"/>
                </a:solidFill>
                <a:effectLst/>
                <a:latin typeface="+mn-lt"/>
                <a:ea typeface="+mn-ea"/>
                <a:cs typeface="+mn-cs"/>
              </a:rPr>
              <a:t>21</a:t>
            </a:r>
            <a:r>
              <a:rPr lang="en-US" sz="936" b="0" i="0" kern="1200" dirty="0">
                <a:solidFill>
                  <a:schemeClr val="tx1"/>
                </a:solidFill>
                <a:effectLst/>
                <a:latin typeface="+mn-lt"/>
                <a:ea typeface="+mn-ea"/>
                <a:cs typeface="+mn-cs"/>
              </a:rPr>
              <a:t>a él</a:t>
            </a:r>
            <a:r>
              <a:rPr lang="en-US" sz="936" b="0" i="1" kern="1200" dirty="0">
                <a:solidFill>
                  <a:schemeClr val="tx1"/>
                </a:solidFill>
                <a:effectLst/>
                <a:latin typeface="+mn-lt"/>
                <a:ea typeface="+mn-ea"/>
                <a:cs typeface="+mn-cs"/>
              </a:rPr>
              <a:t>ser</a:t>
            </a:r>
            <a:r>
              <a:rPr lang="en-US" sz="936" b="0" i="0" kern="1200" dirty="0">
                <a:solidFill>
                  <a:schemeClr val="tx1"/>
                </a:solidFill>
                <a:effectLst/>
                <a:latin typeface="+mn-lt"/>
                <a:ea typeface="+mn-ea"/>
                <a:cs typeface="+mn-cs"/>
              </a:rPr>
              <a:t>la gloria en la iglesia y en Cristo Jesús por todas las generaciones</a:t>
            </a:r>
            <a:r>
              <a:rPr lang="en-US" sz="936" b="0" i="0" kern="1200" baseline="30000" dirty="0">
                <a:solidFill>
                  <a:schemeClr val="tx1"/>
                </a:solidFill>
                <a:effectLst/>
                <a:latin typeface="+mn-lt"/>
                <a:ea typeface="+mn-ea"/>
                <a:cs typeface="+mn-cs"/>
              </a:rPr>
              <a:t>[</a:t>
            </a:r>
            <a:r>
              <a:rPr lang="en-US" sz="936" b="0" i="0" kern="1200" baseline="30000" dirty="0">
                <a:solidFill>
                  <a:schemeClr val="tx1"/>
                </a:solidFill>
                <a:effectLst/>
                <a:latin typeface="+mn-lt"/>
                <a:ea typeface="+mn-ea"/>
                <a:cs typeface="+mn-cs"/>
                <a:hlinkClick r:id="rId3" tooltip="See footnote n"/>
              </a:rPr>
              <a:t>norte</a:t>
            </a:r>
            <a:r>
              <a:rPr lang="en-US" sz="936" b="0" i="0" kern="1200" baseline="30000" dirty="0">
                <a:solidFill>
                  <a:schemeClr val="tx1"/>
                </a:solidFill>
                <a:effectLst/>
                <a:latin typeface="+mn-lt"/>
                <a:ea typeface="+mn-ea"/>
                <a:cs typeface="+mn-cs"/>
              </a:rPr>
              <a:t>]</a:t>
            </a:r>
            <a:r>
              <a:rPr lang="en-US" sz="936" b="0" i="0" kern="1200" dirty="0">
                <a:solidFill>
                  <a:schemeClr val="tx1"/>
                </a:solidFill>
                <a:effectLst/>
                <a:latin typeface="+mn-lt"/>
                <a:ea typeface="+mn-ea"/>
                <a:cs typeface="+mn-cs"/>
              </a:rPr>
              <a:t>por los siglos de los siglos. Amén.</a:t>
            </a:r>
          </a:p>
          <a:p>
            <a:pPr algn="l" rtl="0"/>
            <a:endParaRPr lang="en-US" sz="936" b="0" i="0" kern="1200" dirty="0">
              <a:solidFill>
                <a:schemeClr val="tx1"/>
              </a:solidFill>
              <a:effectLst/>
              <a:latin typeface="+mn-lt"/>
              <a:ea typeface="+mn-ea"/>
              <a:cs typeface="+mn-cs"/>
            </a:endParaRPr>
          </a:p>
          <a:p>
            <a:pPr algn="l" rtl="0"/>
            <a:r>
              <a:rPr lang="en-US" sz="936" b="0" i="0" kern="1200" dirty="0">
                <a:solidFill>
                  <a:schemeClr val="tx1"/>
                </a:solidFill>
                <a:effectLst/>
                <a:latin typeface="+mn-lt"/>
                <a:ea typeface="+mn-ea"/>
                <a:cs typeface="+mn-cs"/>
              </a:rPr>
              <a:t>Incluso hoy en día, una gran parte de cómo se ve eso es levantar una persona de acción...</a:t>
            </a:r>
            <a:endParaRPr lang="en-US" dirty="0"/>
          </a:p>
        </p:txBody>
      </p:sp>
      <p:sp>
        <p:nvSpPr>
          <p:cNvPr id="4" name="Slide Number Placeholder 3"/>
          <p:cNvSpPr>
            <a:spLocks noGrp="1"/>
          </p:cNvSpPr>
          <p:nvPr>
            <p:ph type="sldNum" sz="quarter" idx="5"/>
          </p:nvPr>
        </p:nvSpPr>
        <p:spPr/>
        <p:txBody>
          <a:bodyPr/>
          <a:lstStyle/>
          <a:p>
            <a:pPr algn="l" rtl="0"/>
            <a:fld id="{383E678C-7E9F-CA4B-9E51-7CD7DC17C2A0}" type="slidenum">
              <a:rPr lang="en-US" smtClean="0"/>
              <a:t>7</a:t>
            </a:fld>
            <a:endParaRPr lang="en-US"/>
          </a:p>
        </p:txBody>
      </p:sp>
    </p:spTree>
    <p:extLst>
      <p:ext uri="{BB962C8B-B14F-4D97-AF65-F5344CB8AC3E}">
        <p14:creationId xmlns:p14="http://schemas.microsoft.com/office/powerpoint/2010/main" val="3803874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El pecado que nos rodea no es un descuido de parte de Dios.</a:t>
            </a:r>
          </a:p>
          <a:p>
            <a:pPr algn="l" rtl="0"/>
            <a:endParaRPr lang="en-US" dirty="0"/>
          </a:p>
          <a:p>
            <a:pPr algn="l" rtl="0"/>
            <a:r>
              <a:rPr lang="en-US" dirty="0"/>
              <a:t>Se necesita algo más que buenas intenciones o una buena reputación.</a:t>
            </a:r>
          </a:p>
          <a:p>
            <a:pPr algn="l" rtl="0"/>
            <a:endParaRPr lang="en-US" dirty="0"/>
          </a:p>
          <a:p>
            <a:pPr algn="l" rtl="0"/>
            <a:r>
              <a:rPr lang="en-US" dirty="0"/>
              <a:t>Había batallas que pelear, y hoy, cuando necesitamos romper un mal hábito,</a:t>
            </a:r>
            <a:r>
              <a:rPr lang="en-US" dirty="0" err="1"/>
              <a:t>etc.</a:t>
            </a:r>
            <a:r>
              <a:rPr lang="en-US" dirty="0"/>
              <a:t>… debemos ser gente de Acción.</a:t>
            </a:r>
          </a:p>
          <a:p>
            <a:pPr algn="l" rtl="0"/>
            <a:endParaRPr lang="en-US" dirty="0"/>
          </a:p>
          <a:p>
            <a:pPr algn="l" rtl="0"/>
            <a:endParaRPr lang="en-US" dirty="0"/>
          </a:p>
          <a:p>
            <a:pPr algn="l" rtl="0"/>
            <a:r>
              <a:rPr lang="en-US" dirty="0"/>
              <a:t>La gente de acción tiene una tendencia a aceptar el riesgo y hacer algo productivo.</a:t>
            </a:r>
          </a:p>
          <a:p>
            <a:pPr algn="l" rtl="0"/>
            <a:endParaRPr lang="en-US" dirty="0"/>
          </a:p>
          <a:p>
            <a:pPr algn="l" rtl="0"/>
            <a:r>
              <a:rPr lang="en-US" dirty="0"/>
              <a:t>Gideon: un juez que toma la acción a altas horas de la noche para destruir un ídolo. No hay vuelta atrás en este. Me recuerda a un VHS: golpéalo con un martillo.</a:t>
            </a:r>
          </a:p>
          <a:p>
            <a:pPr algn="l" rtl="0"/>
            <a:endParaRPr lang="en-US" dirty="0"/>
          </a:p>
          <a:p>
            <a:pPr algn="l" rtl="0"/>
            <a:r>
              <a:rPr lang="en-US" dirty="0"/>
              <a:t>Da un pequeño paso</a:t>
            </a:r>
          </a:p>
          <a:p>
            <a:pPr algn="l" rtl="0"/>
            <a:r>
              <a:rPr lang="en-US" dirty="0"/>
              <a:t>Evitar distracciones</a:t>
            </a:r>
          </a:p>
          <a:p>
            <a:pPr algn="l" rtl="0"/>
            <a:r>
              <a:rPr lang="en-US" dirty="0"/>
              <a:t>Aprenda sobre la marcha: puede ser tentador pensar que necesita un plan maestro, pero la verdad es que debemos SEGUIR al VERDADERO MAESTRO y confiar en SU ​​PLAN.</a:t>
            </a:r>
          </a:p>
          <a:p>
            <a:pPr algn="l" rtl="0"/>
            <a:r>
              <a:rPr lang="en-US" dirty="0"/>
              <a:t>Amigos, hacemos esto en tantas áreas de la vida. En nuestro trabajo, estamos aprendiendo cada vez más MIENTRAS HACEMOS. En los deportes, aprendemos más en cada partido que jugamos.</a:t>
            </a:r>
          </a:p>
          <a:p>
            <a:pPr algn="l" rtl="0"/>
            <a:r>
              <a:rPr lang="en-US" dirty="0"/>
              <a:t>Simplemente no hay sustituto para la práctica real.</a:t>
            </a:r>
          </a:p>
          <a:p>
            <a:pPr algn="l" rtl="0"/>
            <a:endParaRPr lang="en-US" dirty="0"/>
          </a:p>
          <a:p>
            <a:pPr algn="l" rtl="0"/>
            <a:endParaRPr lang="en-US" dirty="0"/>
          </a:p>
          <a:p>
            <a:pPr algn="l" rtl="0"/>
            <a:r>
              <a:rPr lang="en-US" dirty="0"/>
              <a:t>"Aprender haciendo"</a:t>
            </a:r>
          </a:p>
        </p:txBody>
      </p:sp>
      <p:sp>
        <p:nvSpPr>
          <p:cNvPr id="4" name="Slide Number Placeholder 3"/>
          <p:cNvSpPr>
            <a:spLocks noGrp="1"/>
          </p:cNvSpPr>
          <p:nvPr>
            <p:ph type="sldNum" sz="quarter" idx="5"/>
          </p:nvPr>
        </p:nvSpPr>
        <p:spPr/>
        <p:txBody>
          <a:bodyPr/>
          <a:lstStyle/>
          <a:p>
            <a:pPr algn="l" rtl="0"/>
            <a:fld id="{383E678C-7E9F-CA4B-9E51-7CD7DC17C2A0}" type="slidenum">
              <a:rPr lang="en-US" smtClean="0"/>
              <a:t>8</a:t>
            </a:fld>
            <a:endParaRPr lang="en-US"/>
          </a:p>
        </p:txBody>
      </p:sp>
    </p:spTree>
    <p:extLst>
      <p:ext uri="{BB962C8B-B14F-4D97-AF65-F5344CB8AC3E}">
        <p14:creationId xmlns:p14="http://schemas.microsoft.com/office/powerpoint/2010/main" val="3649322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solidFill>
                  <a:schemeClr val="bg1"/>
                </a:solidFill>
              </a:rPr>
              <a:t>¡Necesitamos una mirada larga y dura a nuestra propia historia!</a:t>
            </a:r>
          </a:p>
          <a:p>
            <a:pPr algn="l" rtl="0"/>
            <a:r>
              <a:rPr lang="en-US" dirty="0">
                <a:solidFill>
                  <a:schemeClr val="bg1"/>
                </a:solidFill>
              </a:rPr>
              <a:t>Debemos ser honestos acerca de hacia dónde nos lleva este ciclo...</a:t>
            </a:r>
          </a:p>
          <a:p>
            <a:pPr algn="l" rtl="0"/>
            <a:r>
              <a:rPr lang="en-US" dirty="0">
                <a:solidFill>
                  <a:schemeClr val="bg1"/>
                </a:solidFill>
              </a:rPr>
              <a:t>Estas verdades nos impulsan a oraciones sinceras. (3:9, 3:15, 4:3, 6:6-7, 10:10)</a:t>
            </a:r>
          </a:p>
          <a:p>
            <a:pPr algn="l" rtl="0"/>
            <a:endParaRPr lang="en-US" dirty="0"/>
          </a:p>
          <a:p>
            <a:pPr algn="l" rtl="0"/>
            <a:endParaRPr lang="en-US" dirty="0"/>
          </a:p>
          <a:p>
            <a:pPr algn="l" rtl="0"/>
            <a:r>
              <a:rPr lang="en-US" dirty="0"/>
              <a:t>Los Pecados Que Dios Nos Aquí.</a:t>
            </a:r>
          </a:p>
          <a:p>
            <a:pPr algn="l" rtl="0"/>
            <a:r>
              <a:rPr lang="en-US" dirty="0"/>
              <a:t>La bondad de Dios que nunca falla.</a:t>
            </a:r>
          </a:p>
          <a:p>
            <a:pPr algn="l" rtl="0"/>
            <a:endParaRPr lang="en-US" dirty="0"/>
          </a:p>
          <a:p>
            <a:pPr algn="l" rtl="0"/>
            <a:r>
              <a:rPr lang="en-US" dirty="0"/>
              <a:t>Hacia dónde conduce... los capítulos finales del libro son historias gráficas y terribles que muestran cuán oscuro se volvió Israel.</a:t>
            </a:r>
          </a:p>
        </p:txBody>
      </p:sp>
      <p:sp>
        <p:nvSpPr>
          <p:cNvPr id="4" name="Slide Number Placeholder 3"/>
          <p:cNvSpPr>
            <a:spLocks noGrp="1"/>
          </p:cNvSpPr>
          <p:nvPr>
            <p:ph type="sldNum" sz="quarter" idx="5"/>
          </p:nvPr>
        </p:nvSpPr>
        <p:spPr/>
        <p:txBody>
          <a:bodyPr/>
          <a:lstStyle/>
          <a:p>
            <a:pPr algn="l" rtl="0"/>
            <a:fld id="{383E678C-7E9F-CA4B-9E51-7CD7DC17C2A0}" type="slidenum">
              <a:rPr lang="en-US" smtClean="0"/>
              <a:t>9</a:t>
            </a:fld>
            <a:endParaRPr lang="en-US"/>
          </a:p>
        </p:txBody>
      </p:sp>
    </p:spTree>
    <p:extLst>
      <p:ext uri="{BB962C8B-B14F-4D97-AF65-F5344CB8AC3E}">
        <p14:creationId xmlns:p14="http://schemas.microsoft.com/office/powerpoint/2010/main" val="3215618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D8F3C2-5308-044A-9EC6-69913DB9061E}"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607C2-F7EC-BC4D-819A-354E7D3BCD14}" type="slidenum">
              <a:rPr lang="en-US" smtClean="0"/>
              <a:t>‹#›</a:t>
            </a:fld>
            <a:endParaRPr lang="en-US"/>
          </a:p>
        </p:txBody>
      </p:sp>
    </p:spTree>
    <p:extLst>
      <p:ext uri="{BB962C8B-B14F-4D97-AF65-F5344CB8AC3E}">
        <p14:creationId xmlns:p14="http://schemas.microsoft.com/office/powerpoint/2010/main" val="1759407808"/>
      </p:ext>
    </p:extLst>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D8F3C2-5308-044A-9EC6-69913DB9061E}"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607C2-F7EC-BC4D-819A-354E7D3BCD14}" type="slidenum">
              <a:rPr lang="en-US" smtClean="0"/>
              <a:t>‹#›</a:t>
            </a:fld>
            <a:endParaRPr lang="en-US"/>
          </a:p>
        </p:txBody>
      </p:sp>
    </p:spTree>
    <p:extLst>
      <p:ext uri="{BB962C8B-B14F-4D97-AF65-F5344CB8AC3E}">
        <p14:creationId xmlns:p14="http://schemas.microsoft.com/office/powerpoint/2010/main" val="1899705863"/>
      </p:ext>
    </p:extLst>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D8F3C2-5308-044A-9EC6-69913DB9061E}"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607C2-F7EC-BC4D-819A-354E7D3BCD14}" type="slidenum">
              <a:rPr lang="en-US" smtClean="0"/>
              <a:t>‹#›</a:t>
            </a:fld>
            <a:endParaRPr lang="en-US"/>
          </a:p>
        </p:txBody>
      </p:sp>
    </p:spTree>
    <p:extLst>
      <p:ext uri="{BB962C8B-B14F-4D97-AF65-F5344CB8AC3E}">
        <p14:creationId xmlns:p14="http://schemas.microsoft.com/office/powerpoint/2010/main" val="601560035"/>
      </p:ext>
    </p:extLst>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30310" y="304271"/>
            <a:ext cx="7485040" cy="1104636"/>
          </a:xfrm>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a:xfrm>
            <a:off x="1030310" y="1521354"/>
            <a:ext cx="7485040" cy="3626115"/>
          </a:xfrm>
        </p:spPr>
        <p:txBody>
          <a:bodyPr>
            <a:normAutofit/>
          </a:bodyPr>
          <a:lstStyle>
            <a:lvl1pPr>
              <a:defRPr sz="2800"/>
            </a:lvl1pPr>
            <a:lvl2pPr>
              <a:defRPr sz="24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8D8F3C2-5308-044A-9EC6-69913DB9061E}"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607C2-F7EC-BC4D-819A-354E7D3BCD14}" type="slidenum">
              <a:rPr lang="en-US" smtClean="0"/>
              <a:t>‹#›</a:t>
            </a:fld>
            <a:endParaRPr lang="en-US"/>
          </a:p>
        </p:txBody>
      </p:sp>
    </p:spTree>
    <p:extLst>
      <p:ext uri="{BB962C8B-B14F-4D97-AF65-F5344CB8AC3E}">
        <p14:creationId xmlns:p14="http://schemas.microsoft.com/office/powerpoint/2010/main" val="816341930"/>
      </p:ext>
    </p:extLst>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8D8F3C2-5308-044A-9EC6-69913DB9061E}"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607C2-F7EC-BC4D-819A-354E7D3BCD14}" type="slidenum">
              <a:rPr lang="en-US" smtClean="0"/>
              <a:t>‹#›</a:t>
            </a:fld>
            <a:endParaRPr lang="en-US"/>
          </a:p>
        </p:txBody>
      </p:sp>
    </p:spTree>
    <p:extLst>
      <p:ext uri="{BB962C8B-B14F-4D97-AF65-F5344CB8AC3E}">
        <p14:creationId xmlns:p14="http://schemas.microsoft.com/office/powerpoint/2010/main" val="2957252239"/>
      </p:ext>
    </p:extLst>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D8F3C2-5308-044A-9EC6-69913DB9061E}"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607C2-F7EC-BC4D-819A-354E7D3BCD14}" type="slidenum">
              <a:rPr lang="en-US" smtClean="0"/>
              <a:t>‹#›</a:t>
            </a:fld>
            <a:endParaRPr lang="en-US"/>
          </a:p>
        </p:txBody>
      </p:sp>
    </p:spTree>
    <p:extLst>
      <p:ext uri="{BB962C8B-B14F-4D97-AF65-F5344CB8AC3E}">
        <p14:creationId xmlns:p14="http://schemas.microsoft.com/office/powerpoint/2010/main" val="2401213329"/>
      </p:ext>
    </p:extLst>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D8F3C2-5308-044A-9EC6-69913DB9061E}" type="datetimeFigureOut">
              <a:rPr lang="en-US" smtClean="0"/>
              <a:t>10/25/2022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E607C2-F7EC-BC4D-819A-354E7D3BCD14}" type="slidenum">
              <a:rPr lang="en-US" smtClean="0"/>
              <a:t>‹#›</a:t>
            </a:fld>
            <a:endParaRPr lang="en-US"/>
          </a:p>
        </p:txBody>
      </p:sp>
    </p:spTree>
    <p:extLst>
      <p:ext uri="{BB962C8B-B14F-4D97-AF65-F5344CB8AC3E}">
        <p14:creationId xmlns:p14="http://schemas.microsoft.com/office/powerpoint/2010/main" val="2774357103"/>
      </p:ext>
    </p:extLst>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D8F3C2-5308-044A-9EC6-69913DB9061E}" type="datetimeFigureOut">
              <a:rPr lang="en-US" smtClean="0"/>
              <a:t>10/25/2022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E607C2-F7EC-BC4D-819A-354E7D3BCD14}" type="slidenum">
              <a:rPr lang="en-US" smtClean="0"/>
              <a:t>‹#›</a:t>
            </a:fld>
            <a:endParaRPr lang="en-US"/>
          </a:p>
        </p:txBody>
      </p:sp>
    </p:spTree>
    <p:extLst>
      <p:ext uri="{BB962C8B-B14F-4D97-AF65-F5344CB8AC3E}">
        <p14:creationId xmlns:p14="http://schemas.microsoft.com/office/powerpoint/2010/main" val="550031381"/>
      </p:ext>
    </p:extLst>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8F3C2-5308-044A-9EC6-69913DB9061E}" type="datetimeFigureOut">
              <a:rPr lang="en-US" smtClean="0"/>
              <a:t>10/25/2022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E607C2-F7EC-BC4D-819A-354E7D3BCD14}" type="slidenum">
              <a:rPr lang="en-US" smtClean="0"/>
              <a:t>‹#›</a:t>
            </a:fld>
            <a:endParaRPr lang="en-US"/>
          </a:p>
        </p:txBody>
      </p:sp>
    </p:spTree>
    <p:extLst>
      <p:ext uri="{BB962C8B-B14F-4D97-AF65-F5344CB8AC3E}">
        <p14:creationId xmlns:p14="http://schemas.microsoft.com/office/powerpoint/2010/main" val="327593134"/>
      </p:ext>
    </p:extLst>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8D8F3C2-5308-044A-9EC6-69913DB9061E}"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607C2-F7EC-BC4D-819A-354E7D3BCD14}" type="slidenum">
              <a:rPr lang="en-US" smtClean="0"/>
              <a:t>‹#›</a:t>
            </a:fld>
            <a:endParaRPr lang="en-US"/>
          </a:p>
        </p:txBody>
      </p:sp>
    </p:spTree>
    <p:extLst>
      <p:ext uri="{BB962C8B-B14F-4D97-AF65-F5344CB8AC3E}">
        <p14:creationId xmlns:p14="http://schemas.microsoft.com/office/powerpoint/2010/main" val="962761678"/>
      </p:ext>
    </p:extLst>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8D8F3C2-5308-044A-9EC6-69913DB9061E}"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607C2-F7EC-BC4D-819A-354E7D3BCD14}" type="slidenum">
              <a:rPr lang="en-US" smtClean="0"/>
              <a:t>‹#›</a:t>
            </a:fld>
            <a:endParaRPr lang="en-US"/>
          </a:p>
        </p:txBody>
      </p:sp>
    </p:spTree>
    <p:extLst>
      <p:ext uri="{BB962C8B-B14F-4D97-AF65-F5344CB8AC3E}">
        <p14:creationId xmlns:p14="http://schemas.microsoft.com/office/powerpoint/2010/main" val="1957312930"/>
      </p:ext>
    </p:extLst>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18D8F3C2-5308-044A-9EC6-69913DB9061E}" type="datetimeFigureOut">
              <a:rPr lang="en-US" smtClean="0"/>
              <a:t>10/25/2022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03E607C2-F7EC-BC4D-819A-354E7D3BCD14}" type="slidenum">
              <a:rPr lang="en-US" smtClean="0"/>
              <a:t>‹#›</a:t>
            </a:fld>
            <a:endParaRPr lang="en-US"/>
          </a:p>
        </p:txBody>
      </p:sp>
    </p:spTree>
    <p:extLst>
      <p:ext uri="{BB962C8B-B14F-4D97-AF65-F5344CB8AC3E}">
        <p14:creationId xmlns:p14="http://schemas.microsoft.com/office/powerpoint/2010/main" val="750454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strips dir="rd"/>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555D8F-3161-9646-B471-003E910CDC5F}"/>
              </a:ext>
            </a:extLst>
          </p:cNvPr>
          <p:cNvSpPr>
            <a:spLocks noGrp="1"/>
          </p:cNvSpPr>
          <p:nvPr>
            <p:ph type="ctrTitle"/>
          </p:nvPr>
        </p:nvSpPr>
        <p:spPr/>
        <p:txBody>
          <a:bodyPr/>
          <a:lstStyle/>
          <a:p>
            <a:pPr algn="l" rtl="0"/>
            <a:r>
              <a:rPr lang="en-US" dirty="0"/>
              <a:t>Rompe el ciclo</a:t>
            </a:r>
          </a:p>
        </p:txBody>
      </p:sp>
      <p:sp>
        <p:nvSpPr>
          <p:cNvPr id="3" name="Subtitle 2">
            <a:extLst>
              <a:ext uri="{FF2B5EF4-FFF2-40B4-BE49-F238E27FC236}">
                <a16:creationId xmlns:a16="http://schemas.microsoft.com/office/drawing/2014/main" xmlns="" id="{2E78C9AA-C970-1F4E-99F3-8A5668D676C1}"/>
              </a:ext>
            </a:extLst>
          </p:cNvPr>
          <p:cNvSpPr>
            <a:spLocks noGrp="1"/>
          </p:cNvSpPr>
          <p:nvPr>
            <p:ph type="subTitle" idx="1"/>
          </p:nvPr>
        </p:nvSpPr>
        <p:spPr/>
        <p:txBody>
          <a:bodyPr/>
          <a:lstStyle/>
          <a:p>
            <a:pPr algn="l" rtl="0"/>
            <a:endParaRPr lang="en-US"/>
          </a:p>
        </p:txBody>
      </p:sp>
      <p:pic>
        <p:nvPicPr>
          <p:cNvPr id="5" name="Picture 4">
            <a:extLst>
              <a:ext uri="{FF2B5EF4-FFF2-40B4-BE49-F238E27FC236}">
                <a16:creationId xmlns:a16="http://schemas.microsoft.com/office/drawing/2014/main" xmlns="" id="{7D4B8F87-E0DE-3D4A-81BD-D57B8D15FFC7}"/>
              </a:ext>
            </a:extLst>
          </p:cNvPr>
          <p:cNvPicPr>
            <a:picLocks noChangeAspect="1"/>
          </p:cNvPicPr>
          <p:nvPr/>
        </p:nvPicPr>
        <p:blipFill>
          <a:blip r:embed="rId3"/>
          <a:stretch>
            <a:fillRect/>
          </a:stretch>
        </p:blipFill>
        <p:spPr>
          <a:xfrm>
            <a:off x="1059" y="0"/>
            <a:ext cx="9141881" cy="5715000"/>
          </a:xfrm>
          <a:prstGeom prst="rect">
            <a:avLst/>
          </a:prstGeom>
        </p:spPr>
      </p:pic>
      <p:sp>
        <p:nvSpPr>
          <p:cNvPr id="4" name="TextBox 3"/>
          <p:cNvSpPr txBox="1"/>
          <p:nvPr/>
        </p:nvSpPr>
        <p:spPr>
          <a:xfrm>
            <a:off x="4004841" y="1412111"/>
            <a:ext cx="4259483" cy="3785652"/>
          </a:xfrm>
          <a:prstGeom prst="rect">
            <a:avLst/>
          </a:prstGeom>
          <a:solidFill>
            <a:schemeClr val="bg1"/>
          </a:solidFill>
        </p:spPr>
        <p:txBody>
          <a:bodyPr wrap="square" rtlCol="0">
            <a:spAutoFit/>
          </a:bodyPr>
          <a:lstStyle/>
          <a:p>
            <a:pPr algn="ctr"/>
            <a:r>
              <a:rPr lang="es-ES" sz="6600" b="1" dirty="0" smtClean="0"/>
              <a:t>ROMPE </a:t>
            </a:r>
            <a:br>
              <a:rPr lang="es-ES" sz="6600" b="1" dirty="0" smtClean="0"/>
            </a:br>
            <a:r>
              <a:rPr lang="es-ES" sz="6600" b="1" dirty="0" smtClean="0"/>
              <a:t>EL CICLO</a:t>
            </a:r>
          </a:p>
          <a:p>
            <a:pPr algn="ctr"/>
            <a:r>
              <a:rPr lang="es-ES" sz="5400" b="1" dirty="0" smtClean="0"/>
              <a:t>Lecciones de los jueces</a:t>
            </a:r>
            <a:endParaRPr lang="en-US" sz="5400" b="1" dirty="0"/>
          </a:p>
        </p:txBody>
      </p:sp>
    </p:spTree>
    <p:extLst>
      <p:ext uri="{BB962C8B-B14F-4D97-AF65-F5344CB8AC3E}">
        <p14:creationId xmlns:p14="http://schemas.microsoft.com/office/powerpoint/2010/main" val="2769693604"/>
      </p:ext>
    </p:extLst>
  </p:cSld>
  <p:clrMapOvr>
    <a:masterClrMapping/>
  </p:clrMapOvr>
  <p:transition spd="slow">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40C685-CF52-3449-84DB-AB1E654EAA7D}"/>
              </a:ext>
            </a:extLst>
          </p:cNvPr>
          <p:cNvSpPr>
            <a:spLocks noGrp="1"/>
          </p:cNvSpPr>
          <p:nvPr>
            <p:ph type="title"/>
          </p:nvPr>
        </p:nvSpPr>
        <p:spPr>
          <a:xfrm>
            <a:off x="963809" y="304271"/>
            <a:ext cx="7731305" cy="2696506"/>
          </a:xfrm>
        </p:spPr>
        <p:txBody>
          <a:bodyPr>
            <a:normAutofit fontScale="90000"/>
          </a:bodyPr>
          <a:lstStyle/>
          <a:p>
            <a:pPr algn="ctr" rtl="0"/>
            <a:r>
              <a:rPr lang="en-US" dirty="0">
                <a:solidFill>
                  <a:schemeClr val="bg1"/>
                </a:solidFill>
              </a:rPr>
              <a:t>Los ciclos se rompen cuando</a:t>
            </a:r>
            <a:br>
              <a:rPr lang="en-US" dirty="0">
                <a:solidFill>
                  <a:schemeClr val="bg1"/>
                </a:solidFill>
              </a:rPr>
            </a:br>
            <a:r>
              <a:rPr lang="en-US" sz="5400" dirty="0" err="1" smtClean="0">
                <a:solidFill>
                  <a:srgbClr val="AACC5A"/>
                </a:solidFill>
              </a:rPr>
              <a:t>seguimos</a:t>
            </a:r>
            <a:r>
              <a:rPr lang="en-US" sz="5400" dirty="0" smtClean="0">
                <a:solidFill>
                  <a:srgbClr val="AACC5A"/>
                </a:solidFill>
              </a:rPr>
              <a:t> </a:t>
            </a:r>
            <a:r>
              <a:rPr lang="en-US" sz="5400" dirty="0">
                <a:solidFill>
                  <a:srgbClr val="AACC5A"/>
                </a:solidFill>
              </a:rPr>
              <a:t>a los líderes piadosos que señalan el camino a seguir.</a:t>
            </a:r>
            <a:endParaRPr lang="en-US" sz="6000" dirty="0">
              <a:solidFill>
                <a:srgbClr val="AACC5A"/>
              </a:solidFill>
            </a:endParaRPr>
          </a:p>
        </p:txBody>
      </p:sp>
      <p:sp>
        <p:nvSpPr>
          <p:cNvPr id="3" name="Content Placeholder 2">
            <a:extLst>
              <a:ext uri="{FF2B5EF4-FFF2-40B4-BE49-F238E27FC236}">
                <a16:creationId xmlns:a16="http://schemas.microsoft.com/office/drawing/2014/main" xmlns="" id="{963EA9A4-8448-634D-98B4-E68854FA327A}"/>
              </a:ext>
            </a:extLst>
          </p:cNvPr>
          <p:cNvSpPr>
            <a:spLocks noGrp="1"/>
          </p:cNvSpPr>
          <p:nvPr>
            <p:ph idx="1"/>
          </p:nvPr>
        </p:nvSpPr>
        <p:spPr>
          <a:xfrm>
            <a:off x="1030310" y="3000777"/>
            <a:ext cx="7485040" cy="2146692"/>
          </a:xfrm>
        </p:spPr>
        <p:txBody>
          <a:bodyPr>
            <a:normAutofit/>
          </a:bodyPr>
          <a:lstStyle/>
          <a:p>
            <a:pPr algn="l" rtl="0"/>
            <a:r>
              <a:rPr lang="en-US" dirty="0">
                <a:solidFill>
                  <a:schemeClr val="bg1"/>
                </a:solidFill>
              </a:rPr>
              <a:t>Los jueces señalaron a la gente hacia Dios.</a:t>
            </a:r>
            <a:br>
              <a:rPr lang="en-US" dirty="0">
                <a:solidFill>
                  <a:schemeClr val="bg1"/>
                </a:solidFill>
              </a:rPr>
            </a:br>
            <a:r>
              <a:rPr lang="en-US" dirty="0">
                <a:solidFill>
                  <a:schemeClr val="bg1"/>
                </a:solidFill>
              </a:rPr>
              <a:t>Jueces 8:22-23, 11:27</a:t>
            </a:r>
          </a:p>
          <a:p>
            <a:pPr algn="l" rtl="0"/>
            <a:r>
              <a:rPr lang="en-US" dirty="0">
                <a:solidFill>
                  <a:schemeClr val="bg1"/>
                </a:solidFill>
              </a:rPr>
              <a:t>Los jueces no estaban solos. El papel de los padres es un elemento destacado en el libro.</a:t>
            </a:r>
            <a:br>
              <a:rPr lang="en-US" dirty="0">
                <a:solidFill>
                  <a:schemeClr val="bg1"/>
                </a:solidFill>
              </a:rPr>
            </a:br>
            <a:r>
              <a:rPr lang="en-US" dirty="0">
                <a:solidFill>
                  <a:schemeClr val="bg1"/>
                </a:solidFill>
              </a:rPr>
              <a:t>Jueces 13:8, 14:3</a:t>
            </a:r>
          </a:p>
        </p:txBody>
      </p:sp>
    </p:spTree>
    <p:extLst>
      <p:ext uri="{BB962C8B-B14F-4D97-AF65-F5344CB8AC3E}">
        <p14:creationId xmlns:p14="http://schemas.microsoft.com/office/powerpoint/2010/main" val="3929557844"/>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80EC20-5468-774E-AF15-870D09B29CFC}"/>
              </a:ext>
            </a:extLst>
          </p:cNvPr>
          <p:cNvSpPr>
            <a:spLocks noGrp="1"/>
          </p:cNvSpPr>
          <p:nvPr>
            <p:ph type="title"/>
          </p:nvPr>
        </p:nvSpPr>
        <p:spPr>
          <a:xfrm>
            <a:off x="1030310" y="304271"/>
            <a:ext cx="7485040" cy="2721562"/>
          </a:xfrm>
        </p:spPr>
        <p:txBody>
          <a:bodyPr>
            <a:normAutofit/>
          </a:bodyPr>
          <a:lstStyle/>
          <a:p>
            <a:pPr algn="ctr" rtl="0"/>
            <a:r>
              <a:rPr lang="en-US" sz="4200" dirty="0" smtClean="0">
                <a:solidFill>
                  <a:schemeClr val="bg1"/>
                </a:solidFill>
              </a:rPr>
              <a:t>Sin embargo, </a:t>
            </a:r>
            <a:r>
              <a:rPr lang="en-US" sz="4200" dirty="0" err="1" smtClean="0">
                <a:solidFill>
                  <a:schemeClr val="bg1"/>
                </a:solidFill>
              </a:rPr>
              <a:t>seguían</a:t>
            </a:r>
            <a:r>
              <a:rPr lang="en-US" sz="4200" dirty="0" smtClean="0">
                <a:solidFill>
                  <a:schemeClr val="bg1"/>
                </a:solidFill>
              </a:rPr>
              <a:t> </a:t>
            </a:r>
            <a:r>
              <a:rPr lang="en-US" sz="4200" dirty="0">
                <a:solidFill>
                  <a:schemeClr val="bg1"/>
                </a:solidFill>
              </a:rPr>
              <a:t>volviendo.</a:t>
            </a:r>
            <a:r>
              <a:rPr lang="en-US" sz="4800" dirty="0">
                <a:solidFill>
                  <a:srgbClr val="AACC5A"/>
                </a:solidFill>
              </a:rPr>
              <a:t/>
            </a:r>
            <a:br>
              <a:rPr lang="en-US" sz="4800" dirty="0">
                <a:solidFill>
                  <a:srgbClr val="AACC5A"/>
                </a:solidFill>
              </a:rPr>
            </a:br>
            <a:r>
              <a:rPr lang="en-US" sz="5200" dirty="0">
                <a:solidFill>
                  <a:srgbClr val="AACC5A"/>
                </a:solidFill>
              </a:rPr>
              <a:t>D</a:t>
            </a:r>
            <a:r>
              <a:rPr lang="en-US" sz="5200" dirty="0" smtClean="0">
                <a:solidFill>
                  <a:srgbClr val="AACC5A"/>
                </a:solidFill>
              </a:rPr>
              <a:t>e </a:t>
            </a:r>
            <a:r>
              <a:rPr lang="en-US" sz="5200" dirty="0">
                <a:solidFill>
                  <a:srgbClr val="AACC5A"/>
                </a:solidFill>
              </a:rPr>
              <a:t>hecho, las cosas empeoraron…</a:t>
            </a:r>
          </a:p>
        </p:txBody>
      </p:sp>
      <p:sp>
        <p:nvSpPr>
          <p:cNvPr id="4" name="Content Placeholder 3">
            <a:extLst>
              <a:ext uri="{FF2B5EF4-FFF2-40B4-BE49-F238E27FC236}">
                <a16:creationId xmlns:a16="http://schemas.microsoft.com/office/drawing/2014/main" xmlns="" id="{8BA831B1-EF32-2A45-8775-D36B5433D654}"/>
              </a:ext>
            </a:extLst>
          </p:cNvPr>
          <p:cNvSpPr>
            <a:spLocks noGrp="1"/>
          </p:cNvSpPr>
          <p:nvPr>
            <p:ph idx="1"/>
          </p:nvPr>
        </p:nvSpPr>
        <p:spPr>
          <a:xfrm>
            <a:off x="1030310" y="2793076"/>
            <a:ext cx="7485040" cy="2354393"/>
          </a:xfrm>
        </p:spPr>
        <p:txBody>
          <a:bodyPr/>
          <a:lstStyle/>
          <a:p>
            <a:pPr marL="0" indent="0" algn="ctr">
              <a:buNone/>
            </a:pPr>
            <a:r>
              <a:rPr lang="en-US" dirty="0" smtClean="0">
                <a:solidFill>
                  <a:schemeClr val="bg1"/>
                </a:solidFill>
              </a:rPr>
              <a:t>“…</a:t>
            </a:r>
            <a:r>
              <a:rPr lang="es-ES" dirty="0">
                <a:solidFill>
                  <a:schemeClr val="bg1"/>
                </a:solidFill>
              </a:rPr>
              <a:t>y se corrompían aún más que sus padres</a:t>
            </a:r>
            <a:r>
              <a:rPr lang="en-US" dirty="0" smtClean="0">
                <a:solidFill>
                  <a:schemeClr val="bg1"/>
                </a:solidFill>
              </a:rPr>
              <a:t>…”</a:t>
            </a:r>
            <a:r>
              <a:rPr lang="en-US" dirty="0">
                <a:solidFill>
                  <a:schemeClr val="bg1"/>
                </a:solidFill>
              </a:rPr>
              <a:t/>
            </a:r>
            <a:br>
              <a:rPr lang="en-US" dirty="0">
                <a:solidFill>
                  <a:schemeClr val="bg1"/>
                </a:solidFill>
              </a:rPr>
            </a:br>
            <a:r>
              <a:rPr lang="en-US" dirty="0">
                <a:solidFill>
                  <a:schemeClr val="bg1"/>
                </a:solidFill>
              </a:rPr>
              <a:t>Jueces 2:19</a:t>
            </a:r>
          </a:p>
        </p:txBody>
      </p:sp>
    </p:spTree>
    <p:extLst>
      <p:ext uri="{BB962C8B-B14F-4D97-AF65-F5344CB8AC3E}">
        <p14:creationId xmlns:p14="http://schemas.microsoft.com/office/powerpoint/2010/main" val="1032565477"/>
      </p:ext>
    </p:extLst>
  </p:cSld>
  <p:clrMapOvr>
    <a:masterClrMapping/>
  </p:clrMapOvr>
  <p:transition spd="slow">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40C685-CF52-3449-84DB-AB1E654EAA7D}"/>
              </a:ext>
            </a:extLst>
          </p:cNvPr>
          <p:cNvSpPr>
            <a:spLocks noGrp="1"/>
          </p:cNvSpPr>
          <p:nvPr>
            <p:ph type="title"/>
          </p:nvPr>
        </p:nvSpPr>
        <p:spPr>
          <a:xfrm>
            <a:off x="972355" y="304271"/>
            <a:ext cx="7600950" cy="2696506"/>
          </a:xfrm>
        </p:spPr>
        <p:txBody>
          <a:bodyPr>
            <a:normAutofit/>
          </a:bodyPr>
          <a:lstStyle/>
          <a:p>
            <a:pPr algn="ctr" rtl="0"/>
            <a:r>
              <a:rPr lang="en-US" dirty="0" smtClean="0">
                <a:solidFill>
                  <a:schemeClr val="bg1"/>
                </a:solidFill>
              </a:rPr>
              <a:t>Los </a:t>
            </a:r>
            <a:r>
              <a:rPr lang="en-US" dirty="0" err="1" smtClean="0">
                <a:solidFill>
                  <a:schemeClr val="bg1"/>
                </a:solidFill>
              </a:rPr>
              <a:t>ciclos</a:t>
            </a:r>
            <a:r>
              <a:rPr lang="en-US" dirty="0" smtClean="0">
                <a:solidFill>
                  <a:schemeClr val="bg1"/>
                </a:solidFill>
              </a:rPr>
              <a:t> </a:t>
            </a:r>
            <a:r>
              <a:rPr lang="en-US" i="1" dirty="0" err="1" smtClean="0">
                <a:solidFill>
                  <a:schemeClr val="bg1"/>
                </a:solidFill>
              </a:rPr>
              <a:t>permanecen</a:t>
            </a:r>
            <a:r>
              <a:rPr lang="en-US" i="1" dirty="0" smtClean="0">
                <a:solidFill>
                  <a:schemeClr val="bg1"/>
                </a:solidFill>
              </a:rPr>
              <a:t> </a:t>
            </a:r>
            <a:r>
              <a:rPr lang="en-US" dirty="0" err="1" smtClean="0">
                <a:solidFill>
                  <a:schemeClr val="bg1"/>
                </a:solidFill>
              </a:rPr>
              <a:t>rotos</a:t>
            </a:r>
            <a:r>
              <a:rPr lang="en-US" dirty="0" smtClean="0">
                <a:solidFill>
                  <a:schemeClr val="bg1"/>
                </a:solidFill>
              </a:rPr>
              <a:t> </a:t>
            </a:r>
            <a:r>
              <a:rPr lang="en-US" dirty="0">
                <a:solidFill>
                  <a:schemeClr val="bg1"/>
                </a:solidFill>
              </a:rPr>
              <a:t>cuando</a:t>
            </a:r>
            <a:br>
              <a:rPr lang="en-US" dirty="0">
                <a:solidFill>
                  <a:schemeClr val="bg1"/>
                </a:solidFill>
              </a:rPr>
            </a:br>
            <a:r>
              <a:rPr lang="en-US" sz="5400" dirty="0" err="1" smtClean="0">
                <a:solidFill>
                  <a:srgbClr val="AACC5A"/>
                </a:solidFill>
              </a:rPr>
              <a:t>resistimos</a:t>
            </a:r>
            <a:r>
              <a:rPr lang="en-US" sz="5400" dirty="0" smtClean="0">
                <a:solidFill>
                  <a:srgbClr val="AACC5A"/>
                </a:solidFill>
              </a:rPr>
              <a:t> </a:t>
            </a:r>
            <a:r>
              <a:rPr lang="en-US" sz="5400" dirty="0">
                <a:solidFill>
                  <a:srgbClr val="AACC5A"/>
                </a:solidFill>
              </a:rPr>
              <a:t>la tentación en tiempos de paz.</a:t>
            </a:r>
            <a:endParaRPr lang="en-US" sz="6000" dirty="0">
              <a:solidFill>
                <a:srgbClr val="AACC5A"/>
              </a:solidFill>
            </a:endParaRPr>
          </a:p>
        </p:txBody>
      </p:sp>
      <p:sp>
        <p:nvSpPr>
          <p:cNvPr id="3" name="Content Placeholder 2">
            <a:extLst>
              <a:ext uri="{FF2B5EF4-FFF2-40B4-BE49-F238E27FC236}">
                <a16:creationId xmlns:a16="http://schemas.microsoft.com/office/drawing/2014/main" xmlns="" id="{963EA9A4-8448-634D-98B4-E68854FA327A}"/>
              </a:ext>
            </a:extLst>
          </p:cNvPr>
          <p:cNvSpPr>
            <a:spLocks noGrp="1"/>
          </p:cNvSpPr>
          <p:nvPr>
            <p:ph idx="1"/>
          </p:nvPr>
        </p:nvSpPr>
        <p:spPr>
          <a:xfrm>
            <a:off x="1030310" y="3000777"/>
            <a:ext cx="7485040" cy="2146692"/>
          </a:xfrm>
        </p:spPr>
        <p:txBody>
          <a:bodyPr>
            <a:normAutofit fontScale="85000" lnSpcReduction="10000"/>
          </a:bodyPr>
          <a:lstStyle/>
          <a:p>
            <a:r>
              <a:rPr lang="en-US" b="1" baseline="30000" dirty="0">
                <a:solidFill>
                  <a:schemeClr val="bg1"/>
                </a:solidFill>
              </a:rPr>
              <a:t>12 </a:t>
            </a:r>
            <a:r>
              <a:rPr lang="en-US" b="1" baseline="30000" dirty="0" smtClean="0">
                <a:solidFill>
                  <a:schemeClr val="bg1"/>
                </a:solidFill>
              </a:rPr>
              <a:t>“</a:t>
            </a:r>
            <a:r>
              <a:rPr lang="es-ES" dirty="0">
                <a:solidFill>
                  <a:schemeClr val="bg1"/>
                </a:solidFill>
              </a:rPr>
              <a:t>Por tanto, el que cree que está firme, tenga cuidado, no sea que caiga. </a:t>
            </a:r>
            <a:r>
              <a:rPr lang="es-ES" dirty="0" smtClean="0">
                <a:solidFill>
                  <a:schemeClr val="bg1"/>
                </a:solidFill>
              </a:rPr>
              <a:t>13</a:t>
            </a:r>
            <a:r>
              <a:rPr lang="es-ES" dirty="0">
                <a:solidFill>
                  <a:schemeClr val="bg1"/>
                </a:solidFill>
              </a:rPr>
              <a:t>  No les ha sobrevenido ninguna tentación que no sea común a los hombres. Fiel es Dios, que no permitirá que ustedes sean tentados más allá de lo que pueden soportar, sino que con la tentación proveerá también la vía de escape, a fin de que puedan </a:t>
            </a:r>
            <a:r>
              <a:rPr lang="es-ES" dirty="0" smtClean="0">
                <a:solidFill>
                  <a:schemeClr val="bg1"/>
                </a:solidFill>
              </a:rPr>
              <a:t>resistirla”.</a:t>
            </a:r>
            <a:r>
              <a:rPr lang="es-ES" dirty="0">
                <a:solidFill>
                  <a:schemeClr val="bg1"/>
                </a:solidFill>
              </a:rPr>
              <a:t> </a:t>
            </a:r>
            <a:r>
              <a:rPr lang="en-US" dirty="0" smtClean="0">
                <a:solidFill>
                  <a:schemeClr val="bg1"/>
                </a:solidFill>
              </a:rPr>
              <a:t>1 </a:t>
            </a:r>
            <a:r>
              <a:rPr lang="en-US" dirty="0">
                <a:solidFill>
                  <a:schemeClr val="bg1"/>
                </a:solidFill>
              </a:rPr>
              <a:t>Cor. 10:12-13</a:t>
            </a:r>
          </a:p>
        </p:txBody>
      </p:sp>
    </p:spTree>
    <p:extLst>
      <p:ext uri="{BB962C8B-B14F-4D97-AF65-F5344CB8AC3E}">
        <p14:creationId xmlns:p14="http://schemas.microsoft.com/office/powerpoint/2010/main" val="2399262811"/>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40C685-CF52-3449-84DB-AB1E654EAA7D}"/>
              </a:ext>
            </a:extLst>
          </p:cNvPr>
          <p:cNvSpPr>
            <a:spLocks noGrp="1"/>
          </p:cNvSpPr>
          <p:nvPr>
            <p:ph type="title"/>
          </p:nvPr>
        </p:nvSpPr>
        <p:spPr>
          <a:xfrm>
            <a:off x="764767" y="370771"/>
            <a:ext cx="8163100" cy="2696506"/>
          </a:xfrm>
        </p:spPr>
        <p:txBody>
          <a:bodyPr>
            <a:normAutofit/>
          </a:bodyPr>
          <a:lstStyle/>
          <a:p>
            <a:pPr algn="ctr"/>
            <a:r>
              <a:rPr lang="en-US" dirty="0">
                <a:solidFill>
                  <a:schemeClr val="bg1"/>
                </a:solidFill>
              </a:rPr>
              <a:t>Los </a:t>
            </a:r>
            <a:r>
              <a:rPr lang="en-US" dirty="0" err="1">
                <a:solidFill>
                  <a:schemeClr val="bg1"/>
                </a:solidFill>
              </a:rPr>
              <a:t>ciclos</a:t>
            </a:r>
            <a:r>
              <a:rPr lang="en-US" dirty="0">
                <a:solidFill>
                  <a:schemeClr val="bg1"/>
                </a:solidFill>
              </a:rPr>
              <a:t> </a:t>
            </a:r>
            <a:r>
              <a:rPr lang="en-US" i="1" dirty="0" err="1">
                <a:solidFill>
                  <a:schemeClr val="bg1"/>
                </a:solidFill>
              </a:rPr>
              <a:t>permanecen</a:t>
            </a:r>
            <a:r>
              <a:rPr lang="en-US" i="1" dirty="0">
                <a:solidFill>
                  <a:schemeClr val="bg1"/>
                </a:solidFill>
              </a:rPr>
              <a:t> </a:t>
            </a:r>
            <a:r>
              <a:rPr lang="en-US" dirty="0" err="1">
                <a:solidFill>
                  <a:schemeClr val="bg1"/>
                </a:solidFill>
              </a:rPr>
              <a:t>rotos</a:t>
            </a:r>
            <a:r>
              <a:rPr lang="en-US" dirty="0">
                <a:solidFill>
                  <a:schemeClr val="bg1"/>
                </a:solidFill>
              </a:rPr>
              <a:t> </a:t>
            </a:r>
            <a:r>
              <a:rPr lang="en-US" dirty="0" err="1">
                <a:solidFill>
                  <a:schemeClr val="bg1"/>
                </a:solidFill>
              </a:rPr>
              <a:t>cuando</a:t>
            </a:r>
            <a:r>
              <a:rPr lang="en-US" dirty="0">
                <a:solidFill>
                  <a:schemeClr val="bg1"/>
                </a:solidFill>
              </a:rPr>
              <a:t/>
            </a:r>
            <a:br>
              <a:rPr lang="en-US" dirty="0">
                <a:solidFill>
                  <a:schemeClr val="bg1"/>
                </a:solidFill>
              </a:rPr>
            </a:br>
            <a:r>
              <a:rPr lang="en-US" sz="5400" dirty="0" err="1">
                <a:solidFill>
                  <a:srgbClr val="AACC5A"/>
                </a:solidFill>
              </a:rPr>
              <a:t>c</a:t>
            </a:r>
            <a:r>
              <a:rPr lang="en-US" sz="5400" dirty="0" err="1" smtClean="0">
                <a:solidFill>
                  <a:srgbClr val="AACC5A"/>
                </a:solidFill>
              </a:rPr>
              <a:t>ambiamos</a:t>
            </a:r>
            <a:r>
              <a:rPr lang="en-US" sz="5400" dirty="0" smtClean="0">
                <a:solidFill>
                  <a:srgbClr val="AACC5A"/>
                </a:solidFill>
              </a:rPr>
              <a:t> </a:t>
            </a:r>
            <a:r>
              <a:rPr lang="en-US" sz="5400" dirty="0" err="1">
                <a:solidFill>
                  <a:srgbClr val="AACC5A"/>
                </a:solidFill>
              </a:rPr>
              <a:t>nuestros</a:t>
            </a:r>
            <a:r>
              <a:rPr lang="en-US" sz="5400" dirty="0">
                <a:solidFill>
                  <a:srgbClr val="AACC5A"/>
                </a:solidFill>
              </a:rPr>
              <a:t> </a:t>
            </a:r>
            <a:r>
              <a:rPr lang="en-US" sz="5400" dirty="0" err="1" smtClean="0">
                <a:solidFill>
                  <a:srgbClr val="AACC5A"/>
                </a:solidFill>
              </a:rPr>
              <a:t>estándares</a:t>
            </a:r>
            <a:r>
              <a:rPr lang="en-US" sz="5400" dirty="0">
                <a:solidFill>
                  <a:srgbClr val="AACC5A"/>
                </a:solidFill>
              </a:rPr>
              <a:t> </a:t>
            </a:r>
            <a:r>
              <a:rPr lang="en-US" sz="5400" dirty="0" err="1" smtClean="0">
                <a:solidFill>
                  <a:srgbClr val="AACC5A"/>
                </a:solidFill>
              </a:rPr>
              <a:t>por</a:t>
            </a:r>
            <a:r>
              <a:rPr lang="en-US" sz="5400" dirty="0" smtClean="0">
                <a:solidFill>
                  <a:srgbClr val="AACC5A"/>
                </a:solidFill>
              </a:rPr>
              <a:t> </a:t>
            </a:r>
            <a:r>
              <a:rPr lang="en-US" sz="5400" dirty="0" err="1" smtClean="0">
                <a:solidFill>
                  <a:srgbClr val="AACC5A"/>
                </a:solidFill>
              </a:rPr>
              <a:t>los</a:t>
            </a:r>
            <a:r>
              <a:rPr lang="en-US" sz="5400" dirty="0" smtClean="0">
                <a:solidFill>
                  <a:srgbClr val="AACC5A"/>
                </a:solidFill>
              </a:rPr>
              <a:t> </a:t>
            </a:r>
            <a:r>
              <a:rPr lang="en-US" sz="5400" dirty="0">
                <a:solidFill>
                  <a:srgbClr val="AACC5A"/>
                </a:solidFill>
              </a:rPr>
              <a:t>de Dios.</a:t>
            </a:r>
            <a:endParaRPr lang="en-US" sz="6000" dirty="0">
              <a:solidFill>
                <a:srgbClr val="AACC5A"/>
              </a:solidFill>
            </a:endParaRPr>
          </a:p>
        </p:txBody>
      </p:sp>
      <p:sp>
        <p:nvSpPr>
          <p:cNvPr id="3" name="Content Placeholder 2">
            <a:extLst>
              <a:ext uri="{FF2B5EF4-FFF2-40B4-BE49-F238E27FC236}">
                <a16:creationId xmlns:a16="http://schemas.microsoft.com/office/drawing/2014/main" xmlns="" id="{963EA9A4-8448-634D-98B4-E68854FA327A}"/>
              </a:ext>
            </a:extLst>
          </p:cNvPr>
          <p:cNvSpPr>
            <a:spLocks noGrp="1"/>
          </p:cNvSpPr>
          <p:nvPr>
            <p:ph idx="1"/>
          </p:nvPr>
        </p:nvSpPr>
        <p:spPr>
          <a:xfrm>
            <a:off x="1303442" y="2985222"/>
            <a:ext cx="6403643" cy="2146692"/>
          </a:xfrm>
        </p:spPr>
        <p:txBody>
          <a:bodyPr/>
          <a:lstStyle/>
          <a:p>
            <a:pPr algn="ctr"/>
            <a:r>
              <a:rPr lang="en-US" dirty="0" smtClean="0">
                <a:solidFill>
                  <a:schemeClr val="bg1"/>
                </a:solidFill>
              </a:rPr>
              <a:t>“</a:t>
            </a:r>
            <a:r>
              <a:rPr lang="es-ES" dirty="0">
                <a:solidFill>
                  <a:schemeClr val="bg1"/>
                </a:solidFill>
              </a:rPr>
              <a:t>En aquellos días no había rey en Israel. Cada uno hacía lo que le parecía bien ante sus propios ojos</a:t>
            </a:r>
            <a:r>
              <a:rPr lang="es-ES" dirty="0" smtClean="0">
                <a:solidFill>
                  <a:schemeClr val="bg1"/>
                </a:solidFill>
              </a:rPr>
              <a:t>.</a:t>
            </a:r>
            <a:r>
              <a:rPr lang="en-US" dirty="0" smtClean="0">
                <a:solidFill>
                  <a:schemeClr val="bg1"/>
                </a:solidFill>
              </a:rPr>
              <a:t>”</a:t>
            </a:r>
            <a:r>
              <a:rPr lang="en-US" dirty="0">
                <a:solidFill>
                  <a:schemeClr val="bg1"/>
                </a:solidFill>
              </a:rPr>
              <a:t/>
            </a:r>
            <a:br>
              <a:rPr lang="en-US" dirty="0">
                <a:solidFill>
                  <a:schemeClr val="bg1"/>
                </a:solidFill>
              </a:rPr>
            </a:br>
            <a:r>
              <a:rPr lang="en-US" dirty="0">
                <a:solidFill>
                  <a:schemeClr val="bg1"/>
                </a:solidFill>
              </a:rPr>
              <a:t>Jueces 17:6, 18:1, 19:1, 21:25</a:t>
            </a:r>
          </a:p>
          <a:p>
            <a:pPr algn="ctr" rtl="0"/>
            <a:endParaRPr lang="en-US" dirty="0">
              <a:solidFill>
                <a:schemeClr val="bg1"/>
              </a:solidFill>
            </a:endParaRPr>
          </a:p>
        </p:txBody>
      </p:sp>
    </p:spTree>
    <p:extLst>
      <p:ext uri="{BB962C8B-B14F-4D97-AF65-F5344CB8AC3E}">
        <p14:creationId xmlns:p14="http://schemas.microsoft.com/office/powerpoint/2010/main" val="3571746261"/>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555D8F-3161-9646-B471-003E910CDC5F}"/>
              </a:ext>
            </a:extLst>
          </p:cNvPr>
          <p:cNvSpPr>
            <a:spLocks noGrp="1"/>
          </p:cNvSpPr>
          <p:nvPr>
            <p:ph type="ctrTitle"/>
          </p:nvPr>
        </p:nvSpPr>
        <p:spPr/>
        <p:txBody>
          <a:bodyPr/>
          <a:lstStyle/>
          <a:p>
            <a:pPr algn="l" rtl="0"/>
            <a:r>
              <a:rPr lang="en-US" dirty="0"/>
              <a:t>Rompe el ciclo</a:t>
            </a:r>
          </a:p>
        </p:txBody>
      </p:sp>
      <p:sp>
        <p:nvSpPr>
          <p:cNvPr id="3" name="Subtitle 2">
            <a:extLst>
              <a:ext uri="{FF2B5EF4-FFF2-40B4-BE49-F238E27FC236}">
                <a16:creationId xmlns:a16="http://schemas.microsoft.com/office/drawing/2014/main" xmlns="" id="{2E78C9AA-C970-1F4E-99F3-8A5668D676C1}"/>
              </a:ext>
            </a:extLst>
          </p:cNvPr>
          <p:cNvSpPr>
            <a:spLocks noGrp="1"/>
          </p:cNvSpPr>
          <p:nvPr>
            <p:ph type="subTitle" idx="1"/>
          </p:nvPr>
        </p:nvSpPr>
        <p:spPr/>
        <p:txBody>
          <a:bodyPr/>
          <a:lstStyle/>
          <a:p>
            <a:pPr algn="l" rtl="0"/>
            <a:endParaRPr lang="en-US"/>
          </a:p>
        </p:txBody>
      </p:sp>
      <p:pic>
        <p:nvPicPr>
          <p:cNvPr id="5" name="Picture 4">
            <a:extLst>
              <a:ext uri="{FF2B5EF4-FFF2-40B4-BE49-F238E27FC236}">
                <a16:creationId xmlns:a16="http://schemas.microsoft.com/office/drawing/2014/main" xmlns="" id="{7D4B8F87-E0DE-3D4A-81BD-D57B8D15FFC7}"/>
              </a:ext>
            </a:extLst>
          </p:cNvPr>
          <p:cNvPicPr>
            <a:picLocks noChangeAspect="1"/>
          </p:cNvPicPr>
          <p:nvPr/>
        </p:nvPicPr>
        <p:blipFill>
          <a:blip r:embed="rId3"/>
          <a:stretch>
            <a:fillRect/>
          </a:stretch>
        </p:blipFill>
        <p:spPr>
          <a:xfrm>
            <a:off x="1059" y="0"/>
            <a:ext cx="9141881" cy="5715000"/>
          </a:xfrm>
          <a:prstGeom prst="rect">
            <a:avLst/>
          </a:prstGeom>
        </p:spPr>
      </p:pic>
      <p:sp>
        <p:nvSpPr>
          <p:cNvPr id="4" name="TextBox 3"/>
          <p:cNvSpPr txBox="1"/>
          <p:nvPr/>
        </p:nvSpPr>
        <p:spPr>
          <a:xfrm>
            <a:off x="4004841" y="1412111"/>
            <a:ext cx="4259483" cy="3785652"/>
          </a:xfrm>
          <a:prstGeom prst="rect">
            <a:avLst/>
          </a:prstGeom>
          <a:solidFill>
            <a:schemeClr val="bg1"/>
          </a:solidFill>
        </p:spPr>
        <p:txBody>
          <a:bodyPr wrap="square" rtlCol="0">
            <a:spAutoFit/>
          </a:bodyPr>
          <a:lstStyle/>
          <a:p>
            <a:pPr algn="ctr"/>
            <a:r>
              <a:rPr lang="es-ES" sz="6600" b="1" dirty="0" smtClean="0"/>
              <a:t>ROMPE </a:t>
            </a:r>
            <a:br>
              <a:rPr lang="es-ES" sz="6600" b="1" dirty="0" smtClean="0"/>
            </a:br>
            <a:r>
              <a:rPr lang="es-ES" sz="6600" b="1" dirty="0" smtClean="0"/>
              <a:t>EL CICLO</a:t>
            </a:r>
          </a:p>
          <a:p>
            <a:pPr algn="ctr"/>
            <a:r>
              <a:rPr lang="es-ES" sz="5400" b="1" dirty="0" smtClean="0"/>
              <a:t>Lecciones de los jueces</a:t>
            </a:r>
            <a:endParaRPr lang="en-US" sz="5400" b="1" dirty="0"/>
          </a:p>
        </p:txBody>
      </p:sp>
    </p:spTree>
    <p:extLst>
      <p:ext uri="{BB962C8B-B14F-4D97-AF65-F5344CB8AC3E}">
        <p14:creationId xmlns:p14="http://schemas.microsoft.com/office/powerpoint/2010/main" val="944087549"/>
      </p:ext>
    </p:extLst>
  </p:cSld>
  <p:clrMapOvr>
    <a:masterClrMapping/>
  </p:clrMapOvr>
  <p:transition spd="slow">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87952B-2ECD-C141-9312-A373F746D7F4}"/>
              </a:ext>
            </a:extLst>
          </p:cNvPr>
          <p:cNvSpPr>
            <a:spLocks noGrp="1"/>
          </p:cNvSpPr>
          <p:nvPr>
            <p:ph type="title"/>
          </p:nvPr>
        </p:nvSpPr>
        <p:spPr>
          <a:xfrm>
            <a:off x="1030310" y="404023"/>
            <a:ext cx="7485040" cy="793009"/>
          </a:xfrm>
        </p:spPr>
        <p:txBody>
          <a:bodyPr/>
          <a:lstStyle/>
          <a:p>
            <a:pPr algn="ctr" rtl="0"/>
            <a:r>
              <a:rPr lang="en-US" dirty="0">
                <a:solidFill>
                  <a:schemeClr val="bg1"/>
                </a:solidFill>
              </a:rPr>
              <a:t>Jueces 2:11-19</a:t>
            </a:r>
          </a:p>
        </p:txBody>
      </p:sp>
      <p:sp>
        <p:nvSpPr>
          <p:cNvPr id="3" name="Content Placeholder 2">
            <a:extLst>
              <a:ext uri="{FF2B5EF4-FFF2-40B4-BE49-F238E27FC236}">
                <a16:creationId xmlns:a16="http://schemas.microsoft.com/office/drawing/2014/main" xmlns="" id="{2AA66BF4-8EC6-9F4D-9FF3-E96ED05477EF}"/>
              </a:ext>
            </a:extLst>
          </p:cNvPr>
          <p:cNvSpPr>
            <a:spLocks noGrp="1"/>
          </p:cNvSpPr>
          <p:nvPr>
            <p:ph idx="1"/>
          </p:nvPr>
        </p:nvSpPr>
        <p:spPr>
          <a:xfrm>
            <a:off x="1030310" y="1288601"/>
            <a:ext cx="7831057" cy="4193646"/>
          </a:xfrm>
        </p:spPr>
        <p:txBody>
          <a:bodyPr>
            <a:noAutofit/>
          </a:bodyPr>
          <a:lstStyle/>
          <a:p>
            <a:r>
              <a:rPr lang="es-ES" sz="2400" dirty="0" smtClean="0">
                <a:solidFill>
                  <a:schemeClr val="bg1"/>
                </a:solidFill>
              </a:rPr>
              <a:t>16  </a:t>
            </a:r>
            <a:r>
              <a:rPr lang="es-ES" sz="2400" dirty="0">
                <a:solidFill>
                  <a:schemeClr val="bg1"/>
                </a:solidFill>
              </a:rPr>
              <a:t>Entonces </a:t>
            </a:r>
            <a:r>
              <a:rPr lang="es-ES" sz="2400" u="sng" dirty="0">
                <a:solidFill>
                  <a:schemeClr val="bg1"/>
                </a:solidFill>
              </a:rPr>
              <a:t>el SEÑOR levantó jueces que los libraron </a:t>
            </a:r>
            <a:r>
              <a:rPr lang="es-ES" sz="2400" dirty="0">
                <a:solidFill>
                  <a:schemeClr val="bg1"/>
                </a:solidFill>
              </a:rPr>
              <a:t>de la mano de los que los saqueaban</a:t>
            </a:r>
            <a:r>
              <a:rPr lang="es-ES" sz="2400" dirty="0" smtClean="0">
                <a:solidFill>
                  <a:schemeClr val="bg1"/>
                </a:solidFill>
              </a:rPr>
              <a:t>. 17  </a:t>
            </a:r>
            <a:r>
              <a:rPr lang="es-ES" sz="2400" dirty="0">
                <a:solidFill>
                  <a:schemeClr val="bg1"/>
                </a:solidFill>
              </a:rPr>
              <a:t>Sin embargo, no escucharon a sus jueces, porque se prostituyeron siguiendo a otros dioses, y se postraron ante ellos. </a:t>
            </a:r>
            <a:r>
              <a:rPr lang="es-ES" sz="2400" u="sng" dirty="0">
                <a:solidFill>
                  <a:schemeClr val="bg1"/>
                </a:solidFill>
              </a:rPr>
              <a:t>Se apartaron pronto del camino en que sus padres habían andado en obediencia a los mandamientos del SEÑOR</a:t>
            </a:r>
            <a:r>
              <a:rPr lang="es-ES" sz="2400" dirty="0">
                <a:solidFill>
                  <a:schemeClr val="bg1"/>
                </a:solidFill>
              </a:rPr>
              <a:t>. No hicieron como sus padres</a:t>
            </a:r>
            <a:r>
              <a:rPr lang="es-ES" sz="2400" dirty="0" smtClean="0">
                <a:solidFill>
                  <a:schemeClr val="bg1"/>
                </a:solidFill>
              </a:rPr>
              <a:t>.</a:t>
            </a:r>
          </a:p>
          <a:p>
            <a:r>
              <a:rPr lang="es-ES" sz="2400" dirty="0" smtClean="0">
                <a:solidFill>
                  <a:schemeClr val="bg1"/>
                </a:solidFill>
              </a:rPr>
              <a:t>19  </a:t>
            </a:r>
            <a:r>
              <a:rPr lang="es-ES" sz="2400" dirty="0">
                <a:solidFill>
                  <a:schemeClr val="bg1"/>
                </a:solidFill>
              </a:rPr>
              <a:t>Pero </a:t>
            </a:r>
            <a:r>
              <a:rPr lang="es-ES" sz="2400" u="sng" dirty="0">
                <a:solidFill>
                  <a:schemeClr val="bg1"/>
                </a:solidFill>
              </a:rPr>
              <a:t>cuando moría el juez</a:t>
            </a:r>
            <a:r>
              <a:rPr lang="es-ES" sz="2400" dirty="0">
                <a:solidFill>
                  <a:schemeClr val="bg1"/>
                </a:solidFill>
              </a:rPr>
              <a:t>, ellos volvían atrás y se corrompían aún más que sus padres, siguiendo a otros dioses, sirviéndoles e inclinándose ante ellos. No dejaban sus costumbres ni su camino obstinado</a:t>
            </a:r>
            <a:r>
              <a:rPr lang="es-ES" sz="2400" dirty="0" smtClean="0">
                <a:solidFill>
                  <a:schemeClr val="bg1"/>
                </a:solidFill>
              </a:rPr>
              <a:t>.</a:t>
            </a:r>
            <a:endParaRPr lang="en-US" sz="2400" dirty="0">
              <a:solidFill>
                <a:schemeClr val="bg1"/>
              </a:solidFill>
            </a:endParaRPr>
          </a:p>
        </p:txBody>
      </p:sp>
    </p:spTree>
    <p:extLst>
      <p:ext uri="{BB962C8B-B14F-4D97-AF65-F5344CB8AC3E}">
        <p14:creationId xmlns:p14="http://schemas.microsoft.com/office/powerpoint/2010/main" val="2380014471"/>
      </p:ext>
    </p:extLst>
  </p:cSld>
  <p:clrMapOvr>
    <a:masterClrMapping/>
  </p:clrMapOvr>
  <p:transition spd="slow">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xmlns="" id="{BCA4B8FC-7DBF-9E47-B5F2-55035BAAF3A9}"/>
              </a:ext>
            </a:extLst>
          </p:cNvPr>
          <p:cNvSpPr/>
          <p:nvPr/>
        </p:nvSpPr>
        <p:spPr>
          <a:xfrm>
            <a:off x="182878" y="4759095"/>
            <a:ext cx="3075710" cy="764770"/>
          </a:xfrm>
          <a:prstGeom prst="round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3200" b="1" i="1" dirty="0">
                <a:solidFill>
                  <a:srgbClr val="AACC5A"/>
                </a:solidFill>
              </a:rPr>
              <a:t>Responsabilidad</a:t>
            </a:r>
            <a:endParaRPr lang="en-US" sz="2000" b="1" i="1" dirty="0">
              <a:solidFill>
                <a:srgbClr val="AACC5A"/>
              </a:solidFill>
            </a:endParaRPr>
          </a:p>
        </p:txBody>
      </p:sp>
      <p:pic>
        <p:nvPicPr>
          <p:cNvPr id="3" name="Picture 2"/>
          <p:cNvPicPr>
            <a:picLocks noChangeAspect="1"/>
          </p:cNvPicPr>
          <p:nvPr/>
        </p:nvPicPr>
        <p:blipFill>
          <a:blip r:embed="rId3"/>
          <a:stretch>
            <a:fillRect/>
          </a:stretch>
        </p:blipFill>
        <p:spPr>
          <a:xfrm>
            <a:off x="2268187" y="966862"/>
            <a:ext cx="4911938" cy="3913895"/>
          </a:xfrm>
          <a:prstGeom prst="rect">
            <a:avLst/>
          </a:prstGeom>
        </p:spPr>
      </p:pic>
      <p:sp>
        <p:nvSpPr>
          <p:cNvPr id="6" name="Rounded Rectangle 5">
            <a:extLst>
              <a:ext uri="{FF2B5EF4-FFF2-40B4-BE49-F238E27FC236}">
                <a16:creationId xmlns:a16="http://schemas.microsoft.com/office/drawing/2014/main" xmlns="" id="{BCA4B8FC-7DBF-9E47-B5F2-55035BAAF3A9}"/>
              </a:ext>
            </a:extLst>
          </p:cNvPr>
          <p:cNvSpPr/>
          <p:nvPr/>
        </p:nvSpPr>
        <p:spPr>
          <a:xfrm>
            <a:off x="2268187" y="137826"/>
            <a:ext cx="4911938" cy="764770"/>
          </a:xfrm>
          <a:prstGeom prst="round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3600" b="1" dirty="0" smtClean="0">
                <a:solidFill>
                  <a:srgbClr val="AACC5A"/>
                </a:solidFill>
              </a:rPr>
              <a:t>EL CICLO DE LOS JUECES</a:t>
            </a:r>
            <a:endParaRPr lang="en-US" sz="2400" b="1" dirty="0">
              <a:solidFill>
                <a:srgbClr val="AACC5A"/>
              </a:solidFill>
            </a:endParaRPr>
          </a:p>
        </p:txBody>
      </p:sp>
    </p:spTree>
    <p:extLst>
      <p:ext uri="{BB962C8B-B14F-4D97-AF65-F5344CB8AC3E}">
        <p14:creationId xmlns:p14="http://schemas.microsoft.com/office/powerpoint/2010/main" val="1713078725"/>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0A6FEA9E-E268-F94F-A8B0-797BD3924E83}"/>
              </a:ext>
            </a:extLst>
          </p:cNvPr>
          <p:cNvPicPr>
            <a:picLocks noChangeAspect="1"/>
          </p:cNvPicPr>
          <p:nvPr/>
        </p:nvPicPr>
        <p:blipFill rotWithShape="1">
          <a:blip r:embed="rId3"/>
          <a:srcRect l="13803" r="14367"/>
          <a:stretch/>
        </p:blipFill>
        <p:spPr>
          <a:xfrm>
            <a:off x="1262130" y="309093"/>
            <a:ext cx="6568225" cy="4450002"/>
          </a:xfrm>
          <a:prstGeom prst="rect">
            <a:avLst/>
          </a:prstGeom>
        </p:spPr>
      </p:pic>
      <p:sp>
        <p:nvSpPr>
          <p:cNvPr id="4" name="Rounded Rectangle 3">
            <a:extLst>
              <a:ext uri="{FF2B5EF4-FFF2-40B4-BE49-F238E27FC236}">
                <a16:creationId xmlns:a16="http://schemas.microsoft.com/office/drawing/2014/main" xmlns="" id="{F398E03B-5414-8049-BCC0-6221371BB35D}"/>
              </a:ext>
            </a:extLst>
          </p:cNvPr>
          <p:cNvSpPr/>
          <p:nvPr/>
        </p:nvSpPr>
        <p:spPr>
          <a:xfrm>
            <a:off x="182878" y="4759095"/>
            <a:ext cx="3075710" cy="764770"/>
          </a:xfrm>
          <a:prstGeom prst="round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3200" b="1" i="1" dirty="0">
                <a:solidFill>
                  <a:srgbClr val="AACC5A"/>
                </a:solidFill>
              </a:rPr>
              <a:t>Responsabilidad</a:t>
            </a:r>
            <a:endParaRPr lang="en-US" sz="2000" b="1" i="1" dirty="0">
              <a:solidFill>
                <a:srgbClr val="AACC5A"/>
              </a:solidFill>
            </a:endParaRPr>
          </a:p>
        </p:txBody>
      </p:sp>
      <p:sp>
        <p:nvSpPr>
          <p:cNvPr id="5" name="Rounded Rectangle 4">
            <a:extLst>
              <a:ext uri="{FF2B5EF4-FFF2-40B4-BE49-F238E27FC236}">
                <a16:creationId xmlns:a16="http://schemas.microsoft.com/office/drawing/2014/main" xmlns="" id="{5759D539-DEDC-FA46-B606-3F85A16FEC3E}"/>
              </a:ext>
            </a:extLst>
          </p:cNvPr>
          <p:cNvSpPr/>
          <p:nvPr/>
        </p:nvSpPr>
        <p:spPr>
          <a:xfrm>
            <a:off x="3410987" y="4759095"/>
            <a:ext cx="2241668" cy="764770"/>
          </a:xfrm>
          <a:prstGeom prst="round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3200" b="1" i="1" dirty="0">
                <a:solidFill>
                  <a:srgbClr val="AACC5A"/>
                </a:solidFill>
              </a:rPr>
              <a:t>Acción</a:t>
            </a:r>
            <a:endParaRPr lang="en-US" sz="2000" b="1" i="1" dirty="0">
              <a:solidFill>
                <a:srgbClr val="AACC5A"/>
              </a:solidFill>
            </a:endParaRPr>
          </a:p>
        </p:txBody>
      </p:sp>
      <p:sp>
        <p:nvSpPr>
          <p:cNvPr id="6" name="TextBox 5"/>
          <p:cNvSpPr txBox="1"/>
          <p:nvPr/>
        </p:nvSpPr>
        <p:spPr>
          <a:xfrm>
            <a:off x="3612956" y="1642944"/>
            <a:ext cx="1814068" cy="461665"/>
          </a:xfrm>
          <a:prstGeom prst="rect">
            <a:avLst/>
          </a:prstGeom>
          <a:solidFill>
            <a:schemeClr val="bg1"/>
          </a:solidFill>
        </p:spPr>
        <p:txBody>
          <a:bodyPr wrap="square" rtlCol="0">
            <a:spAutoFit/>
          </a:bodyPr>
          <a:lstStyle/>
          <a:p>
            <a:pPr algn="ctr"/>
            <a:r>
              <a:rPr lang="es-ES" sz="2400" b="1" dirty="0" smtClean="0"/>
              <a:t>IDOLATRÍA</a:t>
            </a:r>
            <a:endParaRPr lang="en-US" sz="2400" b="1" dirty="0"/>
          </a:p>
        </p:txBody>
      </p:sp>
      <p:sp>
        <p:nvSpPr>
          <p:cNvPr id="7" name="TextBox 6"/>
          <p:cNvSpPr txBox="1"/>
          <p:nvPr/>
        </p:nvSpPr>
        <p:spPr>
          <a:xfrm>
            <a:off x="5427024" y="2706483"/>
            <a:ext cx="2196934" cy="461665"/>
          </a:xfrm>
          <a:prstGeom prst="rect">
            <a:avLst/>
          </a:prstGeom>
          <a:solidFill>
            <a:schemeClr val="bg1"/>
          </a:solidFill>
        </p:spPr>
        <p:txBody>
          <a:bodyPr wrap="square" rtlCol="0">
            <a:spAutoFit/>
          </a:bodyPr>
          <a:lstStyle/>
          <a:p>
            <a:pPr algn="ctr"/>
            <a:r>
              <a:rPr lang="es-ES" sz="2400" b="1" dirty="0" smtClean="0"/>
              <a:t>OPRESIÓN</a:t>
            </a:r>
            <a:endParaRPr lang="en-US" sz="2400" b="1" dirty="0"/>
          </a:p>
        </p:txBody>
      </p:sp>
      <p:sp>
        <p:nvSpPr>
          <p:cNvPr id="8" name="TextBox 7"/>
          <p:cNvSpPr txBox="1"/>
          <p:nvPr/>
        </p:nvSpPr>
        <p:spPr>
          <a:xfrm>
            <a:off x="3197841" y="4129641"/>
            <a:ext cx="2696801" cy="461665"/>
          </a:xfrm>
          <a:prstGeom prst="rect">
            <a:avLst/>
          </a:prstGeom>
          <a:solidFill>
            <a:schemeClr val="bg1"/>
          </a:solidFill>
        </p:spPr>
        <p:txBody>
          <a:bodyPr wrap="square" rtlCol="0">
            <a:spAutoFit/>
          </a:bodyPr>
          <a:lstStyle/>
          <a:p>
            <a:pPr algn="ctr"/>
            <a:r>
              <a:rPr lang="es-ES" sz="2400" b="1" dirty="0" smtClean="0"/>
              <a:t>CLAMAN A DIOS</a:t>
            </a:r>
            <a:endParaRPr lang="en-US" sz="2400" b="1" dirty="0"/>
          </a:p>
        </p:txBody>
      </p:sp>
      <p:sp>
        <p:nvSpPr>
          <p:cNvPr id="9" name="TextBox 8"/>
          <p:cNvSpPr txBox="1"/>
          <p:nvPr/>
        </p:nvSpPr>
        <p:spPr>
          <a:xfrm>
            <a:off x="1444520" y="2693910"/>
            <a:ext cx="2168436" cy="461665"/>
          </a:xfrm>
          <a:prstGeom prst="rect">
            <a:avLst/>
          </a:prstGeom>
          <a:solidFill>
            <a:schemeClr val="bg1"/>
          </a:solidFill>
        </p:spPr>
        <p:txBody>
          <a:bodyPr wrap="square" rtlCol="0">
            <a:spAutoFit/>
          </a:bodyPr>
          <a:lstStyle/>
          <a:p>
            <a:pPr algn="ctr"/>
            <a:r>
              <a:rPr lang="es-ES" sz="2400" b="1" dirty="0" smtClean="0"/>
              <a:t>LIBERACIÓN</a:t>
            </a:r>
            <a:endParaRPr lang="en-US" sz="2400" b="1" dirty="0"/>
          </a:p>
        </p:txBody>
      </p:sp>
    </p:spTree>
    <p:extLst>
      <p:ext uri="{BB962C8B-B14F-4D97-AF65-F5344CB8AC3E}">
        <p14:creationId xmlns:p14="http://schemas.microsoft.com/office/powerpoint/2010/main" val="3853333760"/>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330036" y="0"/>
            <a:ext cx="6400800" cy="4970033"/>
          </a:xfrm>
          <a:prstGeom prst="rect">
            <a:avLst/>
          </a:prstGeom>
        </p:spPr>
      </p:pic>
      <p:sp>
        <p:nvSpPr>
          <p:cNvPr id="4" name="Rounded Rectangle 3">
            <a:extLst>
              <a:ext uri="{FF2B5EF4-FFF2-40B4-BE49-F238E27FC236}">
                <a16:creationId xmlns:a16="http://schemas.microsoft.com/office/drawing/2014/main" xmlns="" id="{5E594D20-3BF9-DD46-8CB5-616861FA6F0A}"/>
              </a:ext>
            </a:extLst>
          </p:cNvPr>
          <p:cNvSpPr/>
          <p:nvPr/>
        </p:nvSpPr>
        <p:spPr>
          <a:xfrm>
            <a:off x="182878" y="4759095"/>
            <a:ext cx="3075710" cy="764770"/>
          </a:xfrm>
          <a:prstGeom prst="round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3200" b="1" i="1" dirty="0">
                <a:solidFill>
                  <a:srgbClr val="AACC5A"/>
                </a:solidFill>
              </a:rPr>
              <a:t>Responsabilidad</a:t>
            </a:r>
            <a:endParaRPr lang="en-US" sz="2000" b="1" i="1" dirty="0">
              <a:solidFill>
                <a:srgbClr val="AACC5A"/>
              </a:solidFill>
            </a:endParaRPr>
          </a:p>
        </p:txBody>
      </p:sp>
      <p:sp>
        <p:nvSpPr>
          <p:cNvPr id="5" name="Rounded Rectangle 4">
            <a:extLst>
              <a:ext uri="{FF2B5EF4-FFF2-40B4-BE49-F238E27FC236}">
                <a16:creationId xmlns:a16="http://schemas.microsoft.com/office/drawing/2014/main" xmlns="" id="{A331CC69-52E8-1F42-BE00-F7629C3D0006}"/>
              </a:ext>
            </a:extLst>
          </p:cNvPr>
          <p:cNvSpPr/>
          <p:nvPr/>
        </p:nvSpPr>
        <p:spPr>
          <a:xfrm>
            <a:off x="3410987" y="4759095"/>
            <a:ext cx="2241668" cy="764770"/>
          </a:xfrm>
          <a:prstGeom prst="round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3200" b="1" i="1" dirty="0">
                <a:solidFill>
                  <a:srgbClr val="AACC5A"/>
                </a:solidFill>
              </a:rPr>
              <a:t>Acción</a:t>
            </a:r>
            <a:endParaRPr lang="en-US" sz="2000" b="1" i="1" dirty="0">
              <a:solidFill>
                <a:srgbClr val="AACC5A"/>
              </a:solidFill>
            </a:endParaRPr>
          </a:p>
        </p:txBody>
      </p:sp>
      <p:sp>
        <p:nvSpPr>
          <p:cNvPr id="6" name="Rounded Rectangle 5">
            <a:extLst>
              <a:ext uri="{FF2B5EF4-FFF2-40B4-BE49-F238E27FC236}">
                <a16:creationId xmlns:a16="http://schemas.microsoft.com/office/drawing/2014/main" xmlns="" id="{49C7F908-8A84-6B4C-A0D7-D30D591A25B1}"/>
              </a:ext>
            </a:extLst>
          </p:cNvPr>
          <p:cNvSpPr/>
          <p:nvPr/>
        </p:nvSpPr>
        <p:spPr>
          <a:xfrm>
            <a:off x="5805053" y="4759095"/>
            <a:ext cx="3172691" cy="764770"/>
          </a:xfrm>
          <a:prstGeom prst="round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3200" b="1" i="1" dirty="0">
                <a:solidFill>
                  <a:srgbClr val="AACC5A"/>
                </a:solidFill>
              </a:rPr>
              <a:t>Liderazgo</a:t>
            </a:r>
            <a:endParaRPr lang="en-US" sz="2000" b="1" i="1" dirty="0">
              <a:solidFill>
                <a:srgbClr val="AACC5A"/>
              </a:solidFill>
            </a:endParaRPr>
          </a:p>
        </p:txBody>
      </p:sp>
      <p:sp>
        <p:nvSpPr>
          <p:cNvPr id="2" name="AutoShape 2" descr="El Ciclo de los Jueces. - Textos y Contexto | Facebo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Box 2"/>
          <p:cNvSpPr txBox="1"/>
          <p:nvPr/>
        </p:nvSpPr>
        <p:spPr>
          <a:xfrm>
            <a:off x="5023413" y="308418"/>
            <a:ext cx="1261640" cy="308418"/>
          </a:xfrm>
          <a:prstGeom prst="rect">
            <a:avLst/>
          </a:prstGeom>
          <a:noFill/>
        </p:spPr>
        <p:txBody>
          <a:bodyPr wrap="square" rtlCol="0">
            <a:spAutoFit/>
          </a:bodyPr>
          <a:lstStyle/>
          <a:p>
            <a:r>
              <a:rPr lang="es-ES" dirty="0" smtClean="0"/>
              <a:t>Muere el juez</a:t>
            </a:r>
            <a:endParaRPr lang="en-US" dirty="0"/>
          </a:p>
        </p:txBody>
      </p:sp>
    </p:spTree>
    <p:extLst>
      <p:ext uri="{BB962C8B-B14F-4D97-AF65-F5344CB8AC3E}">
        <p14:creationId xmlns:p14="http://schemas.microsoft.com/office/powerpoint/2010/main" val="4062080226"/>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40C685-CF52-3449-84DB-AB1E654EAA7D}"/>
              </a:ext>
            </a:extLst>
          </p:cNvPr>
          <p:cNvSpPr>
            <a:spLocks noGrp="1"/>
          </p:cNvSpPr>
          <p:nvPr>
            <p:ph type="title"/>
          </p:nvPr>
        </p:nvSpPr>
        <p:spPr>
          <a:xfrm>
            <a:off x="1030310" y="304271"/>
            <a:ext cx="7485040" cy="2696506"/>
          </a:xfrm>
        </p:spPr>
        <p:txBody>
          <a:bodyPr>
            <a:normAutofit/>
          </a:bodyPr>
          <a:lstStyle/>
          <a:p>
            <a:pPr algn="ctr" rtl="0"/>
            <a:r>
              <a:rPr lang="en-US" dirty="0" err="1">
                <a:solidFill>
                  <a:schemeClr val="bg1"/>
                </a:solidFill>
              </a:rPr>
              <a:t>Todavía</a:t>
            </a:r>
            <a:r>
              <a:rPr lang="en-US" dirty="0">
                <a:solidFill>
                  <a:schemeClr val="bg1"/>
                </a:solidFill>
              </a:rPr>
              <a:t> </a:t>
            </a:r>
            <a:r>
              <a:rPr lang="en-US" dirty="0" err="1" smtClean="0">
                <a:solidFill>
                  <a:schemeClr val="bg1"/>
                </a:solidFill>
              </a:rPr>
              <a:t>somos</a:t>
            </a:r>
            <a:r>
              <a:rPr lang="en-US" dirty="0" smtClean="0">
                <a:solidFill>
                  <a:schemeClr val="bg1"/>
                </a:solidFill>
              </a:rPr>
              <a:t> </a:t>
            </a:r>
            <a:r>
              <a:rPr lang="en-US" dirty="0">
                <a:solidFill>
                  <a:schemeClr val="bg1"/>
                </a:solidFill>
              </a:rPr>
              <a:t>probados</a:t>
            </a:r>
            <a:br>
              <a:rPr lang="en-US" dirty="0">
                <a:solidFill>
                  <a:schemeClr val="bg1"/>
                </a:solidFill>
              </a:rPr>
            </a:br>
            <a:r>
              <a:rPr lang="en-US" sz="5400" dirty="0" err="1" smtClean="0">
                <a:solidFill>
                  <a:srgbClr val="AACC5A"/>
                </a:solidFill>
              </a:rPr>
              <a:t>por</a:t>
            </a:r>
            <a:r>
              <a:rPr lang="en-US" sz="5400" dirty="0" smtClean="0">
                <a:solidFill>
                  <a:srgbClr val="AACC5A"/>
                </a:solidFill>
              </a:rPr>
              <a:t> la </a:t>
            </a:r>
            <a:r>
              <a:rPr lang="en-US" sz="5400" dirty="0" err="1" smtClean="0">
                <a:solidFill>
                  <a:srgbClr val="AACC5A"/>
                </a:solidFill>
              </a:rPr>
              <a:t>tierra</a:t>
            </a:r>
            <a:r>
              <a:rPr lang="en-US" sz="5400" dirty="0" smtClean="0">
                <a:solidFill>
                  <a:srgbClr val="AACC5A"/>
                </a:solidFill>
              </a:rPr>
              <a:t> </a:t>
            </a:r>
            <a:br>
              <a:rPr lang="en-US" sz="5400" dirty="0" smtClean="0">
                <a:solidFill>
                  <a:srgbClr val="AACC5A"/>
                </a:solidFill>
              </a:rPr>
            </a:br>
            <a:r>
              <a:rPr lang="en-US" sz="5400" dirty="0" err="1" smtClean="0">
                <a:solidFill>
                  <a:srgbClr val="AACC5A"/>
                </a:solidFill>
              </a:rPr>
              <a:t>en</a:t>
            </a:r>
            <a:r>
              <a:rPr lang="en-US" sz="5400" dirty="0" smtClean="0">
                <a:solidFill>
                  <a:srgbClr val="AACC5A"/>
                </a:solidFill>
              </a:rPr>
              <a:t> que </a:t>
            </a:r>
            <a:r>
              <a:rPr lang="en-US" sz="5400" dirty="0" err="1" smtClean="0">
                <a:solidFill>
                  <a:srgbClr val="AACC5A"/>
                </a:solidFill>
              </a:rPr>
              <a:t>vivimos</a:t>
            </a:r>
            <a:r>
              <a:rPr lang="en-US" sz="5400" dirty="0" smtClean="0">
                <a:solidFill>
                  <a:srgbClr val="AACC5A"/>
                </a:solidFill>
              </a:rPr>
              <a:t>.</a:t>
            </a:r>
            <a:endParaRPr lang="en-US" sz="6000" dirty="0">
              <a:solidFill>
                <a:srgbClr val="AACC5A"/>
              </a:solidFill>
            </a:endParaRPr>
          </a:p>
        </p:txBody>
      </p:sp>
      <p:sp>
        <p:nvSpPr>
          <p:cNvPr id="3" name="Content Placeholder 2">
            <a:extLst>
              <a:ext uri="{FF2B5EF4-FFF2-40B4-BE49-F238E27FC236}">
                <a16:creationId xmlns:a16="http://schemas.microsoft.com/office/drawing/2014/main" xmlns="" id="{963EA9A4-8448-634D-98B4-E68854FA327A}"/>
              </a:ext>
            </a:extLst>
          </p:cNvPr>
          <p:cNvSpPr>
            <a:spLocks noGrp="1"/>
          </p:cNvSpPr>
          <p:nvPr>
            <p:ph idx="1"/>
          </p:nvPr>
        </p:nvSpPr>
        <p:spPr>
          <a:xfrm>
            <a:off x="1030310" y="2917651"/>
            <a:ext cx="7485040" cy="2552125"/>
          </a:xfrm>
        </p:spPr>
        <p:txBody>
          <a:bodyPr>
            <a:normAutofit fontScale="92500" lnSpcReduction="20000"/>
          </a:bodyPr>
          <a:lstStyle/>
          <a:p>
            <a:r>
              <a:rPr lang="en-US" b="1" baseline="30000" dirty="0">
                <a:solidFill>
                  <a:schemeClr val="bg1"/>
                </a:solidFill>
              </a:rPr>
              <a:t>21 </a:t>
            </a:r>
            <a:r>
              <a:rPr lang="en-US" b="1" baseline="30000" dirty="0" smtClean="0">
                <a:solidFill>
                  <a:schemeClr val="bg1"/>
                </a:solidFill>
              </a:rPr>
              <a:t>“</a:t>
            </a:r>
            <a:r>
              <a:rPr lang="es-ES" dirty="0">
                <a:solidFill>
                  <a:schemeClr val="bg1"/>
                </a:solidFill>
              </a:rPr>
              <a:t>tampoco Yo volveré a expulsar de delante de ellos a ninguna de las naciones que Josué dejó cuando murió, </a:t>
            </a:r>
            <a:r>
              <a:rPr lang="es-ES" dirty="0" smtClean="0">
                <a:solidFill>
                  <a:schemeClr val="bg1"/>
                </a:solidFill>
              </a:rPr>
              <a:t> 22</a:t>
            </a:r>
            <a:r>
              <a:rPr lang="es-ES" dirty="0">
                <a:solidFill>
                  <a:schemeClr val="bg1"/>
                </a:solidFill>
              </a:rPr>
              <a:t> </a:t>
            </a:r>
            <a:r>
              <a:rPr lang="es-ES" b="1" u="sng" dirty="0">
                <a:solidFill>
                  <a:schemeClr val="bg1"/>
                </a:solidFill>
              </a:rPr>
              <a:t> para probar por medio de ellas a Israel</a:t>
            </a:r>
            <a:r>
              <a:rPr lang="es-ES" dirty="0">
                <a:solidFill>
                  <a:schemeClr val="bg1"/>
                </a:solidFill>
              </a:rPr>
              <a:t>, a ver si guardan o no el camino del SEÑOR, y andan en él como lo hicieron sus padres». </a:t>
            </a:r>
            <a:r>
              <a:rPr lang="es-ES" dirty="0" smtClean="0">
                <a:solidFill>
                  <a:schemeClr val="bg1"/>
                </a:solidFill>
              </a:rPr>
              <a:t>23</a:t>
            </a:r>
            <a:r>
              <a:rPr lang="es-ES" dirty="0">
                <a:solidFill>
                  <a:schemeClr val="bg1"/>
                </a:solidFill>
              </a:rPr>
              <a:t>  Así pues, el </a:t>
            </a:r>
            <a:r>
              <a:rPr lang="es-ES" b="1" u="sng" dirty="0">
                <a:solidFill>
                  <a:schemeClr val="bg1"/>
                </a:solidFill>
              </a:rPr>
              <a:t>SEÑOR permitió que aquellas naciones se quedaran </a:t>
            </a:r>
            <a:r>
              <a:rPr lang="es-ES" dirty="0">
                <a:solidFill>
                  <a:schemeClr val="bg1"/>
                </a:solidFill>
              </a:rPr>
              <a:t>allí, sin expulsarlas enseguida, ni las entregó en manos de Josué. </a:t>
            </a:r>
            <a:endParaRPr lang="en-US" dirty="0">
              <a:solidFill>
                <a:schemeClr val="bg1"/>
              </a:solidFill>
            </a:endParaRPr>
          </a:p>
        </p:txBody>
      </p:sp>
    </p:spTree>
    <p:extLst>
      <p:ext uri="{BB962C8B-B14F-4D97-AF65-F5344CB8AC3E}">
        <p14:creationId xmlns:p14="http://schemas.microsoft.com/office/powerpoint/2010/main" val="79626295"/>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40C685-CF52-3449-84DB-AB1E654EAA7D}"/>
              </a:ext>
            </a:extLst>
          </p:cNvPr>
          <p:cNvSpPr>
            <a:spLocks noGrp="1"/>
          </p:cNvSpPr>
          <p:nvPr>
            <p:ph type="title"/>
          </p:nvPr>
        </p:nvSpPr>
        <p:spPr>
          <a:xfrm>
            <a:off x="1030310" y="304271"/>
            <a:ext cx="7485040" cy="2696506"/>
          </a:xfrm>
        </p:spPr>
        <p:txBody>
          <a:bodyPr>
            <a:normAutofit/>
          </a:bodyPr>
          <a:lstStyle/>
          <a:p>
            <a:pPr algn="ctr" rtl="0"/>
            <a:r>
              <a:rPr lang="en-US" dirty="0">
                <a:solidFill>
                  <a:schemeClr val="bg1"/>
                </a:solidFill>
              </a:rPr>
              <a:t>Los ciclos se rompen con </a:t>
            </a:r>
            <a:r>
              <a:rPr lang="en-US" dirty="0" smtClean="0">
                <a:solidFill>
                  <a:schemeClr val="bg1"/>
                </a:solidFill>
              </a:rPr>
              <a:t>la</a:t>
            </a:r>
            <a:r>
              <a:rPr lang="en-US" dirty="0">
                <a:solidFill>
                  <a:schemeClr val="bg1"/>
                </a:solidFill>
              </a:rPr>
              <a:t/>
            </a:r>
            <a:br>
              <a:rPr lang="en-US" dirty="0">
                <a:solidFill>
                  <a:schemeClr val="bg1"/>
                </a:solidFill>
              </a:rPr>
            </a:br>
            <a:r>
              <a:rPr lang="en-US" sz="5400" dirty="0" err="1" smtClean="0">
                <a:solidFill>
                  <a:srgbClr val="AACC5A"/>
                </a:solidFill>
              </a:rPr>
              <a:t>fuerza</a:t>
            </a:r>
            <a:r>
              <a:rPr lang="en-US" sz="5400" dirty="0" smtClean="0">
                <a:solidFill>
                  <a:srgbClr val="AACC5A"/>
                </a:solidFill>
              </a:rPr>
              <a:t> </a:t>
            </a:r>
            <a:r>
              <a:rPr lang="en-US" sz="5400" dirty="0">
                <a:solidFill>
                  <a:srgbClr val="AACC5A"/>
                </a:solidFill>
              </a:rPr>
              <a:t>del Señor.</a:t>
            </a:r>
            <a:endParaRPr lang="en-US" sz="6000" dirty="0">
              <a:solidFill>
                <a:srgbClr val="AACC5A"/>
              </a:solidFill>
            </a:endParaRPr>
          </a:p>
        </p:txBody>
      </p:sp>
      <p:sp>
        <p:nvSpPr>
          <p:cNvPr id="3" name="Content Placeholder 2">
            <a:extLst>
              <a:ext uri="{FF2B5EF4-FFF2-40B4-BE49-F238E27FC236}">
                <a16:creationId xmlns:a16="http://schemas.microsoft.com/office/drawing/2014/main" xmlns="" id="{963EA9A4-8448-634D-98B4-E68854FA327A}"/>
              </a:ext>
            </a:extLst>
          </p:cNvPr>
          <p:cNvSpPr>
            <a:spLocks noGrp="1"/>
          </p:cNvSpPr>
          <p:nvPr>
            <p:ph idx="1"/>
          </p:nvPr>
        </p:nvSpPr>
        <p:spPr>
          <a:xfrm>
            <a:off x="1030310" y="2917651"/>
            <a:ext cx="7485040" cy="2552125"/>
          </a:xfrm>
        </p:spPr>
        <p:txBody>
          <a:bodyPr>
            <a:normAutofit fontScale="85000" lnSpcReduction="10000"/>
          </a:bodyPr>
          <a:lstStyle/>
          <a:p>
            <a:r>
              <a:rPr lang="en-US" b="1" baseline="30000" dirty="0">
                <a:solidFill>
                  <a:schemeClr val="bg1"/>
                </a:solidFill>
              </a:rPr>
              <a:t>32 </a:t>
            </a:r>
            <a:r>
              <a:rPr lang="en-US" b="1" baseline="30000" dirty="0" smtClean="0">
                <a:solidFill>
                  <a:schemeClr val="bg1"/>
                </a:solidFill>
              </a:rPr>
              <a:t>“</a:t>
            </a:r>
            <a:r>
              <a:rPr lang="es-ES" dirty="0" smtClean="0">
                <a:solidFill>
                  <a:schemeClr val="bg1"/>
                </a:solidFill>
              </a:rPr>
              <a:t>¿Y </a:t>
            </a:r>
            <a:r>
              <a:rPr lang="es-ES" dirty="0">
                <a:solidFill>
                  <a:schemeClr val="bg1"/>
                </a:solidFill>
              </a:rPr>
              <a:t>qué más diré? Pues el tiempo me faltaría para contar de </a:t>
            </a:r>
            <a:r>
              <a:rPr lang="es-ES" b="1" u="sng" dirty="0">
                <a:solidFill>
                  <a:schemeClr val="bg1"/>
                </a:solidFill>
              </a:rPr>
              <a:t>Gedeón, </a:t>
            </a:r>
            <a:r>
              <a:rPr lang="es-ES" b="1" u="sng" dirty="0" err="1">
                <a:solidFill>
                  <a:schemeClr val="bg1"/>
                </a:solidFill>
              </a:rPr>
              <a:t>Barac</a:t>
            </a:r>
            <a:r>
              <a:rPr lang="es-ES" b="1" u="sng" dirty="0">
                <a:solidFill>
                  <a:schemeClr val="bg1"/>
                </a:solidFill>
              </a:rPr>
              <a:t>, Sansón, </a:t>
            </a:r>
            <a:r>
              <a:rPr lang="es-ES" b="1" u="sng" dirty="0" err="1">
                <a:solidFill>
                  <a:schemeClr val="bg1"/>
                </a:solidFill>
              </a:rPr>
              <a:t>Jefté</a:t>
            </a:r>
            <a:r>
              <a:rPr lang="es-ES" dirty="0">
                <a:solidFill>
                  <a:schemeClr val="bg1"/>
                </a:solidFill>
              </a:rPr>
              <a:t>, David, Samuel y los profetas; </a:t>
            </a:r>
            <a:r>
              <a:rPr lang="es-ES" dirty="0" smtClean="0">
                <a:solidFill>
                  <a:schemeClr val="bg1"/>
                </a:solidFill>
              </a:rPr>
              <a:t>33</a:t>
            </a:r>
            <a:r>
              <a:rPr lang="es-ES" dirty="0">
                <a:solidFill>
                  <a:schemeClr val="bg1"/>
                </a:solidFill>
              </a:rPr>
              <a:t>  quienes </a:t>
            </a:r>
            <a:r>
              <a:rPr lang="es-ES" b="1" u="sng" dirty="0">
                <a:solidFill>
                  <a:schemeClr val="bg1"/>
                </a:solidFill>
              </a:rPr>
              <a:t>por la fe </a:t>
            </a:r>
            <a:r>
              <a:rPr lang="es-ES" dirty="0">
                <a:solidFill>
                  <a:schemeClr val="bg1"/>
                </a:solidFill>
              </a:rPr>
              <a:t>conquistaron reinos, hicieron justicia, obtuvieron promesas, cerraron bocas de leones, </a:t>
            </a:r>
            <a:r>
              <a:rPr lang="es-ES" dirty="0" smtClean="0">
                <a:solidFill>
                  <a:schemeClr val="bg1"/>
                </a:solidFill>
              </a:rPr>
              <a:t>34</a:t>
            </a:r>
            <a:r>
              <a:rPr lang="es-ES" dirty="0">
                <a:solidFill>
                  <a:schemeClr val="bg1"/>
                </a:solidFill>
              </a:rPr>
              <a:t> </a:t>
            </a:r>
            <a:r>
              <a:rPr lang="es-ES" dirty="0" smtClean="0">
                <a:solidFill>
                  <a:schemeClr val="bg1"/>
                </a:solidFill>
              </a:rPr>
              <a:t>apagaron </a:t>
            </a:r>
            <a:r>
              <a:rPr lang="es-ES" dirty="0">
                <a:solidFill>
                  <a:schemeClr val="bg1"/>
                </a:solidFill>
              </a:rPr>
              <a:t>la violencia del fuego, escaparon del filo de la espada. </a:t>
            </a:r>
            <a:r>
              <a:rPr lang="es-ES" b="1" u="sng" dirty="0">
                <a:solidFill>
                  <a:schemeClr val="bg1"/>
                </a:solidFill>
              </a:rPr>
              <a:t>Siendo débiles, fueron hechos fuertes</a:t>
            </a:r>
            <a:r>
              <a:rPr lang="es-ES" dirty="0">
                <a:solidFill>
                  <a:schemeClr val="bg1"/>
                </a:solidFill>
              </a:rPr>
              <a:t>, se hicieron poderosos en la guerra, pusieron en fuga a ejércitos </a:t>
            </a:r>
            <a:r>
              <a:rPr lang="es-ES" dirty="0" smtClean="0">
                <a:solidFill>
                  <a:schemeClr val="bg1"/>
                </a:solidFill>
              </a:rPr>
              <a:t>extranjeros</a:t>
            </a:r>
            <a:r>
              <a:rPr lang="en-US" dirty="0" smtClean="0">
                <a:solidFill>
                  <a:schemeClr val="bg1"/>
                </a:solidFill>
              </a:rPr>
              <a:t>”. </a:t>
            </a:r>
            <a:r>
              <a:rPr lang="en-US" dirty="0">
                <a:solidFill>
                  <a:schemeClr val="bg1"/>
                </a:solidFill>
              </a:rPr>
              <a:t>Hebreos 11:32-34</a:t>
            </a:r>
          </a:p>
        </p:txBody>
      </p:sp>
    </p:spTree>
    <p:extLst>
      <p:ext uri="{BB962C8B-B14F-4D97-AF65-F5344CB8AC3E}">
        <p14:creationId xmlns:p14="http://schemas.microsoft.com/office/powerpoint/2010/main" val="3559115668"/>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40C685-CF52-3449-84DB-AB1E654EAA7D}"/>
              </a:ext>
            </a:extLst>
          </p:cNvPr>
          <p:cNvSpPr>
            <a:spLocks noGrp="1"/>
          </p:cNvSpPr>
          <p:nvPr>
            <p:ph type="title"/>
          </p:nvPr>
        </p:nvSpPr>
        <p:spPr>
          <a:xfrm>
            <a:off x="1030310" y="304271"/>
            <a:ext cx="7485040" cy="2696506"/>
          </a:xfrm>
        </p:spPr>
        <p:txBody>
          <a:bodyPr>
            <a:normAutofit/>
          </a:bodyPr>
          <a:lstStyle/>
          <a:p>
            <a:pPr algn="ctr" rtl="0"/>
            <a:r>
              <a:rPr lang="en-US" dirty="0">
                <a:solidFill>
                  <a:schemeClr val="bg1"/>
                </a:solidFill>
              </a:rPr>
              <a:t>Los ciclos se rompen por</a:t>
            </a:r>
            <a:br>
              <a:rPr lang="en-US" dirty="0">
                <a:solidFill>
                  <a:schemeClr val="bg1"/>
                </a:solidFill>
              </a:rPr>
            </a:br>
            <a:r>
              <a:rPr lang="en-US" sz="5400" dirty="0" smtClean="0">
                <a:solidFill>
                  <a:srgbClr val="AACC5A"/>
                </a:solidFill>
              </a:rPr>
              <a:t>personas </a:t>
            </a:r>
            <a:r>
              <a:rPr lang="en-US" sz="5400" dirty="0">
                <a:solidFill>
                  <a:srgbClr val="AACC5A"/>
                </a:solidFill>
              </a:rPr>
              <a:t>de </a:t>
            </a:r>
            <a:r>
              <a:rPr lang="en-US" sz="5400" dirty="0" err="1" smtClean="0">
                <a:solidFill>
                  <a:srgbClr val="AACC5A"/>
                </a:solidFill>
              </a:rPr>
              <a:t>acción</a:t>
            </a:r>
            <a:r>
              <a:rPr lang="en-US" sz="5400" dirty="0">
                <a:solidFill>
                  <a:srgbClr val="AACC5A"/>
                </a:solidFill>
              </a:rPr>
              <a:t>.</a:t>
            </a:r>
            <a:endParaRPr lang="en-US" sz="6000" dirty="0">
              <a:solidFill>
                <a:srgbClr val="AACC5A"/>
              </a:solidFill>
            </a:endParaRPr>
          </a:p>
        </p:txBody>
      </p:sp>
      <p:sp>
        <p:nvSpPr>
          <p:cNvPr id="3" name="Content Placeholder 2">
            <a:extLst>
              <a:ext uri="{FF2B5EF4-FFF2-40B4-BE49-F238E27FC236}">
                <a16:creationId xmlns:a16="http://schemas.microsoft.com/office/drawing/2014/main" xmlns="" id="{963EA9A4-8448-634D-98B4-E68854FA327A}"/>
              </a:ext>
            </a:extLst>
          </p:cNvPr>
          <p:cNvSpPr>
            <a:spLocks noGrp="1"/>
          </p:cNvSpPr>
          <p:nvPr>
            <p:ph idx="1"/>
          </p:nvPr>
        </p:nvSpPr>
        <p:spPr>
          <a:xfrm>
            <a:off x="1030310" y="3000777"/>
            <a:ext cx="7485040" cy="2146692"/>
          </a:xfrm>
        </p:spPr>
        <p:txBody>
          <a:bodyPr>
            <a:normAutofit lnSpcReduction="10000"/>
          </a:bodyPr>
          <a:lstStyle/>
          <a:p>
            <a:pPr algn="l" rtl="0"/>
            <a:r>
              <a:rPr lang="en-US" dirty="0" err="1" smtClean="0">
                <a:solidFill>
                  <a:schemeClr val="bg1"/>
                </a:solidFill>
              </a:rPr>
              <a:t>Listas</a:t>
            </a:r>
            <a:r>
              <a:rPr lang="en-US" dirty="0" smtClean="0">
                <a:solidFill>
                  <a:schemeClr val="bg1"/>
                </a:solidFill>
              </a:rPr>
              <a:t> </a:t>
            </a:r>
            <a:r>
              <a:rPr lang="en-US" dirty="0">
                <a:solidFill>
                  <a:schemeClr val="bg1"/>
                </a:solidFill>
              </a:rPr>
              <a:t>y </a:t>
            </a:r>
            <a:r>
              <a:rPr lang="en-US" dirty="0" err="1" smtClean="0">
                <a:solidFill>
                  <a:schemeClr val="bg1"/>
                </a:solidFill>
              </a:rPr>
              <a:t>dispuestas</a:t>
            </a:r>
            <a:r>
              <a:rPr lang="en-US" dirty="0" smtClean="0">
                <a:solidFill>
                  <a:schemeClr val="bg1"/>
                </a:solidFill>
              </a:rPr>
              <a:t> </a:t>
            </a:r>
            <a:r>
              <a:rPr lang="en-US" dirty="0">
                <a:solidFill>
                  <a:schemeClr val="bg1"/>
                </a:solidFill>
              </a:rPr>
              <a:t>a </a:t>
            </a:r>
            <a:r>
              <a:rPr lang="en-US" dirty="0" err="1" smtClean="0">
                <a:solidFill>
                  <a:schemeClr val="bg1"/>
                </a:solidFill>
              </a:rPr>
              <a:t>actuar</a:t>
            </a:r>
            <a:r>
              <a:rPr lang="en-US" dirty="0" smtClean="0">
                <a:solidFill>
                  <a:schemeClr val="bg1"/>
                </a:solidFill>
              </a:rPr>
              <a:t> </a:t>
            </a:r>
            <a:r>
              <a:rPr lang="en-US" dirty="0">
                <a:solidFill>
                  <a:schemeClr val="bg1"/>
                </a:solidFill>
              </a:rPr>
              <a:t>(Jueces 4:4-9)</a:t>
            </a:r>
          </a:p>
          <a:p>
            <a:pPr algn="l" rtl="0"/>
            <a:r>
              <a:rPr lang="en-US" dirty="0" smtClean="0">
                <a:solidFill>
                  <a:schemeClr val="bg1"/>
                </a:solidFill>
              </a:rPr>
              <a:t>Dan </a:t>
            </a:r>
            <a:r>
              <a:rPr lang="en-US" dirty="0">
                <a:solidFill>
                  <a:schemeClr val="bg1"/>
                </a:solidFill>
              </a:rPr>
              <a:t>un pequeño paso (Jueces 6:25-27)</a:t>
            </a:r>
          </a:p>
          <a:p>
            <a:pPr algn="l" rtl="0"/>
            <a:r>
              <a:rPr lang="en-US" dirty="0" err="1" smtClean="0">
                <a:solidFill>
                  <a:schemeClr val="bg1"/>
                </a:solidFill>
              </a:rPr>
              <a:t>Aprenden</a:t>
            </a:r>
            <a:r>
              <a:rPr lang="en-US" dirty="0" smtClean="0">
                <a:solidFill>
                  <a:schemeClr val="bg1"/>
                </a:solidFill>
              </a:rPr>
              <a:t> </a:t>
            </a:r>
            <a:r>
              <a:rPr lang="en-US" dirty="0">
                <a:solidFill>
                  <a:schemeClr val="bg1"/>
                </a:solidFill>
              </a:rPr>
              <a:t>sobre la marcha (Jueces 7:16-22)</a:t>
            </a:r>
          </a:p>
          <a:p>
            <a:pPr algn="l" rtl="0"/>
            <a:r>
              <a:rPr lang="en-US" dirty="0" err="1">
                <a:solidFill>
                  <a:schemeClr val="bg1"/>
                </a:solidFill>
              </a:rPr>
              <a:t>Tenemos</a:t>
            </a:r>
            <a:r>
              <a:rPr lang="en-US" dirty="0">
                <a:solidFill>
                  <a:schemeClr val="bg1"/>
                </a:solidFill>
              </a:rPr>
              <a:t> </a:t>
            </a:r>
            <a:r>
              <a:rPr lang="en-US" dirty="0" smtClean="0">
                <a:solidFill>
                  <a:schemeClr val="bg1"/>
                </a:solidFill>
              </a:rPr>
              <a:t>“</a:t>
            </a:r>
            <a:r>
              <a:rPr lang="en-US" dirty="0" err="1" smtClean="0">
                <a:solidFill>
                  <a:schemeClr val="bg1"/>
                </a:solidFill>
              </a:rPr>
              <a:t>jueces</a:t>
            </a:r>
            <a:r>
              <a:rPr lang="en-US" dirty="0">
                <a:solidFill>
                  <a:schemeClr val="bg1"/>
                </a:solidFill>
              </a:rPr>
              <a:t>” </a:t>
            </a:r>
            <a:r>
              <a:rPr lang="en-US" dirty="0" err="1" smtClean="0">
                <a:solidFill>
                  <a:schemeClr val="bg1"/>
                </a:solidFill>
              </a:rPr>
              <a:t>disponibles</a:t>
            </a:r>
            <a:r>
              <a:rPr lang="en-US" dirty="0" smtClean="0">
                <a:solidFill>
                  <a:schemeClr val="bg1"/>
                </a:solidFill>
              </a:rPr>
              <a:t> para </a:t>
            </a:r>
            <a:r>
              <a:rPr lang="en-US" dirty="0" err="1" smtClean="0">
                <a:solidFill>
                  <a:schemeClr val="bg1"/>
                </a:solidFill>
              </a:rPr>
              <a:t>ayudar</a:t>
            </a:r>
            <a:r>
              <a:rPr lang="en-US" dirty="0" smtClean="0">
                <a:solidFill>
                  <a:schemeClr val="bg1"/>
                </a:solidFill>
              </a:rPr>
              <a:t> </a:t>
            </a:r>
            <a:r>
              <a:rPr lang="en-US" dirty="0">
                <a:solidFill>
                  <a:schemeClr val="bg1"/>
                </a:solidFill>
              </a:rPr>
              <a:t>(1 Corintios 6:4-6)</a:t>
            </a:r>
          </a:p>
        </p:txBody>
      </p:sp>
    </p:spTree>
    <p:extLst>
      <p:ext uri="{BB962C8B-B14F-4D97-AF65-F5344CB8AC3E}">
        <p14:creationId xmlns:p14="http://schemas.microsoft.com/office/powerpoint/2010/main" val="406423716"/>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40C685-CF52-3449-84DB-AB1E654EAA7D}"/>
              </a:ext>
            </a:extLst>
          </p:cNvPr>
          <p:cNvSpPr>
            <a:spLocks noGrp="1"/>
          </p:cNvSpPr>
          <p:nvPr>
            <p:ph type="title"/>
          </p:nvPr>
        </p:nvSpPr>
        <p:spPr>
          <a:xfrm>
            <a:off x="1030310" y="304271"/>
            <a:ext cx="7485040" cy="2696506"/>
          </a:xfrm>
        </p:spPr>
        <p:txBody>
          <a:bodyPr>
            <a:normAutofit/>
          </a:bodyPr>
          <a:lstStyle/>
          <a:p>
            <a:pPr algn="ctr" rtl="0"/>
            <a:r>
              <a:rPr lang="en-US" dirty="0">
                <a:solidFill>
                  <a:schemeClr val="bg1"/>
                </a:solidFill>
              </a:rPr>
              <a:t>Los ciclos se rompen cuando</a:t>
            </a:r>
            <a:br>
              <a:rPr lang="en-US" dirty="0">
                <a:solidFill>
                  <a:schemeClr val="bg1"/>
                </a:solidFill>
              </a:rPr>
            </a:br>
            <a:r>
              <a:rPr lang="en-US" sz="5400" dirty="0" smtClean="0">
                <a:solidFill>
                  <a:srgbClr val="AACC5A"/>
                </a:solidFill>
              </a:rPr>
              <a:t>el </a:t>
            </a:r>
            <a:r>
              <a:rPr lang="en-US" sz="5400" dirty="0" err="1">
                <a:solidFill>
                  <a:srgbClr val="AACC5A"/>
                </a:solidFill>
              </a:rPr>
              <a:t>futuro</a:t>
            </a:r>
            <a:r>
              <a:rPr lang="en-US" sz="5400" dirty="0">
                <a:solidFill>
                  <a:srgbClr val="AACC5A"/>
                </a:solidFill>
              </a:rPr>
              <a:t> </a:t>
            </a:r>
            <a:r>
              <a:rPr lang="en-US" sz="5400" dirty="0" err="1" smtClean="0">
                <a:solidFill>
                  <a:srgbClr val="AACC5A"/>
                </a:solidFill>
              </a:rPr>
              <a:t>deseado</a:t>
            </a:r>
            <a:r>
              <a:rPr lang="en-US" sz="5400" dirty="0" smtClean="0">
                <a:solidFill>
                  <a:srgbClr val="AACC5A"/>
                </a:solidFill>
              </a:rPr>
              <a:t> </a:t>
            </a:r>
            <a:r>
              <a:rPr lang="en-US" sz="5400" dirty="0">
                <a:solidFill>
                  <a:srgbClr val="AACC5A"/>
                </a:solidFill>
              </a:rPr>
              <a:t>pesa en nuestros corazones.</a:t>
            </a:r>
            <a:endParaRPr lang="en-US" sz="6000" dirty="0">
              <a:solidFill>
                <a:srgbClr val="AACC5A"/>
              </a:solidFill>
            </a:endParaRPr>
          </a:p>
        </p:txBody>
      </p:sp>
      <p:sp>
        <p:nvSpPr>
          <p:cNvPr id="3" name="Content Placeholder 2">
            <a:extLst>
              <a:ext uri="{FF2B5EF4-FFF2-40B4-BE49-F238E27FC236}">
                <a16:creationId xmlns:a16="http://schemas.microsoft.com/office/drawing/2014/main" xmlns="" id="{963EA9A4-8448-634D-98B4-E68854FA327A}"/>
              </a:ext>
            </a:extLst>
          </p:cNvPr>
          <p:cNvSpPr>
            <a:spLocks noGrp="1"/>
          </p:cNvSpPr>
          <p:nvPr>
            <p:ph idx="1"/>
          </p:nvPr>
        </p:nvSpPr>
        <p:spPr>
          <a:xfrm>
            <a:off x="1030310" y="3000777"/>
            <a:ext cx="7485040" cy="2146692"/>
          </a:xfrm>
        </p:spPr>
        <p:txBody>
          <a:bodyPr/>
          <a:lstStyle/>
          <a:p>
            <a:r>
              <a:rPr lang="es-ES" dirty="0" smtClean="0">
                <a:solidFill>
                  <a:schemeClr val="bg1"/>
                </a:solidFill>
              </a:rPr>
              <a:t>Entonces </a:t>
            </a:r>
            <a:r>
              <a:rPr lang="es-ES" dirty="0">
                <a:solidFill>
                  <a:schemeClr val="bg1"/>
                </a:solidFill>
              </a:rPr>
              <a:t>los israelitas clamaron al SEÑOR: «Hemos pecado contra Ti, porque ciertamente hemos abandonado a nuestro Dios y hemos servido a los </a:t>
            </a:r>
            <a:r>
              <a:rPr lang="es-ES" dirty="0" err="1">
                <a:solidFill>
                  <a:schemeClr val="bg1"/>
                </a:solidFill>
              </a:rPr>
              <a:t>Baales</a:t>
            </a:r>
            <a:r>
              <a:rPr lang="es-ES" dirty="0" smtClean="0">
                <a:solidFill>
                  <a:schemeClr val="bg1"/>
                </a:solidFill>
              </a:rPr>
              <a:t>»</a:t>
            </a:r>
            <a:r>
              <a:rPr lang="en-US" dirty="0" smtClean="0">
                <a:solidFill>
                  <a:schemeClr val="bg1"/>
                </a:solidFill>
              </a:rPr>
              <a:t>.</a:t>
            </a:r>
            <a:r>
              <a:rPr lang="en-US" dirty="0">
                <a:solidFill>
                  <a:schemeClr val="bg1"/>
                </a:solidFill>
              </a:rPr>
              <a:t> </a:t>
            </a:r>
            <a:r>
              <a:rPr lang="en-US" dirty="0" err="1" smtClean="0">
                <a:solidFill>
                  <a:schemeClr val="bg1"/>
                </a:solidFill>
              </a:rPr>
              <a:t>Jueces</a:t>
            </a:r>
            <a:r>
              <a:rPr lang="en-US" dirty="0" smtClean="0">
                <a:solidFill>
                  <a:schemeClr val="bg1"/>
                </a:solidFill>
              </a:rPr>
              <a:t> </a:t>
            </a:r>
            <a:r>
              <a:rPr lang="en-US" dirty="0">
                <a:solidFill>
                  <a:schemeClr val="bg1"/>
                </a:solidFill>
              </a:rPr>
              <a:t>10:10</a:t>
            </a:r>
          </a:p>
        </p:txBody>
      </p:sp>
    </p:spTree>
    <p:extLst>
      <p:ext uri="{BB962C8B-B14F-4D97-AF65-F5344CB8AC3E}">
        <p14:creationId xmlns:p14="http://schemas.microsoft.com/office/powerpoint/2010/main" val="2230546277"/>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3248</TotalTime>
  <Words>1559</Words>
  <Application>Microsoft Office PowerPoint</Application>
  <PresentationFormat>On-screen Show (16:10)</PresentationFormat>
  <Paragraphs>179</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Rompe el ciclo</vt:lpstr>
      <vt:lpstr>Jueces 2:11-19</vt:lpstr>
      <vt:lpstr>PowerPoint Presentation</vt:lpstr>
      <vt:lpstr>PowerPoint Presentation</vt:lpstr>
      <vt:lpstr>PowerPoint Presentation</vt:lpstr>
      <vt:lpstr>Todavía somos probados por la tierra  en que vivimos.</vt:lpstr>
      <vt:lpstr>Los ciclos se rompen con la fuerza del Señor.</vt:lpstr>
      <vt:lpstr>Los ciclos se rompen por personas de acción.</vt:lpstr>
      <vt:lpstr>Los ciclos se rompen cuando el futuro deseado pesa en nuestros corazones.</vt:lpstr>
      <vt:lpstr>Los ciclos se rompen cuando seguimos a los líderes piadosos que señalan el camino a seguir.</vt:lpstr>
      <vt:lpstr>Sin embargo, seguían volviendo. De hecho, las cosas empeoraron…</vt:lpstr>
      <vt:lpstr>Los ciclos permanecen rotos cuando resistimos la tentación en tiempos de paz.</vt:lpstr>
      <vt:lpstr>Los ciclos permanecen rotos cuando cambiamos nuestros estándares por los de Dios.</vt:lpstr>
      <vt:lpstr>Rompe el ciclo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Shumake</dc:creator>
  <cp:lastModifiedBy>Esther Eubanks</cp:lastModifiedBy>
  <cp:revision>78</cp:revision>
  <dcterms:created xsi:type="dcterms:W3CDTF">2022-10-20T12:59:13Z</dcterms:created>
  <dcterms:modified xsi:type="dcterms:W3CDTF">2022-10-25T14:15:46Z</dcterms:modified>
</cp:coreProperties>
</file>