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98" r:id="rId2"/>
    <p:sldId id="256" r:id="rId3"/>
    <p:sldId id="273" r:id="rId4"/>
    <p:sldId id="355" r:id="rId5"/>
    <p:sldId id="274" r:id="rId6"/>
    <p:sldId id="356" r:id="rId7"/>
    <p:sldId id="357" r:id="rId8"/>
    <p:sldId id="352" r:id="rId9"/>
    <p:sldId id="276" r:id="rId10"/>
    <p:sldId id="358" r:id="rId11"/>
    <p:sldId id="353" r:id="rId12"/>
    <p:sldId id="359" r:id="rId13"/>
    <p:sldId id="287" r:id="rId14"/>
    <p:sldId id="354" r:id="rId15"/>
    <p:sldId id="258" r:id="rId1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DAE4"/>
    <a:srgbClr val="BBA9DD"/>
    <a:srgbClr val="215B62"/>
    <a:srgbClr val="318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0"/>
    <p:restoredTop sz="77969"/>
  </p:normalViewPr>
  <p:slideViewPr>
    <p:cSldViewPr snapToGrid="0" snapToObjects="1">
      <p:cViewPr varScale="1">
        <p:scale>
          <a:sx n="91" d="100"/>
          <a:sy n="91" d="100"/>
        </p:scale>
        <p:origin x="1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EEC99-4122-A44B-B429-844E08AD4C97}" type="datetimeFigureOut">
              <a:rPr lang="en-US" smtClean="0"/>
              <a:t>9/30/22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10ACD0-54E0-F24A-ABD4-F698D4C46894}" type="slidenum">
              <a:rPr lang="en-US" smtClean="0"/>
              <a:t>‹#›</a:t>
            </a:fld>
            <a:endParaRPr lang="en-US"/>
          </a:p>
        </p:txBody>
      </p:sp>
    </p:spTree>
    <p:extLst>
      <p:ext uri="{BB962C8B-B14F-4D97-AF65-F5344CB8AC3E}">
        <p14:creationId xmlns:p14="http://schemas.microsoft.com/office/powerpoint/2010/main" val="33151139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a Risen Savior. – Coming in Victory.</a:t>
            </a:r>
          </a:p>
          <a:p>
            <a:r>
              <a:rPr lang="en-US" dirty="0"/>
              <a:t>God does Keep His Promises – His promise about my resurrection too!</a:t>
            </a:r>
          </a:p>
          <a:p>
            <a:r>
              <a:rPr lang="en-US" dirty="0"/>
              <a:t>Jesus has Ascended to Heaven – Coming from Heaven.</a:t>
            </a:r>
          </a:p>
          <a:p>
            <a:r>
              <a:rPr lang="en-US" dirty="0"/>
              <a:t>Jesus does Have Power over Death – Powerful. Announced but still a little surprising.</a:t>
            </a:r>
          </a:p>
          <a:p>
            <a:r>
              <a:rPr lang="en-US" dirty="0"/>
              <a:t>Jesus Arose with a Familiar, Yet Superior Body (Glorified Body?) – Bodily resurrection</a:t>
            </a:r>
          </a:p>
          <a:p>
            <a:endParaRPr lang="en-US" dirty="0"/>
          </a:p>
          <a:p>
            <a:r>
              <a:rPr lang="en-US" dirty="0"/>
              <a:t>We are united by our common Hope.  People who believe in Jesus are a distinct group separate from the rest of the world…</a:t>
            </a:r>
          </a:p>
          <a:p>
            <a:r>
              <a:rPr lang="en-US" dirty="0"/>
              <a:t>Also – His Life &amp; DEATH are such well –stablished facts – many believe in these two things.  IT is a unique group who believe HE LIVES! And that WE WILL LIVE TOO!</a:t>
            </a:r>
          </a:p>
        </p:txBody>
      </p:sp>
      <p:sp>
        <p:nvSpPr>
          <p:cNvPr id="4" name="Slide Number Placeholder 3"/>
          <p:cNvSpPr>
            <a:spLocks noGrp="1"/>
          </p:cNvSpPr>
          <p:nvPr>
            <p:ph type="sldNum" sz="quarter" idx="5"/>
          </p:nvPr>
        </p:nvSpPr>
        <p:spPr/>
        <p:txBody>
          <a:bodyPr/>
          <a:lstStyle/>
          <a:p>
            <a:fld id="{8810ACD0-54E0-F24A-ABD4-F698D4C46894}" type="slidenum">
              <a:rPr lang="en-US" smtClean="0"/>
              <a:t>1</a:t>
            </a:fld>
            <a:endParaRPr lang="en-US"/>
          </a:p>
        </p:txBody>
      </p:sp>
    </p:spTree>
    <p:extLst>
      <p:ext uri="{BB962C8B-B14F-4D97-AF65-F5344CB8AC3E}">
        <p14:creationId xmlns:p14="http://schemas.microsoft.com/office/powerpoint/2010/main" val="362923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bring this up?  Why write about something you recognize you don’t need to write about?</a:t>
            </a:r>
          </a:p>
          <a:p>
            <a:endParaRPr lang="en-US" dirty="0"/>
          </a:p>
          <a:p>
            <a:r>
              <a:rPr lang="en-US" dirty="0"/>
              <a:t>An Idea &amp; Practice So Fully Accepted …</a:t>
            </a:r>
          </a:p>
          <a:p>
            <a:endParaRPr lang="en-US" dirty="0"/>
          </a:p>
          <a:p>
            <a:endParaRPr lang="en-US" dirty="0"/>
          </a:p>
          <a:p>
            <a:endParaRPr lang="en-US" dirty="0"/>
          </a:p>
          <a:p>
            <a:r>
              <a:rPr lang="en-US" dirty="0"/>
              <a:t>LOVE ONE ANOTHER:  Love of friendship and shared interests.  Love of sacrifice and the will.  Both are part of God’s family!</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The Special Love We Share As A Christian Family.</a:t>
            </a:r>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12</a:t>
            </a:fld>
            <a:endParaRPr lang="en-US"/>
          </a:p>
        </p:txBody>
      </p:sp>
    </p:spTree>
    <p:extLst>
      <p:ext uri="{BB962C8B-B14F-4D97-AF65-F5344CB8AC3E}">
        <p14:creationId xmlns:p14="http://schemas.microsoft.com/office/powerpoint/2010/main" val="29129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bring this up?  Why write about something you recognize you don’t need to write about?</a:t>
            </a:r>
          </a:p>
          <a:p>
            <a:endParaRPr lang="en-US" dirty="0"/>
          </a:p>
          <a:p>
            <a:r>
              <a:rPr lang="en-US" dirty="0"/>
              <a:t>An Idea &amp; Practice So Fully Accepted …</a:t>
            </a:r>
          </a:p>
          <a:p>
            <a:endParaRPr lang="en-US" dirty="0"/>
          </a:p>
          <a:p>
            <a:endParaRPr lang="en-US" dirty="0"/>
          </a:p>
          <a:p>
            <a:endParaRPr lang="en-US" dirty="0"/>
          </a:p>
          <a:p>
            <a:r>
              <a:rPr lang="en-US" dirty="0"/>
              <a:t>LOVE ONE ANOTHER:  Love of friendship and shared interests.  Love of sacrifice and the will.  Both are part of God’s family!</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The Special Love We Share As A Christian Family.</a:t>
            </a:r>
          </a:p>
          <a:p>
            <a:endParaRPr lang="en-US" dirty="0"/>
          </a:p>
        </p:txBody>
      </p:sp>
      <p:sp>
        <p:nvSpPr>
          <p:cNvPr id="4" name="Slide Number Placeholder 3"/>
          <p:cNvSpPr>
            <a:spLocks noGrp="1"/>
          </p:cNvSpPr>
          <p:nvPr>
            <p:ph type="sldNum" sz="quarter" idx="5"/>
          </p:nvPr>
        </p:nvSpPr>
        <p:spPr/>
        <p:txBody>
          <a:bodyPr/>
          <a:lstStyle/>
          <a:p>
            <a:fld id="{8810ACD0-54E0-F24A-ABD4-F698D4C46894}" type="slidenum">
              <a:rPr lang="en-US" smtClean="0"/>
              <a:t>13</a:t>
            </a:fld>
            <a:endParaRPr lang="en-US"/>
          </a:p>
        </p:txBody>
      </p:sp>
    </p:spTree>
    <p:extLst>
      <p:ext uri="{BB962C8B-B14F-4D97-AF65-F5344CB8AC3E}">
        <p14:creationId xmlns:p14="http://schemas.microsoft.com/office/powerpoint/2010/main" val="349216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dirty="0"/>
              <a:t>What do we learn from this section that genuinely gives greater hope?</a:t>
            </a:r>
          </a:p>
        </p:txBody>
      </p:sp>
      <p:sp>
        <p:nvSpPr>
          <p:cNvPr id="4" name="Slide Number Placeholder 3"/>
          <p:cNvSpPr>
            <a:spLocks noGrp="1"/>
          </p:cNvSpPr>
          <p:nvPr>
            <p:ph type="sldNum" sz="quarter" idx="5"/>
          </p:nvPr>
        </p:nvSpPr>
        <p:spPr/>
        <p:txBody>
          <a:bodyPr/>
          <a:lstStyle/>
          <a:p>
            <a:fld id="{8810ACD0-54E0-F24A-ABD4-F698D4C46894}" type="slidenum">
              <a:rPr lang="en-US" smtClean="0"/>
              <a:t>14</a:t>
            </a:fld>
            <a:endParaRPr lang="en-US"/>
          </a:p>
        </p:txBody>
      </p:sp>
    </p:spTree>
    <p:extLst>
      <p:ext uri="{BB962C8B-B14F-4D97-AF65-F5344CB8AC3E}">
        <p14:creationId xmlns:p14="http://schemas.microsoft.com/office/powerpoint/2010/main" val="58556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Call to Excel as Christians is </a:t>
            </a:r>
            <a:r>
              <a:rPr lang="en-US" dirty="0" err="1"/>
              <a:t>promiment</a:t>
            </a:r>
            <a:r>
              <a:rPr lang="en-US" dirty="0"/>
              <a:t> in this chapter – but by no means unique to this chapter.</a:t>
            </a:r>
          </a:p>
          <a:p>
            <a:endParaRPr lang="en-US" dirty="0"/>
          </a:p>
          <a:p>
            <a:r>
              <a:rPr lang="en-US" dirty="0"/>
              <a:t>In CHARACTER – the opposite of “abundance of possessions”</a:t>
            </a:r>
          </a:p>
        </p:txBody>
      </p:sp>
      <p:sp>
        <p:nvSpPr>
          <p:cNvPr id="4" name="Slide Number Placeholder 3"/>
          <p:cNvSpPr>
            <a:spLocks noGrp="1"/>
          </p:cNvSpPr>
          <p:nvPr>
            <p:ph type="sldNum" sz="quarter" idx="5"/>
          </p:nvPr>
        </p:nvSpPr>
        <p:spPr/>
        <p:txBody>
          <a:bodyPr/>
          <a:lstStyle/>
          <a:p>
            <a:fld id="{8810ACD0-54E0-F24A-ABD4-F698D4C46894}" type="slidenum">
              <a:rPr lang="en-US" smtClean="0"/>
              <a:t>4</a:t>
            </a:fld>
            <a:endParaRPr lang="en-US"/>
          </a:p>
        </p:txBody>
      </p:sp>
    </p:spTree>
    <p:extLst>
      <p:ext uri="{BB962C8B-B14F-4D97-AF65-F5344CB8AC3E}">
        <p14:creationId xmlns:p14="http://schemas.microsoft.com/office/powerpoint/2010/main" val="13809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learn can have an immediate impact on our emotional state!</a:t>
            </a:r>
          </a:p>
        </p:txBody>
      </p:sp>
      <p:sp>
        <p:nvSpPr>
          <p:cNvPr id="4" name="Slide Number Placeholder 3"/>
          <p:cNvSpPr>
            <a:spLocks noGrp="1"/>
          </p:cNvSpPr>
          <p:nvPr>
            <p:ph type="sldNum" sz="quarter" idx="5"/>
          </p:nvPr>
        </p:nvSpPr>
        <p:spPr/>
        <p:txBody>
          <a:bodyPr/>
          <a:lstStyle/>
          <a:p>
            <a:fld id="{8810ACD0-54E0-F24A-ABD4-F698D4C46894}" type="slidenum">
              <a:rPr lang="en-US" smtClean="0"/>
              <a:t>5</a:t>
            </a:fld>
            <a:endParaRPr lang="en-US"/>
          </a:p>
        </p:txBody>
      </p:sp>
    </p:spTree>
    <p:extLst>
      <p:ext uri="{BB962C8B-B14F-4D97-AF65-F5344CB8AC3E}">
        <p14:creationId xmlns:p14="http://schemas.microsoft.com/office/powerpoint/2010/main" val="45737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1: On Jesus – Like an anesthesiologist – the one who helped you rest is going to be the one who wakes you up!</a:t>
            </a:r>
          </a:p>
          <a:p>
            <a:endParaRPr lang="en-US" dirty="0"/>
          </a:p>
          <a:p>
            <a:r>
              <a:rPr lang="en-US" dirty="0"/>
              <a:t>“We” – Hosea 12:4 and Ps. 66:6</a:t>
            </a:r>
          </a:p>
          <a:p>
            <a:endParaRPr lang="en-US" dirty="0"/>
          </a:p>
          <a:p>
            <a:r>
              <a:rPr lang="en-US" dirty="0"/>
              <a:t>Shout – sound signaling the beginning of the event. The King (“Lord”)  is coming! Not just an ambassador – everyone pay attention to the one who is entering! </a:t>
            </a:r>
          </a:p>
          <a:p>
            <a:endParaRPr lang="en-US" dirty="0"/>
          </a:p>
          <a:p>
            <a:r>
              <a:rPr lang="en-US" dirty="0"/>
              <a:t>Voice of Archangel – The king is not coming along, but with his mighty angels to gather his harvest</a:t>
            </a:r>
          </a:p>
          <a:p>
            <a:endParaRPr lang="en-US" dirty="0"/>
          </a:p>
          <a:p>
            <a:r>
              <a:rPr lang="en-US" dirty="0"/>
              <a:t>Trumpet – Summoning, or Calling Together, all of God’s people – dead or living – to Himself.</a:t>
            </a:r>
          </a:p>
        </p:txBody>
      </p:sp>
      <p:sp>
        <p:nvSpPr>
          <p:cNvPr id="4" name="Slide Number Placeholder 3"/>
          <p:cNvSpPr>
            <a:spLocks noGrp="1"/>
          </p:cNvSpPr>
          <p:nvPr>
            <p:ph type="sldNum" sz="quarter" idx="5"/>
          </p:nvPr>
        </p:nvSpPr>
        <p:spPr/>
        <p:txBody>
          <a:bodyPr/>
          <a:lstStyle/>
          <a:p>
            <a:fld id="{8810ACD0-54E0-F24A-ABD4-F698D4C46894}" type="slidenum">
              <a:rPr lang="en-US" smtClean="0"/>
              <a:t>6</a:t>
            </a:fld>
            <a:endParaRPr lang="en-US"/>
          </a:p>
        </p:txBody>
      </p:sp>
    </p:spTree>
    <p:extLst>
      <p:ext uri="{BB962C8B-B14F-4D97-AF65-F5344CB8AC3E}">
        <p14:creationId xmlns:p14="http://schemas.microsoft.com/office/powerpoint/2010/main" val="398154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 Connects to the discussion of those asleep in Christ being raised.</a:t>
            </a:r>
          </a:p>
          <a:p>
            <a:endParaRPr lang="en-US" dirty="0"/>
          </a:p>
          <a:p>
            <a:r>
              <a:rPr lang="en-US" dirty="0"/>
              <a:t>Caught Up – The word “Rapture” may not be in the Bible, and this passage does not confirm premillennial mindsets, but it is a great place to come and talk about our hope. </a:t>
            </a:r>
          </a:p>
          <a:p>
            <a:endParaRPr lang="en-US" dirty="0"/>
          </a:p>
          <a:p>
            <a:r>
              <a:rPr lang="en-US" dirty="0"/>
              <a:t>Together With Them – The concern of the Thessalonians was that when the King comes back, no one misses out!  This concern influenced their love for the LOST and their love for ONE ANOTHER.  We should want “No One” to miss out!</a:t>
            </a:r>
          </a:p>
          <a:p>
            <a:endParaRPr lang="en-US" dirty="0"/>
          </a:p>
          <a:p>
            <a:r>
              <a:rPr lang="en-US" dirty="0"/>
              <a:t>In the Clouds – Jesus ascended in such. Now returning</a:t>
            </a:r>
          </a:p>
          <a:p>
            <a:endParaRPr lang="en-US" dirty="0"/>
          </a:p>
          <a:p>
            <a:r>
              <a:rPr lang="en-US" dirty="0"/>
              <a:t>In the Air – not new dwelling – simply the meeting spot where we will join the descending Lord.  FYI, this counts as the Lord’s return.  Not a “partial” return followed by a later one!</a:t>
            </a:r>
          </a:p>
          <a:p>
            <a:endParaRPr lang="en-US" dirty="0"/>
          </a:p>
          <a:p>
            <a:r>
              <a:rPr lang="en-US" dirty="0"/>
              <a:t>Always be with the Lord – our highest hope!</a:t>
            </a:r>
          </a:p>
        </p:txBody>
      </p:sp>
      <p:sp>
        <p:nvSpPr>
          <p:cNvPr id="4" name="Slide Number Placeholder 3"/>
          <p:cNvSpPr>
            <a:spLocks noGrp="1"/>
          </p:cNvSpPr>
          <p:nvPr>
            <p:ph type="sldNum" sz="quarter" idx="5"/>
          </p:nvPr>
        </p:nvSpPr>
        <p:spPr/>
        <p:txBody>
          <a:bodyPr/>
          <a:lstStyle/>
          <a:p>
            <a:fld id="{8810ACD0-54E0-F24A-ABD4-F698D4C46894}" type="slidenum">
              <a:rPr lang="en-US" smtClean="0"/>
              <a:t>7</a:t>
            </a:fld>
            <a:endParaRPr lang="en-US"/>
          </a:p>
        </p:txBody>
      </p:sp>
    </p:spTree>
    <p:extLst>
      <p:ext uri="{BB962C8B-B14F-4D97-AF65-F5344CB8AC3E}">
        <p14:creationId xmlns:p14="http://schemas.microsoft.com/office/powerpoint/2010/main" val="36129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Fellowship – Mutual Love and Faith.  None are overlooked.  Says something about the Kingdom we anticipate! It is for all people for all time.  Every generation lives – not just looking forward to death as a means of being with the Lord – but truly looking forward to His Victorious Return!</a:t>
            </a:r>
          </a:p>
        </p:txBody>
      </p:sp>
      <p:sp>
        <p:nvSpPr>
          <p:cNvPr id="4" name="Slide Number Placeholder 3"/>
          <p:cNvSpPr>
            <a:spLocks noGrp="1"/>
          </p:cNvSpPr>
          <p:nvPr>
            <p:ph type="sldNum" sz="quarter" idx="5"/>
          </p:nvPr>
        </p:nvSpPr>
        <p:spPr/>
        <p:txBody>
          <a:bodyPr/>
          <a:lstStyle/>
          <a:p>
            <a:fld id="{8810ACD0-54E0-F24A-ABD4-F698D4C46894}" type="slidenum">
              <a:rPr lang="en-US" smtClean="0"/>
              <a:t>8</a:t>
            </a:fld>
            <a:endParaRPr lang="en-US"/>
          </a:p>
        </p:txBody>
      </p:sp>
    </p:spTree>
    <p:extLst>
      <p:ext uri="{BB962C8B-B14F-4D97-AF65-F5344CB8AC3E}">
        <p14:creationId xmlns:p14="http://schemas.microsoft.com/office/powerpoint/2010/main" val="273068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13:11</a:t>
            </a:r>
          </a:p>
        </p:txBody>
      </p:sp>
      <p:sp>
        <p:nvSpPr>
          <p:cNvPr id="4" name="Slide Number Placeholder 3"/>
          <p:cNvSpPr>
            <a:spLocks noGrp="1"/>
          </p:cNvSpPr>
          <p:nvPr>
            <p:ph type="sldNum" sz="quarter" idx="5"/>
          </p:nvPr>
        </p:nvSpPr>
        <p:spPr/>
        <p:txBody>
          <a:bodyPr/>
          <a:lstStyle/>
          <a:p>
            <a:fld id="{8810ACD0-54E0-F24A-ABD4-F698D4C46894}" type="slidenum">
              <a:rPr lang="en-US" smtClean="0"/>
              <a:t>9</a:t>
            </a:fld>
            <a:endParaRPr lang="en-US"/>
          </a:p>
        </p:txBody>
      </p:sp>
    </p:spTree>
    <p:extLst>
      <p:ext uri="{BB962C8B-B14F-4D97-AF65-F5344CB8AC3E}">
        <p14:creationId xmlns:p14="http://schemas.microsoft.com/office/powerpoint/2010/main" val="394791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13:11</a:t>
            </a:r>
          </a:p>
        </p:txBody>
      </p:sp>
      <p:sp>
        <p:nvSpPr>
          <p:cNvPr id="4" name="Slide Number Placeholder 3"/>
          <p:cNvSpPr>
            <a:spLocks noGrp="1"/>
          </p:cNvSpPr>
          <p:nvPr>
            <p:ph type="sldNum" sz="quarter" idx="5"/>
          </p:nvPr>
        </p:nvSpPr>
        <p:spPr/>
        <p:txBody>
          <a:bodyPr/>
          <a:lstStyle/>
          <a:p>
            <a:fld id="{8810ACD0-54E0-F24A-ABD4-F698D4C46894}" type="slidenum">
              <a:rPr lang="en-US" smtClean="0"/>
              <a:t>10</a:t>
            </a:fld>
            <a:endParaRPr lang="en-US"/>
          </a:p>
        </p:txBody>
      </p:sp>
    </p:spTree>
    <p:extLst>
      <p:ext uri="{BB962C8B-B14F-4D97-AF65-F5344CB8AC3E}">
        <p14:creationId xmlns:p14="http://schemas.microsoft.com/office/powerpoint/2010/main" val="362852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10ACD0-54E0-F24A-ABD4-F698D4C46894}" type="slidenum">
              <a:rPr lang="en-US" smtClean="0"/>
              <a:t>11</a:t>
            </a:fld>
            <a:endParaRPr lang="en-US"/>
          </a:p>
        </p:txBody>
      </p:sp>
    </p:spTree>
    <p:extLst>
      <p:ext uri="{BB962C8B-B14F-4D97-AF65-F5344CB8AC3E}">
        <p14:creationId xmlns:p14="http://schemas.microsoft.com/office/powerpoint/2010/main" val="418801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9/30/22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9/30/22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9/30/22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DA0989-7152-EB4C-B282-353D99334435}" type="datetimeFigureOut">
              <a:rPr lang="en-US" smtClean="0"/>
              <a:t>9/30/22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DA0989-7152-EB4C-B282-353D99334435}" type="datetimeFigureOut">
              <a:rPr lang="en-US" smtClean="0"/>
              <a:t>9/30/22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DA0989-7152-EB4C-B282-353D99334435}" type="datetimeFigureOut">
              <a:rPr lang="en-US" smtClean="0"/>
              <a:t>9/30/22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DA0989-7152-EB4C-B282-353D99334435}" type="datetimeFigureOut">
              <a:rPr lang="en-US" smtClean="0"/>
              <a:t>9/30/22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DA0989-7152-EB4C-B282-353D99334435}" type="datetimeFigureOut">
              <a:rPr lang="en-US" smtClean="0"/>
              <a:t>9/30/22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A0989-7152-EB4C-B282-353D99334435}" type="datetimeFigureOut">
              <a:rPr lang="en-US" smtClean="0"/>
              <a:t>9/30/22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DA0989-7152-EB4C-B282-353D99334435}" type="datetimeFigureOut">
              <a:rPr lang="en-US" smtClean="0"/>
              <a:t>9/30/22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0DA0989-7152-EB4C-B282-353D99334435}" type="datetimeFigureOut">
              <a:rPr lang="en-US" smtClean="0"/>
              <a:t>9/30/22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78F11-2F0D-F54F-BB23-36018D2AAE6D}"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0DA0989-7152-EB4C-B282-353D99334435}" type="datetimeFigureOut">
              <a:rPr lang="en-US" smtClean="0"/>
              <a:t>9/30/22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8A78F11-2F0D-F54F-BB23-36018D2AAE6D}" type="slidenum">
              <a:rPr lang="en-US" smtClean="0"/>
              <a:t>‹#›</a:t>
            </a:fld>
            <a:endParaRPr lang="en-US"/>
          </a:p>
        </p:txBody>
      </p:sp>
    </p:spTree>
    <p:extLst>
      <p:ext uri="{BB962C8B-B14F-4D97-AF65-F5344CB8AC3E}">
        <p14:creationId xmlns:p14="http://schemas.microsoft.com/office/powerpoint/2010/main" val="808684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l" defTabSz="685800" rtl="0" eaLnBrk="1" latinLnBrk="0" hangingPunct="1">
        <a:lnSpc>
          <a:spcPct val="90000"/>
        </a:lnSpc>
        <a:spcBef>
          <a:spcPct val="0"/>
        </a:spcBef>
        <a:buNone/>
        <a:defRPr sz="4000" kern="1200">
          <a:solidFill>
            <a:schemeClr val="bg1">
              <a:lumMod val="9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lumMod val="9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bg1">
              <a:lumMod val="9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bg1">
              <a:lumMod val="9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9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5AB09-C09A-244C-B292-8C5938B0818C}"/>
              </a:ext>
            </a:extLst>
          </p:cNvPr>
          <p:cNvSpPr>
            <a:spLocks noGrp="1"/>
          </p:cNvSpPr>
          <p:nvPr>
            <p:ph type="title"/>
          </p:nvPr>
        </p:nvSpPr>
        <p:spPr/>
        <p:txBody>
          <a:bodyPr/>
          <a:lstStyle/>
          <a:p>
            <a:pPr algn="ctr"/>
            <a:r>
              <a:rPr lang="en-US" b="1" i="1" dirty="0">
                <a:latin typeface="+mn-lt"/>
              </a:rPr>
              <a:t>Pre-Class Activity</a:t>
            </a:r>
          </a:p>
        </p:txBody>
      </p:sp>
      <p:sp>
        <p:nvSpPr>
          <p:cNvPr id="3" name="Content Placeholder 2">
            <a:extLst>
              <a:ext uri="{FF2B5EF4-FFF2-40B4-BE49-F238E27FC236}">
                <a16:creationId xmlns:a16="http://schemas.microsoft.com/office/drawing/2014/main" id="{CA5A066D-B679-CC4E-9726-6811AC6FA122}"/>
              </a:ext>
            </a:extLst>
          </p:cNvPr>
          <p:cNvSpPr>
            <a:spLocks noGrp="1"/>
          </p:cNvSpPr>
          <p:nvPr>
            <p:ph idx="1"/>
          </p:nvPr>
        </p:nvSpPr>
        <p:spPr>
          <a:xfrm>
            <a:off x="628650" y="1364568"/>
            <a:ext cx="7886700" cy="3868616"/>
          </a:xfrm>
        </p:spPr>
        <p:txBody>
          <a:bodyPr>
            <a:normAutofit lnSpcReduction="10000"/>
          </a:bodyPr>
          <a:lstStyle/>
          <a:p>
            <a:pPr marL="0" indent="0" algn="ctr">
              <a:buNone/>
            </a:pPr>
            <a:r>
              <a:rPr lang="en-US" sz="3600" dirty="0">
                <a:latin typeface="+mj-lt"/>
              </a:rPr>
              <a:t>“For if we believe that Jesus</a:t>
            </a:r>
            <a:br>
              <a:rPr lang="en-US" sz="3600" dirty="0">
                <a:latin typeface="+mj-lt"/>
              </a:rPr>
            </a:br>
            <a:r>
              <a:rPr lang="en-US" sz="3600" dirty="0">
                <a:latin typeface="+mj-lt"/>
              </a:rPr>
              <a:t> died and rose again…” (4:14)</a:t>
            </a:r>
          </a:p>
          <a:p>
            <a:pPr marL="0" indent="0" algn="ctr">
              <a:buNone/>
            </a:pPr>
            <a:endParaRPr lang="en-US" sz="3600" dirty="0">
              <a:latin typeface="+mj-lt"/>
            </a:endParaRPr>
          </a:p>
          <a:p>
            <a:pPr marL="0" indent="0" algn="ctr">
              <a:buNone/>
            </a:pPr>
            <a:r>
              <a:rPr lang="en-US" sz="3600" dirty="0">
                <a:latin typeface="+mj-lt"/>
              </a:rPr>
              <a:t> What are a few ways that belief in the death and resurrection of Jesus shape our concept of “the coming of the Lord.” (4:15)</a:t>
            </a:r>
            <a:br>
              <a:rPr lang="en-US" sz="3600" dirty="0">
                <a:latin typeface="+mj-lt"/>
              </a:rPr>
            </a:br>
            <a:endParaRPr lang="en-US" sz="3600" dirty="0">
              <a:latin typeface="+mj-lt"/>
            </a:endParaRPr>
          </a:p>
        </p:txBody>
      </p:sp>
    </p:spTree>
    <p:extLst>
      <p:ext uri="{BB962C8B-B14F-4D97-AF65-F5344CB8AC3E}">
        <p14:creationId xmlns:p14="http://schemas.microsoft.com/office/powerpoint/2010/main" val="279214258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25F6-B0FF-494C-9535-1C1AA3482D8C}"/>
              </a:ext>
            </a:extLst>
          </p:cNvPr>
          <p:cNvSpPr>
            <a:spLocks noGrp="1"/>
          </p:cNvSpPr>
          <p:nvPr>
            <p:ph type="title"/>
          </p:nvPr>
        </p:nvSpPr>
        <p:spPr/>
        <p:txBody>
          <a:bodyPr/>
          <a:lstStyle/>
          <a:p>
            <a:pPr algn="ctr"/>
            <a:r>
              <a:rPr lang="en-US" dirty="0"/>
              <a:t>The Day of the Lord As A Thief</a:t>
            </a:r>
          </a:p>
        </p:txBody>
      </p:sp>
      <p:sp>
        <p:nvSpPr>
          <p:cNvPr id="3" name="Content Placeholder 2">
            <a:extLst>
              <a:ext uri="{FF2B5EF4-FFF2-40B4-BE49-F238E27FC236}">
                <a16:creationId xmlns:a16="http://schemas.microsoft.com/office/drawing/2014/main" id="{D006A85D-4B9C-BD47-9B37-E68E3E9918A8}"/>
              </a:ext>
            </a:extLst>
          </p:cNvPr>
          <p:cNvSpPr>
            <a:spLocks noGrp="1"/>
          </p:cNvSpPr>
          <p:nvPr>
            <p:ph idx="1"/>
          </p:nvPr>
        </p:nvSpPr>
        <p:spPr>
          <a:xfrm>
            <a:off x="530174" y="1521354"/>
            <a:ext cx="7886700" cy="4035384"/>
          </a:xfrm>
        </p:spPr>
        <p:txBody>
          <a:bodyPr>
            <a:normAutofit lnSpcReduction="10000"/>
          </a:bodyPr>
          <a:lstStyle/>
          <a:p>
            <a:r>
              <a:rPr lang="en-US" dirty="0"/>
              <a:t>So Many Metaphors! What does each one add to our understanding?</a:t>
            </a:r>
          </a:p>
          <a:p>
            <a:r>
              <a:rPr lang="en-US" dirty="0"/>
              <a:t>A Thief (vs. 2)</a:t>
            </a:r>
          </a:p>
          <a:p>
            <a:r>
              <a:rPr lang="en-US" dirty="0"/>
              <a:t>Pregnancy &amp; Birth (vs 3)</a:t>
            </a:r>
          </a:p>
          <a:p>
            <a:r>
              <a:rPr lang="en-US" dirty="0"/>
              <a:t>Darkness (vs. 4)</a:t>
            </a:r>
          </a:p>
          <a:p>
            <a:r>
              <a:rPr lang="en-US" dirty="0"/>
              <a:t>Children (vs. 5)</a:t>
            </a:r>
          </a:p>
          <a:p>
            <a:r>
              <a:rPr lang="en-US" dirty="0"/>
              <a:t>Sleep &amp; Drunkenness (vs. 6-7)</a:t>
            </a:r>
          </a:p>
          <a:p>
            <a:r>
              <a:rPr lang="en-US" dirty="0"/>
              <a:t>Armor (vs. 8)</a:t>
            </a:r>
          </a:p>
        </p:txBody>
      </p:sp>
      <p:sp>
        <p:nvSpPr>
          <p:cNvPr id="4" name="Rounded Rectangle 3">
            <a:extLst>
              <a:ext uri="{FF2B5EF4-FFF2-40B4-BE49-F238E27FC236}">
                <a16:creationId xmlns:a16="http://schemas.microsoft.com/office/drawing/2014/main" id="{B20F2E8B-E45E-C541-924D-C4CFF87174E0}"/>
              </a:ext>
            </a:extLst>
          </p:cNvPr>
          <p:cNvSpPr/>
          <p:nvPr/>
        </p:nvSpPr>
        <p:spPr>
          <a:xfrm>
            <a:off x="6274190" y="2250829"/>
            <a:ext cx="2405575" cy="534572"/>
          </a:xfrm>
          <a:prstGeom prst="roundRect">
            <a:avLst/>
          </a:prstGeom>
          <a:solidFill>
            <a:srgbClr val="31838D"/>
          </a:solidFill>
          <a:ln>
            <a:solidFill>
              <a:srgbClr val="215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Unexpected</a:t>
            </a:r>
          </a:p>
        </p:txBody>
      </p:sp>
      <p:sp>
        <p:nvSpPr>
          <p:cNvPr id="5" name="Rounded Rectangle 4">
            <a:extLst>
              <a:ext uri="{FF2B5EF4-FFF2-40B4-BE49-F238E27FC236}">
                <a16:creationId xmlns:a16="http://schemas.microsoft.com/office/drawing/2014/main" id="{F50D00CB-36C0-2E43-BDA6-AC0CF9F3E75C}"/>
              </a:ext>
            </a:extLst>
          </p:cNvPr>
          <p:cNvSpPr/>
          <p:nvPr/>
        </p:nvSpPr>
        <p:spPr>
          <a:xfrm>
            <a:off x="6274189" y="2785401"/>
            <a:ext cx="2405575" cy="534572"/>
          </a:xfrm>
          <a:prstGeom prst="roundRect">
            <a:avLst/>
          </a:prstGeom>
          <a:solidFill>
            <a:srgbClr val="31838D"/>
          </a:solidFill>
          <a:ln>
            <a:solidFill>
              <a:srgbClr val="215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Progressing</a:t>
            </a:r>
          </a:p>
        </p:txBody>
      </p:sp>
      <p:sp>
        <p:nvSpPr>
          <p:cNvPr id="6" name="Rounded Rectangle 5">
            <a:extLst>
              <a:ext uri="{FF2B5EF4-FFF2-40B4-BE49-F238E27FC236}">
                <a16:creationId xmlns:a16="http://schemas.microsoft.com/office/drawing/2014/main" id="{1AA95D89-F912-C940-8B5A-A0BC706764E1}"/>
              </a:ext>
            </a:extLst>
          </p:cNvPr>
          <p:cNvSpPr/>
          <p:nvPr/>
        </p:nvSpPr>
        <p:spPr>
          <a:xfrm>
            <a:off x="6274189" y="3303862"/>
            <a:ext cx="2405575" cy="534572"/>
          </a:xfrm>
          <a:prstGeom prst="roundRect">
            <a:avLst/>
          </a:prstGeom>
          <a:solidFill>
            <a:srgbClr val="31838D"/>
          </a:solidFill>
          <a:ln>
            <a:solidFill>
              <a:srgbClr val="215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Hidden</a:t>
            </a:r>
          </a:p>
        </p:txBody>
      </p:sp>
      <p:sp>
        <p:nvSpPr>
          <p:cNvPr id="7" name="Rounded Rectangle 6">
            <a:extLst>
              <a:ext uri="{FF2B5EF4-FFF2-40B4-BE49-F238E27FC236}">
                <a16:creationId xmlns:a16="http://schemas.microsoft.com/office/drawing/2014/main" id="{9AD2855B-42DD-F040-8CEB-F4D7BA1E1279}"/>
              </a:ext>
            </a:extLst>
          </p:cNvPr>
          <p:cNvSpPr/>
          <p:nvPr/>
        </p:nvSpPr>
        <p:spPr>
          <a:xfrm>
            <a:off x="6264515" y="3838434"/>
            <a:ext cx="2405575" cy="534572"/>
          </a:xfrm>
          <a:prstGeom prst="roundRect">
            <a:avLst/>
          </a:prstGeom>
          <a:solidFill>
            <a:srgbClr val="31838D"/>
          </a:solidFill>
          <a:ln>
            <a:solidFill>
              <a:srgbClr val="215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Like Father</a:t>
            </a:r>
          </a:p>
        </p:txBody>
      </p:sp>
      <p:sp>
        <p:nvSpPr>
          <p:cNvPr id="8" name="Rounded Rectangle 7">
            <a:extLst>
              <a:ext uri="{FF2B5EF4-FFF2-40B4-BE49-F238E27FC236}">
                <a16:creationId xmlns:a16="http://schemas.microsoft.com/office/drawing/2014/main" id="{FBFFDF35-0B9C-184A-A27B-D42CBA412A30}"/>
              </a:ext>
            </a:extLst>
          </p:cNvPr>
          <p:cNvSpPr/>
          <p:nvPr/>
        </p:nvSpPr>
        <p:spPr>
          <a:xfrm>
            <a:off x="6264514" y="4373006"/>
            <a:ext cx="2405575" cy="534572"/>
          </a:xfrm>
          <a:prstGeom prst="roundRect">
            <a:avLst/>
          </a:prstGeom>
          <a:solidFill>
            <a:srgbClr val="31838D"/>
          </a:solidFill>
          <a:ln>
            <a:solidFill>
              <a:srgbClr val="215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Apathy</a:t>
            </a:r>
          </a:p>
        </p:txBody>
      </p:sp>
      <p:sp>
        <p:nvSpPr>
          <p:cNvPr id="9" name="Rounded Rectangle 8">
            <a:extLst>
              <a:ext uri="{FF2B5EF4-FFF2-40B4-BE49-F238E27FC236}">
                <a16:creationId xmlns:a16="http://schemas.microsoft.com/office/drawing/2014/main" id="{7ED94A94-EA27-4844-BBBC-C114C679FB12}"/>
              </a:ext>
            </a:extLst>
          </p:cNvPr>
          <p:cNvSpPr/>
          <p:nvPr/>
        </p:nvSpPr>
        <p:spPr>
          <a:xfrm>
            <a:off x="6264513" y="4907578"/>
            <a:ext cx="2405575" cy="534572"/>
          </a:xfrm>
          <a:prstGeom prst="roundRect">
            <a:avLst/>
          </a:prstGeom>
          <a:solidFill>
            <a:srgbClr val="31838D"/>
          </a:solidFill>
          <a:ln>
            <a:solidFill>
              <a:srgbClr val="215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Prepared</a:t>
            </a:r>
          </a:p>
        </p:txBody>
      </p:sp>
    </p:spTree>
    <p:extLst>
      <p:ext uri="{BB962C8B-B14F-4D97-AF65-F5344CB8AC3E}">
        <p14:creationId xmlns:p14="http://schemas.microsoft.com/office/powerpoint/2010/main" val="70055352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FBE0-933C-0B42-A72A-526436DB4EAC}"/>
              </a:ext>
            </a:extLst>
          </p:cNvPr>
          <p:cNvSpPr>
            <a:spLocks noGrp="1"/>
          </p:cNvSpPr>
          <p:nvPr>
            <p:ph type="title"/>
          </p:nvPr>
        </p:nvSpPr>
        <p:spPr>
          <a:xfrm>
            <a:off x="379827" y="304270"/>
            <a:ext cx="8271803" cy="5410730"/>
          </a:xfrm>
        </p:spPr>
        <p:txBody>
          <a:bodyPr>
            <a:normAutofit fontScale="90000"/>
          </a:bodyPr>
          <a:lstStyle/>
          <a:p>
            <a:pPr algn="ctr"/>
            <a:r>
              <a:rPr lang="en-US" sz="3600" b="1" i="1" dirty="0">
                <a:latin typeface="+mn-lt"/>
              </a:rPr>
              <a:t>Application: Sober Living &amp; Sober Thinking</a:t>
            </a:r>
            <a:br>
              <a:rPr lang="en-US" sz="3600" b="1" i="1" dirty="0"/>
            </a:br>
            <a:br>
              <a:rPr lang="en-US" dirty="0"/>
            </a:br>
            <a:r>
              <a:rPr lang="en-US" dirty="0"/>
              <a:t>Paul wants us to avoid being:</a:t>
            </a:r>
            <a:br>
              <a:rPr lang="en-US" dirty="0"/>
            </a:br>
            <a:r>
              <a:rPr lang="en-US" dirty="0">
                <a:solidFill>
                  <a:srgbClr val="89DAE4"/>
                </a:solidFill>
              </a:rPr>
              <a:t>in Darkness, Asleep, or Drunk</a:t>
            </a:r>
            <a:br>
              <a:rPr lang="en-US" dirty="0"/>
            </a:br>
            <a:r>
              <a:rPr lang="en-US" dirty="0"/>
              <a:t>He wants us to actively be:</a:t>
            </a:r>
            <a:br>
              <a:rPr lang="en-US" dirty="0"/>
            </a:br>
            <a:r>
              <a:rPr lang="en-US" dirty="0">
                <a:solidFill>
                  <a:srgbClr val="89DAE4"/>
                </a:solidFill>
              </a:rPr>
              <a:t>Light, Alert, and Sober.</a:t>
            </a:r>
            <a:br>
              <a:rPr lang="en-US" dirty="0">
                <a:solidFill>
                  <a:srgbClr val="89DAE4"/>
                </a:solidFill>
              </a:rPr>
            </a:br>
            <a:br>
              <a:rPr lang="en-US" dirty="0">
                <a:solidFill>
                  <a:srgbClr val="89DAE4"/>
                </a:solidFill>
              </a:rPr>
            </a:br>
            <a:r>
              <a:rPr lang="en-US" dirty="0">
                <a:solidFill>
                  <a:schemeClr val="bg1"/>
                </a:solidFill>
              </a:rPr>
              <a:t>Why is it important that we pursue these positive qualities, not just avoid the negative ones?</a:t>
            </a:r>
            <a:endParaRPr lang="en-US" dirty="0">
              <a:solidFill>
                <a:srgbClr val="89DAE4"/>
              </a:solidFill>
            </a:endParaRPr>
          </a:p>
        </p:txBody>
      </p:sp>
    </p:spTree>
    <p:extLst>
      <p:ext uri="{BB962C8B-B14F-4D97-AF65-F5344CB8AC3E}">
        <p14:creationId xmlns:p14="http://schemas.microsoft.com/office/powerpoint/2010/main" val="365857619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6D3C-5A10-7F44-BB69-C1D29CF50A0D}"/>
              </a:ext>
            </a:extLst>
          </p:cNvPr>
          <p:cNvSpPr>
            <a:spLocks noGrp="1"/>
          </p:cNvSpPr>
          <p:nvPr>
            <p:ph type="title"/>
          </p:nvPr>
        </p:nvSpPr>
        <p:spPr/>
        <p:txBody>
          <a:bodyPr/>
          <a:lstStyle/>
          <a:p>
            <a:pPr algn="ctr"/>
            <a:r>
              <a:rPr lang="en-US" dirty="0"/>
              <a:t>Turning Up The Music To Wake Up</a:t>
            </a:r>
          </a:p>
        </p:txBody>
      </p:sp>
      <p:sp>
        <p:nvSpPr>
          <p:cNvPr id="3" name="Content Placeholder 2">
            <a:extLst>
              <a:ext uri="{FF2B5EF4-FFF2-40B4-BE49-F238E27FC236}">
                <a16:creationId xmlns:a16="http://schemas.microsoft.com/office/drawing/2014/main" id="{7B7250D3-6568-5E4B-920E-6301BD05C02E}"/>
              </a:ext>
            </a:extLst>
          </p:cNvPr>
          <p:cNvSpPr>
            <a:spLocks noGrp="1"/>
          </p:cNvSpPr>
          <p:nvPr>
            <p:ph idx="1"/>
          </p:nvPr>
        </p:nvSpPr>
        <p:spPr>
          <a:xfrm>
            <a:off x="628650" y="1521354"/>
            <a:ext cx="7886700" cy="3998297"/>
          </a:xfrm>
        </p:spPr>
        <p:txBody>
          <a:bodyPr>
            <a:normAutofit/>
          </a:bodyPr>
          <a:lstStyle/>
          <a:p>
            <a:pPr algn="ctr"/>
            <a:r>
              <a:rPr lang="en-US" dirty="0">
                <a:solidFill>
                  <a:schemeClr val="accent4">
                    <a:lumMod val="40000"/>
                    <a:lumOff val="60000"/>
                  </a:schemeClr>
                </a:solidFill>
              </a:rPr>
              <a:t>“Jesus is coming soon, </a:t>
            </a:r>
            <a:br>
              <a:rPr lang="en-US" dirty="0">
                <a:solidFill>
                  <a:schemeClr val="accent4">
                    <a:lumMod val="40000"/>
                    <a:lumOff val="60000"/>
                  </a:schemeClr>
                </a:solidFill>
              </a:rPr>
            </a:br>
            <a:r>
              <a:rPr lang="en-US" dirty="0">
                <a:solidFill>
                  <a:schemeClr val="accent4">
                    <a:lumMod val="40000"/>
                    <a:lumOff val="60000"/>
                  </a:schemeClr>
                </a:solidFill>
              </a:rPr>
              <a:t>morning or night or noon</a:t>
            </a:r>
            <a:br>
              <a:rPr lang="en-US" dirty="0">
                <a:solidFill>
                  <a:schemeClr val="accent4">
                    <a:lumMod val="40000"/>
                    <a:lumOff val="60000"/>
                  </a:schemeClr>
                </a:solidFill>
              </a:rPr>
            </a:br>
            <a:r>
              <a:rPr lang="en-US" dirty="0">
                <a:solidFill>
                  <a:schemeClr val="accent4">
                    <a:lumMod val="40000"/>
                    <a:lumOff val="60000"/>
                  </a:schemeClr>
                </a:solidFill>
              </a:rPr>
              <a:t>Many will meet their doom, </a:t>
            </a:r>
            <a:br>
              <a:rPr lang="en-US" dirty="0">
                <a:solidFill>
                  <a:schemeClr val="accent4">
                    <a:lumMod val="40000"/>
                    <a:lumOff val="60000"/>
                  </a:schemeClr>
                </a:solidFill>
              </a:rPr>
            </a:br>
            <a:r>
              <a:rPr lang="en-US" dirty="0">
                <a:solidFill>
                  <a:schemeClr val="accent4">
                    <a:lumMod val="40000"/>
                    <a:lumOff val="60000"/>
                  </a:schemeClr>
                </a:solidFill>
              </a:rPr>
              <a:t>trumpets will sound</a:t>
            </a:r>
          </a:p>
          <a:p>
            <a:pPr algn="ctr"/>
            <a:r>
              <a:rPr lang="en-US" dirty="0">
                <a:solidFill>
                  <a:schemeClr val="accent4">
                    <a:lumMod val="40000"/>
                    <a:lumOff val="60000"/>
                  </a:schemeClr>
                </a:solidFill>
              </a:rPr>
              <a:t>All of the dead shall rise, </a:t>
            </a:r>
            <a:br>
              <a:rPr lang="en-US" dirty="0">
                <a:solidFill>
                  <a:schemeClr val="accent4">
                    <a:lumMod val="40000"/>
                    <a:lumOff val="60000"/>
                  </a:schemeClr>
                </a:solidFill>
              </a:rPr>
            </a:br>
            <a:r>
              <a:rPr lang="en-US" dirty="0">
                <a:solidFill>
                  <a:schemeClr val="accent4">
                    <a:lumMod val="40000"/>
                    <a:lumOff val="60000"/>
                  </a:schemeClr>
                </a:solidFill>
              </a:rPr>
              <a:t>righteous meet in the skies</a:t>
            </a:r>
            <a:br>
              <a:rPr lang="en-US" dirty="0">
                <a:solidFill>
                  <a:schemeClr val="accent4">
                    <a:lumMod val="40000"/>
                    <a:lumOff val="60000"/>
                  </a:schemeClr>
                </a:solidFill>
              </a:rPr>
            </a:br>
            <a:r>
              <a:rPr lang="en-US" dirty="0">
                <a:solidFill>
                  <a:schemeClr val="accent4">
                    <a:lumMod val="40000"/>
                    <a:lumOff val="60000"/>
                  </a:schemeClr>
                </a:solidFill>
              </a:rPr>
              <a:t>Going where no one dies, </a:t>
            </a:r>
            <a:br>
              <a:rPr lang="en-US" dirty="0">
                <a:solidFill>
                  <a:schemeClr val="accent4">
                    <a:lumMod val="40000"/>
                    <a:lumOff val="60000"/>
                  </a:schemeClr>
                </a:solidFill>
              </a:rPr>
            </a:br>
            <a:r>
              <a:rPr lang="en-US" dirty="0">
                <a:solidFill>
                  <a:schemeClr val="accent4">
                    <a:lumMod val="40000"/>
                    <a:lumOff val="60000"/>
                  </a:schemeClr>
                </a:solidFill>
              </a:rPr>
              <a:t>heavenward bound.”</a:t>
            </a:r>
          </a:p>
        </p:txBody>
      </p:sp>
    </p:spTree>
    <p:extLst>
      <p:ext uri="{BB962C8B-B14F-4D97-AF65-F5344CB8AC3E}">
        <p14:creationId xmlns:p14="http://schemas.microsoft.com/office/powerpoint/2010/main" val="205178379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6D3C-5A10-7F44-BB69-C1D29CF50A0D}"/>
              </a:ext>
            </a:extLst>
          </p:cNvPr>
          <p:cNvSpPr>
            <a:spLocks noGrp="1"/>
          </p:cNvSpPr>
          <p:nvPr>
            <p:ph type="title"/>
          </p:nvPr>
        </p:nvSpPr>
        <p:spPr/>
        <p:txBody>
          <a:bodyPr/>
          <a:lstStyle/>
          <a:p>
            <a:pPr algn="ctr"/>
            <a:r>
              <a:rPr lang="en-US" dirty="0"/>
              <a:t>God’s Choice</a:t>
            </a:r>
          </a:p>
        </p:txBody>
      </p:sp>
      <p:sp>
        <p:nvSpPr>
          <p:cNvPr id="3" name="Content Placeholder 2">
            <a:extLst>
              <a:ext uri="{FF2B5EF4-FFF2-40B4-BE49-F238E27FC236}">
                <a16:creationId xmlns:a16="http://schemas.microsoft.com/office/drawing/2014/main" id="{7B7250D3-6568-5E4B-920E-6301BD05C02E}"/>
              </a:ext>
            </a:extLst>
          </p:cNvPr>
          <p:cNvSpPr>
            <a:spLocks noGrp="1"/>
          </p:cNvSpPr>
          <p:nvPr>
            <p:ph idx="1"/>
          </p:nvPr>
        </p:nvSpPr>
        <p:spPr>
          <a:xfrm>
            <a:off x="628650" y="1521354"/>
            <a:ext cx="7886700" cy="3998297"/>
          </a:xfrm>
        </p:spPr>
        <p:txBody>
          <a:bodyPr>
            <a:normAutofit/>
          </a:bodyPr>
          <a:lstStyle/>
          <a:p>
            <a:r>
              <a:rPr lang="en-US" b="1" baseline="30000" dirty="0"/>
              <a:t>9 </a:t>
            </a:r>
            <a:r>
              <a:rPr lang="en-US" dirty="0"/>
              <a:t>For </a:t>
            </a:r>
            <a:r>
              <a:rPr lang="en-US" dirty="0">
                <a:solidFill>
                  <a:srgbClr val="BBA9DD"/>
                </a:solidFill>
              </a:rPr>
              <a:t>God has not destined us for wrath</a:t>
            </a:r>
            <a:r>
              <a:rPr lang="en-US" dirty="0"/>
              <a:t>,</a:t>
            </a:r>
            <a:br>
              <a:rPr lang="en-US" dirty="0"/>
            </a:br>
            <a:r>
              <a:rPr lang="en-US" dirty="0"/>
              <a:t> but for obtaining </a:t>
            </a:r>
            <a:r>
              <a:rPr lang="en-US" dirty="0">
                <a:solidFill>
                  <a:srgbClr val="89DAE4"/>
                </a:solidFill>
              </a:rPr>
              <a:t>salvation through our Lord Jesus Christ</a:t>
            </a:r>
            <a:r>
              <a:rPr lang="en-US" dirty="0"/>
              <a:t>, </a:t>
            </a:r>
            <a:r>
              <a:rPr lang="en-US" b="1" baseline="30000" dirty="0"/>
              <a:t>10 </a:t>
            </a:r>
            <a:r>
              <a:rPr lang="en-US" dirty="0"/>
              <a:t>who died </a:t>
            </a:r>
            <a:r>
              <a:rPr lang="en-US" u="sng" dirty="0"/>
              <a:t>for us</a:t>
            </a:r>
            <a:r>
              <a:rPr lang="en-US" dirty="0"/>
              <a:t>, so that whether we are awake or asleep, we will live </a:t>
            </a:r>
            <a:r>
              <a:rPr lang="en-US" dirty="0">
                <a:solidFill>
                  <a:schemeClr val="accent4">
                    <a:lumMod val="40000"/>
                    <a:lumOff val="60000"/>
                  </a:schemeClr>
                </a:solidFill>
              </a:rPr>
              <a:t>together</a:t>
            </a:r>
            <a:r>
              <a:rPr lang="en-US" dirty="0"/>
              <a:t> with Him. </a:t>
            </a:r>
          </a:p>
          <a:p>
            <a:r>
              <a:rPr lang="en-US" b="1" baseline="30000" dirty="0"/>
              <a:t>11 </a:t>
            </a:r>
            <a:r>
              <a:rPr lang="en-US" dirty="0"/>
              <a:t>Therefore </a:t>
            </a:r>
            <a:r>
              <a:rPr lang="en-US" dirty="0">
                <a:solidFill>
                  <a:srgbClr val="89DAE4"/>
                </a:solidFill>
              </a:rPr>
              <a:t>encourage one another </a:t>
            </a:r>
            <a:r>
              <a:rPr lang="en-US" dirty="0"/>
              <a:t>and </a:t>
            </a:r>
            <a:r>
              <a:rPr lang="en-US" dirty="0">
                <a:solidFill>
                  <a:srgbClr val="89DAE4"/>
                </a:solidFill>
              </a:rPr>
              <a:t>build up one another</a:t>
            </a:r>
            <a:r>
              <a:rPr lang="en-US" dirty="0"/>
              <a:t>, just as you also are doing.</a:t>
            </a:r>
          </a:p>
        </p:txBody>
      </p:sp>
    </p:spTree>
    <p:extLst>
      <p:ext uri="{BB962C8B-B14F-4D97-AF65-F5344CB8AC3E}">
        <p14:creationId xmlns:p14="http://schemas.microsoft.com/office/powerpoint/2010/main" val="140177463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FBE0-933C-0B42-A72A-526436DB4EAC}"/>
              </a:ext>
            </a:extLst>
          </p:cNvPr>
          <p:cNvSpPr>
            <a:spLocks noGrp="1"/>
          </p:cNvSpPr>
          <p:nvPr>
            <p:ph type="title"/>
          </p:nvPr>
        </p:nvSpPr>
        <p:spPr>
          <a:xfrm>
            <a:off x="628650" y="304270"/>
            <a:ext cx="7886700" cy="4957047"/>
          </a:xfrm>
        </p:spPr>
        <p:txBody>
          <a:bodyPr>
            <a:normAutofit fontScale="90000"/>
          </a:bodyPr>
          <a:lstStyle/>
          <a:p>
            <a:pPr algn="ctr"/>
            <a:r>
              <a:rPr lang="en-US" sz="3600" b="1" i="1" dirty="0">
                <a:latin typeface="+mn-lt"/>
              </a:rPr>
              <a:t>Application: Greater Hope</a:t>
            </a:r>
            <a:br>
              <a:rPr lang="en-US" sz="3600" b="1" i="1" dirty="0"/>
            </a:br>
            <a:br>
              <a:rPr lang="en-US" dirty="0"/>
            </a:br>
            <a:r>
              <a:rPr lang="en-US" dirty="0"/>
              <a:t>Why is the idea of being “Together” with the Lord so meaningful to a group of people who never met Jesus face to face?</a:t>
            </a:r>
            <a:br>
              <a:rPr lang="en-US" dirty="0"/>
            </a:br>
            <a:br>
              <a:rPr lang="en-US" dirty="0"/>
            </a:br>
            <a:r>
              <a:rPr lang="en-US" dirty="0"/>
              <a:t>Are there enough details in this section to adequately inspire the alert lifestyle Paul commands?</a:t>
            </a:r>
          </a:p>
        </p:txBody>
      </p:sp>
    </p:spTree>
    <p:extLst>
      <p:ext uri="{BB962C8B-B14F-4D97-AF65-F5344CB8AC3E}">
        <p14:creationId xmlns:p14="http://schemas.microsoft.com/office/powerpoint/2010/main" val="238923545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13941864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802546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C767-7A30-9F48-A0A6-B295D1A4764E}"/>
              </a:ext>
            </a:extLst>
          </p:cNvPr>
          <p:cNvSpPr>
            <a:spLocks noGrp="1"/>
          </p:cNvSpPr>
          <p:nvPr>
            <p:ph type="title"/>
          </p:nvPr>
        </p:nvSpPr>
        <p:spPr/>
        <p:txBody>
          <a:bodyPr>
            <a:normAutofit fontScale="90000"/>
          </a:bodyPr>
          <a:lstStyle/>
          <a:p>
            <a:r>
              <a:rPr lang="en-US" dirty="0"/>
              <a:t>Lesson 7 Overview: 1 Thess. 4:13-5:11</a:t>
            </a:r>
          </a:p>
        </p:txBody>
      </p:sp>
      <p:sp>
        <p:nvSpPr>
          <p:cNvPr id="3" name="Content Placeholder 2">
            <a:extLst>
              <a:ext uri="{FF2B5EF4-FFF2-40B4-BE49-F238E27FC236}">
                <a16:creationId xmlns:a16="http://schemas.microsoft.com/office/drawing/2014/main" id="{B2883A08-1FC5-C949-B50C-86154D465D20}"/>
              </a:ext>
            </a:extLst>
          </p:cNvPr>
          <p:cNvSpPr>
            <a:spLocks noGrp="1"/>
          </p:cNvSpPr>
          <p:nvPr>
            <p:ph idx="1"/>
          </p:nvPr>
        </p:nvSpPr>
        <p:spPr/>
        <p:txBody>
          <a:bodyPr>
            <a:normAutofit/>
          </a:bodyPr>
          <a:lstStyle/>
          <a:p>
            <a:r>
              <a:rPr lang="en-US" dirty="0"/>
              <a:t>Resurrection of those who “sleep.”</a:t>
            </a:r>
          </a:p>
          <a:p>
            <a:pPr lvl="1"/>
            <a:r>
              <a:rPr lang="en-US" dirty="0"/>
              <a:t>4:13-18</a:t>
            </a:r>
          </a:p>
          <a:p>
            <a:r>
              <a:rPr lang="en-US" dirty="0"/>
              <a:t>The day of the Lord as a thief.</a:t>
            </a:r>
          </a:p>
          <a:p>
            <a:pPr lvl="1"/>
            <a:r>
              <a:rPr lang="en-US" dirty="0"/>
              <a:t>5:1-5</a:t>
            </a:r>
          </a:p>
          <a:p>
            <a:r>
              <a:rPr lang="en-US" dirty="0"/>
              <a:t>Warning to stay sober.</a:t>
            </a:r>
          </a:p>
          <a:p>
            <a:pPr lvl="1"/>
            <a:r>
              <a:rPr lang="en-US" dirty="0"/>
              <a:t>5:6-11</a:t>
            </a:r>
          </a:p>
        </p:txBody>
      </p:sp>
    </p:spTree>
    <p:extLst>
      <p:ext uri="{BB962C8B-B14F-4D97-AF65-F5344CB8AC3E}">
        <p14:creationId xmlns:p14="http://schemas.microsoft.com/office/powerpoint/2010/main" val="193043985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CEB8-CACB-1947-A2F9-EDF0F1305948}"/>
              </a:ext>
            </a:extLst>
          </p:cNvPr>
          <p:cNvSpPr>
            <a:spLocks noGrp="1"/>
          </p:cNvSpPr>
          <p:nvPr>
            <p:ph type="title"/>
          </p:nvPr>
        </p:nvSpPr>
        <p:spPr/>
        <p:txBody>
          <a:bodyPr/>
          <a:lstStyle/>
          <a:p>
            <a:pPr algn="ctr"/>
            <a:r>
              <a:rPr lang="en-US" dirty="0"/>
              <a:t>The Resurrection of Those Asleep</a:t>
            </a:r>
          </a:p>
        </p:txBody>
      </p:sp>
      <p:sp>
        <p:nvSpPr>
          <p:cNvPr id="3" name="Content Placeholder 2">
            <a:extLst>
              <a:ext uri="{FF2B5EF4-FFF2-40B4-BE49-F238E27FC236}">
                <a16:creationId xmlns:a16="http://schemas.microsoft.com/office/drawing/2014/main" id="{DC9C82C7-A613-F246-BA17-0B13ECF32FD3}"/>
              </a:ext>
            </a:extLst>
          </p:cNvPr>
          <p:cNvSpPr>
            <a:spLocks noGrp="1"/>
          </p:cNvSpPr>
          <p:nvPr>
            <p:ph idx="1"/>
          </p:nvPr>
        </p:nvSpPr>
        <p:spPr>
          <a:xfrm>
            <a:off x="628649" y="1521354"/>
            <a:ext cx="8191793" cy="3922843"/>
          </a:xfrm>
        </p:spPr>
        <p:txBody>
          <a:bodyPr>
            <a:normAutofit fontScale="92500" lnSpcReduction="10000"/>
          </a:bodyPr>
          <a:lstStyle/>
          <a:p>
            <a:r>
              <a:rPr lang="en-US" dirty="0"/>
              <a:t>What can we tell about the confusion that Paul, Silas, and Timothy are writing to clear up?</a:t>
            </a:r>
          </a:p>
          <a:p>
            <a:r>
              <a:rPr lang="en-US" dirty="0"/>
              <a:t>Aspects of The Problem:</a:t>
            </a:r>
          </a:p>
          <a:p>
            <a:pPr lvl="1"/>
            <a:r>
              <a:rPr lang="en-US" dirty="0"/>
              <a:t>The Thessalonian’s sadness</a:t>
            </a:r>
          </a:p>
          <a:p>
            <a:pPr lvl="1"/>
            <a:r>
              <a:rPr lang="en-US" dirty="0"/>
              <a:t>A problem of ignorance, not disobedience</a:t>
            </a:r>
          </a:p>
          <a:p>
            <a:pPr lvl="1"/>
            <a:r>
              <a:rPr lang="en-US" dirty="0"/>
              <a:t>They are concerned about a specific group of people: Those who are “In Jesus” &amp; “Asleep”</a:t>
            </a:r>
          </a:p>
          <a:p>
            <a:pPr lvl="1"/>
            <a:r>
              <a:rPr lang="en-US" dirty="0"/>
              <a:t>They seem to be concerned this group will not enjoy the same blessings as those who are alive at the return of Jesus.</a:t>
            </a:r>
          </a:p>
        </p:txBody>
      </p:sp>
    </p:spTree>
    <p:extLst>
      <p:ext uri="{BB962C8B-B14F-4D97-AF65-F5344CB8AC3E}">
        <p14:creationId xmlns:p14="http://schemas.microsoft.com/office/powerpoint/2010/main" val="145047703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CEB8-CACB-1947-A2F9-EDF0F1305948}"/>
              </a:ext>
            </a:extLst>
          </p:cNvPr>
          <p:cNvSpPr>
            <a:spLocks noGrp="1"/>
          </p:cNvSpPr>
          <p:nvPr>
            <p:ph type="title"/>
          </p:nvPr>
        </p:nvSpPr>
        <p:spPr/>
        <p:txBody>
          <a:bodyPr/>
          <a:lstStyle/>
          <a:p>
            <a:pPr algn="ctr"/>
            <a:r>
              <a:rPr lang="en-US" dirty="0"/>
              <a:t>The Resurrection of Those Asleep</a:t>
            </a:r>
          </a:p>
        </p:txBody>
      </p:sp>
      <p:sp>
        <p:nvSpPr>
          <p:cNvPr id="3" name="Content Placeholder 2">
            <a:extLst>
              <a:ext uri="{FF2B5EF4-FFF2-40B4-BE49-F238E27FC236}">
                <a16:creationId xmlns:a16="http://schemas.microsoft.com/office/drawing/2014/main" id="{DC9C82C7-A613-F246-BA17-0B13ECF32FD3}"/>
              </a:ext>
            </a:extLst>
          </p:cNvPr>
          <p:cNvSpPr>
            <a:spLocks noGrp="1"/>
          </p:cNvSpPr>
          <p:nvPr>
            <p:ph idx="1"/>
          </p:nvPr>
        </p:nvSpPr>
        <p:spPr/>
        <p:txBody>
          <a:bodyPr>
            <a:normAutofit/>
          </a:bodyPr>
          <a:lstStyle/>
          <a:p>
            <a:r>
              <a:rPr lang="en-US" dirty="0"/>
              <a:t>Removing ignorance to remove undue grief.</a:t>
            </a:r>
          </a:p>
          <a:p>
            <a:pPr lvl="1"/>
            <a:r>
              <a:rPr lang="en-US" dirty="0"/>
              <a:t>“we do not want you to be uninformed…”</a:t>
            </a:r>
          </a:p>
          <a:p>
            <a:r>
              <a:rPr lang="en-US" dirty="0"/>
              <a:t>Those who are “asleep”</a:t>
            </a:r>
          </a:p>
          <a:p>
            <a:pPr lvl="1"/>
            <a:r>
              <a:rPr lang="en-US" dirty="0"/>
              <a:t>John 11:11-13</a:t>
            </a:r>
          </a:p>
          <a:p>
            <a:r>
              <a:rPr lang="en-US" dirty="0"/>
              <a:t>Will not grieve as “the rest”</a:t>
            </a:r>
          </a:p>
          <a:p>
            <a:pPr marL="0" indent="0">
              <a:buNone/>
            </a:pPr>
            <a:endParaRPr lang="en-US" dirty="0"/>
          </a:p>
        </p:txBody>
      </p:sp>
    </p:spTree>
    <p:extLst>
      <p:ext uri="{BB962C8B-B14F-4D97-AF65-F5344CB8AC3E}">
        <p14:creationId xmlns:p14="http://schemas.microsoft.com/office/powerpoint/2010/main" val="394581012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CEB8-CACB-1947-A2F9-EDF0F1305948}"/>
              </a:ext>
            </a:extLst>
          </p:cNvPr>
          <p:cNvSpPr>
            <a:spLocks noGrp="1"/>
          </p:cNvSpPr>
          <p:nvPr>
            <p:ph type="title"/>
          </p:nvPr>
        </p:nvSpPr>
        <p:spPr/>
        <p:txBody>
          <a:bodyPr/>
          <a:lstStyle/>
          <a:p>
            <a:pPr algn="ctr"/>
            <a:r>
              <a:rPr lang="en-US" dirty="0"/>
              <a:t>The Resurrection of Those Asleep</a:t>
            </a:r>
          </a:p>
        </p:txBody>
      </p:sp>
      <p:sp>
        <p:nvSpPr>
          <p:cNvPr id="3" name="Content Placeholder 2">
            <a:extLst>
              <a:ext uri="{FF2B5EF4-FFF2-40B4-BE49-F238E27FC236}">
                <a16:creationId xmlns:a16="http://schemas.microsoft.com/office/drawing/2014/main" id="{DC9C82C7-A613-F246-BA17-0B13ECF32FD3}"/>
              </a:ext>
            </a:extLst>
          </p:cNvPr>
          <p:cNvSpPr>
            <a:spLocks noGrp="1"/>
          </p:cNvSpPr>
          <p:nvPr>
            <p:ph idx="1"/>
          </p:nvPr>
        </p:nvSpPr>
        <p:spPr>
          <a:xfrm>
            <a:off x="628650" y="1521354"/>
            <a:ext cx="7886700" cy="4091655"/>
          </a:xfrm>
        </p:spPr>
        <p:txBody>
          <a:bodyPr>
            <a:normAutofit fontScale="92500" lnSpcReduction="10000"/>
          </a:bodyPr>
          <a:lstStyle/>
          <a:p>
            <a:pPr marL="0" indent="0">
              <a:buNone/>
            </a:pPr>
            <a:r>
              <a:rPr lang="en-US" b="1" baseline="30000" dirty="0"/>
              <a:t>14 </a:t>
            </a:r>
            <a:r>
              <a:rPr lang="en-US" dirty="0"/>
              <a:t>For if we believe that </a:t>
            </a:r>
            <a:r>
              <a:rPr lang="en-US" dirty="0">
                <a:solidFill>
                  <a:srgbClr val="89DAE4"/>
                </a:solidFill>
              </a:rPr>
              <a:t>Jesus died and rose </a:t>
            </a:r>
            <a:r>
              <a:rPr lang="en-US" dirty="0"/>
              <a:t>again, even so God will bring </a:t>
            </a:r>
            <a:r>
              <a:rPr lang="en-US" dirty="0">
                <a:solidFill>
                  <a:srgbClr val="89DAE4"/>
                </a:solidFill>
              </a:rPr>
              <a:t>with Him</a:t>
            </a:r>
            <a:r>
              <a:rPr lang="en-US" dirty="0"/>
              <a:t> those who have fallen asleep </a:t>
            </a:r>
            <a:r>
              <a:rPr lang="en-US" dirty="0">
                <a:solidFill>
                  <a:srgbClr val="89DAE4"/>
                </a:solidFill>
              </a:rPr>
              <a:t>in Jesus</a:t>
            </a:r>
            <a:r>
              <a:rPr lang="en-US" dirty="0"/>
              <a:t>. </a:t>
            </a:r>
            <a:br>
              <a:rPr lang="en-US" dirty="0"/>
            </a:br>
            <a:r>
              <a:rPr lang="en-US" b="1" baseline="30000" dirty="0"/>
              <a:t>15 </a:t>
            </a:r>
            <a:r>
              <a:rPr lang="en-US" dirty="0"/>
              <a:t>For this we say to you by the word of the Lord, that </a:t>
            </a:r>
            <a:r>
              <a:rPr lang="en-US" dirty="0">
                <a:solidFill>
                  <a:schemeClr val="accent4">
                    <a:lumMod val="40000"/>
                    <a:lumOff val="60000"/>
                  </a:schemeClr>
                </a:solidFill>
              </a:rPr>
              <a:t>we who are alive</a:t>
            </a:r>
            <a:r>
              <a:rPr lang="en-US" dirty="0"/>
              <a:t> and remain until the coming of the Lord, will not precede those who have fallen asleep. </a:t>
            </a:r>
            <a:r>
              <a:rPr lang="en-US" b="1" baseline="30000" dirty="0"/>
              <a:t>16 </a:t>
            </a:r>
            <a:r>
              <a:rPr lang="en-US" dirty="0"/>
              <a:t>For the Lord </a:t>
            </a:r>
            <a:r>
              <a:rPr lang="en-US" u="sng" dirty="0">
                <a:solidFill>
                  <a:srgbClr val="89DAE4"/>
                </a:solidFill>
              </a:rPr>
              <a:t>Himself</a:t>
            </a:r>
            <a:r>
              <a:rPr lang="en-US" dirty="0"/>
              <a:t> will descend from heaven with a </a:t>
            </a:r>
            <a:r>
              <a:rPr lang="en-US" u="sng" dirty="0">
                <a:solidFill>
                  <a:schemeClr val="accent4">
                    <a:lumMod val="40000"/>
                    <a:lumOff val="60000"/>
                  </a:schemeClr>
                </a:solidFill>
              </a:rPr>
              <a:t>shout</a:t>
            </a:r>
            <a:r>
              <a:rPr lang="en-US" dirty="0"/>
              <a:t>, with the </a:t>
            </a:r>
            <a:r>
              <a:rPr lang="en-US" u="sng" dirty="0">
                <a:solidFill>
                  <a:schemeClr val="accent4">
                    <a:lumMod val="40000"/>
                    <a:lumOff val="60000"/>
                  </a:schemeClr>
                </a:solidFill>
              </a:rPr>
              <a:t>voice of </a:t>
            </a:r>
            <a:r>
              <a:rPr lang="en-US" i="1" u="sng" dirty="0">
                <a:solidFill>
                  <a:schemeClr val="accent4">
                    <a:lumMod val="40000"/>
                    <a:lumOff val="60000"/>
                  </a:schemeClr>
                </a:solidFill>
              </a:rPr>
              <a:t>the</a:t>
            </a:r>
            <a:r>
              <a:rPr lang="en-US" u="sng" dirty="0">
                <a:solidFill>
                  <a:schemeClr val="accent4">
                    <a:lumMod val="40000"/>
                    <a:lumOff val="60000"/>
                  </a:schemeClr>
                </a:solidFill>
              </a:rPr>
              <a:t> archangel</a:t>
            </a:r>
            <a:r>
              <a:rPr lang="en-US" dirty="0"/>
              <a:t> and with </a:t>
            </a:r>
            <a:r>
              <a:rPr lang="en-US" u="sng" dirty="0">
                <a:solidFill>
                  <a:schemeClr val="accent4">
                    <a:lumMod val="40000"/>
                    <a:lumOff val="60000"/>
                  </a:schemeClr>
                </a:solidFill>
              </a:rPr>
              <a:t>the trumpet of God</a:t>
            </a:r>
            <a:r>
              <a:rPr lang="en-US" dirty="0"/>
              <a:t>, and the dead in Christ will rise first.</a:t>
            </a:r>
          </a:p>
        </p:txBody>
      </p:sp>
    </p:spTree>
    <p:extLst>
      <p:ext uri="{BB962C8B-B14F-4D97-AF65-F5344CB8AC3E}">
        <p14:creationId xmlns:p14="http://schemas.microsoft.com/office/powerpoint/2010/main" val="20416855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CEB8-CACB-1947-A2F9-EDF0F1305948}"/>
              </a:ext>
            </a:extLst>
          </p:cNvPr>
          <p:cNvSpPr>
            <a:spLocks noGrp="1"/>
          </p:cNvSpPr>
          <p:nvPr>
            <p:ph type="title"/>
          </p:nvPr>
        </p:nvSpPr>
        <p:spPr/>
        <p:txBody>
          <a:bodyPr/>
          <a:lstStyle/>
          <a:p>
            <a:pPr algn="ctr"/>
            <a:r>
              <a:rPr lang="en-US" dirty="0"/>
              <a:t>The Resurrection of Those Asleep</a:t>
            </a:r>
          </a:p>
        </p:txBody>
      </p:sp>
      <p:sp>
        <p:nvSpPr>
          <p:cNvPr id="3" name="Content Placeholder 2">
            <a:extLst>
              <a:ext uri="{FF2B5EF4-FFF2-40B4-BE49-F238E27FC236}">
                <a16:creationId xmlns:a16="http://schemas.microsoft.com/office/drawing/2014/main" id="{DC9C82C7-A613-F246-BA17-0B13ECF32FD3}"/>
              </a:ext>
            </a:extLst>
          </p:cNvPr>
          <p:cNvSpPr>
            <a:spLocks noGrp="1"/>
          </p:cNvSpPr>
          <p:nvPr>
            <p:ph idx="1"/>
          </p:nvPr>
        </p:nvSpPr>
        <p:spPr/>
        <p:txBody>
          <a:bodyPr>
            <a:normAutofit/>
          </a:bodyPr>
          <a:lstStyle/>
          <a:p>
            <a:r>
              <a:rPr lang="en-US" b="1" baseline="30000" dirty="0"/>
              <a:t>17</a:t>
            </a:r>
            <a:r>
              <a:rPr lang="en-US" b="1" baseline="30000" dirty="0">
                <a:solidFill>
                  <a:srgbClr val="BBA9DD"/>
                </a:solidFill>
              </a:rPr>
              <a:t> </a:t>
            </a:r>
            <a:r>
              <a:rPr lang="en-US" dirty="0">
                <a:solidFill>
                  <a:srgbClr val="BBA9DD"/>
                </a:solidFill>
              </a:rPr>
              <a:t>Then</a:t>
            </a:r>
            <a:r>
              <a:rPr lang="en-US" dirty="0"/>
              <a:t> </a:t>
            </a:r>
            <a:r>
              <a:rPr lang="en-US" u="sng" dirty="0"/>
              <a:t>we</a:t>
            </a:r>
            <a:r>
              <a:rPr lang="en-US" dirty="0"/>
              <a:t> who are alive and remain will </a:t>
            </a:r>
            <a:r>
              <a:rPr lang="en-US" dirty="0">
                <a:solidFill>
                  <a:srgbClr val="89DAE4"/>
                </a:solidFill>
              </a:rPr>
              <a:t>be caught up </a:t>
            </a:r>
            <a:r>
              <a:rPr lang="en-US" dirty="0">
                <a:solidFill>
                  <a:schemeClr val="accent4">
                    <a:lumMod val="40000"/>
                    <a:lumOff val="60000"/>
                  </a:schemeClr>
                </a:solidFill>
              </a:rPr>
              <a:t>together with </a:t>
            </a:r>
            <a:r>
              <a:rPr lang="en-US" u="sng" dirty="0">
                <a:solidFill>
                  <a:schemeClr val="accent4">
                    <a:lumMod val="40000"/>
                    <a:lumOff val="60000"/>
                  </a:schemeClr>
                </a:solidFill>
              </a:rPr>
              <a:t>them</a:t>
            </a:r>
            <a:r>
              <a:rPr lang="en-US" dirty="0"/>
              <a:t> </a:t>
            </a:r>
            <a:r>
              <a:rPr lang="en-US" dirty="0">
                <a:solidFill>
                  <a:schemeClr val="accent6">
                    <a:lumMod val="40000"/>
                    <a:lumOff val="60000"/>
                  </a:schemeClr>
                </a:solidFill>
              </a:rPr>
              <a:t>in the clouds </a:t>
            </a:r>
            <a:r>
              <a:rPr lang="en-US" dirty="0">
                <a:solidFill>
                  <a:schemeClr val="accent2">
                    <a:lumMod val="40000"/>
                    <a:lumOff val="60000"/>
                  </a:schemeClr>
                </a:solidFill>
              </a:rPr>
              <a:t>to meet the Lord in the air</a:t>
            </a:r>
            <a:r>
              <a:rPr lang="en-US" dirty="0"/>
              <a:t>, and so we shall </a:t>
            </a:r>
            <a:r>
              <a:rPr lang="en-US" dirty="0">
                <a:solidFill>
                  <a:schemeClr val="accent5">
                    <a:lumMod val="40000"/>
                    <a:lumOff val="60000"/>
                  </a:schemeClr>
                </a:solidFill>
              </a:rPr>
              <a:t>always be with the Lord</a:t>
            </a:r>
            <a:r>
              <a:rPr lang="en-US" dirty="0"/>
              <a:t>. </a:t>
            </a:r>
            <a:r>
              <a:rPr lang="en-US" b="1" baseline="30000" dirty="0"/>
              <a:t>18 </a:t>
            </a:r>
            <a:r>
              <a:rPr lang="en-US" dirty="0"/>
              <a:t>Therefore comfort one another with these words.</a:t>
            </a:r>
          </a:p>
        </p:txBody>
      </p:sp>
    </p:spTree>
    <p:extLst>
      <p:ext uri="{BB962C8B-B14F-4D97-AF65-F5344CB8AC3E}">
        <p14:creationId xmlns:p14="http://schemas.microsoft.com/office/powerpoint/2010/main" val="78182118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FBE0-933C-0B42-A72A-526436DB4EAC}"/>
              </a:ext>
            </a:extLst>
          </p:cNvPr>
          <p:cNvSpPr>
            <a:spLocks noGrp="1"/>
          </p:cNvSpPr>
          <p:nvPr>
            <p:ph type="title"/>
          </p:nvPr>
        </p:nvSpPr>
        <p:spPr>
          <a:xfrm>
            <a:off x="628650" y="304270"/>
            <a:ext cx="7886700" cy="5055521"/>
          </a:xfrm>
        </p:spPr>
        <p:txBody>
          <a:bodyPr>
            <a:normAutofit/>
          </a:bodyPr>
          <a:lstStyle/>
          <a:p>
            <a:pPr algn="ctr"/>
            <a:r>
              <a:rPr lang="en-US" sz="3600" b="1" i="1" dirty="0">
                <a:latin typeface="+mn-lt"/>
              </a:rPr>
              <a:t>Application: Looking Back &amp; Ahead…</a:t>
            </a:r>
            <a:br>
              <a:rPr lang="en-US" sz="3600" b="1" i="1" dirty="0"/>
            </a:br>
            <a:br>
              <a:rPr lang="en-US" dirty="0"/>
            </a:br>
            <a:r>
              <a:rPr lang="en-US" dirty="0"/>
              <a:t>How is the grief experienced by Christians and non-Christians different?</a:t>
            </a:r>
            <a:br>
              <a:rPr lang="en-US" dirty="0"/>
            </a:br>
            <a:br>
              <a:rPr lang="en-US" dirty="0"/>
            </a:br>
            <a:r>
              <a:rPr lang="en-US" dirty="0"/>
              <a:t>How is it comforting to learn more about the details of Jesus return?</a:t>
            </a:r>
          </a:p>
        </p:txBody>
      </p:sp>
    </p:spTree>
    <p:extLst>
      <p:ext uri="{BB962C8B-B14F-4D97-AF65-F5344CB8AC3E}">
        <p14:creationId xmlns:p14="http://schemas.microsoft.com/office/powerpoint/2010/main" val="345095772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25F6-B0FF-494C-9535-1C1AA3482D8C}"/>
              </a:ext>
            </a:extLst>
          </p:cNvPr>
          <p:cNvSpPr>
            <a:spLocks noGrp="1"/>
          </p:cNvSpPr>
          <p:nvPr>
            <p:ph type="title"/>
          </p:nvPr>
        </p:nvSpPr>
        <p:spPr/>
        <p:txBody>
          <a:bodyPr/>
          <a:lstStyle/>
          <a:p>
            <a:pPr algn="ctr"/>
            <a:r>
              <a:rPr lang="en-US" dirty="0"/>
              <a:t>The Day of the Lord As A Thief</a:t>
            </a:r>
          </a:p>
        </p:txBody>
      </p:sp>
      <p:sp>
        <p:nvSpPr>
          <p:cNvPr id="3" name="Content Placeholder 2">
            <a:extLst>
              <a:ext uri="{FF2B5EF4-FFF2-40B4-BE49-F238E27FC236}">
                <a16:creationId xmlns:a16="http://schemas.microsoft.com/office/drawing/2014/main" id="{D006A85D-4B9C-BD47-9B37-E68E3E9918A8}"/>
              </a:ext>
            </a:extLst>
          </p:cNvPr>
          <p:cNvSpPr>
            <a:spLocks noGrp="1"/>
          </p:cNvSpPr>
          <p:nvPr>
            <p:ph idx="1"/>
          </p:nvPr>
        </p:nvSpPr>
        <p:spPr/>
        <p:txBody>
          <a:bodyPr>
            <a:normAutofit lnSpcReduction="10000"/>
          </a:bodyPr>
          <a:lstStyle/>
          <a:p>
            <a:r>
              <a:rPr lang="en-US" dirty="0"/>
              <a:t>“Times &amp; Seasons”</a:t>
            </a:r>
          </a:p>
          <a:p>
            <a:pPr lvl="1"/>
            <a:r>
              <a:rPr lang="en-US" dirty="0"/>
              <a:t>Chronos: Times Describes The Duration (vs. 2)</a:t>
            </a:r>
          </a:p>
          <a:p>
            <a:pPr lvl="1"/>
            <a:r>
              <a:rPr lang="en-US" dirty="0"/>
              <a:t>Kairos: Seasons Describes Characteristics (vs. 3)</a:t>
            </a:r>
          </a:p>
          <a:p>
            <a:r>
              <a:rPr lang="en-US" dirty="0"/>
              <a:t>5:2 – They know the timing will be a sudden surprise.</a:t>
            </a:r>
          </a:p>
          <a:p>
            <a:r>
              <a:rPr lang="en-US" dirty="0"/>
              <a:t>5:3 – They know the period will be when everything seems to be going well here, but it will suddenly be over!</a:t>
            </a:r>
          </a:p>
        </p:txBody>
      </p:sp>
    </p:spTree>
    <p:extLst>
      <p:ext uri="{BB962C8B-B14F-4D97-AF65-F5344CB8AC3E}">
        <p14:creationId xmlns:p14="http://schemas.microsoft.com/office/powerpoint/2010/main" val="3606148832"/>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2820</TotalTime>
  <Words>1450</Words>
  <Application>Microsoft Macintosh PowerPoint</Application>
  <PresentationFormat>On-screen Show (16:10)</PresentationFormat>
  <Paragraphs>123</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Pre-Class Activity</vt:lpstr>
      <vt:lpstr>PowerPoint Presentation</vt:lpstr>
      <vt:lpstr>Lesson 7 Overview: 1 Thess. 4:13-5:11</vt:lpstr>
      <vt:lpstr>The Resurrection of Those Asleep</vt:lpstr>
      <vt:lpstr>The Resurrection of Those Asleep</vt:lpstr>
      <vt:lpstr>The Resurrection of Those Asleep</vt:lpstr>
      <vt:lpstr>The Resurrection of Those Asleep</vt:lpstr>
      <vt:lpstr>Application: Looking Back &amp; Ahead…  How is the grief experienced by Christians and non-Christians different?  How is it comforting to learn more about the details of Jesus return?</vt:lpstr>
      <vt:lpstr>The Day of the Lord As A Thief</vt:lpstr>
      <vt:lpstr>The Day of the Lord As A Thief</vt:lpstr>
      <vt:lpstr>Application: Sober Living &amp; Sober Thinking  Paul wants us to avoid being: in Darkness, Asleep, or Drunk He wants us to actively be: Light, Alert, and Sober.  Why is it important that we pursue these positive qualities, not just avoid the negative ones?</vt:lpstr>
      <vt:lpstr>Turning Up The Music To Wake Up</vt:lpstr>
      <vt:lpstr>God’s Choice</vt:lpstr>
      <vt:lpstr>Application: Greater Hope  Why is the idea of being “Together” with the Lord so meaningful to a group of people who never met Jesus face to face?  Are there enough details in this section to adequately inspire the alert lifestyle Paul commands?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118</cp:revision>
  <dcterms:created xsi:type="dcterms:W3CDTF">2019-09-19T18:53:13Z</dcterms:created>
  <dcterms:modified xsi:type="dcterms:W3CDTF">2022-09-30T19:39:07Z</dcterms:modified>
</cp:coreProperties>
</file>