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21" r:id="rId2"/>
    <p:sldMasterId id="2147484983" r:id="rId3"/>
    <p:sldMasterId id="2147485172" r:id="rId4"/>
    <p:sldMasterId id="2147485184" r:id="rId5"/>
    <p:sldMasterId id="2147485196" r:id="rId6"/>
    <p:sldMasterId id="2147485208" r:id="rId7"/>
    <p:sldMasterId id="2147485221" r:id="rId8"/>
    <p:sldMasterId id="2147485233" r:id="rId9"/>
    <p:sldMasterId id="2147485282" r:id="rId10"/>
    <p:sldMasterId id="2147485378" r:id="rId11"/>
    <p:sldMasterId id="2147485391" r:id="rId12"/>
  </p:sldMasterIdLst>
  <p:notesMasterIdLst>
    <p:notesMasterId r:id="rId71"/>
  </p:notesMasterIdLst>
  <p:handoutMasterIdLst>
    <p:handoutMasterId r:id="rId72"/>
  </p:handoutMasterIdLst>
  <p:sldIdLst>
    <p:sldId id="426" r:id="rId13"/>
    <p:sldId id="257" r:id="rId14"/>
    <p:sldId id="351" r:id="rId15"/>
    <p:sldId id="350" r:id="rId16"/>
    <p:sldId id="951" r:id="rId17"/>
    <p:sldId id="953" r:id="rId18"/>
    <p:sldId id="261" r:id="rId19"/>
    <p:sldId id="954" r:id="rId20"/>
    <p:sldId id="952" r:id="rId21"/>
    <p:sldId id="283" r:id="rId22"/>
    <p:sldId id="939" r:id="rId23"/>
    <p:sldId id="545" r:id="rId24"/>
    <p:sldId id="938" r:id="rId25"/>
    <p:sldId id="546" r:id="rId26"/>
    <p:sldId id="962" r:id="rId27"/>
    <p:sldId id="769" r:id="rId28"/>
    <p:sldId id="590" r:id="rId29"/>
    <p:sldId id="794" r:id="rId30"/>
    <p:sldId id="798" r:id="rId31"/>
    <p:sldId id="562" r:id="rId32"/>
    <p:sldId id="803" r:id="rId33"/>
    <p:sldId id="563" r:id="rId34"/>
    <p:sldId id="830" r:id="rId35"/>
    <p:sldId id="801" r:id="rId36"/>
    <p:sldId id="963" r:id="rId37"/>
    <p:sldId id="947" r:id="rId38"/>
    <p:sldId id="565" r:id="rId39"/>
    <p:sldId id="566" r:id="rId40"/>
    <p:sldId id="567" r:id="rId41"/>
    <p:sldId id="964" r:id="rId42"/>
    <p:sldId id="570" r:id="rId43"/>
    <p:sldId id="614" r:id="rId44"/>
    <p:sldId id="615" r:id="rId45"/>
    <p:sldId id="965" r:id="rId46"/>
    <p:sldId id="966" r:id="rId47"/>
    <p:sldId id="967" r:id="rId48"/>
    <p:sldId id="968" r:id="rId49"/>
    <p:sldId id="969" r:id="rId50"/>
    <p:sldId id="821" r:id="rId51"/>
    <p:sldId id="831" r:id="rId52"/>
    <p:sldId id="582" r:id="rId53"/>
    <p:sldId id="825" r:id="rId54"/>
    <p:sldId id="784" r:id="rId55"/>
    <p:sldId id="970" r:id="rId56"/>
    <p:sldId id="834" r:id="rId57"/>
    <p:sldId id="836" r:id="rId58"/>
    <p:sldId id="835" r:id="rId59"/>
    <p:sldId id="837" r:id="rId60"/>
    <p:sldId id="838" r:id="rId61"/>
    <p:sldId id="839" r:id="rId62"/>
    <p:sldId id="840" r:id="rId63"/>
    <p:sldId id="841" r:id="rId64"/>
    <p:sldId id="842" r:id="rId65"/>
    <p:sldId id="586" r:id="rId66"/>
    <p:sldId id="844" r:id="rId67"/>
    <p:sldId id="845" r:id="rId68"/>
    <p:sldId id="950" r:id="rId69"/>
    <p:sldId id="561"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BCD"/>
    <a:srgbClr val="FFCC99"/>
    <a:srgbClr val="FFCC66"/>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7" autoAdjust="0"/>
    <p:restoredTop sz="96357" autoAdjust="0"/>
  </p:normalViewPr>
  <p:slideViewPr>
    <p:cSldViewPr snapToGrid="0" showGuides="1">
      <p:cViewPr>
        <p:scale>
          <a:sx n="90" d="100"/>
          <a:sy n="90" d="100"/>
        </p:scale>
        <p:origin x="2526" y="44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7CAB5B4-D702-409D-BFB0-9EB52CBF23B4}" type="datetimeFigureOut">
              <a:rPr lang="en-US"/>
              <a:pPr>
                <a:defRPr/>
              </a:pPr>
              <a:t>10/15/2022</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67769F1-25B3-49FD-96A7-616CDE1117C5}" type="slidenum">
              <a:rPr lang="en-US"/>
              <a:pPr>
                <a:defRPr/>
              </a:pPr>
              <a:t>‹#›</a:t>
            </a:fld>
            <a:endParaRPr lang="en-US"/>
          </a:p>
        </p:txBody>
      </p:sp>
    </p:spTree>
    <p:extLst>
      <p:ext uri="{BB962C8B-B14F-4D97-AF65-F5344CB8AC3E}">
        <p14:creationId xmlns:p14="http://schemas.microsoft.com/office/powerpoint/2010/main" val="346388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01AC5D3-F26D-4BE2-8EA4-44D57827BC17}" type="datetimeFigureOut">
              <a:rPr lang="en-US"/>
              <a:pPr>
                <a:defRPr/>
              </a:pPr>
              <a:t>10/15/2022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9519EE6-F5A1-47ED-BCCB-975550750297}" type="slidenum">
              <a:rPr lang="en-US"/>
              <a:pPr>
                <a:defRPr/>
              </a:pPr>
              <a:t>‹#›</a:t>
            </a:fld>
            <a:endParaRPr lang="en-US"/>
          </a:p>
        </p:txBody>
      </p:sp>
    </p:spTree>
    <p:extLst>
      <p:ext uri="{BB962C8B-B14F-4D97-AF65-F5344CB8AC3E}">
        <p14:creationId xmlns:p14="http://schemas.microsoft.com/office/powerpoint/2010/main" val="3314050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svstudybible.org/search?q=Ps+122:3"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f.ly/logosres/otsimple?ref=Page.p+204&amp;off=1701&amp;ctx=Anticipation%0a~Two+passages+in+Micah+qual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svstudybible.org/search?q=Ps+122%3A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Joel 2:12-32 &amp; Acts 2:1-21</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Joel 3</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a:t>
            </a:fld>
            <a:endParaRPr lang="en-US"/>
          </a:p>
        </p:txBody>
      </p:sp>
    </p:spTree>
    <p:extLst>
      <p:ext uri="{BB962C8B-B14F-4D97-AF65-F5344CB8AC3E}">
        <p14:creationId xmlns:p14="http://schemas.microsoft.com/office/powerpoint/2010/main" val="2249994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Therefore you must give parting gifts to Moresheth-gath [Micah’s home town]; the houses of </a:t>
            </a:r>
            <a:r>
              <a:rPr lang="en-US" dirty="0" err="1"/>
              <a:t>Achzib</a:t>
            </a:r>
            <a:r>
              <a:rPr lang="en-US" dirty="0"/>
              <a:t> [place of deceit] shall be a deception to the kings of Israel.</a:t>
            </a: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34</a:t>
            </a:fld>
            <a:endParaRPr lang="en-US"/>
          </a:p>
        </p:txBody>
      </p:sp>
    </p:spTree>
    <p:extLst>
      <p:ext uri="{BB962C8B-B14F-4D97-AF65-F5344CB8AC3E}">
        <p14:creationId xmlns:p14="http://schemas.microsoft.com/office/powerpoint/2010/main" val="227112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E91487-6ADB-48A1-BDB2-6372B5739E74}"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60419" name="Slide Image Placeholder 1"/>
          <p:cNvSpPr>
            <a:spLocks noGrp="1" noRot="1" noChangeAspect="1" noTextEdit="1"/>
          </p:cNvSpPr>
          <p:nvPr>
            <p:ph type="sldImg"/>
          </p:nvPr>
        </p:nvSpPr>
        <p:spPr>
          <a:solidFill>
            <a:srgbClr val="FFFFFF"/>
          </a:solidFill>
          <a:ln/>
        </p:spPr>
      </p:sp>
      <p:sp>
        <p:nvSpPr>
          <p:cNvPr id="60420"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b="1"/>
              <a:t>Jerusalem in the Time of Hezekiah (c. 725–686 b.c.)</a:t>
            </a:r>
          </a:p>
          <a:p>
            <a:pPr eaLnBrk="1" hangingPunct="1"/>
            <a:r>
              <a:rPr lang="en-US"/>
              <a:t>During the reign of King Hezekiah, the city of Jerusalem expanded more than ever before. Many refugees from the Assyrian invasion settled on the Western Hill, as the ancient city built by King Solomon on the Eastern Hill was not able to absorb them. New city walls encircled both hills, and thus Jerusalem became a city that was “bound firmly together” (</a:t>
            </a:r>
            <a:r>
              <a:rPr lang="en-US">
                <a:hlinkClick r:id="rId3" action="ppaction://hlinkfile"/>
              </a:rPr>
              <a:t>Ps. 122:3</a:t>
            </a:r>
            <a:r>
              <a:rPr lang="en-US"/>
              <a:t>).</a:t>
            </a:r>
          </a:p>
          <a:p>
            <a:pPr eaLnBrk="1" hangingPunct="1"/>
            <a:endParaRPr lang="en-US"/>
          </a:p>
        </p:txBody>
      </p:sp>
      <p:sp>
        <p:nvSpPr>
          <p:cNvPr id="604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7DB42F-5F5F-4FD7-B1EB-D4B466F3095E}"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CCC595-7028-4221-91FF-C4E64C0F8E6D}"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68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solidFill>
                  <a:srgbClr val="000000"/>
                </a:solidFill>
              </a:rPr>
              <a:t>Dismembered and displayed, the victims of Shalmaneser III (858–824 B.C.) become grisly ornaments, as shown in this detail from a bronze relief that once decorated the wooden gates of a temple or palace at Balawat, near modern Mosul. Severed heads hang from the walls of Kulisi, at right, as flames (represented by parallel vertical lines) consume this ancient city near the source of the Tigris River. Beside the city we see a prisoner, bereft of hands and feet, impaled on a stake. At left, an Assyrian soldier grasps the hand of a captive whose other hand and feet have been cut off. Dismembered hands and feet litter the ground.</a:t>
            </a:r>
            <a:r>
              <a:rPr lang="en-US"/>
              <a:t>Editor, H. S. (2004; 2004). </a:t>
            </a:r>
            <a:r>
              <a:rPr lang="en-US" i="1"/>
              <a:t>BAR 17:01 (Jan/Feb 1991)</a:t>
            </a:r>
            <a:r>
              <a:rPr lang="en-US"/>
              <a:t>. Biblical Archaeology Society.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B3812C-1F3D-4913-97E4-4603AE53C5BC}"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4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solidFill>
                  <a:srgbClr val="000000"/>
                </a:solidFill>
              </a:rPr>
              <a:t>Proud of his deeds, Ashurbanipal (668–627 B.C.) preserved for posterity this ghastly record of how he dealt with his Elamite enemies, who lived to the southeast of Assyria. The upper register of the relief shows two naked men lying supine, fastened to the ground with ropes and stakes, while two Assyrians, bending over them with knives, flay them. To the right of this scene, an Assyrian probably uses strings to carry away a head. In the lower register, at the bottom edge, an Assyrian steadies the head of an Elamite prisoner, while another Assyrian tears out the man’s tongue. Above them, two Assyrians throw down the next victim, whose arms are tied behind his back.</a:t>
            </a:r>
            <a:r>
              <a:rPr lang="en-US"/>
              <a:t>Editor, H. S. (2004; 2004). </a:t>
            </a:r>
            <a:r>
              <a:rPr lang="en-US" i="1"/>
              <a:t>BAR 17:01 (Jan/Feb 1991)</a:t>
            </a:r>
            <a:r>
              <a:rPr lang="en-US"/>
              <a:t>. Biblical Archaeology Society.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Christian Peasants from the Bethlehem region.</a:t>
            </a:r>
          </a:p>
          <a:p>
            <a:r>
              <a:rPr lang="en-US" dirty="0"/>
              <a:t>This is a </a:t>
            </a:r>
            <a:r>
              <a:rPr lang="en-US" dirty="0" err="1"/>
              <a:t>photochrome</a:t>
            </a:r>
            <a:r>
              <a:rPr lang="en-US" dirty="0"/>
              <a:t> print made by the </a:t>
            </a:r>
            <a:r>
              <a:rPr lang="en-US" dirty="0" err="1"/>
              <a:t>Photochrom</a:t>
            </a:r>
            <a:r>
              <a:rPr lang="en-US" dirty="0"/>
              <a:t> Co., Zurich (sometimes also known as the </a:t>
            </a:r>
            <a:r>
              <a:rPr lang="en-US" dirty="0" err="1"/>
              <a:t>Photoglob</a:t>
            </a:r>
            <a:r>
              <a:rPr lang="en-US" dirty="0"/>
              <a:t> Co.).</a:t>
            </a:r>
            <a:br>
              <a:rPr lang="en-US" dirty="0"/>
            </a:br>
            <a:r>
              <a:rPr lang="en-US" dirty="0"/>
              <a:t>It shows a group of 5 men and one boy from the Bethlehem region. Written on back: “Christian peasants from Villages near Bethlehem. Gift of (1957) Miss Estelle Blythe, 70 Woodstock Road Bedford... (?)” Written in gold letters on front “15138 PZ </a:t>
            </a:r>
            <a:r>
              <a:rPr lang="en-US" dirty="0" err="1"/>
              <a:t>Paussans</a:t>
            </a:r>
            <a:r>
              <a:rPr lang="en-US"/>
              <a:t> des Environs de Bethlehem”</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8EFDA6-57C6-4890-87DC-7162C864553F}"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52</a:t>
            </a:fld>
            <a:endParaRPr lang="en-US"/>
          </a:p>
        </p:txBody>
      </p:sp>
    </p:spTree>
    <p:extLst>
      <p:ext uri="{BB962C8B-B14F-4D97-AF65-F5344CB8AC3E}">
        <p14:creationId xmlns:p14="http://schemas.microsoft.com/office/powerpoint/2010/main" val="425970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7695DA-2C33-4AF7-98C2-72E8F3B7227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409012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7</a:t>
            </a:fld>
            <a:endParaRPr lang="en-US"/>
          </a:p>
        </p:txBody>
      </p:sp>
    </p:spTree>
    <p:extLst>
      <p:ext uri="{BB962C8B-B14F-4D97-AF65-F5344CB8AC3E}">
        <p14:creationId xmlns:p14="http://schemas.microsoft.com/office/powerpoint/2010/main" val="174931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12</a:t>
            </a:fld>
            <a:endParaRPr lang="en-US"/>
          </a:p>
        </p:txBody>
      </p:sp>
    </p:spTree>
    <p:extLst>
      <p:ext uri="{BB962C8B-B14F-4D97-AF65-F5344CB8AC3E}">
        <p14:creationId xmlns:p14="http://schemas.microsoft.com/office/powerpoint/2010/main" val="161884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Two passages in Micah qualify as personal messianic predictions. First, in 2:12–13 Messiah breaks through barriers to lead his people out of bondage. Second, in 5:1–5, Micah predicts the birth of a great future Ruler in Bethlehem. Micah also describes the Messiah’s kingdom in the last days—a kingdom that will attract the Gentiles (4:1–4).</a:t>
            </a:r>
          </a:p>
          <a:p>
            <a:pPr lvl="1"/>
            <a:r>
              <a:rPr lang="en-US" dirty="0"/>
              <a:t> Smith, J. E. (2009).  (pp. 204205). College Press Publishing Company.</a:t>
            </a:r>
          </a:p>
          <a:p>
            <a:r>
              <a:rPr lang="en-US" b="0" i="0" u="none" strike="noStrike" baseline="0" dirty="0"/>
              <a:t> Smith, J. E. (2009). </a:t>
            </a:r>
            <a:r>
              <a:rPr lang="en-US" b="0" i="1" u="sng" strike="noStrike" baseline="0" dirty="0">
                <a:solidFill>
                  <a:srgbClr val="0000FF"/>
                </a:solidFill>
                <a:hlinkClick r:id="rId3"/>
              </a:rPr>
              <a:t>The Old Testament Books Made Simple</a:t>
            </a:r>
            <a:r>
              <a:rPr lang="en-US" b="0" i="0" u="none" strike="noStrike" baseline="0" dirty="0">
                <a:solidFill>
                  <a:srgbClr val="0000FF"/>
                </a:solidFill>
                <a:hlinkClick r:id="rId3"/>
              </a:rPr>
              <a:t> (pp. 204–205). College Press Publishing Company.</a:t>
            </a: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18</a:t>
            </a:fld>
            <a:endParaRPr lang="en-US"/>
          </a:p>
        </p:txBody>
      </p:sp>
    </p:spTree>
    <p:extLst>
      <p:ext uri="{BB962C8B-B14F-4D97-AF65-F5344CB8AC3E}">
        <p14:creationId xmlns:p14="http://schemas.microsoft.com/office/powerpoint/2010/main" val="342474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22848F-7C7B-403D-A3F2-F40150726CF3}"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64515" name="Slide Image Placeholder 1"/>
          <p:cNvSpPr>
            <a:spLocks noGrp="1" noRot="1" noChangeAspect="1" noTextEdit="1"/>
          </p:cNvSpPr>
          <p:nvPr>
            <p:ph type="sldImg"/>
          </p:nvPr>
        </p:nvSpPr>
        <p:spPr>
          <a:solidFill>
            <a:srgbClr val="FFFFFF"/>
          </a:solidFill>
          <a:ln/>
        </p:spPr>
      </p:sp>
      <p:sp>
        <p:nvSpPr>
          <p:cNvPr id="64516"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a:t>Jerusalem in the Time of Hezekiah (c. 725–686 b.c.)</a:t>
            </a:r>
          </a:p>
          <a:p>
            <a:pPr eaLnBrk="1" hangingPunct="1"/>
            <a:r>
              <a:rPr lang="en-US" altLang="en-US"/>
              <a:t>During the reign of King Hezekiah, the city of Jerusalem expanded more than ever before. Many refugees from the Assyrian invasion settled on the Western Hill, as the ancient city built by King Solomon on the Eastern Hill was not able to absorb them. New city walls encircled both hills, and thus Jerusalem became a city that was “bound firmly together” (</a:t>
            </a:r>
            <a:r>
              <a:rPr lang="en-US" altLang="en-US">
                <a:hlinkClick r:id="rId3" action="ppaction://hlinkfile"/>
              </a:rPr>
              <a:t>Ps. 122:3</a:t>
            </a:r>
            <a:r>
              <a:rPr lang="en-US" altLang="en-US"/>
              <a:t>).</a:t>
            </a:r>
          </a:p>
          <a:p>
            <a:pPr eaLnBrk="1" hangingPunct="1"/>
            <a:endParaRPr lang="en-US" altLang="en-US"/>
          </a:p>
        </p:txBody>
      </p:sp>
      <p:sp>
        <p:nvSpPr>
          <p:cNvPr id="645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F91A85-347B-43AB-A139-6B3358546F6A}"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0131B-FD13-4522-9CF6-872130C432AB}"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10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1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normAutofit fontScale="77500" lnSpcReduction="20000"/>
          </a:bodyPr>
          <a:lstStyle/>
          <a:p>
            <a:pPr marL="228600" indent="-228600">
              <a:lnSpc>
                <a:spcPct val="80000"/>
              </a:lnSpc>
            </a:pPr>
            <a:r>
              <a:rPr lang="en-US" altLang="en-US" b="1"/>
              <a:t>Samaria: Introduction</a:t>
            </a:r>
          </a:p>
          <a:p>
            <a:pPr marL="228600" indent="-228600">
              <a:lnSpc>
                <a:spcPct val="80000"/>
              </a:lnSpc>
              <a:buFontTx/>
              <a:buAutoNum type="arabicPeriod"/>
            </a:pPr>
            <a:r>
              <a:rPr lang="en-US" altLang="en-US"/>
              <a:t>The site may have been as large as 150 acres (as large as Hezekiah’s Jerusalem).  At 100 people per acre, the population would equal 15,000.</a:t>
            </a:r>
          </a:p>
          <a:p>
            <a:pPr marL="228600" indent="-228600">
              <a:lnSpc>
                <a:spcPct val="80000"/>
              </a:lnSpc>
              <a:buFontTx/>
              <a:buAutoNum type="arabicPeriod"/>
            </a:pPr>
            <a:r>
              <a:rPr lang="en-US" altLang="en-US"/>
              <a:t>The importance of the site diminished with non-westward-looking rulers.  “For as long as there ruled in the land a power with no interests towards the coast and sea, Samaria was forced to yield again to central Shechem the supremacy which Ahab and Herod, with their western obligations, had taken from Shechem to give her” (G. A. Smith 1931: 229).</a:t>
            </a:r>
          </a:p>
          <a:p>
            <a:pPr marL="228600" indent="-228600">
              <a:lnSpc>
                <a:spcPct val="80000"/>
              </a:lnSpc>
              <a:buFontTx/>
              <a:buAutoNum type="arabicPeriod"/>
            </a:pPr>
            <a:r>
              <a:rPr lang="en-US" altLang="en-US"/>
              <a:t>Isaiah 28:1 (NIV)  “Woe to that wreath, the pride of Ephraim’s drunkards, to the fading flower, his glorious beauty, set on the head of a fertile valley–to that city, the pride of those laid low by wine!”</a:t>
            </a:r>
          </a:p>
          <a:p>
            <a:pPr marL="228600" indent="-228600">
              <a:lnSpc>
                <a:spcPct val="80000"/>
              </a:lnSpc>
            </a:pPr>
            <a:endParaRPr lang="en-US" altLang="en-US"/>
          </a:p>
          <a:p>
            <a:pPr marL="228600" indent="-228600">
              <a:lnSpc>
                <a:spcPct val="80000"/>
              </a:lnSpc>
            </a:pPr>
            <a:r>
              <a:rPr lang="en-US" altLang="en-US" b="1"/>
              <a:t>Geographical Situation</a:t>
            </a:r>
          </a:p>
          <a:p>
            <a:pPr marL="228600" indent="-228600">
              <a:lnSpc>
                <a:spcPct val="80000"/>
              </a:lnSpc>
              <a:buFontTx/>
              <a:buAutoNum type="arabicPeriod"/>
            </a:pPr>
            <a:r>
              <a:rPr lang="en-US" altLang="en-US"/>
              <a:t>Samaria was in the tribal territory of the sons of Joseph (Josh 16-17).</a:t>
            </a:r>
          </a:p>
          <a:p>
            <a:pPr marL="228600" indent="-228600">
              <a:lnSpc>
                <a:spcPct val="80000"/>
              </a:lnSpc>
              <a:buFontTx/>
              <a:buAutoNum type="arabicPeriod"/>
            </a:pPr>
            <a:r>
              <a:rPr lang="en-US" altLang="en-US"/>
              <a:t>It was in a good position for defense, as illustrated by history.  The summit sits 300 ft above the valleys below.</a:t>
            </a:r>
          </a:p>
          <a:p>
            <a:pPr marL="228600" indent="-228600">
              <a:lnSpc>
                <a:spcPct val="80000"/>
              </a:lnSpc>
              <a:buFontTx/>
              <a:buAutoNum type="arabicPeriod"/>
            </a:pPr>
            <a:r>
              <a:rPr lang="en-US" altLang="en-US"/>
              <a:t>It withstood lengthy sieges:</a:t>
            </a:r>
          </a:p>
          <a:p>
            <a:pPr marL="685800" lvl="1" indent="-228600">
              <a:lnSpc>
                <a:spcPct val="80000"/>
              </a:lnSpc>
              <a:buFontTx/>
              <a:buAutoNum type="alphaLcPeriod"/>
            </a:pPr>
            <a:r>
              <a:rPr lang="en-US" altLang="en-US"/>
              <a:t>By the Syrians (2 Kings 6).</a:t>
            </a:r>
          </a:p>
          <a:p>
            <a:pPr marL="685800" lvl="1" indent="-228600">
              <a:lnSpc>
                <a:spcPct val="80000"/>
              </a:lnSpc>
              <a:buFontTx/>
              <a:buAutoNum type="alphaLcPeriod"/>
            </a:pPr>
            <a:r>
              <a:rPr lang="en-US" altLang="en-US"/>
              <a:t>By the Assyrians–it withstood a 3 year Assyrian siege before capture (2 Ki 17:5).</a:t>
            </a:r>
          </a:p>
          <a:p>
            <a:pPr marL="685800" lvl="1" indent="-228600">
              <a:lnSpc>
                <a:spcPct val="80000"/>
              </a:lnSpc>
              <a:buFontTx/>
              <a:buAutoNum type="alphaLcPeriod"/>
            </a:pPr>
            <a:r>
              <a:rPr lang="en-US" altLang="en-US"/>
              <a:t>By the Hasmoneans–it resisted Hasmonean capture for one year.</a:t>
            </a:r>
          </a:p>
          <a:p>
            <a:pPr marL="685800" lvl="1" indent="-228600">
              <a:lnSpc>
                <a:spcPct val="80000"/>
              </a:lnSpc>
              <a:buFontTx/>
              <a:buAutoNum type="alphaLcPeriod"/>
            </a:pPr>
            <a:r>
              <a:rPr lang="en-US" altLang="en-US"/>
              <a:t>“‘It must before the invention of gun-powder have been almost impregnable’ (Conder).  The sieges of Samaria were always prolonged” (G. A. Smith 1931: 228).</a:t>
            </a:r>
          </a:p>
          <a:p>
            <a:pPr marL="228600" indent="-228600">
              <a:lnSpc>
                <a:spcPct val="80000"/>
              </a:lnSpc>
              <a:buFontTx/>
              <a:buAutoNum type="arabicPeriod"/>
            </a:pPr>
            <a:r>
              <a:rPr lang="en-US" altLang="en-US"/>
              <a:t>It was centrally located on the Trans-Samaria highway, looking towards the west.  Samaria was the capital of the northern kingdom from the time of Omri (880 B.C.) to the final conquest of the nation (722 B.C.).  In this period of time, the two powerful dynasties of Omri and Jehu dominated the city and country, followed only by a quick succession of weak and short-lived rulers.</a:t>
            </a:r>
          </a:p>
          <a:p>
            <a:pPr marL="228600" indent="-228600">
              <a:lnSpc>
                <a:spcPct val="80000"/>
              </a:lnSpc>
              <a:buFontTx/>
              <a:buAutoNum type="arabicPeriod"/>
            </a:pPr>
            <a:r>
              <a:rPr lang="en-US" altLang="en-US"/>
              <a:t>Mountains surround and overlook Samaria on three sides, but Samaria has a view to the west.  Thus the city faced toward Phoenicia, with easy access by a gentle valley to the coastal plain or through Dothan Valley to Jezreel Valley.  It was 23 mi from the coast.</a:t>
            </a:r>
          </a:p>
          <a:p>
            <a:pPr marL="685800" lvl="1" indent="-228600">
              <a:lnSpc>
                <a:spcPct val="80000"/>
              </a:lnSpc>
              <a:buFontTx/>
              <a:buAutoNum type="alphaLcPeriod"/>
            </a:pPr>
            <a:r>
              <a:rPr lang="en-US" altLang="en-US"/>
              <a:t>Omri made a treaty with the king of Tyre, marrying his son Ahab to Jezebel. </a:t>
            </a:r>
          </a:p>
          <a:p>
            <a:pPr marL="685800" lvl="1" indent="-228600">
              <a:lnSpc>
                <a:spcPct val="80000"/>
              </a:lnSpc>
              <a:buFontTx/>
              <a:buAutoNum type="alphaLcPeriod"/>
            </a:pPr>
            <a:r>
              <a:rPr lang="en-US" altLang="en-US"/>
              <a:t>A temple was built to Baal in Samaria. </a:t>
            </a:r>
          </a:p>
          <a:p>
            <a:pPr marL="685800" lvl="1" indent="-228600">
              <a:lnSpc>
                <a:spcPct val="80000"/>
              </a:lnSpc>
              <a:buFontTx/>
              <a:buAutoNum type="alphaLcPeriod"/>
            </a:pPr>
            <a:r>
              <a:rPr lang="en-US" altLang="en-US"/>
              <a:t>Omri recognized that he needed this link to Tyre.  It gave him a good market for selling his grain, gave him a link to sea, and further facilitated the international relations which prospered his kingdom economically. </a:t>
            </a:r>
          </a:p>
          <a:p>
            <a:pPr marL="228600" indent="-228600">
              <a:lnSpc>
                <a:spcPct val="80000"/>
              </a:lnSpc>
              <a:buFontTx/>
              <a:buAutoNum type="arabicPeriod"/>
            </a:pPr>
            <a:r>
              <a:rPr lang="en-US" altLang="en-US"/>
              <a:t>“Forts and isolated defensive towers protected important strategic points and roads in the kingdom.  About a dozen fortresses, discovered in a survey of the vicinity of Samaria, created a defensive belt around the capital and protected all its access roads” (Mazar 1990: 416).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r>
              <a:rPr lang="en-US" dirty="0">
                <a:ea typeface="ＭＳ Ｐゴシック" pitchFamily="34" charset="-128"/>
              </a:rPr>
              <a:t>tb070507730</a:t>
            </a:r>
          </a:p>
        </p:txBody>
      </p:sp>
      <p:sp>
        <p:nvSpPr>
          <p:cNvPr id="6861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102DF-EA6F-4B03-A3B0-F489AC7166A8}"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91D10-7E6E-479D-9218-17831F20EEF9}"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a:r>
              <a:rPr lang="en-US" altLang="en-US" b="1"/>
              <a:t>Acropolis</a:t>
            </a:r>
          </a:p>
          <a:p>
            <a:pPr marL="228600" indent="-228600">
              <a:buFontTx/>
              <a:buAutoNum type="arabicPeriod"/>
            </a:pPr>
            <a:r>
              <a:rPr lang="en-US" altLang="en-US"/>
              <a:t>“The extent of the planning and building operations on the acropolis of Samaria was unprecedented in the architectural history of the country, except perhaps in Solomon’s buildings in Jerusalem” (Mazar 1990: 406).</a:t>
            </a:r>
          </a:p>
          <a:p>
            <a:pPr marL="228600" indent="-228600">
              <a:buFontTx/>
              <a:buAutoNum type="arabicPeriod"/>
            </a:pPr>
            <a:r>
              <a:rPr lang="en-US" altLang="en-US"/>
              <a:t>The royal enclosures at Samaria and Jerusalem were well-planned and equaled the size of an average town (the acropolis of Samaria was about 6.5 acres; the acropolis in Jerusalem may have been larger).  </a:t>
            </a:r>
          </a:p>
          <a:p>
            <a:pPr marL="685800" lvl="1" indent="-228600">
              <a:buFontTx/>
              <a:buAutoNum type="alphaLcPeriod"/>
            </a:pPr>
            <a:r>
              <a:rPr lang="en-US" altLang="en-US"/>
              <a:t>Royal enclosures were fortified and often built on a leveled, raised platform.  </a:t>
            </a:r>
          </a:p>
          <a:p>
            <a:pPr marL="685800" lvl="1" indent="-228600">
              <a:buFontTx/>
              <a:buAutoNum type="alphaLcPeriod"/>
            </a:pPr>
            <a:r>
              <a:rPr lang="en-US" altLang="en-US"/>
              <a:t>Royal compounds with large, lime-paved courtyards were common.  </a:t>
            </a:r>
          </a:p>
          <a:p>
            <a:pPr marL="228600" indent="-228600">
              <a:buFontTx/>
              <a:buAutoNum type="arabicPeriod"/>
            </a:pPr>
            <a:r>
              <a:rPr lang="en-US" altLang="en-US"/>
              <a:t>The royal palace at Samaria was the lodging place of the kings of Israel (1 Ki 20:43; 21:1, 2; 22:39; 2 Ki 1:2; 15:25).</a:t>
            </a:r>
          </a:p>
          <a:p>
            <a:pPr marL="228600" indent="-228600">
              <a:buFontTx/>
              <a:buAutoNum type="arabicPeriod"/>
            </a:pPr>
            <a:r>
              <a:rPr lang="en-US" altLang="en-US"/>
              <a:t>“A smaller structure on the acropolis contained a hoard of carved ivories–the most important collection of such artwork from Iron Age Israel...Furthermore, only in this structure at Samaria was it possible to discern various building phases and to determine the internal development of pottery” (Mazar 1990: 408).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223295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3259360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cs typeface="Arial" pitchFamily="34" charset="0"/>
              </a:defRPr>
            </a:lvl1pPr>
          </a:lstStyle>
          <a:p>
            <a:pPr>
              <a:defRPr/>
            </a:pPr>
            <a:fld id="{CB17F34F-B809-444A-9ED4-A36E44CD02B6}" type="slidenum">
              <a:rPr lang="en-US"/>
              <a:pPr>
                <a:defRPr/>
              </a:pPr>
              <a:t>‹#›</a:t>
            </a:fld>
            <a:endParaRPr lang="en-US"/>
          </a:p>
        </p:txBody>
      </p:sp>
    </p:spTree>
    <p:extLst>
      <p:ext uri="{BB962C8B-B14F-4D97-AF65-F5344CB8AC3E}">
        <p14:creationId xmlns:p14="http://schemas.microsoft.com/office/powerpoint/2010/main" val="1860418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cs typeface="Arial" pitchFamily="34" charset="0"/>
              </a:defRPr>
            </a:lvl1pPr>
          </a:lstStyle>
          <a:p>
            <a:pPr>
              <a:defRPr/>
            </a:pPr>
            <a:fld id="{0B255A44-7F5B-468E-B427-6B52D6E2D492}" type="slidenum">
              <a:rPr lang="en-US"/>
              <a:pPr>
                <a:defRPr/>
              </a:pPr>
              <a:t>‹#›</a:t>
            </a:fld>
            <a:endParaRPr lang="en-US"/>
          </a:p>
        </p:txBody>
      </p:sp>
    </p:spTree>
    <p:extLst>
      <p:ext uri="{BB962C8B-B14F-4D97-AF65-F5344CB8AC3E}">
        <p14:creationId xmlns:p14="http://schemas.microsoft.com/office/powerpoint/2010/main" val="2604023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cs typeface="Arial" pitchFamily="34" charset="0"/>
              </a:defRPr>
            </a:lvl1pPr>
          </a:lstStyle>
          <a:p>
            <a:pPr>
              <a:defRPr/>
            </a:pPr>
            <a:fld id="{7B45B613-F706-46F5-B451-E65DEAEC0191}" type="slidenum">
              <a:rPr lang="en-US"/>
              <a:pPr>
                <a:defRPr/>
              </a:pPr>
              <a:t>‹#›</a:t>
            </a:fld>
            <a:endParaRPr lang="en-US"/>
          </a:p>
        </p:txBody>
      </p:sp>
    </p:spTree>
    <p:extLst>
      <p:ext uri="{BB962C8B-B14F-4D97-AF65-F5344CB8AC3E}">
        <p14:creationId xmlns:p14="http://schemas.microsoft.com/office/powerpoint/2010/main" val="3025532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pPr>
              <a:defRPr/>
            </a:pPr>
            <a:fld id="{07EBBEA6-A91B-4C9B-A434-6AB6E4F6FD7A}" type="slidenum">
              <a:rPr lang="en-US"/>
              <a:pPr>
                <a:defRPr/>
              </a:pPr>
              <a:t>‹#›</a:t>
            </a:fld>
            <a:endParaRPr lang="en-US"/>
          </a:p>
        </p:txBody>
      </p:sp>
    </p:spTree>
    <p:extLst>
      <p:ext uri="{BB962C8B-B14F-4D97-AF65-F5344CB8AC3E}">
        <p14:creationId xmlns:p14="http://schemas.microsoft.com/office/powerpoint/2010/main" val="40195822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pPr>
              <a:defRPr/>
            </a:pPr>
            <a:fld id="{4E32DED6-5E9E-44A1-986A-9530E691BB84}" type="slidenum">
              <a:rPr lang="en-US"/>
              <a:pPr>
                <a:defRPr/>
              </a:pPr>
              <a:t>‹#›</a:t>
            </a:fld>
            <a:endParaRPr lang="en-US"/>
          </a:p>
        </p:txBody>
      </p:sp>
    </p:spTree>
    <p:extLst>
      <p:ext uri="{BB962C8B-B14F-4D97-AF65-F5344CB8AC3E}">
        <p14:creationId xmlns:p14="http://schemas.microsoft.com/office/powerpoint/2010/main" val="10336746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4D5FCB58-178F-4D31-A7C2-C9A863F11278}" type="slidenum">
              <a:rPr lang="en-US"/>
              <a:pPr>
                <a:defRPr/>
              </a:pPr>
              <a:t>‹#›</a:t>
            </a:fld>
            <a:endParaRPr lang="en-US"/>
          </a:p>
        </p:txBody>
      </p:sp>
    </p:spTree>
    <p:extLst>
      <p:ext uri="{BB962C8B-B14F-4D97-AF65-F5344CB8AC3E}">
        <p14:creationId xmlns:p14="http://schemas.microsoft.com/office/powerpoint/2010/main" val="212578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DD19E1C5-F88F-472C-8C06-8653EFFF76F4}" type="slidenum">
              <a:rPr lang="en-US"/>
              <a:pPr>
                <a:defRPr/>
              </a:pPr>
              <a:t>‹#›</a:t>
            </a:fld>
            <a:endParaRPr lang="en-US"/>
          </a:p>
        </p:txBody>
      </p:sp>
    </p:spTree>
    <p:extLst>
      <p:ext uri="{BB962C8B-B14F-4D97-AF65-F5344CB8AC3E}">
        <p14:creationId xmlns:p14="http://schemas.microsoft.com/office/powerpoint/2010/main" val="11504496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19715134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42208483-5CF2-4B61-911B-AA37C60F3DA1}"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00870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70702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7886510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5370380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21217854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B7F16454-7187-46BF-B71A-5D4970A30634}"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fontAlgn="auto">
                <a:spcBef>
                  <a:spcPts val="0"/>
                </a:spcBef>
                <a:spcAft>
                  <a:spcPts val="0"/>
                </a:spcAft>
              </a:pPr>
              <a:r>
                <a:rPr lang="en-US" sz="1200" kern="0" dirty="0">
                  <a:solidFill>
                    <a:prstClr val="white"/>
                  </a:solidFill>
                  <a:latin typeface="Britannic Bold" panose="020B0903060703020204" pitchFamily="34" charset="0"/>
                  <a:cs typeface="Arial"/>
                  <a:sym typeface="Arial"/>
                  <a:rtl val="0"/>
                </a:rPr>
                <a:t>Minor </a:t>
              </a:r>
            </a:p>
            <a:p>
              <a:pPr algn="ctr" fontAlgn="auto">
                <a:spcBef>
                  <a:spcPts val="0"/>
                </a:spcBef>
                <a:spcAft>
                  <a:spcPts val="0"/>
                </a:spcAft>
              </a:pPr>
              <a:r>
                <a:rPr lang="en-US" sz="1200" kern="0" dirty="0">
                  <a:solidFill>
                    <a:prstClr val="white"/>
                  </a:solidFill>
                  <a:latin typeface="Britannic Bold" panose="020B0903060703020204" pitchFamily="34" charset="0"/>
                  <a:cs typeface="Arial"/>
                  <a:sym typeface="Arial"/>
                  <a:rtl val="0"/>
                </a:rPr>
                <a:t>Prophets</a:t>
              </a:r>
            </a:p>
          </p:txBody>
        </p:sp>
      </p:grpSp>
    </p:spTree>
    <p:extLst>
      <p:ext uri="{BB962C8B-B14F-4D97-AF65-F5344CB8AC3E}">
        <p14:creationId xmlns:p14="http://schemas.microsoft.com/office/powerpoint/2010/main" val="11988929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4271566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1125076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24120860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048783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5857164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2"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8"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a:lvl1pPr>
          </a:lstStyle>
          <a:p>
            <a:pPr>
              <a:defRPr/>
            </a:pPr>
            <a:endParaRPr lang="en-US"/>
          </a:p>
        </p:txBody>
      </p:sp>
      <p:sp>
        <p:nvSpPr>
          <p:cNvPr id="110" name="Rectangle 98"/>
          <p:cNvSpPr>
            <a:spLocks noGrp="1" noChangeArrowheads="1"/>
          </p:cNvSpPr>
          <p:nvPr>
            <p:ph type="ftr" sz="quarter" idx="11"/>
          </p:nvPr>
        </p:nvSpPr>
        <p:spPr/>
        <p:txBody>
          <a:bodyPr/>
          <a:lstStyle>
            <a:lvl1pPr>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vl1pPr>
          </a:lstStyle>
          <a:p>
            <a:pPr>
              <a:defRPr/>
            </a:pPr>
            <a:fld id="{5716CD5F-1805-4786-A663-AFB95CB76E96}" type="slidenum">
              <a:rPr lang="en-US"/>
              <a:pPr>
                <a:defRPr/>
              </a:pPr>
              <a:t>‹#›</a:t>
            </a:fld>
            <a:endParaRPr lang="en-US"/>
          </a:p>
        </p:txBody>
      </p:sp>
    </p:spTree>
    <p:extLst>
      <p:ext uri="{BB962C8B-B14F-4D97-AF65-F5344CB8AC3E}">
        <p14:creationId xmlns:p14="http://schemas.microsoft.com/office/powerpoint/2010/main" val="3569043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
        <p:nvSpPr>
          <p:cNvPr id="6" name="Freeform 5"/>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7" name="Freeform 6"/>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9" name="Freeform 8"/>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0" name="Freeform 9"/>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2" name="Freeform 11"/>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3" name="Freeform 12"/>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5" name="Freeform 14"/>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6" name="Freeform 15"/>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F8E39F67-7D13-443F-83F7-D9695C249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3028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3611888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D7720D-9AF3-4D0B-AC5F-F866572C39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515684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50F44E-89B6-4DBB-8846-27FBADEBDC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215088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8D1EF0-C2CA-47C2-A96A-1FBBA3ECF2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467233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45781D-74CE-403F-847F-62FE1DE6B6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7119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16A76F-086C-4CC3-B360-90B9212250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451311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42A307-F2C7-4BF5-9DE1-7621CFE255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57190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EE9D2-0E79-4C73-B1D9-4F3610BD0D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800843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4CBB6-6211-47AD-9FF3-67E8AB8E9F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716545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E131B-D5C6-429C-8E2A-80DD91B388A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465306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68352-DFBC-44C3-8049-28D76301C9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85125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8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2374006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80475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98147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91883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145529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57539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AAF7A9C8-CFBB-46F3-BE36-A226E954772A}"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989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306618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856930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775632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10/15/2022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840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73504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108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459269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09430784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4058537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1855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152699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228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2730316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4093358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357624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16265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2187421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077674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4135977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77681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13917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87698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4BD99E5F-7C28-4FEB-953A-8BCFD1926197}" type="slidenum">
              <a:rPr lang="en-US"/>
              <a:pPr>
                <a:defRPr/>
              </a:pPr>
              <a:t>‹#›</a:t>
            </a:fld>
            <a:endParaRPr lang="en-US"/>
          </a:p>
        </p:txBody>
      </p:sp>
    </p:spTree>
    <p:extLst>
      <p:ext uri="{BB962C8B-B14F-4D97-AF65-F5344CB8AC3E}">
        <p14:creationId xmlns:p14="http://schemas.microsoft.com/office/powerpoint/2010/main" val="247844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85D820E2-F0FE-4A11-8244-6F797C1DD3D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2851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30ACBE-F9A8-46E8-A2E7-FAF8F6A82198}" type="slidenum">
              <a:rPr lang="en-US"/>
              <a:pPr>
                <a:defRPr/>
              </a:pPr>
              <a:t>‹#›</a:t>
            </a:fld>
            <a:endParaRPr lang="en-US"/>
          </a:p>
        </p:txBody>
      </p:sp>
    </p:spTree>
    <p:extLst>
      <p:ext uri="{BB962C8B-B14F-4D97-AF65-F5344CB8AC3E}">
        <p14:creationId xmlns:p14="http://schemas.microsoft.com/office/powerpoint/2010/main" val="12038065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933894-1DDE-472E-B8C2-A22C79498E0E}" type="slidenum">
              <a:rPr lang="en-US"/>
              <a:pPr>
                <a:defRPr/>
              </a:pPr>
              <a:t>‹#›</a:t>
            </a:fld>
            <a:endParaRPr lang="en-US"/>
          </a:p>
        </p:txBody>
      </p:sp>
    </p:spTree>
    <p:extLst>
      <p:ext uri="{BB962C8B-B14F-4D97-AF65-F5344CB8AC3E}">
        <p14:creationId xmlns:p14="http://schemas.microsoft.com/office/powerpoint/2010/main" val="3581541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E8C1EE-5BCD-4BBF-8D9B-06FE4B702001}" type="slidenum">
              <a:rPr lang="en-US"/>
              <a:pPr>
                <a:defRPr/>
              </a:pPr>
              <a:t>‹#›</a:t>
            </a:fld>
            <a:endParaRPr lang="en-US"/>
          </a:p>
        </p:txBody>
      </p:sp>
    </p:spTree>
    <p:extLst>
      <p:ext uri="{BB962C8B-B14F-4D97-AF65-F5344CB8AC3E}">
        <p14:creationId xmlns:p14="http://schemas.microsoft.com/office/powerpoint/2010/main" val="3148064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10CCE38-653F-4C7F-9535-55F4F8111CB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601243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929C4D88-07BC-4F3A-A10E-65124232E5A9}" type="slidenum">
              <a:rPr lang="en-US"/>
              <a:pPr>
                <a:defRPr/>
              </a:pPr>
              <a:t>‹#›</a:t>
            </a:fld>
            <a:endParaRPr lang="en-US"/>
          </a:p>
        </p:txBody>
      </p:sp>
    </p:spTree>
    <p:extLst>
      <p:ext uri="{BB962C8B-B14F-4D97-AF65-F5344CB8AC3E}">
        <p14:creationId xmlns:p14="http://schemas.microsoft.com/office/powerpoint/2010/main" val="314703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04DF09-D1C0-487B-A135-8CFEA1BDA6E1}" type="slidenum">
              <a:rPr lang="en-US"/>
              <a:pPr>
                <a:defRPr/>
              </a:pPr>
              <a:t>‹#›</a:t>
            </a:fld>
            <a:endParaRPr lang="en-US"/>
          </a:p>
        </p:txBody>
      </p:sp>
    </p:spTree>
    <p:extLst>
      <p:ext uri="{BB962C8B-B14F-4D97-AF65-F5344CB8AC3E}">
        <p14:creationId xmlns:p14="http://schemas.microsoft.com/office/powerpoint/2010/main" val="2380221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A6427-0D62-4440-9D31-DF327909B34C}" type="slidenum">
              <a:rPr lang="en-US"/>
              <a:pPr>
                <a:defRPr/>
              </a:pPr>
              <a:t>‹#›</a:t>
            </a:fld>
            <a:endParaRPr lang="en-US"/>
          </a:p>
        </p:txBody>
      </p:sp>
    </p:spTree>
    <p:extLst>
      <p:ext uri="{BB962C8B-B14F-4D97-AF65-F5344CB8AC3E}">
        <p14:creationId xmlns:p14="http://schemas.microsoft.com/office/powerpoint/2010/main" val="4233822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B7ABAD-5DBA-4952-830E-0DAE5A2A554F}" type="slidenum">
              <a:rPr lang="en-US"/>
              <a:pPr>
                <a:defRPr/>
              </a:pPr>
              <a:t>‹#›</a:t>
            </a:fld>
            <a:endParaRPr lang="en-US"/>
          </a:p>
        </p:txBody>
      </p:sp>
    </p:spTree>
    <p:extLst>
      <p:ext uri="{BB962C8B-B14F-4D97-AF65-F5344CB8AC3E}">
        <p14:creationId xmlns:p14="http://schemas.microsoft.com/office/powerpoint/2010/main" val="32648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843382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0EFB5-3480-4808-9884-C58EEA819921}" type="slidenum">
              <a:rPr lang="en-US"/>
              <a:pPr>
                <a:defRPr/>
              </a:pPr>
              <a:t>‹#›</a:t>
            </a:fld>
            <a:endParaRPr lang="en-US"/>
          </a:p>
        </p:txBody>
      </p:sp>
    </p:spTree>
    <p:extLst>
      <p:ext uri="{BB962C8B-B14F-4D97-AF65-F5344CB8AC3E}">
        <p14:creationId xmlns:p14="http://schemas.microsoft.com/office/powerpoint/2010/main" val="122851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574366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320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1331023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8056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2178891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693335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350404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1027018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133751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D0174B-035F-4CA2-B5EF-CA7CA06F591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05302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3220493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1227025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13309311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9296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942628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26892354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2981132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412064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3631196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134588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521612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9384772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1789898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2758094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BD7978E1-6D7D-2762-13D1-666099F08C77}"/>
              </a:ext>
            </a:extLst>
          </p:cNvPr>
          <p:cNvGrpSpPr>
            <a:grpSpLocks/>
          </p:cNvGrpSpPr>
          <p:nvPr/>
        </p:nvGrpSpPr>
        <p:grpSpPr bwMode="auto">
          <a:xfrm>
            <a:off x="0" y="2895600"/>
            <a:ext cx="9144000" cy="3962400"/>
            <a:chOff x="0" y="1824"/>
            <a:chExt cx="5760" cy="2496"/>
          </a:xfrm>
        </p:grpSpPr>
        <p:grpSp>
          <p:nvGrpSpPr>
            <p:cNvPr id="3" name="Group 117">
              <a:extLst>
                <a:ext uri="{FF2B5EF4-FFF2-40B4-BE49-F238E27FC236}">
                  <a16:creationId xmlns:a16="http://schemas.microsoft.com/office/drawing/2014/main" id="{29433EEE-6D71-1490-A0DE-C3545899D3A5}"/>
                </a:ext>
              </a:extLst>
            </p:cNvPr>
            <p:cNvGrpSpPr>
              <a:grpSpLocks/>
            </p:cNvGrpSpPr>
            <p:nvPr userDrawn="1"/>
          </p:nvGrpSpPr>
          <p:grpSpPr bwMode="auto">
            <a:xfrm>
              <a:off x="0" y="1824"/>
              <a:ext cx="5760" cy="2496"/>
              <a:chOff x="0" y="1824"/>
              <a:chExt cx="5760" cy="2496"/>
            </a:xfrm>
          </p:grpSpPr>
          <p:sp>
            <p:nvSpPr>
              <p:cNvPr id="12" name="Rectangle 102">
                <a:extLst>
                  <a:ext uri="{FF2B5EF4-FFF2-40B4-BE49-F238E27FC236}">
                    <a16:creationId xmlns:a16="http://schemas.microsoft.com/office/drawing/2014/main" id="{B2E4D8AA-BBE1-7D8B-422A-39CD6C4C9B0F}"/>
                  </a:ext>
                </a:extLst>
              </p:cNvPr>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03">
                <a:extLst>
                  <a:ext uri="{FF2B5EF4-FFF2-40B4-BE49-F238E27FC236}">
                    <a16:creationId xmlns:a16="http://schemas.microsoft.com/office/drawing/2014/main" id="{4E6A22AC-A066-69B7-8AFF-BCCA704A8391}"/>
                  </a:ext>
                </a:extLst>
              </p:cNvPr>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 name="Rectangle 3">
                <a:extLst>
                  <a:ext uri="{FF2B5EF4-FFF2-40B4-BE49-F238E27FC236}">
                    <a16:creationId xmlns:a16="http://schemas.microsoft.com/office/drawing/2014/main" id="{ECC8DADF-C265-2EDA-2F12-B1C318F605A9}"/>
                  </a:ext>
                </a:extLst>
              </p:cNvPr>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 name="Rectangle 4">
                <a:extLst>
                  <a:ext uri="{FF2B5EF4-FFF2-40B4-BE49-F238E27FC236}">
                    <a16:creationId xmlns:a16="http://schemas.microsoft.com/office/drawing/2014/main" id="{3D1D104E-9E56-4B2E-63FB-DB90884E266A}"/>
                  </a:ext>
                </a:extLst>
              </p:cNvPr>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5">
                <a:extLst>
                  <a:ext uri="{FF2B5EF4-FFF2-40B4-BE49-F238E27FC236}">
                    <a16:creationId xmlns:a16="http://schemas.microsoft.com/office/drawing/2014/main" id="{7C0555C7-268C-6F0A-702E-D12EA2729CED}"/>
                  </a:ext>
                </a:extLst>
              </p:cNvPr>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7" name="Rectangle 6">
                <a:extLst>
                  <a:ext uri="{FF2B5EF4-FFF2-40B4-BE49-F238E27FC236}">
                    <a16:creationId xmlns:a16="http://schemas.microsoft.com/office/drawing/2014/main" id="{FBC12BD3-3EA8-0B3A-95B3-C28F81C3A4DA}"/>
                  </a:ext>
                </a:extLst>
              </p:cNvPr>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8" name="Rectangle 7">
                <a:extLst>
                  <a:ext uri="{FF2B5EF4-FFF2-40B4-BE49-F238E27FC236}">
                    <a16:creationId xmlns:a16="http://schemas.microsoft.com/office/drawing/2014/main" id="{40A86B07-EFC2-035A-F08A-12711A9054B2}"/>
                  </a:ext>
                </a:extLst>
              </p:cNvPr>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19" name="Group 8">
                <a:extLst>
                  <a:ext uri="{FF2B5EF4-FFF2-40B4-BE49-F238E27FC236}">
                    <a16:creationId xmlns:a16="http://schemas.microsoft.com/office/drawing/2014/main" id="{07D6FE94-6C36-7729-BB5A-6456507F3A36}"/>
                  </a:ext>
                </a:extLst>
              </p:cNvPr>
              <p:cNvGrpSpPr>
                <a:grpSpLocks/>
              </p:cNvGrpSpPr>
              <p:nvPr userDrawn="1"/>
            </p:nvGrpSpPr>
            <p:grpSpPr bwMode="auto">
              <a:xfrm>
                <a:off x="8" y="2032"/>
                <a:ext cx="5724" cy="608"/>
                <a:chOff x="8" y="32"/>
                <a:chExt cx="5724" cy="608"/>
              </a:xfrm>
            </p:grpSpPr>
            <p:sp>
              <p:nvSpPr>
                <p:cNvPr id="21" name="AutoShape 9">
                  <a:extLst>
                    <a:ext uri="{FF2B5EF4-FFF2-40B4-BE49-F238E27FC236}">
                      <a16:creationId xmlns:a16="http://schemas.microsoft.com/office/drawing/2014/main" id="{FB03EF62-2908-DF20-D984-220BF3CFBEC3}"/>
                    </a:ext>
                  </a:extLst>
                </p:cNvPr>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2" name="Rectangle 10">
                  <a:extLst>
                    <a:ext uri="{FF2B5EF4-FFF2-40B4-BE49-F238E27FC236}">
                      <a16:creationId xmlns:a16="http://schemas.microsoft.com/office/drawing/2014/main" id="{64120B25-72B3-416D-2202-5C58802A03F3}"/>
                    </a:ext>
                  </a:extLst>
                </p:cNvPr>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23" name="Group 11">
                  <a:extLst>
                    <a:ext uri="{FF2B5EF4-FFF2-40B4-BE49-F238E27FC236}">
                      <a16:creationId xmlns:a16="http://schemas.microsoft.com/office/drawing/2014/main" id="{991844D4-C5C8-211B-9473-0975C1C45913}"/>
                    </a:ext>
                  </a:extLst>
                </p:cNvPr>
                <p:cNvGrpSpPr>
                  <a:grpSpLocks/>
                </p:cNvGrpSpPr>
                <p:nvPr userDrawn="1"/>
              </p:nvGrpSpPr>
              <p:grpSpPr bwMode="auto">
                <a:xfrm>
                  <a:off x="272" y="400"/>
                  <a:ext cx="5208" cy="113"/>
                  <a:chOff x="254" y="463"/>
                  <a:chExt cx="5208" cy="113"/>
                </a:xfrm>
              </p:grpSpPr>
              <p:sp>
                <p:nvSpPr>
                  <p:cNvPr id="33895" name="Freeform 12">
                    <a:extLst>
                      <a:ext uri="{FF2B5EF4-FFF2-40B4-BE49-F238E27FC236}">
                        <a16:creationId xmlns:a16="http://schemas.microsoft.com/office/drawing/2014/main" id="{448A66D3-3CA2-675F-7A4C-4F4F3D101B3B}"/>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96" name="Freeform 13">
                    <a:extLst>
                      <a:ext uri="{FF2B5EF4-FFF2-40B4-BE49-F238E27FC236}">
                        <a16:creationId xmlns:a16="http://schemas.microsoft.com/office/drawing/2014/main" id="{2E4316EE-B215-720D-DCD5-E5FF78FE3750}"/>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97" name="Group 14">
                    <a:extLst>
                      <a:ext uri="{FF2B5EF4-FFF2-40B4-BE49-F238E27FC236}">
                        <a16:creationId xmlns:a16="http://schemas.microsoft.com/office/drawing/2014/main" id="{4ADB7A90-0D54-695E-796C-69A9B4D5523A}"/>
                      </a:ext>
                    </a:extLst>
                  </p:cNvPr>
                  <p:cNvGrpSpPr>
                    <a:grpSpLocks/>
                  </p:cNvGrpSpPr>
                  <p:nvPr/>
                </p:nvGrpSpPr>
                <p:grpSpPr bwMode="auto">
                  <a:xfrm>
                    <a:off x="450" y="463"/>
                    <a:ext cx="4812" cy="113"/>
                    <a:chOff x="450" y="463"/>
                    <a:chExt cx="4812" cy="113"/>
                  </a:xfrm>
                </p:grpSpPr>
                <p:grpSp>
                  <p:nvGrpSpPr>
                    <p:cNvPr id="33898" name="Group 15">
                      <a:extLst>
                        <a:ext uri="{FF2B5EF4-FFF2-40B4-BE49-F238E27FC236}">
                          <a16:creationId xmlns:a16="http://schemas.microsoft.com/office/drawing/2014/main" id="{325D3C5F-A08C-A8E6-E98E-C00B15141486}"/>
                        </a:ext>
                      </a:extLst>
                    </p:cNvPr>
                    <p:cNvGrpSpPr>
                      <a:grpSpLocks/>
                    </p:cNvGrpSpPr>
                    <p:nvPr/>
                  </p:nvGrpSpPr>
                  <p:grpSpPr bwMode="auto">
                    <a:xfrm>
                      <a:off x="450" y="464"/>
                      <a:ext cx="2923" cy="112"/>
                      <a:chOff x="0" y="283"/>
                      <a:chExt cx="5760" cy="220"/>
                    </a:xfrm>
                  </p:grpSpPr>
                  <p:grpSp>
                    <p:nvGrpSpPr>
                      <p:cNvPr id="33912" name="Group 16">
                        <a:extLst>
                          <a:ext uri="{FF2B5EF4-FFF2-40B4-BE49-F238E27FC236}">
                            <a16:creationId xmlns:a16="http://schemas.microsoft.com/office/drawing/2014/main" id="{5345013B-F2EF-93B8-0E71-5316348424BB}"/>
                          </a:ext>
                        </a:extLst>
                      </p:cNvPr>
                      <p:cNvGrpSpPr>
                        <a:grpSpLocks/>
                      </p:cNvGrpSpPr>
                      <p:nvPr/>
                    </p:nvGrpSpPr>
                    <p:grpSpPr bwMode="auto">
                      <a:xfrm>
                        <a:off x="0" y="283"/>
                        <a:ext cx="822" cy="220"/>
                        <a:chOff x="240" y="720"/>
                        <a:chExt cx="3976" cy="1064"/>
                      </a:xfrm>
                    </p:grpSpPr>
                    <p:sp>
                      <p:nvSpPr>
                        <p:cNvPr id="33931" name="Freeform 17">
                          <a:extLst>
                            <a:ext uri="{FF2B5EF4-FFF2-40B4-BE49-F238E27FC236}">
                              <a16:creationId xmlns:a16="http://schemas.microsoft.com/office/drawing/2014/main" id="{DE45B3FD-2D02-14EC-E5C7-AEF4B91B3C5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2" name="Freeform 18">
                          <a:extLst>
                            <a:ext uri="{FF2B5EF4-FFF2-40B4-BE49-F238E27FC236}">
                              <a16:creationId xmlns:a16="http://schemas.microsoft.com/office/drawing/2014/main" id="{C241349A-C75B-1225-DDF2-DAC37C3C55D4}"/>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3" name="Group 19">
                        <a:extLst>
                          <a:ext uri="{FF2B5EF4-FFF2-40B4-BE49-F238E27FC236}">
                            <a16:creationId xmlns:a16="http://schemas.microsoft.com/office/drawing/2014/main" id="{A7527720-1024-D018-3684-D488FBD9A597}"/>
                          </a:ext>
                        </a:extLst>
                      </p:cNvPr>
                      <p:cNvGrpSpPr>
                        <a:grpSpLocks/>
                      </p:cNvGrpSpPr>
                      <p:nvPr/>
                    </p:nvGrpSpPr>
                    <p:grpSpPr bwMode="auto">
                      <a:xfrm>
                        <a:off x="822" y="283"/>
                        <a:ext cx="824" cy="220"/>
                        <a:chOff x="237" y="720"/>
                        <a:chExt cx="3986" cy="1064"/>
                      </a:xfrm>
                    </p:grpSpPr>
                    <p:sp>
                      <p:nvSpPr>
                        <p:cNvPr id="33929" name="Freeform 20">
                          <a:extLst>
                            <a:ext uri="{FF2B5EF4-FFF2-40B4-BE49-F238E27FC236}">
                              <a16:creationId xmlns:a16="http://schemas.microsoft.com/office/drawing/2014/main" id="{383B7177-B929-23E0-CB8F-72302608C44F}"/>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0" name="Freeform 21">
                          <a:extLst>
                            <a:ext uri="{FF2B5EF4-FFF2-40B4-BE49-F238E27FC236}">
                              <a16:creationId xmlns:a16="http://schemas.microsoft.com/office/drawing/2014/main" id="{F5FC68F1-3A9A-C263-8C54-8F67D1BCE952}"/>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4" name="Group 22">
                        <a:extLst>
                          <a:ext uri="{FF2B5EF4-FFF2-40B4-BE49-F238E27FC236}">
                            <a16:creationId xmlns:a16="http://schemas.microsoft.com/office/drawing/2014/main" id="{28B6B6B5-D072-1FBB-BC8C-980092CA415F}"/>
                          </a:ext>
                        </a:extLst>
                      </p:cNvPr>
                      <p:cNvGrpSpPr>
                        <a:grpSpLocks/>
                      </p:cNvGrpSpPr>
                      <p:nvPr/>
                    </p:nvGrpSpPr>
                    <p:grpSpPr bwMode="auto">
                      <a:xfrm>
                        <a:off x="1649" y="283"/>
                        <a:ext cx="820" cy="220"/>
                        <a:chOff x="1649" y="283"/>
                        <a:chExt cx="820" cy="220"/>
                      </a:xfrm>
                    </p:grpSpPr>
                    <p:sp>
                      <p:nvSpPr>
                        <p:cNvPr id="33927" name="Freeform 23">
                          <a:extLst>
                            <a:ext uri="{FF2B5EF4-FFF2-40B4-BE49-F238E27FC236}">
                              <a16:creationId xmlns:a16="http://schemas.microsoft.com/office/drawing/2014/main" id="{F09449F4-5ABB-D455-C89D-9C1559F96DF3}"/>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8" name="Freeform 24">
                          <a:extLst>
                            <a:ext uri="{FF2B5EF4-FFF2-40B4-BE49-F238E27FC236}">
                              <a16:creationId xmlns:a16="http://schemas.microsoft.com/office/drawing/2014/main" id="{670D7FEC-C8A9-DEC9-C3E5-37F1DC7FE4FD}"/>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5" name="Group 25">
                        <a:extLst>
                          <a:ext uri="{FF2B5EF4-FFF2-40B4-BE49-F238E27FC236}">
                            <a16:creationId xmlns:a16="http://schemas.microsoft.com/office/drawing/2014/main" id="{23E48806-C2A6-4CFB-245A-611D2C0C9374}"/>
                          </a:ext>
                        </a:extLst>
                      </p:cNvPr>
                      <p:cNvGrpSpPr>
                        <a:grpSpLocks/>
                      </p:cNvGrpSpPr>
                      <p:nvPr/>
                    </p:nvGrpSpPr>
                    <p:grpSpPr bwMode="auto">
                      <a:xfrm>
                        <a:off x="2469" y="283"/>
                        <a:ext cx="822" cy="220"/>
                        <a:chOff x="239" y="720"/>
                        <a:chExt cx="3982" cy="1064"/>
                      </a:xfrm>
                    </p:grpSpPr>
                    <p:sp>
                      <p:nvSpPr>
                        <p:cNvPr id="33925" name="Freeform 26">
                          <a:extLst>
                            <a:ext uri="{FF2B5EF4-FFF2-40B4-BE49-F238E27FC236}">
                              <a16:creationId xmlns:a16="http://schemas.microsoft.com/office/drawing/2014/main" id="{BB4599E6-D7C7-7FD3-E0A8-F3FAE20DC00B}"/>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6" name="Freeform 27">
                          <a:extLst>
                            <a:ext uri="{FF2B5EF4-FFF2-40B4-BE49-F238E27FC236}">
                              <a16:creationId xmlns:a16="http://schemas.microsoft.com/office/drawing/2014/main" id="{AA5F8A00-2AE7-3A50-58A5-EBE179A32EF7}"/>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6" name="Group 28">
                        <a:extLst>
                          <a:ext uri="{FF2B5EF4-FFF2-40B4-BE49-F238E27FC236}">
                            <a16:creationId xmlns:a16="http://schemas.microsoft.com/office/drawing/2014/main" id="{B77E71FB-C47C-1B70-2647-BBFF4F944EBD}"/>
                          </a:ext>
                        </a:extLst>
                      </p:cNvPr>
                      <p:cNvGrpSpPr>
                        <a:grpSpLocks/>
                      </p:cNvGrpSpPr>
                      <p:nvPr/>
                    </p:nvGrpSpPr>
                    <p:grpSpPr bwMode="auto">
                      <a:xfrm>
                        <a:off x="3291" y="283"/>
                        <a:ext cx="822" cy="220"/>
                        <a:chOff x="241" y="720"/>
                        <a:chExt cx="3976" cy="1064"/>
                      </a:xfrm>
                    </p:grpSpPr>
                    <p:sp>
                      <p:nvSpPr>
                        <p:cNvPr id="33923" name="Freeform 29">
                          <a:extLst>
                            <a:ext uri="{FF2B5EF4-FFF2-40B4-BE49-F238E27FC236}">
                              <a16:creationId xmlns:a16="http://schemas.microsoft.com/office/drawing/2014/main" id="{4976E711-06C2-C7EC-0489-27FEA2698D80}"/>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4" name="Freeform 30">
                          <a:extLst>
                            <a:ext uri="{FF2B5EF4-FFF2-40B4-BE49-F238E27FC236}">
                              <a16:creationId xmlns:a16="http://schemas.microsoft.com/office/drawing/2014/main" id="{B986BCE2-04B4-6061-644B-B5AC6269A861}"/>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7" name="Group 31">
                        <a:extLst>
                          <a:ext uri="{FF2B5EF4-FFF2-40B4-BE49-F238E27FC236}">
                            <a16:creationId xmlns:a16="http://schemas.microsoft.com/office/drawing/2014/main" id="{21E27271-09AB-1791-D0EF-8A9F09FE37D4}"/>
                          </a:ext>
                        </a:extLst>
                      </p:cNvPr>
                      <p:cNvGrpSpPr>
                        <a:grpSpLocks/>
                      </p:cNvGrpSpPr>
                      <p:nvPr/>
                    </p:nvGrpSpPr>
                    <p:grpSpPr bwMode="auto">
                      <a:xfrm>
                        <a:off x="4113" y="283"/>
                        <a:ext cx="824" cy="220"/>
                        <a:chOff x="237" y="720"/>
                        <a:chExt cx="3987" cy="1064"/>
                      </a:xfrm>
                    </p:grpSpPr>
                    <p:sp>
                      <p:nvSpPr>
                        <p:cNvPr id="33921" name="Freeform 32">
                          <a:extLst>
                            <a:ext uri="{FF2B5EF4-FFF2-40B4-BE49-F238E27FC236}">
                              <a16:creationId xmlns:a16="http://schemas.microsoft.com/office/drawing/2014/main" id="{F8891AE3-AE74-A9D6-F6D6-BFD01CDC7822}"/>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2" name="Freeform 33">
                          <a:extLst>
                            <a:ext uri="{FF2B5EF4-FFF2-40B4-BE49-F238E27FC236}">
                              <a16:creationId xmlns:a16="http://schemas.microsoft.com/office/drawing/2014/main" id="{5DF418C0-4A5F-E14A-E81E-27A922C41E32}"/>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8" name="Group 34">
                        <a:extLst>
                          <a:ext uri="{FF2B5EF4-FFF2-40B4-BE49-F238E27FC236}">
                            <a16:creationId xmlns:a16="http://schemas.microsoft.com/office/drawing/2014/main" id="{78424EE4-6A38-E461-2AA8-FBCC5B523FB7}"/>
                          </a:ext>
                        </a:extLst>
                      </p:cNvPr>
                      <p:cNvGrpSpPr>
                        <a:grpSpLocks/>
                      </p:cNvGrpSpPr>
                      <p:nvPr/>
                    </p:nvGrpSpPr>
                    <p:grpSpPr bwMode="auto">
                      <a:xfrm>
                        <a:off x="4938" y="283"/>
                        <a:ext cx="822" cy="220"/>
                        <a:chOff x="243" y="720"/>
                        <a:chExt cx="3977" cy="1064"/>
                      </a:xfrm>
                    </p:grpSpPr>
                    <p:sp>
                      <p:nvSpPr>
                        <p:cNvPr id="33919" name="Freeform 35">
                          <a:extLst>
                            <a:ext uri="{FF2B5EF4-FFF2-40B4-BE49-F238E27FC236}">
                              <a16:creationId xmlns:a16="http://schemas.microsoft.com/office/drawing/2014/main" id="{375BA0A4-FADD-AB0A-CB29-EB3CCF38A5DD}"/>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0" name="Freeform 36">
                          <a:extLst>
                            <a:ext uri="{FF2B5EF4-FFF2-40B4-BE49-F238E27FC236}">
                              <a16:creationId xmlns:a16="http://schemas.microsoft.com/office/drawing/2014/main" id="{1E146572-EB24-9851-59FB-C17D7257A123}"/>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99" name="Group 37">
                      <a:extLst>
                        <a:ext uri="{FF2B5EF4-FFF2-40B4-BE49-F238E27FC236}">
                          <a16:creationId xmlns:a16="http://schemas.microsoft.com/office/drawing/2014/main" id="{BB4C749E-4489-C374-441E-FC9BCA8D81F1}"/>
                        </a:ext>
                      </a:extLst>
                    </p:cNvPr>
                    <p:cNvGrpSpPr>
                      <a:grpSpLocks/>
                    </p:cNvGrpSpPr>
                    <p:nvPr/>
                  </p:nvGrpSpPr>
                  <p:grpSpPr bwMode="auto">
                    <a:xfrm>
                      <a:off x="3378" y="463"/>
                      <a:ext cx="418" cy="112"/>
                      <a:chOff x="240" y="720"/>
                      <a:chExt cx="3980" cy="1064"/>
                    </a:xfrm>
                  </p:grpSpPr>
                  <p:sp>
                    <p:nvSpPr>
                      <p:cNvPr id="33910" name="Freeform 38">
                        <a:extLst>
                          <a:ext uri="{FF2B5EF4-FFF2-40B4-BE49-F238E27FC236}">
                            <a16:creationId xmlns:a16="http://schemas.microsoft.com/office/drawing/2014/main" id="{BCD65205-10B7-AF8B-0682-D078CDF181CB}"/>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11" name="Freeform 39">
                        <a:extLst>
                          <a:ext uri="{FF2B5EF4-FFF2-40B4-BE49-F238E27FC236}">
                            <a16:creationId xmlns:a16="http://schemas.microsoft.com/office/drawing/2014/main" id="{76CA9642-9512-30D2-113D-6FE478E02D0C}"/>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0" name="Group 40">
                      <a:extLst>
                        <a:ext uri="{FF2B5EF4-FFF2-40B4-BE49-F238E27FC236}">
                          <a16:creationId xmlns:a16="http://schemas.microsoft.com/office/drawing/2014/main" id="{5D1E0723-0213-708F-3FFE-C285EA116BD1}"/>
                        </a:ext>
                      </a:extLst>
                    </p:cNvPr>
                    <p:cNvGrpSpPr>
                      <a:grpSpLocks/>
                    </p:cNvGrpSpPr>
                    <p:nvPr/>
                  </p:nvGrpSpPr>
                  <p:grpSpPr bwMode="auto">
                    <a:xfrm>
                      <a:off x="3796" y="463"/>
                      <a:ext cx="419" cy="112"/>
                      <a:chOff x="240" y="720"/>
                      <a:chExt cx="3980" cy="1064"/>
                    </a:xfrm>
                  </p:grpSpPr>
                  <p:sp>
                    <p:nvSpPr>
                      <p:cNvPr id="33908" name="Freeform 41">
                        <a:extLst>
                          <a:ext uri="{FF2B5EF4-FFF2-40B4-BE49-F238E27FC236}">
                            <a16:creationId xmlns:a16="http://schemas.microsoft.com/office/drawing/2014/main" id="{6EB23744-5C39-0063-949F-5F0D5B593EAB}"/>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9" name="Freeform 42">
                        <a:extLst>
                          <a:ext uri="{FF2B5EF4-FFF2-40B4-BE49-F238E27FC236}">
                            <a16:creationId xmlns:a16="http://schemas.microsoft.com/office/drawing/2014/main" id="{8D777395-6DE0-734C-B861-8A857A5ABC19}"/>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1" name="Group 43">
                      <a:extLst>
                        <a:ext uri="{FF2B5EF4-FFF2-40B4-BE49-F238E27FC236}">
                          <a16:creationId xmlns:a16="http://schemas.microsoft.com/office/drawing/2014/main" id="{E9A459EB-EB01-A592-5D50-BDA07B4A1279}"/>
                        </a:ext>
                      </a:extLst>
                    </p:cNvPr>
                    <p:cNvGrpSpPr>
                      <a:grpSpLocks/>
                    </p:cNvGrpSpPr>
                    <p:nvPr/>
                  </p:nvGrpSpPr>
                  <p:grpSpPr bwMode="auto">
                    <a:xfrm>
                      <a:off x="4215" y="463"/>
                      <a:ext cx="418" cy="112"/>
                      <a:chOff x="1646" y="283"/>
                      <a:chExt cx="823" cy="220"/>
                    </a:xfrm>
                  </p:grpSpPr>
                  <p:sp>
                    <p:nvSpPr>
                      <p:cNvPr id="33906" name="Freeform 44">
                        <a:extLst>
                          <a:ext uri="{FF2B5EF4-FFF2-40B4-BE49-F238E27FC236}">
                            <a16:creationId xmlns:a16="http://schemas.microsoft.com/office/drawing/2014/main" id="{ACB9B8A7-48B8-4657-A49B-94C5EE5F1EB5}"/>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7" name="Freeform 45">
                        <a:extLst>
                          <a:ext uri="{FF2B5EF4-FFF2-40B4-BE49-F238E27FC236}">
                            <a16:creationId xmlns:a16="http://schemas.microsoft.com/office/drawing/2014/main" id="{ECB86890-66B3-0C92-8091-152A74172A3F}"/>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2" name="Group 46">
                      <a:extLst>
                        <a:ext uri="{FF2B5EF4-FFF2-40B4-BE49-F238E27FC236}">
                          <a16:creationId xmlns:a16="http://schemas.microsoft.com/office/drawing/2014/main" id="{1A018F3C-26C3-DCC4-2FB7-3EEA458EC65A}"/>
                        </a:ext>
                      </a:extLst>
                    </p:cNvPr>
                    <p:cNvGrpSpPr>
                      <a:grpSpLocks/>
                    </p:cNvGrpSpPr>
                    <p:nvPr/>
                  </p:nvGrpSpPr>
                  <p:grpSpPr bwMode="auto">
                    <a:xfrm>
                      <a:off x="4633" y="463"/>
                      <a:ext cx="418" cy="112"/>
                      <a:chOff x="240" y="720"/>
                      <a:chExt cx="3980" cy="1064"/>
                    </a:xfrm>
                  </p:grpSpPr>
                  <p:sp>
                    <p:nvSpPr>
                      <p:cNvPr id="33904" name="Freeform 47">
                        <a:extLst>
                          <a:ext uri="{FF2B5EF4-FFF2-40B4-BE49-F238E27FC236}">
                            <a16:creationId xmlns:a16="http://schemas.microsoft.com/office/drawing/2014/main" id="{643982FC-68B2-4E50-A471-5D4CB4C133D7}"/>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5" name="Freeform 48">
                        <a:extLst>
                          <a:ext uri="{FF2B5EF4-FFF2-40B4-BE49-F238E27FC236}">
                            <a16:creationId xmlns:a16="http://schemas.microsoft.com/office/drawing/2014/main" id="{09925CF9-A5CB-6C84-8AA1-27F7105AA102}"/>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903" name="Freeform 49">
                      <a:extLst>
                        <a:ext uri="{FF2B5EF4-FFF2-40B4-BE49-F238E27FC236}">
                          <a16:creationId xmlns:a16="http://schemas.microsoft.com/office/drawing/2014/main" id="{8C96E1CC-88E8-751B-0ABB-E2BD1613D7FD}"/>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4" name="Group 50">
                  <a:extLst>
                    <a:ext uri="{FF2B5EF4-FFF2-40B4-BE49-F238E27FC236}">
                      <a16:creationId xmlns:a16="http://schemas.microsoft.com/office/drawing/2014/main" id="{5FE1A565-977A-B4BB-B2C3-F215FDA10B08}"/>
                    </a:ext>
                  </a:extLst>
                </p:cNvPr>
                <p:cNvGrpSpPr>
                  <a:grpSpLocks/>
                </p:cNvGrpSpPr>
                <p:nvPr userDrawn="1"/>
              </p:nvGrpSpPr>
              <p:grpSpPr bwMode="auto">
                <a:xfrm>
                  <a:off x="262" y="399"/>
                  <a:ext cx="5208" cy="113"/>
                  <a:chOff x="254" y="463"/>
                  <a:chExt cx="5208" cy="113"/>
                </a:xfrm>
              </p:grpSpPr>
              <p:sp>
                <p:nvSpPr>
                  <p:cNvPr id="31" name="Freeform 51">
                    <a:extLst>
                      <a:ext uri="{FF2B5EF4-FFF2-40B4-BE49-F238E27FC236}">
                        <a16:creationId xmlns:a16="http://schemas.microsoft.com/office/drawing/2014/main" id="{7C46F258-E0E3-9731-A3A4-B943EBFFCDEE}"/>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56" name="Freeform 52">
                    <a:extLst>
                      <a:ext uri="{FF2B5EF4-FFF2-40B4-BE49-F238E27FC236}">
                        <a16:creationId xmlns:a16="http://schemas.microsoft.com/office/drawing/2014/main" id="{88761CD2-D617-F955-07E0-E5284B4014B5}"/>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57" name="Group 53">
                    <a:extLst>
                      <a:ext uri="{FF2B5EF4-FFF2-40B4-BE49-F238E27FC236}">
                        <a16:creationId xmlns:a16="http://schemas.microsoft.com/office/drawing/2014/main" id="{FE9799CF-3466-14C0-6F64-DBE998043B02}"/>
                      </a:ext>
                    </a:extLst>
                  </p:cNvPr>
                  <p:cNvGrpSpPr>
                    <a:grpSpLocks/>
                  </p:cNvGrpSpPr>
                  <p:nvPr/>
                </p:nvGrpSpPr>
                <p:grpSpPr bwMode="auto">
                  <a:xfrm>
                    <a:off x="450" y="463"/>
                    <a:ext cx="4812" cy="113"/>
                    <a:chOff x="450" y="463"/>
                    <a:chExt cx="4812" cy="113"/>
                  </a:xfrm>
                </p:grpSpPr>
                <p:grpSp>
                  <p:nvGrpSpPr>
                    <p:cNvPr id="33858" name="Group 54">
                      <a:extLst>
                        <a:ext uri="{FF2B5EF4-FFF2-40B4-BE49-F238E27FC236}">
                          <a16:creationId xmlns:a16="http://schemas.microsoft.com/office/drawing/2014/main" id="{0EE149E0-D30A-8C63-FC29-426EA3B0757A}"/>
                        </a:ext>
                      </a:extLst>
                    </p:cNvPr>
                    <p:cNvGrpSpPr>
                      <a:grpSpLocks/>
                    </p:cNvGrpSpPr>
                    <p:nvPr/>
                  </p:nvGrpSpPr>
                  <p:grpSpPr bwMode="auto">
                    <a:xfrm>
                      <a:off x="450" y="464"/>
                      <a:ext cx="2923" cy="112"/>
                      <a:chOff x="0" y="283"/>
                      <a:chExt cx="5760" cy="220"/>
                    </a:xfrm>
                  </p:grpSpPr>
                  <p:grpSp>
                    <p:nvGrpSpPr>
                      <p:cNvPr id="33872" name="Group 55">
                        <a:extLst>
                          <a:ext uri="{FF2B5EF4-FFF2-40B4-BE49-F238E27FC236}">
                            <a16:creationId xmlns:a16="http://schemas.microsoft.com/office/drawing/2014/main" id="{FE59B666-2719-579F-0E2E-B4B10DAA85B1}"/>
                          </a:ext>
                        </a:extLst>
                      </p:cNvPr>
                      <p:cNvGrpSpPr>
                        <a:grpSpLocks/>
                      </p:cNvGrpSpPr>
                      <p:nvPr/>
                    </p:nvGrpSpPr>
                    <p:grpSpPr bwMode="auto">
                      <a:xfrm>
                        <a:off x="0" y="283"/>
                        <a:ext cx="822" cy="220"/>
                        <a:chOff x="240" y="720"/>
                        <a:chExt cx="3976" cy="1064"/>
                      </a:xfrm>
                    </p:grpSpPr>
                    <p:sp>
                      <p:nvSpPr>
                        <p:cNvPr id="33893" name="Freeform 56">
                          <a:extLst>
                            <a:ext uri="{FF2B5EF4-FFF2-40B4-BE49-F238E27FC236}">
                              <a16:creationId xmlns:a16="http://schemas.microsoft.com/office/drawing/2014/main" id="{05E35E76-6CA0-5E52-EE76-0339250F1E4F}"/>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4" name="Freeform 57">
                          <a:extLst>
                            <a:ext uri="{FF2B5EF4-FFF2-40B4-BE49-F238E27FC236}">
                              <a16:creationId xmlns:a16="http://schemas.microsoft.com/office/drawing/2014/main" id="{E5847C87-E3E4-605B-532A-5BFC000E4AA3}"/>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3" name="Group 58">
                        <a:extLst>
                          <a:ext uri="{FF2B5EF4-FFF2-40B4-BE49-F238E27FC236}">
                            <a16:creationId xmlns:a16="http://schemas.microsoft.com/office/drawing/2014/main" id="{87A9075F-2D3F-D876-AE9F-DB4D45908142}"/>
                          </a:ext>
                        </a:extLst>
                      </p:cNvPr>
                      <p:cNvGrpSpPr>
                        <a:grpSpLocks/>
                      </p:cNvGrpSpPr>
                      <p:nvPr/>
                    </p:nvGrpSpPr>
                    <p:grpSpPr bwMode="auto">
                      <a:xfrm>
                        <a:off x="822" y="283"/>
                        <a:ext cx="824" cy="220"/>
                        <a:chOff x="237" y="720"/>
                        <a:chExt cx="3986" cy="1064"/>
                      </a:xfrm>
                    </p:grpSpPr>
                    <p:sp>
                      <p:nvSpPr>
                        <p:cNvPr id="33891" name="Freeform 59">
                          <a:extLst>
                            <a:ext uri="{FF2B5EF4-FFF2-40B4-BE49-F238E27FC236}">
                              <a16:creationId xmlns:a16="http://schemas.microsoft.com/office/drawing/2014/main" id="{8902D653-62E5-E83D-4B2D-E2BD81C5D1F6}"/>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2" name="Freeform 60">
                          <a:extLst>
                            <a:ext uri="{FF2B5EF4-FFF2-40B4-BE49-F238E27FC236}">
                              <a16:creationId xmlns:a16="http://schemas.microsoft.com/office/drawing/2014/main" id="{9D8F5C2B-C38C-4404-8A40-E29A353E092B}"/>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4" name="Group 61">
                        <a:extLst>
                          <a:ext uri="{FF2B5EF4-FFF2-40B4-BE49-F238E27FC236}">
                            <a16:creationId xmlns:a16="http://schemas.microsoft.com/office/drawing/2014/main" id="{55E6762D-8A4C-D1BC-DAC4-232BFBF3BF16}"/>
                          </a:ext>
                        </a:extLst>
                      </p:cNvPr>
                      <p:cNvGrpSpPr>
                        <a:grpSpLocks/>
                      </p:cNvGrpSpPr>
                      <p:nvPr/>
                    </p:nvGrpSpPr>
                    <p:grpSpPr bwMode="auto">
                      <a:xfrm>
                        <a:off x="1649" y="283"/>
                        <a:ext cx="820" cy="220"/>
                        <a:chOff x="1649" y="283"/>
                        <a:chExt cx="820" cy="220"/>
                      </a:xfrm>
                    </p:grpSpPr>
                    <p:sp>
                      <p:nvSpPr>
                        <p:cNvPr id="33889" name="Freeform 62">
                          <a:extLst>
                            <a:ext uri="{FF2B5EF4-FFF2-40B4-BE49-F238E27FC236}">
                              <a16:creationId xmlns:a16="http://schemas.microsoft.com/office/drawing/2014/main" id="{5C867036-31D1-ADDF-48DD-5E9B21160312}"/>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0" name="Freeform 63">
                          <a:extLst>
                            <a:ext uri="{FF2B5EF4-FFF2-40B4-BE49-F238E27FC236}">
                              <a16:creationId xmlns:a16="http://schemas.microsoft.com/office/drawing/2014/main" id="{EE04A7C6-6994-F765-1634-5ABEB35ACC58}"/>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5" name="Group 64">
                        <a:extLst>
                          <a:ext uri="{FF2B5EF4-FFF2-40B4-BE49-F238E27FC236}">
                            <a16:creationId xmlns:a16="http://schemas.microsoft.com/office/drawing/2014/main" id="{E806D6E2-B256-1108-3AE5-40FBD8229532}"/>
                          </a:ext>
                        </a:extLst>
                      </p:cNvPr>
                      <p:cNvGrpSpPr>
                        <a:grpSpLocks/>
                      </p:cNvGrpSpPr>
                      <p:nvPr/>
                    </p:nvGrpSpPr>
                    <p:grpSpPr bwMode="auto">
                      <a:xfrm>
                        <a:off x="2469" y="283"/>
                        <a:ext cx="822" cy="220"/>
                        <a:chOff x="239" y="720"/>
                        <a:chExt cx="3982" cy="1064"/>
                      </a:xfrm>
                    </p:grpSpPr>
                    <p:sp>
                      <p:nvSpPr>
                        <p:cNvPr id="33885" name="Freeform 65">
                          <a:extLst>
                            <a:ext uri="{FF2B5EF4-FFF2-40B4-BE49-F238E27FC236}">
                              <a16:creationId xmlns:a16="http://schemas.microsoft.com/office/drawing/2014/main" id="{957A59F4-042F-5DB8-D568-7E79ECD44841}"/>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6" name="Freeform 66">
                          <a:extLst>
                            <a:ext uri="{FF2B5EF4-FFF2-40B4-BE49-F238E27FC236}">
                              <a16:creationId xmlns:a16="http://schemas.microsoft.com/office/drawing/2014/main" id="{11AAE9F5-295C-52D8-C9B5-BC00243D91DB}"/>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6" name="Group 67">
                        <a:extLst>
                          <a:ext uri="{FF2B5EF4-FFF2-40B4-BE49-F238E27FC236}">
                            <a16:creationId xmlns:a16="http://schemas.microsoft.com/office/drawing/2014/main" id="{BFA05B72-8C23-163D-8A70-75EE22A2E8FC}"/>
                          </a:ext>
                        </a:extLst>
                      </p:cNvPr>
                      <p:cNvGrpSpPr>
                        <a:grpSpLocks/>
                      </p:cNvGrpSpPr>
                      <p:nvPr/>
                    </p:nvGrpSpPr>
                    <p:grpSpPr bwMode="auto">
                      <a:xfrm>
                        <a:off x="3291" y="283"/>
                        <a:ext cx="822" cy="220"/>
                        <a:chOff x="241" y="720"/>
                        <a:chExt cx="3976" cy="1064"/>
                      </a:xfrm>
                    </p:grpSpPr>
                    <p:sp>
                      <p:nvSpPr>
                        <p:cNvPr id="33883" name="Freeform 68">
                          <a:extLst>
                            <a:ext uri="{FF2B5EF4-FFF2-40B4-BE49-F238E27FC236}">
                              <a16:creationId xmlns:a16="http://schemas.microsoft.com/office/drawing/2014/main" id="{801210E8-D947-A526-2A95-28FBBBC78DB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4" name="Freeform 69">
                          <a:extLst>
                            <a:ext uri="{FF2B5EF4-FFF2-40B4-BE49-F238E27FC236}">
                              <a16:creationId xmlns:a16="http://schemas.microsoft.com/office/drawing/2014/main" id="{1F167D0B-F355-C9B9-8B60-45BA3A500DE0}"/>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7" name="Group 70">
                        <a:extLst>
                          <a:ext uri="{FF2B5EF4-FFF2-40B4-BE49-F238E27FC236}">
                            <a16:creationId xmlns:a16="http://schemas.microsoft.com/office/drawing/2014/main" id="{C9EEFFA6-10FC-2E69-8A49-30391539B0F1}"/>
                          </a:ext>
                        </a:extLst>
                      </p:cNvPr>
                      <p:cNvGrpSpPr>
                        <a:grpSpLocks/>
                      </p:cNvGrpSpPr>
                      <p:nvPr/>
                    </p:nvGrpSpPr>
                    <p:grpSpPr bwMode="auto">
                      <a:xfrm>
                        <a:off x="4113" y="283"/>
                        <a:ext cx="824" cy="220"/>
                        <a:chOff x="237" y="720"/>
                        <a:chExt cx="3987" cy="1064"/>
                      </a:xfrm>
                    </p:grpSpPr>
                    <p:sp>
                      <p:nvSpPr>
                        <p:cNvPr id="33881" name="Freeform 71">
                          <a:extLst>
                            <a:ext uri="{FF2B5EF4-FFF2-40B4-BE49-F238E27FC236}">
                              <a16:creationId xmlns:a16="http://schemas.microsoft.com/office/drawing/2014/main" id="{8AB2907D-845E-E3CB-A2E2-74495C69A694}"/>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2" name="Freeform 72">
                          <a:extLst>
                            <a:ext uri="{FF2B5EF4-FFF2-40B4-BE49-F238E27FC236}">
                              <a16:creationId xmlns:a16="http://schemas.microsoft.com/office/drawing/2014/main" id="{C69641B0-C421-E925-C248-B1D80B6647BF}"/>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8" name="Group 73">
                        <a:extLst>
                          <a:ext uri="{FF2B5EF4-FFF2-40B4-BE49-F238E27FC236}">
                            <a16:creationId xmlns:a16="http://schemas.microsoft.com/office/drawing/2014/main" id="{2D567D15-8B9A-AEF4-B6F2-A3EBA265E06D}"/>
                          </a:ext>
                        </a:extLst>
                      </p:cNvPr>
                      <p:cNvGrpSpPr>
                        <a:grpSpLocks/>
                      </p:cNvGrpSpPr>
                      <p:nvPr/>
                    </p:nvGrpSpPr>
                    <p:grpSpPr bwMode="auto">
                      <a:xfrm>
                        <a:off x="4938" y="283"/>
                        <a:ext cx="822" cy="220"/>
                        <a:chOff x="243" y="720"/>
                        <a:chExt cx="3977" cy="1064"/>
                      </a:xfrm>
                    </p:grpSpPr>
                    <p:sp>
                      <p:nvSpPr>
                        <p:cNvPr id="33879" name="Freeform 74">
                          <a:extLst>
                            <a:ext uri="{FF2B5EF4-FFF2-40B4-BE49-F238E27FC236}">
                              <a16:creationId xmlns:a16="http://schemas.microsoft.com/office/drawing/2014/main" id="{C4B13366-5FC5-FA16-B198-2F2E130D1557}"/>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0" name="Freeform 75">
                          <a:extLst>
                            <a:ext uri="{FF2B5EF4-FFF2-40B4-BE49-F238E27FC236}">
                              <a16:creationId xmlns:a16="http://schemas.microsoft.com/office/drawing/2014/main" id="{7E02D4D3-FA88-B2AA-093F-1B5A8371DC8A}"/>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59" name="Group 76">
                      <a:extLst>
                        <a:ext uri="{FF2B5EF4-FFF2-40B4-BE49-F238E27FC236}">
                          <a16:creationId xmlns:a16="http://schemas.microsoft.com/office/drawing/2014/main" id="{CD1747ED-806F-D0E8-0FB6-7860DB772FF4}"/>
                        </a:ext>
                      </a:extLst>
                    </p:cNvPr>
                    <p:cNvGrpSpPr>
                      <a:grpSpLocks/>
                    </p:cNvGrpSpPr>
                    <p:nvPr/>
                  </p:nvGrpSpPr>
                  <p:grpSpPr bwMode="auto">
                    <a:xfrm>
                      <a:off x="3378" y="463"/>
                      <a:ext cx="418" cy="112"/>
                      <a:chOff x="240" y="720"/>
                      <a:chExt cx="3980" cy="1064"/>
                    </a:xfrm>
                  </p:grpSpPr>
                  <p:sp>
                    <p:nvSpPr>
                      <p:cNvPr id="33870" name="Freeform 77">
                        <a:extLst>
                          <a:ext uri="{FF2B5EF4-FFF2-40B4-BE49-F238E27FC236}">
                            <a16:creationId xmlns:a16="http://schemas.microsoft.com/office/drawing/2014/main" id="{95474F50-F8DD-D940-F8FB-DAFA18EF7406}"/>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71" name="Freeform 78">
                        <a:extLst>
                          <a:ext uri="{FF2B5EF4-FFF2-40B4-BE49-F238E27FC236}">
                            <a16:creationId xmlns:a16="http://schemas.microsoft.com/office/drawing/2014/main" id="{34762488-B430-F100-150A-0F4713F04C2D}"/>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0" name="Group 79">
                      <a:extLst>
                        <a:ext uri="{FF2B5EF4-FFF2-40B4-BE49-F238E27FC236}">
                          <a16:creationId xmlns:a16="http://schemas.microsoft.com/office/drawing/2014/main" id="{0E247BC6-754A-B4F2-3A74-04658FE71766}"/>
                        </a:ext>
                      </a:extLst>
                    </p:cNvPr>
                    <p:cNvGrpSpPr>
                      <a:grpSpLocks/>
                    </p:cNvGrpSpPr>
                    <p:nvPr/>
                  </p:nvGrpSpPr>
                  <p:grpSpPr bwMode="auto">
                    <a:xfrm>
                      <a:off x="3796" y="463"/>
                      <a:ext cx="419" cy="112"/>
                      <a:chOff x="240" y="720"/>
                      <a:chExt cx="3980" cy="1064"/>
                    </a:xfrm>
                  </p:grpSpPr>
                  <p:sp>
                    <p:nvSpPr>
                      <p:cNvPr id="33868" name="Freeform 80">
                        <a:extLst>
                          <a:ext uri="{FF2B5EF4-FFF2-40B4-BE49-F238E27FC236}">
                            <a16:creationId xmlns:a16="http://schemas.microsoft.com/office/drawing/2014/main" id="{B168E88E-3153-C373-8A94-C10B008776EE}"/>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9" name="Freeform 81">
                        <a:extLst>
                          <a:ext uri="{FF2B5EF4-FFF2-40B4-BE49-F238E27FC236}">
                            <a16:creationId xmlns:a16="http://schemas.microsoft.com/office/drawing/2014/main" id="{58DC5098-C043-710D-6588-0E1C059E01C4}"/>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1" name="Group 82">
                      <a:extLst>
                        <a:ext uri="{FF2B5EF4-FFF2-40B4-BE49-F238E27FC236}">
                          <a16:creationId xmlns:a16="http://schemas.microsoft.com/office/drawing/2014/main" id="{969024A7-70B0-BD16-3032-E3590AD729B4}"/>
                        </a:ext>
                      </a:extLst>
                    </p:cNvPr>
                    <p:cNvGrpSpPr>
                      <a:grpSpLocks/>
                    </p:cNvGrpSpPr>
                    <p:nvPr/>
                  </p:nvGrpSpPr>
                  <p:grpSpPr bwMode="auto">
                    <a:xfrm>
                      <a:off x="4215" y="463"/>
                      <a:ext cx="418" cy="112"/>
                      <a:chOff x="1646" y="283"/>
                      <a:chExt cx="823" cy="220"/>
                    </a:xfrm>
                  </p:grpSpPr>
                  <p:sp>
                    <p:nvSpPr>
                      <p:cNvPr id="33866" name="Freeform 83">
                        <a:extLst>
                          <a:ext uri="{FF2B5EF4-FFF2-40B4-BE49-F238E27FC236}">
                            <a16:creationId xmlns:a16="http://schemas.microsoft.com/office/drawing/2014/main" id="{001402EC-C154-6C39-5CC1-CF582080CA39}"/>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7" name="Freeform 84">
                        <a:extLst>
                          <a:ext uri="{FF2B5EF4-FFF2-40B4-BE49-F238E27FC236}">
                            <a16:creationId xmlns:a16="http://schemas.microsoft.com/office/drawing/2014/main" id="{1B5FD2C7-D011-77B4-6725-16FE8FBFF104}"/>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2" name="Group 85">
                      <a:extLst>
                        <a:ext uri="{FF2B5EF4-FFF2-40B4-BE49-F238E27FC236}">
                          <a16:creationId xmlns:a16="http://schemas.microsoft.com/office/drawing/2014/main" id="{7FC5F6E5-8990-F580-06A2-CD99CF477DC7}"/>
                        </a:ext>
                      </a:extLst>
                    </p:cNvPr>
                    <p:cNvGrpSpPr>
                      <a:grpSpLocks/>
                    </p:cNvGrpSpPr>
                    <p:nvPr/>
                  </p:nvGrpSpPr>
                  <p:grpSpPr bwMode="auto">
                    <a:xfrm>
                      <a:off x="4633" y="463"/>
                      <a:ext cx="418" cy="112"/>
                      <a:chOff x="240" y="720"/>
                      <a:chExt cx="3980" cy="1064"/>
                    </a:xfrm>
                  </p:grpSpPr>
                  <p:sp>
                    <p:nvSpPr>
                      <p:cNvPr id="33864" name="Freeform 86">
                        <a:extLst>
                          <a:ext uri="{FF2B5EF4-FFF2-40B4-BE49-F238E27FC236}">
                            <a16:creationId xmlns:a16="http://schemas.microsoft.com/office/drawing/2014/main" id="{F3EB052F-9734-B9A5-3296-37D9F51A3BAC}"/>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5" name="Freeform 87">
                        <a:extLst>
                          <a:ext uri="{FF2B5EF4-FFF2-40B4-BE49-F238E27FC236}">
                            <a16:creationId xmlns:a16="http://schemas.microsoft.com/office/drawing/2014/main" id="{589D1BED-BFCC-43AC-AFC6-D34AFD68EC6F}"/>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863" name="Freeform 88">
                      <a:extLst>
                        <a:ext uri="{FF2B5EF4-FFF2-40B4-BE49-F238E27FC236}">
                          <a16:creationId xmlns:a16="http://schemas.microsoft.com/office/drawing/2014/main" id="{2F940475-75B9-06C7-C255-53A996F715FC}"/>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5" name="Group 89">
                  <a:extLst>
                    <a:ext uri="{FF2B5EF4-FFF2-40B4-BE49-F238E27FC236}">
                      <a16:creationId xmlns:a16="http://schemas.microsoft.com/office/drawing/2014/main" id="{2B226AAC-84EE-0183-D65C-00404357E42A}"/>
                    </a:ext>
                  </a:extLst>
                </p:cNvPr>
                <p:cNvGrpSpPr>
                  <a:grpSpLocks/>
                </p:cNvGrpSpPr>
                <p:nvPr userDrawn="1"/>
              </p:nvGrpSpPr>
              <p:grpSpPr bwMode="auto">
                <a:xfrm>
                  <a:off x="8" y="32"/>
                  <a:ext cx="568" cy="608"/>
                  <a:chOff x="8" y="32"/>
                  <a:chExt cx="568" cy="608"/>
                </a:xfrm>
              </p:grpSpPr>
              <p:sp>
                <p:nvSpPr>
                  <p:cNvPr id="29" name="Freeform 90">
                    <a:extLst>
                      <a:ext uri="{FF2B5EF4-FFF2-40B4-BE49-F238E27FC236}">
                        <a16:creationId xmlns:a16="http://schemas.microsoft.com/office/drawing/2014/main" id="{4A4E89A0-1A88-8805-D678-BF3DAC1E43CE}"/>
                      </a:ext>
                    </a:extLst>
                  </p:cNvPr>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Freeform 91">
                    <a:extLst>
                      <a:ext uri="{FF2B5EF4-FFF2-40B4-BE49-F238E27FC236}">
                        <a16:creationId xmlns:a16="http://schemas.microsoft.com/office/drawing/2014/main" id="{D4DB0C5D-0E58-1BF4-FA6D-3899AF5824FD}"/>
                      </a:ext>
                    </a:extLst>
                  </p:cNvPr>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6" name="Freeform 92">
                  <a:extLst>
                    <a:ext uri="{FF2B5EF4-FFF2-40B4-BE49-F238E27FC236}">
                      <a16:creationId xmlns:a16="http://schemas.microsoft.com/office/drawing/2014/main" id="{74D0E5D0-57F3-24A2-7689-B9EB1F0F1130}"/>
                    </a:ext>
                  </a:extLst>
                </p:cNvPr>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 name="Freeform 93">
                  <a:extLst>
                    <a:ext uri="{FF2B5EF4-FFF2-40B4-BE49-F238E27FC236}">
                      <a16:creationId xmlns:a16="http://schemas.microsoft.com/office/drawing/2014/main" id="{9D0AA5B1-B246-FD64-3EC1-F56B3CB7DE6A}"/>
                    </a:ext>
                  </a:extLst>
                </p:cNvPr>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8" name="Rectangle 94">
                  <a:extLst>
                    <a:ext uri="{FF2B5EF4-FFF2-40B4-BE49-F238E27FC236}">
                      <a16:creationId xmlns:a16="http://schemas.microsoft.com/office/drawing/2014/main" id="{CA34C1ED-8103-D796-01BC-94CC6B1F0D04}"/>
                    </a:ext>
                  </a:extLst>
                </p:cNvPr>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0" name="Rectangle 105">
                <a:extLst>
                  <a:ext uri="{FF2B5EF4-FFF2-40B4-BE49-F238E27FC236}">
                    <a16:creationId xmlns:a16="http://schemas.microsoft.com/office/drawing/2014/main" id="{5D9EC8DD-03D7-CE16-53A7-76DA57197945}"/>
                  </a:ext>
                </a:extLst>
              </p:cNvPr>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4" name="Group 108">
              <a:extLst>
                <a:ext uri="{FF2B5EF4-FFF2-40B4-BE49-F238E27FC236}">
                  <a16:creationId xmlns:a16="http://schemas.microsoft.com/office/drawing/2014/main" id="{CB2F873E-8FEB-16B0-43BC-39AB93219F20}"/>
                </a:ext>
              </a:extLst>
            </p:cNvPr>
            <p:cNvGrpSpPr>
              <a:grpSpLocks/>
            </p:cNvGrpSpPr>
            <p:nvPr userDrawn="1"/>
          </p:nvGrpSpPr>
          <p:grpSpPr bwMode="auto">
            <a:xfrm>
              <a:off x="192" y="2592"/>
              <a:ext cx="240" cy="1152"/>
              <a:chOff x="192" y="2592"/>
              <a:chExt cx="384" cy="1728"/>
            </a:xfrm>
          </p:grpSpPr>
          <p:sp>
            <p:nvSpPr>
              <p:cNvPr id="9" name="AutoShape 109">
                <a:extLst>
                  <a:ext uri="{FF2B5EF4-FFF2-40B4-BE49-F238E27FC236}">
                    <a16:creationId xmlns:a16="http://schemas.microsoft.com/office/drawing/2014/main" id="{4ECA7145-8A4D-25AD-2063-222C26D46202}"/>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0" name="AutoShape 110">
                <a:extLst>
                  <a:ext uri="{FF2B5EF4-FFF2-40B4-BE49-F238E27FC236}">
                    <a16:creationId xmlns:a16="http://schemas.microsoft.com/office/drawing/2014/main" id="{DD2443AC-2179-8CAD-17E9-401628DCC18A}"/>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1" name="AutoShape 111">
                <a:extLst>
                  <a:ext uri="{FF2B5EF4-FFF2-40B4-BE49-F238E27FC236}">
                    <a16:creationId xmlns:a16="http://schemas.microsoft.com/office/drawing/2014/main" id="{24B69FC9-BCA1-489D-7825-FA1A33BCEACF}"/>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5" name="Group 112">
              <a:extLst>
                <a:ext uri="{FF2B5EF4-FFF2-40B4-BE49-F238E27FC236}">
                  <a16:creationId xmlns:a16="http://schemas.microsoft.com/office/drawing/2014/main" id="{9D9324F6-F8AC-1017-1913-A7B6C35E09A8}"/>
                </a:ext>
              </a:extLst>
            </p:cNvPr>
            <p:cNvGrpSpPr>
              <a:grpSpLocks/>
            </p:cNvGrpSpPr>
            <p:nvPr userDrawn="1"/>
          </p:nvGrpSpPr>
          <p:grpSpPr bwMode="auto">
            <a:xfrm>
              <a:off x="5328" y="2592"/>
              <a:ext cx="240" cy="1152"/>
              <a:chOff x="192" y="2592"/>
              <a:chExt cx="384" cy="1728"/>
            </a:xfrm>
          </p:grpSpPr>
          <p:sp>
            <p:nvSpPr>
              <p:cNvPr id="6" name="AutoShape 113">
                <a:extLst>
                  <a:ext uri="{FF2B5EF4-FFF2-40B4-BE49-F238E27FC236}">
                    <a16:creationId xmlns:a16="http://schemas.microsoft.com/office/drawing/2014/main" id="{712213EF-237E-ED65-D102-1BEEFFD1DE53}"/>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 name="AutoShape 114">
                <a:extLst>
                  <a:ext uri="{FF2B5EF4-FFF2-40B4-BE49-F238E27FC236}">
                    <a16:creationId xmlns:a16="http://schemas.microsoft.com/office/drawing/2014/main" id="{2846BA93-3A96-5188-DF26-6B1D6D1DAF7B}"/>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 name="AutoShape 115">
                <a:extLst>
                  <a:ext uri="{FF2B5EF4-FFF2-40B4-BE49-F238E27FC236}">
                    <a16:creationId xmlns:a16="http://schemas.microsoft.com/office/drawing/2014/main" id="{02A19AD8-AAC4-C6E2-E997-ABF9A3B48511}"/>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33933" name="Rectangle 97">
            <a:extLst>
              <a:ext uri="{FF2B5EF4-FFF2-40B4-BE49-F238E27FC236}">
                <a16:creationId xmlns:a16="http://schemas.microsoft.com/office/drawing/2014/main" id="{01DC2E88-E2BB-49E6-9E00-6EEA842968CE}"/>
              </a:ext>
            </a:extLst>
          </p:cNvPr>
          <p:cNvSpPr>
            <a:spLocks noGrp="1" noChangeArrowheads="1"/>
          </p:cNvSpPr>
          <p:nvPr>
            <p:ph type="dt" sz="half" idx="10"/>
          </p:nvPr>
        </p:nvSpPr>
        <p:spPr/>
        <p:txBody>
          <a:bodyPr/>
          <a:lstStyle>
            <a:lvl1pPr>
              <a:defRPr/>
            </a:lvl1pPr>
          </a:lstStyle>
          <a:p>
            <a:pPr>
              <a:defRPr/>
            </a:pPr>
            <a:endParaRPr lang="en-US"/>
          </a:p>
        </p:txBody>
      </p:sp>
      <p:sp>
        <p:nvSpPr>
          <p:cNvPr id="33934" name="Rectangle 98">
            <a:extLst>
              <a:ext uri="{FF2B5EF4-FFF2-40B4-BE49-F238E27FC236}">
                <a16:creationId xmlns:a16="http://schemas.microsoft.com/office/drawing/2014/main" id="{390DDE67-8B71-E3F2-986E-0556388ACD92}"/>
              </a:ext>
            </a:extLst>
          </p:cNvPr>
          <p:cNvSpPr>
            <a:spLocks noGrp="1" noChangeArrowheads="1"/>
          </p:cNvSpPr>
          <p:nvPr>
            <p:ph type="ftr" sz="quarter" idx="11"/>
          </p:nvPr>
        </p:nvSpPr>
        <p:spPr/>
        <p:txBody>
          <a:bodyPr/>
          <a:lstStyle>
            <a:lvl1pPr>
              <a:defRPr/>
            </a:lvl1pPr>
          </a:lstStyle>
          <a:p>
            <a:pPr>
              <a:defRPr/>
            </a:pPr>
            <a:endParaRPr lang="en-US"/>
          </a:p>
        </p:txBody>
      </p:sp>
      <p:sp>
        <p:nvSpPr>
          <p:cNvPr id="33935" name="Rectangle 99">
            <a:extLst>
              <a:ext uri="{FF2B5EF4-FFF2-40B4-BE49-F238E27FC236}">
                <a16:creationId xmlns:a16="http://schemas.microsoft.com/office/drawing/2014/main" id="{31C0B2C9-AF3E-AF3D-E373-E8FF387868ED}"/>
              </a:ext>
            </a:extLst>
          </p:cNvPr>
          <p:cNvSpPr>
            <a:spLocks noGrp="1" noChangeArrowheads="1"/>
          </p:cNvSpPr>
          <p:nvPr>
            <p:ph type="sldNum" sz="quarter" idx="12"/>
          </p:nvPr>
        </p:nvSpPr>
        <p:spPr/>
        <p:txBody>
          <a:bodyPr/>
          <a:lstStyle>
            <a:lvl1pPr>
              <a:defRPr/>
            </a:lvl1pPr>
          </a:lstStyle>
          <a:p>
            <a:fld id="{5A95D516-05E2-42AB-81BB-2CD10DD944C2}" type="slidenum">
              <a:rPr lang="en-US" altLang="en-US"/>
              <a:pPr/>
              <a:t>‹#›</a:t>
            </a:fld>
            <a:endParaRPr lang="en-US" altLang="en-US"/>
          </a:p>
        </p:txBody>
      </p:sp>
    </p:spTree>
    <p:extLst>
      <p:ext uri="{BB962C8B-B14F-4D97-AF65-F5344CB8AC3E}">
        <p14:creationId xmlns:p14="http://schemas.microsoft.com/office/powerpoint/2010/main" val="37704897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3226246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6743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2899759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3749734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631908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406918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4146024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43"/>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4124096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082464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3779614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9630963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1261513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577763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7651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36403600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26856052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23107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1401434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41934658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1530857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340048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2735829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179338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1173628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2400">
                  <a:solidFill>
                    <a:srgbClr val="EAEAEA"/>
                  </a:solidFill>
                  <a:latin typeface="Times New Roman" pitchFamily="18" charset="0"/>
                  <a:cs typeface="+mn-cs"/>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2400">
                  <a:solidFill>
                    <a:srgbClr val="EAEAEA"/>
                  </a:solidFill>
                  <a:latin typeface="Times New Roman" pitchFamily="18" charset="0"/>
                  <a:cs typeface="+mn-cs"/>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08"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06"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04"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02"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00"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98"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96"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87"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85"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83"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81"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sp>
                  <p:nvSpPr>
                    <p:cNvPr id="79"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70"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8"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6"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4"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2"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0"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8"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49"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47"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45"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43"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sp>
                  <p:nvSpPr>
                    <p:cNvPr id="41"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2319CFB-6C20-4D11-9C8E-F7EC86F89DF0}" type="slidenum">
              <a:rPr lang="en-US"/>
              <a:pPr>
                <a:defRPr/>
              </a:pPr>
              <a:t>‹#›</a:t>
            </a:fld>
            <a:endParaRPr lang="en-US"/>
          </a:p>
        </p:txBody>
      </p:sp>
    </p:spTree>
    <p:extLst>
      <p:ext uri="{BB962C8B-B14F-4D97-AF65-F5344CB8AC3E}">
        <p14:creationId xmlns:p14="http://schemas.microsoft.com/office/powerpoint/2010/main" val="986851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F0B94789-020E-4E5A-89F4-977789FB82CD}" type="slidenum">
              <a:rPr lang="en-US"/>
              <a:pPr>
                <a:defRPr/>
              </a:pPr>
              <a:t>‹#›</a:t>
            </a:fld>
            <a:endParaRPr lang="en-US"/>
          </a:p>
        </p:txBody>
      </p:sp>
    </p:spTree>
    <p:extLst>
      <p:ext uri="{BB962C8B-B14F-4D97-AF65-F5344CB8AC3E}">
        <p14:creationId xmlns:p14="http://schemas.microsoft.com/office/powerpoint/2010/main" val="3910558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C8695D71-6E1D-4669-BC3B-4F50F4758239}" type="slidenum">
              <a:rPr lang="en-US"/>
              <a:pPr>
                <a:defRPr/>
              </a:pPr>
              <a:t>‹#›</a:t>
            </a:fld>
            <a:endParaRPr lang="en-US"/>
          </a:p>
        </p:txBody>
      </p:sp>
    </p:spTree>
    <p:extLst>
      <p:ext uri="{BB962C8B-B14F-4D97-AF65-F5344CB8AC3E}">
        <p14:creationId xmlns:p14="http://schemas.microsoft.com/office/powerpoint/2010/main" val="5514462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pPr>
              <a:defRPr/>
            </a:pPr>
            <a:fld id="{1FAE5DD1-A25D-4823-AD67-061F460D0B19}" type="slidenum">
              <a:rPr lang="en-US"/>
              <a:pPr>
                <a:defRPr/>
              </a:pPr>
              <a:t>‹#›</a:t>
            </a:fld>
            <a:endParaRPr lang="en-US"/>
          </a:p>
        </p:txBody>
      </p:sp>
    </p:spTree>
    <p:extLst>
      <p:ext uri="{BB962C8B-B14F-4D97-AF65-F5344CB8AC3E}">
        <p14:creationId xmlns:p14="http://schemas.microsoft.com/office/powerpoint/2010/main" val="57681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8.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0.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A2066255-6DE2-4932-A73E-340080027A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27" r:id="rId3"/>
    <p:sldLayoutId id="2147484728" r:id="rId4"/>
    <p:sldLayoutId id="2147484729" r:id="rId5"/>
    <p:sldLayoutId id="2147484746" r:id="rId6"/>
    <p:sldLayoutId id="2147484747" r:id="rId7"/>
    <p:sldLayoutId id="2147484730" r:id="rId8"/>
    <p:sldLayoutId id="2147484731" r:id="rId9"/>
    <p:sldLayoutId id="2147484732" r:id="rId10"/>
    <p:sldLayoutId id="214748473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102"/>
          <p:cNvGrpSpPr>
            <a:grpSpLocks/>
          </p:cNvGrpSpPr>
          <p:nvPr/>
        </p:nvGrpSpPr>
        <p:grpSpPr bwMode="auto">
          <a:xfrm>
            <a:off x="0" y="0"/>
            <a:ext cx="9144000" cy="6858000"/>
            <a:chOff x="0" y="0"/>
            <a:chExt cx="5760" cy="4320"/>
          </a:xfrm>
        </p:grpSpPr>
        <p:grpSp>
          <p:nvGrpSpPr>
            <p:cNvPr id="5128" name="Group 100"/>
            <p:cNvGrpSpPr>
              <a:grpSpLocks/>
            </p:cNvGrpSpPr>
            <p:nvPr userDrawn="1"/>
          </p:nvGrpSpPr>
          <p:grpSpPr bwMode="auto">
            <a:xfrm>
              <a:off x="0" y="0"/>
              <a:ext cx="5760" cy="4320"/>
              <a:chOff x="0" y="0"/>
              <a:chExt cx="5760" cy="4320"/>
            </a:xfrm>
          </p:grpSpPr>
          <p:sp>
            <p:nvSpPr>
              <p:cNvPr id="5130"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5131" name="Rectangle 4"/>
              <p:cNvSpPr>
                <a:spLocks noChangeArrowheads="1"/>
              </p:cNvSpPr>
              <p:nvPr/>
            </p:nvSpPr>
            <p:spPr bwMode="ltGray">
              <a:xfrm>
                <a:off x="0" y="0"/>
                <a:ext cx="5664" cy="9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2400">
                  <a:solidFill>
                    <a:srgbClr val="EAEAEA"/>
                  </a:solidFill>
                  <a:latin typeface="Times New Roman" pitchFamily="18" charset="0"/>
                  <a:cs typeface="+mn-cs"/>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2400">
                  <a:solidFill>
                    <a:srgbClr val="EAEAEA"/>
                  </a:solidFill>
                  <a:latin typeface="Times New Roman" pitchFamily="18" charset="0"/>
                  <a:cs typeface="+mn-cs"/>
                </a:endParaRPr>
              </a:p>
            </p:txBody>
          </p:sp>
          <p:sp>
            <p:nvSpPr>
              <p:cNvPr id="5134"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nvGrpSpPr>
              <p:cNvPr id="5135" name="Group 8"/>
              <p:cNvGrpSpPr>
                <a:grpSpLocks/>
              </p:cNvGrpSpPr>
              <p:nvPr/>
            </p:nvGrpSpPr>
            <p:grpSpPr bwMode="auto">
              <a:xfrm>
                <a:off x="8" y="32"/>
                <a:ext cx="5724" cy="608"/>
                <a:chOff x="8" y="32"/>
                <a:chExt cx="5724" cy="608"/>
              </a:xfrm>
            </p:grpSpPr>
            <p:sp>
              <p:nvSpPr>
                <p:cNvPr id="5136"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sp>
              <p:nvSpPr>
                <p:cNvPr id="5137"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nvGrpSpPr>
                <p:cNvPr id="5138" name="Group 11"/>
                <p:cNvGrpSpPr>
                  <a:grpSpLocks/>
                </p:cNvGrpSpPr>
                <p:nvPr userDrawn="1"/>
              </p:nvGrpSpPr>
              <p:grpSpPr bwMode="auto">
                <a:xfrm>
                  <a:off x="272" y="400"/>
                  <a:ext cx="5208" cy="113"/>
                  <a:chOff x="254" y="463"/>
                  <a:chExt cx="5208" cy="113"/>
                </a:xfrm>
              </p:grpSpPr>
              <p:sp>
                <p:nvSpPr>
                  <p:cNvPr id="5184"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85"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nvGrpSpPr>
                  <p:cNvPr id="5186" name="Group 14"/>
                  <p:cNvGrpSpPr>
                    <a:grpSpLocks/>
                  </p:cNvGrpSpPr>
                  <p:nvPr/>
                </p:nvGrpSpPr>
                <p:grpSpPr bwMode="auto">
                  <a:xfrm>
                    <a:off x="450" y="463"/>
                    <a:ext cx="4812" cy="113"/>
                    <a:chOff x="450" y="463"/>
                    <a:chExt cx="4812" cy="113"/>
                  </a:xfrm>
                </p:grpSpPr>
                <p:grpSp>
                  <p:nvGrpSpPr>
                    <p:cNvPr id="5187" name="Group 15"/>
                    <p:cNvGrpSpPr>
                      <a:grpSpLocks/>
                    </p:cNvGrpSpPr>
                    <p:nvPr/>
                  </p:nvGrpSpPr>
                  <p:grpSpPr bwMode="auto">
                    <a:xfrm>
                      <a:off x="450" y="464"/>
                      <a:ext cx="2928" cy="112"/>
                      <a:chOff x="0" y="283"/>
                      <a:chExt cx="5760" cy="220"/>
                    </a:xfrm>
                  </p:grpSpPr>
                  <p:grpSp>
                    <p:nvGrpSpPr>
                      <p:cNvPr id="5201" name="Group 16"/>
                      <p:cNvGrpSpPr>
                        <a:grpSpLocks/>
                      </p:cNvGrpSpPr>
                      <p:nvPr/>
                    </p:nvGrpSpPr>
                    <p:grpSpPr bwMode="auto">
                      <a:xfrm>
                        <a:off x="0" y="283"/>
                        <a:ext cx="823" cy="220"/>
                        <a:chOff x="240" y="720"/>
                        <a:chExt cx="3980" cy="1064"/>
                      </a:xfrm>
                    </p:grpSpPr>
                    <p:sp>
                      <p:nvSpPr>
                        <p:cNvPr id="5220"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21"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02" name="Group 19"/>
                      <p:cNvGrpSpPr>
                        <a:grpSpLocks/>
                      </p:cNvGrpSpPr>
                      <p:nvPr/>
                    </p:nvGrpSpPr>
                    <p:grpSpPr bwMode="auto">
                      <a:xfrm>
                        <a:off x="823" y="283"/>
                        <a:ext cx="823" cy="220"/>
                        <a:chOff x="240" y="720"/>
                        <a:chExt cx="3980" cy="1064"/>
                      </a:xfrm>
                    </p:grpSpPr>
                    <p:sp>
                      <p:nvSpPr>
                        <p:cNvPr id="5218"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19"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03" name="Group 22"/>
                      <p:cNvGrpSpPr>
                        <a:grpSpLocks/>
                      </p:cNvGrpSpPr>
                      <p:nvPr/>
                    </p:nvGrpSpPr>
                    <p:grpSpPr bwMode="auto">
                      <a:xfrm>
                        <a:off x="1646" y="283"/>
                        <a:ext cx="823" cy="220"/>
                        <a:chOff x="1646" y="283"/>
                        <a:chExt cx="823" cy="220"/>
                      </a:xfrm>
                    </p:grpSpPr>
                    <p:sp>
                      <p:nvSpPr>
                        <p:cNvPr id="5216"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17"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04" name="Group 25"/>
                      <p:cNvGrpSpPr>
                        <a:grpSpLocks/>
                      </p:cNvGrpSpPr>
                      <p:nvPr/>
                    </p:nvGrpSpPr>
                    <p:grpSpPr bwMode="auto">
                      <a:xfrm>
                        <a:off x="2469" y="283"/>
                        <a:ext cx="822" cy="220"/>
                        <a:chOff x="240" y="720"/>
                        <a:chExt cx="3980" cy="1064"/>
                      </a:xfrm>
                    </p:grpSpPr>
                    <p:sp>
                      <p:nvSpPr>
                        <p:cNvPr id="5214"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15"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05" name="Group 28"/>
                      <p:cNvGrpSpPr>
                        <a:grpSpLocks/>
                      </p:cNvGrpSpPr>
                      <p:nvPr/>
                    </p:nvGrpSpPr>
                    <p:grpSpPr bwMode="auto">
                      <a:xfrm>
                        <a:off x="3291" y="283"/>
                        <a:ext cx="823" cy="220"/>
                        <a:chOff x="240" y="720"/>
                        <a:chExt cx="3980" cy="1064"/>
                      </a:xfrm>
                    </p:grpSpPr>
                    <p:sp>
                      <p:nvSpPr>
                        <p:cNvPr id="5212"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13"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06" name="Group 31"/>
                      <p:cNvGrpSpPr>
                        <a:grpSpLocks/>
                      </p:cNvGrpSpPr>
                      <p:nvPr/>
                    </p:nvGrpSpPr>
                    <p:grpSpPr bwMode="auto">
                      <a:xfrm>
                        <a:off x="4114" y="283"/>
                        <a:ext cx="823" cy="220"/>
                        <a:chOff x="240" y="720"/>
                        <a:chExt cx="3980" cy="1064"/>
                      </a:xfrm>
                    </p:grpSpPr>
                    <p:sp>
                      <p:nvSpPr>
                        <p:cNvPr id="5210"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11"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207" name="Group 34"/>
                      <p:cNvGrpSpPr>
                        <a:grpSpLocks/>
                      </p:cNvGrpSpPr>
                      <p:nvPr/>
                    </p:nvGrpSpPr>
                    <p:grpSpPr bwMode="auto">
                      <a:xfrm>
                        <a:off x="4937" y="283"/>
                        <a:ext cx="823" cy="220"/>
                        <a:chOff x="240" y="720"/>
                        <a:chExt cx="3980" cy="1064"/>
                      </a:xfrm>
                    </p:grpSpPr>
                    <p:sp>
                      <p:nvSpPr>
                        <p:cNvPr id="5208"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09"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5188" name="Group 37"/>
                    <p:cNvGrpSpPr>
                      <a:grpSpLocks/>
                    </p:cNvGrpSpPr>
                    <p:nvPr/>
                  </p:nvGrpSpPr>
                  <p:grpSpPr bwMode="auto">
                    <a:xfrm>
                      <a:off x="3378" y="463"/>
                      <a:ext cx="418" cy="112"/>
                      <a:chOff x="240" y="720"/>
                      <a:chExt cx="3980" cy="1064"/>
                    </a:xfrm>
                  </p:grpSpPr>
                  <p:sp>
                    <p:nvSpPr>
                      <p:cNvPr id="5199"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200"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89" name="Group 40"/>
                    <p:cNvGrpSpPr>
                      <a:grpSpLocks/>
                    </p:cNvGrpSpPr>
                    <p:nvPr/>
                  </p:nvGrpSpPr>
                  <p:grpSpPr bwMode="auto">
                    <a:xfrm>
                      <a:off x="3796" y="463"/>
                      <a:ext cx="419" cy="112"/>
                      <a:chOff x="240" y="720"/>
                      <a:chExt cx="3980" cy="1064"/>
                    </a:xfrm>
                  </p:grpSpPr>
                  <p:sp>
                    <p:nvSpPr>
                      <p:cNvPr id="5197"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98"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90" name="Group 43"/>
                    <p:cNvGrpSpPr>
                      <a:grpSpLocks/>
                    </p:cNvGrpSpPr>
                    <p:nvPr/>
                  </p:nvGrpSpPr>
                  <p:grpSpPr bwMode="auto">
                    <a:xfrm>
                      <a:off x="4215" y="463"/>
                      <a:ext cx="418" cy="112"/>
                      <a:chOff x="1646" y="283"/>
                      <a:chExt cx="823" cy="220"/>
                    </a:xfrm>
                  </p:grpSpPr>
                  <p:sp>
                    <p:nvSpPr>
                      <p:cNvPr id="5195"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96"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91" name="Group 46"/>
                    <p:cNvGrpSpPr>
                      <a:grpSpLocks/>
                    </p:cNvGrpSpPr>
                    <p:nvPr/>
                  </p:nvGrpSpPr>
                  <p:grpSpPr bwMode="auto">
                    <a:xfrm>
                      <a:off x="4633" y="463"/>
                      <a:ext cx="418" cy="112"/>
                      <a:chOff x="240" y="720"/>
                      <a:chExt cx="3980" cy="1064"/>
                    </a:xfrm>
                  </p:grpSpPr>
                  <p:sp>
                    <p:nvSpPr>
                      <p:cNvPr id="5193"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94"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sp>
                  <p:nvSpPr>
                    <p:cNvPr id="5192"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5139" name="Group 50"/>
                <p:cNvGrpSpPr>
                  <a:grpSpLocks/>
                </p:cNvGrpSpPr>
                <p:nvPr userDrawn="1"/>
              </p:nvGrpSpPr>
              <p:grpSpPr bwMode="auto">
                <a:xfrm>
                  <a:off x="262" y="399"/>
                  <a:ext cx="5208" cy="113"/>
                  <a:chOff x="254" y="463"/>
                  <a:chExt cx="5208" cy="113"/>
                </a:xfrm>
              </p:grpSpPr>
              <p:sp>
                <p:nvSpPr>
                  <p:cNvPr id="5146"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47"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nvGrpSpPr>
                  <p:cNvPr id="5148" name="Group 53"/>
                  <p:cNvGrpSpPr>
                    <a:grpSpLocks/>
                  </p:cNvGrpSpPr>
                  <p:nvPr/>
                </p:nvGrpSpPr>
                <p:grpSpPr bwMode="auto">
                  <a:xfrm>
                    <a:off x="450" y="463"/>
                    <a:ext cx="4812" cy="113"/>
                    <a:chOff x="450" y="463"/>
                    <a:chExt cx="4812" cy="113"/>
                  </a:xfrm>
                </p:grpSpPr>
                <p:grpSp>
                  <p:nvGrpSpPr>
                    <p:cNvPr id="5149" name="Group 54"/>
                    <p:cNvGrpSpPr>
                      <a:grpSpLocks/>
                    </p:cNvGrpSpPr>
                    <p:nvPr/>
                  </p:nvGrpSpPr>
                  <p:grpSpPr bwMode="auto">
                    <a:xfrm>
                      <a:off x="450" y="464"/>
                      <a:ext cx="2928" cy="112"/>
                      <a:chOff x="0" y="283"/>
                      <a:chExt cx="5760" cy="220"/>
                    </a:xfrm>
                  </p:grpSpPr>
                  <p:grpSp>
                    <p:nvGrpSpPr>
                      <p:cNvPr id="5163" name="Group 55"/>
                      <p:cNvGrpSpPr>
                        <a:grpSpLocks/>
                      </p:cNvGrpSpPr>
                      <p:nvPr/>
                    </p:nvGrpSpPr>
                    <p:grpSpPr bwMode="auto">
                      <a:xfrm>
                        <a:off x="0" y="283"/>
                        <a:ext cx="823" cy="220"/>
                        <a:chOff x="240" y="720"/>
                        <a:chExt cx="3980" cy="1064"/>
                      </a:xfrm>
                    </p:grpSpPr>
                    <p:sp>
                      <p:nvSpPr>
                        <p:cNvPr id="5182"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83"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64" name="Group 58"/>
                      <p:cNvGrpSpPr>
                        <a:grpSpLocks/>
                      </p:cNvGrpSpPr>
                      <p:nvPr/>
                    </p:nvGrpSpPr>
                    <p:grpSpPr bwMode="auto">
                      <a:xfrm>
                        <a:off x="823" y="283"/>
                        <a:ext cx="823" cy="220"/>
                        <a:chOff x="240" y="720"/>
                        <a:chExt cx="3980" cy="1064"/>
                      </a:xfrm>
                    </p:grpSpPr>
                    <p:sp>
                      <p:nvSpPr>
                        <p:cNvPr id="5180"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81"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65" name="Group 61"/>
                      <p:cNvGrpSpPr>
                        <a:grpSpLocks/>
                      </p:cNvGrpSpPr>
                      <p:nvPr/>
                    </p:nvGrpSpPr>
                    <p:grpSpPr bwMode="auto">
                      <a:xfrm>
                        <a:off x="1646" y="283"/>
                        <a:ext cx="823" cy="220"/>
                        <a:chOff x="1646" y="283"/>
                        <a:chExt cx="823" cy="220"/>
                      </a:xfrm>
                    </p:grpSpPr>
                    <p:sp>
                      <p:nvSpPr>
                        <p:cNvPr id="5178"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79"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66" name="Group 64"/>
                      <p:cNvGrpSpPr>
                        <a:grpSpLocks/>
                      </p:cNvGrpSpPr>
                      <p:nvPr/>
                    </p:nvGrpSpPr>
                    <p:grpSpPr bwMode="auto">
                      <a:xfrm>
                        <a:off x="2469" y="283"/>
                        <a:ext cx="822" cy="220"/>
                        <a:chOff x="240" y="720"/>
                        <a:chExt cx="3980" cy="1064"/>
                      </a:xfrm>
                    </p:grpSpPr>
                    <p:sp>
                      <p:nvSpPr>
                        <p:cNvPr id="5176"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77"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67" name="Group 67"/>
                      <p:cNvGrpSpPr>
                        <a:grpSpLocks/>
                      </p:cNvGrpSpPr>
                      <p:nvPr/>
                    </p:nvGrpSpPr>
                    <p:grpSpPr bwMode="auto">
                      <a:xfrm>
                        <a:off x="3291" y="283"/>
                        <a:ext cx="823" cy="220"/>
                        <a:chOff x="240" y="720"/>
                        <a:chExt cx="3980" cy="1064"/>
                      </a:xfrm>
                    </p:grpSpPr>
                    <p:sp>
                      <p:nvSpPr>
                        <p:cNvPr id="5174"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75"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68" name="Group 70"/>
                      <p:cNvGrpSpPr>
                        <a:grpSpLocks/>
                      </p:cNvGrpSpPr>
                      <p:nvPr/>
                    </p:nvGrpSpPr>
                    <p:grpSpPr bwMode="auto">
                      <a:xfrm>
                        <a:off x="4114" y="283"/>
                        <a:ext cx="823" cy="220"/>
                        <a:chOff x="240" y="720"/>
                        <a:chExt cx="3980" cy="1064"/>
                      </a:xfrm>
                    </p:grpSpPr>
                    <p:sp>
                      <p:nvSpPr>
                        <p:cNvPr id="5172"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73"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69" name="Group 73"/>
                      <p:cNvGrpSpPr>
                        <a:grpSpLocks/>
                      </p:cNvGrpSpPr>
                      <p:nvPr/>
                    </p:nvGrpSpPr>
                    <p:grpSpPr bwMode="auto">
                      <a:xfrm>
                        <a:off x="4937" y="283"/>
                        <a:ext cx="823" cy="220"/>
                        <a:chOff x="240" y="720"/>
                        <a:chExt cx="3980" cy="1064"/>
                      </a:xfrm>
                    </p:grpSpPr>
                    <p:sp>
                      <p:nvSpPr>
                        <p:cNvPr id="5170"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71"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5150" name="Group 76"/>
                    <p:cNvGrpSpPr>
                      <a:grpSpLocks/>
                    </p:cNvGrpSpPr>
                    <p:nvPr/>
                  </p:nvGrpSpPr>
                  <p:grpSpPr bwMode="auto">
                    <a:xfrm>
                      <a:off x="3378" y="463"/>
                      <a:ext cx="418" cy="112"/>
                      <a:chOff x="240" y="720"/>
                      <a:chExt cx="3980" cy="1064"/>
                    </a:xfrm>
                  </p:grpSpPr>
                  <p:sp>
                    <p:nvSpPr>
                      <p:cNvPr id="5161"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62"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51" name="Group 79"/>
                    <p:cNvGrpSpPr>
                      <a:grpSpLocks/>
                    </p:cNvGrpSpPr>
                    <p:nvPr/>
                  </p:nvGrpSpPr>
                  <p:grpSpPr bwMode="auto">
                    <a:xfrm>
                      <a:off x="3796" y="463"/>
                      <a:ext cx="419" cy="112"/>
                      <a:chOff x="240" y="720"/>
                      <a:chExt cx="3980" cy="1064"/>
                    </a:xfrm>
                  </p:grpSpPr>
                  <p:sp>
                    <p:nvSpPr>
                      <p:cNvPr id="5159"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60"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52" name="Group 82"/>
                    <p:cNvGrpSpPr>
                      <a:grpSpLocks/>
                    </p:cNvGrpSpPr>
                    <p:nvPr/>
                  </p:nvGrpSpPr>
                  <p:grpSpPr bwMode="auto">
                    <a:xfrm>
                      <a:off x="4215" y="463"/>
                      <a:ext cx="418" cy="112"/>
                      <a:chOff x="1646" y="283"/>
                      <a:chExt cx="823" cy="220"/>
                    </a:xfrm>
                  </p:grpSpPr>
                  <p:sp>
                    <p:nvSpPr>
                      <p:cNvPr id="5157"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58"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nvGrpSpPr>
                    <p:cNvPr id="5153" name="Group 85"/>
                    <p:cNvGrpSpPr>
                      <a:grpSpLocks/>
                    </p:cNvGrpSpPr>
                    <p:nvPr/>
                  </p:nvGrpSpPr>
                  <p:grpSpPr bwMode="auto">
                    <a:xfrm>
                      <a:off x="4633" y="463"/>
                      <a:ext cx="418" cy="112"/>
                      <a:chOff x="240" y="720"/>
                      <a:chExt cx="3980" cy="1064"/>
                    </a:xfrm>
                  </p:grpSpPr>
                  <p:sp>
                    <p:nvSpPr>
                      <p:cNvPr id="5155"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156"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sp>
                  <p:nvSpPr>
                    <p:cNvPr id="5154"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grpSp>
              <p:nvGrpSpPr>
                <p:cNvPr id="5140" name="Group 89"/>
                <p:cNvGrpSpPr>
                  <a:grpSpLocks/>
                </p:cNvGrpSpPr>
                <p:nvPr userDrawn="1"/>
              </p:nvGrpSpPr>
              <p:grpSpPr bwMode="auto">
                <a:xfrm>
                  <a:off x="8" y="32"/>
                  <a:ext cx="568" cy="608"/>
                  <a:chOff x="8" y="32"/>
                  <a:chExt cx="568" cy="608"/>
                </a:xfrm>
              </p:grpSpPr>
              <p:sp>
                <p:nvSpPr>
                  <p:cNvPr id="5144"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5"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41"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2"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3"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grpSp>
        <p:sp>
          <p:nvSpPr>
            <p:cNvPr id="5129"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a:solidFill>
                  <a:srgbClr val="EAEAEA"/>
                </a:solidFill>
                <a:latin typeface="Times New Roman" pitchFamily="18" charset="0"/>
              </a:endParaRPr>
            </a:p>
          </p:txBody>
        </p:sp>
      </p:grpSp>
      <p:sp>
        <p:nvSpPr>
          <p:cNvPr id="5123" name="Rectangle 95"/>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96"/>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a:defRPr/>
            </a:pPr>
            <a:fld id="{BC23A3B6-FCFB-4C09-BE7C-B966C6E49478}" type="slidenum">
              <a:rPr lang="en-US"/>
              <a:pPr>
                <a:defRPr/>
              </a:pPr>
              <a:t>‹#›</a:t>
            </a:fld>
            <a:endParaRPr lang="en-US"/>
          </a:p>
        </p:txBody>
      </p:sp>
    </p:spTree>
    <p:extLst>
      <p:ext uri="{BB962C8B-B14F-4D97-AF65-F5344CB8AC3E}">
        <p14:creationId xmlns:p14="http://schemas.microsoft.com/office/powerpoint/2010/main" val="239403644"/>
      </p:ext>
    </p:extLst>
  </p:cSld>
  <p:clrMap bg1="dk2" tx1="lt1" bg2="dk1" tx2="lt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9F0E8F9A-AEBF-436B-990B-526F6E5BD9E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804044587"/>
      </p:ext>
    </p:extLst>
  </p:cSld>
  <p:clrMap bg1="lt1" tx1="dk1" bg2="lt2" tx2="dk2" accent1="accent1" accent2="accent2" accent3="accent3" accent4="accent4" accent5="accent5" accent6="accent6" hlink="hlink" folHlink="folHlink"/>
  <p:sldLayoutIdLst>
    <p:sldLayoutId id="2147485379" r:id="rId1"/>
    <p:sldLayoutId id="2147485380" r:id="rId2"/>
    <p:sldLayoutId id="2147485381" r:id="rId3"/>
    <p:sldLayoutId id="2147485382" r:id="rId4"/>
    <p:sldLayoutId id="2147485383" r:id="rId5"/>
    <p:sldLayoutId id="2147485384" r:id="rId6"/>
    <p:sldLayoutId id="2147485385" r:id="rId7"/>
    <p:sldLayoutId id="2147485386" r:id="rId8"/>
    <p:sldLayoutId id="2147485387" r:id="rId9"/>
    <p:sldLayoutId id="2147485388" r:id="rId10"/>
    <p:sldLayoutId id="2147485389" r:id="rId11"/>
    <p:sldLayoutId id="214748539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0ACB7C2E-C084-4B02-A6F7-B0E2F53F72E8}"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345880112"/>
      </p:ext>
    </p:extLst>
  </p:cSld>
  <p:clrMap bg1="lt1" tx1="dk1" bg2="lt2" tx2="dk2" accent1="accent1" accent2="accent2" accent3="accent3" accent4="accent4" accent5="accent5" accent6="accent6" hlink="hlink" folHlink="folHlink"/>
  <p:sldLayoutIdLst>
    <p:sldLayoutId id="2147485392" r:id="rId1"/>
    <p:sldLayoutId id="2147485393" r:id="rId2"/>
    <p:sldLayoutId id="2147485394" r:id="rId3"/>
    <p:sldLayoutId id="2147485395" r:id="rId4"/>
    <p:sldLayoutId id="2147485396" r:id="rId5"/>
    <p:sldLayoutId id="2147485397" r:id="rId6"/>
    <p:sldLayoutId id="2147485398" r:id="rId7"/>
    <p:sldLayoutId id="2147485399" r:id="rId8"/>
    <p:sldLayoutId id="2147485400" r:id="rId9"/>
    <p:sldLayoutId id="2147485401" r:id="rId10"/>
    <p:sldLayoutId id="2147485402"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235163821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10/15/2022</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863504916"/>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1162079023"/>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3D06789-55DB-49F7-801F-6A23EF7169E6}" type="slidenum">
              <a:rPr lang="en-US"/>
              <a:pPr>
                <a:defRPr/>
              </a:pPr>
              <a:t>‹#›</a:t>
            </a:fld>
            <a:endParaRPr lang="en-US"/>
          </a:p>
        </p:txBody>
      </p:sp>
    </p:spTree>
    <p:extLst>
      <p:ext uri="{BB962C8B-B14F-4D97-AF65-F5344CB8AC3E}">
        <p14:creationId xmlns:p14="http://schemas.microsoft.com/office/powerpoint/2010/main" val="2229802380"/>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kern="120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kern="1200">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kern="1200">
                <a:ea typeface="+mn-ea"/>
              </a:rPr>
              <a:pPr fontAlgn="base">
                <a:spcBef>
                  <a:spcPct val="0"/>
                </a:spcBef>
                <a:spcAft>
                  <a:spcPct val="0"/>
                </a:spcAft>
                <a:defRPr/>
              </a:pPr>
              <a:t>‹#›</a:t>
            </a:fld>
            <a:endParaRPr lang="en-US" kern="1200">
              <a:ea typeface="+mn-ea"/>
            </a:endParaRPr>
          </a:p>
        </p:txBody>
      </p:sp>
    </p:spTree>
    <p:extLst>
      <p:ext uri="{BB962C8B-B14F-4D97-AF65-F5344CB8AC3E}">
        <p14:creationId xmlns:p14="http://schemas.microsoft.com/office/powerpoint/2010/main" val="1504717454"/>
      </p:ext>
    </p:extLst>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332207127"/>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 id="214748522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458189685"/>
      </p:ext>
    </p:extLst>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62525088"/>
      </p:ext>
    </p:extLst>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6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2.xml"/><Relationship Id="rId1" Type="http://schemas.openxmlformats.org/officeDocument/2006/relationships/tags" Target="../tags/tag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pn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11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01.xml"/><Relationship Id="rId1" Type="http://schemas.openxmlformats.org/officeDocument/2006/relationships/tags" Target="../tags/tag3.xml"/><Relationship Id="rId5" Type="http://schemas.openxmlformats.org/officeDocument/2006/relationships/image" Target="../media/image83.jpeg"/><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16D264A9-68EB-9F0A-B94B-045A9CBB6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3204927"/>
          </a:xfrm>
          <a:prstGeom prst="rect">
            <a:avLst/>
          </a:prstGeom>
        </p:spPr>
      </p:pic>
      <p:pic>
        <p:nvPicPr>
          <p:cNvPr id="3" name="Picture 3">
            <a:extLst>
              <a:ext uri="{FF2B5EF4-FFF2-40B4-BE49-F238E27FC236}">
                <a16:creationId xmlns:a16="http://schemas.microsoft.com/office/drawing/2014/main" id="{1F946F82-1EB8-6369-EF1B-B878EC809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4928"/>
            <a:ext cx="9143998" cy="12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0" name="Subtitle 3"/>
          <p:cNvSpPr>
            <a:spLocks noGrp="1"/>
          </p:cNvSpPr>
          <p:nvPr>
            <p:ph type="subTitle" idx="1"/>
          </p:nvPr>
        </p:nvSpPr>
        <p:spPr>
          <a:xfrm>
            <a:off x="1238250" y="3204927"/>
            <a:ext cx="7713552" cy="1023041"/>
          </a:xfrm>
        </p:spPr>
        <p:txBody>
          <a:bodyPr/>
          <a:lstStyle/>
          <a:p>
            <a:pPr algn="l"/>
            <a:r>
              <a:rPr lang="en-US" altLang="en-US" dirty="0"/>
              <a:t>Lesson 10</a:t>
            </a:r>
          </a:p>
          <a:p>
            <a:pPr algn="l"/>
            <a:r>
              <a:rPr lang="en-US" altLang="en-US" sz="2400" b="1" dirty="0"/>
              <a:t>Micah 1:1-3:12</a:t>
            </a:r>
            <a:endParaRPr lang="en-US" altLang="en-US" sz="2400" dirty="0"/>
          </a:p>
        </p:txBody>
      </p:sp>
      <p:pic>
        <p:nvPicPr>
          <p:cNvPr id="4" name="Picture 3" descr="A picture containing fireworks, dark, outdoor object&#10;&#10;Description automatically generated">
            <a:extLst>
              <a:ext uri="{FF2B5EF4-FFF2-40B4-BE49-F238E27FC236}">
                <a16:creationId xmlns:a16="http://schemas.microsoft.com/office/drawing/2014/main" id="{E856D54A-59F9-8568-9C5F-9ABA60956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717" y="1810693"/>
            <a:ext cx="5496669" cy="1842381"/>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9AAB3181-0B45-E2B2-D1C7-A974BF862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599" y="2257184"/>
            <a:ext cx="1676399" cy="2233336"/>
          </a:xfrm>
          <a:prstGeom prst="rect">
            <a:avLst/>
          </a:prstGeom>
        </p:spPr>
      </p:pic>
      <p:pic>
        <p:nvPicPr>
          <p:cNvPr id="8" name="Picture 7">
            <a:extLst>
              <a:ext uri="{FF2B5EF4-FFF2-40B4-BE49-F238E27FC236}">
                <a16:creationId xmlns:a16="http://schemas.microsoft.com/office/drawing/2014/main" id="{11084CF1-C600-D313-4119-C1D247DBC0A4}"/>
              </a:ext>
            </a:extLst>
          </p:cNvPr>
          <p:cNvPicPr>
            <a:picLocks noChangeAspect="1"/>
          </p:cNvPicPr>
          <p:nvPr/>
        </p:nvPicPr>
        <p:blipFill>
          <a:blip r:embed="rId7"/>
          <a:stretch>
            <a:fillRect/>
          </a:stretch>
        </p:blipFill>
        <p:spPr>
          <a:xfrm>
            <a:off x="0" y="2408237"/>
            <a:ext cx="1238250" cy="2009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215262"/>
            <a:ext cx="3418499" cy="1143000"/>
          </a:xfrm>
        </p:spPr>
        <p:txBody>
          <a:bodyPr/>
          <a:lstStyle/>
          <a:p>
            <a:r>
              <a:rPr lang="en-US" dirty="0"/>
              <a:t>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765" y="0"/>
            <a:ext cx="353223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99" y="2527815"/>
            <a:ext cx="3813265" cy="37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300" y="4435220"/>
            <a:ext cx="3839321" cy="1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rot="21161407">
            <a:off x="3215749" y="3505678"/>
            <a:ext cx="694226" cy="118485"/>
          </a:xfrm>
          <a:custGeom>
            <a:avLst/>
            <a:gdLst>
              <a:gd name="connsiteX0" fmla="*/ 0 w 375274"/>
              <a:gd name="connsiteY0" fmla="*/ 0 h 15856"/>
              <a:gd name="connsiteX1" fmla="*/ 100425 w 375274"/>
              <a:gd name="connsiteY1" fmla="*/ 5285 h 15856"/>
              <a:gd name="connsiteX2" fmla="*/ 142710 w 375274"/>
              <a:gd name="connsiteY2" fmla="*/ 10571 h 15856"/>
              <a:gd name="connsiteX3" fmla="*/ 375274 w 375274"/>
              <a:gd name="connsiteY3" fmla="*/ 15856 h 15856"/>
              <a:gd name="connsiteX0" fmla="*/ 0 w 1496471"/>
              <a:gd name="connsiteY0" fmla="*/ 0 h 51983"/>
              <a:gd name="connsiteX1" fmla="*/ 100425 w 1496471"/>
              <a:gd name="connsiteY1" fmla="*/ 5285 h 51983"/>
              <a:gd name="connsiteX2" fmla="*/ 142710 w 1496471"/>
              <a:gd name="connsiteY2" fmla="*/ 10571 h 51983"/>
              <a:gd name="connsiteX3" fmla="*/ 1496471 w 1496471"/>
              <a:gd name="connsiteY3" fmla="*/ 51983 h 51983"/>
              <a:gd name="connsiteX0" fmla="*/ 0 w 1496471"/>
              <a:gd name="connsiteY0" fmla="*/ 0 h 51983"/>
              <a:gd name="connsiteX1" fmla="*/ 100425 w 1496471"/>
              <a:gd name="connsiteY1" fmla="*/ 5285 h 51983"/>
              <a:gd name="connsiteX2" fmla="*/ 696029 w 1496471"/>
              <a:gd name="connsiteY2" fmla="*/ 28400 h 51983"/>
              <a:gd name="connsiteX3" fmla="*/ 1496471 w 1496471"/>
              <a:gd name="connsiteY3" fmla="*/ 51983 h 51983"/>
            </a:gdLst>
            <a:ahLst/>
            <a:cxnLst>
              <a:cxn ang="0">
                <a:pos x="connsiteX0" y="connsiteY0"/>
              </a:cxn>
              <a:cxn ang="0">
                <a:pos x="connsiteX1" y="connsiteY1"/>
              </a:cxn>
              <a:cxn ang="0">
                <a:pos x="connsiteX2" y="connsiteY2"/>
              </a:cxn>
              <a:cxn ang="0">
                <a:pos x="connsiteX3" y="connsiteY3"/>
              </a:cxn>
            </a:cxnLst>
            <a:rect l="l" t="t" r="r" b="b"/>
            <a:pathLst>
              <a:path w="1496471" h="51983">
                <a:moveTo>
                  <a:pt x="0" y="0"/>
                </a:moveTo>
                <a:cubicBezTo>
                  <a:pt x="33475" y="1762"/>
                  <a:pt x="-15580" y="552"/>
                  <a:pt x="100425" y="5285"/>
                </a:cubicBezTo>
                <a:lnTo>
                  <a:pt x="696029" y="28400"/>
                </a:lnTo>
                <a:lnTo>
                  <a:pt x="1496471" y="51983"/>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4" name="TextBox 3">
            <a:extLst>
              <a:ext uri="{FF2B5EF4-FFF2-40B4-BE49-F238E27FC236}">
                <a16:creationId xmlns:a16="http://schemas.microsoft.com/office/drawing/2014/main" id="{B1DC1F07-9EB0-1EA5-76A3-EA071B1FCF0B}"/>
              </a:ext>
            </a:extLst>
          </p:cNvPr>
          <p:cNvSpPr txBox="1"/>
          <p:nvPr/>
        </p:nvSpPr>
        <p:spPr>
          <a:xfrm>
            <a:off x="4571998" y="1704934"/>
            <a:ext cx="141577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835-817 BC</a:t>
            </a:r>
          </a:p>
        </p:txBody>
      </p:sp>
      <p:sp>
        <p:nvSpPr>
          <p:cNvPr id="5" name="Freeform 7">
            <a:extLst>
              <a:ext uri="{FF2B5EF4-FFF2-40B4-BE49-F238E27FC236}">
                <a16:creationId xmlns:a16="http://schemas.microsoft.com/office/drawing/2014/main" id="{D1B61F25-39D0-FE16-F19E-994C816812B4}"/>
              </a:ext>
            </a:extLst>
          </p:cNvPr>
          <p:cNvSpPr/>
          <p:nvPr/>
        </p:nvSpPr>
        <p:spPr>
          <a:xfrm>
            <a:off x="3105951" y="2874487"/>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6" name="Freeform 2">
            <a:extLst>
              <a:ext uri="{FF2B5EF4-FFF2-40B4-BE49-F238E27FC236}">
                <a16:creationId xmlns:a16="http://schemas.microsoft.com/office/drawing/2014/main" id="{3865C4F8-F2F7-6E71-EEF2-DFDCF708CD47}"/>
              </a:ext>
            </a:extLst>
          </p:cNvPr>
          <p:cNvSpPr/>
          <p:nvPr/>
        </p:nvSpPr>
        <p:spPr>
          <a:xfrm rot="20991411">
            <a:off x="2464278" y="2314966"/>
            <a:ext cx="271801" cy="45719"/>
          </a:xfrm>
          <a:custGeom>
            <a:avLst/>
            <a:gdLst>
              <a:gd name="connsiteX0" fmla="*/ 0 w 375274"/>
              <a:gd name="connsiteY0" fmla="*/ 0 h 15856"/>
              <a:gd name="connsiteX1" fmla="*/ 100425 w 375274"/>
              <a:gd name="connsiteY1" fmla="*/ 5285 h 15856"/>
              <a:gd name="connsiteX2" fmla="*/ 142710 w 375274"/>
              <a:gd name="connsiteY2" fmla="*/ 10571 h 15856"/>
              <a:gd name="connsiteX3" fmla="*/ 375274 w 375274"/>
              <a:gd name="connsiteY3" fmla="*/ 15856 h 15856"/>
            </a:gdLst>
            <a:ahLst/>
            <a:cxnLst>
              <a:cxn ang="0">
                <a:pos x="connsiteX0" y="connsiteY0"/>
              </a:cxn>
              <a:cxn ang="0">
                <a:pos x="connsiteX1" y="connsiteY1"/>
              </a:cxn>
              <a:cxn ang="0">
                <a:pos x="connsiteX2" y="connsiteY2"/>
              </a:cxn>
              <a:cxn ang="0">
                <a:pos x="connsiteX3" y="connsiteY3"/>
              </a:cxn>
            </a:cxnLst>
            <a:rect l="l" t="t" r="r" b="b"/>
            <a:pathLst>
              <a:path w="375274" h="15856">
                <a:moveTo>
                  <a:pt x="0" y="0"/>
                </a:moveTo>
                <a:cubicBezTo>
                  <a:pt x="33475" y="1762"/>
                  <a:pt x="66995" y="2809"/>
                  <a:pt x="100425" y="5285"/>
                </a:cubicBezTo>
                <a:cubicBezTo>
                  <a:pt x="114591" y="6334"/>
                  <a:pt x="128516" y="10014"/>
                  <a:pt x="142710" y="10571"/>
                </a:cubicBezTo>
                <a:cubicBezTo>
                  <a:pt x="220192" y="13609"/>
                  <a:pt x="297733" y="15856"/>
                  <a:pt x="375274" y="15856"/>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7" name="TextBox 6">
            <a:extLst>
              <a:ext uri="{FF2B5EF4-FFF2-40B4-BE49-F238E27FC236}">
                <a16:creationId xmlns:a16="http://schemas.microsoft.com/office/drawing/2014/main" id="{CE45F43B-ABFE-BF7D-F960-878EBA624BBD}"/>
              </a:ext>
            </a:extLst>
          </p:cNvPr>
          <p:cNvSpPr txBox="1"/>
          <p:nvPr/>
        </p:nvSpPr>
        <p:spPr>
          <a:xfrm>
            <a:off x="5415105" y="3072509"/>
            <a:ext cx="141577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735-700 BC</a:t>
            </a:r>
          </a:p>
        </p:txBody>
      </p:sp>
      <p:sp>
        <p:nvSpPr>
          <p:cNvPr id="9" name="Arrow: Down 8">
            <a:extLst>
              <a:ext uri="{FF2B5EF4-FFF2-40B4-BE49-F238E27FC236}">
                <a16:creationId xmlns:a16="http://schemas.microsoft.com/office/drawing/2014/main" id="{331E1C56-FCB8-26EC-CABD-0A15BC48695A}"/>
              </a:ext>
            </a:extLst>
          </p:cNvPr>
          <p:cNvSpPr/>
          <p:nvPr/>
        </p:nvSpPr>
        <p:spPr>
          <a:xfrm>
            <a:off x="6345918" y="2470308"/>
            <a:ext cx="283024" cy="523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Down 9">
            <a:extLst>
              <a:ext uri="{FF2B5EF4-FFF2-40B4-BE49-F238E27FC236}">
                <a16:creationId xmlns:a16="http://schemas.microsoft.com/office/drawing/2014/main" id="{4C24F199-83BC-9F0B-234C-0D2345C9DCA2}"/>
              </a:ext>
            </a:extLst>
          </p:cNvPr>
          <p:cNvSpPr/>
          <p:nvPr/>
        </p:nvSpPr>
        <p:spPr>
          <a:xfrm flipV="1">
            <a:off x="6345918" y="1927054"/>
            <a:ext cx="283024" cy="523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0447D43-F007-F969-A10A-42C94D4BF489}"/>
              </a:ext>
            </a:extLst>
          </p:cNvPr>
          <p:cNvSpPr txBox="1"/>
          <p:nvPr/>
        </p:nvSpPr>
        <p:spPr>
          <a:xfrm>
            <a:off x="6745851" y="2152497"/>
            <a:ext cx="107593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~100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yrs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Box 11">
            <a:extLst>
              <a:ext uri="{FF2B5EF4-FFF2-40B4-BE49-F238E27FC236}">
                <a16:creationId xmlns:a16="http://schemas.microsoft.com/office/drawing/2014/main" id="{F7B7D212-E9D0-2496-6B8E-334FC35B0F12}"/>
              </a:ext>
            </a:extLst>
          </p:cNvPr>
          <p:cNvSpPr txBox="1"/>
          <p:nvPr/>
        </p:nvSpPr>
        <p:spPr>
          <a:xfrm>
            <a:off x="4571998" y="1084487"/>
            <a:ext cx="105670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Obadiah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845 BC</a:t>
            </a:r>
          </a:p>
        </p:txBody>
      </p:sp>
      <p:sp>
        <p:nvSpPr>
          <p:cNvPr id="13" name="TextBox 12">
            <a:extLst>
              <a:ext uri="{FF2B5EF4-FFF2-40B4-BE49-F238E27FC236}">
                <a16:creationId xmlns:a16="http://schemas.microsoft.com/office/drawing/2014/main" id="{0E634F4A-3A78-D37F-7670-0E5B44B791B3}"/>
              </a:ext>
            </a:extLst>
          </p:cNvPr>
          <p:cNvSpPr txBox="1"/>
          <p:nvPr/>
        </p:nvSpPr>
        <p:spPr>
          <a:xfrm>
            <a:off x="6743417" y="2551321"/>
            <a:ext cx="141577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780-755 BC</a:t>
            </a:r>
          </a:p>
        </p:txBody>
      </p:sp>
    </p:spTree>
    <p:extLst>
      <p:ext uri="{BB962C8B-B14F-4D97-AF65-F5344CB8AC3E}">
        <p14:creationId xmlns:p14="http://schemas.microsoft.com/office/powerpoint/2010/main" val="396900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47AC6-1F79-472D-BAC0-BC81567330BC}"/>
              </a:ext>
            </a:extLst>
          </p:cNvPr>
          <p:cNvSpPr>
            <a:spLocks noGrp="1"/>
          </p:cNvSpPr>
          <p:nvPr>
            <p:ph type="title"/>
          </p:nvPr>
        </p:nvSpPr>
        <p:spPr/>
        <p:txBody>
          <a:bodyPr/>
          <a:lstStyle/>
          <a:p>
            <a:r>
              <a:rPr lang="en-US" dirty="0"/>
              <a:t>Timing for Micah</a:t>
            </a:r>
          </a:p>
        </p:txBody>
      </p:sp>
      <p:pic>
        <p:nvPicPr>
          <p:cNvPr id="5" name="Picture 4">
            <a:extLst>
              <a:ext uri="{FF2B5EF4-FFF2-40B4-BE49-F238E27FC236}">
                <a16:creationId xmlns:a16="http://schemas.microsoft.com/office/drawing/2014/main" id="{8EF9E8C1-754D-7258-96A8-920DE1F755D1}"/>
              </a:ext>
            </a:extLst>
          </p:cNvPr>
          <p:cNvPicPr>
            <a:picLocks noChangeAspect="1"/>
          </p:cNvPicPr>
          <p:nvPr/>
        </p:nvPicPr>
        <p:blipFill>
          <a:blip r:embed="rId2"/>
          <a:stretch>
            <a:fillRect/>
          </a:stretch>
        </p:blipFill>
        <p:spPr>
          <a:xfrm>
            <a:off x="885056" y="1677782"/>
            <a:ext cx="7080396" cy="3380915"/>
          </a:xfrm>
          <a:prstGeom prst="rect">
            <a:avLst/>
          </a:prstGeom>
        </p:spPr>
      </p:pic>
      <p:sp>
        <p:nvSpPr>
          <p:cNvPr id="8" name="Rectangle 7">
            <a:extLst>
              <a:ext uri="{FF2B5EF4-FFF2-40B4-BE49-F238E27FC236}">
                <a16:creationId xmlns:a16="http://schemas.microsoft.com/office/drawing/2014/main" id="{86C3EEAA-70A0-428B-DBF8-C10F7AFA0876}"/>
              </a:ext>
            </a:extLst>
          </p:cNvPr>
          <p:cNvSpPr/>
          <p:nvPr/>
        </p:nvSpPr>
        <p:spPr bwMode="auto">
          <a:xfrm flipH="1">
            <a:off x="3941442" y="5180218"/>
            <a:ext cx="5085599" cy="116955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Jotham</a:t>
            </a:r>
            <a:r>
              <a:rPr kumimoji="0" lang="en-US" sz="1400" b="0"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 - Did right in eyes of the Lord according to as FATHER Uzziah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prstClr val="black"/>
                </a:solidFill>
                <a:latin typeface="+mn-lt"/>
                <a:cs typeface="Times New Roman" panose="02020603050405020304" pitchFamily="18" charset="0"/>
              </a:rPr>
              <a:t>Ahaz</a:t>
            </a:r>
            <a:r>
              <a:rPr lang="en-US" sz="1400" dirty="0">
                <a:solidFill>
                  <a:prstClr val="black"/>
                </a:solidFill>
                <a:latin typeface="+mn-lt"/>
                <a:cs typeface="Times New Roman" panose="02020603050405020304" pitchFamily="18" charset="0"/>
              </a:rPr>
              <a:t> - Walked in the ways of the Kings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Hezekiah</a:t>
            </a:r>
            <a:r>
              <a:rPr lang="en-US" sz="1400" dirty="0">
                <a:solidFill>
                  <a:prstClr val="black"/>
                </a:solidFill>
                <a:latin typeface="+mn-lt"/>
                <a:cs typeface="Times New Roman" panose="02020603050405020304" pitchFamily="18" charset="0"/>
              </a:rPr>
              <a:t> - Did right in eyes of the Lord according David  He trusted in the Lord the God of Israel-none like him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p:txBody>
      </p:sp>
      <p:sp>
        <p:nvSpPr>
          <p:cNvPr id="9" name="TextBox 8">
            <a:extLst>
              <a:ext uri="{FF2B5EF4-FFF2-40B4-BE49-F238E27FC236}">
                <a16:creationId xmlns:a16="http://schemas.microsoft.com/office/drawing/2014/main" id="{3D740106-E142-D72C-0C7D-53D22E76C68B}"/>
              </a:ext>
            </a:extLst>
          </p:cNvPr>
          <p:cNvSpPr txBox="1"/>
          <p:nvPr/>
        </p:nvSpPr>
        <p:spPr>
          <a:xfrm>
            <a:off x="930570" y="5180218"/>
            <a:ext cx="295705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 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word of the Lord that came to Micah of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Moresheth</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the days of </a:t>
            </a:r>
            <a:r>
              <a:rPr kumimoji="0" lang="en-US" sz="12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Jotham, Ahaz, </a:t>
            </a:r>
            <a:r>
              <a:rPr kumimoji="0" lang="en-US" sz="1200" b="1" i="1" u="sng" strike="noStrike" kern="1200" cap="none" spc="0" normalizeH="0" baseline="0" noProof="0" dirty="0">
                <a:ln>
                  <a:noFill/>
                </a:ln>
                <a:solidFill>
                  <a:prstClr val="black"/>
                </a:solidFill>
                <a:effectLst/>
                <a:uLnTx/>
                <a:uFillTx/>
                <a:latin typeface="Arial" pitchFamily="34" charset="0"/>
                <a:ea typeface="+mn-ea"/>
                <a:cs typeface="Arial" pitchFamily="34" charset="0"/>
              </a:rPr>
              <a:t>and Hezekiah</a:t>
            </a:r>
            <a:r>
              <a:rPr kumimoji="0" lang="en-US" sz="12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kings of Judah, which he saw concerning Samaria and Jerusalem.</a:t>
            </a:r>
          </a:p>
        </p:txBody>
      </p:sp>
      <p:pic>
        <p:nvPicPr>
          <p:cNvPr id="12" name="Picture 11" descr="Logo&#10;&#10;Description automatically generated with medium confidence">
            <a:extLst>
              <a:ext uri="{FF2B5EF4-FFF2-40B4-BE49-F238E27FC236}">
                <a16:creationId xmlns:a16="http://schemas.microsoft.com/office/drawing/2014/main" id="{B515956C-F627-6ED9-EFA0-370AEAAB7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345" y="2544317"/>
            <a:ext cx="447863" cy="49275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7C015B78-1F24-AC8A-966E-E8D3471F1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346" y="3318620"/>
            <a:ext cx="447863" cy="492750"/>
          </a:xfrm>
          <a:prstGeom prst="rect">
            <a:avLst/>
          </a:prstGeom>
        </p:spPr>
      </p:pic>
      <p:sp>
        <p:nvSpPr>
          <p:cNvPr id="14" name="Right Brace 13">
            <a:extLst>
              <a:ext uri="{FF2B5EF4-FFF2-40B4-BE49-F238E27FC236}">
                <a16:creationId xmlns:a16="http://schemas.microsoft.com/office/drawing/2014/main" id="{D00B1971-4148-18AA-80BA-85921F4B3AA3}"/>
              </a:ext>
            </a:extLst>
          </p:cNvPr>
          <p:cNvSpPr/>
          <p:nvPr/>
        </p:nvSpPr>
        <p:spPr>
          <a:xfrm>
            <a:off x="7807905" y="2882146"/>
            <a:ext cx="315094" cy="1562986"/>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C781D36-FCEE-7680-F172-557F338CF53A}"/>
              </a:ext>
            </a:extLst>
          </p:cNvPr>
          <p:cNvSpPr/>
          <p:nvPr/>
        </p:nvSpPr>
        <p:spPr bwMode="auto">
          <a:xfrm flipH="1">
            <a:off x="8050602" y="3498999"/>
            <a:ext cx="116891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(735–700 </a:t>
            </a:r>
            <a:r>
              <a:rPr kumimoji="0" lang="en-US" sz="1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bc</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7CC38439-DF07-CBA5-7289-6CF022274CDE}"/>
              </a:ext>
            </a:extLst>
          </p:cNvPr>
          <p:cNvSpPr txBox="1"/>
          <p:nvPr/>
        </p:nvSpPr>
        <p:spPr>
          <a:xfrm>
            <a:off x="9359142" y="425316"/>
            <a:ext cx="5925468" cy="2111347"/>
          </a:xfrm>
          <a:prstGeom prst="rect">
            <a:avLst/>
          </a:prstGeom>
          <a:noFill/>
        </p:spPr>
        <p:txBody>
          <a:bodyPr wrap="none" rtlCol="0">
            <a:spAutoFit/>
          </a:bodyPr>
          <a:lstStyle/>
          <a:p>
            <a:pPr algn="l"/>
            <a:r>
              <a:rPr lang="en-US" dirty="0"/>
              <a:t>Jotham</a:t>
            </a:r>
          </a:p>
          <a:p>
            <a:pPr algn="l"/>
            <a:r>
              <a:rPr lang="en-US" dirty="0"/>
              <a:t>2 Kgs 15:32-38 &amp; 2 Chr 27</a:t>
            </a:r>
          </a:p>
          <a:p>
            <a:pPr algn="l"/>
            <a:r>
              <a:rPr lang="en-US" sz="1600" dirty="0">
                <a:solidFill>
                  <a:srgbClr val="000000"/>
                </a:solidFill>
                <a:latin typeface="Tahoma" pitchFamily="34" charset="0"/>
                <a:ea typeface="Tahoma" pitchFamily="34" charset="0"/>
                <a:cs typeface="Tahoma" pitchFamily="34" charset="0"/>
              </a:rPr>
              <a:t>Did right in eyes of the Lord according to as FATHER Uzziah did</a:t>
            </a:r>
          </a:p>
          <a:p>
            <a:pPr algn="l"/>
            <a:r>
              <a:rPr lang="en-US" sz="1600" dirty="0">
                <a:solidFill>
                  <a:srgbClr val="000000"/>
                </a:solidFill>
                <a:latin typeface="Tahoma" pitchFamily="34" charset="0"/>
                <a:ea typeface="Tahoma" pitchFamily="34" charset="0"/>
                <a:cs typeface="Tahoma" pitchFamily="34" charset="0"/>
              </a:rPr>
              <a:t>Ordered his ways before the Lord</a:t>
            </a:r>
          </a:p>
          <a:p>
            <a:pPr algn="l"/>
            <a:r>
              <a:rPr lang="en-US" sz="1600" dirty="0">
                <a:solidFill>
                  <a:srgbClr val="000000"/>
                </a:solidFill>
                <a:latin typeface="Tahoma" pitchFamily="34" charset="0"/>
                <a:ea typeface="Tahoma" pitchFamily="34" charset="0"/>
                <a:cs typeface="Tahoma" pitchFamily="34" charset="0"/>
              </a:rPr>
              <a:t>Did not offer incense like father</a:t>
            </a:r>
          </a:p>
          <a:p>
            <a:pPr algn="l"/>
            <a:r>
              <a:rPr lang="en-US" sz="1600" dirty="0">
                <a:solidFill>
                  <a:srgbClr val="000000"/>
                </a:solidFill>
                <a:latin typeface="Tahoma" pitchFamily="34" charset="0"/>
                <a:ea typeface="Tahoma" pitchFamily="34" charset="0"/>
                <a:cs typeface="Tahoma" pitchFamily="34" charset="0"/>
              </a:rPr>
              <a:t>High places not removed</a:t>
            </a:r>
          </a:p>
          <a:p>
            <a:pPr algn="l"/>
            <a:endParaRPr lang="en-US" dirty="0"/>
          </a:p>
        </p:txBody>
      </p:sp>
      <p:sp>
        <p:nvSpPr>
          <p:cNvPr id="4" name="TextBox 3">
            <a:extLst>
              <a:ext uri="{FF2B5EF4-FFF2-40B4-BE49-F238E27FC236}">
                <a16:creationId xmlns:a16="http://schemas.microsoft.com/office/drawing/2014/main" id="{F1AFE875-933D-EEAF-E0EB-A44686AB94C6}"/>
              </a:ext>
            </a:extLst>
          </p:cNvPr>
          <p:cNvSpPr txBox="1"/>
          <p:nvPr/>
        </p:nvSpPr>
        <p:spPr>
          <a:xfrm>
            <a:off x="3885594" y="2712869"/>
            <a:ext cx="686406" cy="338554"/>
          </a:xfrm>
          <a:prstGeom prst="rect">
            <a:avLst/>
          </a:prstGeom>
          <a:noFill/>
        </p:spPr>
        <p:txBody>
          <a:bodyPr wrap="none" rtlCol="0">
            <a:spAutoFit/>
          </a:bodyPr>
          <a:lstStyle/>
          <a:p>
            <a:r>
              <a:rPr lang="en-US" sz="1600" dirty="0">
                <a:solidFill>
                  <a:srgbClr val="00B050"/>
                </a:solidFill>
              </a:rPr>
              <a:t>Good</a:t>
            </a:r>
          </a:p>
        </p:txBody>
      </p:sp>
      <p:pic>
        <p:nvPicPr>
          <p:cNvPr id="7" name="Picture 6" descr="Logo&#10;&#10;Description automatically generated with medium confidence">
            <a:extLst>
              <a:ext uri="{FF2B5EF4-FFF2-40B4-BE49-F238E27FC236}">
                <a16:creationId xmlns:a16="http://schemas.microsoft.com/office/drawing/2014/main" id="{2F997AD3-B3A3-F7DA-D5BC-CF48DB253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0734" y="2982765"/>
            <a:ext cx="447863" cy="492750"/>
          </a:xfrm>
          <a:prstGeom prst="rect">
            <a:avLst/>
          </a:prstGeom>
        </p:spPr>
      </p:pic>
      <p:sp>
        <p:nvSpPr>
          <p:cNvPr id="10" name="TextBox 9">
            <a:extLst>
              <a:ext uri="{FF2B5EF4-FFF2-40B4-BE49-F238E27FC236}">
                <a16:creationId xmlns:a16="http://schemas.microsoft.com/office/drawing/2014/main" id="{D69FB235-E261-C31B-10CD-36B9AFBC45F0}"/>
              </a:ext>
            </a:extLst>
          </p:cNvPr>
          <p:cNvSpPr txBox="1"/>
          <p:nvPr/>
        </p:nvSpPr>
        <p:spPr>
          <a:xfrm>
            <a:off x="3701554" y="3713525"/>
            <a:ext cx="686406" cy="338554"/>
          </a:xfrm>
          <a:prstGeom prst="rect">
            <a:avLst/>
          </a:prstGeom>
          <a:noFill/>
        </p:spPr>
        <p:txBody>
          <a:bodyPr wrap="none" rtlCol="0">
            <a:spAutoFit/>
          </a:bodyPr>
          <a:lstStyle/>
          <a:p>
            <a:r>
              <a:rPr lang="en-US" sz="1600" dirty="0">
                <a:solidFill>
                  <a:srgbClr val="00B050"/>
                </a:solidFill>
              </a:rPr>
              <a:t>Good</a:t>
            </a:r>
          </a:p>
        </p:txBody>
      </p:sp>
      <p:sp>
        <p:nvSpPr>
          <p:cNvPr id="16" name="TextBox 15">
            <a:extLst>
              <a:ext uri="{FF2B5EF4-FFF2-40B4-BE49-F238E27FC236}">
                <a16:creationId xmlns:a16="http://schemas.microsoft.com/office/drawing/2014/main" id="{2A06A6A1-0A1C-C16D-2254-441C28FC9947}"/>
              </a:ext>
            </a:extLst>
          </p:cNvPr>
          <p:cNvSpPr txBox="1"/>
          <p:nvPr/>
        </p:nvSpPr>
        <p:spPr>
          <a:xfrm>
            <a:off x="9294565" y="2207596"/>
            <a:ext cx="6940618" cy="2893100"/>
          </a:xfrm>
          <a:prstGeom prst="rect">
            <a:avLst/>
          </a:prstGeom>
          <a:noFill/>
        </p:spPr>
        <p:txBody>
          <a:bodyPr wrap="none" rtlCol="0">
            <a:spAutoFit/>
          </a:bodyPr>
          <a:lstStyle/>
          <a:p>
            <a:pPr algn="l"/>
            <a:r>
              <a:rPr lang="en-US" dirty="0"/>
              <a:t>Ahaz</a:t>
            </a:r>
          </a:p>
          <a:p>
            <a:pPr algn="l"/>
            <a:r>
              <a:rPr lang="en-US" dirty="0"/>
              <a:t>Bad</a:t>
            </a:r>
          </a:p>
          <a:p>
            <a:pPr algn="l"/>
            <a:r>
              <a:rPr lang="en-US" dirty="0"/>
              <a:t>2 Kgs 16:1-20 &amp; 2 Chr 28</a:t>
            </a:r>
          </a:p>
          <a:p>
            <a:pPr algn="l"/>
            <a:r>
              <a:rPr lang="en-US" sz="1600" dirty="0">
                <a:solidFill>
                  <a:srgbClr val="000000"/>
                </a:solidFill>
                <a:latin typeface="Tahoma" pitchFamily="34" charset="0"/>
                <a:ea typeface="Tahoma" pitchFamily="34" charset="0"/>
                <a:cs typeface="Tahoma" pitchFamily="34" charset="0"/>
              </a:rPr>
              <a:t>Did not do right</a:t>
            </a:r>
          </a:p>
          <a:p>
            <a:pPr algn="l"/>
            <a:r>
              <a:rPr lang="en-US" sz="1600" dirty="0">
                <a:solidFill>
                  <a:srgbClr val="000000"/>
                </a:solidFill>
                <a:latin typeface="Tahoma" pitchFamily="34" charset="0"/>
                <a:ea typeface="Tahoma" pitchFamily="34" charset="0"/>
                <a:cs typeface="Tahoma" pitchFamily="34" charset="0"/>
              </a:rPr>
              <a:t>Walked in the ways of the </a:t>
            </a:r>
          </a:p>
          <a:p>
            <a:pPr algn="l"/>
            <a:r>
              <a:rPr lang="en-US" sz="1600" dirty="0">
                <a:solidFill>
                  <a:srgbClr val="000000"/>
                </a:solidFill>
                <a:latin typeface="Tahoma" pitchFamily="34" charset="0"/>
                <a:ea typeface="Tahoma" pitchFamily="34" charset="0"/>
                <a:cs typeface="Tahoma" pitchFamily="34" charset="0"/>
              </a:rPr>
              <a:t>Kings of Israel</a:t>
            </a:r>
          </a:p>
          <a:p>
            <a:pPr algn="l"/>
            <a:r>
              <a:rPr lang="en-US" sz="1600" dirty="0">
                <a:solidFill>
                  <a:srgbClr val="000000"/>
                </a:solidFill>
                <a:latin typeface="Tahoma" pitchFamily="34" charset="0"/>
                <a:ea typeface="Tahoma" pitchFamily="34" charset="0"/>
                <a:cs typeface="Tahoma" pitchFamily="34" charset="0"/>
              </a:rPr>
              <a:t>Burned sons as an offering</a:t>
            </a:r>
          </a:p>
          <a:p>
            <a:pPr algn="l"/>
            <a:r>
              <a:rPr lang="en-US" sz="1600" dirty="0">
                <a:solidFill>
                  <a:srgbClr val="000000"/>
                </a:solidFill>
                <a:latin typeface="Tahoma" pitchFamily="34" charset="0"/>
                <a:ea typeface="Tahoma" pitchFamily="34" charset="0"/>
                <a:cs typeface="Tahoma" pitchFamily="34" charset="0"/>
              </a:rPr>
              <a:t>Had idol put in temple</a:t>
            </a:r>
          </a:p>
          <a:p>
            <a:pPr algn="l"/>
            <a:r>
              <a:rPr lang="en-US" sz="1600" dirty="0">
                <a:solidFill>
                  <a:srgbClr val="000000"/>
                </a:solidFill>
                <a:latin typeface="Tahoma" pitchFamily="34" charset="0"/>
                <a:ea typeface="Tahoma" pitchFamily="34" charset="0"/>
                <a:cs typeface="Tahoma" pitchFamily="34" charset="0"/>
              </a:rPr>
              <a:t>Moved altar/offered to new idol</a:t>
            </a:r>
          </a:p>
          <a:p>
            <a:pPr algn="l"/>
            <a:r>
              <a:rPr lang="en-US" sz="1600" dirty="0">
                <a:solidFill>
                  <a:srgbClr val="000000"/>
                </a:solidFill>
                <a:latin typeface="Tahoma" pitchFamily="34" charset="0"/>
                <a:ea typeface="Tahoma" pitchFamily="34" charset="0"/>
                <a:cs typeface="Tahoma" pitchFamily="34" charset="0"/>
              </a:rPr>
              <a:t>Shut Up Doors of The Temple</a:t>
            </a:r>
          </a:p>
          <a:p>
            <a:pPr algn="l"/>
            <a:r>
              <a:rPr lang="en-US" sz="1600" dirty="0" err="1">
                <a:solidFill>
                  <a:srgbClr val="000000"/>
                </a:solidFill>
                <a:latin typeface="Tahoma" pitchFamily="34" charset="0"/>
                <a:ea typeface="Tahoma" pitchFamily="34" charset="0"/>
                <a:cs typeface="Tahoma" pitchFamily="34" charset="0"/>
              </a:rPr>
              <a:t>Scarificed</a:t>
            </a:r>
            <a:r>
              <a:rPr lang="en-US" sz="1600" dirty="0">
                <a:solidFill>
                  <a:srgbClr val="000000"/>
                </a:solidFill>
                <a:latin typeface="Tahoma" pitchFamily="34" charset="0"/>
                <a:ea typeface="Tahoma" pitchFamily="34" charset="0"/>
                <a:cs typeface="Tahoma" pitchFamily="34" charset="0"/>
              </a:rPr>
              <a:t> &amp; made offerings on high places, on hills under every green tree</a:t>
            </a:r>
          </a:p>
        </p:txBody>
      </p:sp>
      <p:sp>
        <p:nvSpPr>
          <p:cNvPr id="17" name="TextBox 16">
            <a:extLst>
              <a:ext uri="{FF2B5EF4-FFF2-40B4-BE49-F238E27FC236}">
                <a16:creationId xmlns:a16="http://schemas.microsoft.com/office/drawing/2014/main" id="{8727C21F-2372-6695-6D8B-25AA90ABEEE9}"/>
              </a:ext>
            </a:extLst>
          </p:cNvPr>
          <p:cNvSpPr txBox="1"/>
          <p:nvPr/>
        </p:nvSpPr>
        <p:spPr>
          <a:xfrm>
            <a:off x="4572000" y="3160445"/>
            <a:ext cx="548548" cy="338554"/>
          </a:xfrm>
          <a:prstGeom prst="rect">
            <a:avLst/>
          </a:prstGeom>
          <a:noFill/>
        </p:spPr>
        <p:txBody>
          <a:bodyPr wrap="none" rtlCol="0">
            <a:spAutoFit/>
          </a:bodyPr>
          <a:lstStyle/>
          <a:p>
            <a:r>
              <a:rPr lang="en-US" sz="1600" dirty="0">
                <a:solidFill>
                  <a:srgbClr val="FF0000"/>
                </a:solidFill>
              </a:rPr>
              <a:t>Bad</a:t>
            </a:r>
          </a:p>
        </p:txBody>
      </p:sp>
      <p:sp>
        <p:nvSpPr>
          <p:cNvPr id="18" name="TextBox 17">
            <a:extLst>
              <a:ext uri="{FF2B5EF4-FFF2-40B4-BE49-F238E27FC236}">
                <a16:creationId xmlns:a16="http://schemas.microsoft.com/office/drawing/2014/main" id="{C65FD4E5-FC1E-9082-1BC3-10414FE06B2C}"/>
              </a:ext>
            </a:extLst>
          </p:cNvPr>
          <p:cNvSpPr txBox="1"/>
          <p:nvPr/>
        </p:nvSpPr>
        <p:spPr>
          <a:xfrm>
            <a:off x="9376393" y="5223706"/>
            <a:ext cx="13148343" cy="3268587"/>
          </a:xfrm>
          <a:prstGeom prst="rect">
            <a:avLst/>
          </a:prstGeom>
          <a:noFill/>
        </p:spPr>
        <p:txBody>
          <a:bodyPr wrap="none" rtlCol="0">
            <a:spAutoFit/>
          </a:bodyPr>
          <a:lstStyle/>
          <a:p>
            <a:pPr algn="l"/>
            <a:r>
              <a:rPr lang="en-US" dirty="0"/>
              <a:t>Hezekiah</a:t>
            </a:r>
          </a:p>
          <a:p>
            <a:pPr algn="l"/>
            <a:r>
              <a:rPr lang="en-US" dirty="0"/>
              <a:t>2 Kgs 18-20 &amp; 2 Chr 29-32</a:t>
            </a:r>
          </a:p>
          <a:p>
            <a:pPr algn="l"/>
            <a:r>
              <a:rPr lang="en-US" sz="1600" dirty="0">
                <a:solidFill>
                  <a:srgbClr val="000000"/>
                </a:solidFill>
                <a:latin typeface="Tahoma" pitchFamily="34" charset="0"/>
                <a:ea typeface="Tahoma" pitchFamily="34" charset="0"/>
                <a:cs typeface="Tahoma" pitchFamily="34" charset="0"/>
              </a:rPr>
              <a:t>Good</a:t>
            </a:r>
          </a:p>
          <a:p>
            <a:pPr algn="l"/>
            <a:r>
              <a:rPr lang="en-US" sz="1600" dirty="0">
                <a:solidFill>
                  <a:srgbClr val="000000"/>
                </a:solidFill>
                <a:latin typeface="Tahoma" pitchFamily="34" charset="0"/>
                <a:ea typeface="Tahoma" pitchFamily="34" charset="0"/>
                <a:cs typeface="Tahoma" pitchFamily="34" charset="0"/>
              </a:rPr>
              <a:t>Did right in eyes of the Lord according David  He trusted in the Lord the God of Israel-none like him</a:t>
            </a:r>
          </a:p>
          <a:p>
            <a:pPr algn="l"/>
            <a:r>
              <a:rPr lang="en-US" sz="1600" dirty="0">
                <a:solidFill>
                  <a:srgbClr val="000000"/>
                </a:solidFill>
                <a:latin typeface="Tahoma" pitchFamily="34" charset="0"/>
                <a:ea typeface="Tahoma" pitchFamily="34" charset="0"/>
                <a:cs typeface="Tahoma" pitchFamily="34" charset="0"/>
              </a:rPr>
              <a:t>opened the doors of the house of the Lord and repaired them</a:t>
            </a:r>
          </a:p>
          <a:p>
            <a:pPr algn="l"/>
            <a:r>
              <a:rPr lang="en-US" sz="1600" dirty="0">
                <a:solidFill>
                  <a:srgbClr val="000000"/>
                </a:solidFill>
                <a:latin typeface="Tahoma" pitchFamily="34" charset="0"/>
                <a:ea typeface="Tahoma" pitchFamily="34" charset="0"/>
                <a:cs typeface="Tahoma" pitchFamily="34" charset="0"/>
              </a:rPr>
              <a:t>Consecrated the priest</a:t>
            </a:r>
          </a:p>
          <a:p>
            <a:pPr algn="l"/>
            <a:r>
              <a:rPr lang="en-US" sz="1600" dirty="0">
                <a:solidFill>
                  <a:srgbClr val="000000"/>
                </a:solidFill>
                <a:latin typeface="Tahoma" pitchFamily="34" charset="0"/>
                <a:ea typeface="Tahoma" pitchFamily="34" charset="0"/>
                <a:cs typeface="Tahoma" pitchFamily="34" charset="0"/>
              </a:rPr>
              <a:t>Atonement made for all of Israel</a:t>
            </a:r>
          </a:p>
          <a:p>
            <a:pPr algn="l"/>
            <a:endParaRPr lang="en-US" sz="1600" dirty="0">
              <a:solidFill>
                <a:srgbClr val="000000"/>
              </a:solidFill>
              <a:latin typeface="Tahoma" pitchFamily="34" charset="0"/>
              <a:ea typeface="Tahoma" pitchFamily="34" charset="0"/>
              <a:cs typeface="Tahoma" pitchFamily="34" charset="0"/>
            </a:endParaRPr>
          </a:p>
          <a:p>
            <a:pPr algn="l"/>
            <a:r>
              <a:rPr lang="en-US" sz="1600" dirty="0">
                <a:solidFill>
                  <a:srgbClr val="000000"/>
                </a:solidFill>
                <a:latin typeface="Tahoma" pitchFamily="34" charset="0"/>
                <a:ea typeface="Tahoma" pitchFamily="34" charset="0"/>
                <a:cs typeface="Tahoma" pitchFamily="34" charset="0"/>
              </a:rPr>
              <a:t>So there was great joy in Jerusalem, for since the time of Solomon the son of David king of Israel there had been nothing like this in Jerusalem</a:t>
            </a:r>
          </a:p>
          <a:p>
            <a:pPr algn="l"/>
            <a:endParaRPr lang="en-US" sz="16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38329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7527" y="1435099"/>
            <a:ext cx="7873341" cy="4835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8002" name="Title 1"/>
          <p:cNvSpPr>
            <a:spLocks noGrp="1"/>
          </p:cNvSpPr>
          <p:nvPr>
            <p:ph type="title"/>
          </p:nvPr>
        </p:nvSpPr>
        <p:spPr/>
        <p:txBody>
          <a:bodyPr/>
          <a:lstStyle/>
          <a:p>
            <a:r>
              <a:rPr lang="en-US" altLang="en-US" dirty="0"/>
              <a:t>Kings &amp; Prophets </a:t>
            </a:r>
            <a:br>
              <a:rPr lang="en-US" altLang="en-US" dirty="0"/>
            </a:br>
            <a:r>
              <a:rPr lang="en-US" altLang="en-US" dirty="0"/>
              <a:t>–Micah</a:t>
            </a:r>
          </a:p>
        </p:txBody>
      </p:sp>
      <p:grpSp>
        <p:nvGrpSpPr>
          <p:cNvPr id="128003" name="Group 55"/>
          <p:cNvGrpSpPr>
            <a:grpSpLocks/>
          </p:cNvGrpSpPr>
          <p:nvPr/>
        </p:nvGrpSpPr>
        <p:grpSpPr bwMode="auto">
          <a:xfrm rot="16200000" flipH="1">
            <a:off x="2172496" y="842168"/>
            <a:ext cx="4816037" cy="6001900"/>
            <a:chOff x="538944" y="1052443"/>
            <a:chExt cx="4816417" cy="6001833"/>
          </a:xfrm>
        </p:grpSpPr>
        <p:sp>
          <p:nvSpPr>
            <p:cNvPr id="57" name="Rectangle 56"/>
            <p:cNvSpPr/>
            <p:nvPr/>
          </p:nvSpPr>
          <p:spPr>
            <a:xfrm rot="5400000">
              <a:off x="2880732" y="2497036"/>
              <a:ext cx="914390" cy="3651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58" name="Rectangle 57"/>
            <p:cNvSpPr/>
            <p:nvPr/>
          </p:nvSpPr>
          <p:spPr>
            <a:xfrm rot="5400000">
              <a:off x="2880732" y="3411426"/>
              <a:ext cx="914390" cy="36515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59" name="Rectangle 58"/>
            <p:cNvSpPr/>
            <p:nvPr/>
          </p:nvSpPr>
          <p:spPr>
            <a:xfrm rot="5400000">
              <a:off x="2880732" y="4325816"/>
              <a:ext cx="914390" cy="3651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60" name="Rectangle 59"/>
            <p:cNvSpPr/>
            <p:nvPr/>
          </p:nvSpPr>
          <p:spPr>
            <a:xfrm rot="5400000">
              <a:off x="2880732" y="5240206"/>
              <a:ext cx="914390" cy="36515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61" name="Rectangle 60"/>
            <p:cNvSpPr/>
            <p:nvPr/>
          </p:nvSpPr>
          <p:spPr>
            <a:xfrm rot="5400000">
              <a:off x="2880732" y="6157770"/>
              <a:ext cx="914390" cy="3651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62" name="Rectangle 61"/>
            <p:cNvSpPr/>
            <p:nvPr/>
          </p:nvSpPr>
          <p:spPr>
            <a:xfrm rot="5400000">
              <a:off x="2880732" y="1582647"/>
              <a:ext cx="914390" cy="36515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128012" name="TextBox 62"/>
            <p:cNvSpPr txBox="1">
              <a:spLocks noChangeArrowheads="1"/>
            </p:cNvSpPr>
            <p:nvPr/>
          </p:nvSpPr>
          <p:spPr bwMode="auto">
            <a:xfrm>
              <a:off x="3459950" y="6732649"/>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680</a:t>
              </a:r>
            </a:p>
          </p:txBody>
        </p:sp>
        <p:sp>
          <p:nvSpPr>
            <p:cNvPr id="128013" name="TextBox 63"/>
            <p:cNvSpPr txBox="1">
              <a:spLocks noChangeArrowheads="1"/>
            </p:cNvSpPr>
            <p:nvPr/>
          </p:nvSpPr>
          <p:spPr bwMode="auto">
            <a:xfrm>
              <a:off x="3459950" y="572610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690</a:t>
              </a:r>
            </a:p>
          </p:txBody>
        </p:sp>
        <p:sp>
          <p:nvSpPr>
            <p:cNvPr id="128014" name="TextBox 64"/>
            <p:cNvSpPr txBox="1">
              <a:spLocks noChangeArrowheads="1"/>
            </p:cNvSpPr>
            <p:nvPr/>
          </p:nvSpPr>
          <p:spPr bwMode="auto">
            <a:xfrm>
              <a:off x="3459950" y="481170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700</a:t>
              </a:r>
            </a:p>
          </p:txBody>
        </p:sp>
        <p:sp>
          <p:nvSpPr>
            <p:cNvPr id="128015" name="TextBox 65"/>
            <p:cNvSpPr txBox="1">
              <a:spLocks noChangeArrowheads="1"/>
            </p:cNvSpPr>
            <p:nvPr/>
          </p:nvSpPr>
          <p:spPr bwMode="auto">
            <a:xfrm>
              <a:off x="3459950" y="389730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710</a:t>
              </a:r>
            </a:p>
          </p:txBody>
        </p:sp>
        <p:sp>
          <p:nvSpPr>
            <p:cNvPr id="128016" name="TextBox 66"/>
            <p:cNvSpPr txBox="1">
              <a:spLocks noChangeArrowheads="1"/>
            </p:cNvSpPr>
            <p:nvPr/>
          </p:nvSpPr>
          <p:spPr bwMode="auto">
            <a:xfrm>
              <a:off x="3459950" y="206850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730</a:t>
              </a:r>
            </a:p>
          </p:txBody>
        </p:sp>
        <p:sp>
          <p:nvSpPr>
            <p:cNvPr id="128017" name="TextBox 67"/>
            <p:cNvSpPr txBox="1">
              <a:spLocks noChangeArrowheads="1"/>
            </p:cNvSpPr>
            <p:nvPr/>
          </p:nvSpPr>
          <p:spPr bwMode="auto">
            <a:xfrm rot="16200000">
              <a:off x="4376676" y="2324960"/>
              <a:ext cx="687947" cy="83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Hoshea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Rebels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Samaria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falls</a:t>
              </a:r>
            </a:p>
          </p:txBody>
        </p:sp>
        <p:sp>
          <p:nvSpPr>
            <p:cNvPr id="69" name="Right Brace 68"/>
            <p:cNvSpPr/>
            <p:nvPr/>
          </p:nvSpPr>
          <p:spPr>
            <a:xfrm>
              <a:off x="3758648" y="2057320"/>
              <a:ext cx="488989" cy="91439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70" name="Right Brace 69"/>
            <p:cNvSpPr/>
            <p:nvPr/>
          </p:nvSpPr>
          <p:spPr>
            <a:xfrm>
              <a:off x="3764998" y="1139755"/>
              <a:ext cx="560432" cy="917565"/>
            </a:xfrm>
            <a:prstGeom prst="rightBrace">
              <a:avLst>
                <a:gd name="adj1" fmla="val 8333"/>
                <a:gd name="adj2" fmla="val 4837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28020" name="TextBox 70"/>
            <p:cNvSpPr txBox="1">
              <a:spLocks noChangeArrowheads="1"/>
            </p:cNvSpPr>
            <p:nvPr/>
          </p:nvSpPr>
          <p:spPr bwMode="auto">
            <a:xfrm rot="16200000">
              <a:off x="4387271" y="1205926"/>
              <a:ext cx="920425" cy="101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Pekah</a:t>
              </a:r>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rebelled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Assyria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takes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North Israel</a:t>
              </a:r>
            </a:p>
          </p:txBody>
        </p:sp>
        <p:sp>
          <p:nvSpPr>
            <p:cNvPr id="128021" name="TextBox 71"/>
            <p:cNvSpPr txBox="1">
              <a:spLocks noChangeArrowheads="1"/>
            </p:cNvSpPr>
            <p:nvPr/>
          </p:nvSpPr>
          <p:spPr bwMode="auto">
            <a:xfrm>
              <a:off x="2057140" y="1073663"/>
              <a:ext cx="8835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Uzziah dies</a:t>
              </a:r>
            </a:p>
          </p:txBody>
        </p:sp>
        <p:sp>
          <p:nvSpPr>
            <p:cNvPr id="73" name="Right Brace 72"/>
            <p:cNvSpPr/>
            <p:nvPr/>
          </p:nvSpPr>
          <p:spPr>
            <a:xfrm flipH="1">
              <a:off x="1559788" y="1133406"/>
              <a:ext cx="376267" cy="104615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28023" name="TextBox 73"/>
            <p:cNvSpPr txBox="1">
              <a:spLocks noChangeArrowheads="1"/>
            </p:cNvSpPr>
            <p:nvPr/>
          </p:nvSpPr>
          <p:spPr bwMode="auto">
            <a:xfrm rot="-5400000">
              <a:off x="669557" y="1127684"/>
              <a:ext cx="7544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Jotham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Prepared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his ways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before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Lord</a:t>
              </a:r>
            </a:p>
          </p:txBody>
        </p:sp>
        <p:sp>
          <p:nvSpPr>
            <p:cNvPr id="128024" name="TextBox 74"/>
            <p:cNvSpPr txBox="1">
              <a:spLocks noChangeArrowheads="1"/>
            </p:cNvSpPr>
            <p:nvPr/>
          </p:nvSpPr>
          <p:spPr bwMode="auto">
            <a:xfrm rot="16200000">
              <a:off x="710208" y="2255614"/>
              <a:ext cx="738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Worship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Baal</a:t>
              </a:r>
            </a:p>
          </p:txBody>
        </p:sp>
        <p:sp>
          <p:nvSpPr>
            <p:cNvPr id="76" name="Right Brace 75"/>
            <p:cNvSpPr/>
            <p:nvPr/>
          </p:nvSpPr>
          <p:spPr>
            <a:xfrm flipH="1">
              <a:off x="1510572" y="2468478"/>
              <a:ext cx="474700" cy="3875045"/>
            </a:xfrm>
            <a:prstGeom prst="rightBrace">
              <a:avLst>
                <a:gd name="adj1" fmla="val 8333"/>
                <a:gd name="adj2" fmla="val 74377"/>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28026" name="TextBox 76"/>
            <p:cNvSpPr txBox="1">
              <a:spLocks noChangeArrowheads="1"/>
            </p:cNvSpPr>
            <p:nvPr/>
          </p:nvSpPr>
          <p:spPr bwMode="auto">
            <a:xfrm rot="-5400000">
              <a:off x="771471" y="4945354"/>
              <a:ext cx="8719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Held fast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to the Lord</a:t>
              </a:r>
            </a:p>
          </p:txBody>
        </p:sp>
        <p:sp>
          <p:nvSpPr>
            <p:cNvPr id="78" name="Rectangle 77"/>
            <p:cNvSpPr/>
            <p:nvPr/>
          </p:nvSpPr>
          <p:spPr>
            <a:xfrm>
              <a:off x="1780467" y="1430264"/>
              <a:ext cx="903359" cy="33813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charset="0"/>
                  <a:ea typeface="+mn-ea"/>
                  <a:cs typeface="Arial" charset="0"/>
                </a:rPr>
                <a:t>Tiglath-pileser</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III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(745–727 </a:t>
              </a:r>
              <a:r>
                <a:rPr kumimoji="0" lang="en-US" sz="800" b="0" i="0" u="none" strike="noStrike" kern="1200" cap="small" spc="0" normalizeH="0" baseline="0" noProof="0" dirty="0" err="1">
                  <a:ln>
                    <a:noFill/>
                  </a:ln>
                  <a:solidFill>
                    <a:prstClr val="black"/>
                  </a:solidFill>
                  <a:effectLst/>
                  <a:uLnTx/>
                  <a:uFillTx/>
                  <a:latin typeface="Arial" charset="0"/>
                  <a:ea typeface="+mn-ea"/>
                  <a:cs typeface="Arial" charset="0"/>
                </a:rPr>
                <a:t>b.c.</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79" name="Rectangle 78"/>
            <p:cNvSpPr/>
            <p:nvPr/>
          </p:nvSpPr>
          <p:spPr>
            <a:xfrm>
              <a:off x="1866199" y="2509752"/>
              <a:ext cx="827153" cy="3397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charset="0"/>
                  <a:ea typeface="+mn-ea"/>
                  <a:cs typeface="Arial" charset="0"/>
                </a:rPr>
                <a:t>Shalmeneser</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(727–722 </a:t>
              </a:r>
              <a:r>
                <a:rPr kumimoji="0" lang="en-US" sz="800" b="0" i="0" u="none" strike="noStrike" kern="1200" cap="small" spc="0" normalizeH="0" baseline="0" noProof="0" dirty="0" err="1">
                  <a:ln>
                    <a:noFill/>
                  </a:ln>
                  <a:solidFill>
                    <a:prstClr val="black"/>
                  </a:solidFill>
                  <a:effectLst/>
                  <a:uLnTx/>
                  <a:uFillTx/>
                  <a:latin typeface="Arial" charset="0"/>
                  <a:ea typeface="+mn-ea"/>
                  <a:cs typeface="Arial" charset="0"/>
                </a:rPr>
                <a:t>b.c.</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80" name="Rectangle 79"/>
            <p:cNvSpPr/>
            <p:nvPr/>
          </p:nvSpPr>
          <p:spPr>
            <a:xfrm>
              <a:off x="1875724" y="3254281"/>
              <a:ext cx="789050" cy="33813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Sargon 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(722–705 </a:t>
              </a:r>
              <a:r>
                <a:rPr kumimoji="0" lang="en-US" sz="800" b="0" i="0" u="none" strike="noStrike" kern="1200" cap="small" spc="0" normalizeH="0" baseline="0" noProof="0" dirty="0" err="1">
                  <a:ln>
                    <a:noFill/>
                  </a:ln>
                  <a:solidFill>
                    <a:prstClr val="black"/>
                  </a:solidFill>
                  <a:effectLst/>
                  <a:uLnTx/>
                  <a:uFillTx/>
                  <a:latin typeface="Arial" charset="0"/>
                  <a:ea typeface="+mn-ea"/>
                  <a:cs typeface="Arial" charset="0"/>
                </a:rPr>
                <a:t>b.c.</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81" name="Rectangle 80"/>
            <p:cNvSpPr/>
            <p:nvPr/>
          </p:nvSpPr>
          <p:spPr>
            <a:xfrm>
              <a:off x="3706257" y="1066732"/>
              <a:ext cx="541380" cy="16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128031" name="TextBox 81"/>
            <p:cNvSpPr txBox="1">
              <a:spLocks noChangeArrowheads="1"/>
            </p:cNvSpPr>
            <p:nvPr/>
          </p:nvSpPr>
          <p:spPr bwMode="auto">
            <a:xfrm>
              <a:off x="3459950" y="114701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740</a:t>
              </a:r>
            </a:p>
          </p:txBody>
        </p:sp>
        <p:sp>
          <p:nvSpPr>
            <p:cNvPr id="83" name="Rectangle 82"/>
            <p:cNvSpPr/>
            <p:nvPr/>
          </p:nvSpPr>
          <p:spPr>
            <a:xfrm>
              <a:off x="1543912" y="1052443"/>
              <a:ext cx="541380" cy="16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84" name="Right Brace 83"/>
            <p:cNvSpPr/>
            <p:nvPr/>
          </p:nvSpPr>
          <p:spPr>
            <a:xfrm flipH="1">
              <a:off x="1418489" y="1736649"/>
              <a:ext cx="404845" cy="1400159"/>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85" name="Right Brace 84"/>
            <p:cNvSpPr/>
            <p:nvPr/>
          </p:nvSpPr>
          <p:spPr>
            <a:xfrm flipH="1">
              <a:off x="1707437" y="5586293"/>
              <a:ext cx="576308" cy="1398572"/>
            </a:xfrm>
            <a:prstGeom prst="rightBrace">
              <a:avLst>
                <a:gd name="adj1" fmla="val 8333"/>
                <a:gd name="adj2" fmla="val 71558"/>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86" name="Rectangle 85"/>
            <p:cNvSpPr/>
            <p:nvPr/>
          </p:nvSpPr>
          <p:spPr>
            <a:xfrm>
              <a:off x="1950343" y="6732454"/>
              <a:ext cx="546143" cy="307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87" name="Rectangle 86"/>
            <p:cNvSpPr/>
            <p:nvPr/>
          </p:nvSpPr>
          <p:spPr>
            <a:xfrm>
              <a:off x="3026753" y="1844598"/>
              <a:ext cx="255607" cy="31209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Micah</a:t>
              </a:r>
            </a:p>
          </p:txBody>
        </p:sp>
        <p:sp>
          <p:nvSpPr>
            <p:cNvPr id="88" name="Rectangle 87"/>
            <p:cNvSpPr/>
            <p:nvPr/>
          </p:nvSpPr>
          <p:spPr>
            <a:xfrm>
              <a:off x="2688588" y="1301678"/>
              <a:ext cx="325464" cy="54958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Isaiah</a:t>
              </a:r>
            </a:p>
          </p:txBody>
        </p:sp>
        <p:pic>
          <p:nvPicPr>
            <p:cNvPr id="128038" name="Picture 8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429" y="1765191"/>
              <a:ext cx="913443" cy="5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39" name="Picture 8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540" y="2720891"/>
              <a:ext cx="913443" cy="5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40" name="Picture 9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4177" y="4572001"/>
              <a:ext cx="913443" cy="5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41" name="TextBox 91"/>
            <p:cNvSpPr txBox="1">
              <a:spLocks noChangeArrowheads="1"/>
            </p:cNvSpPr>
            <p:nvPr/>
          </p:nvSpPr>
          <p:spPr bwMode="auto">
            <a:xfrm rot="16200000">
              <a:off x="691197" y="6108664"/>
              <a:ext cx="8755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Manasseh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12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yrs</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Made idols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repented</a:t>
              </a:r>
            </a:p>
          </p:txBody>
        </p:sp>
        <p:sp>
          <p:nvSpPr>
            <p:cNvPr id="93" name="Rectangle 92"/>
            <p:cNvSpPr/>
            <p:nvPr/>
          </p:nvSpPr>
          <p:spPr>
            <a:xfrm>
              <a:off x="1875725" y="4222646"/>
              <a:ext cx="766823" cy="33813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Sennacherib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(705–681</a:t>
              </a:r>
              <a:r>
                <a:rPr kumimoji="0" lang="en-US" sz="800" b="0" i="0" u="none" strike="noStrike" kern="1200" cap="small" spc="0" normalizeH="0" baseline="0" noProof="0" dirty="0">
                  <a:ln>
                    <a:noFill/>
                  </a:ln>
                  <a:solidFill>
                    <a:prstClr val="black"/>
                  </a:solidFill>
                  <a:effectLst/>
                  <a:uLnTx/>
                  <a:uFillTx/>
                  <a:latin typeface="Arial" charset="0"/>
                  <a:ea typeface="+mn-ea"/>
                  <a:cs typeface="Arial" charset="0"/>
                </a:rPr>
                <a:t>b.c.</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128043" name="Picture 9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4870" y="2748472"/>
              <a:ext cx="331027" cy="27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44" name="Picture 9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0431" y="3039591"/>
              <a:ext cx="331027" cy="27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45" name="TextBox 95"/>
            <p:cNvSpPr txBox="1">
              <a:spLocks noChangeArrowheads="1"/>
            </p:cNvSpPr>
            <p:nvPr/>
          </p:nvSpPr>
          <p:spPr bwMode="auto">
            <a:xfrm>
              <a:off x="3505241" y="3200856"/>
              <a:ext cx="849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Philistines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fall</a:t>
              </a:r>
            </a:p>
          </p:txBody>
        </p:sp>
        <p:sp>
          <p:nvSpPr>
            <p:cNvPr id="128046" name="TextBox 96"/>
            <p:cNvSpPr txBox="1">
              <a:spLocks noChangeArrowheads="1"/>
            </p:cNvSpPr>
            <p:nvPr/>
          </p:nvSpPr>
          <p:spPr bwMode="auto">
            <a:xfrm>
              <a:off x="3459950" y="298290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Bauhaus 93" pitchFamily="82" charset="0"/>
                  <a:ea typeface="+mn-ea"/>
                  <a:cs typeface="Arial" pitchFamily="34" charset="0"/>
                </a:rPr>
                <a:t>720</a:t>
              </a:r>
            </a:p>
          </p:txBody>
        </p:sp>
        <p:pic>
          <p:nvPicPr>
            <p:cNvPr id="128047" name="Picture 9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4977" y="4690090"/>
              <a:ext cx="331027" cy="27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48" name="TextBox 98"/>
            <p:cNvSpPr txBox="1">
              <a:spLocks noChangeArrowheads="1"/>
            </p:cNvSpPr>
            <p:nvPr/>
          </p:nvSpPr>
          <p:spPr bwMode="auto">
            <a:xfrm>
              <a:off x="3528301" y="4459257"/>
              <a:ext cx="814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sieged</a:t>
              </a:r>
            </a:p>
          </p:txBody>
        </p:sp>
        <p:pic>
          <p:nvPicPr>
            <p:cNvPr id="128049" name="Picture 9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256" y="4968221"/>
              <a:ext cx="519538" cy="2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50" name="TextBox 100"/>
            <p:cNvSpPr txBox="1">
              <a:spLocks noChangeArrowheads="1"/>
            </p:cNvSpPr>
            <p:nvPr/>
          </p:nvSpPr>
          <p:spPr bwMode="auto">
            <a:xfrm rot="16200000">
              <a:off x="3952430" y="4936385"/>
              <a:ext cx="826371" cy="64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Sick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add 15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yrs</a:t>
              </a:r>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pic>
        <p:nvPicPr>
          <p:cNvPr id="128004" name="Picture 10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93558" y="2723357"/>
            <a:ext cx="5667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650D9F3-5A8A-81A7-FDD9-37FA1679786E}"/>
              </a:ext>
            </a:extLst>
          </p:cNvPr>
          <p:cNvSpPr txBox="1"/>
          <p:nvPr/>
        </p:nvSpPr>
        <p:spPr>
          <a:xfrm>
            <a:off x="7515299" y="2071213"/>
            <a:ext cx="143661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697-642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650 carried away?</a:t>
            </a:r>
          </a:p>
        </p:txBody>
      </p:sp>
      <p:sp>
        <p:nvSpPr>
          <p:cNvPr id="6" name="Rectangle 5">
            <a:extLst>
              <a:ext uri="{FF2B5EF4-FFF2-40B4-BE49-F238E27FC236}">
                <a16:creationId xmlns:a16="http://schemas.microsoft.com/office/drawing/2014/main" id="{188E4EDC-58FC-2938-7BBA-11CCB6F7F9DD}"/>
              </a:ext>
            </a:extLst>
          </p:cNvPr>
          <p:cNvSpPr/>
          <p:nvPr/>
        </p:nvSpPr>
        <p:spPr bwMode="auto">
          <a:xfrm flipH="1">
            <a:off x="7942264" y="5221288"/>
            <a:ext cx="8563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Ashurbanipal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(669–627</a:t>
            </a:r>
            <a:r>
              <a:rPr kumimoji="0" lang="en-US" sz="800" b="0" i="0" u="none" strike="noStrike" kern="1200" cap="small" spc="0" normalizeH="0" baseline="0" noProof="0" dirty="0">
                <a:ln>
                  <a:noFill/>
                </a:ln>
                <a:solidFill>
                  <a:prstClr val="black"/>
                </a:solidFill>
                <a:effectLst/>
                <a:uLnTx/>
                <a:uFillTx/>
                <a:latin typeface="Arial" charset="0"/>
                <a:ea typeface="+mn-ea"/>
                <a:cs typeface="Arial" charset="0"/>
              </a:rPr>
              <a:t>b.c.</a:t>
            </a:r>
            <a:r>
              <a:rPr kumimoji="0" lang="en-US" sz="8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7" name="Picture 90">
            <a:extLst>
              <a:ext uri="{FF2B5EF4-FFF2-40B4-BE49-F238E27FC236}">
                <a16:creationId xmlns:a16="http://schemas.microsoft.com/office/drawing/2014/main" id="{C3A3FBC4-BF83-CBC6-6C2E-F749C23C8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35504" y="4615712"/>
            <a:ext cx="913371" cy="5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FC2605F-5627-38D3-E96C-22F36B218E9D}"/>
              </a:ext>
            </a:extLst>
          </p:cNvPr>
          <p:cNvSpPr txBox="1"/>
          <p:nvPr/>
        </p:nvSpPr>
        <p:spPr>
          <a:xfrm>
            <a:off x="7942264" y="4241848"/>
            <a:ext cx="109069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Nahum</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03F2D8A-F83A-443D-7C10-55CAAD5CA7D4}"/>
              </a:ext>
            </a:extLst>
          </p:cNvPr>
          <p:cNvPicPr>
            <a:picLocks noChangeAspect="1"/>
          </p:cNvPicPr>
          <p:nvPr/>
        </p:nvPicPr>
        <p:blipFill>
          <a:blip r:embed="rId2"/>
          <a:stretch>
            <a:fillRect/>
          </a:stretch>
        </p:blipFill>
        <p:spPr>
          <a:xfrm>
            <a:off x="-5207" y="-431837"/>
            <a:ext cx="9468085" cy="8358689"/>
          </a:xfrm>
          <a:prstGeom prst="rect">
            <a:avLst/>
          </a:prstGeom>
        </p:spPr>
      </p:pic>
      <p:sp>
        <p:nvSpPr>
          <p:cNvPr id="14" name="Rectangle 13">
            <a:extLst>
              <a:ext uri="{FF2B5EF4-FFF2-40B4-BE49-F238E27FC236}">
                <a16:creationId xmlns:a16="http://schemas.microsoft.com/office/drawing/2014/main" id="{98724486-69E1-92F5-039E-E9DF999C35C3}"/>
              </a:ext>
            </a:extLst>
          </p:cNvPr>
          <p:cNvSpPr/>
          <p:nvPr/>
        </p:nvSpPr>
        <p:spPr>
          <a:xfrm>
            <a:off x="3399110" y="5563954"/>
            <a:ext cx="180473" cy="181774"/>
          </a:xfrm>
          <a:prstGeom prst="rect">
            <a:avLst/>
          </a:prstGeom>
          <a:solidFill>
            <a:schemeClr val="accent1">
              <a:alpha val="4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618851A-285D-79F1-7691-75C33FA9D478}"/>
              </a:ext>
            </a:extLst>
          </p:cNvPr>
          <p:cNvSpPr/>
          <p:nvPr/>
        </p:nvSpPr>
        <p:spPr>
          <a:xfrm>
            <a:off x="2394284" y="962526"/>
            <a:ext cx="3188369" cy="2731169"/>
          </a:xfrm>
          <a:custGeom>
            <a:avLst/>
            <a:gdLst>
              <a:gd name="connsiteX0" fmla="*/ 541421 w 3188369"/>
              <a:gd name="connsiteY0" fmla="*/ 1864895 h 2731169"/>
              <a:gd name="connsiteX1" fmla="*/ 240632 w 3188369"/>
              <a:gd name="connsiteY1" fmla="*/ 2045369 h 2731169"/>
              <a:gd name="connsiteX2" fmla="*/ 84221 w 3188369"/>
              <a:gd name="connsiteY2" fmla="*/ 2105527 h 2731169"/>
              <a:gd name="connsiteX3" fmla="*/ 96253 w 3188369"/>
              <a:gd name="connsiteY3" fmla="*/ 1913021 h 2731169"/>
              <a:gd name="connsiteX4" fmla="*/ 300790 w 3188369"/>
              <a:gd name="connsiteY4" fmla="*/ 1515979 h 2731169"/>
              <a:gd name="connsiteX5" fmla="*/ 300790 w 3188369"/>
              <a:gd name="connsiteY5" fmla="*/ 1251285 h 2731169"/>
              <a:gd name="connsiteX6" fmla="*/ 300790 w 3188369"/>
              <a:gd name="connsiteY6" fmla="*/ 1010653 h 2731169"/>
              <a:gd name="connsiteX7" fmla="*/ 300790 w 3188369"/>
              <a:gd name="connsiteY7" fmla="*/ 878306 h 2731169"/>
              <a:gd name="connsiteX8" fmla="*/ 348916 w 3188369"/>
              <a:gd name="connsiteY8" fmla="*/ 782053 h 2731169"/>
              <a:gd name="connsiteX9" fmla="*/ 409074 w 3188369"/>
              <a:gd name="connsiteY9" fmla="*/ 685800 h 2731169"/>
              <a:gd name="connsiteX10" fmla="*/ 336884 w 3188369"/>
              <a:gd name="connsiteY10" fmla="*/ 649706 h 2731169"/>
              <a:gd name="connsiteX11" fmla="*/ 132348 w 3188369"/>
              <a:gd name="connsiteY11" fmla="*/ 794085 h 2731169"/>
              <a:gd name="connsiteX12" fmla="*/ 0 w 3188369"/>
              <a:gd name="connsiteY12" fmla="*/ 709863 h 2731169"/>
              <a:gd name="connsiteX13" fmla="*/ 108284 w 3188369"/>
              <a:gd name="connsiteY13" fmla="*/ 577516 h 2731169"/>
              <a:gd name="connsiteX14" fmla="*/ 397042 w 3188369"/>
              <a:gd name="connsiteY14" fmla="*/ 481263 h 2731169"/>
              <a:gd name="connsiteX15" fmla="*/ 697832 w 3188369"/>
              <a:gd name="connsiteY15" fmla="*/ 240632 h 2731169"/>
              <a:gd name="connsiteX16" fmla="*/ 962527 w 3188369"/>
              <a:gd name="connsiteY16" fmla="*/ 72190 h 2731169"/>
              <a:gd name="connsiteX17" fmla="*/ 1191127 w 3188369"/>
              <a:gd name="connsiteY17" fmla="*/ 84221 h 2731169"/>
              <a:gd name="connsiteX18" fmla="*/ 1311442 w 3188369"/>
              <a:gd name="connsiteY18" fmla="*/ 228600 h 2731169"/>
              <a:gd name="connsiteX19" fmla="*/ 1684421 w 3188369"/>
              <a:gd name="connsiteY19" fmla="*/ 204537 h 2731169"/>
              <a:gd name="connsiteX20" fmla="*/ 2189748 w 3188369"/>
              <a:gd name="connsiteY20" fmla="*/ 132348 h 2731169"/>
              <a:gd name="connsiteX21" fmla="*/ 2430379 w 3188369"/>
              <a:gd name="connsiteY21" fmla="*/ 72190 h 2731169"/>
              <a:gd name="connsiteX22" fmla="*/ 2586790 w 3188369"/>
              <a:gd name="connsiteY22" fmla="*/ 72190 h 2731169"/>
              <a:gd name="connsiteX23" fmla="*/ 2598821 w 3188369"/>
              <a:gd name="connsiteY23" fmla="*/ 0 h 2731169"/>
              <a:gd name="connsiteX24" fmla="*/ 2743200 w 3188369"/>
              <a:gd name="connsiteY24" fmla="*/ 204537 h 2731169"/>
              <a:gd name="connsiteX25" fmla="*/ 2923674 w 3188369"/>
              <a:gd name="connsiteY25" fmla="*/ 505327 h 2731169"/>
              <a:gd name="connsiteX26" fmla="*/ 3080084 w 3188369"/>
              <a:gd name="connsiteY26" fmla="*/ 661737 h 2731169"/>
              <a:gd name="connsiteX27" fmla="*/ 3188369 w 3188369"/>
              <a:gd name="connsiteY27" fmla="*/ 986590 h 2731169"/>
              <a:gd name="connsiteX28" fmla="*/ 3152274 w 3188369"/>
              <a:gd name="connsiteY28" fmla="*/ 1443790 h 2731169"/>
              <a:gd name="connsiteX29" fmla="*/ 3176337 w 3188369"/>
              <a:gd name="connsiteY29" fmla="*/ 1840832 h 2731169"/>
              <a:gd name="connsiteX30" fmla="*/ 3152274 w 3188369"/>
              <a:gd name="connsiteY30" fmla="*/ 2141621 h 2731169"/>
              <a:gd name="connsiteX31" fmla="*/ 3116179 w 3188369"/>
              <a:gd name="connsiteY31" fmla="*/ 2310063 h 2731169"/>
              <a:gd name="connsiteX32" fmla="*/ 2959769 w 3188369"/>
              <a:gd name="connsiteY32" fmla="*/ 2490537 h 2731169"/>
              <a:gd name="connsiteX33" fmla="*/ 2562727 w 3188369"/>
              <a:gd name="connsiteY33" fmla="*/ 2695074 h 2731169"/>
              <a:gd name="connsiteX34" fmla="*/ 2406316 w 3188369"/>
              <a:gd name="connsiteY34" fmla="*/ 2731169 h 2731169"/>
              <a:gd name="connsiteX35" fmla="*/ 1672390 w 3188369"/>
              <a:gd name="connsiteY35" fmla="*/ 2009274 h 2731169"/>
              <a:gd name="connsiteX36" fmla="*/ 1503948 w 3188369"/>
              <a:gd name="connsiteY36" fmla="*/ 1828800 h 2731169"/>
              <a:gd name="connsiteX37" fmla="*/ 1588169 w 3188369"/>
              <a:gd name="connsiteY37" fmla="*/ 1636295 h 2731169"/>
              <a:gd name="connsiteX38" fmla="*/ 1744579 w 3188369"/>
              <a:gd name="connsiteY38" fmla="*/ 1323474 h 2731169"/>
              <a:gd name="connsiteX39" fmla="*/ 1467853 w 3188369"/>
              <a:gd name="connsiteY39" fmla="*/ 1082842 h 2731169"/>
              <a:gd name="connsiteX40" fmla="*/ 1118937 w 3188369"/>
              <a:gd name="connsiteY40" fmla="*/ 986590 h 2731169"/>
              <a:gd name="connsiteX41" fmla="*/ 806116 w 3188369"/>
              <a:gd name="connsiteY41" fmla="*/ 1070811 h 2731169"/>
              <a:gd name="connsiteX42" fmla="*/ 637674 w 3188369"/>
              <a:gd name="connsiteY42" fmla="*/ 1564106 h 2731169"/>
              <a:gd name="connsiteX43" fmla="*/ 541421 w 3188369"/>
              <a:gd name="connsiteY43" fmla="*/ 1864895 h 273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8369" h="2731169">
                <a:moveTo>
                  <a:pt x="541421" y="1864895"/>
                </a:moveTo>
                <a:lnTo>
                  <a:pt x="240632" y="2045369"/>
                </a:lnTo>
                <a:lnTo>
                  <a:pt x="84221" y="2105527"/>
                </a:lnTo>
                <a:lnTo>
                  <a:pt x="96253" y="1913021"/>
                </a:lnTo>
                <a:lnTo>
                  <a:pt x="300790" y="1515979"/>
                </a:lnTo>
                <a:lnTo>
                  <a:pt x="300790" y="1251285"/>
                </a:lnTo>
                <a:lnTo>
                  <a:pt x="300790" y="1010653"/>
                </a:lnTo>
                <a:lnTo>
                  <a:pt x="300790" y="878306"/>
                </a:lnTo>
                <a:lnTo>
                  <a:pt x="348916" y="782053"/>
                </a:lnTo>
                <a:lnTo>
                  <a:pt x="409074" y="685800"/>
                </a:lnTo>
                <a:lnTo>
                  <a:pt x="336884" y="649706"/>
                </a:lnTo>
                <a:lnTo>
                  <a:pt x="132348" y="794085"/>
                </a:lnTo>
                <a:lnTo>
                  <a:pt x="0" y="709863"/>
                </a:lnTo>
                <a:lnTo>
                  <a:pt x="108284" y="577516"/>
                </a:lnTo>
                <a:lnTo>
                  <a:pt x="397042" y="481263"/>
                </a:lnTo>
                <a:lnTo>
                  <a:pt x="697832" y="240632"/>
                </a:lnTo>
                <a:lnTo>
                  <a:pt x="962527" y="72190"/>
                </a:lnTo>
                <a:lnTo>
                  <a:pt x="1191127" y="84221"/>
                </a:lnTo>
                <a:lnTo>
                  <a:pt x="1311442" y="228600"/>
                </a:lnTo>
                <a:lnTo>
                  <a:pt x="1684421" y="204537"/>
                </a:lnTo>
                <a:lnTo>
                  <a:pt x="2189748" y="132348"/>
                </a:lnTo>
                <a:lnTo>
                  <a:pt x="2430379" y="72190"/>
                </a:lnTo>
                <a:lnTo>
                  <a:pt x="2586790" y="72190"/>
                </a:lnTo>
                <a:lnTo>
                  <a:pt x="2598821" y="0"/>
                </a:lnTo>
                <a:lnTo>
                  <a:pt x="2743200" y="204537"/>
                </a:lnTo>
                <a:lnTo>
                  <a:pt x="2923674" y="505327"/>
                </a:lnTo>
                <a:lnTo>
                  <a:pt x="3080084" y="661737"/>
                </a:lnTo>
                <a:lnTo>
                  <a:pt x="3188369" y="986590"/>
                </a:lnTo>
                <a:lnTo>
                  <a:pt x="3152274" y="1443790"/>
                </a:lnTo>
                <a:lnTo>
                  <a:pt x="3176337" y="1840832"/>
                </a:lnTo>
                <a:lnTo>
                  <a:pt x="3152274" y="2141621"/>
                </a:lnTo>
                <a:lnTo>
                  <a:pt x="3116179" y="2310063"/>
                </a:lnTo>
                <a:lnTo>
                  <a:pt x="2959769" y="2490537"/>
                </a:lnTo>
                <a:lnTo>
                  <a:pt x="2562727" y="2695074"/>
                </a:lnTo>
                <a:lnTo>
                  <a:pt x="2406316" y="2731169"/>
                </a:lnTo>
                <a:lnTo>
                  <a:pt x="1672390" y="2009274"/>
                </a:lnTo>
                <a:lnTo>
                  <a:pt x="1503948" y="1828800"/>
                </a:lnTo>
                <a:lnTo>
                  <a:pt x="1588169" y="1636295"/>
                </a:lnTo>
                <a:lnTo>
                  <a:pt x="1744579" y="1323474"/>
                </a:lnTo>
                <a:lnTo>
                  <a:pt x="1467853" y="1082842"/>
                </a:lnTo>
                <a:lnTo>
                  <a:pt x="1118937" y="986590"/>
                </a:lnTo>
                <a:lnTo>
                  <a:pt x="806116" y="1070811"/>
                </a:lnTo>
                <a:lnTo>
                  <a:pt x="637674" y="1564106"/>
                </a:lnTo>
                <a:lnTo>
                  <a:pt x="541421" y="1864895"/>
                </a:lnTo>
                <a:close/>
              </a:path>
            </a:pathLst>
          </a:custGeom>
          <a:solidFill>
            <a:schemeClr val="accent2">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CD30323-9979-EEFF-0E39-9BA8DC20C625}"/>
              </a:ext>
            </a:extLst>
          </p:cNvPr>
          <p:cNvSpPr/>
          <p:nvPr/>
        </p:nvSpPr>
        <p:spPr>
          <a:xfrm>
            <a:off x="3399110" y="4096101"/>
            <a:ext cx="180473" cy="181774"/>
          </a:xfrm>
          <a:prstGeom prst="rect">
            <a:avLst/>
          </a:prstGeom>
          <a:solidFill>
            <a:schemeClr val="accent2">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53C302D-5C55-37D0-0508-04043CC909CA}"/>
              </a:ext>
            </a:extLst>
          </p:cNvPr>
          <p:cNvSpPr txBox="1"/>
          <p:nvPr/>
        </p:nvSpPr>
        <p:spPr>
          <a:xfrm>
            <a:off x="3587672" y="4077694"/>
            <a:ext cx="212109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859-824 BC Shalmaneser III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Ahab-Jehu</a:t>
            </a:r>
          </a:p>
        </p:txBody>
      </p:sp>
      <p:sp>
        <p:nvSpPr>
          <p:cNvPr id="20" name="Rectangle 19">
            <a:extLst>
              <a:ext uri="{FF2B5EF4-FFF2-40B4-BE49-F238E27FC236}">
                <a16:creationId xmlns:a16="http://schemas.microsoft.com/office/drawing/2014/main" id="{B5DAA709-B21A-9CFA-1D9A-52B8904A2217}"/>
              </a:ext>
            </a:extLst>
          </p:cNvPr>
          <p:cNvSpPr/>
          <p:nvPr/>
        </p:nvSpPr>
        <p:spPr>
          <a:xfrm>
            <a:off x="3399110" y="4570645"/>
            <a:ext cx="180473" cy="181774"/>
          </a:xfrm>
          <a:prstGeom prst="rect">
            <a:avLst/>
          </a:prstGeom>
          <a:solidFill>
            <a:srgbClr val="00B050">
              <a:alpha val="5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BECE9B34-9A12-55BB-462A-B01AB3A60134}"/>
              </a:ext>
            </a:extLst>
          </p:cNvPr>
          <p:cNvSpPr txBox="1"/>
          <p:nvPr/>
        </p:nvSpPr>
        <p:spPr>
          <a:xfrm>
            <a:off x="3587672" y="4516317"/>
            <a:ext cx="145584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Jeroboam II/Jonah</a:t>
            </a:r>
          </a:p>
        </p:txBody>
      </p:sp>
      <p:sp>
        <p:nvSpPr>
          <p:cNvPr id="23" name="Freeform: Shape 22">
            <a:extLst>
              <a:ext uri="{FF2B5EF4-FFF2-40B4-BE49-F238E27FC236}">
                <a16:creationId xmlns:a16="http://schemas.microsoft.com/office/drawing/2014/main" id="{F39B08AA-F10A-B399-A788-14201F57A2E3}"/>
              </a:ext>
            </a:extLst>
          </p:cNvPr>
          <p:cNvSpPr/>
          <p:nvPr/>
        </p:nvSpPr>
        <p:spPr>
          <a:xfrm>
            <a:off x="2015289" y="365859"/>
            <a:ext cx="5113421" cy="3705726"/>
          </a:xfrm>
          <a:custGeom>
            <a:avLst/>
            <a:gdLst>
              <a:gd name="connsiteX0" fmla="*/ 300790 w 5113421"/>
              <a:gd name="connsiteY0" fmla="*/ 3080084 h 3705726"/>
              <a:gd name="connsiteX1" fmla="*/ 409074 w 5113421"/>
              <a:gd name="connsiteY1" fmla="*/ 3128210 h 3705726"/>
              <a:gd name="connsiteX2" fmla="*/ 505327 w 5113421"/>
              <a:gd name="connsiteY2" fmla="*/ 2971800 h 3705726"/>
              <a:gd name="connsiteX3" fmla="*/ 721895 w 5113421"/>
              <a:gd name="connsiteY3" fmla="*/ 2971800 h 3705726"/>
              <a:gd name="connsiteX4" fmla="*/ 926432 w 5113421"/>
              <a:gd name="connsiteY4" fmla="*/ 2923674 h 3705726"/>
              <a:gd name="connsiteX5" fmla="*/ 1215190 w 5113421"/>
              <a:gd name="connsiteY5" fmla="*/ 2634916 h 3705726"/>
              <a:gd name="connsiteX6" fmla="*/ 1648327 w 5113421"/>
              <a:gd name="connsiteY6" fmla="*/ 2418347 h 3705726"/>
              <a:gd name="connsiteX7" fmla="*/ 1913021 w 5113421"/>
              <a:gd name="connsiteY7" fmla="*/ 2418347 h 3705726"/>
              <a:gd name="connsiteX8" fmla="*/ 2394284 w 5113421"/>
              <a:gd name="connsiteY8" fmla="*/ 2971800 h 3705726"/>
              <a:gd name="connsiteX9" fmla="*/ 2935706 w 5113421"/>
              <a:gd name="connsiteY9" fmla="*/ 3441032 h 3705726"/>
              <a:gd name="connsiteX10" fmla="*/ 3489158 w 5113421"/>
              <a:gd name="connsiteY10" fmla="*/ 3561347 h 3705726"/>
              <a:gd name="connsiteX11" fmla="*/ 3922295 w 5113421"/>
              <a:gd name="connsiteY11" fmla="*/ 3404937 h 3705726"/>
              <a:gd name="connsiteX12" fmla="*/ 4223084 w 5113421"/>
              <a:gd name="connsiteY12" fmla="*/ 3356810 h 3705726"/>
              <a:gd name="connsiteX13" fmla="*/ 4463716 w 5113421"/>
              <a:gd name="connsiteY13" fmla="*/ 3693695 h 3705726"/>
              <a:gd name="connsiteX14" fmla="*/ 4584032 w 5113421"/>
              <a:gd name="connsiteY14" fmla="*/ 3705726 h 3705726"/>
              <a:gd name="connsiteX15" fmla="*/ 4632158 w 5113421"/>
              <a:gd name="connsiteY15" fmla="*/ 3549316 h 3705726"/>
              <a:gd name="connsiteX16" fmla="*/ 4740442 w 5113421"/>
              <a:gd name="connsiteY16" fmla="*/ 3573379 h 3705726"/>
              <a:gd name="connsiteX17" fmla="*/ 4824663 w 5113421"/>
              <a:gd name="connsiteY17" fmla="*/ 3657600 h 3705726"/>
              <a:gd name="connsiteX18" fmla="*/ 4969042 w 5113421"/>
              <a:gd name="connsiteY18" fmla="*/ 3645568 h 3705726"/>
              <a:gd name="connsiteX19" fmla="*/ 5113421 w 5113421"/>
              <a:gd name="connsiteY19" fmla="*/ 3404937 h 3705726"/>
              <a:gd name="connsiteX20" fmla="*/ 5089358 w 5113421"/>
              <a:gd name="connsiteY20" fmla="*/ 2995863 h 3705726"/>
              <a:gd name="connsiteX21" fmla="*/ 4812632 w 5113421"/>
              <a:gd name="connsiteY21" fmla="*/ 2863516 h 3705726"/>
              <a:gd name="connsiteX22" fmla="*/ 4788569 w 5113421"/>
              <a:gd name="connsiteY22" fmla="*/ 2334126 h 3705726"/>
              <a:gd name="connsiteX23" fmla="*/ 4692316 w 5113421"/>
              <a:gd name="connsiteY23" fmla="*/ 1949116 h 3705726"/>
              <a:gd name="connsiteX24" fmla="*/ 4235116 w 5113421"/>
              <a:gd name="connsiteY24" fmla="*/ 1467853 h 3705726"/>
              <a:gd name="connsiteX25" fmla="*/ 4211053 w 5113421"/>
              <a:gd name="connsiteY25" fmla="*/ 878305 h 3705726"/>
              <a:gd name="connsiteX26" fmla="*/ 4090737 w 5113421"/>
              <a:gd name="connsiteY26" fmla="*/ 625642 h 3705726"/>
              <a:gd name="connsiteX27" fmla="*/ 3693695 w 5113421"/>
              <a:gd name="connsiteY27" fmla="*/ 541421 h 3705726"/>
              <a:gd name="connsiteX28" fmla="*/ 3501190 w 5113421"/>
              <a:gd name="connsiteY28" fmla="*/ 60158 h 3705726"/>
              <a:gd name="connsiteX29" fmla="*/ 2767263 w 5113421"/>
              <a:gd name="connsiteY29" fmla="*/ 120316 h 3705726"/>
              <a:gd name="connsiteX30" fmla="*/ 1768642 w 5113421"/>
              <a:gd name="connsiteY30" fmla="*/ 120316 h 3705726"/>
              <a:gd name="connsiteX31" fmla="*/ 938463 w 5113421"/>
              <a:gd name="connsiteY31" fmla="*/ 0 h 3705726"/>
              <a:gd name="connsiteX32" fmla="*/ 409074 w 5113421"/>
              <a:gd name="connsiteY32" fmla="*/ 108284 h 3705726"/>
              <a:gd name="connsiteX33" fmla="*/ 84221 w 5113421"/>
              <a:gd name="connsiteY33" fmla="*/ 397042 h 3705726"/>
              <a:gd name="connsiteX34" fmla="*/ 0 w 5113421"/>
              <a:gd name="connsiteY34" fmla="*/ 745958 h 3705726"/>
              <a:gd name="connsiteX35" fmla="*/ 48127 w 5113421"/>
              <a:gd name="connsiteY35" fmla="*/ 1155032 h 3705726"/>
              <a:gd name="connsiteX36" fmla="*/ 132348 w 5113421"/>
              <a:gd name="connsiteY36" fmla="*/ 1407695 h 3705726"/>
              <a:gd name="connsiteX37" fmla="*/ 336884 w 5113421"/>
              <a:gd name="connsiteY37" fmla="*/ 1287379 h 3705726"/>
              <a:gd name="connsiteX38" fmla="*/ 445169 w 5113421"/>
              <a:gd name="connsiteY38" fmla="*/ 1407695 h 3705726"/>
              <a:gd name="connsiteX39" fmla="*/ 733927 w 5113421"/>
              <a:gd name="connsiteY39" fmla="*/ 1239253 h 3705726"/>
              <a:gd name="connsiteX40" fmla="*/ 733927 w 5113421"/>
              <a:gd name="connsiteY40" fmla="*/ 1239253 h 3705726"/>
              <a:gd name="connsiteX41" fmla="*/ 637674 w 5113421"/>
              <a:gd name="connsiteY41" fmla="*/ 1491916 h 3705726"/>
              <a:gd name="connsiteX42" fmla="*/ 673769 w 5113421"/>
              <a:gd name="connsiteY42" fmla="*/ 2033337 h 3705726"/>
              <a:gd name="connsiteX43" fmla="*/ 529390 w 5113421"/>
              <a:gd name="connsiteY43" fmla="*/ 2298032 h 3705726"/>
              <a:gd name="connsiteX44" fmla="*/ 457200 w 5113421"/>
              <a:gd name="connsiteY44" fmla="*/ 2502568 h 3705726"/>
              <a:gd name="connsiteX45" fmla="*/ 421106 w 5113421"/>
              <a:gd name="connsiteY45" fmla="*/ 2719137 h 3705726"/>
              <a:gd name="connsiteX46" fmla="*/ 348916 w 5113421"/>
              <a:gd name="connsiteY46" fmla="*/ 2815389 h 3705726"/>
              <a:gd name="connsiteX47" fmla="*/ 300790 w 5113421"/>
              <a:gd name="connsiteY47" fmla="*/ 3080084 h 370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113421" h="3705726">
                <a:moveTo>
                  <a:pt x="300790" y="3080084"/>
                </a:moveTo>
                <a:lnTo>
                  <a:pt x="409074" y="3128210"/>
                </a:lnTo>
                <a:lnTo>
                  <a:pt x="505327" y="2971800"/>
                </a:lnTo>
                <a:lnTo>
                  <a:pt x="721895" y="2971800"/>
                </a:lnTo>
                <a:lnTo>
                  <a:pt x="926432" y="2923674"/>
                </a:lnTo>
                <a:lnTo>
                  <a:pt x="1215190" y="2634916"/>
                </a:lnTo>
                <a:lnTo>
                  <a:pt x="1648327" y="2418347"/>
                </a:lnTo>
                <a:lnTo>
                  <a:pt x="1913021" y="2418347"/>
                </a:lnTo>
                <a:lnTo>
                  <a:pt x="2394284" y="2971800"/>
                </a:lnTo>
                <a:lnTo>
                  <a:pt x="2935706" y="3441032"/>
                </a:lnTo>
                <a:lnTo>
                  <a:pt x="3489158" y="3561347"/>
                </a:lnTo>
                <a:lnTo>
                  <a:pt x="3922295" y="3404937"/>
                </a:lnTo>
                <a:lnTo>
                  <a:pt x="4223084" y="3356810"/>
                </a:lnTo>
                <a:lnTo>
                  <a:pt x="4463716" y="3693695"/>
                </a:lnTo>
                <a:lnTo>
                  <a:pt x="4584032" y="3705726"/>
                </a:lnTo>
                <a:lnTo>
                  <a:pt x="4632158" y="3549316"/>
                </a:lnTo>
                <a:lnTo>
                  <a:pt x="4740442" y="3573379"/>
                </a:lnTo>
                <a:lnTo>
                  <a:pt x="4824663" y="3657600"/>
                </a:lnTo>
                <a:lnTo>
                  <a:pt x="4969042" y="3645568"/>
                </a:lnTo>
                <a:lnTo>
                  <a:pt x="5113421" y="3404937"/>
                </a:lnTo>
                <a:lnTo>
                  <a:pt x="5089358" y="2995863"/>
                </a:lnTo>
                <a:lnTo>
                  <a:pt x="4812632" y="2863516"/>
                </a:lnTo>
                <a:lnTo>
                  <a:pt x="4788569" y="2334126"/>
                </a:lnTo>
                <a:lnTo>
                  <a:pt x="4692316" y="1949116"/>
                </a:lnTo>
                <a:lnTo>
                  <a:pt x="4235116" y="1467853"/>
                </a:lnTo>
                <a:lnTo>
                  <a:pt x="4211053" y="878305"/>
                </a:lnTo>
                <a:lnTo>
                  <a:pt x="4090737" y="625642"/>
                </a:lnTo>
                <a:lnTo>
                  <a:pt x="3693695" y="541421"/>
                </a:lnTo>
                <a:lnTo>
                  <a:pt x="3501190" y="60158"/>
                </a:lnTo>
                <a:lnTo>
                  <a:pt x="2767263" y="120316"/>
                </a:lnTo>
                <a:lnTo>
                  <a:pt x="1768642" y="120316"/>
                </a:lnTo>
                <a:lnTo>
                  <a:pt x="938463" y="0"/>
                </a:lnTo>
                <a:lnTo>
                  <a:pt x="409074" y="108284"/>
                </a:lnTo>
                <a:lnTo>
                  <a:pt x="84221" y="397042"/>
                </a:lnTo>
                <a:lnTo>
                  <a:pt x="0" y="745958"/>
                </a:lnTo>
                <a:lnTo>
                  <a:pt x="48127" y="1155032"/>
                </a:lnTo>
                <a:lnTo>
                  <a:pt x="132348" y="1407695"/>
                </a:lnTo>
                <a:lnTo>
                  <a:pt x="336884" y="1287379"/>
                </a:lnTo>
                <a:lnTo>
                  <a:pt x="445169" y="1407695"/>
                </a:lnTo>
                <a:lnTo>
                  <a:pt x="733927" y="1239253"/>
                </a:lnTo>
                <a:lnTo>
                  <a:pt x="733927" y="1239253"/>
                </a:lnTo>
                <a:lnTo>
                  <a:pt x="637674" y="1491916"/>
                </a:lnTo>
                <a:lnTo>
                  <a:pt x="673769" y="2033337"/>
                </a:lnTo>
                <a:lnTo>
                  <a:pt x="529390" y="2298032"/>
                </a:lnTo>
                <a:lnTo>
                  <a:pt x="457200" y="2502568"/>
                </a:lnTo>
                <a:lnTo>
                  <a:pt x="421106" y="2719137"/>
                </a:lnTo>
                <a:lnTo>
                  <a:pt x="348916" y="2815389"/>
                </a:lnTo>
                <a:lnTo>
                  <a:pt x="300790" y="3080084"/>
                </a:lnTo>
                <a:close/>
              </a:path>
            </a:pathLst>
          </a:custGeom>
          <a:solidFill>
            <a:srgbClr val="FFFF0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E1DEBD55-7F6C-BFD1-5E52-16957CF4B391}"/>
              </a:ext>
            </a:extLst>
          </p:cNvPr>
          <p:cNvSpPr/>
          <p:nvPr/>
        </p:nvSpPr>
        <p:spPr>
          <a:xfrm>
            <a:off x="3399110" y="4904312"/>
            <a:ext cx="180473" cy="181774"/>
          </a:xfrm>
          <a:prstGeom prst="rect">
            <a:avLst/>
          </a:prstGeom>
          <a:solidFill>
            <a:srgbClr val="FFFF0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14D3DAE6-1055-6B62-3278-F3CBD576AE4D}"/>
              </a:ext>
            </a:extLst>
          </p:cNvPr>
          <p:cNvSpPr/>
          <p:nvPr/>
        </p:nvSpPr>
        <p:spPr>
          <a:xfrm>
            <a:off x="4379495" y="5137484"/>
            <a:ext cx="1203158" cy="636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C02A683-A431-C88F-8928-A570B75C1463}"/>
              </a:ext>
            </a:extLst>
          </p:cNvPr>
          <p:cNvSpPr txBox="1"/>
          <p:nvPr/>
        </p:nvSpPr>
        <p:spPr>
          <a:xfrm>
            <a:off x="3587672" y="4873523"/>
            <a:ext cx="218957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745-681 BC Tiglath-Pileser III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Sennacherib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Ahaz/Hezekiah/Manasseh</a:t>
            </a:r>
          </a:p>
        </p:txBody>
      </p:sp>
      <p:sp>
        <p:nvSpPr>
          <p:cNvPr id="15" name="TextBox 14">
            <a:extLst>
              <a:ext uri="{FF2B5EF4-FFF2-40B4-BE49-F238E27FC236}">
                <a16:creationId xmlns:a16="http://schemas.microsoft.com/office/drawing/2014/main" id="{0C5466C2-02ED-4BEE-4440-9A6E80E46990}"/>
              </a:ext>
            </a:extLst>
          </p:cNvPr>
          <p:cNvSpPr txBox="1"/>
          <p:nvPr/>
        </p:nvSpPr>
        <p:spPr>
          <a:xfrm>
            <a:off x="3587672" y="5543025"/>
            <a:ext cx="229421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681-627 BC Ashurbanipal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Manasseh/Nahum</a:t>
            </a:r>
          </a:p>
        </p:txBody>
      </p:sp>
      <p:sp>
        <p:nvSpPr>
          <p:cNvPr id="4" name="TextBox 3">
            <a:extLst>
              <a:ext uri="{FF2B5EF4-FFF2-40B4-BE49-F238E27FC236}">
                <a16:creationId xmlns:a16="http://schemas.microsoft.com/office/drawing/2014/main" id="{983BDB41-886D-1CFC-105F-0A850FF0A25B}"/>
              </a:ext>
            </a:extLst>
          </p:cNvPr>
          <p:cNvSpPr txBox="1"/>
          <p:nvPr/>
        </p:nvSpPr>
        <p:spPr>
          <a:xfrm>
            <a:off x="5716854" y="4580958"/>
            <a:ext cx="1455608" cy="636374"/>
          </a:xfrm>
          <a:prstGeom prst="rect">
            <a:avLst/>
          </a:prstGeom>
          <a:solidFill>
            <a:srgbClr val="FFFF0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Micah</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Calibri"/>
              </a:rPr>
              <a:t>735-700 BC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17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a:t>Outline of Micah</a:t>
            </a:r>
          </a:p>
        </p:txBody>
      </p:sp>
      <p:sp>
        <p:nvSpPr>
          <p:cNvPr id="129027" name="TextBox 3"/>
          <p:cNvSpPr txBox="1">
            <a:spLocks noChangeArrowheads="1"/>
          </p:cNvSpPr>
          <p:nvPr/>
        </p:nvSpPr>
        <p:spPr bwMode="auto">
          <a:xfrm>
            <a:off x="1889125" y="1335088"/>
            <a:ext cx="60579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2713" indent="-112713" eaLnBrk="0" hangingPunct="0">
              <a:defRPr>
                <a:solidFill>
                  <a:schemeClr val="tx1"/>
                </a:solidFill>
                <a:latin typeface="Arial" pitchFamily="34" charset="0"/>
                <a:cs typeface="Arial" pitchFamily="34" charset="0"/>
              </a:defRPr>
            </a:lvl1pPr>
            <a:lvl2pPr marL="233363" indent="-1206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12713" marR="0" lvl="0" indent="-112713" algn="l" defTabSz="914400" rtl="0" eaLnBrk="1" fontAlgn="base" latinLnBrk="0" hangingPunct="1">
              <a:lnSpc>
                <a:spcPct val="100000"/>
              </a:lnSpc>
              <a:spcBef>
                <a:spcPct val="0"/>
              </a:spcBef>
              <a:spcAft>
                <a:spcPct val="0"/>
              </a:spcAft>
              <a:buClrTx/>
              <a:buSzTx/>
              <a:buFont typeface="Calibri" pitchFamily="34" charset="0"/>
              <a:buAutoNum type="romanUcPeriod"/>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1:1-3:12</a:t>
            </a:r>
          </a:p>
          <a:p>
            <a:pPr marL="233363" marR="0" lvl="1" indent="53975"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Judgment on People   (1:1-2:13)</a:t>
            </a:r>
          </a:p>
          <a:p>
            <a:pPr marL="233363" marR="0" lvl="1" indent="53975"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Judgment on Leaders (3:1-3:12)</a:t>
            </a:r>
          </a:p>
          <a:p>
            <a:pPr marL="112713" marR="0" lvl="0" indent="-112713" algn="l" defTabSz="914400" rtl="0" eaLnBrk="1" fontAlgn="base" latinLnBrk="0" hangingPunct="1">
              <a:lnSpc>
                <a:spcPct val="100000"/>
              </a:lnSpc>
              <a:spcBef>
                <a:spcPct val="0"/>
              </a:spcBef>
              <a:spcAft>
                <a:spcPct val="0"/>
              </a:spcAft>
              <a:buClrTx/>
              <a:buSzTx/>
              <a:buFont typeface="Calibri" pitchFamily="34" charset="0"/>
              <a:buAutoNum type="romanUcPeriod"/>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Promises of Restoration 4:1-5:15</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Coming Kingdom (4:1-4:5)</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Coming Captivity (4:6-5:1)</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Coming King (5:2-5:15)</a:t>
            </a:r>
          </a:p>
          <a:p>
            <a:pPr marL="112713" marR="0" lvl="0" indent="-112713" algn="l" defTabSz="914400" rtl="0" eaLnBrk="1" fontAlgn="base" latinLnBrk="0" hangingPunct="1">
              <a:lnSpc>
                <a:spcPct val="100000"/>
              </a:lnSpc>
              <a:spcBef>
                <a:spcPct val="0"/>
              </a:spcBef>
              <a:spcAft>
                <a:spcPct val="0"/>
              </a:spcAft>
              <a:buClrTx/>
              <a:buSzTx/>
              <a:buFont typeface="Calibri" pitchFamily="34" charset="0"/>
              <a:buAutoNum type="romanUcPeriod"/>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Plea for Repentance 6:1-7:20</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First Plea of God (6:1-6:9)</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Second Plea of God (6:10-7:6)</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Final Salvation (7:7-7:20)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2750" y="2074490"/>
            <a:ext cx="2842146" cy="2842146"/>
          </a:xfrm>
          <a:prstGeom prst="rect">
            <a:avLst/>
          </a:prstGeom>
        </p:spPr>
      </p:pic>
      <p:sp>
        <p:nvSpPr>
          <p:cNvPr id="2" name="Title 1"/>
          <p:cNvSpPr>
            <a:spLocks noGrp="1"/>
          </p:cNvSpPr>
          <p:nvPr>
            <p:ph type="title"/>
          </p:nvPr>
        </p:nvSpPr>
        <p:spPr>
          <a:xfrm>
            <a:off x="4694829" y="274638"/>
            <a:ext cx="3172821" cy="1143000"/>
          </a:xfrm>
        </p:spPr>
        <p:txBody>
          <a:bodyPr/>
          <a:lstStyle/>
          <a:p>
            <a:r>
              <a:rPr lang="en-US" dirty="0"/>
              <a:t>Lesson 8</a:t>
            </a:r>
          </a:p>
        </p:txBody>
      </p:sp>
      <p:grpSp>
        <p:nvGrpSpPr>
          <p:cNvPr id="8" name="Group 7"/>
          <p:cNvGrpSpPr/>
          <p:nvPr/>
        </p:nvGrpSpPr>
        <p:grpSpPr>
          <a:xfrm>
            <a:off x="8153392" y="378778"/>
            <a:ext cx="795411" cy="461665"/>
            <a:chOff x="8153406" y="378767"/>
            <a:chExt cx="795410" cy="46166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53406" y="378767"/>
              <a:ext cx="79541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Britannic Bold" panose="020B0903060703020204" pitchFamily="34" charset="0"/>
                  <a:ea typeface="+mn-ea"/>
                  <a:cs typeface="Arial"/>
                  <a:sym typeface="Arial"/>
                  <a:rtl val="0"/>
                </a:rPr>
                <a:t>Minor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Britannic Bold" panose="020B0903060703020204" pitchFamily="34" charset="0"/>
                  <a:ea typeface="+mn-ea"/>
                  <a:cs typeface="Arial"/>
                  <a:sym typeface="Arial"/>
                  <a:rtl val="0"/>
                </a:rPr>
                <a:t>Prophets</a:t>
              </a:r>
            </a:p>
          </p:txBody>
        </p:sp>
      </p:grpSp>
      <p:sp>
        <p:nvSpPr>
          <p:cNvPr id="5" name="Rectangle 4"/>
          <p:cNvSpPr/>
          <p:nvPr/>
        </p:nvSpPr>
        <p:spPr>
          <a:xfrm>
            <a:off x="4571999" y="1310610"/>
            <a:ext cx="458625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a:ea typeface="+mn-ea"/>
                <a:cs typeface="Arial"/>
                <a:sym typeface="Arial"/>
                <a:rtl val="0"/>
              </a:rPr>
              <a:t>Micah Overview</a:t>
            </a:r>
            <a:endParaRPr kumimoji="0" lang="en-US" sz="4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9" name="Rectangle 8"/>
          <p:cNvSpPr/>
          <p:nvPr/>
        </p:nvSpPr>
        <p:spPr>
          <a:xfrm>
            <a:off x="5980435" y="2288974"/>
            <a:ext cx="29547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u="sng" dirty="0">
                <a:solidFill>
                  <a:srgbClr val="7030A0"/>
                </a:solidFill>
              </a:rPr>
              <a:t>1</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:2 Hear, all you peoples!</a:t>
            </a:r>
          </a:p>
        </p:txBody>
      </p:sp>
      <p:sp>
        <p:nvSpPr>
          <p:cNvPr id="10" name="Rectangle 9"/>
          <p:cNvSpPr/>
          <p:nvPr/>
        </p:nvSpPr>
        <p:spPr>
          <a:xfrm>
            <a:off x="5980435" y="2721407"/>
            <a:ext cx="18646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3:1 “Hear now</a:t>
            </a:r>
            <a:r>
              <a:rPr kumimoji="0" lang="en-US" sz="1800" b="0" i="0" u="sng"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endPar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tangle 10"/>
          <p:cNvSpPr/>
          <p:nvPr/>
        </p:nvSpPr>
        <p:spPr>
          <a:xfrm>
            <a:off x="5689638" y="3128145"/>
            <a:ext cx="35445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3:4  But He will not hear them</a:t>
            </a:r>
            <a:endPar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endParaRPr>
          </a:p>
        </p:txBody>
      </p:sp>
      <p:sp>
        <p:nvSpPr>
          <p:cNvPr id="12" name="Rectangle 11"/>
          <p:cNvSpPr/>
          <p:nvPr/>
        </p:nvSpPr>
        <p:spPr>
          <a:xfrm>
            <a:off x="5771696" y="3500046"/>
            <a:ext cx="215956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3:9 Now hear this</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a:t>
            </a:r>
          </a:p>
        </p:txBody>
      </p:sp>
      <p:sp>
        <p:nvSpPr>
          <p:cNvPr id="13" name="Rectangle 12"/>
          <p:cNvSpPr/>
          <p:nvPr/>
        </p:nvSpPr>
        <p:spPr>
          <a:xfrm>
            <a:off x="5625371" y="3865545"/>
            <a:ext cx="3245517"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5:15 On the nations that have not heard.”</a:t>
            </a:r>
          </a:p>
        </p:txBody>
      </p:sp>
      <p:sp>
        <p:nvSpPr>
          <p:cNvPr id="14" name="Rectangle 13"/>
          <p:cNvSpPr/>
          <p:nvPr/>
        </p:nvSpPr>
        <p:spPr>
          <a:xfrm>
            <a:off x="5253799" y="4492712"/>
            <a:ext cx="389080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6:1 Hear now what the </a:t>
            </a:r>
            <a:r>
              <a:rPr kumimoji="0" lang="en-US" sz="1800" b="1" i="0" u="sng" strike="noStrike" kern="1200" cap="small" spc="0" normalizeH="0" baseline="0" noProof="0" dirty="0">
                <a:ln>
                  <a:noFill/>
                </a:ln>
                <a:solidFill>
                  <a:srgbClr val="7030A0"/>
                </a:solidFill>
                <a:effectLst/>
                <a:uLnTx/>
                <a:uFillTx/>
                <a:latin typeface="Arial" pitchFamily="34" charset="0"/>
                <a:ea typeface="+mn-ea"/>
                <a:cs typeface="Arial" pitchFamily="34" charset="0"/>
              </a:rPr>
              <a:t>Lord</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 says:</a:t>
            </a:r>
          </a:p>
        </p:txBody>
      </p:sp>
      <p:sp>
        <p:nvSpPr>
          <p:cNvPr id="15" name="Rectangle 14"/>
          <p:cNvSpPr/>
          <p:nvPr/>
        </p:nvSpPr>
        <p:spPr>
          <a:xfrm>
            <a:off x="4572608" y="4899270"/>
            <a:ext cx="4572000" cy="64633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6:2 Hear, O you mountains, the Lord’s complaint,</a:t>
            </a:r>
          </a:p>
        </p:txBody>
      </p:sp>
      <p:sp>
        <p:nvSpPr>
          <p:cNvPr id="16" name="Rectangle 15"/>
          <p:cNvSpPr/>
          <p:nvPr/>
        </p:nvSpPr>
        <p:spPr>
          <a:xfrm>
            <a:off x="4572608" y="5559912"/>
            <a:ext cx="213391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6:9 “Hear the rod!</a:t>
            </a:r>
          </a:p>
        </p:txBody>
      </p:sp>
      <p:sp>
        <p:nvSpPr>
          <p:cNvPr id="17" name="Rectangle 16"/>
          <p:cNvSpPr/>
          <p:nvPr/>
        </p:nvSpPr>
        <p:spPr>
          <a:xfrm>
            <a:off x="4572608" y="5929244"/>
            <a:ext cx="287771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7:7 My God will hear me.</a:t>
            </a:r>
          </a:p>
        </p:txBody>
      </p:sp>
      <p:sp>
        <p:nvSpPr>
          <p:cNvPr id="4" name="TextBox 3">
            <a:extLst>
              <a:ext uri="{FF2B5EF4-FFF2-40B4-BE49-F238E27FC236}">
                <a16:creationId xmlns:a16="http://schemas.microsoft.com/office/drawing/2014/main" id="{43FD281A-BBF6-37DD-9757-47A00B75ADA3}"/>
              </a:ext>
            </a:extLst>
          </p:cNvPr>
          <p:cNvSpPr txBox="1"/>
          <p:nvPr/>
        </p:nvSpPr>
        <p:spPr>
          <a:xfrm>
            <a:off x="1238250" y="274638"/>
            <a:ext cx="3048008" cy="3416320"/>
          </a:xfrm>
          <a:prstGeom prst="rect">
            <a:avLst/>
          </a:prstGeom>
          <a:noFill/>
        </p:spPr>
        <p:txBody>
          <a:bodyPr wrap="square" rtlCol="0">
            <a:spAutoFit/>
          </a:bodyPr>
          <a:lstStyle/>
          <a:p>
            <a:r>
              <a:rPr lang="en-US" sz="1800" dirty="0"/>
              <a:t>The book is divided into three sermons each distinguished from the other by the word </a:t>
            </a:r>
            <a:r>
              <a:rPr lang="en-US" sz="1800" i="1" dirty="0"/>
              <a:t>hear (1:2; 3:1; 6:1). </a:t>
            </a:r>
          </a:p>
          <a:p>
            <a:r>
              <a:rPr lang="en-US" sz="1800" i="1" dirty="0"/>
              <a:t>The first sermon is directed to the nations (</a:t>
            </a:r>
            <a:r>
              <a:rPr lang="en-US" sz="1800" i="1" dirty="0" err="1"/>
              <a:t>chs</a:t>
            </a:r>
            <a:r>
              <a:rPr lang="en-US" sz="1800" i="1" dirty="0"/>
              <a:t>. 1–2),</a:t>
            </a:r>
          </a:p>
          <a:p>
            <a:r>
              <a:rPr lang="en-US" sz="1800" i="1" dirty="0"/>
              <a:t> the second to the rulers (</a:t>
            </a:r>
            <a:r>
              <a:rPr lang="en-US" sz="1800" i="1" dirty="0" err="1"/>
              <a:t>chs</a:t>
            </a:r>
            <a:r>
              <a:rPr lang="en-US" sz="1800" i="1" dirty="0"/>
              <a:t>. 3–5), </a:t>
            </a:r>
          </a:p>
          <a:p>
            <a:r>
              <a:rPr lang="en-US" sz="1800" i="1" dirty="0"/>
              <a:t>and the third to Israel (</a:t>
            </a:r>
            <a:r>
              <a:rPr lang="en-US" sz="1800" i="1" dirty="0" err="1"/>
              <a:t>chs</a:t>
            </a:r>
            <a:r>
              <a:rPr lang="en-US" sz="1800" i="1" dirty="0"/>
              <a:t>. 6–7).</a:t>
            </a:r>
          </a:p>
          <a:p>
            <a:endParaRPr lang="en-US" dirty="0"/>
          </a:p>
        </p:txBody>
      </p:sp>
      <p:pic>
        <p:nvPicPr>
          <p:cNvPr id="18" name="Picture 17">
            <a:extLst>
              <a:ext uri="{FF2B5EF4-FFF2-40B4-BE49-F238E27FC236}">
                <a16:creationId xmlns:a16="http://schemas.microsoft.com/office/drawing/2014/main" id="{7F8BA0E1-7224-A896-9CC2-2DFA718F1FC2}"/>
              </a:ext>
            </a:extLst>
          </p:cNvPr>
          <p:cNvPicPr>
            <a:picLocks noChangeAspect="1"/>
          </p:cNvPicPr>
          <p:nvPr/>
        </p:nvPicPr>
        <p:blipFill>
          <a:blip r:embed="rId4"/>
          <a:stretch>
            <a:fillRect/>
          </a:stretch>
        </p:blipFill>
        <p:spPr>
          <a:xfrm>
            <a:off x="142875" y="3449259"/>
            <a:ext cx="4409234" cy="2242928"/>
          </a:xfrm>
          <a:prstGeom prst="rect">
            <a:avLst/>
          </a:prstGeom>
        </p:spPr>
      </p:pic>
      <p:sp>
        <p:nvSpPr>
          <p:cNvPr id="20" name="TextBox 19">
            <a:extLst>
              <a:ext uri="{FF2B5EF4-FFF2-40B4-BE49-F238E27FC236}">
                <a16:creationId xmlns:a16="http://schemas.microsoft.com/office/drawing/2014/main" id="{5DC5EBD0-D197-04E3-E722-2A5C093AD4A0}"/>
              </a:ext>
            </a:extLst>
          </p:cNvPr>
          <p:cNvSpPr txBox="1"/>
          <p:nvPr/>
        </p:nvSpPr>
        <p:spPr>
          <a:xfrm>
            <a:off x="-4843466" y="1180069"/>
            <a:ext cx="4705350" cy="1200329"/>
          </a:xfrm>
          <a:prstGeom prst="rect">
            <a:avLst/>
          </a:prstGeom>
          <a:noFill/>
        </p:spPr>
        <p:txBody>
          <a:bodyPr wrap="square">
            <a:spAutoFit/>
          </a:bodyPr>
          <a:lstStyle/>
          <a:p>
            <a:pPr algn="l" rtl="0"/>
            <a:r>
              <a:rPr lang="en-US" dirty="0"/>
              <a:t>1:2 Hear, all you peoples! Listen, O earth, and all that is in it! Let the Lord God be a witness against you, The Lord from His holy temple.</a:t>
            </a:r>
          </a:p>
        </p:txBody>
      </p:sp>
      <p:sp>
        <p:nvSpPr>
          <p:cNvPr id="6" name="TextBox 5">
            <a:extLst>
              <a:ext uri="{FF2B5EF4-FFF2-40B4-BE49-F238E27FC236}">
                <a16:creationId xmlns:a16="http://schemas.microsoft.com/office/drawing/2014/main" id="{F1E9BDF3-2729-D7CE-2112-AE745B6EBFBF}"/>
              </a:ext>
            </a:extLst>
          </p:cNvPr>
          <p:cNvSpPr txBox="1"/>
          <p:nvPr/>
        </p:nvSpPr>
        <p:spPr>
          <a:xfrm>
            <a:off x="1166949" y="5222435"/>
            <a:ext cx="718466" cy="261610"/>
          </a:xfrm>
          <a:prstGeom prst="rect">
            <a:avLst/>
          </a:prstGeom>
          <a:noFill/>
        </p:spPr>
        <p:txBody>
          <a:bodyPr wrap="none" rtlCol="0">
            <a:spAutoFit/>
          </a:bodyPr>
          <a:lstStyle/>
          <a:p>
            <a:r>
              <a:rPr lang="en-US" sz="1100" dirty="0"/>
              <a:t>(People)</a:t>
            </a:r>
          </a:p>
        </p:txBody>
      </p:sp>
    </p:spTree>
    <p:extLst>
      <p:ext uri="{BB962C8B-B14F-4D97-AF65-F5344CB8AC3E}">
        <p14:creationId xmlns:p14="http://schemas.microsoft.com/office/powerpoint/2010/main" val="214057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p:cNvPicPr>
            <a:picLocks noChangeAspect="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solidFill>
            <a:srgbClr val="FFFFFF"/>
          </a:solidFill>
          <a:ln>
            <a:noFill/>
          </a:ln>
        </p:spPr>
      </p:pic>
      <p:sp>
        <p:nvSpPr>
          <p:cNvPr id="24579" name="Title 1"/>
          <p:cNvSpPr>
            <a:spLocks noGrp="1"/>
          </p:cNvSpPr>
          <p:nvPr>
            <p:ph type="title" idx="4294967295"/>
          </p:nvPr>
        </p:nvSpPr>
        <p:spPr>
          <a:xfrm>
            <a:off x="0" y="-160338"/>
            <a:ext cx="7772400" cy="1143001"/>
          </a:xfrm>
        </p:spPr>
        <p:txBody>
          <a:bodyPr/>
          <a:lstStyle/>
          <a:p>
            <a:pPr eaLnBrk="1" hangingPunct="1"/>
            <a:r>
              <a:rPr lang="en-US" sz="3600">
                <a:solidFill>
                  <a:srgbClr val="000000"/>
                </a:solidFill>
              </a:rPr>
              <a:t>Hear Micah</a:t>
            </a:r>
          </a:p>
        </p:txBody>
      </p:sp>
      <p:sp>
        <p:nvSpPr>
          <p:cNvPr id="24580"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Hear All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You Peoples</a:t>
            </a:r>
          </a:p>
        </p:txBody>
      </p:sp>
      <p:sp>
        <p:nvSpPr>
          <p:cNvPr id="24581"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82"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1:1</a:t>
            </a:r>
          </a:p>
        </p:txBody>
      </p:sp>
      <p:sp>
        <p:nvSpPr>
          <p:cNvPr id="24583"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1:2-16</a:t>
            </a:r>
          </a:p>
        </p:txBody>
      </p:sp>
      <p:sp>
        <p:nvSpPr>
          <p:cNvPr id="24584"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2:12-13</a:t>
            </a:r>
          </a:p>
        </p:txBody>
      </p:sp>
      <p:sp>
        <p:nvSpPr>
          <p:cNvPr id="24585"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2:1-11</a:t>
            </a:r>
          </a:p>
        </p:txBody>
      </p:sp>
      <p:sp>
        <p:nvSpPr>
          <p:cNvPr id="24586"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Comfort &amp; Hope</a:t>
            </a:r>
          </a:p>
        </p:txBody>
      </p:sp>
      <p:sp>
        <p:nvSpPr>
          <p:cNvPr id="24587"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Warning/Judgment</a:t>
            </a:r>
          </a:p>
        </p:txBody>
      </p:sp>
      <p:sp>
        <p:nvSpPr>
          <p:cNvPr id="24588"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Mentions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Samaria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&amp; Jerusalem</a:t>
            </a:r>
          </a:p>
        </p:txBody>
      </p:sp>
      <p:sp>
        <p:nvSpPr>
          <p:cNvPr id="24589"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0"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1"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3:1-12</a:t>
            </a:r>
          </a:p>
        </p:txBody>
      </p:sp>
      <p:sp>
        <p:nvSpPr>
          <p:cNvPr id="24592" name="TextBox 21"/>
          <p:cNvSpPr txBox="1">
            <a:spLocks noChangeArrowheads="1"/>
          </p:cNvSpPr>
          <p:nvPr/>
        </p:nvSpPr>
        <p:spPr bwMode="auto">
          <a:xfrm>
            <a:off x="3761140" y="5226050"/>
            <a:ext cx="1207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Focus 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Jerusalem</a:t>
            </a:r>
          </a:p>
        </p:txBody>
      </p:sp>
      <p:sp>
        <p:nvSpPr>
          <p:cNvPr id="24593"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4:1-13</a:t>
            </a:r>
          </a:p>
        </p:txBody>
      </p:sp>
      <p:sp>
        <p:nvSpPr>
          <p:cNvPr id="24594"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 has Laid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Siege</a:t>
            </a:r>
          </a:p>
        </p:txBody>
      </p:sp>
      <p:sp>
        <p:nvSpPr>
          <p:cNvPr id="24595"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6"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5:1, 10-15</a:t>
            </a:r>
          </a:p>
        </p:txBody>
      </p:sp>
      <p:sp>
        <p:nvSpPr>
          <p:cNvPr id="24597"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5:2-9</a:t>
            </a:r>
          </a:p>
        </p:txBody>
      </p:sp>
      <p:sp>
        <p:nvSpPr>
          <p:cNvPr id="24598"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9"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0"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6:1-16</a:t>
            </a:r>
          </a:p>
        </p:txBody>
      </p:sp>
      <p:sp>
        <p:nvSpPr>
          <p:cNvPr id="24601"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2" name="TextBox 31"/>
          <p:cNvSpPr txBox="1">
            <a:spLocks noChangeArrowheads="1"/>
          </p:cNvSpPr>
          <p:nvPr/>
        </p:nvSpPr>
        <p:spPr bwMode="auto">
          <a:xfrm>
            <a:off x="6591300"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Sermon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 Woe is me</a:t>
            </a:r>
          </a:p>
        </p:txBody>
      </p:sp>
      <p:sp>
        <p:nvSpPr>
          <p:cNvPr id="24603"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7:7-20</a:t>
            </a:r>
          </a:p>
        </p:txBody>
      </p:sp>
      <p:sp>
        <p:nvSpPr>
          <p:cNvPr id="24604"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7:1-6</a:t>
            </a:r>
          </a:p>
        </p:txBody>
      </p:sp>
      <p:sp>
        <p:nvSpPr>
          <p:cNvPr id="2" name="TextBox 1"/>
          <p:cNvSpPr txBox="1"/>
          <p:nvPr/>
        </p:nvSpPr>
        <p:spPr>
          <a:xfrm>
            <a:off x="784704" y="3766492"/>
            <a:ext cx="1311578"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All you People</a:t>
            </a:r>
          </a:p>
        </p:txBody>
      </p:sp>
      <p:sp>
        <p:nvSpPr>
          <p:cNvPr id="30" name="TextBox 29"/>
          <p:cNvSpPr txBox="1"/>
          <p:nvPr/>
        </p:nvSpPr>
        <p:spPr>
          <a:xfrm>
            <a:off x="3422512" y="3788279"/>
            <a:ext cx="1104790"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 will not hear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Now hear this</a:t>
            </a:r>
          </a:p>
        </p:txBody>
      </p:sp>
      <p:sp>
        <p:nvSpPr>
          <p:cNvPr id="31" name="TextBox 30"/>
          <p:cNvSpPr txBox="1"/>
          <p:nvPr/>
        </p:nvSpPr>
        <p:spPr>
          <a:xfrm>
            <a:off x="5960379" y="5594519"/>
            <a:ext cx="1452642"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Lord’s complaint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the rod</a:t>
            </a:r>
          </a:p>
        </p:txBody>
      </p:sp>
      <p:sp>
        <p:nvSpPr>
          <p:cNvPr id="32" name="TextBox 31"/>
          <p:cNvSpPr txBox="1"/>
          <p:nvPr/>
        </p:nvSpPr>
        <p:spPr>
          <a:xfrm>
            <a:off x="5207215" y="4825206"/>
            <a:ext cx="1221809"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Nations not heard</a:t>
            </a:r>
          </a:p>
        </p:txBody>
      </p:sp>
      <p:sp>
        <p:nvSpPr>
          <p:cNvPr id="33" name="TextBox 32"/>
          <p:cNvSpPr txBox="1"/>
          <p:nvPr/>
        </p:nvSpPr>
        <p:spPr>
          <a:xfrm>
            <a:off x="7062065" y="1330796"/>
            <a:ext cx="1164101"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God will hear me</a:t>
            </a:r>
          </a:p>
        </p:txBody>
      </p:sp>
      <p:sp>
        <p:nvSpPr>
          <p:cNvPr id="3" name="Rectangle 2"/>
          <p:cNvSpPr/>
          <p:nvPr/>
        </p:nvSpPr>
        <p:spPr bwMode="auto">
          <a:xfrm>
            <a:off x="1182688" y="3609975"/>
            <a:ext cx="6889750" cy="64294"/>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grpSp>
        <p:nvGrpSpPr>
          <p:cNvPr id="35" name="Group 34"/>
          <p:cNvGrpSpPr/>
          <p:nvPr/>
        </p:nvGrpSpPr>
        <p:grpSpPr>
          <a:xfrm>
            <a:off x="8153392" y="246494"/>
            <a:ext cx="795411" cy="640244"/>
            <a:chOff x="8153406" y="378767"/>
            <a:chExt cx="795410" cy="383233"/>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175101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endParaRPr lang="en-US" altLang="en-US"/>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838200"/>
            <a:ext cx="5243513" cy="544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29338" y="1624013"/>
            <a:ext cx="3014662" cy="28924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pitchFamily="34" charset="0"/>
                <a:ea typeface="+mn-ea"/>
                <a:cs typeface="Arial" pitchFamily="34" charset="0"/>
              </a:rPr>
              <a:t>Place the following prophecies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pitchFamily="34" charset="0"/>
                <a:ea typeface="+mn-ea"/>
                <a:cs typeface="Arial" pitchFamily="34" charset="0"/>
              </a:rPr>
              <a:t>under the correct prophecy range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1:6-7   Fall of Samaria in 722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1:9-16 Invasion of Judah by Sennacherib (701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3:12,7:13 Fall of Jerusalem (586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4:10     Exile in Babylon (586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4:10     Return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captivity (~516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5:2       Birth of Jesus (~4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4:1-5    Kingdom of God</a:t>
            </a:r>
          </a:p>
        </p:txBody>
      </p:sp>
    </p:spTree>
    <p:extLst>
      <p:ext uri="{BB962C8B-B14F-4D97-AF65-F5344CB8AC3E}">
        <p14:creationId xmlns:p14="http://schemas.microsoft.com/office/powerpoint/2010/main" val="272427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ltGray">
          <a:xfrm>
            <a:off x="5524500" y="585788"/>
            <a:ext cx="3257550" cy="2571750"/>
          </a:xfrm>
          <a:prstGeom prst="rect">
            <a:avLst/>
          </a:prstGeom>
          <a:solidFill>
            <a:srgbClr val="F8F8F8"/>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endParaRPr>
          </a:p>
        </p:txBody>
      </p:sp>
      <p:sp>
        <p:nvSpPr>
          <p:cNvPr id="25603" name="Rectangle 3"/>
          <p:cNvSpPr>
            <a:spLocks noGrp="1" noChangeArrowheads="1"/>
          </p:cNvSpPr>
          <p:nvPr>
            <p:ph type="title"/>
          </p:nvPr>
        </p:nvSpPr>
        <p:spPr>
          <a:xfrm>
            <a:off x="752475" y="-188913"/>
            <a:ext cx="7772400" cy="1143001"/>
          </a:xfrm>
        </p:spPr>
        <p:txBody>
          <a:bodyPr/>
          <a:lstStyle/>
          <a:p>
            <a:pPr eaLnBrk="1" hangingPunct="1"/>
            <a:r>
              <a:rPr lang="en-US" altLang="en-US" sz="3600"/>
              <a:t>Prophecy – Near &amp; Far</a:t>
            </a:r>
          </a:p>
        </p:txBody>
      </p:sp>
      <p:pic>
        <p:nvPicPr>
          <p:cNvPr id="25604" name="Picture 4" descr="H:\WEBSITE\minorp-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585788"/>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5"/>
          <p:cNvGrpSpPr>
            <a:grpSpLocks/>
          </p:cNvGrpSpPr>
          <p:nvPr/>
        </p:nvGrpSpPr>
        <p:grpSpPr bwMode="auto">
          <a:xfrm>
            <a:off x="6486525" y="614363"/>
            <a:ext cx="590550" cy="609600"/>
            <a:chOff x="2508" y="1278"/>
            <a:chExt cx="372" cy="444"/>
          </a:xfrm>
        </p:grpSpPr>
        <p:sp>
          <p:nvSpPr>
            <p:cNvPr id="25635"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endParaRPr>
            </a:p>
          </p:txBody>
        </p:sp>
        <p:sp>
          <p:nvSpPr>
            <p:cNvPr id="25636"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endParaRPr>
            </a:p>
          </p:txBody>
        </p:sp>
      </p:grpSp>
      <p:sp>
        <p:nvSpPr>
          <p:cNvPr id="25606" name="Text Box 12"/>
          <p:cNvSpPr txBox="1">
            <a:spLocks noChangeArrowheads="1"/>
          </p:cNvSpPr>
          <p:nvPr/>
        </p:nvSpPr>
        <p:spPr bwMode="ltGray">
          <a:xfrm>
            <a:off x="2330450" y="2135188"/>
            <a:ext cx="1255713"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Medium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Range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Prophecies</a:t>
            </a:r>
          </a:p>
        </p:txBody>
      </p:sp>
      <p:sp>
        <p:nvSpPr>
          <p:cNvPr id="25607" name="Line 13"/>
          <p:cNvSpPr>
            <a:spLocks noChangeShapeType="1"/>
          </p:cNvSpPr>
          <p:nvPr/>
        </p:nvSpPr>
        <p:spPr bwMode="ltGray">
          <a:xfrm flipH="1">
            <a:off x="2228850" y="1804988"/>
            <a:ext cx="581025" cy="9429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08" name="Line 14"/>
          <p:cNvSpPr>
            <a:spLocks noChangeShapeType="1"/>
          </p:cNvSpPr>
          <p:nvPr/>
        </p:nvSpPr>
        <p:spPr bwMode="ltGray">
          <a:xfrm flipH="1" flipV="1">
            <a:off x="3228975" y="2024063"/>
            <a:ext cx="238125" cy="5619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09" name="Line 15"/>
          <p:cNvSpPr>
            <a:spLocks noChangeShapeType="1"/>
          </p:cNvSpPr>
          <p:nvPr/>
        </p:nvSpPr>
        <p:spPr bwMode="ltGray">
          <a:xfrm flipH="1">
            <a:off x="3478213" y="2565401"/>
            <a:ext cx="760412" cy="174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0" name="Line 16"/>
          <p:cNvSpPr>
            <a:spLocks noChangeShapeType="1"/>
          </p:cNvSpPr>
          <p:nvPr/>
        </p:nvSpPr>
        <p:spPr bwMode="ltGray">
          <a:xfrm flipV="1">
            <a:off x="5514975" y="2357438"/>
            <a:ext cx="666750"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1" name="Line 17"/>
          <p:cNvSpPr>
            <a:spLocks noChangeShapeType="1"/>
          </p:cNvSpPr>
          <p:nvPr/>
        </p:nvSpPr>
        <p:spPr bwMode="ltGray">
          <a:xfrm flipV="1">
            <a:off x="6181725" y="1204913"/>
            <a:ext cx="352425" cy="1152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2" name="Line 18"/>
          <p:cNvSpPr>
            <a:spLocks noChangeShapeType="1"/>
          </p:cNvSpPr>
          <p:nvPr/>
        </p:nvSpPr>
        <p:spPr bwMode="ltGray">
          <a:xfrm flipV="1">
            <a:off x="6572250" y="1204913"/>
            <a:ext cx="428625" cy="190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3" name="Line 19"/>
          <p:cNvSpPr>
            <a:spLocks noChangeShapeType="1"/>
          </p:cNvSpPr>
          <p:nvPr/>
        </p:nvSpPr>
        <p:spPr bwMode="ltGray">
          <a:xfrm flipH="1" flipV="1">
            <a:off x="6981825" y="1214438"/>
            <a:ext cx="352425" cy="962025"/>
          </a:xfrm>
          <a:prstGeom prst="line">
            <a:avLst/>
          </a:prstGeom>
          <a:noFill/>
          <a:ln w="19050">
            <a:solidFill>
              <a:srgbClr val="000000"/>
            </a:solidFill>
            <a:prstDash val="lgDash"/>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4" name="Text Box 20"/>
          <p:cNvSpPr txBox="1">
            <a:spLocks noChangeArrowheads="1"/>
          </p:cNvSpPr>
          <p:nvPr/>
        </p:nvSpPr>
        <p:spPr bwMode="ltGray">
          <a:xfrm>
            <a:off x="6302375" y="2008188"/>
            <a:ext cx="1033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rPr>
              <a:t>Messianic</a:t>
            </a:r>
          </a:p>
        </p:txBody>
      </p:sp>
      <p:sp>
        <p:nvSpPr>
          <p:cNvPr id="25615" name="Line 21"/>
          <p:cNvSpPr>
            <a:spLocks noChangeShapeType="1"/>
          </p:cNvSpPr>
          <p:nvPr/>
        </p:nvSpPr>
        <p:spPr bwMode="ltGray">
          <a:xfrm>
            <a:off x="1600200" y="2100263"/>
            <a:ext cx="2667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6" name="Text Box 22"/>
          <p:cNvSpPr txBox="1">
            <a:spLocks noChangeArrowheads="1"/>
          </p:cNvSpPr>
          <p:nvPr/>
        </p:nvSpPr>
        <p:spPr bwMode="ltGray">
          <a:xfrm rot="5400000">
            <a:off x="1181894" y="2504282"/>
            <a:ext cx="1003300" cy="62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Short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Term</a:t>
            </a:r>
          </a:p>
        </p:txBody>
      </p:sp>
      <p:sp>
        <p:nvSpPr>
          <p:cNvPr id="25617" name="Line 23"/>
          <p:cNvSpPr>
            <a:spLocks noChangeShapeType="1"/>
          </p:cNvSpPr>
          <p:nvPr/>
        </p:nvSpPr>
        <p:spPr bwMode="ltGray">
          <a:xfrm>
            <a:off x="1104900" y="2849563"/>
            <a:ext cx="2667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8" name="Line 24"/>
          <p:cNvSpPr>
            <a:spLocks noChangeShapeType="1"/>
          </p:cNvSpPr>
          <p:nvPr/>
        </p:nvSpPr>
        <p:spPr bwMode="ltGray">
          <a:xfrm flipV="1">
            <a:off x="1333500" y="2100263"/>
            <a:ext cx="266700" cy="7366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19" name="Line 25"/>
          <p:cNvSpPr>
            <a:spLocks noChangeShapeType="1"/>
          </p:cNvSpPr>
          <p:nvPr/>
        </p:nvSpPr>
        <p:spPr bwMode="ltGray">
          <a:xfrm>
            <a:off x="1841500" y="2087563"/>
            <a:ext cx="114300" cy="647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0" name="Line 26"/>
          <p:cNvSpPr>
            <a:spLocks noChangeShapeType="1"/>
          </p:cNvSpPr>
          <p:nvPr/>
        </p:nvSpPr>
        <p:spPr bwMode="ltGray">
          <a:xfrm>
            <a:off x="1943100" y="2722563"/>
            <a:ext cx="292100" cy="381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1" name="Line 27"/>
          <p:cNvSpPr>
            <a:spLocks noChangeShapeType="1"/>
          </p:cNvSpPr>
          <p:nvPr/>
        </p:nvSpPr>
        <p:spPr bwMode="ltGray">
          <a:xfrm flipV="1">
            <a:off x="5276850" y="12620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2" name="Line 28"/>
          <p:cNvSpPr>
            <a:spLocks noChangeShapeType="1"/>
          </p:cNvSpPr>
          <p:nvPr/>
        </p:nvSpPr>
        <p:spPr bwMode="ltGray">
          <a:xfrm flipV="1">
            <a:off x="5772150" y="11858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3" name="Line 29"/>
          <p:cNvSpPr>
            <a:spLocks noChangeShapeType="1"/>
          </p:cNvSpPr>
          <p:nvPr/>
        </p:nvSpPr>
        <p:spPr bwMode="ltGray">
          <a:xfrm flipV="1">
            <a:off x="6286500" y="11096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4" name="Text Box 30"/>
          <p:cNvSpPr txBox="1">
            <a:spLocks noChangeArrowheads="1"/>
          </p:cNvSpPr>
          <p:nvPr/>
        </p:nvSpPr>
        <p:spPr bwMode="ltGray">
          <a:xfrm>
            <a:off x="4610894" y="1833562"/>
            <a:ext cx="1255713"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Long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Range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Prophecies</a:t>
            </a:r>
          </a:p>
        </p:txBody>
      </p:sp>
      <p:sp>
        <p:nvSpPr>
          <p:cNvPr id="25625" name="Line 31"/>
          <p:cNvSpPr>
            <a:spLocks noChangeShapeType="1"/>
          </p:cNvSpPr>
          <p:nvPr/>
        </p:nvSpPr>
        <p:spPr bwMode="ltGray">
          <a:xfrm flipH="1" flipV="1">
            <a:off x="5362575" y="1798638"/>
            <a:ext cx="266700" cy="5429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6" name="Line 32"/>
          <p:cNvSpPr>
            <a:spLocks noChangeShapeType="1"/>
          </p:cNvSpPr>
          <p:nvPr/>
        </p:nvSpPr>
        <p:spPr bwMode="ltGray">
          <a:xfrm flipV="1">
            <a:off x="4343400" y="1817688"/>
            <a:ext cx="323850" cy="771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627" name="Rectangle 33"/>
          <p:cNvSpPr>
            <a:spLocks noChangeArrowheads="1"/>
          </p:cNvSpPr>
          <p:nvPr/>
        </p:nvSpPr>
        <p:spPr bwMode="ltGray">
          <a:xfrm>
            <a:off x="323850" y="3090863"/>
            <a:ext cx="8817684" cy="3767137"/>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endParaRPr>
          </a:p>
        </p:txBody>
      </p:sp>
      <p:sp>
        <p:nvSpPr>
          <p:cNvPr id="25628" name="TextBox 1"/>
          <p:cNvSpPr txBox="1">
            <a:spLocks noChangeArrowheads="1"/>
          </p:cNvSpPr>
          <p:nvPr/>
        </p:nvSpPr>
        <p:spPr bwMode="auto">
          <a:xfrm>
            <a:off x="1271588" y="693738"/>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rPr>
              <a:t>Within Few years of prophecy</a:t>
            </a:r>
          </a:p>
        </p:txBody>
      </p:sp>
      <p:sp>
        <p:nvSpPr>
          <p:cNvPr id="25629" name="TextBox 39"/>
          <p:cNvSpPr txBox="1">
            <a:spLocks noChangeArrowheads="1"/>
          </p:cNvSpPr>
          <p:nvPr/>
        </p:nvSpPr>
        <p:spPr bwMode="auto">
          <a:xfrm>
            <a:off x="2519363" y="692151"/>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rPr>
              <a:t>Lifetime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rPr>
              <a:t>Of prophet</a:t>
            </a:r>
          </a:p>
        </p:txBody>
      </p:sp>
      <p:sp>
        <p:nvSpPr>
          <p:cNvPr id="25630" name="TextBox 2"/>
          <p:cNvSpPr txBox="1">
            <a:spLocks noChangeArrowheads="1"/>
          </p:cNvSpPr>
          <p:nvPr/>
        </p:nvSpPr>
        <p:spPr bwMode="auto">
          <a:xfrm>
            <a:off x="4224338" y="3143251"/>
            <a:ext cx="18716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Babylonian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604, 597, 586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Micah 2:4-5/3:16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5:3-15, 6:/7: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endParaRPr>
          </a:p>
        </p:txBody>
      </p:sp>
      <p:sp>
        <p:nvSpPr>
          <p:cNvPr id="25631" name="TextBox 42"/>
          <p:cNvSpPr txBox="1">
            <a:spLocks noChangeArrowheads="1"/>
          </p:cNvSpPr>
          <p:nvPr/>
        </p:nvSpPr>
        <p:spPr bwMode="auto">
          <a:xfrm>
            <a:off x="938213" y="3159126"/>
            <a:ext cx="1444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Samaria Heap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733/722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1:6</a:t>
            </a: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 5:3-15</a:t>
            </a:r>
          </a:p>
        </p:txBody>
      </p:sp>
      <p:sp>
        <p:nvSpPr>
          <p:cNvPr id="25632" name="TextBox 4"/>
          <p:cNvSpPr txBox="1">
            <a:spLocks noChangeArrowheads="1"/>
          </p:cNvSpPr>
          <p:nvPr/>
        </p:nvSpPr>
        <p:spPr bwMode="auto">
          <a:xfrm>
            <a:off x="6286500" y="3159126"/>
            <a:ext cx="1308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 Gather Remnant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2">
                    <a:lumMod val="40000"/>
                    <a:lumOff val="60000"/>
                  </a:schemeClr>
                </a:solidFill>
                <a:effectLst/>
                <a:uLnTx/>
                <a:uFillTx/>
                <a:latin typeface="Tahoma" pitchFamily="34" charset="0"/>
                <a:ea typeface="+mn-ea"/>
                <a:cs typeface="Tahoma" pitchFamily="34" charset="0"/>
              </a:rPr>
              <a:t>2:12-13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4:1-13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5:2</a:t>
            </a:r>
            <a:endPar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endParaRPr>
          </a:p>
        </p:txBody>
      </p:sp>
      <p:sp>
        <p:nvSpPr>
          <p:cNvPr id="25633" name="TextBox 1"/>
          <p:cNvSpPr txBox="1">
            <a:spLocks noChangeArrowheads="1"/>
          </p:cNvSpPr>
          <p:nvPr/>
        </p:nvSpPr>
        <p:spPr bwMode="auto">
          <a:xfrm>
            <a:off x="7308851" y="390654"/>
            <a:ext cx="1733420"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Days of Micah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ahoma" pitchFamily="34" charset="0"/>
                <a:ea typeface="+mn-ea"/>
                <a:cs typeface="Tahoma" pitchFamily="34" charset="0"/>
              </a:rPr>
              <a:t>Jotham</a:t>
            </a:r>
            <a:r>
              <a:rPr kumimoji="0" lang="en-US" altLang="en-US" sz="10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 (750-731 BC)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Ahaz (735-715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Hezekiah (~725-698 BC)</a:t>
            </a:r>
          </a:p>
        </p:txBody>
      </p:sp>
      <p:sp>
        <p:nvSpPr>
          <p:cNvPr id="25634" name="TextBox 42"/>
          <p:cNvSpPr txBox="1">
            <a:spLocks noChangeArrowheads="1"/>
          </p:cNvSpPr>
          <p:nvPr/>
        </p:nvSpPr>
        <p:spPr bwMode="auto">
          <a:xfrm>
            <a:off x="2430463" y="3167063"/>
            <a:ext cx="1292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Sennacherib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 701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rPr>
              <a:t>6:/7: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Tahoma" pitchFamily="34" charset="0"/>
            </a:endParaRPr>
          </a:p>
        </p:txBody>
      </p:sp>
      <p:sp>
        <p:nvSpPr>
          <p:cNvPr id="2" name="Rectangle 1"/>
          <p:cNvSpPr/>
          <p:nvPr/>
        </p:nvSpPr>
        <p:spPr>
          <a:xfrm>
            <a:off x="407277" y="4359320"/>
            <a:ext cx="2054936" cy="224676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Micah 1:6 (NKJV) </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"Therefore I will make Samaria a heap of ruins in the field, Places for planting a vineyard; I will pour down her stones into the valley, And I will uncover her foundations. </a:t>
            </a:r>
          </a:p>
        </p:txBody>
      </p:sp>
      <p:sp>
        <p:nvSpPr>
          <p:cNvPr id="3" name="Rectangle 2"/>
          <p:cNvSpPr/>
          <p:nvPr/>
        </p:nvSpPr>
        <p:spPr>
          <a:xfrm>
            <a:off x="2528888" y="4532132"/>
            <a:ext cx="1814512" cy="209288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Micah 1:9 (NKJV) </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For her wounds </a:t>
            </a:r>
            <a:r>
              <a:rPr kumimoji="0" lang="en-US" sz="1400" b="0" i="1"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are</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incurable. For it has come to Judah; It has come to the gate of My people-- To Jerusalem. </a:t>
            </a:r>
            <a:br>
              <a:rPr kumimoji="0" lang="en-US" sz="18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endParaRPr>
          </a:p>
        </p:txBody>
      </p:sp>
      <p:sp>
        <p:nvSpPr>
          <p:cNvPr id="4" name="TextBox 3"/>
          <p:cNvSpPr txBox="1"/>
          <p:nvPr/>
        </p:nvSpPr>
        <p:spPr>
          <a:xfrm>
            <a:off x="4267237" y="4593478"/>
            <a:ext cx="2571714"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Micah 2:4 (NKJV) </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In that day </a:t>
            </a:r>
            <a:r>
              <a:rPr kumimoji="0" lang="en-US" sz="1400" b="0" i="1"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one</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shall take up a proverb against you, </a:t>
            </a:r>
            <a:r>
              <a:rPr kumimoji="0" lang="en-US" sz="1400" b="1" i="0" u="sng"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And lament with a bitter lamentation, saying: 'We are utterly destroyed</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He has changed the heritage of my people; How He has removed </a:t>
            </a:r>
            <a:r>
              <a:rPr kumimoji="0" lang="en-US" sz="1400" b="0" i="1"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it</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from me! To a turncoat He has divided our fields.' " </a:t>
            </a:r>
          </a:p>
        </p:txBody>
      </p:sp>
      <p:sp>
        <p:nvSpPr>
          <p:cNvPr id="5" name="TextBox 4"/>
          <p:cNvSpPr txBox="1"/>
          <p:nvPr/>
        </p:nvSpPr>
        <p:spPr>
          <a:xfrm>
            <a:off x="7158037" y="4067094"/>
            <a:ext cx="1983497"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Micah 2:12 (NKJV) </a:t>
            </a:r>
            <a:r>
              <a:rPr kumimoji="0" lang="en-US" sz="1400" b="0" i="0" u="none" strike="noStrike" kern="1200" cap="none" spc="0" normalizeH="0" baseline="30000" noProof="0" dirty="0">
                <a:ln>
                  <a:noFill/>
                </a:ln>
                <a:solidFill>
                  <a:schemeClr val="bg1">
                    <a:lumMod val="95000"/>
                  </a:schemeClr>
                </a:solidFill>
                <a:effectLst/>
                <a:uLnTx/>
                <a:uFillTx/>
                <a:latin typeface="Arial" pitchFamily="34" charset="0"/>
                <a:ea typeface="+mn-ea"/>
                <a:cs typeface="Arial" pitchFamily="34" charset="0"/>
              </a:rPr>
              <a:t>12 </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"I will surely assemble all of you, O Jacob, I will surely gather the remnant of Israel..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Micah 2:13 (NKJV) </a:t>
            </a:r>
            <a:r>
              <a:rPr kumimoji="0" lang="en-US" sz="1400" b="0" i="0" u="none" strike="noStrike" kern="1200" cap="none" spc="0" normalizeH="0" baseline="30000" noProof="0" dirty="0">
                <a:ln>
                  <a:noFill/>
                </a:ln>
                <a:solidFill>
                  <a:schemeClr val="bg1">
                    <a:lumMod val="95000"/>
                  </a:schemeClr>
                </a:solidFill>
                <a:effectLst/>
                <a:uLnTx/>
                <a:uFillTx/>
                <a:latin typeface="Arial" pitchFamily="34" charset="0"/>
                <a:ea typeface="+mn-ea"/>
                <a:cs typeface="Arial" pitchFamily="34" charset="0"/>
              </a:rPr>
              <a:t>13 </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…And go out by it; Their king will pass before them, With the </a:t>
            </a:r>
            <a:r>
              <a:rPr kumimoji="0" lang="en-US" sz="1400" b="0" i="0" u="none" strike="noStrike" kern="1200" cap="small" spc="0" normalizeH="0" baseline="0" noProof="0" dirty="0">
                <a:ln>
                  <a:noFill/>
                </a:ln>
                <a:solidFill>
                  <a:schemeClr val="bg1">
                    <a:lumMod val="95000"/>
                  </a:scheme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rPr>
              <a:t> at their head." </a:t>
            </a:r>
            <a:endParaRPr kumimoji="0" lang="en-US" sz="1800" b="0" i="0" u="none" strike="noStrike" kern="1200" cap="none" spc="0" normalizeH="0" baseline="0" noProof="0" dirty="0">
              <a:ln>
                <a:noFill/>
              </a:ln>
              <a:solidFill>
                <a:schemeClr val="bg1">
                  <a:lumMod val="95000"/>
                </a:schemeClr>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7DB5186E-B972-34C6-288C-B0B9AD9E6F7A}"/>
              </a:ext>
            </a:extLst>
          </p:cNvPr>
          <p:cNvSpPr txBox="1"/>
          <p:nvPr/>
        </p:nvSpPr>
        <p:spPr>
          <a:xfrm>
            <a:off x="9329653" y="801731"/>
            <a:ext cx="3014662" cy="28924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pitchFamily="34" charset="0"/>
                <a:ea typeface="+mn-ea"/>
                <a:cs typeface="Arial" pitchFamily="34" charset="0"/>
              </a:rPr>
              <a:t>Place the following prophecies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pitchFamily="34" charset="0"/>
                <a:ea typeface="+mn-ea"/>
                <a:cs typeface="Arial" pitchFamily="34" charset="0"/>
              </a:rPr>
              <a:t>under the correct prophecy range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1:6-7   Fall of Samaria in 722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1:9-16 Invasion of Judah by Sennacherib (701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3:12,7:13 Fall of Jerusalem (586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4:10     Exile in Babylon (586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4:10     Return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captivity (~516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5:2       Birth of Jesus (~4 BC)</a:t>
            </a:r>
          </a:p>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4:1-5    Kingdom of God</a:t>
            </a:r>
          </a:p>
        </p:txBody>
      </p:sp>
      <p:sp>
        <p:nvSpPr>
          <p:cNvPr id="7" name="TextBox 6">
            <a:extLst>
              <a:ext uri="{FF2B5EF4-FFF2-40B4-BE49-F238E27FC236}">
                <a16:creationId xmlns:a16="http://schemas.microsoft.com/office/drawing/2014/main" id="{C9F2BD21-6621-B556-E378-C10BE3613DE2}"/>
              </a:ext>
            </a:extLst>
          </p:cNvPr>
          <p:cNvSpPr txBox="1"/>
          <p:nvPr/>
        </p:nvSpPr>
        <p:spPr>
          <a:xfrm>
            <a:off x="316937" y="1617425"/>
            <a:ext cx="1407180" cy="369332"/>
          </a:xfrm>
          <a:prstGeom prst="rect">
            <a:avLst/>
          </a:prstGeom>
          <a:noFill/>
        </p:spPr>
        <p:txBody>
          <a:bodyPr wrap="none" rtlCol="0">
            <a:spAutoFit/>
          </a:bodyPr>
          <a:lstStyle/>
          <a:p>
            <a:r>
              <a:rPr lang="en-US" b="1" dirty="0">
                <a:solidFill>
                  <a:srgbClr val="7030A0"/>
                </a:solidFill>
              </a:rPr>
              <a:t>740/735 AD</a:t>
            </a:r>
          </a:p>
        </p:txBody>
      </p:sp>
      <p:sp>
        <p:nvSpPr>
          <p:cNvPr id="8" name="TextBox 7">
            <a:extLst>
              <a:ext uri="{FF2B5EF4-FFF2-40B4-BE49-F238E27FC236}">
                <a16:creationId xmlns:a16="http://schemas.microsoft.com/office/drawing/2014/main" id="{76E4ED41-1B52-22FF-C767-F649A4801E87}"/>
              </a:ext>
            </a:extLst>
          </p:cNvPr>
          <p:cNvSpPr txBox="1"/>
          <p:nvPr/>
        </p:nvSpPr>
        <p:spPr>
          <a:xfrm>
            <a:off x="405041" y="906719"/>
            <a:ext cx="941283" cy="369332"/>
          </a:xfrm>
          <a:prstGeom prst="rect">
            <a:avLst/>
          </a:prstGeom>
          <a:noFill/>
        </p:spPr>
        <p:txBody>
          <a:bodyPr wrap="none" rtlCol="0">
            <a:spAutoFit/>
          </a:bodyPr>
          <a:lstStyle/>
          <a:p>
            <a:r>
              <a:rPr lang="en-US" b="1" dirty="0">
                <a:solidFill>
                  <a:srgbClr val="7030A0"/>
                </a:solidFill>
              </a:rPr>
              <a:t>MICAH</a:t>
            </a:r>
          </a:p>
        </p:txBody>
      </p:sp>
    </p:spTree>
    <p:extLst>
      <p:ext uri="{BB962C8B-B14F-4D97-AF65-F5344CB8AC3E}">
        <p14:creationId xmlns:p14="http://schemas.microsoft.com/office/powerpoint/2010/main" val="146354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04850" y="-177800"/>
            <a:ext cx="7772400" cy="1143000"/>
          </a:xfrm>
        </p:spPr>
        <p:txBody>
          <a:bodyPr/>
          <a:lstStyle/>
          <a:p>
            <a:pPr eaLnBrk="1" hangingPunct="1"/>
            <a:r>
              <a:rPr lang="en-US" altLang="en-US" sz="3600"/>
              <a:t>Sermon 1 (Micah1-2)</a:t>
            </a:r>
          </a:p>
        </p:txBody>
      </p:sp>
      <p:sp>
        <p:nvSpPr>
          <p:cNvPr id="29699" name="TextBox 2"/>
          <p:cNvSpPr txBox="1">
            <a:spLocks noChangeArrowheads="1"/>
          </p:cNvSpPr>
          <p:nvPr/>
        </p:nvSpPr>
        <p:spPr bwMode="auto">
          <a:xfrm>
            <a:off x="1111250" y="708070"/>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1:2-5</a:t>
            </a:r>
          </a:p>
        </p:txBody>
      </p:sp>
      <p:sp>
        <p:nvSpPr>
          <p:cNvPr id="29700" name="TextBox 3"/>
          <p:cNvSpPr txBox="1">
            <a:spLocks noChangeArrowheads="1"/>
          </p:cNvSpPr>
          <p:nvPr/>
        </p:nvSpPr>
        <p:spPr bwMode="auto">
          <a:xfrm>
            <a:off x="2060575" y="738233"/>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Hear, all you peoples!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Behold Lord is coming out of His place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Source of sins – Samaria/Jerusalem</a:t>
            </a:r>
          </a:p>
        </p:txBody>
      </p:sp>
      <p:sp>
        <p:nvSpPr>
          <p:cNvPr id="29701" name="TextBox 4"/>
          <p:cNvSpPr txBox="1">
            <a:spLocks noChangeArrowheads="1"/>
          </p:cNvSpPr>
          <p:nvPr/>
        </p:nvSpPr>
        <p:spPr bwMode="auto">
          <a:xfrm>
            <a:off x="7358063" y="708070"/>
            <a:ext cx="1393825"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God is Lord of History</a:t>
            </a:r>
          </a:p>
        </p:txBody>
      </p:sp>
      <p:sp>
        <p:nvSpPr>
          <p:cNvPr id="29702" name="TextBox 5"/>
          <p:cNvSpPr txBox="1">
            <a:spLocks noChangeArrowheads="1"/>
          </p:cNvSpPr>
          <p:nvPr/>
        </p:nvSpPr>
        <p:spPr bwMode="auto">
          <a:xfrm>
            <a:off x="1111250" y="1687558"/>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1:6-8</a:t>
            </a:r>
          </a:p>
        </p:txBody>
      </p:sp>
      <p:sp>
        <p:nvSpPr>
          <p:cNvPr id="29703" name="TextBox 6"/>
          <p:cNvSpPr txBox="1">
            <a:spLocks noChangeArrowheads="1"/>
          </p:cNvSpPr>
          <p:nvPr/>
        </p:nvSpPr>
        <p:spPr bwMode="auto">
          <a:xfrm>
            <a:off x="2060575" y="1738358"/>
            <a:ext cx="5559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Therefore – Samaria a heap of ruins in the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Therefore I will wail &amp; howl – like jackals-ostriches</a:t>
            </a:r>
          </a:p>
        </p:txBody>
      </p:sp>
      <p:sp>
        <p:nvSpPr>
          <p:cNvPr id="29704" name="TextBox 7"/>
          <p:cNvSpPr txBox="1">
            <a:spLocks noChangeArrowheads="1"/>
          </p:cNvSpPr>
          <p:nvPr/>
        </p:nvSpPr>
        <p:spPr bwMode="auto">
          <a:xfrm rot="5400000">
            <a:off x="7597775" y="2903583"/>
            <a:ext cx="24923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Judgment</a:t>
            </a:r>
          </a:p>
        </p:txBody>
      </p:sp>
      <p:pic>
        <p:nvPicPr>
          <p:cNvPr id="2970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603295"/>
            <a:ext cx="92868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11"/>
          <p:cNvSpPr txBox="1">
            <a:spLocks noChangeArrowheads="1"/>
          </p:cNvSpPr>
          <p:nvPr/>
        </p:nvSpPr>
        <p:spPr bwMode="auto">
          <a:xfrm>
            <a:off x="1141413" y="2449558"/>
            <a:ext cx="85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1:9-16</a:t>
            </a:r>
          </a:p>
        </p:txBody>
      </p:sp>
      <p:sp>
        <p:nvSpPr>
          <p:cNvPr id="29707" name="TextBox 12"/>
          <p:cNvSpPr txBox="1">
            <a:spLocks noChangeArrowheads="1"/>
          </p:cNvSpPr>
          <p:nvPr/>
        </p:nvSpPr>
        <p:spPr bwMode="auto">
          <a:xfrm>
            <a:off x="2147888" y="2382883"/>
            <a:ext cx="6465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For her wounds are incurable – come to gate of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The cities to gate of Jerusalem</a:t>
            </a:r>
          </a:p>
        </p:txBody>
      </p:sp>
      <p:sp>
        <p:nvSpPr>
          <p:cNvPr id="29708" name="TextBox 13"/>
          <p:cNvSpPr txBox="1">
            <a:spLocks noChangeArrowheads="1"/>
          </p:cNvSpPr>
          <p:nvPr/>
        </p:nvSpPr>
        <p:spPr bwMode="auto">
          <a:xfrm>
            <a:off x="1189038" y="3148058"/>
            <a:ext cx="72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2:1-2</a:t>
            </a:r>
          </a:p>
        </p:txBody>
      </p:sp>
      <p:sp>
        <p:nvSpPr>
          <p:cNvPr id="29709" name="TextBox 14"/>
          <p:cNvSpPr txBox="1">
            <a:spLocks noChangeArrowheads="1"/>
          </p:cNvSpPr>
          <p:nvPr/>
        </p:nvSpPr>
        <p:spPr bwMode="auto">
          <a:xfrm>
            <a:off x="2147888" y="3154408"/>
            <a:ext cx="524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Woe to those who work wickedness on their beds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Covet fields</a:t>
            </a:r>
          </a:p>
        </p:txBody>
      </p:sp>
      <p:sp>
        <p:nvSpPr>
          <p:cNvPr id="29710" name="TextBox 15"/>
          <p:cNvSpPr txBox="1">
            <a:spLocks noChangeArrowheads="1"/>
          </p:cNvSpPr>
          <p:nvPr/>
        </p:nvSpPr>
        <p:spPr bwMode="auto">
          <a:xfrm rot="5400000">
            <a:off x="-563562" y="4352970"/>
            <a:ext cx="2825750" cy="415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Rebellion</a:t>
            </a:r>
          </a:p>
        </p:txBody>
      </p:sp>
      <p:sp>
        <p:nvSpPr>
          <p:cNvPr id="29711" name="TextBox 16"/>
          <p:cNvSpPr txBox="1">
            <a:spLocks noChangeArrowheads="1"/>
          </p:cNvSpPr>
          <p:nvPr/>
        </p:nvSpPr>
        <p:spPr bwMode="auto">
          <a:xfrm>
            <a:off x="1185863" y="3914820"/>
            <a:ext cx="72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2:3-5</a:t>
            </a:r>
          </a:p>
        </p:txBody>
      </p:sp>
      <p:sp>
        <p:nvSpPr>
          <p:cNvPr id="29712" name="TextBox 17"/>
          <p:cNvSpPr txBox="1">
            <a:spLocks noChangeArrowheads="1"/>
          </p:cNvSpPr>
          <p:nvPr/>
        </p:nvSpPr>
        <p:spPr bwMode="auto">
          <a:xfrm>
            <a:off x="2119313" y="3889420"/>
            <a:ext cx="578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Therefore –devising disaster/”We are utterly destroyed</a:t>
            </a:r>
          </a:p>
        </p:txBody>
      </p:sp>
      <p:sp>
        <p:nvSpPr>
          <p:cNvPr id="29713" name="TextBox 18"/>
          <p:cNvSpPr txBox="1">
            <a:spLocks noChangeArrowheads="1"/>
          </p:cNvSpPr>
          <p:nvPr/>
        </p:nvSpPr>
        <p:spPr bwMode="auto">
          <a:xfrm>
            <a:off x="2271713" y="4349795"/>
            <a:ext cx="3587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People tell prophets not to prattle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Do not My words do good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My people risen up as an enemy</a:t>
            </a:r>
          </a:p>
        </p:txBody>
      </p:sp>
      <p:sp>
        <p:nvSpPr>
          <p:cNvPr id="29714" name="TextBox 19"/>
          <p:cNvSpPr txBox="1">
            <a:spLocks noChangeArrowheads="1"/>
          </p:cNvSpPr>
          <p:nvPr/>
        </p:nvSpPr>
        <p:spPr bwMode="auto">
          <a:xfrm>
            <a:off x="1204913" y="4489495"/>
            <a:ext cx="72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2:6-9</a:t>
            </a:r>
          </a:p>
        </p:txBody>
      </p:sp>
      <p:sp>
        <p:nvSpPr>
          <p:cNvPr id="29715" name="TextBox 20"/>
          <p:cNvSpPr txBox="1">
            <a:spLocks noChangeArrowheads="1"/>
          </p:cNvSpPr>
          <p:nvPr/>
        </p:nvSpPr>
        <p:spPr bwMode="auto">
          <a:xfrm>
            <a:off x="1149350" y="5322933"/>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2:10-11</a:t>
            </a:r>
          </a:p>
        </p:txBody>
      </p:sp>
      <p:sp>
        <p:nvSpPr>
          <p:cNvPr id="29716" name="TextBox 21"/>
          <p:cNvSpPr txBox="1">
            <a:spLocks noChangeArrowheads="1"/>
          </p:cNvSpPr>
          <p:nvPr/>
        </p:nvSpPr>
        <p:spPr bwMode="auto">
          <a:xfrm>
            <a:off x="2271713" y="5310233"/>
            <a:ext cx="6175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Even a prophet speaks of wine &amp; drink is a prattler to these people</a:t>
            </a:r>
          </a:p>
        </p:txBody>
      </p:sp>
      <p:sp>
        <p:nvSpPr>
          <p:cNvPr id="29717" name="TextBox 22"/>
          <p:cNvSpPr txBox="1">
            <a:spLocks noChangeArrowheads="1"/>
          </p:cNvSpPr>
          <p:nvPr/>
        </p:nvSpPr>
        <p:spPr bwMode="auto">
          <a:xfrm>
            <a:off x="1152525" y="5997620"/>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2:12-13</a:t>
            </a:r>
          </a:p>
        </p:txBody>
      </p:sp>
      <p:sp>
        <p:nvSpPr>
          <p:cNvPr id="29718" name="TextBox 23"/>
          <p:cNvSpPr txBox="1">
            <a:spLocks noChangeArrowheads="1"/>
          </p:cNvSpPr>
          <p:nvPr/>
        </p:nvSpPr>
        <p:spPr bwMode="auto">
          <a:xfrm>
            <a:off x="2292350" y="5989683"/>
            <a:ext cx="6176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Gather remnant of Israel like sheep in a fold</a:t>
            </a:r>
          </a:p>
        </p:txBody>
      </p:sp>
      <p:sp>
        <p:nvSpPr>
          <p:cNvPr id="29719" name="TextBox 24"/>
          <p:cNvSpPr txBox="1">
            <a:spLocks noChangeArrowheads="1"/>
          </p:cNvSpPr>
          <p:nvPr/>
        </p:nvSpPr>
        <p:spPr bwMode="auto">
          <a:xfrm>
            <a:off x="6176963" y="6316708"/>
            <a:ext cx="28670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Redemption/Restoration</a:t>
            </a:r>
          </a:p>
        </p:txBody>
      </p:sp>
    </p:spTree>
    <p:extLst>
      <p:ext uri="{BB962C8B-B14F-4D97-AF65-F5344CB8AC3E}">
        <p14:creationId xmlns:p14="http://schemas.microsoft.com/office/powerpoint/2010/main" val="743836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77EF7AB-925F-89CC-CD2D-309716A46F03}"/>
              </a:ext>
            </a:extLst>
          </p:cNvPr>
          <p:cNvSpPr>
            <a:spLocks noGrp="1" noChangeArrowheads="1"/>
          </p:cNvSpPr>
          <p:nvPr>
            <p:ph type="title"/>
          </p:nvPr>
        </p:nvSpPr>
        <p:spPr/>
        <p:txBody>
          <a:bodyPr/>
          <a:lstStyle/>
          <a:p>
            <a:r>
              <a:rPr lang="en-US" altLang="en-US"/>
              <a:t>Class Objectives</a:t>
            </a:r>
          </a:p>
        </p:txBody>
      </p:sp>
      <p:sp>
        <p:nvSpPr>
          <p:cNvPr id="63492" name="Text Box 4">
            <a:extLst>
              <a:ext uri="{FF2B5EF4-FFF2-40B4-BE49-F238E27FC236}">
                <a16:creationId xmlns:a16="http://schemas.microsoft.com/office/drawing/2014/main" id="{6DF12F80-6209-2E72-205A-D52B1270926A}"/>
              </a:ext>
            </a:extLst>
          </p:cNvPr>
          <p:cNvSpPr txBox="1">
            <a:spLocks noChangeArrowheads="1"/>
          </p:cNvSpPr>
          <p:nvPr/>
        </p:nvSpPr>
        <p:spPr bwMode="ltGray">
          <a:xfrm>
            <a:off x="1143000" y="236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3493" name="Text Box 5">
            <a:extLst>
              <a:ext uri="{FF2B5EF4-FFF2-40B4-BE49-F238E27FC236}">
                <a16:creationId xmlns:a16="http://schemas.microsoft.com/office/drawing/2014/main" id="{02C864C9-3620-668F-359E-32A28EFC0CE9}"/>
              </a:ext>
            </a:extLst>
          </p:cNvPr>
          <p:cNvSpPr txBox="1">
            <a:spLocks noChangeArrowheads="1"/>
          </p:cNvSpPr>
          <p:nvPr/>
        </p:nvSpPr>
        <p:spPr bwMode="ltGray">
          <a:xfrm>
            <a:off x="1030147" y="1622555"/>
            <a:ext cx="7391400" cy="48320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lgn="l">
              <a:defRPr sz="2400">
                <a:solidFill>
                  <a:schemeClr val="tx1"/>
                </a:solidFill>
                <a:latin typeface="Times New Roman" panose="02020603050405020304" pitchFamily="18" charset="0"/>
              </a:defRPr>
            </a:lvl1pPr>
            <a:lvl2pPr marL="1143000" indent="-457200" algn="l">
              <a:defRPr sz="2400">
                <a:solidFill>
                  <a:schemeClr val="tx1"/>
                </a:solidFill>
                <a:latin typeface="Times New Roman" panose="02020603050405020304" pitchFamily="18" charset="0"/>
              </a:defRPr>
            </a:lvl2pPr>
            <a:lvl3pPr marL="1714500" indent="-457200" algn="l">
              <a:defRPr sz="2400">
                <a:solidFill>
                  <a:schemeClr val="tx1"/>
                </a:solidFill>
                <a:latin typeface="Times New Roman" panose="02020603050405020304" pitchFamily="18" charset="0"/>
              </a:defRPr>
            </a:lvl3pPr>
            <a:lvl4pPr marL="2286000" indent="-457200" algn="l">
              <a:defRPr sz="2400">
                <a:solidFill>
                  <a:schemeClr val="tx1"/>
                </a:solidFill>
                <a:latin typeface="Times New Roman" panose="02020603050405020304" pitchFamily="18" charset="0"/>
              </a:defRPr>
            </a:lvl4pPr>
            <a:lvl5pPr marL="2857500" indent="-457200" algn="l">
              <a:defRPr sz="2400">
                <a:solidFill>
                  <a:schemeClr val="tx1"/>
                </a:solidFill>
                <a:latin typeface="Times New Roman" panose="02020603050405020304" pitchFamily="18" charset="0"/>
              </a:defRPr>
            </a:lvl5pPr>
            <a:lvl6pPr marL="3314700" indent="-457200" fontAlgn="base">
              <a:spcBef>
                <a:spcPct val="0"/>
              </a:spcBef>
              <a:spcAft>
                <a:spcPct val="0"/>
              </a:spcAft>
              <a:defRPr sz="2400">
                <a:solidFill>
                  <a:schemeClr val="tx1"/>
                </a:solidFill>
                <a:latin typeface="Times New Roman" panose="02020603050405020304" pitchFamily="18" charset="0"/>
              </a:defRPr>
            </a:lvl6pPr>
            <a:lvl7pPr marL="3771900" indent="-457200" fontAlgn="base">
              <a:spcBef>
                <a:spcPct val="0"/>
              </a:spcBef>
              <a:spcAft>
                <a:spcPct val="0"/>
              </a:spcAft>
              <a:defRPr sz="2400">
                <a:solidFill>
                  <a:schemeClr val="tx1"/>
                </a:solidFill>
                <a:latin typeface="Times New Roman" panose="02020603050405020304" pitchFamily="18" charset="0"/>
              </a:defRPr>
            </a:lvl7pPr>
            <a:lvl8pPr marL="4229100" indent="-457200" fontAlgn="base">
              <a:spcBef>
                <a:spcPct val="0"/>
              </a:spcBef>
              <a:spcAft>
                <a:spcPct val="0"/>
              </a:spcAft>
              <a:defRPr sz="2400">
                <a:solidFill>
                  <a:schemeClr val="tx1"/>
                </a:solidFill>
                <a:latin typeface="Times New Roman" panose="02020603050405020304" pitchFamily="18" charset="0"/>
              </a:defRPr>
            </a:lvl8pPr>
            <a:lvl9pPr marL="46863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Evidence of the Inspiration of the Scriptures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Learn timeline and events occurring for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Establish a connection between the Old Testament to the New Testament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Examine what God desires for His people as told us by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Exercise our Bible Study Skills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pPr eaLnBrk="1" hangingPunct="1"/>
            <a:endParaRPr lang="en-US" altLang="en-US"/>
          </a:p>
        </p:txBody>
      </p:sp>
      <p:sp>
        <p:nvSpPr>
          <p:cNvPr id="130051" name="Rectangle 3" descr="DSC00812"/>
          <p:cNvSpPr>
            <a:spLocks noGrp="1" noChangeAspect="1" noChangeArrowheads="1"/>
          </p:cNvSpPr>
          <p:nvPr/>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0052" name="Text Box 4"/>
          <p:cNvSpPr txBox="1">
            <a:spLocks noChangeArrowheads="1"/>
          </p:cNvSpPr>
          <p:nvPr/>
        </p:nvSpPr>
        <p:spPr bwMode="ltGray">
          <a:xfrm>
            <a:off x="3886200" y="215900"/>
            <a:ext cx="5229225" cy="27860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rPr>
              <a:t>Micah 1:3 - 4 (NKJV)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400" b="0" i="0" u="none" strike="noStrike" kern="1200" cap="none" spc="0" normalizeH="0" baseline="30000" noProof="0">
                <a:ln>
                  <a:noFill/>
                </a:ln>
                <a:solidFill>
                  <a:prstClr val="black"/>
                </a:solidFill>
                <a:effectLst/>
                <a:uLnTx/>
                <a:uFillTx/>
                <a:latin typeface="Default"/>
                <a:ea typeface="+mn-ea"/>
                <a:cs typeface="Arial" pitchFamily="34" charset="0"/>
              </a:rPr>
              <a:t>3</a:t>
            </a:r>
            <a:r>
              <a:rPr kumimoji="0" lang="en-US" altLang="en-US" sz="1400" b="0" i="0" u="none" strike="noStrike" kern="1200" cap="none" spc="0" normalizeH="0" baseline="0" noProof="0">
                <a:ln>
                  <a:noFill/>
                </a:ln>
                <a:solidFill>
                  <a:prstClr val="black"/>
                </a:solidFill>
                <a:effectLst/>
                <a:uLnTx/>
                <a:uFillTx/>
                <a:latin typeface="Default"/>
                <a:ea typeface="+mn-ea"/>
                <a:cs typeface="Arial" pitchFamily="34" charset="0"/>
              </a:rPr>
              <a:t>    For behold, the Lord is coming out of His place;</a:t>
            </a:r>
            <a:endPar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400" b="0" i="0" u="none" strike="noStrike" kern="1200" cap="none" spc="0" normalizeH="0" baseline="0" noProof="0">
                <a:ln>
                  <a:noFill/>
                </a:ln>
                <a:solidFill>
                  <a:prstClr val="black"/>
                </a:solidFill>
                <a:effectLst/>
                <a:uLnTx/>
                <a:uFillTx/>
                <a:latin typeface="Default"/>
                <a:ea typeface="+mn-ea"/>
                <a:cs typeface="Arial" pitchFamily="34" charset="0"/>
              </a:rPr>
              <a:t>He will come down</a:t>
            </a: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400" b="0" i="0" u="none" strike="noStrike" kern="1200" cap="none" spc="0" normalizeH="0" baseline="0" noProof="0">
                <a:ln>
                  <a:noFill/>
                </a:ln>
                <a:solidFill>
                  <a:prstClr val="black"/>
                </a:solidFill>
                <a:effectLst/>
                <a:uLnTx/>
                <a:uFillTx/>
                <a:latin typeface="Default"/>
                <a:ea typeface="+mn-ea"/>
                <a:cs typeface="Arial" pitchFamily="34" charset="0"/>
              </a:rPr>
              <a:t>And tread on the high places of the earth.</a:t>
            </a: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30000" noProof="0">
                <a:ln>
                  <a:noFill/>
                </a:ln>
                <a:solidFill>
                  <a:prstClr val="black"/>
                </a:solidFill>
                <a:effectLst/>
                <a:uLnTx/>
                <a:uFillTx/>
                <a:latin typeface="Default"/>
                <a:ea typeface="+mn-ea"/>
                <a:cs typeface="Arial" pitchFamily="34" charset="0"/>
              </a:rPr>
              <a:t>4</a:t>
            </a:r>
            <a:r>
              <a:rPr kumimoji="0" lang="en-US" altLang="en-US" sz="1400" b="0" i="0" u="none" strike="noStrike" kern="1200" cap="none" spc="0" normalizeH="0" baseline="0" noProof="0">
                <a:ln>
                  <a:noFill/>
                </a:ln>
                <a:solidFill>
                  <a:prstClr val="black"/>
                </a:solidFill>
                <a:effectLst/>
                <a:uLnTx/>
                <a:uFillTx/>
                <a:latin typeface="Default"/>
                <a:ea typeface="+mn-ea"/>
                <a:cs typeface="Arial" pitchFamily="34" charset="0"/>
              </a:rPr>
              <a:t>    The mountains will melt under Him,</a:t>
            </a: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400" b="0" i="0" u="none" strike="noStrike" kern="1200" cap="none" spc="0" normalizeH="0" baseline="0" noProof="0">
                <a:ln>
                  <a:noFill/>
                </a:ln>
                <a:solidFill>
                  <a:prstClr val="black"/>
                </a:solidFill>
                <a:effectLst/>
                <a:uLnTx/>
                <a:uFillTx/>
                <a:latin typeface="Default"/>
                <a:ea typeface="+mn-ea"/>
                <a:cs typeface="Arial" pitchFamily="34" charset="0"/>
              </a:rPr>
              <a:t>And the valleys will split</a:t>
            </a:r>
            <a:endPar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400" b="0" i="0" u="none" strike="noStrike" kern="1200" cap="none" spc="0" normalizeH="0" baseline="0" noProof="0">
                <a:ln>
                  <a:noFill/>
                </a:ln>
                <a:solidFill>
                  <a:prstClr val="black"/>
                </a:solidFill>
                <a:effectLst/>
                <a:uLnTx/>
                <a:uFillTx/>
                <a:latin typeface="Default"/>
                <a:ea typeface="+mn-ea"/>
                <a:cs typeface="Arial" pitchFamily="34" charset="0"/>
              </a:rPr>
              <a:t>Like wax before the fire,</a:t>
            </a:r>
            <a:endPar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400" b="1" i="0" u="sng" strike="noStrike" kern="1200" cap="none" spc="0" normalizeH="0" baseline="0" noProof="0">
                <a:ln>
                  <a:noFill/>
                </a:ln>
                <a:solidFill>
                  <a:prstClr val="black"/>
                </a:solidFill>
                <a:effectLst/>
                <a:uLnTx/>
                <a:uFillTx/>
                <a:latin typeface="Default"/>
                <a:ea typeface="+mn-ea"/>
                <a:cs typeface="Arial" pitchFamily="34" charset="0"/>
              </a:rPr>
              <a:t>Like waters poured down a steep place.</a:t>
            </a: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b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br>
            <a:endPar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 name="Rectangle 1"/>
          <p:cNvSpPr/>
          <p:nvPr/>
        </p:nvSpPr>
        <p:spPr>
          <a:xfrm>
            <a:off x="3886200" y="2985154"/>
            <a:ext cx="5257800" cy="461665"/>
          </a:xfrm>
          <a:prstGeom prst="rect">
            <a:avLst/>
          </a:prstGeom>
          <a:solidFill>
            <a:srgbClr val="FFFF00"/>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on People   (1:1-2:13)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Calibri"/>
              <a:ea typeface="+mn-ea"/>
              <a:cs typeface="+mn-cs"/>
            </a:endParaRPr>
          </a:p>
        </p:txBody>
      </p:sp>
      <p:sp>
        <p:nvSpPr>
          <p:cNvPr id="34819" name="Title 1"/>
          <p:cNvSpPr>
            <a:spLocks noGrp="1"/>
          </p:cNvSpPr>
          <p:nvPr>
            <p:ph type="title" idx="4294967295"/>
          </p:nvPr>
        </p:nvSpPr>
        <p:spPr>
          <a:xfrm>
            <a:off x="2114550" y="352425"/>
            <a:ext cx="7029450" cy="1143000"/>
          </a:xfrm>
        </p:spPr>
        <p:txBody>
          <a:bodyPr/>
          <a:lstStyle/>
          <a:p>
            <a:pPr eaLnBrk="1" hangingPunct="1"/>
            <a:r>
              <a:rPr lang="en-US" altLang="en-US" b="1"/>
              <a:t>Jerusalem in the Time of Hezekiah (c. 725–686 b.c.)</a:t>
            </a:r>
            <a:br>
              <a:rPr lang="en-US" altLang="en-US" b="1"/>
            </a:br>
            <a:endParaRPr lang="en-US" altLang="en-US"/>
          </a:p>
        </p:txBody>
      </p:sp>
      <p:pic>
        <p:nvPicPr>
          <p:cNvPr id="34820" name="Picture 4" descr="G:\Files for Transfer\ESV\illustration-jerusalem-in-the-time-of-hezekiah-cl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6"/>
          <p:cNvSpPr>
            <a:spLocks noChangeArrowheads="1"/>
          </p:cNvSpPr>
          <p:nvPr/>
        </p:nvSpPr>
        <p:spPr bwMode="ltGray">
          <a:xfrm>
            <a:off x="5457825" y="1400175"/>
            <a:ext cx="2514600" cy="682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34822" name="Text Box 5"/>
          <p:cNvSpPr txBox="1">
            <a:spLocks noChangeArrowheads="1"/>
          </p:cNvSpPr>
          <p:nvPr/>
        </p:nvSpPr>
        <p:spPr bwMode="ltGray">
          <a:xfrm>
            <a:off x="76200" y="1209675"/>
            <a:ext cx="9067800" cy="947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Micah 1:5 (NKJV) </a:t>
            </a:r>
            <a:r>
              <a:rPr kumimoji="0" lang="en-US" altLang="en-US" sz="1600" b="0" i="0" u="none" strike="noStrike" kern="1200" cap="none" spc="0" normalizeH="0" baseline="30000" noProof="0">
                <a:ln>
                  <a:noFill/>
                </a:ln>
                <a:solidFill>
                  <a:prstClr val="black"/>
                </a:solidFill>
                <a:effectLst/>
                <a:uLnTx/>
                <a:uFillTx/>
                <a:latin typeface="Default"/>
                <a:ea typeface="+mn-ea"/>
                <a:cs typeface="Arial" pitchFamily="34" charset="0"/>
              </a:rPr>
              <a:t>5</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All this is for the transgression of Jacob</a:t>
            </a:r>
            <a:r>
              <a:rPr kumimoji="0" lang="en-US" altLang="en-US" sz="16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And for the sins of the house of Israel.</a:t>
            </a:r>
            <a:r>
              <a:rPr kumimoji="0" lang="en-US" altLang="en-US" sz="16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What </a:t>
            </a:r>
            <a:r>
              <a:rPr kumimoji="0" lang="en-US" altLang="en-US" sz="1600" b="0" i="1" u="none" strike="noStrike" kern="1200" cap="none" spc="0" normalizeH="0" baseline="0" noProof="0">
                <a:ln>
                  <a:noFill/>
                </a:ln>
                <a:solidFill>
                  <a:prstClr val="black"/>
                </a:solidFill>
                <a:effectLst/>
                <a:uLnTx/>
                <a:uFillTx/>
                <a:latin typeface="Default"/>
                <a:ea typeface="+mn-ea"/>
                <a:cs typeface="Arial" pitchFamily="34" charset="0"/>
              </a:rPr>
              <a:t>is</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the transgression of Jacob?</a:t>
            </a:r>
            <a:r>
              <a:rPr kumimoji="0" lang="en-US" altLang="en-US" sz="16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altLang="en-US" sz="1600" b="0" i="1" u="none" strike="noStrike" kern="1200" cap="none" spc="0" normalizeH="0" baseline="0" noProof="0">
                <a:ln>
                  <a:noFill/>
                </a:ln>
                <a:solidFill>
                  <a:prstClr val="black"/>
                </a:solidFill>
                <a:effectLst/>
                <a:uLnTx/>
                <a:uFillTx/>
                <a:latin typeface="Default"/>
                <a:ea typeface="+mn-ea"/>
                <a:cs typeface="Arial" pitchFamily="34" charset="0"/>
              </a:rPr>
              <a:t>Is it</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not Samaria?</a:t>
            </a:r>
            <a:endParaRPr kumimoji="0" lang="en-US" altLang="en-US" sz="16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And what </a:t>
            </a:r>
            <a:r>
              <a:rPr kumimoji="0" lang="en-US" altLang="en-US" sz="1600" b="0" i="1" u="none" strike="noStrike" kern="1200" cap="none" spc="0" normalizeH="0" baseline="0" noProof="0">
                <a:ln>
                  <a:noFill/>
                </a:ln>
                <a:solidFill>
                  <a:prstClr val="black"/>
                </a:solidFill>
                <a:effectLst/>
                <a:uLnTx/>
                <a:uFillTx/>
                <a:latin typeface="Default"/>
                <a:ea typeface="+mn-ea"/>
                <a:cs typeface="Arial" pitchFamily="34" charset="0"/>
              </a:rPr>
              <a:t>are</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the high places of Judah?</a:t>
            </a:r>
            <a:r>
              <a:rPr kumimoji="0" lang="en-US" altLang="en-US" sz="16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a:t>
            </a:r>
            <a:r>
              <a:rPr kumimoji="0" lang="en-US" altLang="en-US" sz="1600" b="0" i="1" u="none" strike="noStrike" kern="1200" cap="none" spc="0" normalizeH="0" baseline="0" noProof="0">
                <a:ln>
                  <a:noFill/>
                </a:ln>
                <a:solidFill>
                  <a:prstClr val="black"/>
                </a:solidFill>
                <a:effectLst/>
                <a:uLnTx/>
                <a:uFillTx/>
                <a:latin typeface="Default"/>
                <a:ea typeface="+mn-ea"/>
                <a:cs typeface="Arial" pitchFamily="34" charset="0"/>
              </a:rPr>
              <a:t>Are they</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not Jerusalem?</a:t>
            </a:r>
            <a:endParaRPr kumimoji="0" lang="en-US" altLang="en-US" sz="16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2" name="Rectangle 1">
            <a:extLst>
              <a:ext uri="{FF2B5EF4-FFF2-40B4-BE49-F238E27FC236}">
                <a16:creationId xmlns:a16="http://schemas.microsoft.com/office/drawing/2014/main" id="{6698D9B0-56F6-4E40-37EA-93C28238DCA5}"/>
              </a:ext>
            </a:extLst>
          </p:cNvPr>
          <p:cNvSpPr/>
          <p:nvPr/>
        </p:nvSpPr>
        <p:spPr bwMode="auto">
          <a:xfrm flipH="1">
            <a:off x="3939827" y="5720527"/>
            <a:ext cx="5085599" cy="954107"/>
          </a:xfrm>
          <a:prstGeom prst="rect">
            <a:avLst/>
          </a:prstGeom>
          <a:solidFill>
            <a:schemeClr val="bg1">
              <a:lumMod val="85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Jotham</a:t>
            </a:r>
            <a:r>
              <a:rPr kumimoji="0" lang="en-US" sz="1400" b="0"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 - Did right in eyes of the Lord according to as FATHER Uzziah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prstClr val="black"/>
                </a:solidFill>
                <a:latin typeface="+mn-lt"/>
                <a:cs typeface="Times New Roman" panose="02020603050405020304" pitchFamily="18" charset="0"/>
              </a:rPr>
              <a:t>Ahaz</a:t>
            </a:r>
            <a:r>
              <a:rPr lang="en-US" sz="1400" dirty="0">
                <a:solidFill>
                  <a:prstClr val="black"/>
                </a:solidFill>
                <a:latin typeface="+mn-lt"/>
                <a:cs typeface="Times New Roman" panose="02020603050405020304" pitchFamily="18" charset="0"/>
              </a:rPr>
              <a:t> - Walked in the ways of the Kings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Hezekiah</a:t>
            </a:r>
            <a:r>
              <a:rPr lang="en-US" sz="1400" dirty="0">
                <a:solidFill>
                  <a:prstClr val="black"/>
                </a:solidFill>
                <a:latin typeface="+mn-lt"/>
                <a:cs typeface="Times New Roman" panose="02020603050405020304" pitchFamily="18" charset="0"/>
              </a:rPr>
              <a:t> - Did right in eyes of the Lord according David  He trusted in the Lord the God of Israel-none like him</a:t>
            </a:r>
          </a:p>
        </p:txBody>
      </p:sp>
    </p:spTree>
    <p:extLst>
      <p:ext uri="{BB962C8B-B14F-4D97-AF65-F5344CB8AC3E}">
        <p14:creationId xmlns:p14="http://schemas.microsoft.com/office/powerpoint/2010/main" val="383966656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hidden="1"/>
          <p:cNvSpPr>
            <a:spLocks noGrp="1" noChangeArrowheads="1"/>
          </p:cNvSpPr>
          <p:nvPr>
            <p:ph type="title"/>
          </p:nvPr>
        </p:nvSpPr>
        <p:spPr/>
        <p:txBody>
          <a:bodyPr/>
          <a:lstStyle/>
          <a:p>
            <a:pPr eaLnBrk="1" hangingPunct="1"/>
            <a:r>
              <a:rPr lang="en-US" altLang="en-US" sz="2800">
                <a:solidFill>
                  <a:schemeClr val="bg1"/>
                </a:solidFill>
              </a:rPr>
              <a:t>Tell Samaria from south</a:t>
            </a:r>
            <a:endParaRPr lang="en-US" altLang="en-US"/>
          </a:p>
        </p:txBody>
      </p:sp>
      <p:pic>
        <p:nvPicPr>
          <p:cNvPr id="131075" name="Picture 3" descr="Samaria tell from south, tb n050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31076" name="Text Box 4"/>
          <p:cNvSpPr txBox="1">
            <a:spLocks noChangeArrowheads="1"/>
          </p:cNvSpPr>
          <p:nvPr/>
        </p:nvSpPr>
        <p:spPr bwMode="auto">
          <a:xfrm>
            <a:off x="685800" y="60007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Tell Samaria from south</a:t>
            </a:r>
          </a:p>
        </p:txBody>
      </p:sp>
      <p:sp>
        <p:nvSpPr>
          <p:cNvPr id="131077" name="Text Box 5"/>
          <p:cNvSpPr txBox="1">
            <a:spLocks noChangeArrowheads="1"/>
          </p:cNvSpPr>
          <p:nvPr/>
        </p:nvSpPr>
        <p:spPr bwMode="ltGray">
          <a:xfrm>
            <a:off x="3070225" y="206375"/>
            <a:ext cx="6073775" cy="20621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rPr>
              <a:t>Micah 1:6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a:ln>
                  <a:noFill/>
                </a:ln>
                <a:solidFill>
                  <a:prstClr val="black"/>
                </a:solidFill>
                <a:effectLst/>
                <a:uLnTx/>
                <a:uFillTx/>
                <a:latin typeface="Default"/>
                <a:ea typeface="+mn-ea"/>
                <a:cs typeface="Arial" pitchFamily="34" charset="0"/>
              </a:rPr>
              <a:t>6</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    “Therefore I will make Samaria a heap of ruins in the field,</a:t>
            </a:r>
            <a:endPar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Places for planting a vineyard;</a:t>
            </a:r>
            <a:endPar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I will pour down her stones into the valley,</a:t>
            </a:r>
            <a:endPar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altLang="en-US" sz="1600" b="0" i="0" u="none" strike="noStrike" kern="1200" cap="none" spc="0" normalizeH="0" baseline="0" noProof="0">
                <a:ln>
                  <a:noFill/>
                </a:ln>
                <a:solidFill>
                  <a:prstClr val="black"/>
                </a:solidFill>
                <a:effectLst/>
                <a:uLnTx/>
                <a:uFillTx/>
                <a:latin typeface="Default"/>
                <a:ea typeface="+mn-ea"/>
                <a:cs typeface="Arial" pitchFamily="34" charset="0"/>
              </a:rPr>
              <a:t>And I will uncover her foundations.</a:t>
            </a: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b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br>
            <a:endParaRPr kumimoji="0" lang="en-US" alt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3736075" y="6006227"/>
            <a:ext cx="5257800" cy="461665"/>
          </a:xfrm>
          <a:prstGeom prst="rect">
            <a:avLst/>
          </a:prstGeom>
          <a:solidFill>
            <a:srgbClr val="FFFF00"/>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on People   (1:1-2:13)</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3"/>
          <p:cNvGrpSpPr>
            <a:grpSpLocks noGrp="1" noUngrp="1" noChangeAspect="1"/>
          </p:cNvGrpSpPr>
          <p:nvPr/>
        </p:nvGrpSpPr>
        <p:grpSpPr bwMode="auto">
          <a:xfrm>
            <a:off x="0" y="0"/>
            <a:ext cx="9144000" cy="6564313"/>
            <a:chOff x="685800" y="828675"/>
            <a:chExt cx="7772400" cy="5580063"/>
          </a:xfrm>
        </p:grpSpPr>
        <p:pic>
          <p:nvPicPr>
            <p:cNvPr id="67586" name="Picture 1" descr="Samaria Israelite wall, tb070507730"/>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Samaria Israelite wall</a:t>
              </a:r>
            </a:p>
          </p:txBody>
        </p:sp>
      </p:grpSp>
      <p:sp>
        <p:nvSpPr>
          <p:cNvPr id="2" name="Text Box 5">
            <a:extLst>
              <a:ext uri="{FF2B5EF4-FFF2-40B4-BE49-F238E27FC236}">
                <a16:creationId xmlns:a16="http://schemas.microsoft.com/office/drawing/2014/main" id="{879CA3C7-BE9A-61CB-282B-0E19484E52DD}"/>
              </a:ext>
            </a:extLst>
          </p:cNvPr>
          <p:cNvSpPr txBox="1">
            <a:spLocks noChangeArrowheads="1"/>
          </p:cNvSpPr>
          <p:nvPr/>
        </p:nvSpPr>
        <p:spPr bwMode="ltGray">
          <a:xfrm>
            <a:off x="181977" y="293687"/>
            <a:ext cx="5400675" cy="181588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Micah 1:6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dirty="0">
                <a:ln>
                  <a:noFill/>
                </a:ln>
                <a:solidFill>
                  <a:prstClr val="black"/>
                </a:solidFill>
                <a:effectLst/>
                <a:uLnTx/>
                <a:uFillTx/>
                <a:latin typeface="Default"/>
                <a:ea typeface="+mn-ea"/>
                <a:cs typeface="Arial" pitchFamily="34" charset="0"/>
              </a:rPr>
              <a:t>6</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    “Therefore I will make Samaria a heap of ruins in the field,</a:t>
            </a:r>
            <a:endPar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Places for planting a vineyard;</a:t>
            </a:r>
            <a:endPar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I will pour down her stones into the valley,</a:t>
            </a:r>
            <a:endPar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And I will uncover her foundations.</a:t>
            </a: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3614529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amaria ruins of Iron Age acropolis, 56-1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2700" y="0"/>
            <a:ext cx="9167813"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hidden="1"/>
          <p:cNvSpPr>
            <a:spLocks noGrp="1" noChangeArrowheads="1"/>
          </p:cNvSpPr>
          <p:nvPr>
            <p:ph type="title"/>
          </p:nvPr>
        </p:nvSpPr>
        <p:spPr/>
        <p:txBody>
          <a:bodyPr/>
          <a:lstStyle/>
          <a:p>
            <a:pPr eaLnBrk="1" hangingPunct="1"/>
            <a:r>
              <a:rPr lang="en-US" altLang="en-US" sz="2800"/>
              <a:t>Samaria ruins of Iron Age acropolis</a:t>
            </a:r>
            <a:endParaRPr lang="en-US" altLang="en-US"/>
          </a:p>
        </p:txBody>
      </p:sp>
      <p:sp>
        <p:nvSpPr>
          <p:cNvPr id="32772" name="Text Box 4"/>
          <p:cNvSpPr txBox="1">
            <a:spLocks noChangeArrowheads="1"/>
          </p:cNvSpPr>
          <p:nvPr/>
        </p:nvSpPr>
        <p:spPr bwMode="auto">
          <a:xfrm>
            <a:off x="846160" y="6026150"/>
            <a:ext cx="7612039" cy="457200"/>
          </a:xfrm>
          <a:prstGeom prst="rect">
            <a:avLst/>
          </a:prstGeom>
          <a:solidFill>
            <a:schemeClr val="bg1"/>
          </a:solidFill>
          <a:ln>
            <a:noFill/>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Samaria ruins of Iron Age acropolis</a:t>
            </a:r>
          </a:p>
        </p:txBody>
      </p:sp>
      <p:sp>
        <p:nvSpPr>
          <p:cNvPr id="32773" name="Text Box 5"/>
          <p:cNvSpPr txBox="1">
            <a:spLocks noChangeArrowheads="1"/>
          </p:cNvSpPr>
          <p:nvPr/>
        </p:nvSpPr>
        <p:spPr bwMode="ltGray">
          <a:xfrm>
            <a:off x="3743325" y="206375"/>
            <a:ext cx="5400675" cy="181588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Micah 1:6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dirty="0">
                <a:ln>
                  <a:noFill/>
                </a:ln>
                <a:solidFill>
                  <a:prstClr val="black"/>
                </a:solidFill>
                <a:effectLst/>
                <a:uLnTx/>
                <a:uFillTx/>
                <a:latin typeface="Default"/>
                <a:ea typeface="+mn-ea"/>
                <a:cs typeface="Arial" pitchFamily="34" charset="0"/>
              </a:rPr>
              <a:t>6</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    “Therefore I will make Samaria a heap of ruins in the field,</a:t>
            </a:r>
            <a:endPar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Places for planting a vineyard;</a:t>
            </a:r>
            <a:endPar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I will pour down her stones into the valley,</a:t>
            </a:r>
            <a:endPar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prstClr val="black"/>
                </a:solidFill>
                <a:effectLst/>
                <a:uLnTx/>
                <a:uFillTx/>
                <a:latin typeface="Default"/>
                <a:ea typeface="+mn-ea"/>
                <a:cs typeface="Arial" pitchFamily="34" charset="0"/>
              </a:rPr>
              <a:t>And I will uncover her foundations.</a:t>
            </a:r>
            <a:r>
              <a:rPr kumimoji="0" lang="en-US" altLang="en-US" sz="16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13195357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rick, arch&#10;&#10;Description automatically generated">
            <a:extLst>
              <a:ext uri="{FF2B5EF4-FFF2-40B4-BE49-F238E27FC236}">
                <a16:creationId xmlns:a16="http://schemas.microsoft.com/office/drawing/2014/main" id="{C988701E-6D94-E4AD-4091-E2F9E43F7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85" y="-84221"/>
            <a:ext cx="8446168" cy="6942221"/>
          </a:xfrm>
          <a:prstGeom prst="rect">
            <a:avLst/>
          </a:prstGeom>
        </p:spPr>
      </p:pic>
      <p:sp>
        <p:nvSpPr>
          <p:cNvPr id="3" name="TextBox 2">
            <a:extLst>
              <a:ext uri="{FF2B5EF4-FFF2-40B4-BE49-F238E27FC236}">
                <a16:creationId xmlns:a16="http://schemas.microsoft.com/office/drawing/2014/main" id="{17F50A2B-FD0F-1081-CD95-5AC3B76634C9}"/>
              </a:ext>
            </a:extLst>
          </p:cNvPr>
          <p:cNvSpPr txBox="1"/>
          <p:nvPr/>
        </p:nvSpPr>
        <p:spPr>
          <a:xfrm>
            <a:off x="3338826" y="2738463"/>
            <a:ext cx="3940280" cy="2031325"/>
          </a:xfrm>
          <a:prstGeom prst="rect">
            <a:avLst/>
          </a:prstGeom>
          <a:noFill/>
        </p:spPr>
        <p:txBody>
          <a:bodyPr wrap="square" rtlCol="0">
            <a:spAutoFit/>
          </a:bodyPr>
          <a:lstStyle/>
          <a:p>
            <a:r>
              <a:rPr lang="en-US" dirty="0"/>
              <a:t>Micah 1:9 (NKJV)</a:t>
            </a:r>
          </a:p>
          <a:p>
            <a:pPr algn="l" rtl="0"/>
            <a:r>
              <a:rPr lang="en-US" sz="1800" dirty="0"/>
              <a:t>For her wounds </a:t>
            </a:r>
            <a:r>
              <a:rPr lang="en-US" sz="1800" i="1" dirty="0"/>
              <a:t>are incurable. </a:t>
            </a:r>
            <a:r>
              <a:rPr lang="en-US" sz="1800" i="1" dirty="0">
                <a:solidFill>
                  <a:schemeClr val="tx1">
                    <a:lumMod val="50000"/>
                    <a:lumOff val="50000"/>
                  </a:schemeClr>
                </a:solidFill>
              </a:rPr>
              <a:t>(Samaria)</a:t>
            </a:r>
          </a:p>
          <a:p>
            <a:pPr algn="l" rtl="0"/>
            <a:r>
              <a:rPr lang="en-US" sz="1800" dirty="0"/>
              <a:t>For it has come to Judah;</a:t>
            </a:r>
          </a:p>
          <a:p>
            <a:pPr algn="l" rtl="0"/>
            <a:r>
              <a:rPr lang="en-US" sz="1800" dirty="0"/>
              <a:t>It has come to the gate of My people—</a:t>
            </a:r>
          </a:p>
          <a:p>
            <a:pPr algn="l" rtl="0"/>
            <a:r>
              <a:rPr lang="en-US" sz="1800" dirty="0"/>
              <a:t>To Jerusalem.</a:t>
            </a:r>
          </a:p>
        </p:txBody>
      </p:sp>
    </p:spTree>
    <p:extLst>
      <p:ext uri="{BB962C8B-B14F-4D97-AF65-F5344CB8AC3E}">
        <p14:creationId xmlns:p14="http://schemas.microsoft.com/office/powerpoint/2010/main" val="3492126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4BF71D-B82A-F713-24AE-904C039F1A49}"/>
              </a:ext>
            </a:extLst>
          </p:cNvPr>
          <p:cNvSpPr>
            <a:spLocks noGrp="1"/>
          </p:cNvSpPr>
          <p:nvPr>
            <p:ph type="title"/>
          </p:nvPr>
        </p:nvSpPr>
        <p:spPr/>
        <p:txBody>
          <a:bodyPr/>
          <a:lstStyle/>
          <a:p>
            <a:r>
              <a:rPr lang="en-US" dirty="0"/>
              <a:t>Micah’s Word Play</a:t>
            </a:r>
          </a:p>
        </p:txBody>
      </p:sp>
      <p:sp>
        <p:nvSpPr>
          <p:cNvPr id="2" name="Slide Number Placeholder 1">
            <a:extLst>
              <a:ext uri="{FF2B5EF4-FFF2-40B4-BE49-F238E27FC236}">
                <a16:creationId xmlns:a16="http://schemas.microsoft.com/office/drawing/2014/main" id="{41873046-0AA3-66D1-B8BD-AE46E63DCCD4}"/>
              </a:ext>
            </a:extLst>
          </p:cNvPr>
          <p:cNvSpPr>
            <a:spLocks noGrp="1"/>
          </p:cNvSpPr>
          <p:nvPr>
            <p:ph type="sldNum" sz="quarter" idx="4294967295"/>
          </p:nvPr>
        </p:nvSpPr>
        <p:spPr>
          <a:xfrm>
            <a:off x="8553450" y="6383338"/>
            <a:ext cx="59055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8484A0-37BA-4A68-A550-584E265EBB23}" type="slidenum">
              <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a:extLst>
              <a:ext uri="{FF2B5EF4-FFF2-40B4-BE49-F238E27FC236}">
                <a16:creationId xmlns:a16="http://schemas.microsoft.com/office/drawing/2014/main" id="{90981C90-EC43-F002-0FD0-C1A2C6D4DA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6327" y="238423"/>
            <a:ext cx="1317497" cy="949044"/>
          </a:xfrm>
          <a:prstGeom prst="rect">
            <a:avLst/>
          </a:prstGeom>
        </p:spPr>
      </p:pic>
      <p:sp>
        <p:nvSpPr>
          <p:cNvPr id="6" name="TextBox 5">
            <a:extLst>
              <a:ext uri="{FF2B5EF4-FFF2-40B4-BE49-F238E27FC236}">
                <a16:creationId xmlns:a16="http://schemas.microsoft.com/office/drawing/2014/main" id="{FCC39EDF-7379-7F91-2E3F-6B0CAE8ED6C9}"/>
              </a:ext>
            </a:extLst>
          </p:cNvPr>
          <p:cNvSpPr txBox="1"/>
          <p:nvPr/>
        </p:nvSpPr>
        <p:spPr>
          <a:xfrm>
            <a:off x="1110176" y="1223682"/>
            <a:ext cx="570529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 makes a play on words  in listing each of the cities that will fall to Sennacherib before him comes to the gates of Jerusalem in 701 BC</a:t>
            </a:r>
          </a:p>
        </p:txBody>
      </p:sp>
      <p:sp>
        <p:nvSpPr>
          <p:cNvPr id="7" name="TextBox 6">
            <a:extLst>
              <a:ext uri="{FF2B5EF4-FFF2-40B4-BE49-F238E27FC236}">
                <a16:creationId xmlns:a16="http://schemas.microsoft.com/office/drawing/2014/main" id="{B3625B3B-5EF2-A894-CF58-DDF6411BCC4C}"/>
              </a:ext>
            </a:extLst>
          </p:cNvPr>
          <p:cNvSpPr txBox="1"/>
          <p:nvPr/>
        </p:nvSpPr>
        <p:spPr>
          <a:xfrm>
            <a:off x="5467851" y="1871774"/>
            <a:ext cx="3380874" cy="50167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1:10 </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Tell it not in Gath or “Tell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1:10 </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Roll yourself in the dust.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Beth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Aphrah</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“house of dust”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Pass by in naked shame, you inhabitant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of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Shaphir</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“fair/beautiful”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 </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inhabitant does not go out in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Zaanan</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“to march out of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Beth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Ezel</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mourns - place taken away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”neighbor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1:12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Maroth</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“bitter town” pined for good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1:13 Lachish or “Horse town” ,Harness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chariot to the swift steeds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1:14 give presents to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Moresheth</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Gath or “one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who is betrothed”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1:14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Achzib</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“deceitful” </a:t>
            </a:r>
            <a:r>
              <a:rPr kumimoji="0" lang="en-US" sz="10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shall be</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 lie to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kings of Israel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1:15  I will yet bring an heir to you, O inhabitant of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Mareshah</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“heir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1:15 glory of Israel shall come to Adullam or “wild beast cave – David hid in cave near by”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pic>
        <p:nvPicPr>
          <p:cNvPr id="8" name="Picture 7">
            <a:extLst>
              <a:ext uri="{FF2B5EF4-FFF2-40B4-BE49-F238E27FC236}">
                <a16:creationId xmlns:a16="http://schemas.microsoft.com/office/drawing/2014/main" id="{28329643-7CD1-29A6-6992-9D8FC46AA422}"/>
              </a:ext>
            </a:extLst>
          </p:cNvPr>
          <p:cNvPicPr>
            <a:picLocks noChangeAspect="1"/>
          </p:cNvPicPr>
          <p:nvPr/>
        </p:nvPicPr>
        <p:blipFill>
          <a:blip r:embed="rId3"/>
          <a:stretch>
            <a:fillRect/>
          </a:stretch>
        </p:blipFill>
        <p:spPr>
          <a:xfrm>
            <a:off x="784553" y="2105363"/>
            <a:ext cx="4388023" cy="3340559"/>
          </a:xfrm>
          <a:prstGeom prst="rect">
            <a:avLst/>
          </a:prstGeom>
        </p:spPr>
      </p:pic>
      <p:sp>
        <p:nvSpPr>
          <p:cNvPr id="9" name="TextBox 8">
            <a:extLst>
              <a:ext uri="{FF2B5EF4-FFF2-40B4-BE49-F238E27FC236}">
                <a16:creationId xmlns:a16="http://schemas.microsoft.com/office/drawing/2014/main" id="{7052FD99-631D-B891-BE39-F12CDDE216BF}"/>
              </a:ext>
            </a:extLst>
          </p:cNvPr>
          <p:cNvSpPr txBox="1"/>
          <p:nvPr/>
        </p:nvSpPr>
        <p:spPr>
          <a:xfrm>
            <a:off x="960936" y="2998381"/>
            <a:ext cx="412292" cy="338554"/>
          </a:xfrm>
          <a:prstGeom prst="rect">
            <a:avLst/>
          </a:prstGeom>
          <a:solidFill>
            <a:srgbClr val="FFFF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10</a:t>
            </a:r>
          </a:p>
        </p:txBody>
      </p:sp>
      <p:sp>
        <p:nvSpPr>
          <p:cNvPr id="10" name="TextBox 9">
            <a:extLst>
              <a:ext uri="{FF2B5EF4-FFF2-40B4-BE49-F238E27FC236}">
                <a16:creationId xmlns:a16="http://schemas.microsoft.com/office/drawing/2014/main" id="{A0504C29-6C98-9208-C291-ED4518D6015E}"/>
              </a:ext>
            </a:extLst>
          </p:cNvPr>
          <p:cNvSpPr txBox="1"/>
          <p:nvPr/>
        </p:nvSpPr>
        <p:spPr>
          <a:xfrm>
            <a:off x="1553032" y="5445922"/>
            <a:ext cx="435256" cy="338554"/>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13</a:t>
            </a:r>
          </a:p>
        </p:txBody>
      </p:sp>
      <p:sp>
        <p:nvSpPr>
          <p:cNvPr id="11" name="TextBox 10">
            <a:extLst>
              <a:ext uri="{FF2B5EF4-FFF2-40B4-BE49-F238E27FC236}">
                <a16:creationId xmlns:a16="http://schemas.microsoft.com/office/drawing/2014/main" id="{5F9EC2FE-910D-DB6F-F0FF-D5193B9486B6}"/>
              </a:ext>
            </a:extLst>
          </p:cNvPr>
          <p:cNvSpPr txBox="1"/>
          <p:nvPr/>
        </p:nvSpPr>
        <p:spPr>
          <a:xfrm>
            <a:off x="3048279" y="4380153"/>
            <a:ext cx="453194" cy="338554"/>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14</a:t>
            </a:r>
          </a:p>
        </p:txBody>
      </p:sp>
      <p:sp>
        <p:nvSpPr>
          <p:cNvPr id="12" name="TextBox 11">
            <a:extLst>
              <a:ext uri="{FF2B5EF4-FFF2-40B4-BE49-F238E27FC236}">
                <a16:creationId xmlns:a16="http://schemas.microsoft.com/office/drawing/2014/main" id="{F66C991D-2A89-3AC9-666B-FEAA94469372}"/>
              </a:ext>
            </a:extLst>
          </p:cNvPr>
          <p:cNvSpPr txBox="1"/>
          <p:nvPr/>
        </p:nvSpPr>
        <p:spPr>
          <a:xfrm>
            <a:off x="3195917" y="4041599"/>
            <a:ext cx="453194" cy="338554"/>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14</a:t>
            </a:r>
          </a:p>
        </p:txBody>
      </p:sp>
      <p:sp>
        <p:nvSpPr>
          <p:cNvPr id="13" name="TextBox 12">
            <a:extLst>
              <a:ext uri="{FF2B5EF4-FFF2-40B4-BE49-F238E27FC236}">
                <a16:creationId xmlns:a16="http://schemas.microsoft.com/office/drawing/2014/main" id="{1CA5A586-A4BB-CE2E-4524-FBC7FC5AD1F8}"/>
              </a:ext>
            </a:extLst>
          </p:cNvPr>
          <p:cNvSpPr txBox="1"/>
          <p:nvPr/>
        </p:nvSpPr>
        <p:spPr>
          <a:xfrm>
            <a:off x="1988288" y="3703045"/>
            <a:ext cx="453194" cy="338554"/>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15</a:t>
            </a:r>
          </a:p>
        </p:txBody>
      </p:sp>
      <p:sp>
        <p:nvSpPr>
          <p:cNvPr id="14" name="TextBox 13">
            <a:extLst>
              <a:ext uri="{FF2B5EF4-FFF2-40B4-BE49-F238E27FC236}">
                <a16:creationId xmlns:a16="http://schemas.microsoft.com/office/drawing/2014/main" id="{F3A33490-4B21-5980-EDDC-B038CF6C6B15}"/>
              </a:ext>
            </a:extLst>
          </p:cNvPr>
          <p:cNvSpPr txBox="1"/>
          <p:nvPr/>
        </p:nvSpPr>
        <p:spPr>
          <a:xfrm>
            <a:off x="2312138" y="4847100"/>
            <a:ext cx="453194" cy="338554"/>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15</a:t>
            </a:r>
          </a:p>
        </p:txBody>
      </p:sp>
    </p:spTree>
    <p:extLst>
      <p:ext uri="{BB962C8B-B14F-4D97-AF65-F5344CB8AC3E}">
        <p14:creationId xmlns:p14="http://schemas.microsoft.com/office/powerpoint/2010/main" val="340392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33123" name="Picture 3" descr="Rehoboams Fort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555750"/>
            <a:ext cx="422433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Line 4"/>
          <p:cNvSpPr>
            <a:spLocks noChangeShapeType="1"/>
          </p:cNvSpPr>
          <p:nvPr/>
        </p:nvSpPr>
        <p:spPr bwMode="auto">
          <a:xfrm>
            <a:off x="866775" y="4476750"/>
            <a:ext cx="6096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125" name="Line 5"/>
          <p:cNvSpPr>
            <a:spLocks noChangeShapeType="1"/>
          </p:cNvSpPr>
          <p:nvPr/>
        </p:nvSpPr>
        <p:spPr bwMode="auto">
          <a:xfrm>
            <a:off x="1171575" y="4248150"/>
            <a:ext cx="7620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126" name="Line 6"/>
          <p:cNvSpPr>
            <a:spLocks noChangeShapeType="1"/>
          </p:cNvSpPr>
          <p:nvPr/>
        </p:nvSpPr>
        <p:spPr bwMode="auto">
          <a:xfrm>
            <a:off x="1311275" y="3981450"/>
            <a:ext cx="12192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127" name="Line 7"/>
          <p:cNvSpPr>
            <a:spLocks noChangeShapeType="1"/>
          </p:cNvSpPr>
          <p:nvPr/>
        </p:nvSpPr>
        <p:spPr bwMode="auto">
          <a:xfrm>
            <a:off x="1857375" y="3765550"/>
            <a:ext cx="6096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128" name="Line 8"/>
          <p:cNvSpPr>
            <a:spLocks noChangeShapeType="1"/>
          </p:cNvSpPr>
          <p:nvPr/>
        </p:nvSpPr>
        <p:spPr bwMode="auto">
          <a:xfrm>
            <a:off x="396875" y="3613150"/>
            <a:ext cx="6096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129" name="Text Box 9"/>
          <p:cNvSpPr txBox="1">
            <a:spLocks noChangeArrowheads="1"/>
          </p:cNvSpPr>
          <p:nvPr/>
        </p:nvSpPr>
        <p:spPr bwMode="auto">
          <a:xfrm>
            <a:off x="4572000" y="1428750"/>
            <a:ext cx="4371975" cy="44878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2 Chronicles 11:5 - 12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5</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So Rehoboam dwelt in Jerusalem, and built cities for defense in Judah.  </a:t>
            </a: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6</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And he built Bethlehem, </a:t>
            </a:r>
            <a:r>
              <a:rPr kumimoji="0" lang="en-US" altLang="en-US" sz="1800" b="0" i="0" u="none" strike="noStrike" kern="1200" cap="none" spc="0" normalizeH="0" baseline="0" noProof="0" dirty="0" err="1">
                <a:ln>
                  <a:noFill/>
                </a:ln>
                <a:solidFill>
                  <a:prstClr val="white"/>
                </a:solidFill>
                <a:effectLst/>
                <a:uLnTx/>
                <a:uFillTx/>
                <a:latin typeface="Tempus Sans ITC" pitchFamily="82" charset="0"/>
                <a:ea typeface="+mn-ea"/>
                <a:cs typeface="Arial" pitchFamily="34" charset="0"/>
              </a:rPr>
              <a:t>Etam</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Tekoa,  </a:t>
            </a: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7</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Beth </a:t>
            </a:r>
            <a:r>
              <a:rPr kumimoji="0" lang="en-US" altLang="en-US" sz="1800" b="0" i="0" u="none" strike="noStrike" kern="1200" cap="none" spc="0" normalizeH="0" baseline="0" noProof="0" dirty="0" err="1">
                <a:ln>
                  <a:noFill/>
                </a:ln>
                <a:solidFill>
                  <a:prstClr val="white"/>
                </a:solidFill>
                <a:effectLst/>
                <a:uLnTx/>
                <a:uFillTx/>
                <a:latin typeface="Tempus Sans ITC" pitchFamily="82" charset="0"/>
                <a:ea typeface="+mn-ea"/>
                <a:cs typeface="Arial" pitchFamily="34" charset="0"/>
              </a:rPr>
              <a:t>Zur</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0" i="0" u="none" strike="noStrike" kern="1200" cap="none" spc="0" normalizeH="0" baseline="0" noProof="0" dirty="0" err="1">
                <a:ln>
                  <a:noFill/>
                </a:ln>
                <a:solidFill>
                  <a:prstClr val="white"/>
                </a:solidFill>
                <a:effectLst/>
                <a:uLnTx/>
                <a:uFillTx/>
                <a:latin typeface="Tempus Sans ITC" pitchFamily="82" charset="0"/>
                <a:ea typeface="+mn-ea"/>
                <a:cs typeface="Arial" pitchFamily="34" charset="0"/>
              </a:rPr>
              <a:t>Sochoh</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1" i="0" u="sng" strike="noStrike" kern="1200" cap="none" spc="0" normalizeH="0" baseline="0" noProof="0" dirty="0">
                <a:ln>
                  <a:noFill/>
                </a:ln>
                <a:solidFill>
                  <a:srgbClr val="FFFF00"/>
                </a:solidFill>
                <a:effectLst/>
                <a:uLnTx/>
                <a:uFillTx/>
                <a:latin typeface="Tempus Sans ITC" pitchFamily="82" charset="0"/>
                <a:ea typeface="+mn-ea"/>
                <a:cs typeface="Arial" pitchFamily="34" charset="0"/>
              </a:rPr>
              <a:t>Adullam</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8 </a:t>
            </a:r>
            <a:r>
              <a:rPr kumimoji="0" lang="en-US" altLang="en-US" sz="1800" b="1" i="0" u="sng" strike="noStrike" kern="1200" cap="none" spc="0" normalizeH="0" baseline="0" noProof="0" dirty="0">
                <a:ln>
                  <a:noFill/>
                </a:ln>
                <a:solidFill>
                  <a:srgbClr val="FFFF00"/>
                </a:solidFill>
                <a:effectLst/>
                <a:uLnTx/>
                <a:uFillTx/>
                <a:latin typeface="Tempus Sans ITC" pitchFamily="82" charset="0"/>
                <a:ea typeface="+mn-ea"/>
                <a:cs typeface="Arial" pitchFamily="34" charset="0"/>
              </a:rPr>
              <a:t>Gath</a:t>
            </a:r>
            <a:r>
              <a:rPr kumimoji="0" lang="en-US" altLang="en-US" sz="1800" b="1"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1" i="0" u="sng" strike="noStrike" kern="1200" cap="none" spc="0" normalizeH="0" baseline="0" noProof="0" dirty="0" err="1">
                <a:ln>
                  <a:noFill/>
                </a:ln>
                <a:solidFill>
                  <a:srgbClr val="FFFF00"/>
                </a:solidFill>
                <a:effectLst/>
                <a:uLnTx/>
                <a:uFillTx/>
                <a:latin typeface="Tempus Sans ITC" pitchFamily="82" charset="0"/>
                <a:ea typeface="+mn-ea"/>
                <a:cs typeface="Arial" pitchFamily="34" charset="0"/>
              </a:rPr>
              <a:t>Mareshah</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0" i="0" u="none" strike="noStrike" kern="1200" cap="none" spc="0" normalizeH="0" baseline="0" noProof="0" dirty="0" err="1">
                <a:ln>
                  <a:noFill/>
                </a:ln>
                <a:solidFill>
                  <a:prstClr val="white"/>
                </a:solidFill>
                <a:effectLst/>
                <a:uLnTx/>
                <a:uFillTx/>
                <a:latin typeface="Tempus Sans ITC" pitchFamily="82" charset="0"/>
                <a:ea typeface="+mn-ea"/>
                <a:cs typeface="Arial" pitchFamily="34" charset="0"/>
              </a:rPr>
              <a:t>Ziph</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9</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Adoraim, </a:t>
            </a:r>
            <a:r>
              <a:rPr kumimoji="0" lang="en-US" altLang="en-US" sz="1800" b="1" i="0" u="sng" strike="noStrike" kern="1200" cap="none" spc="0" normalizeH="0" baseline="0" noProof="0" dirty="0">
                <a:ln>
                  <a:noFill/>
                </a:ln>
                <a:solidFill>
                  <a:srgbClr val="FFFF00"/>
                </a:solidFill>
                <a:effectLst/>
                <a:uLnTx/>
                <a:uFillTx/>
                <a:latin typeface="Tempus Sans ITC" pitchFamily="82" charset="0"/>
                <a:ea typeface="+mn-ea"/>
                <a:cs typeface="Arial" pitchFamily="34" charset="0"/>
              </a:rPr>
              <a:t>Lachish</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0" i="0" u="none" strike="noStrike" kern="1200" cap="none" spc="0" normalizeH="0" baseline="0" noProof="0" dirty="0" err="1">
                <a:ln>
                  <a:noFill/>
                </a:ln>
                <a:solidFill>
                  <a:prstClr val="white"/>
                </a:solidFill>
                <a:effectLst/>
                <a:uLnTx/>
                <a:uFillTx/>
                <a:latin typeface="Tempus Sans ITC" pitchFamily="82" charset="0"/>
                <a:ea typeface="+mn-ea"/>
                <a:cs typeface="Arial" pitchFamily="34" charset="0"/>
              </a:rPr>
              <a:t>Azekah</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t>
            </a: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10</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Zorah, </a:t>
            </a:r>
            <a:r>
              <a:rPr kumimoji="0" lang="en-US" altLang="en-US" sz="1800" b="0" i="0" u="none" strike="noStrike" kern="1200" cap="none" spc="0" normalizeH="0" baseline="0" noProof="0" dirty="0" err="1">
                <a:ln>
                  <a:noFill/>
                </a:ln>
                <a:solidFill>
                  <a:prstClr val="white"/>
                </a:solidFill>
                <a:effectLst/>
                <a:uLnTx/>
                <a:uFillTx/>
                <a:latin typeface="Tempus Sans ITC" pitchFamily="82" charset="0"/>
                <a:ea typeface="+mn-ea"/>
                <a:cs typeface="Arial" pitchFamily="34" charset="0"/>
              </a:rPr>
              <a:t>Aijalon</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and Hebron, which are in Judah and Benjamin, fortified cities.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11</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And he fortified the strongholds, and put captains in them, and stores of food, oil, and wine.  </a:t>
            </a:r>
            <a:r>
              <a:rPr kumimoji="0" lang="en-US" altLang="en-US" sz="1800" b="0" i="0" u="none" strike="noStrike" kern="1200" cap="none" spc="0" normalizeH="0" baseline="30000" noProof="0" dirty="0">
                <a:ln>
                  <a:noFill/>
                </a:ln>
                <a:solidFill>
                  <a:prstClr val="white"/>
                </a:solidFill>
                <a:effectLst/>
                <a:uLnTx/>
                <a:uFillTx/>
                <a:latin typeface="Tempus Sans ITC" pitchFamily="82" charset="0"/>
                <a:ea typeface="+mn-ea"/>
                <a:cs typeface="Arial" pitchFamily="34" charset="0"/>
              </a:rPr>
              <a:t>12</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Also in every city </a:t>
            </a:r>
            <a:r>
              <a:rPr kumimoji="0" lang="en-US" altLang="en-US" sz="1800" b="0" i="1"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he put</a:t>
            </a:r>
            <a: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t> shields and spears, and made them very strong, having Judah and Benjamin on his side. </a:t>
            </a:r>
            <a:b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br>
            <a:br>
              <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rPr>
            </a:br>
            <a:endParaRPr kumimoji="0" lang="en-US" altLang="en-US" sz="1800" b="0" i="0" u="none" strike="noStrike" kern="1200" cap="none" spc="0" normalizeH="0" baseline="0" noProof="0" dirty="0">
              <a:ln>
                <a:noFill/>
              </a:ln>
              <a:solidFill>
                <a:prstClr val="white"/>
              </a:solidFill>
              <a:effectLst/>
              <a:uLnTx/>
              <a:uFillTx/>
              <a:latin typeface="Tempus Sans ITC" pitchFamily="82" charset="0"/>
              <a:ea typeface="+mn-ea"/>
              <a:cs typeface="Arial" pitchFamily="34" charset="0"/>
            </a:endParaRPr>
          </a:p>
        </p:txBody>
      </p:sp>
      <p:sp>
        <p:nvSpPr>
          <p:cNvPr id="133130" name="Rectangle 10"/>
          <p:cNvSpPr>
            <a:spLocks noGrp="1" noChangeArrowheads="1"/>
          </p:cNvSpPr>
          <p:nvPr>
            <p:ph type="title"/>
          </p:nvPr>
        </p:nvSpPr>
        <p:spPr>
          <a:xfrm>
            <a:off x="457200" y="95250"/>
            <a:ext cx="8229600" cy="1143000"/>
          </a:xfrm>
          <a:solidFill>
            <a:schemeClr val="tx1"/>
          </a:solidFill>
        </p:spPr>
        <p:txBody>
          <a:bodyPr/>
          <a:lstStyle/>
          <a:p>
            <a:pPr eaLnBrk="1" hangingPunct="1"/>
            <a:r>
              <a:rPr lang="en-US" altLang="en-US" dirty="0">
                <a:solidFill>
                  <a:schemeClr val="bg1"/>
                </a:solidFill>
              </a:rPr>
              <a:t>Rehoboam’s Fortresses &amp; Micah’s Cities of Destruction</a:t>
            </a:r>
          </a:p>
        </p:txBody>
      </p:sp>
      <p:grpSp>
        <p:nvGrpSpPr>
          <p:cNvPr id="78" name="Group 77"/>
          <p:cNvGrpSpPr/>
          <p:nvPr/>
        </p:nvGrpSpPr>
        <p:grpSpPr>
          <a:xfrm rot="8112711">
            <a:off x="9440666" y="2958076"/>
            <a:ext cx="202716" cy="324401"/>
            <a:chOff x="1349859" y="2067339"/>
            <a:chExt cx="202716" cy="324401"/>
          </a:xfrm>
        </p:grpSpPr>
        <p:cxnSp>
          <p:nvCxnSpPr>
            <p:cNvPr id="79" name="Straight Connector 78"/>
            <p:cNvCxnSpPr/>
            <p:nvPr/>
          </p:nvCxnSpPr>
          <p:spPr>
            <a:xfrm flipH="1">
              <a:off x="1476375" y="2067339"/>
              <a:ext cx="76200"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396720" y="2280422"/>
              <a:ext cx="54056"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349859" y="2136154"/>
              <a:ext cx="54056"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1393236" y="2136155"/>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1361452" y="2242509"/>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rot="9675696">
            <a:off x="9509294" y="3291910"/>
            <a:ext cx="202716" cy="251319"/>
            <a:chOff x="1349859" y="2067339"/>
            <a:chExt cx="202716" cy="217672"/>
          </a:xfrm>
        </p:grpSpPr>
        <p:cxnSp>
          <p:nvCxnSpPr>
            <p:cNvPr id="85" name="Straight Connector 84"/>
            <p:cNvCxnSpPr/>
            <p:nvPr/>
          </p:nvCxnSpPr>
          <p:spPr>
            <a:xfrm flipH="1">
              <a:off x="1476375" y="2067339"/>
              <a:ext cx="76200"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49859" y="2136154"/>
              <a:ext cx="54056"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flipV="1">
              <a:off x="1393236" y="2136155"/>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1361452" y="2242509"/>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rot="9675696">
            <a:off x="9470828" y="3554893"/>
            <a:ext cx="202716" cy="251319"/>
            <a:chOff x="1349859" y="2067339"/>
            <a:chExt cx="202716" cy="217672"/>
          </a:xfrm>
        </p:grpSpPr>
        <p:cxnSp>
          <p:nvCxnSpPr>
            <p:cNvPr id="92" name="Straight Connector 91"/>
            <p:cNvCxnSpPr/>
            <p:nvPr/>
          </p:nvCxnSpPr>
          <p:spPr>
            <a:xfrm flipH="1">
              <a:off x="1476375" y="2067339"/>
              <a:ext cx="76200"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349859" y="2136154"/>
              <a:ext cx="54056"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1393236" y="2136155"/>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1361452" y="2242509"/>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rot="10220197">
            <a:off x="9430647" y="3817876"/>
            <a:ext cx="202716" cy="251319"/>
            <a:chOff x="1349859" y="2067339"/>
            <a:chExt cx="202716" cy="217672"/>
          </a:xfrm>
        </p:grpSpPr>
        <p:cxnSp>
          <p:nvCxnSpPr>
            <p:cNvPr id="97" name="Straight Connector 96"/>
            <p:cNvCxnSpPr/>
            <p:nvPr/>
          </p:nvCxnSpPr>
          <p:spPr>
            <a:xfrm flipH="1">
              <a:off x="1476375" y="2067339"/>
              <a:ext cx="76200"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349859" y="2136154"/>
              <a:ext cx="54056"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1393236" y="2136155"/>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1361452" y="2242509"/>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rot="10800000">
            <a:off x="9344725" y="4067368"/>
            <a:ext cx="202716" cy="251319"/>
            <a:chOff x="1349859" y="2067339"/>
            <a:chExt cx="202716" cy="217672"/>
          </a:xfrm>
        </p:grpSpPr>
        <p:cxnSp>
          <p:nvCxnSpPr>
            <p:cNvPr id="103" name="Straight Connector 102"/>
            <p:cNvCxnSpPr/>
            <p:nvPr/>
          </p:nvCxnSpPr>
          <p:spPr>
            <a:xfrm flipH="1">
              <a:off x="1476375" y="2067339"/>
              <a:ext cx="76200"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349859" y="2136154"/>
              <a:ext cx="54056" cy="1113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1393236" y="2136155"/>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1361452" y="2242509"/>
              <a:ext cx="83139" cy="42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52425" y="285750"/>
            <a:ext cx="8496300" cy="1143000"/>
          </a:xfrm>
          <a:solidFill>
            <a:schemeClr val="accent1"/>
          </a:solidFill>
        </p:spPr>
        <p:txBody>
          <a:bodyPr/>
          <a:lstStyle/>
          <a:p>
            <a:pPr eaLnBrk="1" hangingPunct="1"/>
            <a:r>
              <a:rPr lang="en-US" altLang="en-US" sz="3600">
                <a:solidFill>
                  <a:schemeClr val="bg2"/>
                </a:solidFill>
              </a:rPr>
              <a:t>Sennacherib  in Philistia </a:t>
            </a:r>
            <a:br>
              <a:rPr lang="en-US" altLang="en-US" sz="3600">
                <a:solidFill>
                  <a:schemeClr val="bg2"/>
                </a:solidFill>
              </a:rPr>
            </a:br>
            <a:r>
              <a:rPr lang="en-US" altLang="en-US" sz="3600">
                <a:solidFill>
                  <a:schemeClr val="bg2"/>
                </a:solidFill>
              </a:rPr>
              <a:t>&amp; Judah 701 BC</a:t>
            </a:r>
          </a:p>
        </p:txBody>
      </p:sp>
      <p:pic>
        <p:nvPicPr>
          <p:cNvPr id="13414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sp>
        <p:nvSpPr>
          <p:cNvPr id="134157"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Beth-le-aphrah/ophrah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1CE5735-E94C-44B2-9723-ABB0B65BDD54}"/>
              </a:ext>
            </a:extLst>
          </p:cNvPr>
          <p:cNvSpPr txBox="1"/>
          <p:nvPr/>
        </p:nvSpPr>
        <p:spPr>
          <a:xfrm>
            <a:off x="1340738" y="3656568"/>
            <a:ext cx="17072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TELL TOWN”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endParaRPr lang="en-US" altLang="en-US"/>
          </a:p>
        </p:txBody>
      </p:sp>
      <p:pic>
        <p:nvPicPr>
          <p:cNvPr id="135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306388" y="103188"/>
            <a:ext cx="8169275"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477838" y="1190625"/>
            <a:ext cx="4065587"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Spokesmen for God</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serving as “</a:t>
            </a:r>
            <a:r>
              <a:rPr kumimoji="0" lang="en-US" altLang="en-US" sz="2400" b="0" i="0" u="none" strike="noStrike" kern="1200" cap="none" spc="0" normalizeH="0" baseline="0" noProof="0" dirty="0" err="1">
                <a:ln>
                  <a:noFill/>
                </a:ln>
                <a:solidFill>
                  <a:srgbClr val="244061">
                    <a:lumMod val="75000"/>
                  </a:srgbClr>
                </a:solidFill>
                <a:effectLst/>
                <a:uLnTx/>
                <a:uFillTx/>
                <a:latin typeface="Tahoma" panose="020B0604030504040204" pitchFamily="34" charset="0"/>
                <a:ea typeface="+mn-ea"/>
                <a:cs typeface="Tahoma" panose="020B0604030504040204" pitchFamily="34" charset="0"/>
              </a:rPr>
              <a:t>forthtellers</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speaking what God put in their mouth.</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6" name="Text Box 4">
            <a:extLst>
              <a:ext uri="{FF2B5EF4-FFF2-40B4-BE49-F238E27FC236}">
                <a16:creationId xmlns:a16="http://schemas.microsoft.com/office/drawing/2014/main"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Preachers of the Covenant</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7" name="Text Box 5">
            <a:extLst>
              <a:ext uri="{FF2B5EF4-FFF2-40B4-BE49-F238E27FC236}">
                <a16:creationId xmlns:a16="http://schemas.microsoft.com/office/drawing/2014/main"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historians, or </a:t>
            </a:r>
            <a:r>
              <a:rPr kumimoji="0" lang="en-US" altLang="en-US" sz="2400" b="1"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Interpreters of the Israelites’ History</a:t>
            </a:r>
            <a:r>
              <a:rPr kumimoji="0" lang="en-US" altLang="en-US" sz="2400" b="0"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With out their interpretation God’s people would not know why an event was occurring.</a:t>
            </a:r>
            <a:r>
              <a:rPr kumimoji="0" lang="en-US" altLang="en-US" sz="2400" b="0" i="0" u="none" strike="noStrike" kern="1200" cap="none" spc="0" normalizeH="0" baseline="0" noProof="0">
                <a:ln>
                  <a:noFill/>
                </a:ln>
                <a:solidFill>
                  <a:srgbClr val="244061">
                    <a:lumMod val="75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571657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3416300" y="285750"/>
            <a:ext cx="5432425" cy="1143000"/>
          </a:xfrm>
          <a:solidFill>
            <a:schemeClr val="tx1"/>
          </a:solidFill>
        </p:spPr>
        <p:txBody>
          <a:bodyPr/>
          <a:lstStyle/>
          <a:p>
            <a:pPr eaLnBrk="1" hangingPunct="1"/>
            <a:r>
              <a:rPr lang="en-US" altLang="en-US" sz="3600" dirty="0">
                <a:solidFill>
                  <a:schemeClr val="bg2"/>
                </a:solidFill>
              </a:rPr>
              <a:t>Sennacherib  in Philistia </a:t>
            </a:r>
            <a:br>
              <a:rPr lang="en-US" altLang="en-US" sz="3600" dirty="0">
                <a:solidFill>
                  <a:schemeClr val="bg2"/>
                </a:solidFill>
              </a:rPr>
            </a:br>
            <a:r>
              <a:rPr lang="en-US" altLang="en-US" sz="3600" dirty="0">
                <a:solidFill>
                  <a:schemeClr val="bg2"/>
                </a:solidFill>
              </a:rPr>
              <a:t>&amp; Judah 701 BC</a:t>
            </a:r>
          </a:p>
        </p:txBody>
      </p:sp>
      <p:pic>
        <p:nvPicPr>
          <p:cNvPr id="138243"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5"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6"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7"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8"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9"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50"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51"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8252"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EAEAEA"/>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EAEAEA"/>
                </a:solidFill>
                <a:effectLst/>
                <a:uLnTx/>
                <a:uFillTx/>
                <a:latin typeface="Arial" pitchFamily="34" charset="0"/>
                <a:ea typeface="+mn-ea"/>
                <a:cs typeface="Arial" pitchFamily="34" charset="0"/>
              </a:rPr>
              <a:t>hometown</a:t>
            </a:r>
          </a:p>
        </p:txBody>
      </p:sp>
      <p:sp>
        <p:nvSpPr>
          <p:cNvPr id="138253"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AEAEA"/>
                </a:solidFill>
                <a:effectLst/>
                <a:uLnTx/>
                <a:uFillTx/>
                <a:latin typeface="Arial" pitchFamily="34" charset="0"/>
                <a:ea typeface="+mn-ea"/>
                <a:cs typeface="Arial" pitchFamily="34" charset="0"/>
              </a:rPr>
              <a:t>Beth-le-aphrah/ophrah</a:t>
            </a:r>
          </a:p>
        </p:txBody>
      </p:sp>
      <p:sp>
        <p:nvSpPr>
          <p:cNvPr id="138254" name="Rectangle 1"/>
          <p:cNvSpPr>
            <a:spLocks noChangeArrowheads="1"/>
          </p:cNvSpPr>
          <p:nvPr/>
        </p:nvSpPr>
        <p:spPr bwMode="auto">
          <a:xfrm>
            <a:off x="190500" y="276225"/>
            <a:ext cx="3124200" cy="2916238"/>
          </a:xfrm>
          <a:prstGeom prst="rect">
            <a:avLst/>
          </a:prstGeom>
          <a:solidFill>
            <a:schemeClr val="bg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8255" name="Text Box 7"/>
          <p:cNvSpPr txBox="1">
            <a:spLocks noChangeArrowheads="1"/>
          </p:cNvSpPr>
          <p:nvPr/>
        </p:nvSpPr>
        <p:spPr bwMode="ltGray">
          <a:xfrm>
            <a:off x="476250" y="406400"/>
            <a:ext cx="2838450"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Gath vs 10</a:t>
            </a:r>
          </a:p>
        </p:txBody>
      </p:sp>
      <p:sp>
        <p:nvSpPr>
          <p:cNvPr id="138256" name="Text Box 8"/>
          <p:cNvSpPr txBox="1">
            <a:spLocks noChangeArrowheads="1"/>
          </p:cNvSpPr>
          <p:nvPr/>
        </p:nvSpPr>
        <p:spPr bwMode="ltGray">
          <a:xfrm>
            <a:off x="627063" y="1033463"/>
            <a:ext cx="1318118"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Arial" pitchFamily="34" charset="0"/>
              </a:rPr>
              <a:t>“Tell Town”</a:t>
            </a:r>
          </a:p>
        </p:txBody>
      </p:sp>
      <p:sp>
        <p:nvSpPr>
          <p:cNvPr id="16" name="Text Box 9"/>
          <p:cNvSpPr txBox="1">
            <a:spLocks noChangeArrowheads="1"/>
          </p:cNvSpPr>
          <p:nvPr/>
        </p:nvSpPr>
        <p:spPr bwMode="ltGray">
          <a:xfrm>
            <a:off x="560388" y="2090738"/>
            <a:ext cx="2252662"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Arial" pitchFamily="34" charset="0"/>
              </a:rPr>
              <a:t>Tell it not in Gath</a:t>
            </a:r>
          </a:p>
        </p:txBody>
      </p:sp>
      <p:sp>
        <p:nvSpPr>
          <p:cNvPr id="18" name="Text Box 12"/>
          <p:cNvSpPr txBox="1">
            <a:spLocks noChangeArrowheads="1"/>
          </p:cNvSpPr>
          <p:nvPr/>
        </p:nvSpPr>
        <p:spPr bwMode="ltGray">
          <a:xfrm>
            <a:off x="5098821" y="4971807"/>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spTree>
    <p:extLst>
      <p:ext uri="{BB962C8B-B14F-4D97-AF65-F5344CB8AC3E}">
        <p14:creationId xmlns:p14="http://schemas.microsoft.com/office/powerpoint/2010/main" val="705329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3416300" y="285750"/>
            <a:ext cx="5432425" cy="1143000"/>
          </a:xfrm>
          <a:solidFill>
            <a:schemeClr val="tx1"/>
          </a:solidFill>
        </p:spPr>
        <p:txBody>
          <a:bodyPr/>
          <a:lstStyle/>
          <a:p>
            <a:pPr eaLnBrk="1" hangingPunct="1"/>
            <a:r>
              <a:rPr lang="en-US" altLang="en-US" sz="3600" dirty="0">
                <a:solidFill>
                  <a:schemeClr val="bg2"/>
                </a:solidFill>
              </a:rPr>
              <a:t>Sennacherib  in Philistia </a:t>
            </a:r>
            <a:br>
              <a:rPr lang="en-US" altLang="en-US" sz="3600" dirty="0">
                <a:solidFill>
                  <a:schemeClr val="bg2"/>
                </a:solidFill>
              </a:rPr>
            </a:br>
            <a:r>
              <a:rPr lang="en-US" altLang="en-US" sz="3600" dirty="0">
                <a:solidFill>
                  <a:schemeClr val="bg2"/>
                </a:solidFill>
              </a:rPr>
              <a:t>&amp; Judah 701 BC</a:t>
            </a:r>
          </a:p>
        </p:txBody>
      </p:sp>
      <p:pic>
        <p:nvPicPr>
          <p:cNvPr id="138243"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5"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6"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7"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8"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49"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50"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138251"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8252"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EAEAEA"/>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EAEAEA"/>
                </a:solidFill>
                <a:effectLst/>
                <a:uLnTx/>
                <a:uFillTx/>
                <a:latin typeface="Arial" pitchFamily="34" charset="0"/>
                <a:ea typeface="+mn-ea"/>
                <a:cs typeface="Arial" pitchFamily="34" charset="0"/>
              </a:rPr>
              <a:t>hometown</a:t>
            </a:r>
          </a:p>
        </p:txBody>
      </p:sp>
      <p:sp>
        <p:nvSpPr>
          <p:cNvPr id="138253"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AEAEA"/>
                </a:solidFill>
                <a:effectLst/>
                <a:uLnTx/>
                <a:uFillTx/>
                <a:latin typeface="Arial" pitchFamily="34" charset="0"/>
                <a:ea typeface="+mn-ea"/>
                <a:cs typeface="Arial" pitchFamily="34" charset="0"/>
              </a:rPr>
              <a:t>Beth-le-aphrah/ophrah</a:t>
            </a:r>
          </a:p>
        </p:txBody>
      </p:sp>
      <p:sp>
        <p:nvSpPr>
          <p:cNvPr id="138254" name="Rectangle 1"/>
          <p:cNvSpPr>
            <a:spLocks noChangeArrowheads="1"/>
          </p:cNvSpPr>
          <p:nvPr/>
        </p:nvSpPr>
        <p:spPr bwMode="auto">
          <a:xfrm>
            <a:off x="190500" y="276225"/>
            <a:ext cx="3124200" cy="2916238"/>
          </a:xfrm>
          <a:prstGeom prst="rect">
            <a:avLst/>
          </a:prstGeom>
          <a:solidFill>
            <a:schemeClr val="bg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8255" name="Text Box 7"/>
          <p:cNvSpPr txBox="1">
            <a:spLocks noChangeArrowheads="1"/>
          </p:cNvSpPr>
          <p:nvPr/>
        </p:nvSpPr>
        <p:spPr bwMode="ltGray">
          <a:xfrm>
            <a:off x="476250" y="406400"/>
            <a:ext cx="2838450"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Beth-le-</a:t>
            </a:r>
            <a:r>
              <a:rPr kumimoji="0" lang="en-US" altLang="en-US" sz="1800" b="1" i="0" u="none" strike="noStrike" kern="1200" cap="none" spc="0" normalizeH="0" baseline="0" noProof="0" dirty="0" err="1">
                <a:ln>
                  <a:noFill/>
                </a:ln>
                <a:solidFill>
                  <a:srgbClr val="000000"/>
                </a:solidFill>
                <a:effectLst/>
                <a:uLnTx/>
                <a:uFillTx/>
                <a:latin typeface="Tahoma" pitchFamily="34" charset="0"/>
                <a:ea typeface="+mn-ea"/>
                <a:cs typeface="Arial" pitchFamily="34" charset="0"/>
              </a:rPr>
              <a:t>aphrah</a:t>
            </a:r>
            <a:r>
              <a:rPr kumimoji="0" lang="en-US" alt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 vs 10</a:t>
            </a:r>
          </a:p>
        </p:txBody>
      </p:sp>
      <p:sp>
        <p:nvSpPr>
          <p:cNvPr id="138256" name="Text Box 8"/>
          <p:cNvSpPr txBox="1">
            <a:spLocks noChangeArrowheads="1"/>
          </p:cNvSpPr>
          <p:nvPr/>
        </p:nvSpPr>
        <p:spPr bwMode="ltGray">
          <a:xfrm>
            <a:off x="627063" y="1033463"/>
            <a:ext cx="2268537"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Arial" pitchFamily="34" charset="0"/>
              </a:rPr>
              <a:t>"house of dust"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Arial" pitchFamily="34" charset="0"/>
              </a:rPr>
              <a:t>Dust Town</a:t>
            </a:r>
          </a:p>
        </p:txBody>
      </p:sp>
      <p:sp>
        <p:nvSpPr>
          <p:cNvPr id="16" name="Text Box 9"/>
          <p:cNvSpPr txBox="1">
            <a:spLocks noChangeArrowheads="1"/>
          </p:cNvSpPr>
          <p:nvPr/>
        </p:nvSpPr>
        <p:spPr bwMode="ltGray">
          <a:xfrm>
            <a:off x="560388" y="2090738"/>
            <a:ext cx="2252662" cy="958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Arial" pitchFamily="34" charset="0"/>
              </a:rPr>
              <a:t>Roll yourself in</a:t>
            </a:r>
          </a:p>
          <a:p>
            <a:pPr marL="0" marR="0" lvl="0" indent="0" algn="r"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Arial" pitchFamily="34" charset="0"/>
              </a:rPr>
              <a:t>the dust.</a:t>
            </a:r>
          </a:p>
        </p:txBody>
      </p:sp>
      <p:sp>
        <p:nvSpPr>
          <p:cNvPr id="18" name="Text Box 12"/>
          <p:cNvSpPr txBox="1">
            <a:spLocks noChangeArrowheads="1"/>
          </p:cNvSpPr>
          <p:nvPr/>
        </p:nvSpPr>
        <p:spPr bwMode="ltGray">
          <a:xfrm>
            <a:off x="5098821" y="4971807"/>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DFC44615-5123-49D1-A417-0C98B4EF565F}"/>
              </a:ext>
            </a:extLst>
          </p:cNvPr>
          <p:cNvSpPr>
            <a:spLocks noChangeArrowheads="1"/>
          </p:cNvSpPr>
          <p:nvPr/>
        </p:nvSpPr>
        <p:spPr bwMode="auto">
          <a:xfrm>
            <a:off x="109550" y="1704973"/>
            <a:ext cx="2288879" cy="4195511"/>
          </a:xfrm>
          <a:prstGeom prst="rect">
            <a:avLst/>
          </a:prstGeom>
          <a:solidFill>
            <a:schemeClr val="bg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6" name="Rectangle 2"/>
          <p:cNvSpPr>
            <a:spLocks noGrp="1" noChangeArrowheads="1"/>
          </p:cNvSpPr>
          <p:nvPr>
            <p:ph type="title"/>
          </p:nvPr>
        </p:nvSpPr>
        <p:spPr>
          <a:xfrm>
            <a:off x="352425" y="285750"/>
            <a:ext cx="8496300" cy="1143000"/>
          </a:xfrm>
          <a:solidFill>
            <a:schemeClr val="tx1"/>
          </a:solidFill>
        </p:spPr>
        <p:txBody>
          <a:bodyPr/>
          <a:lstStyle/>
          <a:p>
            <a:pPr eaLnBrk="1" hangingPunct="1"/>
            <a:r>
              <a:rPr lang="en-US" altLang="en-US" sz="3600">
                <a:solidFill>
                  <a:schemeClr val="bg2"/>
                </a:solidFill>
              </a:rPr>
              <a:t>Sennacherib  in Philistia </a:t>
            </a:r>
            <a:br>
              <a:rPr lang="en-US" altLang="en-US" sz="3600">
                <a:solidFill>
                  <a:schemeClr val="bg2"/>
                </a:solidFill>
              </a:rPr>
            </a:br>
            <a:r>
              <a:rPr lang="en-US" altLang="en-US" sz="3600">
                <a:solidFill>
                  <a:schemeClr val="bg2"/>
                </a:solidFill>
              </a:rPr>
              <a:t>&amp; Judah 701 BC</a:t>
            </a:r>
          </a:p>
        </p:txBody>
      </p:sp>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325BCEB6-929A-46FF-9091-2960199FDE95}"/>
              </a:ext>
            </a:extLst>
          </p:cNvPr>
          <p:cNvSpPr txBox="1">
            <a:spLocks noChangeArrowheads="1"/>
          </p:cNvSpPr>
          <p:nvPr/>
        </p:nvSpPr>
        <p:spPr bwMode="ltGray">
          <a:xfrm>
            <a:off x="323850" y="1841772"/>
            <a:ext cx="1976437"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Tahoma" pitchFamily="34" charset="0"/>
                <a:ea typeface="+mn-ea"/>
                <a:cs typeface="Arial" pitchFamily="34" charset="0"/>
              </a:rPr>
              <a:t>Lachish vs 12</a:t>
            </a:r>
          </a:p>
        </p:txBody>
      </p:sp>
      <p:sp>
        <p:nvSpPr>
          <p:cNvPr id="17" name="Text Box 6">
            <a:extLst>
              <a:ext uri="{FF2B5EF4-FFF2-40B4-BE49-F238E27FC236}">
                <a16:creationId xmlns:a16="http://schemas.microsoft.com/office/drawing/2014/main" id="{404C6690-1AE2-44EE-8C2C-47397675EE9C}"/>
              </a:ext>
            </a:extLst>
          </p:cNvPr>
          <p:cNvSpPr txBox="1">
            <a:spLocks noChangeArrowheads="1"/>
          </p:cNvSpPr>
          <p:nvPr/>
        </p:nvSpPr>
        <p:spPr bwMode="ltGray">
          <a:xfrm>
            <a:off x="303508" y="2515280"/>
            <a:ext cx="19764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Arial" pitchFamily="34" charset="0"/>
              </a:rPr>
              <a:t>Horse town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Arial" pitchFamily="34" charset="0"/>
              </a:rPr>
              <a:t>Steeds (larekesh)</a:t>
            </a:r>
          </a:p>
        </p:txBody>
      </p:sp>
      <p:sp>
        <p:nvSpPr>
          <p:cNvPr id="18" name="Text Box 9">
            <a:extLst>
              <a:ext uri="{FF2B5EF4-FFF2-40B4-BE49-F238E27FC236}">
                <a16:creationId xmlns:a16="http://schemas.microsoft.com/office/drawing/2014/main" id="{218D34AB-3ED2-4DB7-8474-5E79C810937B}"/>
              </a:ext>
            </a:extLst>
          </p:cNvPr>
          <p:cNvSpPr txBox="1">
            <a:spLocks noChangeArrowheads="1"/>
          </p:cNvSpPr>
          <p:nvPr/>
        </p:nvSpPr>
        <p:spPr bwMode="ltGray">
          <a:xfrm>
            <a:off x="303508" y="3820160"/>
            <a:ext cx="1587233" cy="1477328"/>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Arial" pitchFamily="34" charset="0"/>
              </a:rPr>
              <a:t>Harness chariot to swift (courier) horses</a:t>
            </a:r>
          </a:p>
        </p:txBody>
      </p:sp>
    </p:spTree>
    <p:extLst>
      <p:ext uri="{BB962C8B-B14F-4D97-AF65-F5344CB8AC3E}">
        <p14:creationId xmlns:p14="http://schemas.microsoft.com/office/powerpoint/2010/main" val="77518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DFC44615-5123-49D1-A417-0C98B4EF565F}"/>
              </a:ext>
            </a:extLst>
          </p:cNvPr>
          <p:cNvSpPr>
            <a:spLocks noChangeArrowheads="1"/>
          </p:cNvSpPr>
          <p:nvPr/>
        </p:nvSpPr>
        <p:spPr bwMode="auto">
          <a:xfrm>
            <a:off x="109550" y="1704973"/>
            <a:ext cx="2288879" cy="4195511"/>
          </a:xfrm>
          <a:prstGeom prst="rect">
            <a:avLst/>
          </a:prstGeom>
          <a:solidFill>
            <a:schemeClr val="tx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chemeClr val="bg1"/>
              </a:solidFill>
              <a:effectLst/>
              <a:uLnTx/>
              <a:uFillTx/>
              <a:latin typeface="Arial" pitchFamily="34" charset="0"/>
              <a:ea typeface="+mn-ea"/>
              <a:cs typeface="Arial" pitchFamily="34" charset="0"/>
            </a:endParaRPr>
          </a:p>
        </p:txBody>
      </p:sp>
      <p:sp>
        <p:nvSpPr>
          <p:cNvPr id="134146" name="Rectangle 2"/>
          <p:cNvSpPr>
            <a:spLocks noGrp="1" noChangeArrowheads="1"/>
          </p:cNvSpPr>
          <p:nvPr>
            <p:ph type="title"/>
          </p:nvPr>
        </p:nvSpPr>
        <p:spPr>
          <a:xfrm>
            <a:off x="352425" y="285750"/>
            <a:ext cx="8496300" cy="1143000"/>
          </a:xfrm>
          <a:solidFill>
            <a:schemeClr val="tx1"/>
          </a:solidFill>
        </p:spPr>
        <p:txBody>
          <a:bodyPr/>
          <a:lstStyle/>
          <a:p>
            <a:pPr eaLnBrk="1" hangingPunct="1"/>
            <a:r>
              <a:rPr lang="en-US" altLang="en-US" sz="3600">
                <a:solidFill>
                  <a:schemeClr val="bg2"/>
                </a:solidFill>
              </a:rPr>
              <a:t>Sennacherib  in Philistia </a:t>
            </a:r>
            <a:br>
              <a:rPr lang="en-US" altLang="en-US" sz="3600">
                <a:solidFill>
                  <a:schemeClr val="bg2"/>
                </a:solidFill>
              </a:rPr>
            </a:br>
            <a:r>
              <a:rPr lang="en-US" altLang="en-US" sz="3600">
                <a:solidFill>
                  <a:schemeClr val="bg2"/>
                </a:solidFill>
              </a:rPr>
              <a:t>&amp; Judah 701 BC</a:t>
            </a:r>
          </a:p>
        </p:txBody>
      </p:sp>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325BCEB6-929A-46FF-9091-2960199FDE95}"/>
              </a:ext>
            </a:extLst>
          </p:cNvPr>
          <p:cNvSpPr txBox="1">
            <a:spLocks noChangeArrowheads="1"/>
          </p:cNvSpPr>
          <p:nvPr/>
        </p:nvSpPr>
        <p:spPr bwMode="ltGray">
          <a:xfrm>
            <a:off x="323850" y="1841772"/>
            <a:ext cx="2288879" cy="646331"/>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Tahoma" pitchFamily="34" charset="0"/>
                <a:ea typeface="+mn-ea"/>
                <a:cs typeface="Arial" pitchFamily="34" charset="0"/>
              </a:rPr>
              <a:t>Moresheth-gath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solidFill>
                  <a:schemeClr val="bg1"/>
                </a:solidFill>
                <a:latin typeface="Tahoma" pitchFamily="34" charset="0"/>
              </a:rPr>
              <a:t>Vs 14</a:t>
            </a:r>
            <a:endParaRPr kumimoji="0" lang="en-US" altLang="en-US" sz="1800" b="1" i="0" u="none" strike="noStrike" kern="1200" cap="none" spc="0" normalizeH="0" baseline="0" noProof="0" dirty="0">
              <a:ln>
                <a:noFill/>
              </a:ln>
              <a:solidFill>
                <a:schemeClr val="bg1"/>
              </a:solidFill>
              <a:effectLst/>
              <a:uLnTx/>
              <a:uFillTx/>
              <a:latin typeface="Tahoma" pitchFamily="34" charset="0"/>
              <a:ea typeface="+mn-ea"/>
              <a:cs typeface="Arial" pitchFamily="34" charset="0"/>
            </a:endParaRPr>
          </a:p>
        </p:txBody>
      </p:sp>
      <p:sp>
        <p:nvSpPr>
          <p:cNvPr id="17" name="Text Box 6">
            <a:extLst>
              <a:ext uri="{FF2B5EF4-FFF2-40B4-BE49-F238E27FC236}">
                <a16:creationId xmlns:a16="http://schemas.microsoft.com/office/drawing/2014/main" id="{404C6690-1AE2-44EE-8C2C-47397675EE9C}"/>
              </a:ext>
            </a:extLst>
          </p:cNvPr>
          <p:cNvSpPr txBox="1">
            <a:spLocks noChangeArrowheads="1"/>
          </p:cNvSpPr>
          <p:nvPr/>
        </p:nvSpPr>
        <p:spPr bwMode="ltGray">
          <a:xfrm>
            <a:off x="303508" y="2515280"/>
            <a:ext cx="2094921" cy="92333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Me’orasah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“one who is betrothed”</a:t>
            </a:r>
          </a:p>
        </p:txBody>
      </p:sp>
      <p:sp>
        <p:nvSpPr>
          <p:cNvPr id="18" name="Text Box 9">
            <a:extLst>
              <a:ext uri="{FF2B5EF4-FFF2-40B4-BE49-F238E27FC236}">
                <a16:creationId xmlns:a16="http://schemas.microsoft.com/office/drawing/2014/main" id="{218D34AB-3ED2-4DB7-8474-5E79C810937B}"/>
              </a:ext>
            </a:extLst>
          </p:cNvPr>
          <p:cNvSpPr txBox="1">
            <a:spLocks noChangeArrowheads="1"/>
          </p:cNvSpPr>
          <p:nvPr/>
        </p:nvSpPr>
        <p:spPr bwMode="ltGray">
          <a:xfrm>
            <a:off x="303508" y="3820160"/>
            <a:ext cx="1587233" cy="646331"/>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hangingPunct="1">
              <a:defRPr/>
            </a:pPr>
            <a:r>
              <a:rPr lang="en-US" altLang="en-US" dirty="0">
                <a:solidFill>
                  <a:schemeClr val="bg1"/>
                </a:solidFill>
                <a:latin typeface="Tahoma" pitchFamily="34" charset="0"/>
              </a:rPr>
              <a:t>You shall give presents</a:t>
            </a:r>
          </a:p>
        </p:txBody>
      </p:sp>
      <p:sp>
        <p:nvSpPr>
          <p:cNvPr id="20" name="Text Box 5">
            <a:extLst>
              <a:ext uri="{FF2B5EF4-FFF2-40B4-BE49-F238E27FC236}">
                <a16:creationId xmlns:a16="http://schemas.microsoft.com/office/drawing/2014/main" id="{4680D6E8-69E3-46BC-A0C1-0A7E91B2C156}"/>
              </a:ext>
            </a:extLst>
          </p:cNvPr>
          <p:cNvSpPr txBox="1">
            <a:spLocks noChangeArrowheads="1"/>
          </p:cNvSpPr>
          <p:nvPr/>
        </p:nvSpPr>
        <p:spPr bwMode="ltGray">
          <a:xfrm>
            <a:off x="9156791" y="1168400"/>
            <a:ext cx="2886075"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
        <p:nvSpPr>
          <p:cNvPr id="21" name="Text Box 6">
            <a:extLst>
              <a:ext uri="{FF2B5EF4-FFF2-40B4-BE49-F238E27FC236}">
                <a16:creationId xmlns:a16="http://schemas.microsoft.com/office/drawing/2014/main" id="{A30F4D36-37A9-493A-9BB1-CF3CAFF0CDCE}"/>
              </a:ext>
            </a:extLst>
          </p:cNvPr>
          <p:cNvSpPr txBox="1">
            <a:spLocks noChangeArrowheads="1"/>
          </p:cNvSpPr>
          <p:nvPr/>
        </p:nvSpPr>
        <p:spPr bwMode="ltGray">
          <a:xfrm>
            <a:off x="9625104" y="1752600"/>
            <a:ext cx="28908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Azab</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deceitful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akhzibh</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"lying" or "disappointing"):</a:t>
            </a:r>
          </a:p>
        </p:txBody>
      </p:sp>
      <p:sp>
        <p:nvSpPr>
          <p:cNvPr id="22" name="Text Box 9">
            <a:extLst>
              <a:ext uri="{FF2B5EF4-FFF2-40B4-BE49-F238E27FC236}">
                <a16:creationId xmlns:a16="http://schemas.microsoft.com/office/drawing/2014/main" id="{4669618A-702F-4910-9190-AC0712EB4D4B}"/>
              </a:ext>
            </a:extLst>
          </p:cNvPr>
          <p:cNvSpPr txBox="1">
            <a:spLocks noChangeArrowheads="1"/>
          </p:cNvSpPr>
          <p:nvPr/>
        </p:nvSpPr>
        <p:spPr bwMode="ltGray">
          <a:xfrm>
            <a:off x="9664791" y="3133725"/>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You shall be a lie to the kings of Israel</a:t>
            </a:r>
          </a:p>
        </p:txBody>
      </p:sp>
    </p:spTree>
    <p:extLst>
      <p:ext uri="{BB962C8B-B14F-4D97-AF65-F5344CB8AC3E}">
        <p14:creationId xmlns:p14="http://schemas.microsoft.com/office/powerpoint/2010/main" val="297523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G:\Jonah-Joel-Micah\Reference Material\Micah\Sennacherib in Philistia - 701BC map 154-closeup.ps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DFC44615-5123-49D1-A417-0C98B4EF565F}"/>
              </a:ext>
            </a:extLst>
          </p:cNvPr>
          <p:cNvSpPr>
            <a:spLocks noChangeArrowheads="1"/>
          </p:cNvSpPr>
          <p:nvPr/>
        </p:nvSpPr>
        <p:spPr bwMode="auto">
          <a:xfrm>
            <a:off x="109550" y="1704973"/>
            <a:ext cx="2288879" cy="4195511"/>
          </a:xfrm>
          <a:prstGeom prst="rect">
            <a:avLst/>
          </a:prstGeom>
          <a:solidFill>
            <a:schemeClr val="tx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4146" name="Rectangle 2"/>
          <p:cNvSpPr>
            <a:spLocks noGrp="1" noChangeArrowheads="1"/>
          </p:cNvSpPr>
          <p:nvPr>
            <p:ph type="title"/>
          </p:nvPr>
        </p:nvSpPr>
        <p:spPr>
          <a:xfrm>
            <a:off x="352425" y="285750"/>
            <a:ext cx="8496300" cy="1143000"/>
          </a:xfrm>
          <a:solidFill>
            <a:schemeClr val="tx1"/>
          </a:solidFill>
        </p:spPr>
        <p:txBody>
          <a:bodyPr/>
          <a:lstStyle/>
          <a:p>
            <a:pPr eaLnBrk="1" hangingPunct="1"/>
            <a:r>
              <a:rPr lang="en-US" altLang="en-US" sz="3600">
                <a:solidFill>
                  <a:schemeClr val="bg2"/>
                </a:solidFill>
              </a:rPr>
              <a:t>Sennacherib  in Philistia </a:t>
            </a:r>
            <a:br>
              <a:rPr lang="en-US" altLang="en-US" sz="3600">
                <a:solidFill>
                  <a:schemeClr val="bg2"/>
                </a:solidFill>
              </a:rPr>
            </a:br>
            <a:r>
              <a:rPr lang="en-US" altLang="en-US" sz="3600">
                <a:solidFill>
                  <a:schemeClr val="bg2"/>
                </a:solidFill>
              </a:rPr>
              <a:t>&amp; Judah 701 BC</a:t>
            </a:r>
          </a:p>
        </p:txBody>
      </p:sp>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325BCEB6-929A-46FF-9091-2960199FDE95}"/>
              </a:ext>
            </a:extLst>
          </p:cNvPr>
          <p:cNvSpPr txBox="1">
            <a:spLocks noChangeArrowheads="1"/>
          </p:cNvSpPr>
          <p:nvPr/>
        </p:nvSpPr>
        <p:spPr bwMode="ltGray">
          <a:xfrm>
            <a:off x="323850" y="1841772"/>
            <a:ext cx="1976437"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Achzib</a:t>
            </a:r>
            <a:r>
              <a:rPr kumimoji="0" lang="en-US" alt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vs 14</a:t>
            </a:r>
          </a:p>
        </p:txBody>
      </p:sp>
      <p:sp>
        <p:nvSpPr>
          <p:cNvPr id="17" name="Text Box 6">
            <a:extLst>
              <a:ext uri="{FF2B5EF4-FFF2-40B4-BE49-F238E27FC236}">
                <a16:creationId xmlns:a16="http://schemas.microsoft.com/office/drawing/2014/main" id="{404C6690-1AE2-44EE-8C2C-47397675EE9C}"/>
              </a:ext>
            </a:extLst>
          </p:cNvPr>
          <p:cNvSpPr txBox="1">
            <a:spLocks noChangeArrowheads="1"/>
          </p:cNvSpPr>
          <p:nvPr/>
        </p:nvSpPr>
        <p:spPr bwMode="ltGray">
          <a:xfrm>
            <a:off x="303508" y="2515280"/>
            <a:ext cx="2094921" cy="1477328"/>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Azab</a:t>
            </a: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 deceitful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altLang="en-US" sz="18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akhzibh</a:t>
            </a: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"lying" or "disappointing“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/place of deceit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8" name="Text Box 9">
            <a:extLst>
              <a:ext uri="{FF2B5EF4-FFF2-40B4-BE49-F238E27FC236}">
                <a16:creationId xmlns:a16="http://schemas.microsoft.com/office/drawing/2014/main" id="{218D34AB-3ED2-4DB7-8474-5E79C810937B}"/>
              </a:ext>
            </a:extLst>
          </p:cNvPr>
          <p:cNvSpPr txBox="1">
            <a:spLocks noChangeArrowheads="1"/>
          </p:cNvSpPr>
          <p:nvPr/>
        </p:nvSpPr>
        <p:spPr bwMode="ltGray">
          <a:xfrm>
            <a:off x="323850" y="4252911"/>
            <a:ext cx="1587233" cy="1200329"/>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Arial" pitchFamily="34" charset="0"/>
              </a:rPr>
              <a:t>You shall be a lie to the kings of Israel</a:t>
            </a:r>
          </a:p>
        </p:txBody>
      </p:sp>
      <p:sp>
        <p:nvSpPr>
          <p:cNvPr id="20" name="Text Box 5">
            <a:extLst>
              <a:ext uri="{FF2B5EF4-FFF2-40B4-BE49-F238E27FC236}">
                <a16:creationId xmlns:a16="http://schemas.microsoft.com/office/drawing/2014/main" id="{4680D6E8-69E3-46BC-A0C1-0A7E91B2C156}"/>
              </a:ext>
            </a:extLst>
          </p:cNvPr>
          <p:cNvSpPr txBox="1">
            <a:spLocks noChangeArrowheads="1"/>
          </p:cNvSpPr>
          <p:nvPr/>
        </p:nvSpPr>
        <p:spPr bwMode="ltGray">
          <a:xfrm>
            <a:off x="9156791" y="1168400"/>
            <a:ext cx="2886075"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
        <p:nvSpPr>
          <p:cNvPr id="21" name="Text Box 6">
            <a:extLst>
              <a:ext uri="{FF2B5EF4-FFF2-40B4-BE49-F238E27FC236}">
                <a16:creationId xmlns:a16="http://schemas.microsoft.com/office/drawing/2014/main" id="{A30F4D36-37A9-493A-9BB1-CF3CAFF0CDCE}"/>
              </a:ext>
            </a:extLst>
          </p:cNvPr>
          <p:cNvSpPr txBox="1">
            <a:spLocks noChangeArrowheads="1"/>
          </p:cNvSpPr>
          <p:nvPr/>
        </p:nvSpPr>
        <p:spPr bwMode="ltGray">
          <a:xfrm>
            <a:off x="9625104" y="1752600"/>
            <a:ext cx="28908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Azab</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deceitful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akhzibh</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"lying" or "disappointing"):</a:t>
            </a:r>
          </a:p>
        </p:txBody>
      </p:sp>
      <p:sp>
        <p:nvSpPr>
          <p:cNvPr id="22" name="Text Box 9">
            <a:extLst>
              <a:ext uri="{FF2B5EF4-FFF2-40B4-BE49-F238E27FC236}">
                <a16:creationId xmlns:a16="http://schemas.microsoft.com/office/drawing/2014/main" id="{4669618A-702F-4910-9190-AC0712EB4D4B}"/>
              </a:ext>
            </a:extLst>
          </p:cNvPr>
          <p:cNvSpPr txBox="1">
            <a:spLocks noChangeArrowheads="1"/>
          </p:cNvSpPr>
          <p:nvPr/>
        </p:nvSpPr>
        <p:spPr bwMode="ltGray">
          <a:xfrm>
            <a:off x="9664791" y="3133725"/>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You shall be a lie to the kings of Israel</a:t>
            </a:r>
          </a:p>
        </p:txBody>
      </p:sp>
    </p:spTree>
    <p:extLst>
      <p:ext uri="{BB962C8B-B14F-4D97-AF65-F5344CB8AC3E}">
        <p14:creationId xmlns:p14="http://schemas.microsoft.com/office/powerpoint/2010/main" val="26362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DFC44615-5123-49D1-A417-0C98B4EF565F}"/>
              </a:ext>
            </a:extLst>
          </p:cNvPr>
          <p:cNvSpPr>
            <a:spLocks noChangeArrowheads="1"/>
          </p:cNvSpPr>
          <p:nvPr/>
        </p:nvSpPr>
        <p:spPr bwMode="auto">
          <a:xfrm>
            <a:off x="109550" y="1704973"/>
            <a:ext cx="2288879" cy="4195511"/>
          </a:xfrm>
          <a:prstGeom prst="rect">
            <a:avLst/>
          </a:prstGeom>
          <a:solidFill>
            <a:schemeClr val="tx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4146" name="Rectangle 2"/>
          <p:cNvSpPr>
            <a:spLocks noGrp="1" noChangeArrowheads="1"/>
          </p:cNvSpPr>
          <p:nvPr>
            <p:ph type="title"/>
          </p:nvPr>
        </p:nvSpPr>
        <p:spPr>
          <a:xfrm>
            <a:off x="352425" y="285750"/>
            <a:ext cx="8496300" cy="1143000"/>
          </a:xfrm>
          <a:solidFill>
            <a:schemeClr val="tx1"/>
          </a:solidFill>
        </p:spPr>
        <p:txBody>
          <a:bodyPr/>
          <a:lstStyle/>
          <a:p>
            <a:pPr eaLnBrk="1" hangingPunct="1"/>
            <a:r>
              <a:rPr lang="en-US" altLang="en-US" sz="3600">
                <a:solidFill>
                  <a:schemeClr val="bg2"/>
                </a:solidFill>
              </a:rPr>
              <a:t>Sennacherib  in Philistia </a:t>
            </a:r>
            <a:br>
              <a:rPr lang="en-US" altLang="en-US" sz="3600">
                <a:solidFill>
                  <a:schemeClr val="bg2"/>
                </a:solidFill>
              </a:rPr>
            </a:br>
            <a:r>
              <a:rPr lang="en-US" altLang="en-US" sz="3600">
                <a:solidFill>
                  <a:schemeClr val="bg2"/>
                </a:solidFill>
              </a:rPr>
              <a:t>&amp; Judah 701 BC</a:t>
            </a:r>
          </a:p>
        </p:txBody>
      </p:sp>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325BCEB6-929A-46FF-9091-2960199FDE95}"/>
              </a:ext>
            </a:extLst>
          </p:cNvPr>
          <p:cNvSpPr txBox="1">
            <a:spLocks noChangeArrowheads="1"/>
          </p:cNvSpPr>
          <p:nvPr/>
        </p:nvSpPr>
        <p:spPr bwMode="ltGray">
          <a:xfrm>
            <a:off x="323850" y="1841772"/>
            <a:ext cx="1976437" cy="646331"/>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Maraeshah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vs 15</a:t>
            </a:r>
          </a:p>
        </p:txBody>
      </p:sp>
      <p:sp>
        <p:nvSpPr>
          <p:cNvPr id="17" name="Text Box 6">
            <a:extLst>
              <a:ext uri="{FF2B5EF4-FFF2-40B4-BE49-F238E27FC236}">
                <a16:creationId xmlns:a16="http://schemas.microsoft.com/office/drawing/2014/main" id="{404C6690-1AE2-44EE-8C2C-47397675EE9C}"/>
              </a:ext>
            </a:extLst>
          </p:cNvPr>
          <p:cNvSpPr txBox="1">
            <a:spLocks noChangeArrowheads="1"/>
          </p:cNvSpPr>
          <p:nvPr/>
        </p:nvSpPr>
        <p:spPr bwMode="ltGray">
          <a:xfrm>
            <a:off x="303508" y="2796161"/>
            <a:ext cx="2094921"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Heir town</a:t>
            </a:r>
          </a:p>
        </p:txBody>
      </p:sp>
      <p:sp>
        <p:nvSpPr>
          <p:cNvPr id="18" name="Text Box 9">
            <a:extLst>
              <a:ext uri="{FF2B5EF4-FFF2-40B4-BE49-F238E27FC236}">
                <a16:creationId xmlns:a16="http://schemas.microsoft.com/office/drawing/2014/main" id="{218D34AB-3ED2-4DB7-8474-5E79C810937B}"/>
              </a:ext>
            </a:extLst>
          </p:cNvPr>
          <p:cNvSpPr txBox="1">
            <a:spLocks noChangeArrowheads="1"/>
          </p:cNvSpPr>
          <p:nvPr/>
        </p:nvSpPr>
        <p:spPr bwMode="ltGray">
          <a:xfrm>
            <a:off x="303508" y="3820160"/>
            <a:ext cx="1587233" cy="92333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hangingPunct="1">
              <a:defRPr/>
            </a:pPr>
            <a:r>
              <a:rPr lang="en-US" altLang="en-US" dirty="0">
                <a:solidFill>
                  <a:prstClr val="white"/>
                </a:solidFill>
                <a:latin typeface="Tahoma" pitchFamily="34" charset="0"/>
              </a:rPr>
              <a:t>I will yet bring an heir to you</a:t>
            </a:r>
          </a:p>
        </p:txBody>
      </p:sp>
      <p:sp>
        <p:nvSpPr>
          <p:cNvPr id="20" name="Text Box 5">
            <a:extLst>
              <a:ext uri="{FF2B5EF4-FFF2-40B4-BE49-F238E27FC236}">
                <a16:creationId xmlns:a16="http://schemas.microsoft.com/office/drawing/2014/main" id="{4680D6E8-69E3-46BC-A0C1-0A7E91B2C156}"/>
              </a:ext>
            </a:extLst>
          </p:cNvPr>
          <p:cNvSpPr txBox="1">
            <a:spLocks noChangeArrowheads="1"/>
          </p:cNvSpPr>
          <p:nvPr/>
        </p:nvSpPr>
        <p:spPr bwMode="ltGray">
          <a:xfrm>
            <a:off x="9156791" y="1168400"/>
            <a:ext cx="2886075"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
        <p:nvSpPr>
          <p:cNvPr id="21" name="Text Box 6">
            <a:extLst>
              <a:ext uri="{FF2B5EF4-FFF2-40B4-BE49-F238E27FC236}">
                <a16:creationId xmlns:a16="http://schemas.microsoft.com/office/drawing/2014/main" id="{A30F4D36-37A9-493A-9BB1-CF3CAFF0CDCE}"/>
              </a:ext>
            </a:extLst>
          </p:cNvPr>
          <p:cNvSpPr txBox="1">
            <a:spLocks noChangeArrowheads="1"/>
          </p:cNvSpPr>
          <p:nvPr/>
        </p:nvSpPr>
        <p:spPr bwMode="ltGray">
          <a:xfrm>
            <a:off x="9625104" y="1752600"/>
            <a:ext cx="28908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Azab</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deceitful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akhzibh</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"lying" or "disappointing"):</a:t>
            </a:r>
          </a:p>
        </p:txBody>
      </p:sp>
      <p:sp>
        <p:nvSpPr>
          <p:cNvPr id="22" name="Text Box 9">
            <a:extLst>
              <a:ext uri="{FF2B5EF4-FFF2-40B4-BE49-F238E27FC236}">
                <a16:creationId xmlns:a16="http://schemas.microsoft.com/office/drawing/2014/main" id="{4669618A-702F-4910-9190-AC0712EB4D4B}"/>
              </a:ext>
            </a:extLst>
          </p:cNvPr>
          <p:cNvSpPr txBox="1">
            <a:spLocks noChangeArrowheads="1"/>
          </p:cNvSpPr>
          <p:nvPr/>
        </p:nvSpPr>
        <p:spPr bwMode="ltGray">
          <a:xfrm>
            <a:off x="9664791" y="3133725"/>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You shall be a lie to the kings of Israel</a:t>
            </a:r>
          </a:p>
        </p:txBody>
      </p:sp>
    </p:spTree>
    <p:extLst>
      <p:ext uri="{BB962C8B-B14F-4D97-AF65-F5344CB8AC3E}">
        <p14:creationId xmlns:p14="http://schemas.microsoft.com/office/powerpoint/2010/main" val="306962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DFC44615-5123-49D1-A417-0C98B4EF565F}"/>
              </a:ext>
            </a:extLst>
          </p:cNvPr>
          <p:cNvSpPr>
            <a:spLocks noChangeArrowheads="1"/>
          </p:cNvSpPr>
          <p:nvPr/>
        </p:nvSpPr>
        <p:spPr bwMode="auto">
          <a:xfrm>
            <a:off x="109550" y="1704973"/>
            <a:ext cx="2288879" cy="4195511"/>
          </a:xfrm>
          <a:prstGeom prst="rect">
            <a:avLst/>
          </a:prstGeom>
          <a:solidFill>
            <a:schemeClr val="tx1"/>
          </a:solidFill>
          <a:ln w="9525" algn="ctr">
            <a:solidFill>
              <a:schemeClr val="tx1"/>
            </a:solidFill>
            <a:round/>
            <a:headEnd/>
            <a:tailEnd/>
          </a:ln>
        </p:spPr>
        <p:txBody>
          <a:bodyPr wrap="none"/>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4146" name="Rectangle 2"/>
          <p:cNvSpPr>
            <a:spLocks noGrp="1" noChangeArrowheads="1"/>
          </p:cNvSpPr>
          <p:nvPr>
            <p:ph type="title"/>
          </p:nvPr>
        </p:nvSpPr>
        <p:spPr>
          <a:xfrm>
            <a:off x="352425" y="285750"/>
            <a:ext cx="8496300" cy="1143000"/>
          </a:xfrm>
          <a:solidFill>
            <a:schemeClr val="tx1"/>
          </a:solidFill>
        </p:spPr>
        <p:txBody>
          <a:bodyPr/>
          <a:lstStyle/>
          <a:p>
            <a:pPr eaLnBrk="1" hangingPunct="1"/>
            <a:r>
              <a:rPr lang="en-US" altLang="en-US" sz="3600" dirty="0">
                <a:solidFill>
                  <a:schemeClr val="bg2"/>
                </a:solidFill>
              </a:rPr>
              <a:t>Sennacherib  in Philistia </a:t>
            </a:r>
            <a:br>
              <a:rPr lang="en-US" altLang="en-US" sz="3600" dirty="0">
                <a:solidFill>
                  <a:schemeClr val="bg2"/>
                </a:solidFill>
              </a:rPr>
            </a:br>
            <a:r>
              <a:rPr lang="en-US" altLang="en-US" sz="3600" dirty="0">
                <a:solidFill>
                  <a:schemeClr val="bg2"/>
                </a:solidFill>
              </a:rPr>
              <a:t>&amp; Judah 701 BC</a:t>
            </a:r>
          </a:p>
        </p:txBody>
      </p:sp>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hometown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325BCEB6-929A-46FF-9091-2960199FDE95}"/>
              </a:ext>
            </a:extLst>
          </p:cNvPr>
          <p:cNvSpPr txBox="1">
            <a:spLocks noChangeArrowheads="1"/>
          </p:cNvSpPr>
          <p:nvPr/>
        </p:nvSpPr>
        <p:spPr bwMode="ltGray">
          <a:xfrm>
            <a:off x="323850" y="1841772"/>
            <a:ext cx="1976437" cy="646331"/>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Adullam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vs 15</a:t>
            </a:r>
          </a:p>
        </p:txBody>
      </p:sp>
      <p:sp>
        <p:nvSpPr>
          <p:cNvPr id="17" name="Text Box 6">
            <a:extLst>
              <a:ext uri="{FF2B5EF4-FFF2-40B4-BE49-F238E27FC236}">
                <a16:creationId xmlns:a16="http://schemas.microsoft.com/office/drawing/2014/main" id="{404C6690-1AE2-44EE-8C2C-47397675EE9C}"/>
              </a:ext>
            </a:extLst>
          </p:cNvPr>
          <p:cNvSpPr txBox="1">
            <a:spLocks noChangeArrowheads="1"/>
          </p:cNvSpPr>
          <p:nvPr/>
        </p:nvSpPr>
        <p:spPr bwMode="ltGray">
          <a:xfrm>
            <a:off x="239350" y="2622822"/>
            <a:ext cx="2094921" cy="1200329"/>
          </a:xfrm>
          <a:prstGeom prst="rect">
            <a:avLst/>
          </a:prstGeom>
          <a:solidFill>
            <a:schemeClr val="tx1"/>
          </a:solidFill>
          <a:ln w="9525">
            <a:solidFill>
              <a:srgbClr val="F8F8F8"/>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glory of Israel/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to hide in the caves, as did David</a:t>
            </a:r>
          </a:p>
        </p:txBody>
      </p:sp>
      <p:sp>
        <p:nvSpPr>
          <p:cNvPr id="18" name="Text Box 9">
            <a:extLst>
              <a:ext uri="{FF2B5EF4-FFF2-40B4-BE49-F238E27FC236}">
                <a16:creationId xmlns:a16="http://schemas.microsoft.com/office/drawing/2014/main" id="{218D34AB-3ED2-4DB7-8474-5E79C810937B}"/>
              </a:ext>
            </a:extLst>
          </p:cNvPr>
          <p:cNvSpPr txBox="1">
            <a:spLocks noChangeArrowheads="1"/>
          </p:cNvSpPr>
          <p:nvPr/>
        </p:nvSpPr>
        <p:spPr bwMode="ltGray">
          <a:xfrm>
            <a:off x="312261" y="4096324"/>
            <a:ext cx="1587233" cy="92333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hangingPunct="1">
              <a:defRPr/>
            </a:pPr>
            <a:r>
              <a:rPr lang="en-US" altLang="en-US" dirty="0">
                <a:solidFill>
                  <a:prstClr val="white"/>
                </a:solidFill>
                <a:latin typeface="Tahoma" pitchFamily="34" charset="0"/>
              </a:rPr>
              <a:t>The glory of Israel shall come</a:t>
            </a:r>
          </a:p>
        </p:txBody>
      </p:sp>
      <p:sp>
        <p:nvSpPr>
          <p:cNvPr id="20" name="Text Box 5">
            <a:extLst>
              <a:ext uri="{FF2B5EF4-FFF2-40B4-BE49-F238E27FC236}">
                <a16:creationId xmlns:a16="http://schemas.microsoft.com/office/drawing/2014/main" id="{4680D6E8-69E3-46BC-A0C1-0A7E91B2C156}"/>
              </a:ext>
            </a:extLst>
          </p:cNvPr>
          <p:cNvSpPr txBox="1">
            <a:spLocks noChangeArrowheads="1"/>
          </p:cNvSpPr>
          <p:nvPr/>
        </p:nvSpPr>
        <p:spPr bwMode="ltGray">
          <a:xfrm>
            <a:off x="9156791" y="1168400"/>
            <a:ext cx="2886075" cy="369332"/>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
        <p:nvSpPr>
          <p:cNvPr id="21" name="Text Box 6">
            <a:extLst>
              <a:ext uri="{FF2B5EF4-FFF2-40B4-BE49-F238E27FC236}">
                <a16:creationId xmlns:a16="http://schemas.microsoft.com/office/drawing/2014/main" id="{A30F4D36-37A9-493A-9BB1-CF3CAFF0CDCE}"/>
              </a:ext>
            </a:extLst>
          </p:cNvPr>
          <p:cNvSpPr txBox="1">
            <a:spLocks noChangeArrowheads="1"/>
          </p:cNvSpPr>
          <p:nvPr/>
        </p:nvSpPr>
        <p:spPr bwMode="ltGray">
          <a:xfrm>
            <a:off x="9625104" y="1752600"/>
            <a:ext cx="28908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Azab</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deceitful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alt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akhzibh</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"lying" or "disappointing"):</a:t>
            </a:r>
          </a:p>
        </p:txBody>
      </p:sp>
      <p:sp>
        <p:nvSpPr>
          <p:cNvPr id="22" name="Text Box 9">
            <a:extLst>
              <a:ext uri="{FF2B5EF4-FFF2-40B4-BE49-F238E27FC236}">
                <a16:creationId xmlns:a16="http://schemas.microsoft.com/office/drawing/2014/main" id="{4669618A-702F-4910-9190-AC0712EB4D4B}"/>
              </a:ext>
            </a:extLst>
          </p:cNvPr>
          <p:cNvSpPr txBox="1">
            <a:spLocks noChangeArrowheads="1"/>
          </p:cNvSpPr>
          <p:nvPr/>
        </p:nvSpPr>
        <p:spPr bwMode="ltGray">
          <a:xfrm>
            <a:off x="9664791" y="3133725"/>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You shall be a lie to the kings of Israel</a:t>
            </a:r>
          </a:p>
        </p:txBody>
      </p:sp>
    </p:spTree>
    <p:extLst>
      <p:ext uri="{BB962C8B-B14F-4D97-AF65-F5344CB8AC3E}">
        <p14:creationId xmlns:p14="http://schemas.microsoft.com/office/powerpoint/2010/main" val="37928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nnacherib and the Fall of Lachish (Illustration) - World History  Encyclopedia">
            <a:extLst>
              <a:ext uri="{FF2B5EF4-FFF2-40B4-BE49-F238E27FC236}">
                <a16:creationId xmlns:a16="http://schemas.microsoft.com/office/drawing/2014/main" id="{91E9CBFA-6DB8-A39D-1223-E81C1BAD66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159" y="3200400"/>
            <a:ext cx="4825588" cy="32053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CA5DA8-50DD-B3F4-535B-4E5A8FE1DAA7}"/>
              </a:ext>
            </a:extLst>
          </p:cNvPr>
          <p:cNvSpPr>
            <a:spLocks noGrp="1"/>
          </p:cNvSpPr>
          <p:nvPr>
            <p:ph type="title"/>
          </p:nvPr>
        </p:nvSpPr>
        <p:spPr/>
        <p:txBody>
          <a:bodyPr/>
          <a:lstStyle/>
          <a:p>
            <a:r>
              <a:rPr lang="de-DE" dirty="0"/>
              <a:t>Sennacherib  in Philistia </a:t>
            </a:r>
            <a:br>
              <a:rPr lang="de-DE" dirty="0"/>
            </a:br>
            <a:r>
              <a:rPr lang="de-DE" dirty="0"/>
              <a:t>&amp; Judah 701 BC</a:t>
            </a:r>
            <a:endParaRPr lang="en-US" dirty="0"/>
          </a:p>
        </p:txBody>
      </p:sp>
      <p:pic>
        <p:nvPicPr>
          <p:cNvPr id="1028" name="Picture 4" descr="The True Story of the Assyrian Conquest of Judah">
            <a:extLst>
              <a:ext uri="{FF2B5EF4-FFF2-40B4-BE49-F238E27FC236}">
                <a16:creationId xmlns:a16="http://schemas.microsoft.com/office/drawing/2014/main" id="{893AA7ED-DC28-2279-815E-50496B867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54" y="1772592"/>
            <a:ext cx="4515853" cy="3612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D615FB-DEE8-D24F-BB77-8D4D453FC50F}"/>
              </a:ext>
            </a:extLst>
          </p:cNvPr>
          <p:cNvSpPr txBox="1"/>
          <p:nvPr/>
        </p:nvSpPr>
        <p:spPr>
          <a:xfrm>
            <a:off x="5072854" y="1772592"/>
            <a:ext cx="3886199" cy="1569660"/>
          </a:xfrm>
          <a:prstGeom prst="rect">
            <a:avLst/>
          </a:prstGeom>
          <a:noFill/>
        </p:spPr>
        <p:txBody>
          <a:bodyPr wrap="square" rtlCol="0">
            <a:spAutoFit/>
          </a:bodyPr>
          <a:lstStyle/>
          <a:p>
            <a:r>
              <a:rPr lang="en-US" sz="1600" dirty="0"/>
              <a:t>Micah 1:16 (NKJV)</a:t>
            </a:r>
          </a:p>
          <a:p>
            <a:pPr algn="l" rtl="0"/>
            <a:r>
              <a:rPr lang="en-US" sz="1600" dirty="0"/>
              <a:t>Make yourself bald and cut off your hair,</a:t>
            </a:r>
          </a:p>
          <a:p>
            <a:pPr algn="l" rtl="0"/>
            <a:r>
              <a:rPr lang="en-US" sz="1600" dirty="0"/>
              <a:t>Because of your precious children;</a:t>
            </a:r>
          </a:p>
          <a:p>
            <a:pPr algn="l" rtl="0"/>
            <a:r>
              <a:rPr lang="en-US" sz="1600" dirty="0"/>
              <a:t>Enlarge your baldness like an eagle,</a:t>
            </a:r>
          </a:p>
          <a:p>
            <a:pPr algn="l" rtl="0"/>
            <a:r>
              <a:rPr lang="en-US" sz="1600" dirty="0"/>
              <a:t>For they shall go from you into captivity.</a:t>
            </a:r>
          </a:p>
          <a:p>
            <a:endParaRPr lang="en-US" sz="1600" dirty="0"/>
          </a:p>
        </p:txBody>
      </p:sp>
      <p:sp>
        <p:nvSpPr>
          <p:cNvPr id="4" name="TextBox 3">
            <a:extLst>
              <a:ext uri="{FF2B5EF4-FFF2-40B4-BE49-F238E27FC236}">
                <a16:creationId xmlns:a16="http://schemas.microsoft.com/office/drawing/2014/main" id="{89220146-3BD6-5D13-1B99-37AADC9759FD}"/>
              </a:ext>
            </a:extLst>
          </p:cNvPr>
          <p:cNvSpPr txBox="1"/>
          <p:nvPr/>
        </p:nvSpPr>
        <p:spPr>
          <a:xfrm>
            <a:off x="2024121" y="5506856"/>
            <a:ext cx="2198038" cy="369332"/>
          </a:xfrm>
          <a:prstGeom prst="rect">
            <a:avLst/>
          </a:prstGeom>
          <a:noFill/>
        </p:spPr>
        <p:txBody>
          <a:bodyPr wrap="none" rtlCol="0">
            <a:spAutoFit/>
          </a:bodyPr>
          <a:lstStyle/>
          <a:p>
            <a:r>
              <a:rPr lang="en-US" dirty="0"/>
              <a:t>Captives at Lachish</a:t>
            </a:r>
          </a:p>
        </p:txBody>
      </p:sp>
      <p:sp>
        <p:nvSpPr>
          <p:cNvPr id="6" name="TextBox 5">
            <a:extLst>
              <a:ext uri="{FF2B5EF4-FFF2-40B4-BE49-F238E27FC236}">
                <a16:creationId xmlns:a16="http://schemas.microsoft.com/office/drawing/2014/main" id="{E62E646E-2EE6-28BA-B758-3AE36D249F78}"/>
              </a:ext>
            </a:extLst>
          </p:cNvPr>
          <p:cNvSpPr txBox="1"/>
          <p:nvPr/>
        </p:nvSpPr>
        <p:spPr>
          <a:xfrm>
            <a:off x="896361" y="6080168"/>
            <a:ext cx="5034175" cy="830997"/>
          </a:xfrm>
          <a:prstGeom prst="rect">
            <a:avLst/>
          </a:prstGeom>
          <a:noFill/>
        </p:spPr>
        <p:txBody>
          <a:bodyPr wrap="square">
            <a:spAutoFit/>
          </a:bodyPr>
          <a:lstStyle/>
          <a:p>
            <a:r>
              <a:rPr lang="en-US" sz="1600" dirty="0"/>
              <a:t>Job 1:20 (NKJV)</a:t>
            </a:r>
          </a:p>
          <a:p>
            <a:pPr algn="l" rtl="0"/>
            <a:r>
              <a:rPr lang="en-US" sz="1600" dirty="0">
                <a:solidFill>
                  <a:schemeClr val="bg1"/>
                </a:solidFill>
              </a:rPr>
              <a:t>Then Job arose, tore his robe, and shaved his head; and he fell to the ground and worshiped</a:t>
            </a:r>
            <a:r>
              <a:rPr lang="en-US" sz="1600" dirty="0"/>
              <a:t>. </a:t>
            </a:r>
          </a:p>
        </p:txBody>
      </p:sp>
    </p:spTree>
    <p:extLst>
      <p:ext uri="{BB962C8B-B14F-4D97-AF65-F5344CB8AC3E}">
        <p14:creationId xmlns:p14="http://schemas.microsoft.com/office/powerpoint/2010/main" val="3901926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p:cNvPicPr>
            <a:picLocks noChangeAspect="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solidFill>
            <a:srgbClr val="FFFFFF"/>
          </a:solidFill>
          <a:ln>
            <a:noFill/>
          </a:ln>
        </p:spPr>
      </p:pic>
      <p:sp>
        <p:nvSpPr>
          <p:cNvPr id="24579" name="Title 1"/>
          <p:cNvSpPr>
            <a:spLocks noGrp="1"/>
          </p:cNvSpPr>
          <p:nvPr>
            <p:ph type="title" idx="4294967295"/>
          </p:nvPr>
        </p:nvSpPr>
        <p:spPr>
          <a:xfrm>
            <a:off x="0" y="-160338"/>
            <a:ext cx="7772400" cy="1143001"/>
          </a:xfrm>
        </p:spPr>
        <p:txBody>
          <a:bodyPr/>
          <a:lstStyle/>
          <a:p>
            <a:pPr eaLnBrk="1" hangingPunct="1"/>
            <a:r>
              <a:rPr lang="en-US" sz="3600">
                <a:solidFill>
                  <a:srgbClr val="000000"/>
                </a:solidFill>
              </a:rPr>
              <a:t>Hear Micah</a:t>
            </a:r>
          </a:p>
        </p:txBody>
      </p:sp>
      <p:sp>
        <p:nvSpPr>
          <p:cNvPr id="24580"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Hear All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You Peoples</a:t>
            </a:r>
          </a:p>
        </p:txBody>
      </p:sp>
      <p:sp>
        <p:nvSpPr>
          <p:cNvPr id="24581"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82"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1:1</a:t>
            </a:r>
          </a:p>
        </p:txBody>
      </p:sp>
      <p:sp>
        <p:nvSpPr>
          <p:cNvPr id="24583"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1:2-16</a:t>
            </a:r>
          </a:p>
        </p:txBody>
      </p:sp>
      <p:sp>
        <p:nvSpPr>
          <p:cNvPr id="24584"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2:12-13</a:t>
            </a:r>
          </a:p>
        </p:txBody>
      </p:sp>
      <p:sp>
        <p:nvSpPr>
          <p:cNvPr id="24585"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2:1-11</a:t>
            </a:r>
          </a:p>
        </p:txBody>
      </p:sp>
      <p:sp>
        <p:nvSpPr>
          <p:cNvPr id="24586"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Comfort &amp; Hope</a:t>
            </a:r>
          </a:p>
        </p:txBody>
      </p:sp>
      <p:sp>
        <p:nvSpPr>
          <p:cNvPr id="24587"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Warning/Judgment</a:t>
            </a:r>
          </a:p>
        </p:txBody>
      </p:sp>
      <p:sp>
        <p:nvSpPr>
          <p:cNvPr id="24588"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Mentions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Samaria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&amp; Jerusalem</a:t>
            </a:r>
          </a:p>
        </p:txBody>
      </p:sp>
      <p:sp>
        <p:nvSpPr>
          <p:cNvPr id="24589"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0"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1"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3:1-12</a:t>
            </a:r>
          </a:p>
        </p:txBody>
      </p:sp>
      <p:sp>
        <p:nvSpPr>
          <p:cNvPr id="24592" name="TextBox 21"/>
          <p:cNvSpPr txBox="1">
            <a:spLocks noChangeArrowheads="1"/>
          </p:cNvSpPr>
          <p:nvPr/>
        </p:nvSpPr>
        <p:spPr bwMode="auto">
          <a:xfrm>
            <a:off x="3761140" y="5226050"/>
            <a:ext cx="1207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Focus 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Jerusalem</a:t>
            </a:r>
          </a:p>
        </p:txBody>
      </p:sp>
      <p:sp>
        <p:nvSpPr>
          <p:cNvPr id="24593"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4:1-13</a:t>
            </a:r>
          </a:p>
        </p:txBody>
      </p:sp>
      <p:sp>
        <p:nvSpPr>
          <p:cNvPr id="24594"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 has Laid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Siege</a:t>
            </a:r>
          </a:p>
        </p:txBody>
      </p:sp>
      <p:sp>
        <p:nvSpPr>
          <p:cNvPr id="24595"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6"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5:1, 10-15</a:t>
            </a:r>
          </a:p>
        </p:txBody>
      </p:sp>
      <p:sp>
        <p:nvSpPr>
          <p:cNvPr id="24597"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5:2-9</a:t>
            </a:r>
          </a:p>
        </p:txBody>
      </p:sp>
      <p:sp>
        <p:nvSpPr>
          <p:cNvPr id="24598"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9"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0"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6:1-16</a:t>
            </a:r>
          </a:p>
        </p:txBody>
      </p:sp>
      <p:sp>
        <p:nvSpPr>
          <p:cNvPr id="24601"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2" name="TextBox 31"/>
          <p:cNvSpPr txBox="1">
            <a:spLocks noChangeArrowheads="1"/>
          </p:cNvSpPr>
          <p:nvPr/>
        </p:nvSpPr>
        <p:spPr bwMode="auto">
          <a:xfrm>
            <a:off x="6591300"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Sermon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 Woe is me</a:t>
            </a:r>
          </a:p>
        </p:txBody>
      </p:sp>
      <p:sp>
        <p:nvSpPr>
          <p:cNvPr id="24603"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7:7-20</a:t>
            </a:r>
          </a:p>
        </p:txBody>
      </p:sp>
      <p:sp>
        <p:nvSpPr>
          <p:cNvPr id="24604"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7:1-6</a:t>
            </a:r>
          </a:p>
        </p:txBody>
      </p:sp>
      <p:sp>
        <p:nvSpPr>
          <p:cNvPr id="2" name="TextBox 1"/>
          <p:cNvSpPr txBox="1"/>
          <p:nvPr/>
        </p:nvSpPr>
        <p:spPr>
          <a:xfrm>
            <a:off x="784704" y="3766492"/>
            <a:ext cx="1311578"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All you People</a:t>
            </a:r>
          </a:p>
        </p:txBody>
      </p:sp>
      <p:sp>
        <p:nvSpPr>
          <p:cNvPr id="30" name="TextBox 29"/>
          <p:cNvSpPr txBox="1"/>
          <p:nvPr/>
        </p:nvSpPr>
        <p:spPr>
          <a:xfrm>
            <a:off x="3422512" y="3788279"/>
            <a:ext cx="1104790"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 will not hear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Now hear this</a:t>
            </a:r>
          </a:p>
        </p:txBody>
      </p:sp>
      <p:sp>
        <p:nvSpPr>
          <p:cNvPr id="31" name="TextBox 30"/>
          <p:cNvSpPr txBox="1"/>
          <p:nvPr/>
        </p:nvSpPr>
        <p:spPr>
          <a:xfrm>
            <a:off x="5960379" y="5594519"/>
            <a:ext cx="1452642"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Lord’s complaint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the rod</a:t>
            </a:r>
          </a:p>
        </p:txBody>
      </p:sp>
      <p:sp>
        <p:nvSpPr>
          <p:cNvPr id="32" name="TextBox 31"/>
          <p:cNvSpPr txBox="1"/>
          <p:nvPr/>
        </p:nvSpPr>
        <p:spPr>
          <a:xfrm>
            <a:off x="5207215" y="4825206"/>
            <a:ext cx="1221809"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Nations not heard</a:t>
            </a:r>
          </a:p>
        </p:txBody>
      </p:sp>
      <p:sp>
        <p:nvSpPr>
          <p:cNvPr id="33" name="TextBox 32"/>
          <p:cNvSpPr txBox="1"/>
          <p:nvPr/>
        </p:nvSpPr>
        <p:spPr>
          <a:xfrm>
            <a:off x="7062065" y="1330796"/>
            <a:ext cx="1164101"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God will hear me</a:t>
            </a:r>
          </a:p>
        </p:txBody>
      </p:sp>
      <p:sp>
        <p:nvSpPr>
          <p:cNvPr id="3" name="Rectangle 2"/>
          <p:cNvSpPr/>
          <p:nvPr/>
        </p:nvSpPr>
        <p:spPr bwMode="auto">
          <a:xfrm>
            <a:off x="1182688" y="3609975"/>
            <a:ext cx="6889750" cy="64294"/>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grpSp>
        <p:nvGrpSpPr>
          <p:cNvPr id="35" name="Group 34"/>
          <p:cNvGrpSpPr/>
          <p:nvPr/>
        </p:nvGrpSpPr>
        <p:grpSpPr>
          <a:xfrm>
            <a:off x="8153392" y="246494"/>
            <a:ext cx="795411" cy="640244"/>
            <a:chOff x="8153406" y="378767"/>
            <a:chExt cx="795410" cy="383233"/>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1727167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019177" y="-209550"/>
            <a:ext cx="7772400" cy="1143000"/>
          </a:xfrm>
        </p:spPr>
        <p:txBody>
          <a:bodyPr/>
          <a:lstStyle/>
          <a:p>
            <a:pPr algn="l" eaLnBrk="1" hangingPunct="1"/>
            <a:r>
              <a:rPr lang="en-US" altLang="en-US" sz="3600" dirty="0"/>
              <a:t>Beds of Ivory</a:t>
            </a:r>
          </a:p>
        </p:txBody>
      </p:sp>
      <p:sp>
        <p:nvSpPr>
          <p:cNvPr id="53251" name="TextBox 2"/>
          <p:cNvSpPr txBox="1">
            <a:spLocks noChangeArrowheads="1"/>
          </p:cNvSpPr>
          <p:nvPr/>
        </p:nvSpPr>
        <p:spPr bwMode="auto">
          <a:xfrm>
            <a:off x="101600" y="940468"/>
            <a:ext cx="3744912" cy="5632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Amos 6:3-7(NKJV) </a:t>
            </a:r>
            <a:b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br>
            <a:r>
              <a:rPr kumimoji="0" lang="en-US" altLang="en-US" sz="1800" b="0" i="0" u="none" strike="noStrike" kern="1200" cap="none" spc="0" normalizeH="0" baseline="30000" noProof="0" dirty="0">
                <a:ln>
                  <a:noFill/>
                </a:ln>
                <a:solidFill>
                  <a:prstClr val="white"/>
                </a:solidFill>
                <a:effectLst/>
                <a:uLnTx/>
                <a:uFillTx/>
                <a:latin typeface="Tahoma" pitchFamily="34" charset="0"/>
                <a:ea typeface="+mn-ea"/>
                <a:cs typeface="Tahoma" pitchFamily="34" charset="0"/>
              </a:rPr>
              <a:t>3</a:t>
            </a: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a:t>
            </a:r>
            <a:r>
              <a:rPr kumimoji="0" lang="en-US" altLang="en-US" sz="18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Woe to</a:t>
            </a: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you who put far off the day of doom, Who cause the seat of violence to come near; </a:t>
            </a:r>
            <a:b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br>
            <a:r>
              <a:rPr kumimoji="0" lang="en-US" altLang="en-US" sz="1800" b="0" i="0" u="none" strike="noStrike" kern="1200" cap="none" spc="0" normalizeH="0" baseline="30000" noProof="0" dirty="0">
                <a:ln>
                  <a:noFill/>
                </a:ln>
                <a:solidFill>
                  <a:srgbClr val="FFFF00"/>
                </a:solidFill>
                <a:effectLst/>
                <a:uLnTx/>
                <a:uFillTx/>
                <a:latin typeface="Tahoma" pitchFamily="34" charset="0"/>
                <a:ea typeface="+mn-ea"/>
                <a:cs typeface="Tahoma" pitchFamily="34" charset="0"/>
              </a:rPr>
              <a:t>4</a:t>
            </a:r>
            <a:r>
              <a:rPr kumimoji="0" lang="en-US" altLang="en-US" sz="18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 Who lie on beds of ivory, Stretch out on your couches, Eat lambs from the flock And calves from the midst of the stall; </a:t>
            </a:r>
            <a:b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br>
            <a:r>
              <a:rPr kumimoji="0" lang="en-US" altLang="en-US" sz="1800" b="0" i="0" u="none" strike="noStrike" kern="1200" cap="none" spc="0" normalizeH="0" baseline="30000" noProof="0" dirty="0">
                <a:ln>
                  <a:noFill/>
                </a:ln>
                <a:solidFill>
                  <a:prstClr val="white"/>
                </a:solidFill>
                <a:effectLst/>
                <a:uLnTx/>
                <a:uFillTx/>
                <a:latin typeface="Tahoma" pitchFamily="34" charset="0"/>
                <a:ea typeface="+mn-ea"/>
                <a:cs typeface="Tahoma" pitchFamily="34" charset="0"/>
              </a:rPr>
              <a:t>5</a:t>
            </a: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Who sing idly to the sound of stringed instruments, </a:t>
            </a:r>
            <a:r>
              <a:rPr kumimoji="0" lang="en-US" altLang="en-US" sz="18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And</a:t>
            </a: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invent for yourselves musical instruments like David; </a:t>
            </a:r>
            <a:b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br>
            <a:r>
              <a:rPr kumimoji="0" lang="en-US" altLang="en-US" sz="1800" b="0" i="0" u="none" strike="noStrike" kern="1200" cap="none" spc="0" normalizeH="0" baseline="30000" noProof="0" dirty="0">
                <a:ln>
                  <a:noFill/>
                </a:ln>
                <a:solidFill>
                  <a:prstClr val="white"/>
                </a:solidFill>
                <a:effectLst/>
                <a:uLnTx/>
                <a:uFillTx/>
                <a:latin typeface="Tahoma" pitchFamily="34" charset="0"/>
                <a:ea typeface="+mn-ea"/>
                <a:cs typeface="Tahoma" pitchFamily="34" charset="0"/>
              </a:rPr>
              <a:t>6</a:t>
            </a: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Who drink wine from bowls, And anoint yourselves with the best ointments, But are not grieved for the affliction of Joseph. </a:t>
            </a:r>
            <a:b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br>
            <a:r>
              <a:rPr kumimoji="0" lang="en-US" altLang="en-US" sz="1800" b="0" i="0" u="none" strike="noStrike" kern="1200" cap="none" spc="0" normalizeH="0" baseline="30000" noProof="0" dirty="0">
                <a:ln>
                  <a:noFill/>
                </a:ln>
                <a:solidFill>
                  <a:prstClr val="white"/>
                </a:solidFill>
                <a:effectLst/>
                <a:uLnTx/>
                <a:uFillTx/>
                <a:latin typeface="Tahoma" pitchFamily="34" charset="0"/>
                <a:ea typeface="+mn-ea"/>
                <a:cs typeface="Tahoma" pitchFamily="34" charset="0"/>
              </a:rPr>
              <a:t>7</a:t>
            </a:r>
            <a:r>
              <a:rPr kumimoji="0" lang="en-US" altLang="en-US" sz="18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Therefore they shall now go captive as the first of the captives, And those who recline at banquets shall be removed. </a:t>
            </a:r>
          </a:p>
        </p:txBody>
      </p:sp>
      <p:sp>
        <p:nvSpPr>
          <p:cNvPr id="53252" name="TextBox 3"/>
          <p:cNvSpPr txBox="1">
            <a:spLocks noChangeArrowheads="1"/>
          </p:cNvSpPr>
          <p:nvPr/>
        </p:nvSpPr>
        <p:spPr bwMode="auto">
          <a:xfrm>
            <a:off x="4057936" y="136525"/>
            <a:ext cx="5086064" cy="3477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Micah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prstClr val="white"/>
                </a:solidFill>
                <a:effectLst/>
                <a:uLnTx/>
                <a:uFillTx/>
                <a:latin typeface="Tahoma" pitchFamily="34" charset="0"/>
                <a:ea typeface="+mn-ea"/>
                <a:cs typeface="Tahoma" pitchFamily="34" charset="0"/>
              </a:rPr>
              <a:t>1</a:t>
            </a: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a:t>
            </a:r>
            <a:r>
              <a:rPr kumimoji="0" lang="en-US" altLang="en-US" sz="20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Woe to those who devise iniquity,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    And work out evil on their beds!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    At morning light they practice 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ahoma" pitchFamily="34" charset="0"/>
                <a:ea typeface="+mn-ea"/>
                <a:cs typeface="Tahoma" pitchFamily="34" charset="0"/>
              </a:rPr>
              <a:t>    Because it is in the power of their hand.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prstClr val="white"/>
                </a:solidFill>
                <a:effectLst/>
                <a:uLnTx/>
                <a:uFillTx/>
                <a:latin typeface="Tahoma" pitchFamily="34" charset="0"/>
                <a:ea typeface="+mn-ea"/>
                <a:cs typeface="Tahoma" pitchFamily="34" charset="0"/>
              </a:rPr>
              <a:t>2</a:t>
            </a: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They covet fields and take </a:t>
            </a:r>
            <a:r>
              <a:rPr kumimoji="0" lang="en-US" altLang="en-US" sz="20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them</a:t>
            </a: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by 	violence,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Also houses, and seize </a:t>
            </a:r>
            <a:r>
              <a:rPr kumimoji="0" lang="en-US" altLang="en-US" sz="20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them.</a:t>
            </a:r>
            <a:endPar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So they oppress a man and his house,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A man and his inheritance.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Tahoma" pitchFamily="34" charset="0"/>
              <a:ea typeface="+mn-ea"/>
              <a:cs typeface="Tahoma" pitchFamily="34" charset="0"/>
            </a:endParaRPr>
          </a:p>
        </p:txBody>
      </p:sp>
      <p:pic>
        <p:nvPicPr>
          <p:cNvPr id="532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4905376" y="3678906"/>
            <a:ext cx="3504697" cy="306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32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give assurance, at least to a remnant, of a hope that lay beyond the judgment.</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Oval 8">
            <a:extLst>
              <a:ext uri="{FF2B5EF4-FFF2-40B4-BE49-F238E27FC236}">
                <a16:creationId xmlns:a16="http://schemas.microsoft.com/office/drawing/2014/main"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p>
        </p:txBody>
      </p:sp>
      <p:sp>
        <p:nvSpPr>
          <p:cNvPr id="12" name="Oval 11">
            <a:extLst>
              <a:ext uri="{FF2B5EF4-FFF2-40B4-BE49-F238E27FC236}">
                <a16:creationId xmlns:a16="http://schemas.microsoft.com/office/drawing/2014/main"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p>
        </p:txBody>
      </p:sp>
      <p:sp>
        <p:nvSpPr>
          <p:cNvPr id="13" name="Oval 12">
            <a:extLst>
              <a:ext uri="{FF2B5EF4-FFF2-40B4-BE49-F238E27FC236}">
                <a16:creationId xmlns:a16="http://schemas.microsoft.com/office/drawing/2014/main"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p>
        </p:txBody>
      </p:sp>
    </p:spTree>
    <p:extLst>
      <p:ext uri="{BB962C8B-B14F-4D97-AF65-F5344CB8AC3E}">
        <p14:creationId xmlns:p14="http://schemas.microsoft.com/office/powerpoint/2010/main" val="3549292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Woe to beds</a:t>
            </a:r>
            <a:br>
              <a:rPr lang="en-US" dirty="0"/>
            </a:br>
            <a:endParaRPr lang="en-US" dirty="0"/>
          </a:p>
        </p:txBody>
      </p:sp>
      <p:pic>
        <p:nvPicPr>
          <p:cNvPr id="1026" name="Picture 2" descr="G:\Complete Survey of the Bible\Prophets-Complete Survey of the Bible\Hosea wife on cou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40" y="1026482"/>
            <a:ext cx="5825770" cy="3310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9291" y="4400117"/>
            <a:ext cx="4087505"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Tahoma" pitchFamily="34" charset="0"/>
                <a:ea typeface="+mn-ea"/>
                <a:cs typeface="Tahoma" pitchFamily="34" charset="0"/>
              </a:rPr>
              <a:t>4</a:t>
            </a: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Who lie on beds of ivory, Stretch out on your couches, Eat lambs from the flock And calves from the midst of the stall; </a:t>
            </a:r>
            <a:b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tangle 3"/>
          <p:cNvSpPr/>
          <p:nvPr/>
        </p:nvSpPr>
        <p:spPr>
          <a:xfrm>
            <a:off x="5036796" y="4368621"/>
            <a:ext cx="4120829"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Woe to those who devise iniquity,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And work out evil on their beds!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At morning light they practice 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Because it is in the power of their 	hand.</a:t>
            </a:r>
          </a:p>
        </p:txBody>
      </p:sp>
      <p:sp>
        <p:nvSpPr>
          <p:cNvPr id="5" name="TextBox 4"/>
          <p:cNvSpPr txBox="1"/>
          <p:nvPr/>
        </p:nvSpPr>
        <p:spPr>
          <a:xfrm>
            <a:off x="1939806" y="5845949"/>
            <a:ext cx="89800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Amos</a:t>
            </a:r>
          </a:p>
        </p:txBody>
      </p:sp>
      <p:sp>
        <p:nvSpPr>
          <p:cNvPr id="7" name="TextBox 6"/>
          <p:cNvSpPr txBox="1"/>
          <p:nvPr/>
        </p:nvSpPr>
        <p:spPr>
          <a:xfrm>
            <a:off x="6691151" y="5845949"/>
            <a:ext cx="91082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a:t>
            </a:r>
          </a:p>
        </p:txBody>
      </p:sp>
      <p:pic>
        <p:nvPicPr>
          <p:cNvPr id="6" name="Picture 2">
            <a:extLst>
              <a:ext uri="{FF2B5EF4-FFF2-40B4-BE49-F238E27FC236}">
                <a16:creationId xmlns:a16="http://schemas.microsoft.com/office/drawing/2014/main" id="{646E0A26-D8C6-5D9A-8FA5-3D3342B45C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6702312" y="124097"/>
            <a:ext cx="2330678" cy="203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A91199A-B498-F81B-0325-069C6DA254E4}"/>
              </a:ext>
            </a:extLst>
          </p:cNvPr>
          <p:cNvSpPr/>
          <p:nvPr/>
        </p:nvSpPr>
        <p:spPr>
          <a:xfrm>
            <a:off x="2388807" y="6383307"/>
            <a:ext cx="4689475" cy="400110"/>
          </a:xfrm>
          <a:prstGeom prst="rect">
            <a:avLst/>
          </a:prstGeom>
          <a:solidFill>
            <a:srgbClr val="FFFF00"/>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on People   (1:1-2:13)</a:t>
            </a:r>
          </a:p>
        </p:txBody>
      </p:sp>
    </p:spTree>
    <p:extLst>
      <p:ext uri="{BB962C8B-B14F-4D97-AF65-F5344CB8AC3E}">
        <p14:creationId xmlns:p14="http://schemas.microsoft.com/office/powerpoint/2010/main" val="1942823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674813" y="-217487"/>
            <a:ext cx="7772400" cy="1143000"/>
          </a:xfrm>
        </p:spPr>
        <p:txBody>
          <a:bodyPr/>
          <a:lstStyle/>
          <a:p>
            <a:pPr eaLnBrk="1" hangingPunct="1"/>
            <a:r>
              <a:rPr lang="en-US" altLang="en-US" sz="4000" dirty="0"/>
              <a:t>Micah 2:6 </a:t>
            </a:r>
          </a:p>
        </p:txBody>
      </p:sp>
      <p:sp>
        <p:nvSpPr>
          <p:cNvPr id="150531" name="Text Box 3"/>
          <p:cNvSpPr txBox="1">
            <a:spLocks noChangeArrowheads="1"/>
          </p:cNvSpPr>
          <p:nvPr/>
        </p:nvSpPr>
        <p:spPr bwMode="ltGray">
          <a:xfrm>
            <a:off x="3348831" y="228507"/>
            <a:ext cx="5655469" cy="92333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8F8F8"/>
                </a:solidFill>
                <a:effectLst/>
                <a:uLnTx/>
                <a:uFillTx/>
                <a:latin typeface="Arial" pitchFamily="34" charset="0"/>
                <a:ea typeface="+mn-ea"/>
                <a:cs typeface="Arial" pitchFamily="34" charset="0"/>
              </a:rPr>
              <a:t>TLB:</a:t>
            </a:r>
            <a:r>
              <a:rPr kumimoji="0" lang="en-US" altLang="en-US" sz="1800" b="0" i="0" u="none" strike="noStrike" kern="1200" cap="none" spc="0" normalizeH="0" baseline="30000" noProof="0" dirty="0">
                <a:ln>
                  <a:noFill/>
                </a:ln>
                <a:solidFill>
                  <a:srgbClr val="F8F8F8"/>
                </a:solidFill>
                <a:effectLst/>
                <a:uLnTx/>
                <a:uFillTx/>
                <a:latin typeface="Default"/>
                <a:ea typeface="+mn-ea"/>
                <a:cs typeface="Arial" pitchFamily="34" charset="0"/>
              </a:rPr>
              <a:t>6</a:t>
            </a:r>
            <a:r>
              <a:rPr kumimoji="0" lang="en-US" altLang="en-US" sz="1800" b="0" i="0" u="none" strike="noStrike" kern="1200" cap="none" spc="0" normalizeH="0" baseline="0" noProof="0" dirty="0">
                <a:ln>
                  <a:noFill/>
                </a:ln>
                <a:solidFill>
                  <a:srgbClr val="F8F8F8"/>
                </a:solidFill>
                <a:effectLst/>
                <a:uLnTx/>
                <a:uFillTx/>
                <a:latin typeface="Default"/>
                <a:ea typeface="+mn-ea"/>
                <a:cs typeface="Arial" pitchFamily="34" charset="0"/>
              </a:rPr>
              <a:t>“Don’t say such things,” the people say. “Don’t harp on things like that. It’s disgraceful, that sort of talk. Such evils surely will not come our way.”</a:t>
            </a:r>
            <a:endParaRPr kumimoji="0" lang="en-US" altLang="en-US" sz="1800" b="0" i="0" u="none" strike="noStrike" kern="1200" cap="none" spc="0" normalizeH="0" baseline="0" noProof="0" dirty="0">
              <a:ln>
                <a:noFill/>
              </a:ln>
              <a:solidFill>
                <a:srgbClr val="F8F8F8"/>
              </a:solidFill>
              <a:effectLst/>
              <a:uLnTx/>
              <a:uFillTx/>
              <a:latin typeface="Arial" pitchFamily="34" charset="0"/>
              <a:ea typeface="+mn-ea"/>
              <a:cs typeface="Arial" pitchFamily="34" charset="0"/>
            </a:endParaRPr>
          </a:p>
        </p:txBody>
      </p:sp>
      <p:sp>
        <p:nvSpPr>
          <p:cNvPr id="150532" name="Text Box 4"/>
          <p:cNvSpPr txBox="1">
            <a:spLocks noChangeArrowheads="1"/>
          </p:cNvSpPr>
          <p:nvPr/>
        </p:nvSpPr>
        <p:spPr bwMode="ltGray">
          <a:xfrm>
            <a:off x="3263107" y="1195942"/>
            <a:ext cx="5842794" cy="1077218"/>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NKJV:</a:t>
            </a:r>
            <a:r>
              <a:rPr kumimoji="0" lang="en-US" altLang="en-US" sz="1800" b="0" i="0" u="none" strike="noStrike" kern="1200" cap="none" spc="0" normalizeH="0" baseline="30000" noProof="0" dirty="0">
                <a:ln>
                  <a:noFill/>
                </a:ln>
                <a:solidFill>
                  <a:srgbClr val="339966"/>
                </a:solidFill>
                <a:effectLst/>
                <a:uLnTx/>
                <a:uFillTx/>
                <a:latin typeface="Default"/>
                <a:ea typeface="+mn-ea"/>
                <a:cs typeface="Arial" pitchFamily="34" charset="0"/>
              </a:rPr>
              <a:t>6</a:t>
            </a:r>
            <a:r>
              <a:rPr kumimoji="0" lang="en-US" altLang="en-US" sz="1800" b="0" i="0" u="none" strike="noStrike" kern="1200" cap="none" spc="0" normalizeH="0" baseline="0" noProof="0" dirty="0">
                <a:ln>
                  <a:noFill/>
                </a:ln>
                <a:solidFill>
                  <a:srgbClr val="339966"/>
                </a:solidFill>
                <a:effectLst/>
                <a:uLnTx/>
                <a:uFillTx/>
                <a:latin typeface="Default"/>
                <a:ea typeface="+mn-ea"/>
                <a:cs typeface="Arial" pitchFamily="34" charset="0"/>
              </a:rPr>
              <a:t>“Do not prattle,” </a:t>
            </a:r>
            <a:r>
              <a:rPr kumimoji="0" lang="en-US" altLang="en-US" sz="1800" b="0" i="1" u="none" strike="noStrike" kern="1200" cap="none" spc="0" normalizeH="0" baseline="0" noProof="0" dirty="0">
                <a:ln>
                  <a:noFill/>
                </a:ln>
                <a:solidFill>
                  <a:srgbClr val="339966"/>
                </a:solidFill>
                <a:effectLst/>
                <a:uLnTx/>
                <a:uFillTx/>
                <a:latin typeface="Default"/>
                <a:ea typeface="+mn-ea"/>
                <a:cs typeface="Arial" pitchFamily="34" charset="0"/>
              </a:rPr>
              <a:t>you say to those</a:t>
            </a:r>
            <a:r>
              <a:rPr kumimoji="0" lang="en-US" altLang="en-US" sz="1800" b="0" i="0" u="none" strike="noStrike" kern="1200" cap="none" spc="0" normalizeH="0" baseline="0" noProof="0" dirty="0">
                <a:ln>
                  <a:noFill/>
                </a:ln>
                <a:solidFill>
                  <a:srgbClr val="339966"/>
                </a:solidFill>
                <a:effectLst/>
                <a:uLnTx/>
                <a:uFillTx/>
                <a:latin typeface="Default"/>
                <a:ea typeface="+mn-ea"/>
                <a:cs typeface="Arial" pitchFamily="34" charset="0"/>
              </a:rPr>
              <a:t> who prophesy.</a:t>
            </a:r>
            <a:endParaRPr kumimoji="0" lang="en-US" altLang="en-US" sz="1800" b="0" i="0" u="none" strike="noStrike" kern="1200" cap="none" spc="0" normalizeH="0" baseline="0" noProof="0" dirty="0">
              <a:ln>
                <a:noFill/>
              </a:ln>
              <a:solidFill>
                <a:srgbClr val="339966"/>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1800" b="0" i="0" u="none" strike="noStrike" kern="1200" cap="none" spc="0" normalizeH="0" baseline="0" noProof="0" dirty="0">
                <a:ln>
                  <a:noFill/>
                </a:ln>
                <a:solidFill>
                  <a:srgbClr val="6600FF"/>
                </a:solidFill>
                <a:effectLst/>
                <a:uLnTx/>
                <a:uFillTx/>
                <a:latin typeface="Default"/>
                <a:ea typeface="+mn-ea"/>
                <a:cs typeface="Arial" pitchFamily="34" charset="0"/>
              </a:rPr>
              <a:t>So they shall not prophesy to you;</a:t>
            </a:r>
            <a:endParaRPr kumimoji="0" lang="en-US" altLang="en-US" sz="1800" b="0" i="0" u="none" strike="noStrike" kern="1200" cap="none" spc="0" normalizeH="0" baseline="0" noProof="0" dirty="0">
              <a:ln>
                <a:noFill/>
              </a:ln>
              <a:solidFill>
                <a:srgbClr val="6600FF"/>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1800" b="0" i="0" u="none" strike="noStrike" kern="1200" cap="none" spc="0" normalizeH="0" baseline="0" noProof="0" dirty="0">
                <a:ln>
                  <a:noFill/>
                </a:ln>
                <a:solidFill>
                  <a:srgbClr val="6600FF"/>
                </a:solidFill>
                <a:effectLst/>
                <a:uLnTx/>
                <a:uFillTx/>
                <a:latin typeface="Default"/>
                <a:ea typeface="+mn-ea"/>
                <a:cs typeface="Arial" pitchFamily="34" charset="0"/>
              </a:rPr>
              <a:t>They shall not return insult for insult.</a:t>
            </a:r>
            <a:endParaRPr kumimoji="0" lang="en-US" altLang="en-US" sz="1800" b="0" i="0" u="none" strike="noStrike" kern="1200" cap="none" spc="0" normalizeH="0" baseline="0" noProof="0" dirty="0">
              <a:ln>
                <a:noFill/>
              </a:ln>
              <a:solidFill>
                <a:srgbClr val="6600FF"/>
              </a:solidFill>
              <a:effectLst/>
              <a:uLnTx/>
              <a:uFillTx/>
              <a:latin typeface="Arial" pitchFamily="34" charset="0"/>
              <a:ea typeface="+mn-ea"/>
              <a:cs typeface="Arial" pitchFamily="34" charset="0"/>
            </a:endParaRPr>
          </a:p>
        </p:txBody>
      </p:sp>
      <p:sp>
        <p:nvSpPr>
          <p:cNvPr id="150533" name="Rectangle 5"/>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50534" name="Picture 6"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Rectangle 7"/>
          <p:cNvSpPr>
            <a:spLocks noChangeArrowheads="1"/>
          </p:cNvSpPr>
          <p:nvPr/>
        </p:nvSpPr>
        <p:spPr bwMode="ltGray">
          <a:xfrm>
            <a:off x="3276600" y="3829050"/>
            <a:ext cx="5829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50536" name="Picture 8"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Text Box 9"/>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a:t>
            </a:r>
          </a:p>
        </p:txBody>
      </p:sp>
      <p:sp>
        <p:nvSpPr>
          <p:cNvPr id="150538" name="Text Box 10"/>
          <p:cNvSpPr txBox="1">
            <a:spLocks noChangeArrowheads="1"/>
          </p:cNvSpPr>
          <p:nvPr/>
        </p:nvSpPr>
        <p:spPr bwMode="ltGray">
          <a:xfrm>
            <a:off x="5591175" y="385127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People</a:t>
            </a:r>
          </a:p>
        </p:txBody>
      </p:sp>
      <p:sp>
        <p:nvSpPr>
          <p:cNvPr id="150539" name="Text Box 11"/>
          <p:cNvSpPr txBox="1">
            <a:spLocks noChangeArrowheads="1"/>
          </p:cNvSpPr>
          <p:nvPr/>
        </p:nvSpPr>
        <p:spPr bwMode="ltGray">
          <a:xfrm>
            <a:off x="3263106" y="2333897"/>
            <a:ext cx="5842794" cy="120032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ESV: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6</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“Do not preach”—thus they preach—</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“one should not preach of such things;</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disgrace will not overtake us.”</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0540" name="Text Box 12"/>
          <p:cNvSpPr txBox="1">
            <a:spLocks noChangeArrowheads="1"/>
          </p:cNvSpPr>
          <p:nvPr/>
        </p:nvSpPr>
        <p:spPr bwMode="ltGray">
          <a:xfrm>
            <a:off x="11074400" y="1279525"/>
            <a:ext cx="8334375" cy="229235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NKJV: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6</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“Do not prattle,” </a:t>
            </a:r>
            <a:r>
              <a:rPr kumimoji="0" lang="en-US" altLang="en-US" sz="1800" b="0" i="1" u="none" strike="noStrike" kern="1200" cap="none" spc="0" normalizeH="0" baseline="0" noProof="0" dirty="0">
                <a:ln>
                  <a:noFill/>
                </a:ln>
                <a:solidFill>
                  <a:srgbClr val="000000"/>
                </a:solidFill>
                <a:effectLst/>
                <a:uLnTx/>
                <a:uFillTx/>
                <a:latin typeface="Default"/>
                <a:ea typeface="+mn-ea"/>
                <a:cs typeface="Arial" pitchFamily="34" charset="0"/>
              </a:rPr>
              <a:t>you say to those</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who prophesy.</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So they shall not prophesy </a:t>
            </a:r>
            <a:r>
              <a:rPr kumimoji="0" lang="en-US" altLang="en-US" sz="1800" b="0" i="0" u="none" strike="noStrike" kern="1200" cap="none" spc="0" normalizeH="0" baseline="30000" noProof="0" dirty="0">
                <a:ln>
                  <a:noFill/>
                </a:ln>
                <a:solidFill>
                  <a:prstClr val="black"/>
                </a:solidFill>
                <a:effectLst/>
                <a:uLnTx/>
                <a:uFillTx/>
                <a:latin typeface="Wingdings" pitchFamily="2" charset="2"/>
                <a:ea typeface="+mn-ea"/>
                <a:cs typeface="Arial" pitchFamily="34" charset="0"/>
              </a:rPr>
              <a:t>£</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to you;</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Wingdings" pitchFamily="2" charset="2"/>
                <a:ea typeface="+mn-ea"/>
                <a:cs typeface="Arial" pitchFamily="34" charset="0"/>
              </a:rPr>
              <a:t>£</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They shall not return insult for insult.</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KJV: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6</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Prophesy ye not, </a:t>
            </a:r>
            <a:r>
              <a:rPr kumimoji="0" lang="en-US" altLang="en-US" sz="1800" b="0" i="1" u="none" strike="noStrike" kern="1200" cap="none" spc="0" normalizeH="0" baseline="0" noProof="0" dirty="0">
                <a:ln>
                  <a:noFill/>
                </a:ln>
                <a:solidFill>
                  <a:srgbClr val="000000"/>
                </a:solidFill>
                <a:effectLst/>
                <a:uLnTx/>
                <a:uFillTx/>
                <a:latin typeface="Default"/>
                <a:ea typeface="+mn-ea"/>
                <a:cs typeface="Arial" pitchFamily="34" charset="0"/>
              </a:rPr>
              <a:t>say they to them that</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prophesy: they shall not prophesy to them, </a:t>
            </a:r>
            <a:r>
              <a:rPr kumimoji="0" lang="en-US" altLang="en-US" sz="1800" b="0" i="1" u="none" strike="noStrike" kern="1200" cap="none" spc="0" normalizeH="0" baseline="0" noProof="0" dirty="0">
                <a:ln>
                  <a:noFill/>
                </a:ln>
                <a:solidFill>
                  <a:srgbClr val="000000"/>
                </a:solidFill>
                <a:effectLst/>
                <a:uLnTx/>
                <a:uFillTx/>
                <a:latin typeface="Default"/>
                <a:ea typeface="+mn-ea"/>
                <a:cs typeface="Arial" pitchFamily="34" charset="0"/>
              </a:rPr>
              <a:t>that</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they shall not take shame. </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Rectangle 12"/>
          <p:cNvSpPr/>
          <p:nvPr/>
        </p:nvSpPr>
        <p:spPr>
          <a:xfrm>
            <a:off x="3276600" y="3456640"/>
            <a:ext cx="5829300" cy="461665"/>
          </a:xfrm>
          <a:prstGeom prst="rect">
            <a:avLst/>
          </a:prstGeom>
          <a:solidFill>
            <a:srgbClr val="FFFF00"/>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on People   (1:1-2:13)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90575" y="126242"/>
            <a:ext cx="7772400" cy="1143000"/>
          </a:xfrm>
        </p:spPr>
        <p:txBody>
          <a:bodyPr/>
          <a:lstStyle/>
          <a:p>
            <a:pPr eaLnBrk="1" hangingPunct="1"/>
            <a:r>
              <a:rPr lang="en-US" altLang="en-US" dirty="0"/>
              <a:t>Micah 2:11</a:t>
            </a:r>
          </a:p>
        </p:txBody>
      </p:sp>
      <p:sp>
        <p:nvSpPr>
          <p:cNvPr id="57347" name="Text Box 3"/>
          <p:cNvSpPr txBox="1">
            <a:spLocks noChangeArrowheads="1"/>
          </p:cNvSpPr>
          <p:nvPr/>
        </p:nvSpPr>
        <p:spPr bwMode="ltGray">
          <a:xfrm>
            <a:off x="533400" y="1280567"/>
            <a:ext cx="8286750" cy="531812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Times New Roman" pitchFamily="18" charset="0"/>
                <a:ea typeface="+mn-ea"/>
                <a:cs typeface="Arial" pitchFamily="34" charset="0"/>
              </a:rPr>
              <a:t>TLB:</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11</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“I’ll preach to you the joys of wine and drink”—that is the kind of drunken, lying prophet that you like!</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Times New Roman" pitchFamily="18" charset="0"/>
                <a:ea typeface="+mn-ea"/>
                <a:cs typeface="Arial" pitchFamily="34" charset="0"/>
              </a:rPr>
              <a:t>NKJV: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11</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If a man should walk in a false spirit</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And speak a lie, </a:t>
            </a:r>
            <a:r>
              <a:rPr kumimoji="0" lang="en-US" altLang="en-US" sz="1800" b="0" i="1" u="none" strike="noStrike" kern="1200" cap="none" spc="0" normalizeH="0" baseline="0" noProof="0" dirty="0">
                <a:ln>
                  <a:noFill/>
                </a:ln>
                <a:solidFill>
                  <a:srgbClr val="000000"/>
                </a:solidFill>
                <a:effectLst/>
                <a:uLnTx/>
                <a:uFillTx/>
                <a:latin typeface="Default"/>
                <a:ea typeface="+mn-ea"/>
                <a:cs typeface="Arial" pitchFamily="34" charset="0"/>
              </a:rPr>
              <a:t>saying,</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‘I will prophesy to you of wine and drink,’</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Even he would be the prattler of this people.</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Times New Roman" pitchFamily="18" charset="0"/>
                <a:ea typeface="+mn-ea"/>
                <a:cs typeface="Arial" pitchFamily="34" charset="0"/>
              </a:rPr>
              <a:t>KJV: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11</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If a man walking in the spirit and falsehood do lie, </a:t>
            </a:r>
            <a:r>
              <a:rPr kumimoji="0" lang="en-US" altLang="en-US" sz="1800" b="0" i="1" u="none" strike="noStrike" kern="1200" cap="none" spc="0" normalizeH="0" baseline="0" noProof="0" dirty="0">
                <a:ln>
                  <a:noFill/>
                </a:ln>
                <a:solidFill>
                  <a:srgbClr val="000000"/>
                </a:solidFill>
                <a:effectLst/>
                <a:uLnTx/>
                <a:uFillTx/>
                <a:latin typeface="Default"/>
                <a:ea typeface="+mn-ea"/>
                <a:cs typeface="Arial" pitchFamily="34" charset="0"/>
              </a:rPr>
              <a:t>saying</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I will prophesy unto thee of wine and of strong drink; he shall even be the prophet of this people.</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Times New Roman" pitchFamily="18" charset="0"/>
                <a:ea typeface="+mn-ea"/>
                <a:cs typeface="Arial" pitchFamily="34" charset="0"/>
              </a:rPr>
              <a:t>ESV: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11</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If a man should go about and utter wind and lies,</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saying, “I will preach to you of wine and strong drink,”</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he would be the preacher for this people!</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Times New Roman" pitchFamily="18" charset="0"/>
                <a:ea typeface="+mn-ea"/>
                <a:cs typeface="Arial" pitchFamily="34" charset="0"/>
              </a:rPr>
              <a:t>ASV:</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11</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If a man walking in a spirit of falsehood do lie, </a:t>
            </a:r>
            <a:r>
              <a:rPr kumimoji="0" lang="en-US" altLang="en-US" sz="1800" b="0" i="1" u="none" strike="noStrike" kern="1200" cap="none" spc="0" normalizeH="0" baseline="0" noProof="0" dirty="0">
                <a:ln>
                  <a:noFill/>
                </a:ln>
                <a:solidFill>
                  <a:srgbClr val="000000"/>
                </a:solidFill>
                <a:effectLst/>
                <a:uLnTx/>
                <a:uFillTx/>
                <a:latin typeface="Default"/>
                <a:ea typeface="+mn-ea"/>
                <a:cs typeface="Arial" pitchFamily="34" charset="0"/>
              </a:rPr>
              <a:t>saying</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I will prophesy unto thee of wine and of strong drink; he shall even be the prophet of this people.</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77619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Prophet’s Visual Aids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599"/>
            <a:ext cx="1600200" cy="1152687"/>
          </a:xfrm>
          <a:prstGeom prst="rect">
            <a:avLst/>
          </a:prstGeom>
        </p:spPr>
      </p:pic>
      <p:sp>
        <p:nvSpPr>
          <p:cNvPr id="5" name="Rectangle 4"/>
          <p:cNvSpPr/>
          <p:nvPr/>
        </p:nvSpPr>
        <p:spPr>
          <a:xfrm>
            <a:off x="914400" y="1500029"/>
            <a:ext cx="3253367" cy="28623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 2:12 (NKJV)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will surely assemble all of you, O Jacob, I will surely gather the remnant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 will put them together like sheep of the fold, Like a flock in the midst of their pasture; They shall make a loud noise because of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 many</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people.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1AEA787E-382A-6A53-0CF1-90D0E6B1D3B4}"/>
              </a:ext>
            </a:extLst>
          </p:cNvPr>
          <p:cNvPicPr>
            <a:picLocks noChangeAspect="1"/>
          </p:cNvPicPr>
          <p:nvPr/>
        </p:nvPicPr>
        <p:blipFill>
          <a:blip r:embed="rId3"/>
          <a:stretch>
            <a:fillRect/>
          </a:stretch>
        </p:blipFill>
        <p:spPr>
          <a:xfrm>
            <a:off x="4180827" y="1238772"/>
            <a:ext cx="4897149" cy="3672862"/>
          </a:xfrm>
          <a:prstGeom prst="rect">
            <a:avLst/>
          </a:prstGeom>
        </p:spPr>
      </p:pic>
    </p:spTree>
    <p:extLst>
      <p:ext uri="{BB962C8B-B14F-4D97-AF65-F5344CB8AC3E}">
        <p14:creationId xmlns:p14="http://schemas.microsoft.com/office/powerpoint/2010/main" val="1809349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p:cNvPicPr>
            <a:picLocks noChangeAspect="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solidFill>
            <a:srgbClr val="FFFFFF"/>
          </a:solidFill>
          <a:ln>
            <a:noFill/>
          </a:ln>
        </p:spPr>
      </p:pic>
      <p:sp>
        <p:nvSpPr>
          <p:cNvPr id="24579" name="Title 1"/>
          <p:cNvSpPr>
            <a:spLocks noGrp="1"/>
          </p:cNvSpPr>
          <p:nvPr>
            <p:ph type="title" idx="4294967295"/>
          </p:nvPr>
        </p:nvSpPr>
        <p:spPr>
          <a:xfrm>
            <a:off x="0" y="-160338"/>
            <a:ext cx="7772400" cy="1143001"/>
          </a:xfrm>
        </p:spPr>
        <p:txBody>
          <a:bodyPr/>
          <a:lstStyle/>
          <a:p>
            <a:pPr eaLnBrk="1" hangingPunct="1"/>
            <a:r>
              <a:rPr lang="en-US" sz="3600">
                <a:solidFill>
                  <a:srgbClr val="000000"/>
                </a:solidFill>
              </a:rPr>
              <a:t>Hear Micah</a:t>
            </a:r>
          </a:p>
        </p:txBody>
      </p:sp>
      <p:sp>
        <p:nvSpPr>
          <p:cNvPr id="24580"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Hear All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You Peoples</a:t>
            </a:r>
          </a:p>
        </p:txBody>
      </p:sp>
      <p:sp>
        <p:nvSpPr>
          <p:cNvPr id="24581"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82"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1:1</a:t>
            </a:r>
          </a:p>
        </p:txBody>
      </p:sp>
      <p:sp>
        <p:nvSpPr>
          <p:cNvPr id="24583"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1:2-16</a:t>
            </a:r>
          </a:p>
        </p:txBody>
      </p:sp>
      <p:sp>
        <p:nvSpPr>
          <p:cNvPr id="24584"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2:12-13</a:t>
            </a:r>
          </a:p>
        </p:txBody>
      </p:sp>
      <p:sp>
        <p:nvSpPr>
          <p:cNvPr id="24585"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2:1-11</a:t>
            </a:r>
          </a:p>
        </p:txBody>
      </p:sp>
      <p:sp>
        <p:nvSpPr>
          <p:cNvPr id="24586"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Comfort &amp; Hope</a:t>
            </a:r>
          </a:p>
        </p:txBody>
      </p:sp>
      <p:sp>
        <p:nvSpPr>
          <p:cNvPr id="24587"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Warning/Judgment</a:t>
            </a:r>
          </a:p>
        </p:txBody>
      </p:sp>
      <p:sp>
        <p:nvSpPr>
          <p:cNvPr id="24588"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Mentions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Samaria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&amp; Jerusalem</a:t>
            </a:r>
          </a:p>
        </p:txBody>
      </p:sp>
      <p:sp>
        <p:nvSpPr>
          <p:cNvPr id="24589"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0"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1"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3:1-12</a:t>
            </a:r>
          </a:p>
        </p:txBody>
      </p:sp>
      <p:sp>
        <p:nvSpPr>
          <p:cNvPr id="24592" name="TextBox 21"/>
          <p:cNvSpPr txBox="1">
            <a:spLocks noChangeArrowheads="1"/>
          </p:cNvSpPr>
          <p:nvPr/>
        </p:nvSpPr>
        <p:spPr bwMode="auto">
          <a:xfrm>
            <a:off x="3761140" y="5226050"/>
            <a:ext cx="1207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Focus 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Jerusalem</a:t>
            </a:r>
          </a:p>
        </p:txBody>
      </p:sp>
      <p:sp>
        <p:nvSpPr>
          <p:cNvPr id="24593"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4:1-13</a:t>
            </a:r>
          </a:p>
        </p:txBody>
      </p:sp>
      <p:sp>
        <p:nvSpPr>
          <p:cNvPr id="24594"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 has Laid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Siege</a:t>
            </a:r>
          </a:p>
        </p:txBody>
      </p:sp>
      <p:sp>
        <p:nvSpPr>
          <p:cNvPr id="24595"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6"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5:1, 10-15</a:t>
            </a:r>
          </a:p>
        </p:txBody>
      </p:sp>
      <p:sp>
        <p:nvSpPr>
          <p:cNvPr id="24597"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5:2-9</a:t>
            </a:r>
          </a:p>
        </p:txBody>
      </p:sp>
      <p:sp>
        <p:nvSpPr>
          <p:cNvPr id="24598"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9"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0"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6:1-16</a:t>
            </a:r>
          </a:p>
        </p:txBody>
      </p:sp>
      <p:sp>
        <p:nvSpPr>
          <p:cNvPr id="24601"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2" name="TextBox 31"/>
          <p:cNvSpPr txBox="1">
            <a:spLocks noChangeArrowheads="1"/>
          </p:cNvSpPr>
          <p:nvPr/>
        </p:nvSpPr>
        <p:spPr bwMode="auto">
          <a:xfrm>
            <a:off x="6591300"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Sermon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 Woe is me</a:t>
            </a:r>
          </a:p>
        </p:txBody>
      </p:sp>
      <p:sp>
        <p:nvSpPr>
          <p:cNvPr id="24603"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7:7-20</a:t>
            </a:r>
          </a:p>
        </p:txBody>
      </p:sp>
      <p:sp>
        <p:nvSpPr>
          <p:cNvPr id="24604"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7:1-6</a:t>
            </a:r>
          </a:p>
        </p:txBody>
      </p:sp>
      <p:sp>
        <p:nvSpPr>
          <p:cNvPr id="2" name="TextBox 1"/>
          <p:cNvSpPr txBox="1"/>
          <p:nvPr/>
        </p:nvSpPr>
        <p:spPr>
          <a:xfrm>
            <a:off x="784704" y="3766492"/>
            <a:ext cx="1311578"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All you People</a:t>
            </a:r>
          </a:p>
        </p:txBody>
      </p:sp>
      <p:sp>
        <p:nvSpPr>
          <p:cNvPr id="30" name="TextBox 29"/>
          <p:cNvSpPr txBox="1"/>
          <p:nvPr/>
        </p:nvSpPr>
        <p:spPr>
          <a:xfrm>
            <a:off x="3422512" y="3788279"/>
            <a:ext cx="1104790"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 will not hear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Now hear this</a:t>
            </a:r>
          </a:p>
        </p:txBody>
      </p:sp>
      <p:sp>
        <p:nvSpPr>
          <p:cNvPr id="31" name="TextBox 30"/>
          <p:cNvSpPr txBox="1"/>
          <p:nvPr/>
        </p:nvSpPr>
        <p:spPr>
          <a:xfrm>
            <a:off x="5960379" y="5594519"/>
            <a:ext cx="1452642"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Lord’s complaint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the rod</a:t>
            </a:r>
          </a:p>
        </p:txBody>
      </p:sp>
      <p:sp>
        <p:nvSpPr>
          <p:cNvPr id="32" name="TextBox 31"/>
          <p:cNvSpPr txBox="1"/>
          <p:nvPr/>
        </p:nvSpPr>
        <p:spPr>
          <a:xfrm>
            <a:off x="5207215" y="4825206"/>
            <a:ext cx="1221809"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Nations not heard</a:t>
            </a:r>
          </a:p>
        </p:txBody>
      </p:sp>
      <p:sp>
        <p:nvSpPr>
          <p:cNvPr id="33" name="TextBox 32"/>
          <p:cNvSpPr txBox="1"/>
          <p:nvPr/>
        </p:nvSpPr>
        <p:spPr>
          <a:xfrm>
            <a:off x="7062065" y="1330796"/>
            <a:ext cx="1164101"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God will hear me</a:t>
            </a:r>
          </a:p>
        </p:txBody>
      </p:sp>
      <p:sp>
        <p:nvSpPr>
          <p:cNvPr id="3" name="Rectangle 2"/>
          <p:cNvSpPr/>
          <p:nvPr/>
        </p:nvSpPr>
        <p:spPr bwMode="auto">
          <a:xfrm>
            <a:off x="1182688" y="3609975"/>
            <a:ext cx="6889750" cy="64294"/>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grpSp>
        <p:nvGrpSpPr>
          <p:cNvPr id="35" name="Group 34"/>
          <p:cNvGrpSpPr/>
          <p:nvPr/>
        </p:nvGrpSpPr>
        <p:grpSpPr>
          <a:xfrm>
            <a:off x="8153392" y="246494"/>
            <a:ext cx="795411" cy="640244"/>
            <a:chOff x="8153406" y="378767"/>
            <a:chExt cx="795410" cy="383233"/>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1576628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Calibri"/>
              <a:ea typeface="+mn-ea"/>
              <a:cs typeface="+mn-cs"/>
            </a:endParaRPr>
          </a:p>
        </p:txBody>
      </p:sp>
      <p:sp>
        <p:nvSpPr>
          <p:cNvPr id="32771" name="Title 1"/>
          <p:cNvSpPr>
            <a:spLocks noGrp="1"/>
          </p:cNvSpPr>
          <p:nvPr>
            <p:ph type="title" idx="4294967295"/>
          </p:nvPr>
        </p:nvSpPr>
        <p:spPr>
          <a:xfrm>
            <a:off x="2114550" y="352425"/>
            <a:ext cx="7029450" cy="1143000"/>
          </a:xfrm>
        </p:spPr>
        <p:txBody>
          <a:bodyPr/>
          <a:lstStyle/>
          <a:p>
            <a:pPr eaLnBrk="1" hangingPunct="1"/>
            <a:r>
              <a:rPr lang="en-US" b="1" dirty="0"/>
              <a:t>Jerusalem in the Time of Hezekiah (c. 725–686 </a:t>
            </a:r>
            <a:r>
              <a:rPr lang="en-US" b="1" dirty="0" err="1"/>
              <a:t>b.c.</a:t>
            </a:r>
            <a:r>
              <a:rPr lang="en-US" b="1" dirty="0"/>
              <a:t>)</a:t>
            </a:r>
            <a:br>
              <a:rPr lang="en-US" b="1" dirty="0"/>
            </a:br>
            <a:endParaRPr lang="en-US" dirty="0"/>
          </a:p>
        </p:txBody>
      </p:sp>
      <p:pic>
        <p:nvPicPr>
          <p:cNvPr id="32772" name="Picture 4" descr="G:\Files for Transfer\ESV\illustration-jerusalem-in-the-time-of-hezekiah-cl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noChangeArrowheads="1"/>
          </p:cNvSpPr>
          <p:nvPr/>
        </p:nvSpPr>
        <p:spPr bwMode="ltGray">
          <a:xfrm>
            <a:off x="5457825" y="1400175"/>
            <a:ext cx="2514600" cy="682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8" name="Text Box 5"/>
          <p:cNvSpPr txBox="1">
            <a:spLocks noChangeArrowheads="1"/>
          </p:cNvSpPr>
          <p:nvPr/>
        </p:nvSpPr>
        <p:spPr bwMode="ltGray">
          <a:xfrm>
            <a:off x="4987113" y="4567742"/>
            <a:ext cx="3883932" cy="206210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Micah 3:1 (NKJV)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9</a:t>
            </a: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Now hear this,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You heads of the house of Jacob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And rulers of the house of Israel,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Who abhor justice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And pervert all equity,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10</a:t>
            </a: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Who build up Zion with bloodshed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And Jerusalem with iniquity:</a:t>
            </a:r>
          </a:p>
        </p:txBody>
      </p:sp>
      <p:sp>
        <p:nvSpPr>
          <p:cNvPr id="9" name="TextBox 8"/>
          <p:cNvSpPr txBox="1"/>
          <p:nvPr/>
        </p:nvSpPr>
        <p:spPr>
          <a:xfrm>
            <a:off x="6754760" y="1446411"/>
            <a:ext cx="1800493" cy="369332"/>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Rulers of Judah</a:t>
            </a:r>
          </a:p>
        </p:txBody>
      </p:sp>
    </p:spTree>
    <p:extLst>
      <p:ext uri="{BB962C8B-B14F-4D97-AF65-F5344CB8AC3E}">
        <p14:creationId xmlns:p14="http://schemas.microsoft.com/office/powerpoint/2010/main" val="417549680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9" name="Rectangle 15"/>
          <p:cNvSpPr>
            <a:spLocks noChangeArrowheads="1"/>
          </p:cNvSpPr>
          <p:nvPr/>
        </p:nvSpPr>
        <p:spPr bwMode="ltGray">
          <a:xfrm>
            <a:off x="0" y="0"/>
            <a:ext cx="9144000" cy="7229475"/>
          </a:xfrm>
          <a:prstGeom prst="rect">
            <a:avLst/>
          </a:prstGeom>
          <a:solidFill>
            <a:schemeClr val="tx1"/>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05826" name="Picture 2" descr="Shalmanesar%20III%20and%20Assyrian%20Cruel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3175"/>
            <a:ext cx="4495800" cy="3044825"/>
          </a:xfrm>
          <a:prstGeom prst="rect">
            <a:avLst/>
          </a:prstGeom>
          <a:solidFill>
            <a:schemeClr val="tx1"/>
          </a:solidFill>
        </p:spPr>
      </p:pic>
      <p:sp>
        <p:nvSpPr>
          <p:cNvPr id="205827" name="Rectangle 3"/>
          <p:cNvSpPr>
            <a:spLocks noGrp="1" noChangeArrowheads="1"/>
          </p:cNvSpPr>
          <p:nvPr>
            <p:ph type="title"/>
          </p:nvPr>
        </p:nvSpPr>
        <p:spPr>
          <a:xfrm>
            <a:off x="4038600" y="152400"/>
            <a:ext cx="5074550" cy="1981200"/>
          </a:xfrm>
          <a:solidFill>
            <a:schemeClr val="tx1"/>
          </a:solidFill>
        </p:spPr>
        <p:txBody>
          <a:bodyPr/>
          <a:lstStyle/>
          <a:p>
            <a:r>
              <a:rPr lang="en-US" sz="3200" dirty="0" err="1">
                <a:solidFill>
                  <a:srgbClr val="F8F8F8"/>
                </a:solidFill>
              </a:rPr>
              <a:t>Shalmaneser</a:t>
            </a:r>
            <a:r>
              <a:rPr lang="en-US" sz="3200" dirty="0">
                <a:solidFill>
                  <a:srgbClr val="F8F8F8"/>
                </a:solidFill>
              </a:rPr>
              <a:t> III (858-824 BC)</a:t>
            </a:r>
            <a:br>
              <a:rPr lang="en-US" sz="3200" dirty="0">
                <a:solidFill>
                  <a:srgbClr val="F8F8F8"/>
                </a:solidFill>
              </a:rPr>
            </a:br>
            <a:r>
              <a:rPr lang="en-US" sz="3200" dirty="0">
                <a:solidFill>
                  <a:srgbClr val="F8F8F8"/>
                </a:solidFill>
              </a:rPr>
              <a:t>bronze bands of a massive pair of wooden gates</a:t>
            </a:r>
          </a:p>
        </p:txBody>
      </p:sp>
      <p:pic>
        <p:nvPicPr>
          <p:cNvPr id="205828" name="Picture 4" descr="J:\Temp\BibleMaps &amp; Clipart\Danny - British Musuem\Assyrian Gate\Assyrian-Gate.p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2917658" cy="6858000"/>
          </a:xfrm>
          <a:prstGeom prst="rect">
            <a:avLst/>
          </a:prstGeom>
          <a:solidFill>
            <a:schemeClr val="bg2"/>
          </a:solidFill>
        </p:spPr>
      </p:pic>
      <p:sp>
        <p:nvSpPr>
          <p:cNvPr id="205829" name="Text Box 5"/>
          <p:cNvSpPr txBox="1">
            <a:spLocks noChangeArrowheads="1"/>
          </p:cNvSpPr>
          <p:nvPr/>
        </p:nvSpPr>
        <p:spPr bwMode="auto">
          <a:xfrm>
            <a:off x="7262813" y="6583363"/>
            <a:ext cx="1881187" cy="274637"/>
          </a:xfrm>
          <a:prstGeom prst="rect">
            <a:avLst/>
          </a:prstGeom>
          <a:solidFill>
            <a:schemeClr val="tx1"/>
          </a:solidFill>
          <a:ln>
            <a:noFill/>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8F8F8"/>
                </a:solidFill>
                <a:effectLst/>
                <a:uLnTx/>
                <a:uFillTx/>
                <a:latin typeface="Arial" pitchFamily="34" charset="0"/>
                <a:ea typeface="+mn-ea"/>
                <a:cs typeface="Arial" pitchFamily="34" charset="0"/>
              </a:rPr>
              <a:t>BAR 17:01 (Jan/Feb 1991)</a:t>
            </a:r>
            <a:r>
              <a:rPr kumimoji="0" lang="en-US" sz="1200" b="0" i="0" u="none" strike="noStrike" kern="1200" cap="none" spc="0" normalizeH="0" baseline="0" noProof="0">
                <a:ln>
                  <a:noFill/>
                </a:ln>
                <a:solidFill>
                  <a:srgbClr val="F8F8F8"/>
                </a:solidFill>
                <a:effectLst/>
                <a:uLnTx/>
                <a:uFillTx/>
                <a:latin typeface="Arial" pitchFamily="34" charset="0"/>
                <a:ea typeface="+mn-ea"/>
                <a:cs typeface="Arial" pitchFamily="34" charset="0"/>
              </a:rPr>
              <a:t>.</a:t>
            </a:r>
          </a:p>
        </p:txBody>
      </p:sp>
      <p:sp>
        <p:nvSpPr>
          <p:cNvPr id="205830" name="Rectangle 6"/>
          <p:cNvSpPr>
            <a:spLocks noChangeArrowheads="1"/>
          </p:cNvSpPr>
          <p:nvPr/>
        </p:nvSpPr>
        <p:spPr bwMode="auto">
          <a:xfrm>
            <a:off x="0" y="4191000"/>
            <a:ext cx="2819400" cy="762000"/>
          </a:xfrm>
          <a:prstGeom prst="rect">
            <a:avLst/>
          </a:prstGeom>
          <a:noFill/>
          <a:ln w="28575">
            <a:solidFill>
              <a:srgbClr val="FF00FF"/>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5832" name="Text Box 8"/>
          <p:cNvSpPr txBox="1">
            <a:spLocks noChangeArrowheads="1"/>
          </p:cNvSpPr>
          <p:nvPr/>
        </p:nvSpPr>
        <p:spPr bwMode="auto">
          <a:xfrm>
            <a:off x="4023247" y="2342224"/>
            <a:ext cx="2813145" cy="1190625"/>
          </a:xfrm>
          <a:prstGeom prst="rect">
            <a:avLst/>
          </a:prstGeom>
          <a:solidFill>
            <a:schemeClr val="tx1"/>
          </a:solidFill>
          <a:ln>
            <a:noFill/>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an Assyrian soldier grasps the hand of a captive whose other hand and feet have been cut off.</a:t>
            </a:r>
          </a:p>
        </p:txBody>
      </p:sp>
      <p:sp>
        <p:nvSpPr>
          <p:cNvPr id="205833" name="Line 9"/>
          <p:cNvSpPr>
            <a:spLocks noChangeShapeType="1"/>
          </p:cNvSpPr>
          <p:nvPr/>
        </p:nvSpPr>
        <p:spPr bwMode="auto">
          <a:xfrm flipH="1" flipV="1">
            <a:off x="4191000" y="3505200"/>
            <a:ext cx="914400" cy="114300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5834" name="Text Box 10"/>
          <p:cNvSpPr txBox="1">
            <a:spLocks noChangeArrowheads="1"/>
          </p:cNvSpPr>
          <p:nvPr/>
        </p:nvSpPr>
        <p:spPr bwMode="auto">
          <a:xfrm>
            <a:off x="578922" y="3429000"/>
            <a:ext cx="3352800" cy="641350"/>
          </a:xfrm>
          <a:prstGeom prst="rect">
            <a:avLst/>
          </a:prstGeom>
          <a:solidFill>
            <a:schemeClr val="tx1"/>
          </a:solid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Dismembered hands and feet litter the ground</a:t>
            </a:r>
          </a:p>
        </p:txBody>
      </p:sp>
      <p:sp>
        <p:nvSpPr>
          <p:cNvPr id="205835" name="Line 11"/>
          <p:cNvSpPr>
            <a:spLocks noChangeShapeType="1"/>
          </p:cNvSpPr>
          <p:nvPr/>
        </p:nvSpPr>
        <p:spPr bwMode="auto">
          <a:xfrm flipH="1" flipV="1">
            <a:off x="3170712" y="3813175"/>
            <a:ext cx="2010888" cy="2206625"/>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5836" name="Text Box 12"/>
          <p:cNvSpPr txBox="1">
            <a:spLocks noChangeArrowheads="1"/>
          </p:cNvSpPr>
          <p:nvPr/>
        </p:nvSpPr>
        <p:spPr bwMode="auto">
          <a:xfrm>
            <a:off x="6827150" y="2348102"/>
            <a:ext cx="2286000" cy="915988"/>
          </a:xfrm>
          <a:prstGeom prst="rect">
            <a:avLst/>
          </a:prstGeom>
          <a:solidFill>
            <a:schemeClr val="tx1"/>
          </a:solid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a prisoner, bereft of hands and feet, impaled on a stake</a:t>
            </a:r>
          </a:p>
        </p:txBody>
      </p:sp>
      <p:sp>
        <p:nvSpPr>
          <p:cNvPr id="205837" name="Line 13"/>
          <p:cNvSpPr>
            <a:spLocks noChangeShapeType="1"/>
          </p:cNvSpPr>
          <p:nvPr/>
        </p:nvSpPr>
        <p:spPr bwMode="auto">
          <a:xfrm flipV="1">
            <a:off x="6629400" y="3276600"/>
            <a:ext cx="304800" cy="129540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5838" name="Rectangle 14"/>
          <p:cNvSpPr>
            <a:spLocks noChangeArrowheads="1"/>
          </p:cNvSpPr>
          <p:nvPr/>
        </p:nvSpPr>
        <p:spPr bwMode="auto">
          <a:xfrm>
            <a:off x="2638425" y="211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TextBox 16"/>
          <p:cNvSpPr txBox="1"/>
          <p:nvPr/>
        </p:nvSpPr>
        <p:spPr>
          <a:xfrm>
            <a:off x="87786" y="484440"/>
            <a:ext cx="3843936" cy="175432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who eat the flesh of my people, and flay their skin from off them, and break their bones in pieces and chop them up like meat in a pot, like flesh in a cauldron. </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8" name="TextBox 17"/>
          <p:cNvSpPr txBox="1"/>
          <p:nvPr/>
        </p:nvSpPr>
        <p:spPr>
          <a:xfrm>
            <a:off x="-115181" y="5004137"/>
            <a:ext cx="4138428" cy="203132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Then they will cry to the </a:t>
            </a:r>
            <a:r>
              <a:rPr kumimoji="0" lang="en-US" sz="1800" b="0" i="0" u="none" strike="noStrike" kern="1200" cap="small" spc="0" normalizeH="0" baseline="0" noProof="0" dirty="0">
                <a:ln>
                  <a:noFill/>
                </a:ln>
                <a:solidFill>
                  <a:srgbClr val="000000"/>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But He will not hear them;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He will even hide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His face from them at  that 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Because they have been evil 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their	deeds.</a:t>
            </a:r>
          </a:p>
        </p:txBody>
      </p:sp>
      <p:sp>
        <p:nvSpPr>
          <p:cNvPr id="19" name="TextBox 18"/>
          <p:cNvSpPr txBox="1"/>
          <p:nvPr/>
        </p:nvSpPr>
        <p:spPr>
          <a:xfrm>
            <a:off x="6300593" y="95940"/>
            <a:ext cx="2634054" cy="369332"/>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Rulers of Jacob &amp; Israel</a:t>
            </a:r>
          </a:p>
        </p:txBody>
      </p:sp>
      <p:sp>
        <p:nvSpPr>
          <p:cNvPr id="2" name="TextBox 1"/>
          <p:cNvSpPr txBox="1"/>
          <p:nvPr/>
        </p:nvSpPr>
        <p:spPr>
          <a:xfrm>
            <a:off x="-4726379" y="-308758"/>
            <a:ext cx="4227615"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 3:3 (ESV) </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who eat the flesh of my people, and flay their skin from off them, and break their bones in pieces and chop them up like meat in a pot, like flesh in a cauldron.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43529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8588"/>
            <a:ext cx="4840288" cy="672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85" name="Rectangle 9"/>
          <p:cNvSpPr>
            <a:spLocks noChangeArrowheads="1"/>
          </p:cNvSpPr>
          <p:nvPr/>
        </p:nvSpPr>
        <p:spPr bwMode="ltGray">
          <a:xfrm>
            <a:off x="0" y="1"/>
            <a:ext cx="4400550" cy="6858000"/>
          </a:xfrm>
          <a:prstGeom prst="rect">
            <a:avLst/>
          </a:prstGeom>
          <a:solidFill>
            <a:schemeClr val="tx1"/>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3778" name="Rectangle 2"/>
          <p:cNvSpPr>
            <a:spLocks noGrp="1" noChangeArrowheads="1"/>
          </p:cNvSpPr>
          <p:nvPr>
            <p:ph type="title"/>
          </p:nvPr>
        </p:nvSpPr>
        <p:spPr>
          <a:xfrm>
            <a:off x="72716" y="0"/>
            <a:ext cx="4694830" cy="1143000"/>
          </a:xfrm>
          <a:solidFill>
            <a:schemeClr val="tx1"/>
          </a:solidFill>
          <a:ln/>
        </p:spPr>
        <p:txBody>
          <a:bodyPr/>
          <a:lstStyle/>
          <a:p>
            <a:r>
              <a:rPr lang="en-US" dirty="0">
                <a:solidFill>
                  <a:srgbClr val="F8F8F8"/>
                </a:solidFill>
              </a:rPr>
              <a:t>Proud of his deeds</a:t>
            </a:r>
          </a:p>
        </p:txBody>
      </p:sp>
      <p:sp>
        <p:nvSpPr>
          <p:cNvPr id="203780" name="Text Box 4"/>
          <p:cNvSpPr txBox="1">
            <a:spLocks noChangeArrowheads="1"/>
          </p:cNvSpPr>
          <p:nvPr/>
        </p:nvSpPr>
        <p:spPr bwMode="auto">
          <a:xfrm>
            <a:off x="609600" y="2459558"/>
            <a:ext cx="2901950" cy="366713"/>
          </a:xfrm>
          <a:prstGeom prst="rect">
            <a:avLst/>
          </a:prstGeom>
          <a:solidFill>
            <a:schemeClr val="tx1"/>
          </a:solidFill>
          <a:ln>
            <a:noFill/>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Arial" pitchFamily="34" charset="0"/>
                <a:ea typeface="+mn-ea"/>
                <a:cs typeface="Arial" pitchFamily="34" charset="0"/>
              </a:rPr>
              <a:t>Ashurbanipal (668–627 B.C.)</a:t>
            </a:r>
          </a:p>
        </p:txBody>
      </p:sp>
      <p:sp>
        <p:nvSpPr>
          <p:cNvPr id="203781" name="Text Box 5"/>
          <p:cNvSpPr txBox="1">
            <a:spLocks noChangeArrowheads="1"/>
          </p:cNvSpPr>
          <p:nvPr/>
        </p:nvSpPr>
        <p:spPr bwMode="auto">
          <a:xfrm>
            <a:off x="724990" y="2897981"/>
            <a:ext cx="3444875" cy="1190625"/>
          </a:xfrm>
          <a:prstGeom prst="rect">
            <a:avLst/>
          </a:prstGeom>
          <a:solidFill>
            <a:schemeClr val="tx1"/>
          </a:solidFill>
          <a:ln>
            <a:noFill/>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fastened to the ground with ropes and stakes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two Assyrians, bending over them with knives, flay them</a:t>
            </a:r>
          </a:p>
        </p:txBody>
      </p:sp>
      <p:sp>
        <p:nvSpPr>
          <p:cNvPr id="203782" name="Text Box 6"/>
          <p:cNvSpPr txBox="1">
            <a:spLocks noChangeArrowheads="1"/>
          </p:cNvSpPr>
          <p:nvPr/>
        </p:nvSpPr>
        <p:spPr bwMode="auto">
          <a:xfrm>
            <a:off x="609600" y="4191000"/>
            <a:ext cx="3536950" cy="641350"/>
          </a:xfrm>
          <a:prstGeom prst="rect">
            <a:avLst/>
          </a:prstGeom>
          <a:solidFill>
            <a:schemeClr val="tx1"/>
          </a:solidFill>
          <a:ln>
            <a:noFill/>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8F8F8"/>
                </a:solidFill>
                <a:effectLst/>
                <a:uLnTx/>
                <a:uFillTx/>
                <a:latin typeface="Tahoma" pitchFamily="34" charset="0"/>
                <a:ea typeface="+mn-ea"/>
                <a:cs typeface="Arial" pitchFamily="34" charset="0"/>
              </a:rPr>
              <a:t>an Assyrian probably uses strings to carry away a head</a:t>
            </a:r>
          </a:p>
        </p:txBody>
      </p:sp>
      <p:sp>
        <p:nvSpPr>
          <p:cNvPr id="203783" name="Text Box 7"/>
          <p:cNvSpPr txBox="1">
            <a:spLocks noChangeArrowheads="1"/>
          </p:cNvSpPr>
          <p:nvPr/>
        </p:nvSpPr>
        <p:spPr bwMode="auto">
          <a:xfrm>
            <a:off x="0" y="6583363"/>
            <a:ext cx="1881188" cy="274637"/>
          </a:xfrm>
          <a:prstGeom prst="rect">
            <a:avLst/>
          </a:prstGeom>
          <a:solidFill>
            <a:schemeClr val="tx1"/>
          </a:solidFill>
          <a:ln>
            <a:noFill/>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8F8F8"/>
                </a:solidFill>
                <a:effectLst/>
                <a:uLnTx/>
                <a:uFillTx/>
                <a:latin typeface="Arial" pitchFamily="34" charset="0"/>
                <a:ea typeface="+mn-ea"/>
                <a:cs typeface="Arial" pitchFamily="34" charset="0"/>
              </a:rPr>
              <a:t>BAR 17:01 (Jan/Feb 1991)</a:t>
            </a:r>
            <a:r>
              <a:rPr kumimoji="0" lang="en-US" sz="1200" b="0" i="0" u="none" strike="noStrike" kern="1200" cap="none" spc="0" normalizeH="0" baseline="0" noProof="0">
                <a:ln>
                  <a:noFill/>
                </a:ln>
                <a:solidFill>
                  <a:srgbClr val="F8F8F8"/>
                </a:solidFill>
                <a:effectLst/>
                <a:uLnTx/>
                <a:uFillTx/>
                <a:latin typeface="Arial" pitchFamily="34" charset="0"/>
                <a:ea typeface="+mn-ea"/>
                <a:cs typeface="Arial" pitchFamily="34" charset="0"/>
              </a:rPr>
              <a:t>.</a:t>
            </a:r>
          </a:p>
        </p:txBody>
      </p:sp>
      <p:sp>
        <p:nvSpPr>
          <p:cNvPr id="203784" name="Text Box 8"/>
          <p:cNvSpPr txBox="1">
            <a:spLocks noChangeArrowheads="1"/>
          </p:cNvSpPr>
          <p:nvPr/>
        </p:nvSpPr>
        <p:spPr bwMode="auto">
          <a:xfrm>
            <a:off x="457200" y="5181600"/>
            <a:ext cx="3673475" cy="1190625"/>
          </a:xfrm>
          <a:prstGeom prst="rect">
            <a:avLst/>
          </a:prstGeom>
          <a:solidFill>
            <a:schemeClr val="tx1"/>
          </a:solidFill>
          <a:ln>
            <a:noFill/>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an Assyrian steadies the head of an </a:t>
            </a:r>
            <a:r>
              <a:rPr kumimoji="0" lang="en-US" sz="1800" b="0" i="0" u="none" strike="noStrike" kern="1200" cap="none" spc="0" normalizeH="0" baseline="0" noProof="0" dirty="0" err="1">
                <a:ln>
                  <a:noFill/>
                </a:ln>
                <a:solidFill>
                  <a:srgbClr val="F8F8F8"/>
                </a:solidFill>
                <a:effectLst/>
                <a:uLnTx/>
                <a:uFillTx/>
                <a:latin typeface="Tahoma" pitchFamily="34" charset="0"/>
                <a:ea typeface="+mn-ea"/>
                <a:cs typeface="Arial" pitchFamily="34" charset="0"/>
              </a:rPr>
              <a:t>Elamite</a:t>
            </a:r>
            <a:r>
              <a:rPr kumimoji="0" 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prisoner, while another Assyrian tears out the man’s tongue</a:t>
            </a:r>
          </a:p>
        </p:txBody>
      </p:sp>
      <p:sp>
        <p:nvSpPr>
          <p:cNvPr id="2" name="TextBox 1"/>
          <p:cNvSpPr txBox="1"/>
          <p:nvPr/>
        </p:nvSpPr>
        <p:spPr>
          <a:xfrm>
            <a:off x="87786" y="1053921"/>
            <a:ext cx="4412302" cy="1200329"/>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You who hate good and love evil;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Who strip the skin from My people,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And the flesh from their bones;</a:t>
            </a:r>
          </a:p>
        </p:txBody>
      </p:sp>
      <p:sp>
        <p:nvSpPr>
          <p:cNvPr id="11" name="TextBox 10"/>
          <p:cNvSpPr txBox="1"/>
          <p:nvPr/>
        </p:nvSpPr>
        <p:spPr>
          <a:xfrm>
            <a:off x="6300593" y="259056"/>
            <a:ext cx="2634054" cy="369332"/>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Rulers of Jacob &amp; Israel</a:t>
            </a:r>
          </a:p>
        </p:txBody>
      </p:sp>
    </p:spTree>
    <p:extLst>
      <p:ext uri="{BB962C8B-B14F-4D97-AF65-F5344CB8AC3E}">
        <p14:creationId xmlns:p14="http://schemas.microsoft.com/office/powerpoint/2010/main" val="2653986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8" y="815297"/>
            <a:ext cx="8983993" cy="5762923"/>
          </a:xfrm>
          <a:prstGeom prst="rect">
            <a:avLst/>
          </a:prstGeom>
        </p:spPr>
      </p:pic>
      <p:sp>
        <p:nvSpPr>
          <p:cNvPr id="7" name="TextBox 6"/>
          <p:cNvSpPr txBox="1"/>
          <p:nvPr/>
        </p:nvSpPr>
        <p:spPr>
          <a:xfrm>
            <a:off x="4940490" y="316268"/>
            <a:ext cx="4033547" cy="2585323"/>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Micah 3:5</a:t>
            </a:r>
          </a:p>
          <a:p>
            <a:pPr marL="736600" marR="0" lvl="0" indent="-736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sysClr val="windowText" lastClr="000000"/>
                </a:solidFill>
                <a:effectLst/>
                <a:uLnTx/>
                <a:uFillTx/>
                <a:latin typeface="Arial" pitchFamily="34" charset="0"/>
                <a:ea typeface="+mn-ea"/>
                <a:cs typeface="Arial" pitchFamily="34" charset="0"/>
              </a:rPr>
              <a:t>5</a:t>
            </a:r>
            <a:r>
              <a:rPr kumimoji="0" lang="en-US" sz="18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Thus says the </a:t>
            </a:r>
            <a:r>
              <a:rPr kumimoji="0" lang="en-US" sz="1800" b="0" i="0" u="none" strike="noStrike" kern="0" cap="small"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Lord</a:t>
            </a: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concerning the prophets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Who make my people stray;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a:t>
            </a:r>
            <a:r>
              <a:rPr kumimoji="0" lang="en-US" sz="1800" b="0" i="0" u="sng"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Who chant “Peace”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While they chew with their teeth,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But who prepare war against him</a:t>
            </a:r>
          </a:p>
          <a:p>
            <a:pPr marL="736600" marR="0" lvl="0" indent="-736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Who puts nothing into their mouths:</a:t>
            </a:r>
          </a:p>
        </p:txBody>
      </p:sp>
      <p:sp>
        <p:nvSpPr>
          <p:cNvPr id="8" name="TextBox 7"/>
          <p:cNvSpPr txBox="1"/>
          <p:nvPr/>
        </p:nvSpPr>
        <p:spPr>
          <a:xfrm>
            <a:off x="864186" y="163522"/>
            <a:ext cx="1107996" cy="369332"/>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Prophets</a:t>
            </a:r>
          </a:p>
        </p:txBody>
      </p:sp>
    </p:spTree>
    <p:extLst>
      <p:ext uri="{BB962C8B-B14F-4D97-AF65-F5344CB8AC3E}">
        <p14:creationId xmlns:p14="http://schemas.microsoft.com/office/powerpoint/2010/main" val="2776239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Christian Peasants from the Bethlehem region.</a:t>
            </a:r>
            <a:endParaRPr lang="en-US" dirty="0"/>
          </a:p>
        </p:txBody>
      </p:sp>
      <p:pic>
        <p:nvPicPr>
          <p:cNvPr id="30722" name="Picture 2" descr="http://farm6.static.flickr.com/5003/5226285999_c1ed241b9b_b.jpg"/>
          <p:cNvPicPr>
            <a:picLocks noChangeAspect="1" noChangeArrowheads="1"/>
          </p:cNvPicPr>
          <p:nvPr/>
        </p:nvPicPr>
        <p:blipFill>
          <a:blip r:embed="rId3" cstate="print"/>
          <a:srcRect/>
          <a:stretch>
            <a:fillRect/>
          </a:stretch>
        </p:blipFill>
        <p:spPr bwMode="auto">
          <a:xfrm>
            <a:off x="0" y="0"/>
            <a:ext cx="9246418" cy="6755642"/>
          </a:xfrm>
          <a:prstGeom prst="rect">
            <a:avLst/>
          </a:prstGeom>
          <a:noFill/>
        </p:spPr>
      </p:pic>
      <p:sp>
        <p:nvSpPr>
          <p:cNvPr id="5" name="TextBox 4"/>
          <p:cNvSpPr txBox="1"/>
          <p:nvPr/>
        </p:nvSpPr>
        <p:spPr>
          <a:xfrm>
            <a:off x="146080" y="1441071"/>
            <a:ext cx="3306804" cy="4801314"/>
          </a:xfrm>
          <a:prstGeom prst="rect">
            <a:avLst/>
          </a:prstGeom>
          <a:solidFill>
            <a:srgbClr val="FFFFFF"/>
          </a:solidFill>
        </p:spPr>
        <p:txBody>
          <a:bodyPr wrap="square" rtlCol="0">
            <a:spAutoFit/>
          </a:bodyPr>
          <a:lstStyle/>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3:6-7</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“Therefore you shall have night without vision,</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you shall have darkness without divination;</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sun shall go down on the prophets,</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 day shall be dark for them.</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So the seers shall be ashamed,</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 diviners abashed;</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Indeed they shall all cover their lips;</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there is</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no answer from</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God.”</a:t>
            </a:r>
          </a:p>
        </p:txBody>
      </p:sp>
      <p:sp>
        <p:nvSpPr>
          <p:cNvPr id="9" name="TextBox 8"/>
          <p:cNvSpPr txBox="1"/>
          <p:nvPr/>
        </p:nvSpPr>
        <p:spPr>
          <a:xfrm>
            <a:off x="965290" y="315922"/>
            <a:ext cx="1364476" cy="461665"/>
          </a:xfrm>
          <a:prstGeom prst="rect">
            <a:avLst/>
          </a:prstGeom>
          <a:solidFill>
            <a:srgbClr val="FF66CC"/>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C4F60">
                    <a:lumMod val="50000"/>
                  </a:srgbClr>
                </a:solidFill>
                <a:effectLst/>
                <a:uLnTx/>
                <a:uFillTx/>
                <a:latin typeface="Arial" pitchFamily="34" charset="0"/>
                <a:ea typeface="+mn-ea"/>
                <a:cs typeface="Arial" pitchFamily="34" charset="0"/>
              </a:rPr>
              <a:t>Prophets</a:t>
            </a:r>
          </a:p>
        </p:txBody>
      </p:sp>
    </p:spTree>
    <p:extLst>
      <p:ext uri="{BB962C8B-B14F-4D97-AF65-F5344CB8AC3E}">
        <p14:creationId xmlns:p14="http://schemas.microsoft.com/office/powerpoint/2010/main" val="368230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C9FC-B67A-8C41-80E7-FBDF0D0696ED}"/>
              </a:ext>
            </a:extLst>
          </p:cNvPr>
          <p:cNvSpPr>
            <a:spLocks noGrp="1"/>
          </p:cNvSpPr>
          <p:nvPr>
            <p:ph type="title"/>
          </p:nvPr>
        </p:nvSpPr>
        <p:spPr>
          <a:xfrm>
            <a:off x="745958" y="0"/>
            <a:ext cx="7351295" cy="1143000"/>
          </a:xfrm>
        </p:spPr>
        <p:txBody>
          <a:bodyPr/>
          <a:lstStyle/>
          <a:p>
            <a:r>
              <a:rPr lang="en-US" sz="4000" dirty="0"/>
              <a:t>Overview of the Twelve Prophets</a:t>
            </a:r>
          </a:p>
        </p:txBody>
      </p:sp>
      <p:sp>
        <p:nvSpPr>
          <p:cNvPr id="6" name="TextBox 5">
            <a:extLst>
              <a:ext uri="{FF2B5EF4-FFF2-40B4-BE49-F238E27FC236}">
                <a16:creationId xmlns:a16="http://schemas.microsoft.com/office/drawing/2014/main" id="{5F06BA8C-77D0-566C-39E8-CCBDF7189E6C}"/>
              </a:ext>
            </a:extLst>
          </p:cNvPr>
          <p:cNvSpPr txBox="1"/>
          <p:nvPr/>
        </p:nvSpPr>
        <p:spPr>
          <a:xfrm>
            <a:off x="915517" y="1198980"/>
            <a:ext cx="3877985" cy="400110"/>
          </a:xfrm>
          <a:prstGeom prst="rect">
            <a:avLst/>
          </a:prstGeom>
          <a:noFill/>
        </p:spPr>
        <p:txBody>
          <a:bodyPr wrap="none" rtlCol="0">
            <a:spAutoFit/>
          </a:bodyPr>
          <a:lstStyle/>
          <a:p>
            <a:r>
              <a:rPr lang="en-US" sz="2000" b="1" dirty="0">
                <a:solidFill>
                  <a:srgbClr val="FF0000"/>
                </a:solidFill>
              </a:rPr>
              <a:t>PRE-EXILIC (BEFORE 586 BC)</a:t>
            </a:r>
          </a:p>
        </p:txBody>
      </p:sp>
      <p:sp>
        <p:nvSpPr>
          <p:cNvPr id="7" name="TextBox 6">
            <a:extLst>
              <a:ext uri="{FF2B5EF4-FFF2-40B4-BE49-F238E27FC236}">
                <a16:creationId xmlns:a16="http://schemas.microsoft.com/office/drawing/2014/main" id="{0D355B2E-E983-68B0-DE9E-A8E56FE7E0B3}"/>
              </a:ext>
            </a:extLst>
          </p:cNvPr>
          <p:cNvSpPr txBox="1"/>
          <p:nvPr/>
        </p:nvSpPr>
        <p:spPr>
          <a:xfrm>
            <a:off x="4990211" y="1198980"/>
            <a:ext cx="3820533" cy="400110"/>
          </a:xfrm>
          <a:prstGeom prst="rect">
            <a:avLst/>
          </a:prstGeom>
          <a:noFill/>
        </p:spPr>
        <p:txBody>
          <a:bodyPr wrap="none" rtlCol="0">
            <a:spAutoFit/>
          </a:bodyPr>
          <a:lstStyle/>
          <a:p>
            <a:r>
              <a:rPr lang="en-US" sz="2000" b="1" dirty="0">
                <a:solidFill>
                  <a:srgbClr val="FF0000"/>
                </a:solidFill>
              </a:rPr>
              <a:t>POST-EXILIC (AFTER 586 BC)</a:t>
            </a:r>
          </a:p>
        </p:txBody>
      </p:sp>
      <p:cxnSp>
        <p:nvCxnSpPr>
          <p:cNvPr id="9" name="Straight Connector 8">
            <a:extLst>
              <a:ext uri="{FF2B5EF4-FFF2-40B4-BE49-F238E27FC236}">
                <a16:creationId xmlns:a16="http://schemas.microsoft.com/office/drawing/2014/main" id="{E7C9D8BD-DF07-DFCC-06DF-95162BF5A73C}"/>
              </a:ext>
            </a:extLst>
          </p:cNvPr>
          <p:cNvCxnSpPr>
            <a:cxnSpLocks/>
          </p:cNvCxnSpPr>
          <p:nvPr/>
        </p:nvCxnSpPr>
        <p:spPr>
          <a:xfrm flipH="1">
            <a:off x="4820653" y="945483"/>
            <a:ext cx="9898" cy="2695074"/>
          </a:xfrm>
          <a:prstGeom prst="line">
            <a:avLst/>
          </a:prstGeom>
          <a:ln w="381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FC6B3CD-9B74-067D-70CA-335FF72E20B4}"/>
              </a:ext>
            </a:extLst>
          </p:cNvPr>
          <p:cNvSpPr txBox="1"/>
          <p:nvPr/>
        </p:nvSpPr>
        <p:spPr>
          <a:xfrm>
            <a:off x="915517" y="2293020"/>
            <a:ext cx="1223412" cy="1477328"/>
          </a:xfrm>
          <a:prstGeom prst="rect">
            <a:avLst/>
          </a:prstGeom>
          <a:noFill/>
        </p:spPr>
        <p:txBody>
          <a:bodyPr wrap="none" rtlCol="0">
            <a:spAutoFit/>
          </a:bodyPr>
          <a:lstStyle/>
          <a:p>
            <a:pPr algn="ctr"/>
            <a:r>
              <a:rPr lang="en-US" dirty="0"/>
              <a:t>HOSEA</a:t>
            </a:r>
          </a:p>
          <a:p>
            <a:pPr algn="ctr"/>
            <a:r>
              <a:rPr lang="en-US" dirty="0"/>
              <a:t>JOEL</a:t>
            </a:r>
          </a:p>
          <a:p>
            <a:pPr algn="ctr"/>
            <a:r>
              <a:rPr lang="en-US" dirty="0"/>
              <a:t>AMOS</a:t>
            </a:r>
          </a:p>
          <a:p>
            <a:pPr algn="ctr"/>
            <a:r>
              <a:rPr lang="en-US" dirty="0"/>
              <a:t>OBADIAH</a:t>
            </a:r>
          </a:p>
          <a:p>
            <a:pPr algn="ctr"/>
            <a:r>
              <a:rPr lang="en-US" dirty="0"/>
              <a:t>JONAH</a:t>
            </a:r>
          </a:p>
        </p:txBody>
      </p:sp>
      <p:sp>
        <p:nvSpPr>
          <p:cNvPr id="11" name="TextBox 10">
            <a:extLst>
              <a:ext uri="{FF2B5EF4-FFF2-40B4-BE49-F238E27FC236}">
                <a16:creationId xmlns:a16="http://schemas.microsoft.com/office/drawing/2014/main" id="{4FB32C82-4184-DFBA-DE0E-F25588AAC74B}"/>
              </a:ext>
            </a:extLst>
          </p:cNvPr>
          <p:cNvSpPr txBox="1"/>
          <p:nvPr/>
        </p:nvSpPr>
        <p:spPr>
          <a:xfrm>
            <a:off x="5715581" y="2325437"/>
            <a:ext cx="1518364" cy="923330"/>
          </a:xfrm>
          <a:prstGeom prst="rect">
            <a:avLst/>
          </a:prstGeom>
          <a:noFill/>
        </p:spPr>
        <p:txBody>
          <a:bodyPr wrap="none" rtlCol="0">
            <a:spAutoFit/>
          </a:bodyPr>
          <a:lstStyle/>
          <a:p>
            <a:pPr algn="ctr"/>
            <a:r>
              <a:rPr lang="en-US" dirty="0"/>
              <a:t>HAGGAI</a:t>
            </a:r>
          </a:p>
          <a:p>
            <a:pPr algn="ctr"/>
            <a:r>
              <a:rPr lang="en-US" dirty="0"/>
              <a:t>ZECAHRIAH</a:t>
            </a:r>
          </a:p>
          <a:p>
            <a:pPr algn="ctr"/>
            <a:r>
              <a:rPr lang="en-US" dirty="0"/>
              <a:t>MALACHI</a:t>
            </a:r>
          </a:p>
        </p:txBody>
      </p:sp>
      <p:sp>
        <p:nvSpPr>
          <p:cNvPr id="13" name="TextBox 12">
            <a:extLst>
              <a:ext uri="{FF2B5EF4-FFF2-40B4-BE49-F238E27FC236}">
                <a16:creationId xmlns:a16="http://schemas.microsoft.com/office/drawing/2014/main" id="{B0F939F4-8243-94D3-5406-79505CE100E6}"/>
              </a:ext>
            </a:extLst>
          </p:cNvPr>
          <p:cNvSpPr txBox="1"/>
          <p:nvPr/>
        </p:nvSpPr>
        <p:spPr>
          <a:xfrm>
            <a:off x="3056562" y="2293020"/>
            <a:ext cx="1505540" cy="923330"/>
          </a:xfrm>
          <a:prstGeom prst="rect">
            <a:avLst/>
          </a:prstGeom>
          <a:noFill/>
        </p:spPr>
        <p:txBody>
          <a:bodyPr wrap="none" rtlCol="0">
            <a:spAutoFit/>
          </a:bodyPr>
          <a:lstStyle/>
          <a:p>
            <a:pPr algn="ctr"/>
            <a:r>
              <a:rPr lang="en-US" dirty="0"/>
              <a:t>NAHUM</a:t>
            </a:r>
          </a:p>
          <a:p>
            <a:pPr algn="ctr"/>
            <a:r>
              <a:rPr lang="en-US" dirty="0"/>
              <a:t>HABAKKUK</a:t>
            </a:r>
          </a:p>
          <a:p>
            <a:pPr algn="ctr"/>
            <a:r>
              <a:rPr lang="en-US" dirty="0"/>
              <a:t>ZEPHANIAH</a:t>
            </a:r>
          </a:p>
        </p:txBody>
      </p:sp>
      <p:sp>
        <p:nvSpPr>
          <p:cNvPr id="15" name="TextBox 14">
            <a:extLst>
              <a:ext uri="{FF2B5EF4-FFF2-40B4-BE49-F238E27FC236}">
                <a16:creationId xmlns:a16="http://schemas.microsoft.com/office/drawing/2014/main" id="{668CEF9E-6113-6197-7603-96591718FA69}"/>
              </a:ext>
            </a:extLst>
          </p:cNvPr>
          <p:cNvSpPr txBox="1"/>
          <p:nvPr/>
        </p:nvSpPr>
        <p:spPr>
          <a:xfrm>
            <a:off x="2247901" y="2282079"/>
            <a:ext cx="928459" cy="369332"/>
          </a:xfrm>
          <a:prstGeom prst="rect">
            <a:avLst/>
          </a:prstGeom>
          <a:noFill/>
        </p:spPr>
        <p:txBody>
          <a:bodyPr wrap="none" rtlCol="0">
            <a:spAutoFit/>
          </a:bodyPr>
          <a:lstStyle/>
          <a:p>
            <a:pPr algn="ctr"/>
            <a:r>
              <a:rPr lang="en-US" dirty="0"/>
              <a:t>MICAH</a:t>
            </a:r>
          </a:p>
        </p:txBody>
      </p:sp>
      <p:sp>
        <p:nvSpPr>
          <p:cNvPr id="16" name="TextBox 15">
            <a:extLst>
              <a:ext uri="{FF2B5EF4-FFF2-40B4-BE49-F238E27FC236}">
                <a16:creationId xmlns:a16="http://schemas.microsoft.com/office/drawing/2014/main" id="{C7A8D184-C05C-498F-F627-464C665A24B9}"/>
              </a:ext>
            </a:extLst>
          </p:cNvPr>
          <p:cNvSpPr txBox="1"/>
          <p:nvPr/>
        </p:nvSpPr>
        <p:spPr>
          <a:xfrm>
            <a:off x="1636947" y="1568312"/>
            <a:ext cx="1095172" cy="646331"/>
          </a:xfrm>
          <a:prstGeom prst="rect">
            <a:avLst/>
          </a:prstGeom>
          <a:noFill/>
        </p:spPr>
        <p:txBody>
          <a:bodyPr wrap="none" rtlCol="0">
            <a:spAutoFit/>
          </a:bodyPr>
          <a:lstStyle/>
          <a:p>
            <a:pPr algn="ctr"/>
            <a:r>
              <a:rPr lang="en-US" dirty="0">
                <a:solidFill>
                  <a:srgbClr val="7030A0"/>
                </a:solidFill>
              </a:rPr>
              <a:t>Divided </a:t>
            </a:r>
          </a:p>
          <a:p>
            <a:pPr algn="ctr"/>
            <a:r>
              <a:rPr lang="en-US" dirty="0">
                <a:solidFill>
                  <a:srgbClr val="7030A0"/>
                </a:solidFill>
              </a:rPr>
              <a:t>Kingdom</a:t>
            </a:r>
          </a:p>
        </p:txBody>
      </p:sp>
      <p:sp>
        <p:nvSpPr>
          <p:cNvPr id="17" name="TextBox 16">
            <a:extLst>
              <a:ext uri="{FF2B5EF4-FFF2-40B4-BE49-F238E27FC236}">
                <a16:creationId xmlns:a16="http://schemas.microsoft.com/office/drawing/2014/main" id="{DF4E6123-A975-DFA4-89F1-BFBE63859F57}"/>
              </a:ext>
            </a:extLst>
          </p:cNvPr>
          <p:cNvSpPr txBox="1"/>
          <p:nvPr/>
        </p:nvSpPr>
        <p:spPr>
          <a:xfrm>
            <a:off x="3025981" y="1568311"/>
            <a:ext cx="813043" cy="646331"/>
          </a:xfrm>
          <a:prstGeom prst="rect">
            <a:avLst/>
          </a:prstGeom>
          <a:noFill/>
        </p:spPr>
        <p:txBody>
          <a:bodyPr wrap="none" rtlCol="0">
            <a:spAutoFit/>
          </a:bodyPr>
          <a:lstStyle/>
          <a:p>
            <a:pPr algn="ctr"/>
            <a:r>
              <a:rPr lang="en-US" dirty="0">
                <a:solidFill>
                  <a:srgbClr val="7030A0"/>
                </a:solidFill>
              </a:rPr>
              <a:t>Judah</a:t>
            </a:r>
          </a:p>
          <a:p>
            <a:pPr algn="ctr"/>
            <a:r>
              <a:rPr lang="en-US" dirty="0">
                <a:solidFill>
                  <a:srgbClr val="7030A0"/>
                </a:solidFill>
              </a:rPr>
              <a:t>Alone</a:t>
            </a:r>
          </a:p>
        </p:txBody>
      </p:sp>
      <p:sp>
        <p:nvSpPr>
          <p:cNvPr id="19" name="TextBox 18">
            <a:extLst>
              <a:ext uri="{FF2B5EF4-FFF2-40B4-BE49-F238E27FC236}">
                <a16:creationId xmlns:a16="http://schemas.microsoft.com/office/drawing/2014/main" id="{9E19F6B7-3380-3538-C398-A1F4D5D12A3F}"/>
              </a:ext>
            </a:extLst>
          </p:cNvPr>
          <p:cNvSpPr txBox="1"/>
          <p:nvPr/>
        </p:nvSpPr>
        <p:spPr>
          <a:xfrm>
            <a:off x="3987276" y="3716265"/>
            <a:ext cx="2005870" cy="400110"/>
          </a:xfrm>
          <a:prstGeom prst="rect">
            <a:avLst/>
          </a:prstGeom>
          <a:noFill/>
        </p:spPr>
        <p:txBody>
          <a:bodyPr wrap="none" rtlCol="0">
            <a:spAutoFit/>
          </a:bodyPr>
          <a:lstStyle/>
          <a:p>
            <a:r>
              <a:rPr lang="en-US" sz="2000" b="1" dirty="0"/>
              <a:t>DIRECTED TO:</a:t>
            </a:r>
          </a:p>
        </p:txBody>
      </p:sp>
      <p:sp>
        <p:nvSpPr>
          <p:cNvPr id="20" name="TextBox 19">
            <a:extLst>
              <a:ext uri="{FF2B5EF4-FFF2-40B4-BE49-F238E27FC236}">
                <a16:creationId xmlns:a16="http://schemas.microsoft.com/office/drawing/2014/main" id="{D00F0276-14AE-0C28-EEAD-BE142408FE00}"/>
              </a:ext>
            </a:extLst>
          </p:cNvPr>
          <p:cNvSpPr txBox="1"/>
          <p:nvPr/>
        </p:nvSpPr>
        <p:spPr>
          <a:xfrm>
            <a:off x="1704800" y="4116375"/>
            <a:ext cx="2403222" cy="369332"/>
          </a:xfrm>
          <a:prstGeom prst="rect">
            <a:avLst/>
          </a:prstGeom>
          <a:noFill/>
        </p:spPr>
        <p:txBody>
          <a:bodyPr wrap="none" rtlCol="0">
            <a:spAutoFit/>
          </a:bodyPr>
          <a:lstStyle/>
          <a:p>
            <a:r>
              <a:rPr lang="en-US" b="1" dirty="0"/>
              <a:t>JEWISH KINGDOMS</a:t>
            </a:r>
          </a:p>
        </p:txBody>
      </p:sp>
      <p:sp>
        <p:nvSpPr>
          <p:cNvPr id="21" name="TextBox 20">
            <a:extLst>
              <a:ext uri="{FF2B5EF4-FFF2-40B4-BE49-F238E27FC236}">
                <a16:creationId xmlns:a16="http://schemas.microsoft.com/office/drawing/2014/main" id="{6E03C0CC-0AA5-E345-687A-D5F85F62E62A}"/>
              </a:ext>
            </a:extLst>
          </p:cNvPr>
          <p:cNvSpPr txBox="1"/>
          <p:nvPr/>
        </p:nvSpPr>
        <p:spPr>
          <a:xfrm>
            <a:off x="5651422" y="4116375"/>
            <a:ext cx="2518638" cy="369332"/>
          </a:xfrm>
          <a:prstGeom prst="rect">
            <a:avLst/>
          </a:prstGeom>
          <a:noFill/>
        </p:spPr>
        <p:txBody>
          <a:bodyPr wrap="none" rtlCol="0">
            <a:spAutoFit/>
          </a:bodyPr>
          <a:lstStyle/>
          <a:p>
            <a:r>
              <a:rPr lang="en-US" b="1" dirty="0"/>
              <a:t>GENTILE KINGDOMS</a:t>
            </a:r>
          </a:p>
        </p:txBody>
      </p:sp>
      <p:sp>
        <p:nvSpPr>
          <p:cNvPr id="22" name="TextBox 21">
            <a:extLst>
              <a:ext uri="{FF2B5EF4-FFF2-40B4-BE49-F238E27FC236}">
                <a16:creationId xmlns:a16="http://schemas.microsoft.com/office/drawing/2014/main" id="{3B49C3F4-F46B-10BA-9407-B70B681B0E08}"/>
              </a:ext>
            </a:extLst>
          </p:cNvPr>
          <p:cNvSpPr txBox="1"/>
          <p:nvPr/>
        </p:nvSpPr>
        <p:spPr>
          <a:xfrm>
            <a:off x="1242498" y="4542277"/>
            <a:ext cx="1005403" cy="369332"/>
          </a:xfrm>
          <a:prstGeom prst="rect">
            <a:avLst/>
          </a:prstGeom>
          <a:noFill/>
        </p:spPr>
        <p:txBody>
          <a:bodyPr wrap="none" rtlCol="0">
            <a:spAutoFit/>
          </a:bodyPr>
          <a:lstStyle/>
          <a:p>
            <a:r>
              <a:rPr lang="en-US" dirty="0">
                <a:solidFill>
                  <a:srgbClr val="FF0000"/>
                </a:solidFill>
              </a:rPr>
              <a:t>ISRAEL</a:t>
            </a:r>
          </a:p>
        </p:txBody>
      </p:sp>
      <p:sp>
        <p:nvSpPr>
          <p:cNvPr id="23" name="TextBox 22">
            <a:extLst>
              <a:ext uri="{FF2B5EF4-FFF2-40B4-BE49-F238E27FC236}">
                <a16:creationId xmlns:a16="http://schemas.microsoft.com/office/drawing/2014/main" id="{72276310-BE54-AC11-0BBE-70320F1886B8}"/>
              </a:ext>
            </a:extLst>
          </p:cNvPr>
          <p:cNvSpPr txBox="1"/>
          <p:nvPr/>
        </p:nvSpPr>
        <p:spPr>
          <a:xfrm>
            <a:off x="3361970" y="4496648"/>
            <a:ext cx="954107" cy="369332"/>
          </a:xfrm>
          <a:prstGeom prst="rect">
            <a:avLst/>
          </a:prstGeom>
          <a:noFill/>
        </p:spPr>
        <p:txBody>
          <a:bodyPr wrap="none" rtlCol="0">
            <a:spAutoFit/>
          </a:bodyPr>
          <a:lstStyle/>
          <a:p>
            <a:r>
              <a:rPr lang="en-US" dirty="0">
                <a:solidFill>
                  <a:srgbClr val="FF0000"/>
                </a:solidFill>
              </a:rPr>
              <a:t>JUDAH</a:t>
            </a:r>
          </a:p>
        </p:txBody>
      </p:sp>
      <p:sp>
        <p:nvSpPr>
          <p:cNvPr id="24" name="TextBox 23">
            <a:extLst>
              <a:ext uri="{FF2B5EF4-FFF2-40B4-BE49-F238E27FC236}">
                <a16:creationId xmlns:a16="http://schemas.microsoft.com/office/drawing/2014/main" id="{156F55B7-D844-352F-8602-03715E3494BE}"/>
              </a:ext>
            </a:extLst>
          </p:cNvPr>
          <p:cNvSpPr txBox="1"/>
          <p:nvPr/>
        </p:nvSpPr>
        <p:spPr>
          <a:xfrm>
            <a:off x="1208510" y="4842904"/>
            <a:ext cx="992579" cy="646331"/>
          </a:xfrm>
          <a:prstGeom prst="rect">
            <a:avLst/>
          </a:prstGeom>
          <a:noFill/>
        </p:spPr>
        <p:txBody>
          <a:bodyPr wrap="none" rtlCol="0">
            <a:spAutoFit/>
          </a:bodyPr>
          <a:lstStyle/>
          <a:p>
            <a:pPr algn="ctr"/>
            <a:r>
              <a:rPr lang="en-US" dirty="0"/>
              <a:t>HOSEA</a:t>
            </a:r>
          </a:p>
          <a:p>
            <a:pPr algn="ctr"/>
            <a:r>
              <a:rPr lang="en-US" dirty="0"/>
              <a:t>AMOS</a:t>
            </a:r>
          </a:p>
        </p:txBody>
      </p:sp>
      <p:sp>
        <p:nvSpPr>
          <p:cNvPr id="25" name="TextBox 24">
            <a:extLst>
              <a:ext uri="{FF2B5EF4-FFF2-40B4-BE49-F238E27FC236}">
                <a16:creationId xmlns:a16="http://schemas.microsoft.com/office/drawing/2014/main" id="{1E9BF95D-409B-8E40-AB1F-49FD94E9CC12}"/>
              </a:ext>
            </a:extLst>
          </p:cNvPr>
          <p:cNvSpPr txBox="1"/>
          <p:nvPr/>
        </p:nvSpPr>
        <p:spPr>
          <a:xfrm>
            <a:off x="3056562" y="4827671"/>
            <a:ext cx="1518364" cy="2031325"/>
          </a:xfrm>
          <a:prstGeom prst="rect">
            <a:avLst/>
          </a:prstGeom>
          <a:noFill/>
        </p:spPr>
        <p:txBody>
          <a:bodyPr wrap="none" rtlCol="0">
            <a:spAutoFit/>
          </a:bodyPr>
          <a:lstStyle/>
          <a:p>
            <a:pPr algn="ctr"/>
            <a:r>
              <a:rPr lang="en-US" b="1" dirty="0"/>
              <a:t>JOEL</a:t>
            </a:r>
          </a:p>
          <a:p>
            <a:pPr algn="ctr"/>
            <a:r>
              <a:rPr lang="en-US" b="1" dirty="0"/>
              <a:t>MICAH</a:t>
            </a:r>
            <a:br>
              <a:rPr lang="en-US" dirty="0"/>
            </a:br>
            <a:r>
              <a:rPr lang="en-US" dirty="0"/>
              <a:t>HABAKKUK</a:t>
            </a:r>
            <a:br>
              <a:rPr lang="en-US" dirty="0"/>
            </a:br>
            <a:r>
              <a:rPr lang="en-US" u="sng" dirty="0"/>
              <a:t>ZEPHANIAH</a:t>
            </a:r>
            <a:br>
              <a:rPr lang="en-US" u="sng" dirty="0"/>
            </a:br>
            <a:r>
              <a:rPr lang="en-US" dirty="0"/>
              <a:t>HAGGAI</a:t>
            </a:r>
            <a:br>
              <a:rPr lang="en-US" dirty="0"/>
            </a:br>
            <a:r>
              <a:rPr lang="en-US" dirty="0"/>
              <a:t>ZECHARIAH</a:t>
            </a:r>
            <a:br>
              <a:rPr lang="en-US" dirty="0"/>
            </a:br>
            <a:r>
              <a:rPr lang="en-US" dirty="0"/>
              <a:t>MALACHI</a:t>
            </a:r>
          </a:p>
        </p:txBody>
      </p:sp>
      <p:sp>
        <p:nvSpPr>
          <p:cNvPr id="26" name="TextBox 25">
            <a:extLst>
              <a:ext uri="{FF2B5EF4-FFF2-40B4-BE49-F238E27FC236}">
                <a16:creationId xmlns:a16="http://schemas.microsoft.com/office/drawing/2014/main" id="{6E9B1E91-1950-B356-EDD1-19F223F62780}"/>
              </a:ext>
            </a:extLst>
          </p:cNvPr>
          <p:cNvSpPr txBox="1"/>
          <p:nvPr/>
        </p:nvSpPr>
        <p:spPr>
          <a:xfrm>
            <a:off x="4827925" y="4478215"/>
            <a:ext cx="2223686" cy="369332"/>
          </a:xfrm>
          <a:prstGeom prst="rect">
            <a:avLst/>
          </a:prstGeom>
          <a:noFill/>
        </p:spPr>
        <p:txBody>
          <a:bodyPr wrap="none" rtlCol="0">
            <a:spAutoFit/>
          </a:bodyPr>
          <a:lstStyle/>
          <a:p>
            <a:r>
              <a:rPr lang="en-US" dirty="0">
                <a:solidFill>
                  <a:srgbClr val="FF0000"/>
                </a:solidFill>
              </a:rPr>
              <a:t>ASSYRA-NINEVEH</a:t>
            </a:r>
          </a:p>
        </p:txBody>
      </p:sp>
      <p:sp>
        <p:nvSpPr>
          <p:cNvPr id="27" name="TextBox 26">
            <a:extLst>
              <a:ext uri="{FF2B5EF4-FFF2-40B4-BE49-F238E27FC236}">
                <a16:creationId xmlns:a16="http://schemas.microsoft.com/office/drawing/2014/main" id="{5D65FF5A-CE07-D3E7-8BE9-AA4770B0D287}"/>
              </a:ext>
            </a:extLst>
          </p:cNvPr>
          <p:cNvSpPr txBox="1"/>
          <p:nvPr/>
        </p:nvSpPr>
        <p:spPr>
          <a:xfrm>
            <a:off x="7788353" y="4454503"/>
            <a:ext cx="877163" cy="369332"/>
          </a:xfrm>
          <a:prstGeom prst="rect">
            <a:avLst/>
          </a:prstGeom>
          <a:noFill/>
        </p:spPr>
        <p:txBody>
          <a:bodyPr wrap="none" rtlCol="0">
            <a:spAutoFit/>
          </a:bodyPr>
          <a:lstStyle/>
          <a:p>
            <a:r>
              <a:rPr lang="en-US" dirty="0">
                <a:solidFill>
                  <a:srgbClr val="FF0000"/>
                </a:solidFill>
              </a:rPr>
              <a:t>EDOM</a:t>
            </a:r>
          </a:p>
        </p:txBody>
      </p:sp>
      <p:sp>
        <p:nvSpPr>
          <p:cNvPr id="28" name="TextBox 27">
            <a:extLst>
              <a:ext uri="{FF2B5EF4-FFF2-40B4-BE49-F238E27FC236}">
                <a16:creationId xmlns:a16="http://schemas.microsoft.com/office/drawing/2014/main" id="{B4D8F928-5F2D-17AB-9F5C-F253DDF5F9FE}"/>
              </a:ext>
            </a:extLst>
          </p:cNvPr>
          <p:cNvSpPr txBox="1"/>
          <p:nvPr/>
        </p:nvSpPr>
        <p:spPr>
          <a:xfrm>
            <a:off x="5618985" y="4842904"/>
            <a:ext cx="1031052" cy="646331"/>
          </a:xfrm>
          <a:prstGeom prst="rect">
            <a:avLst/>
          </a:prstGeom>
          <a:noFill/>
        </p:spPr>
        <p:txBody>
          <a:bodyPr wrap="none" rtlCol="0">
            <a:spAutoFit/>
          </a:bodyPr>
          <a:lstStyle/>
          <a:p>
            <a:pPr algn="ctr"/>
            <a:r>
              <a:rPr lang="en-US" b="1" dirty="0"/>
              <a:t>JONAH</a:t>
            </a:r>
          </a:p>
          <a:p>
            <a:pPr algn="ctr"/>
            <a:r>
              <a:rPr lang="en-US" dirty="0"/>
              <a:t>NAHUM</a:t>
            </a:r>
          </a:p>
        </p:txBody>
      </p:sp>
      <p:sp>
        <p:nvSpPr>
          <p:cNvPr id="29" name="TextBox 28">
            <a:extLst>
              <a:ext uri="{FF2B5EF4-FFF2-40B4-BE49-F238E27FC236}">
                <a16:creationId xmlns:a16="http://schemas.microsoft.com/office/drawing/2014/main" id="{B4157FCB-81E2-9219-4701-BCD1B572DFF5}"/>
              </a:ext>
            </a:extLst>
          </p:cNvPr>
          <p:cNvSpPr txBox="1"/>
          <p:nvPr/>
        </p:nvSpPr>
        <p:spPr>
          <a:xfrm>
            <a:off x="7568096" y="4882283"/>
            <a:ext cx="1261884" cy="369332"/>
          </a:xfrm>
          <a:prstGeom prst="rect">
            <a:avLst/>
          </a:prstGeom>
          <a:noFill/>
        </p:spPr>
        <p:txBody>
          <a:bodyPr wrap="none" rtlCol="0">
            <a:spAutoFit/>
          </a:bodyPr>
          <a:lstStyle/>
          <a:p>
            <a:pPr algn="ctr"/>
            <a:r>
              <a:rPr lang="en-US" b="1" dirty="0"/>
              <a:t>OBADIAH</a:t>
            </a:r>
          </a:p>
        </p:txBody>
      </p:sp>
      <p:cxnSp>
        <p:nvCxnSpPr>
          <p:cNvPr id="30" name="Straight Connector 29">
            <a:extLst>
              <a:ext uri="{FF2B5EF4-FFF2-40B4-BE49-F238E27FC236}">
                <a16:creationId xmlns:a16="http://schemas.microsoft.com/office/drawing/2014/main" id="{77468112-CF07-EC78-D167-830EAD9C4AAB}"/>
              </a:ext>
            </a:extLst>
          </p:cNvPr>
          <p:cNvCxnSpPr>
            <a:cxnSpLocks/>
          </p:cNvCxnSpPr>
          <p:nvPr/>
        </p:nvCxnSpPr>
        <p:spPr>
          <a:xfrm flipH="1">
            <a:off x="1040143" y="3679606"/>
            <a:ext cx="7770601" cy="24993"/>
          </a:xfrm>
          <a:prstGeom prst="line">
            <a:avLst/>
          </a:prstGeom>
          <a:ln w="38100"/>
        </p:spPr>
        <p:style>
          <a:lnRef idx="1">
            <a:schemeClr val="dk1"/>
          </a:lnRef>
          <a:fillRef idx="0">
            <a:schemeClr val="dk1"/>
          </a:fillRef>
          <a:effectRef idx="0">
            <a:schemeClr val="dk1"/>
          </a:effectRef>
          <a:fontRef idx="minor">
            <a:schemeClr val="tx1"/>
          </a:fontRef>
        </p:style>
      </p:cxnSp>
      <p:sp>
        <p:nvSpPr>
          <p:cNvPr id="33" name="Left Brace 32">
            <a:extLst>
              <a:ext uri="{FF2B5EF4-FFF2-40B4-BE49-F238E27FC236}">
                <a16:creationId xmlns:a16="http://schemas.microsoft.com/office/drawing/2014/main" id="{78EC9B24-1879-849F-4CA7-598743B8F366}"/>
              </a:ext>
            </a:extLst>
          </p:cNvPr>
          <p:cNvSpPr/>
          <p:nvPr/>
        </p:nvSpPr>
        <p:spPr>
          <a:xfrm rot="5400000">
            <a:off x="2083342" y="1906727"/>
            <a:ext cx="133204" cy="693930"/>
          </a:xfrm>
          <a:prstGeom prst="leftBrace">
            <a:avLst/>
          </a:pr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64960E5D-D838-3F57-D114-D193D1B33647}"/>
              </a:ext>
            </a:extLst>
          </p:cNvPr>
          <p:cNvSpPr/>
          <p:nvPr/>
        </p:nvSpPr>
        <p:spPr>
          <a:xfrm rot="5400000">
            <a:off x="3253607" y="1899301"/>
            <a:ext cx="133204" cy="693930"/>
          </a:xfrm>
          <a:prstGeom prst="leftBrace">
            <a:avLst/>
          </a:pr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D8D25CFF-A728-C6B6-2C94-78AC028D1C41}"/>
              </a:ext>
            </a:extLst>
          </p:cNvPr>
          <p:cNvSpPr txBox="1"/>
          <p:nvPr/>
        </p:nvSpPr>
        <p:spPr>
          <a:xfrm>
            <a:off x="1356293" y="5936528"/>
            <a:ext cx="2005677" cy="246221"/>
          </a:xfrm>
          <a:prstGeom prst="rect">
            <a:avLst/>
          </a:prstGeom>
          <a:noFill/>
        </p:spPr>
        <p:txBody>
          <a:bodyPr wrap="none" rtlCol="0">
            <a:spAutoFit/>
          </a:bodyPr>
          <a:lstStyle/>
          <a:p>
            <a:r>
              <a:rPr lang="en-US" sz="1000" b="1" dirty="0">
                <a:solidFill>
                  <a:srgbClr val="FF0000"/>
                </a:solidFill>
              </a:rPr>
              <a:t>POST-EXILIC (AFTER 586 BC)</a:t>
            </a:r>
          </a:p>
        </p:txBody>
      </p:sp>
    </p:spTree>
    <p:extLst>
      <p:ext uri="{BB962C8B-B14F-4D97-AF65-F5344CB8AC3E}">
        <p14:creationId xmlns:p14="http://schemas.microsoft.com/office/powerpoint/2010/main" val="1159133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Portrait of Sheikh </a:t>
            </a:r>
            <a:r>
              <a:rPr lang="en-US" b="1" dirty="0" err="1"/>
              <a:t>Khalil</a:t>
            </a:r>
            <a:r>
              <a:rPr lang="en-US" b="1" dirty="0"/>
              <a:t> </a:t>
            </a:r>
            <a:r>
              <a:rPr lang="en-US" b="1" dirty="0" err="1"/>
              <a:t>Senaah</a:t>
            </a:r>
            <a:r>
              <a:rPr lang="en-US" b="1" dirty="0"/>
              <a:t> (against a wall background) at </a:t>
            </a:r>
            <a:r>
              <a:rPr lang="en-US" b="1" dirty="0" err="1"/>
              <a:t>Kerak</a:t>
            </a:r>
            <a:r>
              <a:rPr lang="en-US" b="1" dirty="0"/>
              <a:t>.</a:t>
            </a:r>
            <a:endParaRPr lang="en-US" dirty="0"/>
          </a:p>
        </p:txBody>
      </p:sp>
      <p:sp>
        <p:nvSpPr>
          <p:cNvPr id="5" name="Rectangle 4"/>
          <p:cNvSpPr/>
          <p:nvPr/>
        </p:nvSpPr>
        <p:spPr>
          <a:xfrm>
            <a:off x="381000" y="4800600"/>
            <a:ext cx="3962400" cy="92333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itchFamily="34" charset="0"/>
              </a:rPr>
              <a:t>This is a loose </a:t>
            </a:r>
            <a:r>
              <a:rPr kumimoji="0" lang="en-US" sz="1800" b="0" i="0" u="none" strike="noStrike" kern="1200" cap="none" spc="0" normalizeH="0" baseline="0" noProof="0" dirty="0" err="1">
                <a:ln>
                  <a:noFill/>
                </a:ln>
                <a:solidFill>
                  <a:prstClr val="black"/>
                </a:solidFill>
                <a:effectLst/>
                <a:uLnTx/>
                <a:uFillTx/>
                <a:latin typeface="Calibri"/>
                <a:ea typeface="+mn-ea"/>
                <a:cs typeface="Arial" pitchFamily="34" charset="0"/>
              </a:rPr>
              <a:t>gelatine</a:t>
            </a:r>
            <a:r>
              <a:rPr kumimoji="0" lang="en-US" sz="1800" b="0" i="0" u="none" strike="noStrike" kern="1200" cap="none" spc="0" normalizeH="0" baseline="0" noProof="0" dirty="0">
                <a:ln>
                  <a:noFill/>
                </a:ln>
                <a:solidFill>
                  <a:prstClr val="black"/>
                </a:solidFill>
                <a:effectLst/>
                <a:uLnTx/>
                <a:uFillTx/>
                <a:latin typeface="Calibri"/>
                <a:ea typeface="+mn-ea"/>
                <a:cs typeface="Arial" pitchFamily="34" charset="0"/>
              </a:rPr>
              <a:t> paper print made from a negative by </a:t>
            </a:r>
            <a:r>
              <a:rPr kumimoji="0" lang="en-US" sz="1800" b="0" i="0" u="none" strike="noStrike" kern="1200" cap="none" spc="0" normalizeH="0" baseline="0" noProof="0" dirty="0" err="1">
                <a:ln>
                  <a:noFill/>
                </a:ln>
                <a:solidFill>
                  <a:prstClr val="black"/>
                </a:solidFill>
                <a:effectLst/>
                <a:uLnTx/>
                <a:uFillTx/>
                <a:latin typeface="Calibri"/>
                <a:ea typeface="+mn-ea"/>
                <a:cs typeface="Arial" pitchFamily="34" charset="0"/>
              </a:rPr>
              <a:t>C.A.Hornstein</a:t>
            </a:r>
            <a:r>
              <a:rPr kumimoji="0" lang="en-US" sz="1800" b="0" i="0" u="none" strike="noStrike" kern="1200" cap="none" spc="0" normalizeH="0" baseline="0" noProof="0" dirty="0">
                <a:ln>
                  <a:noFill/>
                </a:ln>
                <a:solidFill>
                  <a:prstClr val="black"/>
                </a:solidFill>
                <a:effectLst/>
                <a:uLnTx/>
                <a:uFillTx/>
                <a:latin typeface="Calibri"/>
                <a:ea typeface="+mn-ea"/>
                <a:cs typeface="Arial" pitchFamily="34" charset="0"/>
              </a:rPr>
              <a:t> (active 1894-1914) taken</a:t>
            </a:r>
          </a:p>
        </p:txBody>
      </p:sp>
      <p:sp>
        <p:nvSpPr>
          <p:cNvPr id="2" name="Rectangle 1"/>
          <p:cNvSpPr/>
          <p:nvPr/>
        </p:nvSpPr>
        <p:spPr>
          <a:xfrm>
            <a:off x="0" y="0"/>
            <a:ext cx="9144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2" name="Picture 2" descr="http://farm6.static.flickr.com/5089/5232182246_de519081ba_b.jpg"/>
          <p:cNvPicPr>
            <a:picLocks noChangeAspect="1" noChangeArrowheads="1"/>
          </p:cNvPicPr>
          <p:nvPr/>
        </p:nvPicPr>
        <p:blipFill>
          <a:blip r:embed="rId2" cstate="print"/>
          <a:srcRect/>
          <a:stretch>
            <a:fillRect/>
          </a:stretch>
        </p:blipFill>
        <p:spPr bwMode="auto">
          <a:xfrm>
            <a:off x="4981116" y="360528"/>
            <a:ext cx="4038600" cy="4586696"/>
          </a:xfrm>
          <a:prstGeom prst="rect">
            <a:avLst/>
          </a:prstGeom>
          <a:noFill/>
        </p:spPr>
      </p:pic>
      <p:sp>
        <p:nvSpPr>
          <p:cNvPr id="7" name="TextBox 6"/>
          <p:cNvSpPr txBox="1"/>
          <p:nvPr/>
        </p:nvSpPr>
        <p:spPr>
          <a:xfrm>
            <a:off x="268910" y="1864152"/>
            <a:ext cx="3306804" cy="4801314"/>
          </a:xfrm>
          <a:prstGeom prst="rect">
            <a:avLst/>
          </a:prstGeom>
          <a:solidFill>
            <a:srgbClr val="FFFFFF"/>
          </a:solidFill>
        </p:spPr>
        <p:txBody>
          <a:bodyPr wrap="square" rtlCol="0">
            <a:spAutoFit/>
          </a:bodyPr>
          <a:lstStyle/>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3:6-7</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“Therefore you shall have night without vision,</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you shall have darkness without divination;</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sun shall go down on the prophets,</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 day shall be dark for them.</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So the seers shall be ashamed,</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 diviners abashed;</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Indeed they shall all cover their lips;</a:t>
            </a:r>
          </a:p>
          <a:p>
            <a:pPr marL="395288" marR="0" lvl="0" indent="-3952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there is</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no answer from God.”</a:t>
            </a:r>
          </a:p>
        </p:txBody>
      </p:sp>
      <p:sp>
        <p:nvSpPr>
          <p:cNvPr id="8" name="TextBox 7"/>
          <p:cNvSpPr txBox="1"/>
          <p:nvPr/>
        </p:nvSpPr>
        <p:spPr>
          <a:xfrm>
            <a:off x="5060411" y="4672725"/>
            <a:ext cx="3880010" cy="2031325"/>
          </a:xfrm>
          <a:prstGeom prst="rect">
            <a:avLst/>
          </a:prstGeom>
          <a:solidFill>
            <a:srgbClr val="FFFFFF"/>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But truly I am full of power by the 	Spirit of  the </a:t>
            </a:r>
            <a:r>
              <a:rPr kumimoji="0" lang="en-US" sz="18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of justice and might,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declare to Jacob his transgression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to Israel his sin.</a:t>
            </a:r>
          </a:p>
        </p:txBody>
      </p:sp>
      <p:sp>
        <p:nvSpPr>
          <p:cNvPr id="3" name="TextBox 2"/>
          <p:cNvSpPr txBox="1"/>
          <p:nvPr/>
        </p:nvSpPr>
        <p:spPr>
          <a:xfrm>
            <a:off x="381001" y="360528"/>
            <a:ext cx="443666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How is Micah contrasted to the Prophets of “Peace”?</a:t>
            </a:r>
          </a:p>
        </p:txBody>
      </p:sp>
    </p:spTree>
    <p:extLst>
      <p:ext uri="{BB962C8B-B14F-4D97-AF65-F5344CB8AC3E}">
        <p14:creationId xmlns:p14="http://schemas.microsoft.com/office/powerpoint/2010/main" val="1083127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87218"/>
            <a:ext cx="9144000" cy="5883564"/>
          </a:xfrm>
          <a:prstGeom prst="rect">
            <a:avLst/>
          </a:prstGeom>
        </p:spPr>
      </p:pic>
      <p:sp>
        <p:nvSpPr>
          <p:cNvPr id="4" name="TextBox 3"/>
          <p:cNvSpPr txBox="1"/>
          <p:nvPr/>
        </p:nvSpPr>
        <p:spPr>
          <a:xfrm>
            <a:off x="131569" y="173841"/>
            <a:ext cx="3921816" cy="3108543"/>
          </a:xfrm>
          <a:prstGeom prst="rect">
            <a:avLst/>
          </a:prstGeom>
          <a:solidFill>
            <a:schemeClr val="accent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Micah 3:9-11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10000"/>
                  </a:prstClr>
                </a:solidFill>
                <a:effectLst/>
                <a:uLnTx/>
                <a:uFillTx/>
                <a:latin typeface="Arial" pitchFamily="34" charset="0"/>
                <a:ea typeface="+mn-ea"/>
                <a:cs typeface="Arial" pitchFamily="34" charset="0"/>
              </a:rPr>
              <a:t>9</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Now hear this,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r>
              <a:rPr kumimoji="0" lang="en-US" sz="14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…rulers of the house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…judge for a bribe,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….priests teach for pay,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…prophets divine for money.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Yet they lean on the </a:t>
            </a:r>
            <a:r>
              <a:rPr kumimoji="0" lang="en-US" sz="1400" b="0" i="0" u="none" strike="noStrike" kern="1200" cap="small" spc="0" normalizeH="0" baseline="0" noProof="0" dirty="0">
                <a:ln>
                  <a:noFill/>
                </a:ln>
                <a:solidFill>
                  <a:prstClr val="black">
                    <a:lumMod val="10000"/>
                  </a:prst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and say,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“Is not the </a:t>
            </a:r>
            <a:r>
              <a:rPr kumimoji="0" lang="en-US" sz="1400" b="0" i="0" u="none" strike="noStrike" kern="1200" cap="small" spc="0" normalizeH="0" baseline="0" noProof="0" dirty="0">
                <a:ln>
                  <a:noFill/>
                </a:ln>
                <a:solidFill>
                  <a:prstClr val="black">
                    <a:lumMod val="10000"/>
                  </a:prst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among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No harm can come upon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10000"/>
                  </a:prstClr>
                </a:solidFill>
                <a:effectLst/>
                <a:uLnTx/>
                <a:uFillTx/>
                <a:latin typeface="Arial" pitchFamily="34" charset="0"/>
                <a:ea typeface="+mn-ea"/>
                <a:cs typeface="Arial" pitchFamily="34" charset="0"/>
              </a:rPr>
              <a:t>12</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Therefore because of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Zion shall be plowed </a:t>
            </a:r>
            <a:r>
              <a:rPr kumimoji="0" lang="en-US" sz="1400" b="0" i="1"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like</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Jerusalem shall become heaps of ruins,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And the mountain of the temple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Like the bare hills of the forest.</a:t>
            </a:r>
          </a:p>
        </p:txBody>
      </p:sp>
    </p:spTree>
    <p:extLst>
      <p:ext uri="{BB962C8B-B14F-4D97-AF65-F5344CB8AC3E}">
        <p14:creationId xmlns:p14="http://schemas.microsoft.com/office/powerpoint/2010/main" val="225910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23122"/>
          </a:xfrm>
          <a:prstGeom prst="rect">
            <a:avLst/>
          </a:prstGeom>
        </p:spPr>
      </p:pic>
      <p:sp>
        <p:nvSpPr>
          <p:cNvPr id="4" name="TextBox 3"/>
          <p:cNvSpPr txBox="1"/>
          <p:nvPr/>
        </p:nvSpPr>
        <p:spPr>
          <a:xfrm>
            <a:off x="131569" y="3337098"/>
            <a:ext cx="3921816" cy="3108543"/>
          </a:xfrm>
          <a:prstGeom prst="rect">
            <a:avLst/>
          </a:prstGeom>
          <a:solidFill>
            <a:schemeClr val="accent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Micah 3:9-11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10000"/>
                  </a:prstClr>
                </a:solidFill>
                <a:effectLst/>
                <a:uLnTx/>
                <a:uFillTx/>
                <a:latin typeface="Arial" pitchFamily="34" charset="0"/>
                <a:ea typeface="+mn-ea"/>
                <a:cs typeface="Arial" pitchFamily="34" charset="0"/>
              </a:rPr>
              <a:t>9</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Now hear this,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…rulers of the house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…judge for a bribe,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….priests teach for pay,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…prophets divine for money.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Yet they lean on the </a:t>
            </a:r>
            <a:r>
              <a:rPr kumimoji="0" lang="en-US" sz="1400" b="0" i="0" u="none" strike="noStrike" kern="1200" cap="small" spc="0" normalizeH="0" baseline="0" noProof="0" dirty="0">
                <a:ln>
                  <a:noFill/>
                </a:ln>
                <a:solidFill>
                  <a:prstClr val="black">
                    <a:lumMod val="10000"/>
                  </a:prst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and say,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“Is not the </a:t>
            </a:r>
            <a:r>
              <a:rPr kumimoji="0" lang="en-US" sz="1400" b="0" i="0" u="none" strike="noStrike" kern="1200" cap="small" spc="0" normalizeH="0" baseline="0" noProof="0" dirty="0">
                <a:ln>
                  <a:noFill/>
                </a:ln>
                <a:solidFill>
                  <a:prstClr val="black">
                    <a:lumMod val="10000"/>
                  </a:prst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among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No harm can come upon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10000"/>
                  </a:prstClr>
                </a:solidFill>
                <a:effectLst/>
                <a:uLnTx/>
                <a:uFillTx/>
                <a:latin typeface="Arial" pitchFamily="34" charset="0"/>
                <a:ea typeface="+mn-ea"/>
                <a:cs typeface="Arial" pitchFamily="34" charset="0"/>
              </a:rPr>
              <a:t>12</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Therefore because of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Zion shall be plowed </a:t>
            </a:r>
            <a:r>
              <a:rPr kumimoji="0" lang="en-US" sz="1400" b="0" i="1"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like</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Jerusalem shall become heaps of ruins,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And the mountain of the temple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Like the bare hills of the forest.</a:t>
            </a:r>
          </a:p>
        </p:txBody>
      </p:sp>
    </p:spTree>
    <p:extLst>
      <p:ext uri="{BB962C8B-B14F-4D97-AF65-F5344CB8AC3E}">
        <p14:creationId xmlns:p14="http://schemas.microsoft.com/office/powerpoint/2010/main" val="432444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8" y="815297"/>
            <a:ext cx="8983993" cy="5762923"/>
          </a:xfrm>
          <a:prstGeom prst="rect">
            <a:avLst/>
          </a:prstGeom>
        </p:spPr>
      </p:pic>
      <p:sp>
        <p:nvSpPr>
          <p:cNvPr id="8" name="TextBox 7"/>
          <p:cNvSpPr txBox="1"/>
          <p:nvPr/>
        </p:nvSpPr>
        <p:spPr>
          <a:xfrm>
            <a:off x="864186" y="163522"/>
            <a:ext cx="1261884" cy="461665"/>
          </a:xfrm>
          <a:prstGeom prst="rect">
            <a:avLst/>
          </a:prstGeom>
          <a:solidFill>
            <a:srgbClr val="FF66C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C4F60">
                    <a:lumMod val="50000"/>
                  </a:srgbClr>
                </a:solidFill>
                <a:effectLst/>
                <a:uLnTx/>
                <a:uFillTx/>
                <a:latin typeface="Arial" pitchFamily="34" charset="0"/>
                <a:ea typeface="+mn-ea"/>
                <a:cs typeface="Arial" pitchFamily="34" charset="0"/>
              </a:rPr>
              <a:t>Prophets</a:t>
            </a:r>
          </a:p>
        </p:txBody>
      </p:sp>
      <p:sp>
        <p:nvSpPr>
          <p:cNvPr id="6" name="TextBox 5"/>
          <p:cNvSpPr txBox="1"/>
          <p:nvPr/>
        </p:nvSpPr>
        <p:spPr>
          <a:xfrm>
            <a:off x="5308979" y="163522"/>
            <a:ext cx="3773912" cy="3108543"/>
          </a:xfrm>
          <a:prstGeom prst="rect">
            <a:avLst/>
          </a:prstGeom>
          <a:solidFill>
            <a:schemeClr val="accent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Micah 3:9-11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10000"/>
                  </a:prstClr>
                </a:solidFill>
                <a:effectLst/>
                <a:uLnTx/>
                <a:uFillTx/>
                <a:latin typeface="Arial" pitchFamily="34" charset="0"/>
                <a:ea typeface="+mn-ea"/>
                <a:cs typeface="Arial" pitchFamily="34" charset="0"/>
              </a:rPr>
              <a:t>9</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Now hear this,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…rulers of the house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…judge for a bribe,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….priests teach for pay,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…prophets divine for money.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Yet they lean on the </a:t>
            </a:r>
            <a:r>
              <a:rPr kumimoji="0" lang="en-US" sz="1400" b="0" i="0" u="none" strike="noStrike" kern="1200" cap="small" spc="0" normalizeH="0" baseline="0" noProof="0" dirty="0">
                <a:ln>
                  <a:noFill/>
                </a:ln>
                <a:solidFill>
                  <a:prstClr val="black">
                    <a:lumMod val="10000"/>
                  </a:prst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and say,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“Is not the </a:t>
            </a:r>
            <a:r>
              <a:rPr kumimoji="0" lang="en-US" sz="1400" b="0" i="0" u="none" strike="noStrike" kern="1200" cap="small" spc="0" normalizeH="0" baseline="0" noProof="0" dirty="0">
                <a:ln>
                  <a:noFill/>
                </a:ln>
                <a:solidFill>
                  <a:prstClr val="black">
                    <a:lumMod val="10000"/>
                  </a:prstClr>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among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No harm can come upon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10000"/>
                  </a:prstClr>
                </a:solidFill>
                <a:effectLst/>
                <a:uLnTx/>
                <a:uFillTx/>
                <a:latin typeface="Arial" pitchFamily="34" charset="0"/>
                <a:ea typeface="+mn-ea"/>
                <a:cs typeface="Arial" pitchFamily="34" charset="0"/>
              </a:rPr>
              <a:t>12</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Therefore because of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Zion shall be plowed </a:t>
            </a:r>
            <a:r>
              <a:rPr kumimoji="0" lang="en-US" sz="1400" b="0" i="1"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like</a:t>
            </a: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Jerusalem shall become heaps of ruins,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And the mountain of the temple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Like the bare hills of the forest.</a:t>
            </a:r>
          </a:p>
        </p:txBody>
      </p:sp>
    </p:spTree>
    <p:extLst>
      <p:ext uri="{BB962C8B-B14F-4D97-AF65-F5344CB8AC3E}">
        <p14:creationId xmlns:p14="http://schemas.microsoft.com/office/powerpoint/2010/main" val="421693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endParaRPr lang="en-US" altLang="en-US"/>
          </a:p>
        </p:txBody>
      </p:sp>
      <p:pic>
        <p:nvPicPr>
          <p:cNvPr id="154627" name="Picture 2" descr="L:\Images\OT-Return from Exile\Nehemiah's 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
            <a:ext cx="6291263"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3" descr="Macherus farmer boy plowing rock field, 87-22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08450" y="0"/>
            <a:ext cx="50355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 name="TextBox 4"/>
          <p:cNvSpPr txBox="1"/>
          <p:nvPr/>
        </p:nvSpPr>
        <p:spPr>
          <a:xfrm>
            <a:off x="4635500" y="2909888"/>
            <a:ext cx="4344988" cy="3970337"/>
          </a:xfrm>
          <a:prstGeom prst="rect">
            <a:avLst/>
          </a:prstGeom>
          <a:solidFill>
            <a:schemeClr val="accent2"/>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Micah 3:9-11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EAEAEA">
                    <a:lumMod val="10000"/>
                  </a:srgbClr>
                </a:solidFill>
                <a:effectLst/>
                <a:uLnTx/>
                <a:uFillTx/>
                <a:latin typeface="Times New Roman" pitchFamily="18" charset="0"/>
                <a:ea typeface="+mn-ea"/>
                <a:cs typeface="Arial" pitchFamily="34" charset="0"/>
              </a:rPr>
              <a:t>9</a:t>
            </a: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Now hear this,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…rulers of the house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…judge for a bribe,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….priests teach for pay,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…prophets divine for money.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Yet they lean on the </a:t>
            </a:r>
            <a:r>
              <a:rPr kumimoji="0" lang="en-US" sz="1800" b="0" i="0" u="none" strike="noStrike" kern="1200" cap="small" spc="0" normalizeH="0" baseline="0" noProof="0" dirty="0">
                <a:ln>
                  <a:noFill/>
                </a:ln>
                <a:solidFill>
                  <a:srgbClr val="EAEAEA">
                    <a:lumMod val="10000"/>
                  </a:srgbClr>
                </a:solidFill>
                <a:effectLst/>
                <a:uLnTx/>
                <a:uFillTx/>
                <a:latin typeface="Times New Roman" pitchFamily="18" charset="0"/>
                <a:ea typeface="+mn-ea"/>
                <a:cs typeface="Arial" pitchFamily="34" charset="0"/>
              </a:rPr>
              <a:t>Lord</a:t>
            </a: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and say,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“Is not the </a:t>
            </a:r>
            <a:r>
              <a:rPr kumimoji="0" lang="en-US" sz="1800" b="0" i="0" u="none" strike="noStrike" kern="1200" cap="small" spc="0" normalizeH="0" baseline="0" noProof="0" dirty="0">
                <a:ln>
                  <a:noFill/>
                </a:ln>
                <a:solidFill>
                  <a:srgbClr val="EAEAEA">
                    <a:lumMod val="10000"/>
                  </a:srgbClr>
                </a:solidFill>
                <a:effectLst/>
                <a:uLnTx/>
                <a:uFillTx/>
                <a:latin typeface="Times New Roman" pitchFamily="18" charset="0"/>
                <a:ea typeface="+mn-ea"/>
                <a:cs typeface="Arial" pitchFamily="34" charset="0"/>
              </a:rPr>
              <a:t>Lord</a:t>
            </a: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among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No harm can come upon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AEAEA">
                    <a:lumMod val="10000"/>
                  </a:srgbClr>
                </a:solidFill>
                <a:effectLst/>
                <a:uLnTx/>
                <a:uFillTx/>
                <a:latin typeface="Times New Roman" pitchFamily="18" charset="0"/>
                <a:ea typeface="+mn-ea"/>
                <a:cs typeface="Arial" pitchFamily="34" charset="0"/>
              </a:rPr>
              <a:t>12</a:t>
            </a:r>
            <a:r>
              <a:rPr kumimoji="0" lang="en-US" sz="1800" b="1"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Therefore because of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Zion shall be plowed </a:t>
            </a:r>
            <a:r>
              <a:rPr kumimoji="0" lang="en-US" sz="1800" b="1" i="1"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like</a:t>
            </a:r>
            <a:r>
              <a:rPr kumimoji="0" lang="en-US" sz="1800" b="1"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a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Jerusalem shall become heaps of ruins,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And the mountain of the temple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lumMod val="10000"/>
                  </a:srgbClr>
                </a:solidFill>
                <a:effectLst/>
                <a:uLnTx/>
                <a:uFillTx/>
                <a:latin typeface="Times New Roman" pitchFamily="18" charset="0"/>
                <a:ea typeface="+mn-ea"/>
                <a:cs typeface="Arial" pitchFamily="34" charset="0"/>
              </a:rPr>
              <a:t>    Like the bare hills of the forest.</a:t>
            </a:r>
          </a:p>
        </p:txBody>
      </p:sp>
      <p:pic>
        <p:nvPicPr>
          <p:cNvPr id="154630" name="Picture 3" descr="C:\Users\Danny Haynes\Documents\Haynes Docs\Documents\Danny's Bible Classes\Haggi to Malichai\Pictures\Altar with Temple Broken2.psd.jpg"/>
          <p:cNvPicPr>
            <a:picLocks noChangeAspect="1" noChangeArrowheads="1"/>
          </p:cNvPicPr>
          <p:nvPr/>
        </p:nvPicPr>
        <p:blipFill>
          <a:blip r:embed="rId5">
            <a:extLst>
              <a:ext uri="{28A0092B-C50C-407E-A947-70E740481C1C}">
                <a14:useLocalDpi xmlns:a14="http://schemas.microsoft.com/office/drawing/2010/main" val="0"/>
              </a:ext>
            </a:extLst>
          </a:blip>
          <a:srcRect t="3305" b="13817"/>
          <a:stretch>
            <a:fillRect/>
          </a:stretch>
        </p:blipFill>
        <p:spPr bwMode="auto">
          <a:xfrm>
            <a:off x="-3175" y="-92075"/>
            <a:ext cx="5657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p:txBody>
          <a:bodyPr/>
          <a:lstStyle/>
          <a:p>
            <a:endParaRPr lang="en-US"/>
          </a:p>
        </p:txBody>
      </p:sp>
      <p:pic>
        <p:nvPicPr>
          <p:cNvPr id="3076" name="Picture 4" descr="temple_1_ruins_galle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599" y="180975"/>
            <a:ext cx="8067675" cy="51184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9" name="Text Box 7"/>
          <p:cNvSpPr txBox="1">
            <a:spLocks noChangeArrowheads="1"/>
          </p:cNvSpPr>
          <p:nvPr/>
        </p:nvSpPr>
        <p:spPr bwMode="auto">
          <a:xfrm>
            <a:off x="1431925" y="5370513"/>
            <a:ext cx="733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"For the mountain of Zion, which is desolate, the foxes walk upon it." Lamentations 5:18 </a:t>
            </a:r>
          </a:p>
        </p:txBody>
      </p:sp>
    </p:spTree>
    <p:extLst>
      <p:ext uri="{BB962C8B-B14F-4D97-AF65-F5344CB8AC3E}">
        <p14:creationId xmlns:p14="http://schemas.microsoft.com/office/powerpoint/2010/main" val="3848685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7540" y="213638"/>
            <a:ext cx="6443932" cy="56323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3:1 Is it</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not for you to know justice?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3:2  You who hate good and love evil;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Who strip the skin from My people,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 flesh from their bones;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3:3  You who hate good and love evil;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Who strip the skin from My people,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And the flesh from their bones;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3:5  Thus says the </a:t>
            </a:r>
            <a:r>
              <a:rPr kumimoji="0" lang="en-US" sz="18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concerning the prophets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Who make my people stray;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Who chant “Peace”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3:9 </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…Who abhor justice And pervert all equity,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3:10 </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Who build up Zion with bloodshed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And Jerusalem with iniquity: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tangle 3"/>
          <p:cNvSpPr/>
          <p:nvPr/>
        </p:nvSpPr>
        <p:spPr>
          <a:xfrm>
            <a:off x="1117540" y="5261842"/>
            <a:ext cx="4572000" cy="92333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3:11    Her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heads</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judge for a bribe,</a:t>
            </a:r>
          </a:p>
          <a:p>
            <a:pPr marL="628650" marR="0" lvl="0" indent="-62865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Her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priests</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teach for pay,</a:t>
            </a:r>
          </a:p>
          <a:p>
            <a:pPr marL="628650" marR="0" lvl="0" indent="-62865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her</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prophets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divine for money.</a:t>
            </a:r>
          </a:p>
        </p:txBody>
      </p:sp>
      <p:sp>
        <p:nvSpPr>
          <p:cNvPr id="5" name="TextBox 4"/>
          <p:cNvSpPr txBox="1"/>
          <p:nvPr/>
        </p:nvSpPr>
        <p:spPr>
          <a:xfrm>
            <a:off x="5920009" y="276998"/>
            <a:ext cx="3104707" cy="2308324"/>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Then they will cry to the </a:t>
            </a:r>
            <a:r>
              <a:rPr kumimoji="0" lang="en-US" sz="1800" b="0" i="0" u="sng"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But He will not hear them;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He will even hide His face from them at that 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Because they have been evil in their deeds.</a:t>
            </a:r>
          </a:p>
        </p:txBody>
      </p:sp>
      <p:sp>
        <p:nvSpPr>
          <p:cNvPr id="6" name="TextBox 5"/>
          <p:cNvSpPr txBox="1"/>
          <p:nvPr/>
        </p:nvSpPr>
        <p:spPr>
          <a:xfrm>
            <a:off x="6429374" y="3250519"/>
            <a:ext cx="2714625" cy="1754326"/>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3:6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“Therefore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you shall have night without vision,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you shall have darkness without divination;</a:t>
            </a:r>
          </a:p>
        </p:txBody>
      </p:sp>
      <p:sp>
        <p:nvSpPr>
          <p:cNvPr id="7" name="TextBox 6"/>
          <p:cNvSpPr txBox="1"/>
          <p:nvPr/>
        </p:nvSpPr>
        <p:spPr>
          <a:xfrm>
            <a:off x="5800726" y="5103674"/>
            <a:ext cx="3343274" cy="1477328"/>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3:12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Therefore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because of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Zion shall be plowed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like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Jerusalem shall become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heaps of ruins</a:t>
            </a:r>
          </a:p>
        </p:txBody>
      </p:sp>
      <p:sp>
        <p:nvSpPr>
          <p:cNvPr id="8" name="Right Arrow 7"/>
          <p:cNvSpPr/>
          <p:nvPr/>
        </p:nvSpPr>
        <p:spPr>
          <a:xfrm>
            <a:off x="4810126" y="1540102"/>
            <a:ext cx="990600" cy="400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p:cNvSpPr/>
          <p:nvPr/>
        </p:nvSpPr>
        <p:spPr>
          <a:xfrm>
            <a:off x="5400675" y="3371850"/>
            <a:ext cx="990600" cy="400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067299" y="5442288"/>
            <a:ext cx="828676" cy="400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52639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4597" y="355581"/>
            <a:ext cx="6477000" cy="1143000"/>
          </a:xfrm>
        </p:spPr>
        <p:txBody>
          <a:bodyPr/>
          <a:lstStyle/>
          <a:p>
            <a:r>
              <a:rPr lang="en-US" b="1" dirty="0">
                <a:solidFill>
                  <a:srgbClr val="7030A0"/>
                </a:solidFill>
              </a:rPr>
              <a:t>Strange/Peculiar </a:t>
            </a:r>
            <a:br>
              <a:rPr lang="en-US" b="1" dirty="0">
                <a:solidFill>
                  <a:srgbClr val="7030A0"/>
                </a:solidFill>
              </a:rPr>
            </a:br>
            <a:r>
              <a:rPr lang="en-US" b="1" dirty="0">
                <a:solidFill>
                  <a:srgbClr val="7030A0"/>
                </a:solidFill>
              </a:rPr>
              <a:t>Words-Phrases</a:t>
            </a:r>
            <a:endParaRPr lang="en-US" dirty="0"/>
          </a:p>
        </p:txBody>
      </p:sp>
      <p:sp>
        <p:nvSpPr>
          <p:cNvPr id="5" name="Rectangle 4"/>
          <p:cNvSpPr/>
          <p:nvPr/>
        </p:nvSpPr>
        <p:spPr>
          <a:xfrm>
            <a:off x="1163752" y="1498581"/>
            <a:ext cx="7414945"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3" name="Picture 2" descr="A picture containing graphical user interface&#10;&#10;Description automatically generated">
            <a:extLst>
              <a:ext uri="{FF2B5EF4-FFF2-40B4-BE49-F238E27FC236}">
                <a16:creationId xmlns:a16="http://schemas.microsoft.com/office/drawing/2014/main" id="{E617A876-3F97-5E3A-E13E-A44D42954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70" y="0"/>
            <a:ext cx="2726628" cy="1708943"/>
          </a:xfrm>
          <a:prstGeom prst="rect">
            <a:avLst/>
          </a:prstGeom>
        </p:spPr>
      </p:pic>
    </p:spTree>
    <p:extLst>
      <p:ext uri="{BB962C8B-B14F-4D97-AF65-F5344CB8AC3E}">
        <p14:creationId xmlns:p14="http://schemas.microsoft.com/office/powerpoint/2010/main" val="5660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b="1">
                <a:solidFill>
                  <a:srgbClr val="7030A0"/>
                </a:solidFill>
              </a:rPr>
              <a:t>List Your Favorite Verse/s</a:t>
            </a:r>
            <a:br>
              <a:rPr lang="en-US" altLang="en-US" b="1">
                <a:solidFill>
                  <a:srgbClr val="7030A0"/>
                </a:solidFill>
              </a:rPr>
            </a:br>
            <a:r>
              <a:rPr lang="en-US" altLang="en-US" b="1">
                <a:solidFill>
                  <a:srgbClr val="7030A0"/>
                </a:solidFill>
              </a:rPr>
              <a:t>Micah</a:t>
            </a:r>
            <a:endParaRPr lang="en-US" altLang="en-US"/>
          </a:p>
        </p:txBody>
      </p:sp>
      <p:sp>
        <p:nvSpPr>
          <p:cNvPr id="166915" name="TextBox 3"/>
          <p:cNvSpPr txBox="1">
            <a:spLocks noChangeArrowheads="1"/>
          </p:cNvSpPr>
          <p:nvPr/>
        </p:nvSpPr>
        <p:spPr bwMode="auto">
          <a:xfrm>
            <a:off x="1331913" y="1592263"/>
            <a:ext cx="42370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rPr>
              <a:t>Micah 6:8(ESV) </a:t>
            </a:r>
            <a:b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altLang="en-US" sz="1400" b="0" i="0" u="none" strike="noStrike" kern="1200" cap="none" spc="0" normalizeH="0" baseline="30000" noProof="0">
                <a:ln>
                  <a:noFill/>
                </a:ln>
                <a:solidFill>
                  <a:prstClr val="black"/>
                </a:solidFill>
                <a:effectLst/>
                <a:uLnTx/>
                <a:uFillTx/>
                <a:latin typeface="Arial" pitchFamily="34" charset="0"/>
                <a:ea typeface="+mn-ea"/>
                <a:cs typeface="Arial" pitchFamily="34" charset="0"/>
              </a:rPr>
              <a:t>8</a:t>
            </a: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He has told you, O man, what is good;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and what does the Lord require of you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but to do justice, and to love kindness,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      and to walk humbly with your God?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1EC0-881D-ADD7-D967-F821D99F6AC1}"/>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DF75F821-AB53-D487-236A-0C29F67882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043" y="205313"/>
            <a:ext cx="8085288" cy="5823333"/>
          </a:xfrm>
        </p:spPr>
      </p:pic>
      <p:sp>
        <p:nvSpPr>
          <p:cNvPr id="6" name="Rectangle 5">
            <a:extLst>
              <a:ext uri="{FF2B5EF4-FFF2-40B4-BE49-F238E27FC236}">
                <a16:creationId xmlns:a16="http://schemas.microsoft.com/office/drawing/2014/main" id="{34FD0C84-CA9F-9961-564F-BC17F30A723A}"/>
              </a:ext>
            </a:extLst>
          </p:cNvPr>
          <p:cNvSpPr/>
          <p:nvPr/>
        </p:nvSpPr>
        <p:spPr>
          <a:xfrm>
            <a:off x="989043" y="3326675"/>
            <a:ext cx="8154957" cy="452845"/>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3792833-41F1-5A35-06D7-58C98D41D142}"/>
              </a:ext>
            </a:extLst>
          </p:cNvPr>
          <p:cNvCxnSpPr/>
          <p:nvPr/>
        </p:nvCxnSpPr>
        <p:spPr>
          <a:xfrm>
            <a:off x="3021874" y="2107474"/>
            <a:ext cx="870857" cy="0"/>
          </a:xfrm>
          <a:prstGeom prst="line">
            <a:avLst/>
          </a:prstGeom>
          <a:ln w="28575">
            <a:solidFill>
              <a:srgbClr val="FB0BC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628D78-2C55-B70E-5EA4-2B9B1567E86B}"/>
              </a:ext>
            </a:extLst>
          </p:cNvPr>
          <p:cNvCxnSpPr/>
          <p:nvPr/>
        </p:nvCxnSpPr>
        <p:spPr>
          <a:xfrm>
            <a:off x="3021874" y="2791097"/>
            <a:ext cx="870857" cy="0"/>
          </a:xfrm>
          <a:prstGeom prst="line">
            <a:avLst/>
          </a:prstGeom>
          <a:ln w="28575">
            <a:solidFill>
              <a:srgbClr val="FB0BC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ED691E-808E-98C1-4CDB-2B5E9BEE82D4}"/>
              </a:ext>
            </a:extLst>
          </p:cNvPr>
          <p:cNvCxnSpPr/>
          <p:nvPr/>
        </p:nvCxnSpPr>
        <p:spPr>
          <a:xfrm>
            <a:off x="3021874" y="3200400"/>
            <a:ext cx="870857" cy="0"/>
          </a:xfrm>
          <a:prstGeom prst="line">
            <a:avLst/>
          </a:prstGeom>
          <a:ln w="28575">
            <a:solidFill>
              <a:srgbClr val="FB0B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193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C26BB23-9147-15C0-D374-C9547664AB69}"/>
              </a:ext>
            </a:extLst>
          </p:cNvPr>
          <p:cNvSpPr>
            <a:spLocks noGrp="1" noChangeArrowheads="1"/>
          </p:cNvSpPr>
          <p:nvPr>
            <p:ph type="title"/>
          </p:nvPr>
        </p:nvSpPr>
        <p:spPr>
          <a:xfrm>
            <a:off x="916048" y="510758"/>
            <a:ext cx="3114675" cy="1143000"/>
          </a:xfrm>
        </p:spPr>
        <p:txBody>
          <a:bodyPr/>
          <a:lstStyle/>
          <a:p>
            <a:pPr algn="l"/>
            <a:r>
              <a:rPr lang="en-US" altLang="en-US" sz="4000" dirty="0"/>
              <a:t>Where are the 4 Prophets?</a:t>
            </a:r>
          </a:p>
        </p:txBody>
      </p:sp>
      <p:pic>
        <p:nvPicPr>
          <p:cNvPr id="70659" name="Picture 3">
            <a:extLst>
              <a:ext uri="{FF2B5EF4-FFF2-40B4-BE49-F238E27FC236}">
                <a16:creationId xmlns:a16="http://schemas.microsoft.com/office/drawing/2014/main" id="{FA9E4360-C017-EDF4-6EC3-111EEB30F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0"/>
            <a:ext cx="5251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0" name="AutoShape 4">
            <a:extLst>
              <a:ext uri="{FF2B5EF4-FFF2-40B4-BE49-F238E27FC236}">
                <a16:creationId xmlns:a16="http://schemas.microsoft.com/office/drawing/2014/main" id="{3B0ED2D5-0478-8CAB-7763-9F85E9E30792}"/>
              </a:ext>
            </a:extLst>
          </p:cNvPr>
          <p:cNvSpPr>
            <a:spLocks noChangeArrowheads="1"/>
          </p:cNvSpPr>
          <p:nvPr/>
        </p:nvSpPr>
        <p:spPr bwMode="ltGray">
          <a:xfrm>
            <a:off x="6753225" y="2300288"/>
            <a:ext cx="104775" cy="109537"/>
          </a:xfrm>
          <a:prstGeom prst="star5">
            <a:avLst/>
          </a:prstGeom>
          <a:solidFill>
            <a:srgbClr val="FFFF00"/>
          </a:solidFill>
          <a:ln w="317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2" name="AutoShape 6">
            <a:extLst>
              <a:ext uri="{FF2B5EF4-FFF2-40B4-BE49-F238E27FC236}">
                <a16:creationId xmlns:a16="http://schemas.microsoft.com/office/drawing/2014/main" id="{59E7A343-A0A3-E613-439D-A750A124E2A9}"/>
              </a:ext>
            </a:extLst>
          </p:cNvPr>
          <p:cNvSpPr>
            <a:spLocks noChangeArrowheads="1"/>
          </p:cNvSpPr>
          <p:nvPr/>
        </p:nvSpPr>
        <p:spPr bwMode="ltGray">
          <a:xfrm rot="-2392990">
            <a:off x="6064250" y="766763"/>
            <a:ext cx="2305050" cy="465137"/>
          </a:xfrm>
          <a:prstGeom prst="curvedDownArrow">
            <a:avLst>
              <a:gd name="adj1" fmla="val 99113"/>
              <a:gd name="adj2" fmla="val 198225"/>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3" name="Text Box 7">
            <a:extLst>
              <a:ext uri="{FF2B5EF4-FFF2-40B4-BE49-F238E27FC236}">
                <a16:creationId xmlns:a16="http://schemas.microsoft.com/office/drawing/2014/main" id="{A085C8A3-A0FD-0AA0-DE68-369AADC6D593}"/>
              </a:ext>
            </a:extLst>
          </p:cNvPr>
          <p:cNvSpPr txBox="1">
            <a:spLocks noChangeArrowheads="1"/>
          </p:cNvSpPr>
          <p:nvPr/>
        </p:nvSpPr>
        <p:spPr bwMode="ltGray">
          <a:xfrm>
            <a:off x="7747000" y="8604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NINEVEH</a:t>
            </a:r>
          </a:p>
        </p:txBody>
      </p:sp>
      <p:sp>
        <p:nvSpPr>
          <p:cNvPr id="70664" name="Text Box 8">
            <a:extLst>
              <a:ext uri="{FF2B5EF4-FFF2-40B4-BE49-F238E27FC236}">
                <a16:creationId xmlns:a16="http://schemas.microsoft.com/office/drawing/2014/main" id="{A61D9642-068C-95FF-B22D-36288F8FEB25}"/>
              </a:ext>
            </a:extLst>
          </p:cNvPr>
          <p:cNvSpPr txBox="1">
            <a:spLocks noChangeArrowheads="1"/>
          </p:cNvSpPr>
          <p:nvPr/>
        </p:nvSpPr>
        <p:spPr bwMode="ltGray">
          <a:xfrm>
            <a:off x="7410450" y="5045075"/>
            <a:ext cx="143510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EDOM</a:t>
            </a:r>
          </a:p>
        </p:txBody>
      </p:sp>
      <p:pic>
        <p:nvPicPr>
          <p:cNvPr id="70667" name="Picture 11">
            <a:extLst>
              <a:ext uri="{FF2B5EF4-FFF2-40B4-BE49-F238E27FC236}">
                <a16:creationId xmlns:a16="http://schemas.microsoft.com/office/drawing/2014/main" id="{D275BCEE-C604-930E-FC66-E9AF7D107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3886200"/>
            <a:ext cx="1430337" cy="600075"/>
          </a:xfrm>
          <a:prstGeom prst="rect">
            <a:avLst/>
          </a:prstGeom>
          <a:noFill/>
          <a:extLst>
            <a:ext uri="{909E8E84-426E-40DD-AFC4-6F175D3DCCD1}">
              <a14:hiddenFill xmlns:a14="http://schemas.microsoft.com/office/drawing/2010/main">
                <a:solidFill>
                  <a:srgbClr val="FFFFFF"/>
                </a:solidFill>
              </a14:hiddenFill>
            </a:ext>
          </a:extLst>
        </p:spPr>
      </p:pic>
      <p:sp>
        <p:nvSpPr>
          <p:cNvPr id="70669" name="Text Box 13">
            <a:extLst>
              <a:ext uri="{FF2B5EF4-FFF2-40B4-BE49-F238E27FC236}">
                <a16:creationId xmlns:a16="http://schemas.microsoft.com/office/drawing/2014/main" id="{0C791E6C-B458-FBCD-7B99-3B78918C8DE2}"/>
              </a:ext>
            </a:extLst>
          </p:cNvPr>
          <p:cNvSpPr txBox="1">
            <a:spLocks noChangeArrowheads="1"/>
          </p:cNvSpPr>
          <p:nvPr/>
        </p:nvSpPr>
        <p:spPr bwMode="ltGray">
          <a:xfrm>
            <a:off x="4902200" y="54705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JUDAH</a:t>
            </a:r>
          </a:p>
        </p:txBody>
      </p:sp>
      <p:sp>
        <p:nvSpPr>
          <p:cNvPr id="70670" name="Text Box 14">
            <a:extLst>
              <a:ext uri="{FF2B5EF4-FFF2-40B4-BE49-F238E27FC236}">
                <a16:creationId xmlns:a16="http://schemas.microsoft.com/office/drawing/2014/main" id="{54ADEDCB-0016-D23E-2A5A-CED01BC1CD04}"/>
              </a:ext>
            </a:extLst>
          </p:cNvPr>
          <p:cNvSpPr txBox="1">
            <a:spLocks noChangeArrowheads="1"/>
          </p:cNvSpPr>
          <p:nvPr/>
        </p:nvSpPr>
        <p:spPr bwMode="ltGray">
          <a:xfrm>
            <a:off x="6819900" y="3429000"/>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ISRAEL</a:t>
            </a:r>
          </a:p>
        </p:txBody>
      </p:sp>
      <p:sp>
        <p:nvSpPr>
          <p:cNvPr id="70672" name="Line 16">
            <a:extLst>
              <a:ext uri="{FF2B5EF4-FFF2-40B4-BE49-F238E27FC236}">
                <a16:creationId xmlns:a16="http://schemas.microsoft.com/office/drawing/2014/main" id="{11798394-3464-C556-6725-1CC9BCEFBA20}"/>
              </a:ext>
            </a:extLst>
          </p:cNvPr>
          <p:cNvSpPr>
            <a:spLocks noChangeShapeType="1"/>
          </p:cNvSpPr>
          <p:nvPr/>
        </p:nvSpPr>
        <p:spPr bwMode="ltGray">
          <a:xfrm flipV="1">
            <a:off x="6604000" y="3733800"/>
            <a:ext cx="457200" cy="952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3" name="Line 17">
            <a:extLst>
              <a:ext uri="{FF2B5EF4-FFF2-40B4-BE49-F238E27FC236}">
                <a16:creationId xmlns:a16="http://schemas.microsoft.com/office/drawing/2014/main" id="{EDCDFABA-1866-29F1-292C-D94EEF8F3602}"/>
              </a:ext>
            </a:extLst>
          </p:cNvPr>
          <p:cNvSpPr>
            <a:spLocks noChangeShapeType="1"/>
          </p:cNvSpPr>
          <p:nvPr/>
        </p:nvSpPr>
        <p:spPr bwMode="ltGray">
          <a:xfrm flipH="1">
            <a:off x="5765800" y="4940300"/>
            <a:ext cx="292100" cy="482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1" name="Text Box 15">
            <a:extLst>
              <a:ext uri="{FF2B5EF4-FFF2-40B4-BE49-F238E27FC236}">
                <a16:creationId xmlns:a16="http://schemas.microsoft.com/office/drawing/2014/main" id="{05895F2F-B773-131C-4734-EECF0DF3D71E}"/>
              </a:ext>
            </a:extLst>
          </p:cNvPr>
          <p:cNvSpPr txBox="1">
            <a:spLocks noChangeArrowheads="1"/>
          </p:cNvSpPr>
          <p:nvPr/>
        </p:nvSpPr>
        <p:spPr bwMode="ltGray">
          <a:xfrm>
            <a:off x="5749925" y="4797425"/>
            <a:ext cx="118110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MICAH</a:t>
            </a:r>
          </a:p>
        </p:txBody>
      </p:sp>
      <p:sp>
        <p:nvSpPr>
          <p:cNvPr id="70674" name="Text Box 18">
            <a:extLst>
              <a:ext uri="{FF2B5EF4-FFF2-40B4-BE49-F238E27FC236}">
                <a16:creationId xmlns:a16="http://schemas.microsoft.com/office/drawing/2014/main" id="{81F5F706-41D3-641D-8ADF-B2FE70032472}"/>
              </a:ext>
            </a:extLst>
          </p:cNvPr>
          <p:cNvSpPr txBox="1">
            <a:spLocks noChangeArrowheads="1"/>
          </p:cNvSpPr>
          <p:nvPr/>
        </p:nvSpPr>
        <p:spPr bwMode="ltGray">
          <a:xfrm>
            <a:off x="3902075" y="3668713"/>
            <a:ext cx="1428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solidFill>
                  <a:srgbClr val="FFFF00"/>
                </a:solidFill>
                <a:latin typeface="Tempus Sans ITC" panose="04020404030D07020202" pitchFamily="82" charset="0"/>
              </a:rPr>
              <a:t>JOEL</a:t>
            </a:r>
          </a:p>
        </p:txBody>
      </p:sp>
      <p:sp>
        <p:nvSpPr>
          <p:cNvPr id="70676" name="Line 20">
            <a:extLst>
              <a:ext uri="{FF2B5EF4-FFF2-40B4-BE49-F238E27FC236}">
                <a16:creationId xmlns:a16="http://schemas.microsoft.com/office/drawing/2014/main" id="{D73C66C9-9E64-C3A4-30A5-30BFD8A6321E}"/>
              </a:ext>
            </a:extLst>
          </p:cNvPr>
          <p:cNvSpPr>
            <a:spLocks noChangeShapeType="1"/>
          </p:cNvSpPr>
          <p:nvPr/>
        </p:nvSpPr>
        <p:spPr bwMode="ltGray">
          <a:xfrm>
            <a:off x="6807200" y="5448300"/>
            <a:ext cx="552450" cy="444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5" name="Text Box 19">
            <a:extLst>
              <a:ext uri="{FF2B5EF4-FFF2-40B4-BE49-F238E27FC236}">
                <a16:creationId xmlns:a16="http://schemas.microsoft.com/office/drawing/2014/main" id="{0EC4C8CA-15EA-DC09-B4FF-883184ECE2B0}"/>
              </a:ext>
            </a:extLst>
          </p:cNvPr>
          <p:cNvSpPr txBox="1">
            <a:spLocks noChangeArrowheads="1"/>
          </p:cNvSpPr>
          <p:nvPr/>
        </p:nvSpPr>
        <p:spPr bwMode="ltGray">
          <a:xfrm>
            <a:off x="6170613" y="5238750"/>
            <a:ext cx="996950" cy="212725"/>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latin typeface="Tempus Sans ITC" panose="04020404030D07020202" pitchFamily="82" charset="0"/>
              </a:rPr>
              <a:t>OBADIAH</a:t>
            </a:r>
          </a:p>
        </p:txBody>
      </p:sp>
      <p:pic>
        <p:nvPicPr>
          <p:cNvPr id="70677" name="Picture 21">
            <a:extLst>
              <a:ext uri="{FF2B5EF4-FFF2-40B4-BE49-F238E27FC236}">
                <a16:creationId xmlns:a16="http://schemas.microsoft.com/office/drawing/2014/main" id="{B67669F6-F136-602B-6FD2-BFE9A1A85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7163" y="1095375"/>
            <a:ext cx="1042987" cy="1565275"/>
          </a:xfrm>
          <a:prstGeom prst="rect">
            <a:avLst/>
          </a:prstGeom>
          <a:noFill/>
          <a:extLst>
            <a:ext uri="{909E8E84-426E-40DD-AFC4-6F175D3DCCD1}">
              <a14:hiddenFill xmlns:a14="http://schemas.microsoft.com/office/drawing/2010/main">
                <a:solidFill>
                  <a:srgbClr val="FFFFFF"/>
                </a:solidFill>
              </a14:hiddenFill>
            </a:ext>
          </a:extLst>
        </p:spPr>
      </p:pic>
      <p:pic>
        <p:nvPicPr>
          <p:cNvPr id="70680" name="Picture 24">
            <a:extLst>
              <a:ext uri="{FF2B5EF4-FFF2-40B4-BE49-F238E27FC236}">
                <a16:creationId xmlns:a16="http://schemas.microsoft.com/office/drawing/2014/main" id="{F988C810-C94D-1572-9A34-40D620CC5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200" y="442913"/>
            <a:ext cx="1628775" cy="2016125"/>
          </a:xfrm>
          <a:prstGeom prst="rect">
            <a:avLst/>
          </a:prstGeom>
          <a:noFill/>
          <a:extLst>
            <a:ext uri="{909E8E84-426E-40DD-AFC4-6F175D3DCCD1}">
              <a14:hiddenFill xmlns:a14="http://schemas.microsoft.com/office/drawing/2010/main">
                <a:solidFill>
                  <a:srgbClr val="FFFFFF"/>
                </a:solidFill>
              </a14:hiddenFill>
            </a:ext>
          </a:extLst>
        </p:spPr>
      </p:pic>
      <p:sp>
        <p:nvSpPr>
          <p:cNvPr id="70681" name="AutoShape 25">
            <a:extLst>
              <a:ext uri="{FF2B5EF4-FFF2-40B4-BE49-F238E27FC236}">
                <a16:creationId xmlns:a16="http://schemas.microsoft.com/office/drawing/2014/main" id="{E8237162-6574-A6DF-A9E7-F63096CEE79B}"/>
              </a:ext>
            </a:extLst>
          </p:cNvPr>
          <p:cNvSpPr>
            <a:spLocks noChangeArrowheads="1"/>
          </p:cNvSpPr>
          <p:nvPr/>
        </p:nvSpPr>
        <p:spPr bwMode="ltGray">
          <a:xfrm rot="2392990" flipH="1">
            <a:off x="4867275" y="2465388"/>
            <a:ext cx="1652588" cy="239712"/>
          </a:xfrm>
          <a:prstGeom prst="curvedDownArrow">
            <a:avLst>
              <a:gd name="adj1" fmla="val 137881"/>
              <a:gd name="adj2" fmla="val 275762"/>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Text Box 5">
            <a:extLst>
              <a:ext uri="{FF2B5EF4-FFF2-40B4-BE49-F238E27FC236}">
                <a16:creationId xmlns:a16="http://schemas.microsoft.com/office/drawing/2014/main" id="{98870D9A-38C0-7C9F-489E-7F79D988C605}"/>
              </a:ext>
            </a:extLst>
          </p:cNvPr>
          <p:cNvSpPr txBox="1">
            <a:spLocks noChangeArrowheads="1"/>
          </p:cNvSpPr>
          <p:nvPr/>
        </p:nvSpPr>
        <p:spPr bwMode="ltGray">
          <a:xfrm>
            <a:off x="5944679" y="2164516"/>
            <a:ext cx="666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JONAH</a:t>
            </a:r>
          </a:p>
        </p:txBody>
      </p:sp>
      <p:pic>
        <p:nvPicPr>
          <p:cNvPr id="70682" name="Picture 26" descr="Sela from southeast">
            <a:extLst>
              <a:ext uri="{FF2B5EF4-FFF2-40B4-BE49-F238E27FC236}">
                <a16:creationId xmlns:a16="http://schemas.microsoft.com/office/drawing/2014/main" id="{00E8C458-0CF7-BF37-73AC-80F050D1A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0613" y="5340350"/>
            <a:ext cx="14557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
            <a:extLst>
              <a:ext uri="{FF2B5EF4-FFF2-40B4-BE49-F238E27FC236}">
                <a16:creationId xmlns:a16="http://schemas.microsoft.com/office/drawing/2014/main" id="{E559A05C-1858-ACE6-4C89-2034512923F8}"/>
              </a:ext>
            </a:extLst>
          </p:cNvPr>
          <p:cNvSpPr txBox="1">
            <a:spLocks noChangeArrowheads="1"/>
          </p:cNvSpPr>
          <p:nvPr/>
        </p:nvSpPr>
        <p:spPr bwMode="ltGray">
          <a:xfrm>
            <a:off x="712787" y="2164516"/>
            <a:ext cx="3116263" cy="397031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1800" dirty="0">
                <a:latin typeface="Tahoma" panose="020B0604030504040204" pitchFamily="34" charset="0"/>
              </a:rPr>
              <a:t>Obadiah	 Edom Punished</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Jonah 	Nineveh repent or </a:t>
            </a:r>
          </a:p>
          <a:p>
            <a:pPr algn="l" eaLnBrk="1" hangingPunct="1"/>
            <a:r>
              <a:rPr lang="en-US" altLang="en-US" sz="1800" dirty="0">
                <a:latin typeface="Tahoma" panose="020B0604030504040204" pitchFamily="34" charset="0"/>
              </a:rPr>
              <a:t>             be overthrown in 	40 days</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Joel 	Day of the Lord is 	great and terrible, 	who can endure</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Micah	do justly, love 	mercy &amp; walk</a:t>
            </a:r>
          </a:p>
          <a:p>
            <a:pPr algn="l" eaLnBrk="1" hangingPunct="1"/>
            <a:r>
              <a:rPr lang="en-US" altLang="en-US" sz="1800" dirty="0">
                <a:latin typeface="Tahoma" panose="020B0604030504040204" pitchFamily="34" charset="0"/>
              </a:rPr>
              <a:t>             humbly with your 	God</a:t>
            </a:r>
          </a:p>
        </p:txBody>
      </p:sp>
      <p:sp>
        <p:nvSpPr>
          <p:cNvPr id="3" name="Rectangle 2">
            <a:extLst>
              <a:ext uri="{FF2B5EF4-FFF2-40B4-BE49-F238E27FC236}">
                <a16:creationId xmlns:a16="http://schemas.microsoft.com/office/drawing/2014/main" id="{C6347731-04F3-B202-08DE-10BF2787B47C}"/>
              </a:ext>
            </a:extLst>
          </p:cNvPr>
          <p:cNvSpPr/>
          <p:nvPr/>
        </p:nvSpPr>
        <p:spPr>
          <a:xfrm>
            <a:off x="750886" y="4940300"/>
            <a:ext cx="3060701" cy="1096360"/>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D6D6-668A-E063-7243-022FF571ED38}"/>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A63FD8BD-3FB5-9126-5252-2ADD5EB9F7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2348" y="132907"/>
            <a:ext cx="7978368" cy="6098214"/>
          </a:xfrm>
        </p:spPr>
      </p:pic>
    </p:spTree>
    <p:extLst>
      <p:ext uri="{BB962C8B-B14F-4D97-AF65-F5344CB8AC3E}">
        <p14:creationId xmlns:p14="http://schemas.microsoft.com/office/powerpoint/2010/main" val="415526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20D9-85E5-3CCB-A1CD-6DD6E420E8EA}"/>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7CB7BE3D-830B-1774-D6EE-234D52A559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169" y="247084"/>
            <a:ext cx="5031140" cy="3094073"/>
          </a:xfrm>
        </p:spPr>
      </p:pic>
      <p:sp>
        <p:nvSpPr>
          <p:cNvPr id="6" name="TextBox 5">
            <a:extLst>
              <a:ext uri="{FF2B5EF4-FFF2-40B4-BE49-F238E27FC236}">
                <a16:creationId xmlns:a16="http://schemas.microsoft.com/office/drawing/2014/main" id="{0A5203DE-BC98-97BB-B624-4347CFD6F0ED}"/>
              </a:ext>
            </a:extLst>
          </p:cNvPr>
          <p:cNvSpPr txBox="1"/>
          <p:nvPr/>
        </p:nvSpPr>
        <p:spPr>
          <a:xfrm>
            <a:off x="937557" y="3516844"/>
            <a:ext cx="8121382" cy="4247317"/>
          </a:xfrm>
          <a:prstGeom prst="rect">
            <a:avLst/>
          </a:prstGeom>
          <a:noFill/>
        </p:spPr>
        <p:txBody>
          <a:bodyPr wrap="square" rtlCol="0">
            <a:spAutoFit/>
          </a:bodyPr>
          <a:lstStyle/>
          <a:p>
            <a:pPr algn="l" rtl="0"/>
            <a:r>
              <a:rPr lang="en-US" sz="1000" dirty="0"/>
              <a:t>The Book of Micah consists largely of prophetic oracles supplemented with laments and dialogue with the sinners. The book is divided into three sermons each distinguished from the other by the word </a:t>
            </a:r>
            <a:r>
              <a:rPr lang="en-US" sz="1000" i="1" dirty="0"/>
              <a:t>hear (1:2; 3:1; 6:1). The first sermon is directed to the nations (</a:t>
            </a:r>
            <a:r>
              <a:rPr lang="en-US" sz="1000" i="1" dirty="0" err="1"/>
              <a:t>chs</a:t>
            </a:r>
            <a:r>
              <a:rPr lang="en-US" sz="1000" i="1" dirty="0"/>
              <a:t>. 1–2), the second to the rulers (</a:t>
            </a:r>
            <a:r>
              <a:rPr lang="en-US" sz="1000" i="1" dirty="0" err="1"/>
              <a:t>chs</a:t>
            </a:r>
            <a:r>
              <a:rPr lang="en-US" sz="1000" i="1" dirty="0"/>
              <a:t>. 3–5), and the third to Israel (</a:t>
            </a:r>
            <a:r>
              <a:rPr lang="en-US" sz="1000" i="1" dirty="0" err="1"/>
              <a:t>chs</a:t>
            </a:r>
            <a:r>
              <a:rPr lang="en-US" sz="1000" i="1" dirty="0"/>
              <a:t>. 6–7).</a:t>
            </a:r>
          </a:p>
          <a:p>
            <a:pPr algn="l" rtl="0"/>
            <a:r>
              <a:rPr lang="en-US" sz="1000" dirty="0"/>
              <a:t>There is balance of content in this book. One-third of Micah’s book exposes the sins of his countrymen; another third pictures the punishment God is about to send; and the final third holds out the hope of restoration once that discipline has ended. Both prophets addressed the same people and problems. If Isaiah stressed faith, Micah stressed works. </a:t>
            </a:r>
          </a:p>
          <a:p>
            <a:pPr algn="l" rtl="0"/>
            <a:endParaRPr lang="en-US" sz="1000" dirty="0"/>
          </a:p>
          <a:p>
            <a:pPr algn="l" rtl="0"/>
            <a:r>
              <a:rPr lang="en-US" sz="1000" dirty="0"/>
              <a:t>Yet in Micah the </a:t>
            </a:r>
            <a:r>
              <a:rPr lang="en-US" sz="1000" dirty="0" err="1"/>
              <a:t>Morasthite</a:t>
            </a:r>
            <a:r>
              <a:rPr lang="en-US" sz="1000" dirty="0"/>
              <a:t> there is combined Amos’s passion for justice and Hosea’s heart of love. In this book are some of the most outstanding prophecies in the Old Testament.</a:t>
            </a:r>
          </a:p>
          <a:p>
            <a:pPr algn="l" rtl="0"/>
            <a:endParaRPr lang="en-US" sz="1000" dirty="0"/>
          </a:p>
          <a:p>
            <a:pPr algn="l" rtl="0"/>
            <a:r>
              <a:rPr lang="en-US" sz="1000" dirty="0"/>
              <a:t> The Book of Micah is quoted three times in later biblical history: 1) by the elders of Judah in order to save Jeremiah’s life (Jeremiah 26:18; cf. Micah 3:12), 2) by the chief priests and scribes in Jesus’ day (Matthew 2:5–8; cf. Micah 5:2), and 3) by Jesus when sending out the twelve (Matthew 10:35; cf. Micah 7:6).</a:t>
            </a:r>
          </a:p>
          <a:p>
            <a:pPr algn="l" rtl="0"/>
            <a:r>
              <a:rPr lang="en-US" sz="1000" dirty="0"/>
              <a:t>Smith, J. E. (2009). The Old Testament Books Made Simple (p. 205). College Press Publishing Company</a:t>
            </a:r>
          </a:p>
          <a:p>
            <a:pPr algn="l" rtl="0"/>
            <a:endParaRPr lang="en-US" sz="1000" dirty="0"/>
          </a:p>
          <a:p>
            <a:pPr algn="l" rtl="0"/>
            <a:r>
              <a:rPr lang="en-US" sz="1000" dirty="0"/>
              <a:t>According to Payne the Book of Micah contains forty specific predictions. These predictions involve seventy-three verses or about seventy percent of the book. The major prediction—about a fourth of the predictive verses—focus on the single episode of Sennacherib’s invasion of Judah in 701 B.C.. Other important predictions include the total destruction of Samaria (1:1–7); the birth of Messiah in Bethlehem (5:2–5); and the exaltation of messianic Jerusalem (4:1–8).</a:t>
            </a:r>
          </a:p>
          <a:p>
            <a:pPr algn="l" rtl="0"/>
            <a:endParaRPr lang="en-US" sz="1000" dirty="0"/>
          </a:p>
          <a:p>
            <a:pPr algn="l" rtl="0"/>
            <a:r>
              <a:rPr lang="en-US" sz="1000" dirty="0"/>
              <a:t>Smith, J. E. (1994). The Minor Prophets (p. 139). College Press.</a:t>
            </a:r>
          </a:p>
          <a:p>
            <a:pPr algn="l" rtl="0"/>
            <a:r>
              <a:rPr lang="en-US" sz="1000" dirty="0"/>
              <a:t>.</a:t>
            </a:r>
          </a:p>
          <a:p>
            <a:pPr algn="l" rtl="0"/>
            <a:endParaRPr lang="en-US" sz="1000" dirty="0"/>
          </a:p>
          <a:p>
            <a:pPr algn="l" rtl="0"/>
            <a:r>
              <a:rPr lang="en-US" sz="1000" dirty="0"/>
              <a:t>Micah writes in order to bring God’s “lawsuit” against his people (3:8). He indicts Samaria and Jerusalem for their sins (1:2–7), with both Assyria (5:5–6) and Babylon (4:10) looming as instruments of the divine sentence.</a:t>
            </a:r>
          </a:p>
          <a:p>
            <a:pPr algn="l" rtl="0"/>
            <a:r>
              <a:rPr lang="en-US" sz="1000" dirty="0"/>
              <a:t>Crossway Bibles. (2008). The ESV Study Bible (p. 1693). Crossway Bibles.</a:t>
            </a:r>
          </a:p>
        </p:txBody>
      </p:sp>
      <p:pic>
        <p:nvPicPr>
          <p:cNvPr id="8" name="Picture 7">
            <a:extLst>
              <a:ext uri="{FF2B5EF4-FFF2-40B4-BE49-F238E27FC236}">
                <a16:creationId xmlns:a16="http://schemas.microsoft.com/office/drawing/2014/main" id="{ED4EFC65-702E-D8E4-57B0-004ED3E0019A}"/>
              </a:ext>
            </a:extLst>
          </p:cNvPr>
          <p:cNvPicPr>
            <a:picLocks noChangeAspect="1"/>
          </p:cNvPicPr>
          <p:nvPr/>
        </p:nvPicPr>
        <p:blipFill>
          <a:blip r:embed="rId3"/>
          <a:stretch>
            <a:fillRect/>
          </a:stretch>
        </p:blipFill>
        <p:spPr>
          <a:xfrm>
            <a:off x="5083309" y="588021"/>
            <a:ext cx="3879938" cy="1973681"/>
          </a:xfrm>
          <a:prstGeom prst="rect">
            <a:avLst/>
          </a:prstGeom>
        </p:spPr>
      </p:pic>
    </p:spTree>
    <p:extLst>
      <p:ext uri="{BB962C8B-B14F-4D97-AF65-F5344CB8AC3E}">
        <p14:creationId xmlns:p14="http://schemas.microsoft.com/office/powerpoint/2010/main" val="1651408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LENAME" val="D:\0Adds\050800 Scout Trip\sr\Samaria tell from south, tb n050800 sr.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Desktop\rescansamaria\Samaria ruins of Iron Age acropolis, 56-11tb.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Macherus farmer boy plowing rock field, 87-22tb.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20587</TotalTime>
  <Words>6871</Words>
  <Application>Microsoft Office PowerPoint</Application>
  <PresentationFormat>On-screen Show (4:3)</PresentationFormat>
  <Paragraphs>896</Paragraphs>
  <Slides>58</Slides>
  <Notes>15</Notes>
  <HiddenSlides>5</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58</vt:i4>
      </vt:variant>
    </vt:vector>
  </HeadingPairs>
  <TitlesOfParts>
    <vt:vector size="81" baseType="lpstr">
      <vt:lpstr>Arial</vt:lpstr>
      <vt:lpstr>Bauhaus 93</vt:lpstr>
      <vt:lpstr>Britannic Bold</vt:lpstr>
      <vt:lpstr>Calibri</vt:lpstr>
      <vt:lpstr>Corbel</vt:lpstr>
      <vt:lpstr>David</vt:lpstr>
      <vt:lpstr>Default</vt:lpstr>
      <vt:lpstr>Tahoma</vt:lpstr>
      <vt:lpstr>Tempus Sans ITC</vt:lpstr>
      <vt:lpstr>Times New Roman</vt:lpstr>
      <vt:lpstr>Wingdings</vt:lpstr>
      <vt:lpstr>Office Theme</vt:lpstr>
      <vt:lpstr>5_Office Theme</vt:lpstr>
      <vt:lpstr>Basis</vt:lpstr>
      <vt:lpstr>1_Office Theme</vt:lpstr>
      <vt:lpstr>7_Office Theme</vt:lpstr>
      <vt:lpstr>4_Office Theme</vt:lpstr>
      <vt:lpstr>3_Office Theme</vt:lpstr>
      <vt:lpstr>6_Office Theme</vt:lpstr>
      <vt:lpstr>13_Office Theme</vt:lpstr>
      <vt:lpstr>2_Romanesque</vt:lpstr>
      <vt:lpstr>9_Office Theme</vt:lpstr>
      <vt:lpstr>1_White</vt:lpstr>
      <vt:lpstr>PowerPoint Presentation</vt:lpstr>
      <vt:lpstr>Class Objectives</vt:lpstr>
      <vt:lpstr>The Role of the Prophets </vt:lpstr>
      <vt:lpstr>The purpose of the prophets was threefold </vt:lpstr>
      <vt:lpstr>Overview of the Twelve Prophets</vt:lpstr>
      <vt:lpstr>PowerPoint Presentation</vt:lpstr>
      <vt:lpstr>Where are the 4 Prophets?</vt:lpstr>
      <vt:lpstr>PowerPoint Presentation</vt:lpstr>
      <vt:lpstr>PowerPoint Presentation</vt:lpstr>
      <vt:lpstr>When</vt:lpstr>
      <vt:lpstr>Timing for Micah</vt:lpstr>
      <vt:lpstr>Kings &amp; Prophets  –Micah</vt:lpstr>
      <vt:lpstr>PowerPoint Presentation</vt:lpstr>
      <vt:lpstr>Outline of Micah</vt:lpstr>
      <vt:lpstr>Lesson 8</vt:lpstr>
      <vt:lpstr>Hear Micah</vt:lpstr>
      <vt:lpstr>PowerPoint Presentation</vt:lpstr>
      <vt:lpstr>Prophecy – Near &amp; Far</vt:lpstr>
      <vt:lpstr>Sermon 1 (Micah1-2)</vt:lpstr>
      <vt:lpstr>PowerPoint Presentation</vt:lpstr>
      <vt:lpstr>Jerusalem in the Time of Hezekiah (c. 725–686 b.c.) </vt:lpstr>
      <vt:lpstr>Tell Samaria from south</vt:lpstr>
      <vt:lpstr>PowerPoint Presentation</vt:lpstr>
      <vt:lpstr>Samaria ruins of Iron Age acropolis</vt:lpstr>
      <vt:lpstr>PowerPoint Presentation</vt:lpstr>
      <vt:lpstr>Micah’s Word Play</vt:lpstr>
      <vt:lpstr>Rehoboam’s Fortresses &amp; Micah’s Cities of Destruction</vt:lpstr>
      <vt:lpstr>Sennacherib  in Philistia  &amp; Judah 701 BC</vt:lpstr>
      <vt:lpstr>PowerPoint Presentation</vt:lpstr>
      <vt:lpstr>Sennacherib  in Philistia  &amp; Judah 701 BC</vt:lpstr>
      <vt:lpstr>Sennacherib  in Philistia  &amp; Judah 701 BC</vt:lpstr>
      <vt:lpstr>Sennacherib  in Philistia  &amp; Judah 701 BC</vt:lpstr>
      <vt:lpstr>Sennacherib  in Philistia  &amp; Judah 701 BC</vt:lpstr>
      <vt:lpstr>Sennacherib  in Philistia  &amp; Judah 701 BC</vt:lpstr>
      <vt:lpstr>Sennacherib  in Philistia  &amp; Judah 701 BC</vt:lpstr>
      <vt:lpstr>Sennacherib  in Philistia  &amp; Judah 701 BC</vt:lpstr>
      <vt:lpstr>Sennacherib  in Philistia  &amp; Judah 701 BC</vt:lpstr>
      <vt:lpstr>Hear Micah</vt:lpstr>
      <vt:lpstr>Beds of Ivory</vt:lpstr>
      <vt:lpstr>Woe to beds </vt:lpstr>
      <vt:lpstr>Micah 2:6 </vt:lpstr>
      <vt:lpstr>Micah 2:11</vt:lpstr>
      <vt:lpstr>Prophet’s Visual Aids</vt:lpstr>
      <vt:lpstr>Hear Micah</vt:lpstr>
      <vt:lpstr>Jerusalem in the Time of Hezekiah (c. 725–686 b.c.) </vt:lpstr>
      <vt:lpstr>Shalmaneser III (858-824 BC) bronze bands of a massive pair of wooden gates</vt:lpstr>
      <vt:lpstr>Proud of his deeds</vt:lpstr>
      <vt:lpstr>PowerPoint Presentation</vt:lpstr>
      <vt:lpstr>Christian Peasants from the Bethlehem region.</vt:lpstr>
      <vt:lpstr>Portrait of Sheikh Khalil Senaah (against a wall background) at Kerak.</vt:lpstr>
      <vt:lpstr>PowerPoint Presentation</vt:lpstr>
      <vt:lpstr>PowerPoint Presentation</vt:lpstr>
      <vt:lpstr>PowerPoint Presentation</vt:lpstr>
      <vt:lpstr>PowerPoint Presentation</vt:lpstr>
      <vt:lpstr>PowerPoint Presentation</vt:lpstr>
      <vt:lpstr>PowerPoint Presentation</vt:lpstr>
      <vt:lpstr>Strange/Peculiar  Words-Phrases</vt:lpstr>
      <vt:lpstr>List Your Favorite Verse/s Micah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Robert Haynes</cp:lastModifiedBy>
  <cp:revision>505</cp:revision>
  <dcterms:created xsi:type="dcterms:W3CDTF">2010-03-31T22:52:17Z</dcterms:created>
  <dcterms:modified xsi:type="dcterms:W3CDTF">2022-10-16T12:08:50Z</dcterms:modified>
</cp:coreProperties>
</file>