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58" r:id="rId2"/>
    <p:sldId id="263" r:id="rId3"/>
    <p:sldId id="264" r:id="rId4"/>
    <p:sldId id="265" r:id="rId5"/>
    <p:sldId id="262" r:id="rId6"/>
    <p:sldId id="256" r:id="rId7"/>
    <p:sldId id="259" r:id="rId8"/>
    <p:sldId id="267" r:id="rId9"/>
    <p:sldId id="268" r:id="rId10"/>
    <p:sldId id="270" r:id="rId11"/>
    <p:sldId id="269" r:id="rId12"/>
    <p:sldId id="271" r:id="rId13"/>
    <p:sldId id="266"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1"/>
    <p:restoredTop sz="94708"/>
  </p:normalViewPr>
  <p:slideViewPr>
    <p:cSldViewPr snapToGrid="0">
      <p:cViewPr varScale="1">
        <p:scale>
          <a:sx n="51" d="100"/>
          <a:sy n="51" d="100"/>
        </p:scale>
        <p:origin x="78"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E880DF-68A6-6F4F-B175-50F2A1365AEB}" type="datetimeFigureOut">
              <a:rPr lang="en-US" smtClean="0"/>
              <a:t>7/31/2022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24DD94-0CBF-9148-8852-0732A790381A}" type="slidenum">
              <a:rPr lang="en-US" smtClean="0"/>
              <a:t>‹#›</a:t>
            </a:fld>
            <a:endParaRPr lang="en-US"/>
          </a:p>
        </p:txBody>
      </p:sp>
    </p:spTree>
    <p:extLst>
      <p:ext uri="{BB962C8B-B14F-4D97-AF65-F5344CB8AC3E}">
        <p14:creationId xmlns:p14="http://schemas.microsoft.com/office/powerpoint/2010/main" val="921165137"/>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A124DD94-0CBF-9148-8852-0732A790381A}" type="slidenum">
              <a:rPr lang="en-US" smtClean="0"/>
              <a:t>2</a:t>
            </a:fld>
            <a:endParaRPr lang="en-US"/>
          </a:p>
        </p:txBody>
      </p:sp>
    </p:spTree>
    <p:extLst>
      <p:ext uri="{BB962C8B-B14F-4D97-AF65-F5344CB8AC3E}">
        <p14:creationId xmlns:p14="http://schemas.microsoft.com/office/powerpoint/2010/main" val="1900693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A124DD94-0CBF-9148-8852-0732A790381A}" type="slidenum">
              <a:rPr lang="en-US" smtClean="0"/>
              <a:t>3</a:t>
            </a:fld>
            <a:endParaRPr lang="en-US"/>
          </a:p>
        </p:txBody>
      </p:sp>
    </p:spTree>
    <p:extLst>
      <p:ext uri="{BB962C8B-B14F-4D97-AF65-F5344CB8AC3E}">
        <p14:creationId xmlns:p14="http://schemas.microsoft.com/office/powerpoint/2010/main" val="132739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algn="l" rtl="0"/>
            <a:fld id="{A124DD94-0CBF-9148-8852-0732A790381A}" type="slidenum">
              <a:rPr lang="en-US" smtClean="0"/>
              <a:t>4</a:t>
            </a:fld>
            <a:endParaRPr lang="en-US"/>
          </a:p>
        </p:txBody>
      </p:sp>
    </p:spTree>
    <p:extLst>
      <p:ext uri="{BB962C8B-B14F-4D97-AF65-F5344CB8AC3E}">
        <p14:creationId xmlns:p14="http://schemas.microsoft.com/office/powerpoint/2010/main" val="297822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D0A265-5CDE-4E47-A0C6-4F01227D78DD}"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3414862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0A265-5CDE-4E47-A0C6-4F01227D78DD}"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255249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0A265-5CDE-4E47-A0C6-4F01227D78DD}"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136895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0A265-5CDE-4E47-A0C6-4F01227D78DD}"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236270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D0A265-5CDE-4E47-A0C6-4F01227D78DD}" type="datetimeFigureOut">
              <a:rPr lang="en-US" smtClean="0"/>
              <a:t>7/31/2022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66825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D0A265-5CDE-4E47-A0C6-4F01227D78DD}"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363024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D0A265-5CDE-4E47-A0C6-4F01227D78DD}" type="datetimeFigureOut">
              <a:rPr lang="en-US" smtClean="0"/>
              <a:t>7/31/2022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358667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D0A265-5CDE-4E47-A0C6-4F01227D78DD}" type="datetimeFigureOut">
              <a:rPr lang="en-US" smtClean="0"/>
              <a:t>7/31/2022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42875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0A265-5CDE-4E47-A0C6-4F01227D78DD}" type="datetimeFigureOut">
              <a:rPr lang="en-US" smtClean="0"/>
              <a:t>7/31/2022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4240316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7D0A265-5CDE-4E47-A0C6-4F01227D78DD}"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2460386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7D0A265-5CDE-4E47-A0C6-4F01227D78DD}" type="datetimeFigureOut">
              <a:rPr lang="en-US" smtClean="0"/>
              <a:t>7/31/2022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57D-BAE5-8C42-AC1C-3FB31716C09A}" type="slidenum">
              <a:rPr lang="en-US" smtClean="0"/>
              <a:t>‹#›</a:t>
            </a:fld>
            <a:endParaRPr lang="en-US"/>
          </a:p>
        </p:txBody>
      </p:sp>
    </p:spTree>
    <p:extLst>
      <p:ext uri="{BB962C8B-B14F-4D97-AF65-F5344CB8AC3E}">
        <p14:creationId xmlns:p14="http://schemas.microsoft.com/office/powerpoint/2010/main" val="266594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27D0A265-5CDE-4E47-A0C6-4F01227D78DD}" type="datetimeFigureOut">
              <a:rPr lang="en-US" smtClean="0"/>
              <a:t>7/31/2022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763F357D-BAE5-8C42-AC1C-3FB31716C09A}" type="slidenum">
              <a:rPr lang="en-US" smtClean="0"/>
              <a:t>‹#›</a:t>
            </a:fld>
            <a:endParaRPr lang="en-US"/>
          </a:p>
        </p:txBody>
      </p:sp>
    </p:spTree>
    <p:extLst>
      <p:ext uri="{BB962C8B-B14F-4D97-AF65-F5344CB8AC3E}">
        <p14:creationId xmlns:p14="http://schemas.microsoft.com/office/powerpoint/2010/main" val="5294810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C5201-26FE-9CED-226A-27F964B402E9}"/>
              </a:ext>
            </a:extLst>
          </p:cNvPr>
          <p:cNvSpPr>
            <a:spLocks noGrp="1"/>
          </p:cNvSpPr>
          <p:nvPr>
            <p:ph type="title"/>
          </p:nvPr>
        </p:nvSpPr>
        <p:spPr>
          <a:xfrm>
            <a:off x="628650" y="0"/>
            <a:ext cx="7886700" cy="1104636"/>
          </a:xfrm>
        </p:spPr>
        <p:txBody>
          <a:bodyPr>
            <a:normAutofit fontScale="90000"/>
          </a:bodyPr>
          <a:lstStyle/>
          <a:p>
            <a:pPr algn="ctr" rtl="0"/>
            <a:r>
              <a:rPr lang="en-US" dirty="0"/>
              <a:t>Maneras en que Dios </a:t>
            </a:r>
            <a:r>
              <a:rPr lang="en-US" dirty="0" smtClean="0"/>
              <a:t>prove</a:t>
            </a:r>
            <a:r>
              <a:rPr lang="es-ES" dirty="0" err="1" smtClean="0"/>
              <a:t>ía</a:t>
            </a:r>
            <a:r>
              <a:rPr lang="es-ES" dirty="0" smtClean="0"/>
              <a:t> para la</a:t>
            </a:r>
            <a:r>
              <a:rPr lang="en-US" dirty="0" smtClean="0"/>
              <a:t> </a:t>
            </a:r>
            <a:r>
              <a:rPr lang="en-US" dirty="0" err="1"/>
              <a:t>expiación</a:t>
            </a:r>
            <a:r>
              <a:rPr lang="en-US" dirty="0"/>
              <a:t> </a:t>
            </a:r>
            <a:r>
              <a:rPr lang="en-US" dirty="0" err="1" smtClean="0"/>
              <a:t>por</a:t>
            </a:r>
            <a:r>
              <a:rPr lang="en-US" dirty="0" smtClean="0"/>
              <a:t> </a:t>
            </a:r>
            <a:r>
              <a:rPr lang="en-US" dirty="0" err="1" smtClean="0"/>
              <a:t>los</a:t>
            </a:r>
            <a:r>
              <a:rPr lang="en-US" dirty="0" smtClean="0"/>
              <a:t> </a:t>
            </a:r>
            <a:r>
              <a:rPr lang="en-US" dirty="0"/>
              <a:t>pecados del pueblo en el Antiguo Testamento</a:t>
            </a:r>
          </a:p>
        </p:txBody>
      </p:sp>
      <p:sp>
        <p:nvSpPr>
          <p:cNvPr id="3" name="Content Placeholder 2">
            <a:extLst>
              <a:ext uri="{FF2B5EF4-FFF2-40B4-BE49-F238E27FC236}">
                <a16:creationId xmlns:a16="http://schemas.microsoft.com/office/drawing/2014/main" xmlns="" id="{6D350235-5EE8-CB5B-79D3-F446B445D9A2}"/>
              </a:ext>
            </a:extLst>
          </p:cNvPr>
          <p:cNvSpPr>
            <a:spLocks noGrp="1"/>
          </p:cNvSpPr>
          <p:nvPr>
            <p:ph idx="1"/>
          </p:nvPr>
        </p:nvSpPr>
        <p:spPr>
          <a:xfrm>
            <a:off x="256509" y="1408908"/>
            <a:ext cx="2629786" cy="2886646"/>
          </a:xfrm>
          <a:ln>
            <a:solidFill>
              <a:schemeClr val="accent5">
                <a:lumMod val="75000"/>
              </a:schemeClr>
            </a:solidFill>
          </a:ln>
        </p:spPr>
        <p:txBody>
          <a:bodyPr anchor="ctr">
            <a:normAutofit/>
          </a:bodyPr>
          <a:lstStyle/>
          <a:p>
            <a:pPr marL="0" indent="0" algn="l" rtl="0" fontAlgn="base">
              <a:buNone/>
            </a:pPr>
            <a:r>
              <a:rPr lang="en-US" sz="2400" dirty="0" err="1" smtClean="0"/>
              <a:t>Holocausto</a:t>
            </a:r>
            <a:endParaRPr lang="en-US" sz="2400" dirty="0"/>
          </a:p>
          <a:p>
            <a:pPr lvl="1" algn="l" rtl="0" fontAlgn="base"/>
            <a:r>
              <a:rPr lang="en-US" sz="2000" dirty="0"/>
              <a:t>Expiación general por el pecado del pueblo. ​</a:t>
            </a:r>
          </a:p>
          <a:p>
            <a:pPr lvl="1" algn="l" rtl="0" fontAlgn="base"/>
            <a:r>
              <a:rPr lang="en-US" sz="2000" dirty="0"/>
              <a:t>Levítico 1:3-17</a:t>
            </a:r>
          </a:p>
          <a:p>
            <a:pPr lvl="1" algn="l" rtl="0" fontAlgn="base"/>
            <a:r>
              <a:rPr lang="en-US" sz="2000" dirty="0" err="1" smtClean="0"/>
              <a:t>Novillo</a:t>
            </a:r>
            <a:r>
              <a:rPr lang="en-US" sz="2000" dirty="0" smtClean="0"/>
              <a:t>/</a:t>
            </a:r>
            <a:r>
              <a:rPr lang="en-US" sz="2000" dirty="0" err="1" smtClean="0"/>
              <a:t>Oveja</a:t>
            </a:r>
            <a:r>
              <a:rPr lang="en-US" sz="2000" dirty="0" smtClean="0"/>
              <a:t>/</a:t>
            </a:r>
            <a:r>
              <a:rPr lang="en-US" sz="2000" dirty="0" err="1" smtClean="0"/>
              <a:t>Cabra</a:t>
            </a:r>
            <a:r>
              <a:rPr lang="en-US" sz="2000" dirty="0" smtClean="0"/>
              <a:t>/</a:t>
            </a:r>
            <a:r>
              <a:rPr lang="en-US" sz="2000" dirty="0" err="1" smtClean="0"/>
              <a:t>Tórtolas</a:t>
            </a:r>
            <a:r>
              <a:rPr lang="en-US" sz="2000" dirty="0" smtClean="0"/>
              <a:t>/ Palominos</a:t>
            </a:r>
            <a:endParaRPr lang="en-US" sz="2400" dirty="0"/>
          </a:p>
        </p:txBody>
      </p:sp>
      <p:sp>
        <p:nvSpPr>
          <p:cNvPr id="4" name="Content Placeholder 2">
            <a:extLst>
              <a:ext uri="{FF2B5EF4-FFF2-40B4-BE49-F238E27FC236}">
                <a16:creationId xmlns:a16="http://schemas.microsoft.com/office/drawing/2014/main" xmlns="" id="{F134EB02-23D9-C0BD-FC1F-27C61FC00C27}"/>
              </a:ext>
            </a:extLst>
          </p:cNvPr>
          <p:cNvSpPr txBox="1">
            <a:spLocks/>
          </p:cNvSpPr>
          <p:nvPr/>
        </p:nvSpPr>
        <p:spPr>
          <a:xfrm>
            <a:off x="3217677" y="1408908"/>
            <a:ext cx="2629786" cy="2886646"/>
          </a:xfrm>
          <a:prstGeom prst="rect">
            <a:avLst/>
          </a:prstGeom>
          <a:ln>
            <a:solidFill>
              <a:schemeClr val="accent5">
                <a:lumMod val="75000"/>
              </a:schemeClr>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rtl="0" fontAlgn="base">
              <a:buNone/>
            </a:pPr>
            <a:r>
              <a:rPr lang="en-US" sz="2400" dirty="0"/>
              <a:t>Ofrenda por el pecado</a:t>
            </a:r>
          </a:p>
          <a:p>
            <a:pPr lvl="1" algn="l" rtl="0" fontAlgn="base"/>
            <a:r>
              <a:rPr lang="en-US" sz="2000" dirty="0"/>
              <a:t>Ofrenda personal por el pecado (ya sea intencional o no contra Dios)</a:t>
            </a:r>
          </a:p>
          <a:p>
            <a:pPr lvl="1" algn="l" rtl="0" fontAlgn="base"/>
            <a:r>
              <a:rPr lang="en-US" sz="2000" dirty="0"/>
              <a:t>Levítico 4</a:t>
            </a:r>
          </a:p>
          <a:p>
            <a:pPr lvl="1" algn="l" rtl="0" fontAlgn="base"/>
            <a:r>
              <a:rPr lang="en-US" sz="2000" dirty="0" err="1" smtClean="0"/>
              <a:t>Becerro</a:t>
            </a:r>
            <a:r>
              <a:rPr lang="en-US" sz="2000" dirty="0" smtClean="0"/>
              <a:t>/</a:t>
            </a:r>
            <a:r>
              <a:rPr lang="en-US" sz="2000" dirty="0" err="1" smtClean="0"/>
              <a:t>cordero</a:t>
            </a:r>
            <a:endParaRPr lang="en-US" sz="2000" dirty="0"/>
          </a:p>
          <a:p>
            <a:pPr marL="0" indent="0" algn="l" rtl="0">
              <a:buFont typeface="Arial" panose="020B0604020202020204" pitchFamily="34" charset="0"/>
              <a:buNone/>
            </a:pPr>
            <a:endParaRPr lang="en-US" sz="2400" dirty="0"/>
          </a:p>
        </p:txBody>
      </p:sp>
      <p:sp>
        <p:nvSpPr>
          <p:cNvPr id="5" name="Content Placeholder 2">
            <a:extLst>
              <a:ext uri="{FF2B5EF4-FFF2-40B4-BE49-F238E27FC236}">
                <a16:creationId xmlns:a16="http://schemas.microsoft.com/office/drawing/2014/main" xmlns="" id="{2A829623-EE32-A33B-007A-660D21D194E7}"/>
              </a:ext>
            </a:extLst>
          </p:cNvPr>
          <p:cNvSpPr txBox="1">
            <a:spLocks/>
          </p:cNvSpPr>
          <p:nvPr/>
        </p:nvSpPr>
        <p:spPr>
          <a:xfrm>
            <a:off x="6225807" y="1408908"/>
            <a:ext cx="2629786" cy="2886646"/>
          </a:xfrm>
          <a:prstGeom prst="rect">
            <a:avLst/>
          </a:prstGeom>
          <a:ln>
            <a:solidFill>
              <a:schemeClr val="accent5">
                <a:lumMod val="75000"/>
              </a:schemeClr>
            </a:solidFill>
          </a:ln>
        </p:spPr>
        <p:txBody>
          <a:bodyPr vert="horz" lIns="91440" tIns="45720" rIns="91440" bIns="45720" rtlCol="0" anchor="ctr">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l" rtl="0" fontAlgn="base">
              <a:buNone/>
            </a:pPr>
            <a:r>
              <a:rPr lang="en-US" sz="2400" dirty="0" err="1"/>
              <a:t>Ofrenda</a:t>
            </a:r>
            <a:r>
              <a:rPr lang="en-US" sz="2400" dirty="0"/>
              <a:t> </a:t>
            </a:r>
            <a:r>
              <a:rPr lang="en-US" sz="2400" dirty="0" err="1" smtClean="0"/>
              <a:t>por</a:t>
            </a:r>
            <a:r>
              <a:rPr lang="en-US" sz="2400" dirty="0" smtClean="0"/>
              <a:t> la</a:t>
            </a:r>
            <a:r>
              <a:rPr lang="en-US" sz="2400" dirty="0" smtClean="0"/>
              <a:t> </a:t>
            </a:r>
            <a:r>
              <a:rPr lang="en-US" sz="2400" dirty="0"/>
              <a:t>culpa </a:t>
            </a:r>
            <a:r>
              <a:rPr lang="en-US" sz="2400" dirty="0" smtClean="0"/>
              <a:t>(</a:t>
            </a:r>
            <a:r>
              <a:rPr lang="en-US" sz="2400" dirty="0" err="1" smtClean="0"/>
              <a:t>expiatoria</a:t>
            </a:r>
            <a:r>
              <a:rPr lang="en-US" sz="2400" dirty="0" smtClean="0"/>
              <a:t>)</a:t>
            </a:r>
            <a:endParaRPr lang="en-US" sz="2400" dirty="0"/>
          </a:p>
          <a:p>
            <a:pPr lvl="1" algn="l" rtl="0" fontAlgn="base"/>
            <a:r>
              <a:rPr lang="en-US" sz="2000" dirty="0"/>
              <a:t>Por transgresiones contra el hombre</a:t>
            </a:r>
            <a:r>
              <a:rPr lang="en-US" sz="2000" dirty="0" smtClean="0"/>
              <a:t>/ </a:t>
            </a:r>
            <a:r>
              <a:rPr lang="en-US" sz="2000" dirty="0" err="1" smtClean="0"/>
              <a:t>cosas</a:t>
            </a:r>
            <a:r>
              <a:rPr lang="en-US" sz="2000" dirty="0" smtClean="0"/>
              <a:t> </a:t>
            </a:r>
            <a:r>
              <a:rPr lang="en-US" sz="2000" dirty="0"/>
              <a:t>santas</a:t>
            </a:r>
          </a:p>
          <a:p>
            <a:pPr lvl="1" algn="l" rtl="0" fontAlgn="base"/>
            <a:r>
              <a:rPr lang="en-US" sz="2000" dirty="0"/>
              <a:t>Levítico 5/6​</a:t>
            </a:r>
          </a:p>
          <a:p>
            <a:pPr lvl="1" algn="l" rtl="0" fontAlgn="base"/>
            <a:r>
              <a:rPr lang="en-US" sz="2000" dirty="0"/>
              <a:t>Cordero/</a:t>
            </a:r>
            <a:r>
              <a:rPr lang="en-US" sz="2000" dirty="0" err="1"/>
              <a:t>tórtolas</a:t>
            </a:r>
            <a:r>
              <a:rPr lang="en-US" sz="2000" dirty="0" smtClean="0"/>
              <a:t>/</a:t>
            </a:r>
            <a:br>
              <a:rPr lang="en-US" sz="2000" dirty="0" smtClean="0"/>
            </a:br>
            <a:r>
              <a:rPr lang="en-US" sz="2000" dirty="0" smtClean="0"/>
              <a:t>palominos</a:t>
            </a:r>
            <a:endParaRPr lang="en-US" sz="2000" dirty="0"/>
          </a:p>
          <a:p>
            <a:pPr lvl="1" algn="l" rtl="0" fontAlgn="base"/>
            <a:r>
              <a:rPr lang="en-US" sz="2000" dirty="0"/>
              <a:t>Las restituciones deben ser pagadas</a:t>
            </a:r>
          </a:p>
        </p:txBody>
      </p:sp>
      <p:sp>
        <p:nvSpPr>
          <p:cNvPr id="7" name="TextBox 6">
            <a:extLst>
              <a:ext uri="{FF2B5EF4-FFF2-40B4-BE49-F238E27FC236}">
                <a16:creationId xmlns:a16="http://schemas.microsoft.com/office/drawing/2014/main" xmlns="" id="{75ABD994-C85A-4A88-97C1-43F284BAAAD9}"/>
              </a:ext>
            </a:extLst>
          </p:cNvPr>
          <p:cNvSpPr txBox="1"/>
          <p:nvPr/>
        </p:nvSpPr>
        <p:spPr>
          <a:xfrm>
            <a:off x="1164265" y="4599826"/>
            <a:ext cx="6815469" cy="923330"/>
          </a:xfrm>
          <a:prstGeom prst="rect">
            <a:avLst/>
          </a:prstGeom>
          <a:noFill/>
          <a:ln>
            <a:solidFill>
              <a:schemeClr val="accent5">
                <a:lumMod val="75000"/>
              </a:schemeClr>
            </a:solidFill>
          </a:ln>
        </p:spPr>
        <p:txBody>
          <a:bodyPr wrap="square" rtlCol="0">
            <a:spAutoFit/>
          </a:bodyPr>
          <a:lstStyle/>
          <a:p>
            <a:pPr algn="ctr" rtl="0"/>
            <a:r>
              <a:rPr lang="en-US" b="1" baseline="30000" dirty="0"/>
              <a:t>Levítico 17:11</a:t>
            </a:r>
            <a:r>
              <a:rPr lang="en-US" dirty="0"/>
              <a:t>Porque la vida de la carne en la sangre está, y yo os la he dado sobre el altar para hacer expiación por vuestras almas; </a:t>
            </a:r>
            <a:r>
              <a:rPr lang="en-US" dirty="0" smtClean="0"/>
              <a:t>y la </a:t>
            </a:r>
            <a:r>
              <a:rPr lang="en-US" dirty="0" err="1" smtClean="0"/>
              <a:t>misma</a:t>
            </a:r>
            <a:r>
              <a:rPr lang="en-US" dirty="0" smtClean="0"/>
              <a:t> </a:t>
            </a:r>
            <a:r>
              <a:rPr lang="en-US" dirty="0" err="1" smtClean="0"/>
              <a:t>sangre</a:t>
            </a:r>
            <a:r>
              <a:rPr lang="en-US" dirty="0" smtClean="0"/>
              <a:t> </a:t>
            </a:r>
            <a:r>
              <a:rPr lang="en-US" dirty="0" err="1" smtClean="0"/>
              <a:t>hará</a:t>
            </a:r>
            <a:r>
              <a:rPr lang="en-US" dirty="0" smtClean="0"/>
              <a:t> </a:t>
            </a:r>
            <a:r>
              <a:rPr lang="en-US" dirty="0" err="1" smtClean="0"/>
              <a:t>expiación</a:t>
            </a:r>
            <a:r>
              <a:rPr lang="en-US" dirty="0" smtClean="0"/>
              <a:t> de la persona.'</a:t>
            </a:r>
            <a:endParaRPr lang="en-US" dirty="0"/>
          </a:p>
        </p:txBody>
      </p:sp>
    </p:spTree>
    <p:extLst>
      <p:ext uri="{BB962C8B-B14F-4D97-AF65-F5344CB8AC3E}">
        <p14:creationId xmlns:p14="http://schemas.microsoft.com/office/powerpoint/2010/main" val="40432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C5201-26FE-9CED-226A-27F964B402E9}"/>
              </a:ext>
            </a:extLst>
          </p:cNvPr>
          <p:cNvSpPr>
            <a:spLocks noGrp="1"/>
          </p:cNvSpPr>
          <p:nvPr>
            <p:ph type="title"/>
          </p:nvPr>
        </p:nvSpPr>
        <p:spPr/>
        <p:txBody>
          <a:bodyPr/>
          <a:lstStyle/>
          <a:p>
            <a:pPr algn="ctr" rtl="0"/>
            <a:r>
              <a:rPr lang="en-US" dirty="0"/>
              <a:t>El sacrificio del Sumo Sacerdote</a:t>
            </a:r>
          </a:p>
        </p:txBody>
      </p:sp>
      <p:sp>
        <p:nvSpPr>
          <p:cNvPr id="4" name="Content Placeholder 3">
            <a:extLst>
              <a:ext uri="{FF2B5EF4-FFF2-40B4-BE49-F238E27FC236}">
                <a16:creationId xmlns:a16="http://schemas.microsoft.com/office/drawing/2014/main" xmlns="" id="{CC0EDDB5-B346-CBCC-E938-8966350B4A9E}"/>
              </a:ext>
            </a:extLst>
          </p:cNvPr>
          <p:cNvSpPr>
            <a:spLocks noGrp="1"/>
          </p:cNvSpPr>
          <p:nvPr>
            <p:ph sz="half" idx="2"/>
          </p:nvPr>
        </p:nvSpPr>
        <p:spPr>
          <a:xfrm>
            <a:off x="85060" y="1521354"/>
            <a:ext cx="8878187" cy="4060739"/>
          </a:xfrm>
        </p:spPr>
        <p:txBody>
          <a:bodyPr>
            <a:normAutofit lnSpcReduction="10000"/>
          </a:bodyPr>
          <a:lstStyle/>
          <a:p>
            <a:pPr marL="0" indent="0" algn="ctr">
              <a:buNone/>
            </a:pPr>
            <a:r>
              <a:rPr lang="en-US" dirty="0"/>
              <a:t>Hebreos 2:9</a:t>
            </a:r>
            <a:r>
              <a:rPr lang="en-US" b="1" baseline="30000" dirty="0"/>
              <a:t> </a:t>
            </a:r>
            <a:r>
              <a:rPr lang="es-ES" dirty="0"/>
              <a:t>Pero vemos a Aquel que fue hecho un poco inferior a los ángeles, es decir, a </a:t>
            </a:r>
            <a:r>
              <a:rPr lang="es-ES" b="1" u="sng" dirty="0"/>
              <a:t>Jesús</a:t>
            </a:r>
            <a:r>
              <a:rPr lang="es-ES" dirty="0"/>
              <a:t>, coronado de gloria y honor a causa del padecimiento de la muerte, </a:t>
            </a:r>
            <a:r>
              <a:rPr lang="es-ES" b="1" u="sng" dirty="0"/>
              <a:t>para que por la gracia de Dios probara la muerte por todos</a:t>
            </a:r>
            <a:r>
              <a:rPr lang="es-ES" dirty="0" smtClean="0"/>
              <a:t>.</a:t>
            </a:r>
          </a:p>
          <a:p>
            <a:pPr marL="0" indent="0" algn="ctr">
              <a:buNone/>
            </a:pPr>
            <a:r>
              <a:rPr lang="en-US" dirty="0" err="1" smtClean="0"/>
              <a:t>Heb</a:t>
            </a:r>
            <a:r>
              <a:rPr lang="en-US" dirty="0" smtClean="0"/>
              <a:t> </a:t>
            </a:r>
            <a:r>
              <a:rPr lang="en-US" dirty="0"/>
              <a:t>7:27 </a:t>
            </a:r>
            <a:r>
              <a:rPr lang="es-ES" dirty="0"/>
              <a:t>que no necesita, como aquellos sumos sacerdotes, ofrecer sacrificios diariamente, primero por sus propios pecados y después por los pecados del pueblo. Porque esto Jesús lo hizo una vez para siempre, </a:t>
            </a:r>
            <a:r>
              <a:rPr lang="es-ES" b="1" u="sng" dirty="0"/>
              <a:t>cuando Él mismo se ofreció</a:t>
            </a:r>
            <a:r>
              <a:rPr lang="es-ES" b="1" u="sng" dirty="0" smtClean="0"/>
              <a:t>.</a:t>
            </a:r>
          </a:p>
          <a:p>
            <a:pPr marL="0" indent="0" algn="ctr">
              <a:buNone/>
            </a:pPr>
            <a:r>
              <a:rPr lang="en-US" dirty="0" err="1" smtClean="0"/>
              <a:t>Hebreos</a:t>
            </a:r>
            <a:r>
              <a:rPr lang="en-US" dirty="0" smtClean="0"/>
              <a:t> </a:t>
            </a:r>
            <a:r>
              <a:rPr lang="en-US" dirty="0"/>
              <a:t>9:26</a:t>
            </a:r>
            <a:r>
              <a:rPr lang="en-US" b="1" baseline="30000" dirty="0"/>
              <a:t> </a:t>
            </a:r>
            <a:r>
              <a:rPr lang="en-US" dirty="0" smtClean="0"/>
              <a:t> </a:t>
            </a:r>
            <a:r>
              <a:rPr lang="es-ES" dirty="0"/>
              <a:t>De otra manera, a Cristo le hubiera sido necesario sufrir muchas </a:t>
            </a:r>
            <a:r>
              <a:rPr lang="es-ES" dirty="0" smtClean="0"/>
              <a:t>veces</a:t>
            </a:r>
            <a:r>
              <a:rPr lang="es-ES" dirty="0"/>
              <a:t> desde la fundación del mundo; pero ahora, una sola vez en la consumación de los siglos, </a:t>
            </a:r>
            <a:r>
              <a:rPr lang="es-ES" b="1" u="sng" dirty="0"/>
              <a:t>se </a:t>
            </a:r>
            <a:r>
              <a:rPr lang="es-ES" b="1" u="sng" dirty="0" smtClean="0"/>
              <a:t>ha</a:t>
            </a:r>
            <a:r>
              <a:rPr lang="es-ES" b="1" u="sng" dirty="0"/>
              <a:t> manifestado para </a:t>
            </a:r>
            <a:r>
              <a:rPr lang="es-ES" b="1" u="sng" dirty="0" smtClean="0"/>
              <a:t>destruir</a:t>
            </a:r>
            <a:r>
              <a:rPr lang="es-ES" b="1" u="sng" dirty="0"/>
              <a:t> el pecado por el sacrificio de sí </a:t>
            </a:r>
            <a:r>
              <a:rPr lang="es-ES" b="1" u="sng" dirty="0" smtClean="0"/>
              <a:t>mismo.</a:t>
            </a:r>
            <a:endParaRPr lang="en-US" b="1" u="sng" dirty="0"/>
          </a:p>
          <a:p>
            <a:pPr marL="0" indent="0" algn="ctr">
              <a:buNone/>
            </a:pPr>
            <a:r>
              <a:rPr lang="en-US" dirty="0"/>
              <a:t>Heb 10:10 </a:t>
            </a:r>
            <a:r>
              <a:rPr lang="es-ES" dirty="0"/>
              <a:t>Por esa </a:t>
            </a:r>
            <a:r>
              <a:rPr lang="es-ES" dirty="0" smtClean="0"/>
              <a:t>voluntad </a:t>
            </a:r>
            <a:r>
              <a:rPr lang="es-ES" dirty="0"/>
              <a:t>hemos sido </a:t>
            </a:r>
            <a:r>
              <a:rPr lang="es-ES" b="1" u="sng" dirty="0"/>
              <a:t>santificados mediante la ofrenda del cuerpo de Jesucristo ofrecida</a:t>
            </a:r>
            <a:r>
              <a:rPr lang="es-ES" dirty="0"/>
              <a:t> una vez para siempre.</a:t>
            </a:r>
            <a:endParaRPr lang="en-US" dirty="0"/>
          </a:p>
        </p:txBody>
      </p:sp>
    </p:spTree>
    <p:extLst>
      <p:ext uri="{BB962C8B-B14F-4D97-AF65-F5344CB8AC3E}">
        <p14:creationId xmlns:p14="http://schemas.microsoft.com/office/powerpoint/2010/main" val="65781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795F4B-BDC9-66DD-7FFD-540DBD75E680}"/>
              </a:ext>
            </a:extLst>
          </p:cNvPr>
          <p:cNvSpPr>
            <a:spLocks noGrp="1"/>
          </p:cNvSpPr>
          <p:nvPr>
            <p:ph idx="1"/>
          </p:nvPr>
        </p:nvSpPr>
        <p:spPr>
          <a:xfrm>
            <a:off x="628650" y="735649"/>
            <a:ext cx="7886700" cy="4243702"/>
          </a:xfrm>
        </p:spPr>
        <p:txBody>
          <a:bodyPr anchor="ctr">
            <a:normAutofit/>
          </a:bodyPr>
          <a:lstStyle/>
          <a:p>
            <a:pPr marL="0" indent="0" algn="ctr">
              <a:buNone/>
            </a:pPr>
            <a:r>
              <a:rPr lang="en-US" sz="2800" b="1" baseline="30000" dirty="0"/>
              <a:t>Juan </a:t>
            </a:r>
            <a:r>
              <a:rPr lang="en-US" sz="2800" b="1" baseline="30000" dirty="0" smtClean="0"/>
              <a:t>19:2</a:t>
            </a:r>
            <a:r>
              <a:rPr lang="es-ES" sz="2800" b="1" baseline="30000" dirty="0" smtClean="0"/>
              <a:t>8</a:t>
            </a:r>
            <a:r>
              <a:rPr lang="es-ES" sz="2800" b="1" baseline="30000" dirty="0"/>
              <a:t> </a:t>
            </a:r>
            <a:r>
              <a:rPr lang="es-ES" sz="2800" dirty="0"/>
              <a:t>Después de esto, sabiendo Jesús que todo ya se había consumado, para que se cumpliera la Escritura, dijo*: «Tengo sed». </a:t>
            </a:r>
            <a:r>
              <a:rPr lang="es-ES" sz="2800" b="1" baseline="30000" dirty="0"/>
              <a:t>29 </a:t>
            </a:r>
            <a:r>
              <a:rPr lang="es-ES" sz="2800" dirty="0"/>
              <a:t>Había allí una vasija llena de vinagre. Colocaron, pues, una esponja empapada del vinagre en </a:t>
            </a:r>
            <a:r>
              <a:rPr lang="es-ES" sz="2800" i="1" dirty="0"/>
              <a:t>una rama de</a:t>
            </a:r>
            <a:r>
              <a:rPr lang="es-ES" sz="2800" dirty="0"/>
              <a:t> hisopo, y se la acercaron a la boca. </a:t>
            </a:r>
            <a:r>
              <a:rPr lang="es-ES" sz="2800" b="1" baseline="30000" dirty="0"/>
              <a:t>30 </a:t>
            </a:r>
            <a:r>
              <a:rPr lang="es-ES" sz="2800" dirty="0"/>
              <a:t>Entonces Jesús, cuando hubo tomado el vinagre, dijo: «</a:t>
            </a:r>
            <a:r>
              <a:rPr lang="es-ES" sz="2800" b="1" u="sng" dirty="0"/>
              <a:t>¡Consumado es</a:t>
            </a:r>
            <a:r>
              <a:rPr lang="es-ES" sz="2800" b="1" u="sng" dirty="0" smtClean="0"/>
              <a:t>!</a:t>
            </a:r>
            <a:r>
              <a:rPr lang="es-ES" sz="2800" dirty="0" smtClean="0"/>
              <a:t>».</a:t>
            </a:r>
            <a:r>
              <a:rPr lang="es-ES" sz="2800" dirty="0"/>
              <a:t> </a:t>
            </a:r>
            <a:r>
              <a:rPr lang="es-ES" sz="2800" b="1" u="sng" dirty="0"/>
              <a:t>E inclinando la cabeza, entregó el espíritu</a:t>
            </a:r>
            <a:r>
              <a:rPr lang="es-ES" sz="2800" dirty="0"/>
              <a:t>.</a:t>
            </a:r>
            <a:endParaRPr lang="en-US" sz="2800" b="1" u="sng" dirty="0"/>
          </a:p>
        </p:txBody>
      </p:sp>
    </p:spTree>
    <p:extLst>
      <p:ext uri="{BB962C8B-B14F-4D97-AF65-F5344CB8AC3E}">
        <p14:creationId xmlns:p14="http://schemas.microsoft.com/office/powerpoint/2010/main" val="290183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AA842-5719-131F-63FA-A28646242551}"/>
              </a:ext>
            </a:extLst>
          </p:cNvPr>
          <p:cNvSpPr>
            <a:spLocks noGrp="1"/>
          </p:cNvSpPr>
          <p:nvPr>
            <p:ph type="title"/>
          </p:nvPr>
        </p:nvSpPr>
        <p:spPr/>
        <p:txBody>
          <a:bodyPr/>
          <a:lstStyle/>
          <a:p>
            <a:pPr algn="l" rtl="0"/>
            <a:endParaRPr lang="en-US"/>
          </a:p>
        </p:txBody>
      </p:sp>
      <p:sp>
        <p:nvSpPr>
          <p:cNvPr id="3" name="Content Placeholder 2">
            <a:extLst>
              <a:ext uri="{FF2B5EF4-FFF2-40B4-BE49-F238E27FC236}">
                <a16:creationId xmlns:a16="http://schemas.microsoft.com/office/drawing/2014/main" xmlns="" id="{9C249210-62A8-B6FA-7931-59697362FCA9}"/>
              </a:ext>
            </a:extLst>
          </p:cNvPr>
          <p:cNvSpPr>
            <a:spLocks noGrp="1"/>
          </p:cNvSpPr>
          <p:nvPr>
            <p:ph idx="1"/>
          </p:nvPr>
        </p:nvSpPr>
        <p:spPr/>
        <p:txBody>
          <a:bodyPr/>
          <a:lstStyle/>
          <a:p>
            <a:pPr algn="l" rtl="0"/>
            <a:endParaRPr lang="en-US"/>
          </a:p>
        </p:txBody>
      </p:sp>
    </p:spTree>
    <p:extLst>
      <p:ext uri="{BB962C8B-B14F-4D97-AF65-F5344CB8AC3E}">
        <p14:creationId xmlns:p14="http://schemas.microsoft.com/office/powerpoint/2010/main" val="3826864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6ADA1A-9BA4-056E-94F3-55901EE72840}"/>
              </a:ext>
            </a:extLst>
          </p:cNvPr>
          <p:cNvSpPr>
            <a:spLocks noGrp="1"/>
          </p:cNvSpPr>
          <p:nvPr>
            <p:ph idx="1"/>
          </p:nvPr>
        </p:nvSpPr>
        <p:spPr>
          <a:xfrm>
            <a:off x="318247" y="274320"/>
            <a:ext cx="8507506" cy="5339671"/>
          </a:xfrm>
        </p:spPr>
        <p:txBody>
          <a:bodyPr>
            <a:normAutofit/>
          </a:bodyPr>
          <a:lstStyle/>
          <a:p>
            <a:pPr marL="0" indent="0" algn="ctr">
              <a:buNone/>
            </a:pPr>
            <a:r>
              <a:rPr lang="en-US" b="1" baseline="30000" dirty="0" err="1"/>
              <a:t>Hebreos</a:t>
            </a:r>
            <a:r>
              <a:rPr lang="en-US" b="1" baseline="30000" dirty="0"/>
              <a:t> </a:t>
            </a:r>
            <a:r>
              <a:rPr lang="en-US" b="1" baseline="30000" dirty="0" smtClean="0"/>
              <a:t>10</a:t>
            </a:r>
            <a:r>
              <a:rPr lang="es-ES" dirty="0" smtClean="0"/>
              <a:t>12 </a:t>
            </a:r>
            <a:r>
              <a:rPr lang="es-ES" dirty="0"/>
              <a:t>Pero </a:t>
            </a:r>
            <a:r>
              <a:rPr lang="es-ES" b="1" u="sng" dirty="0"/>
              <a:t>Cristo</a:t>
            </a:r>
            <a:r>
              <a:rPr lang="es-ES" dirty="0"/>
              <a:t>, habiendo ofrecido un solo sacrificio por los pecados para siempre, </a:t>
            </a:r>
            <a:r>
              <a:rPr lang="es-ES" b="1" u="sng" dirty="0"/>
              <a:t>se </a:t>
            </a:r>
            <a:r>
              <a:rPr lang="es-ES" b="1" u="sng" dirty="0" smtClean="0"/>
              <a:t>sentó </a:t>
            </a:r>
            <a:r>
              <a:rPr lang="es-ES" b="1" u="sng" dirty="0"/>
              <a:t>a la diestra de Dios</a:t>
            </a:r>
            <a:r>
              <a:rPr lang="es-ES" dirty="0"/>
              <a:t>, 13 esperando de ahí en adelante hasta que Sus enemigos sean puestos por estrado de Sus pies. 14 Porque por una ofrenda Él ha hecho perfectos para siempre a los que son santificados.</a:t>
            </a:r>
            <a:endParaRPr lang="en-US" dirty="0"/>
          </a:p>
          <a:p>
            <a:pPr marL="0" indent="0" algn="ctr">
              <a:buNone/>
            </a:pPr>
            <a:r>
              <a:rPr lang="es-ES" dirty="0" smtClean="0"/>
              <a:t>19 </a:t>
            </a:r>
            <a:r>
              <a:rPr lang="es-ES" dirty="0"/>
              <a:t>Entonces, hermanos, </a:t>
            </a:r>
            <a:r>
              <a:rPr lang="es-ES" b="1" u="sng" dirty="0"/>
              <a:t>puesto que tenemos confianza para entrar al Lugar Santísimo</a:t>
            </a:r>
            <a:r>
              <a:rPr lang="es-ES" dirty="0"/>
              <a:t> por la sangre de Jesús, 20 por un camino nuevo y vivo que Él inauguró para nosotros por medio del velo, es decir, Su carne, 21 y puesto que tenemos un gran Sacerdote sobre la casa de Dios, 22 </a:t>
            </a:r>
            <a:r>
              <a:rPr lang="es-ES" b="1" u="sng" dirty="0"/>
              <a:t>acerquémonos</a:t>
            </a:r>
            <a:r>
              <a:rPr lang="es-ES" dirty="0"/>
              <a:t> con corazón sincero, en plena certidumbre de fe, teniendo nuestro corazón </a:t>
            </a:r>
            <a:r>
              <a:rPr lang="es-ES" dirty="0" smtClean="0"/>
              <a:t>purificado de </a:t>
            </a:r>
            <a:r>
              <a:rPr lang="es-ES" dirty="0"/>
              <a:t>mala conciencia y nuestro cuerpo lavado con agua pura.</a:t>
            </a:r>
            <a:endParaRPr lang="en-US" dirty="0" smtClean="0"/>
          </a:p>
          <a:p>
            <a:pPr marL="0" indent="0" algn="ctr">
              <a:buNone/>
            </a:pPr>
            <a:r>
              <a:rPr lang="en-US" b="1" baseline="30000" dirty="0" err="1" smtClean="0"/>
              <a:t>Hebreos</a:t>
            </a:r>
            <a:r>
              <a:rPr lang="en-US" b="1" baseline="30000" dirty="0" smtClean="0"/>
              <a:t> 13</a:t>
            </a:r>
            <a:r>
              <a:rPr lang="en-US" b="1" dirty="0" smtClean="0"/>
              <a:t> </a:t>
            </a:r>
            <a:r>
              <a:rPr lang="es-ES" dirty="0" smtClean="0"/>
              <a:t>12 </a:t>
            </a:r>
            <a:r>
              <a:rPr lang="es-ES" dirty="0"/>
              <a:t>Por lo cual también Jesús, para santificar al pueblo mediante Su propia sangre, padeció fuera de la puerta. 13 </a:t>
            </a:r>
            <a:r>
              <a:rPr lang="es-ES" b="1" u="sng" dirty="0"/>
              <a:t>Así pues, salgamos a Su encuentro fuera del campamento, llevando Su oprobio</a:t>
            </a:r>
            <a:r>
              <a:rPr lang="es-ES" dirty="0"/>
              <a:t>. 14 Porque no tenemos aquí una ciudad permanente, sino que buscamos la que está por venir.</a:t>
            </a:r>
            <a:endParaRPr lang="en-US" dirty="0"/>
          </a:p>
        </p:txBody>
      </p:sp>
    </p:spTree>
    <p:extLst>
      <p:ext uri="{BB962C8B-B14F-4D97-AF65-F5344CB8AC3E}">
        <p14:creationId xmlns:p14="http://schemas.microsoft.com/office/powerpoint/2010/main" val="67630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7949D-EC13-433C-4FD5-B5F10E260B16}"/>
              </a:ext>
            </a:extLst>
          </p:cNvPr>
          <p:cNvSpPr>
            <a:spLocks noGrp="1"/>
          </p:cNvSpPr>
          <p:nvPr>
            <p:ph type="title"/>
          </p:nvPr>
        </p:nvSpPr>
        <p:spPr>
          <a:xfrm>
            <a:off x="628650" y="15213"/>
            <a:ext cx="7886700" cy="909820"/>
          </a:xfrm>
        </p:spPr>
        <p:txBody>
          <a:bodyPr>
            <a:normAutofit/>
          </a:bodyPr>
          <a:lstStyle/>
          <a:p>
            <a:pPr algn="ctr" rtl="0"/>
            <a:r>
              <a:rPr lang="en-US" sz="3200" dirty="0"/>
              <a:t>Día de Expiación (Propiciación)</a:t>
            </a:r>
          </a:p>
        </p:txBody>
      </p:sp>
      <p:sp>
        <p:nvSpPr>
          <p:cNvPr id="3" name="Content Placeholder 2">
            <a:extLst>
              <a:ext uri="{FF2B5EF4-FFF2-40B4-BE49-F238E27FC236}">
                <a16:creationId xmlns:a16="http://schemas.microsoft.com/office/drawing/2014/main" xmlns="" id="{3C12D513-F80C-9359-048A-A61AE2BBE570}"/>
              </a:ext>
            </a:extLst>
          </p:cNvPr>
          <p:cNvSpPr>
            <a:spLocks noGrp="1"/>
          </p:cNvSpPr>
          <p:nvPr>
            <p:ph idx="1"/>
          </p:nvPr>
        </p:nvSpPr>
        <p:spPr>
          <a:xfrm>
            <a:off x="0" y="691117"/>
            <a:ext cx="9144000" cy="4098850"/>
          </a:xfrm>
        </p:spPr>
        <p:txBody>
          <a:bodyPr>
            <a:normAutofit lnSpcReduction="10000"/>
          </a:bodyPr>
          <a:lstStyle/>
          <a:p>
            <a:pPr marL="0" indent="0" algn="ctr">
              <a:buNone/>
            </a:pPr>
            <a:r>
              <a:rPr lang="en-US" b="1" baseline="30000" dirty="0" err="1"/>
              <a:t>Levítico</a:t>
            </a:r>
            <a:r>
              <a:rPr lang="en-US" b="1" baseline="30000" dirty="0"/>
              <a:t> </a:t>
            </a:r>
            <a:r>
              <a:rPr lang="en-US" b="1" baseline="30000" dirty="0" smtClean="0"/>
              <a:t>16</a:t>
            </a:r>
            <a:r>
              <a:rPr lang="es-ES" dirty="0" smtClean="0"/>
              <a:t>2 </a:t>
            </a:r>
            <a:r>
              <a:rPr lang="es-ES" dirty="0"/>
              <a:t>El Señor le dijo a Moisés: «Dile a tu hermano Aarón que </a:t>
            </a:r>
            <a:r>
              <a:rPr lang="es-ES" b="1" u="sng" dirty="0"/>
              <a:t>no entre en cualquier tiempo</a:t>
            </a:r>
            <a:r>
              <a:rPr lang="es-ES" dirty="0"/>
              <a:t> en el lugar santo detrás del velo, delante del propiciatorio que está sobre el arca, </a:t>
            </a:r>
            <a:r>
              <a:rPr lang="es-ES" b="1" u="sng" dirty="0"/>
              <a:t>no sea que muera</a:t>
            </a:r>
            <a:r>
              <a:rPr lang="es-ES" dirty="0"/>
              <a:t>; porque Yo apareceré en la nube sobre el propiciatorio. 3 Aarón podrá entrar en el lugar santo con esto: con un novillo para ofrenda por el pecado y un carnero para holocausto. 4 S</a:t>
            </a:r>
            <a:r>
              <a:rPr lang="es-ES" b="1" u="sng" dirty="0"/>
              <a:t>e vestirá con la túnica sagrada de lino, y los calzoncillos de lino estarán sobre su cuerpo, y se ceñirá con el cinturón de lino y se cubrirá con la tiara de lino</a:t>
            </a:r>
            <a:r>
              <a:rPr lang="es-ES" dirty="0"/>
              <a:t> (estas son vestiduras sagradas). </a:t>
            </a:r>
            <a:r>
              <a:rPr lang="es-ES" b="1" u="sng" dirty="0"/>
              <a:t>Lavará, pues, su cuerpo con agua y se vestirá con </a:t>
            </a:r>
            <a:r>
              <a:rPr lang="es-ES" b="1" u="sng" dirty="0" smtClean="0"/>
              <a:t>ellas</a:t>
            </a:r>
            <a:r>
              <a:rPr lang="es-ES" dirty="0" smtClean="0"/>
              <a:t>… </a:t>
            </a:r>
            <a:r>
              <a:rPr lang="es-ES" b="1" baseline="30000" dirty="0"/>
              <a:t>6 </a:t>
            </a:r>
            <a:r>
              <a:rPr lang="es-ES" dirty="0"/>
              <a:t>Entonces </a:t>
            </a:r>
            <a:r>
              <a:rPr lang="es-ES" b="1" u="sng" dirty="0"/>
              <a:t>Aarón ofrecerá el novillo</a:t>
            </a:r>
            <a:r>
              <a:rPr lang="es-ES" dirty="0"/>
              <a:t> como ofrenda por el pecado, que es </a:t>
            </a:r>
            <a:r>
              <a:rPr lang="es-ES" b="1" u="sng" dirty="0"/>
              <a:t>por sí mismo</a:t>
            </a:r>
            <a:r>
              <a:rPr lang="es-ES" dirty="0"/>
              <a:t>, para </a:t>
            </a:r>
            <a:r>
              <a:rPr lang="es-ES" b="1" u="sng" dirty="0"/>
              <a:t>hacer expiación por sí mismo</a:t>
            </a:r>
            <a:r>
              <a:rPr lang="es-ES" dirty="0"/>
              <a:t> y por su casa. </a:t>
            </a:r>
            <a:r>
              <a:rPr lang="es-ES" dirty="0" smtClean="0"/>
              <a:t>…</a:t>
            </a:r>
            <a:r>
              <a:rPr lang="es-ES" b="1" baseline="30000" dirty="0"/>
              <a:t>11 </a:t>
            </a:r>
            <a:r>
              <a:rPr lang="es-ES" dirty="0"/>
              <a:t>»Entonces Aarón ofrecerá el novillo de la </a:t>
            </a:r>
            <a:r>
              <a:rPr lang="es-ES" b="1" u="sng" dirty="0"/>
              <a:t>ofrenda por el pecado, que es por sí mismo,</a:t>
            </a:r>
            <a:r>
              <a:rPr lang="es-ES" dirty="0"/>
              <a:t> y hará expiación por sí mismo y por su casa, y degollará el novillo de la ofrenda por el pecado hecha por sí </a:t>
            </a:r>
            <a:r>
              <a:rPr lang="es-ES" dirty="0" smtClean="0"/>
              <a:t>mismo…</a:t>
            </a:r>
            <a:r>
              <a:rPr lang="es-ES" b="1" baseline="30000" dirty="0" smtClean="0"/>
              <a:t>23</a:t>
            </a:r>
            <a:r>
              <a:rPr lang="es-ES" b="1" baseline="30000" dirty="0"/>
              <a:t> </a:t>
            </a:r>
            <a:r>
              <a:rPr lang="es-ES" dirty="0"/>
              <a:t>»Entonces Aarón entrará en la tienda de reunión y </a:t>
            </a:r>
            <a:r>
              <a:rPr lang="es-ES" b="1" u="sng" dirty="0"/>
              <a:t>se quitará las vestiduras de lino que se había puesto al entrar en el lugar santo, y las dejará allí. </a:t>
            </a:r>
            <a:r>
              <a:rPr lang="es-ES" b="1" u="sng" baseline="30000" dirty="0"/>
              <a:t>24 </a:t>
            </a:r>
            <a:r>
              <a:rPr lang="es-ES" b="1" u="sng" dirty="0"/>
              <a:t>Lavará su cuerpo con agua en un lugar sagrado, se pondrá sus </a:t>
            </a:r>
            <a:r>
              <a:rPr lang="es-ES" b="1" u="sng" dirty="0" smtClean="0"/>
              <a:t>vestidos…</a:t>
            </a:r>
            <a:r>
              <a:rPr lang="es-ES" dirty="0"/>
              <a:t> </a:t>
            </a:r>
            <a:endParaRPr lang="en-US" dirty="0"/>
          </a:p>
        </p:txBody>
      </p:sp>
      <p:sp>
        <p:nvSpPr>
          <p:cNvPr id="4" name="TextBox 3">
            <a:extLst>
              <a:ext uri="{FF2B5EF4-FFF2-40B4-BE49-F238E27FC236}">
                <a16:creationId xmlns:a16="http://schemas.microsoft.com/office/drawing/2014/main" xmlns="" id="{0A41764C-6D0C-7A3E-3B35-6D5C6A77FE85}"/>
              </a:ext>
            </a:extLst>
          </p:cNvPr>
          <p:cNvSpPr txBox="1"/>
          <p:nvPr/>
        </p:nvSpPr>
        <p:spPr>
          <a:xfrm>
            <a:off x="996803" y="4684124"/>
            <a:ext cx="7150394" cy="1015663"/>
          </a:xfrm>
          <a:prstGeom prst="rect">
            <a:avLst/>
          </a:prstGeom>
          <a:noFill/>
          <a:ln>
            <a:solidFill>
              <a:schemeClr val="accent5">
                <a:lumMod val="75000"/>
              </a:schemeClr>
            </a:solidFill>
          </a:ln>
        </p:spPr>
        <p:txBody>
          <a:bodyPr wrap="square" rtlCol="0">
            <a:spAutoFit/>
          </a:bodyPr>
          <a:lstStyle/>
          <a:p>
            <a:pPr algn="ctr" rtl="0"/>
            <a:r>
              <a:rPr lang="en-US" sz="2000" dirty="0"/>
              <a:t>El sumo sacerdote necesitaba pasar por una preparación especial para estar lo suficientemente limpio como para hacer el sacrificio en nombre de todo el pueblo de Dios.</a:t>
            </a:r>
          </a:p>
        </p:txBody>
      </p:sp>
    </p:spTree>
    <p:extLst>
      <p:ext uri="{BB962C8B-B14F-4D97-AF65-F5344CB8AC3E}">
        <p14:creationId xmlns:p14="http://schemas.microsoft.com/office/powerpoint/2010/main" val="271450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7949D-EC13-433C-4FD5-B5F10E260B16}"/>
              </a:ext>
            </a:extLst>
          </p:cNvPr>
          <p:cNvSpPr>
            <a:spLocks noGrp="1"/>
          </p:cNvSpPr>
          <p:nvPr>
            <p:ph type="title"/>
          </p:nvPr>
        </p:nvSpPr>
        <p:spPr>
          <a:xfrm>
            <a:off x="628650" y="15213"/>
            <a:ext cx="7886700" cy="909820"/>
          </a:xfrm>
        </p:spPr>
        <p:txBody>
          <a:bodyPr>
            <a:normAutofit/>
          </a:bodyPr>
          <a:lstStyle/>
          <a:p>
            <a:pPr algn="ctr" rtl="0"/>
            <a:r>
              <a:rPr lang="en-US" sz="3200" dirty="0"/>
              <a:t>Día de Expiación (Propiciación)</a:t>
            </a:r>
          </a:p>
        </p:txBody>
      </p:sp>
      <p:sp>
        <p:nvSpPr>
          <p:cNvPr id="3" name="Content Placeholder 2">
            <a:extLst>
              <a:ext uri="{FF2B5EF4-FFF2-40B4-BE49-F238E27FC236}">
                <a16:creationId xmlns:a16="http://schemas.microsoft.com/office/drawing/2014/main" xmlns="" id="{3C12D513-F80C-9359-048A-A61AE2BBE570}"/>
              </a:ext>
            </a:extLst>
          </p:cNvPr>
          <p:cNvSpPr>
            <a:spLocks noGrp="1"/>
          </p:cNvSpPr>
          <p:nvPr>
            <p:ph idx="1"/>
          </p:nvPr>
        </p:nvSpPr>
        <p:spPr>
          <a:xfrm>
            <a:off x="0" y="691116"/>
            <a:ext cx="9144000" cy="4104167"/>
          </a:xfrm>
        </p:spPr>
        <p:txBody>
          <a:bodyPr>
            <a:normAutofit fontScale="92500"/>
          </a:bodyPr>
          <a:lstStyle/>
          <a:p>
            <a:pPr marL="0" indent="0" algn="ctr">
              <a:buNone/>
            </a:pPr>
            <a:r>
              <a:rPr lang="en-US" sz="2200" b="1" baseline="30000" dirty="0" err="1"/>
              <a:t>Levítico</a:t>
            </a:r>
            <a:r>
              <a:rPr lang="en-US" sz="2200" b="1" baseline="30000" dirty="0"/>
              <a:t> </a:t>
            </a:r>
            <a:r>
              <a:rPr lang="en-US" sz="2200" b="1" baseline="30000" dirty="0" smtClean="0"/>
              <a:t>16</a:t>
            </a:r>
            <a:r>
              <a:rPr lang="es-ES" sz="2200" dirty="0" smtClean="0"/>
              <a:t>15 </a:t>
            </a:r>
            <a:r>
              <a:rPr lang="es-ES" sz="2200" dirty="0"/>
              <a:t>»Después </a:t>
            </a:r>
            <a:r>
              <a:rPr lang="es-ES" sz="2200" b="1" u="sng" dirty="0"/>
              <a:t>degollará el macho cabrío de la ofrenda por el pecado</a:t>
            </a:r>
            <a:r>
              <a:rPr lang="es-ES" sz="2200" dirty="0"/>
              <a:t> que es por el pueblo, y </a:t>
            </a:r>
            <a:r>
              <a:rPr lang="es-ES" sz="2200" b="1" u="sng" dirty="0"/>
              <a:t>llevará su sangre </a:t>
            </a:r>
            <a:r>
              <a:rPr lang="es-ES" sz="2200" dirty="0"/>
              <a:t>detrás del velo y hará con ella como hizo con </a:t>
            </a:r>
            <a:r>
              <a:rPr lang="es-ES" sz="2200" b="1" u="sng" dirty="0"/>
              <a:t>la sangre</a:t>
            </a:r>
            <a:r>
              <a:rPr lang="es-ES" sz="2200" dirty="0"/>
              <a:t> del novillo, y la rociará sobre el propiciatorio y delante del propiciatorio. 16 Hará, pues, expiación por el lugar santo </a:t>
            </a:r>
            <a:r>
              <a:rPr lang="es-ES" sz="2200" b="1" u="sng" dirty="0"/>
              <a:t>a causa de las impurezas de los israelitas y a causa de sus transgresiones, por todos sus pecados</a:t>
            </a:r>
            <a:r>
              <a:rPr lang="es-ES" sz="2200" dirty="0"/>
              <a:t>; así hará también con la tienda de reunión que permanece con ellos en medio de sus </a:t>
            </a:r>
            <a:r>
              <a:rPr lang="es-ES" sz="2200" dirty="0" smtClean="0"/>
              <a:t>impurezas. 17 </a:t>
            </a:r>
            <a:r>
              <a:rPr lang="es-ES" sz="2200" dirty="0"/>
              <a:t>»Cuando Aarón entre a hacer expiación en el lugar santo, nadie estará en la tienda de reunión hasta que él salga, para que haga expiación por sí mismo, por su casa y por toda la asamblea de Israel. </a:t>
            </a:r>
            <a:r>
              <a:rPr lang="es-ES" sz="2200" dirty="0" smtClean="0"/>
              <a:t>… </a:t>
            </a:r>
            <a:r>
              <a:rPr lang="es-ES" sz="2200" dirty="0"/>
              <a:t>21 Después Aarón </a:t>
            </a:r>
            <a:r>
              <a:rPr lang="es-ES" sz="2200" b="1" u="sng" dirty="0"/>
              <a:t>pondrá ambas manos sobre la cabeza del macho cabrío</a:t>
            </a:r>
            <a:r>
              <a:rPr lang="es-ES" sz="2200" dirty="0"/>
              <a:t> y confesará sobre él </a:t>
            </a:r>
            <a:r>
              <a:rPr lang="es-ES" sz="2200" b="1" u="sng" dirty="0"/>
              <a:t>todas las iniquidades</a:t>
            </a:r>
            <a:r>
              <a:rPr lang="es-ES" sz="2200" dirty="0"/>
              <a:t> de los israelitas y </a:t>
            </a:r>
            <a:r>
              <a:rPr lang="es-ES" sz="2200" b="1" u="sng" dirty="0"/>
              <a:t>todas sus transgresiones, todos sus pecados</a:t>
            </a:r>
            <a:r>
              <a:rPr lang="es-ES" sz="2200" dirty="0"/>
              <a:t>, y poniéndolos sobre la cabeza del macho cabrío, lo enviará al desierto por medio de un hombre preparado para esto. 22 </a:t>
            </a:r>
            <a:r>
              <a:rPr lang="es-ES" sz="2200" b="1" u="sng" dirty="0"/>
              <a:t>El macho cabrío llevará sobre sí todas las iniquidades de ellos</a:t>
            </a:r>
            <a:r>
              <a:rPr lang="es-ES" sz="2200" dirty="0"/>
              <a:t> a una tierra solitaria; y el hombre soltará el macho cabrío en el desierto.</a:t>
            </a:r>
            <a:endParaRPr lang="en-US" dirty="0"/>
          </a:p>
        </p:txBody>
      </p:sp>
      <p:sp>
        <p:nvSpPr>
          <p:cNvPr id="4" name="TextBox 3">
            <a:extLst>
              <a:ext uri="{FF2B5EF4-FFF2-40B4-BE49-F238E27FC236}">
                <a16:creationId xmlns:a16="http://schemas.microsoft.com/office/drawing/2014/main" xmlns="" id="{0A41764C-6D0C-7A3E-3B35-6D5C6A77FE85}"/>
              </a:ext>
            </a:extLst>
          </p:cNvPr>
          <p:cNvSpPr txBox="1"/>
          <p:nvPr/>
        </p:nvSpPr>
        <p:spPr>
          <a:xfrm>
            <a:off x="996803" y="4684124"/>
            <a:ext cx="7150394" cy="1015663"/>
          </a:xfrm>
          <a:prstGeom prst="rect">
            <a:avLst/>
          </a:prstGeom>
          <a:noFill/>
          <a:ln>
            <a:solidFill>
              <a:schemeClr val="accent5">
                <a:lumMod val="75000"/>
              </a:schemeClr>
            </a:solidFill>
          </a:ln>
        </p:spPr>
        <p:txBody>
          <a:bodyPr wrap="square" rtlCol="0">
            <a:noAutofit/>
          </a:bodyPr>
          <a:lstStyle/>
          <a:p>
            <a:pPr algn="ctr" rtl="0"/>
            <a:r>
              <a:rPr lang="en-US" sz="2000" dirty="0"/>
              <a:t>El sumo sacerdote </a:t>
            </a:r>
            <a:r>
              <a:rPr lang="en-US" sz="2000" dirty="0" err="1"/>
              <a:t>entonces</a:t>
            </a:r>
            <a:r>
              <a:rPr lang="en-US" sz="2000" dirty="0"/>
              <a:t> </a:t>
            </a:r>
            <a:r>
              <a:rPr lang="en-US" sz="2000" dirty="0" err="1" smtClean="0"/>
              <a:t>ofrecía</a:t>
            </a:r>
            <a:r>
              <a:rPr lang="en-US" sz="2000" dirty="0" smtClean="0"/>
              <a:t> </a:t>
            </a:r>
            <a:r>
              <a:rPr lang="en-US" sz="2000" dirty="0"/>
              <a:t>dos animales en nombre del pueblo, uno para llevar el pecado del pueblo y el otro para “quitar” el oprobio del pueblo de la tierra.</a:t>
            </a:r>
          </a:p>
        </p:txBody>
      </p:sp>
    </p:spTree>
    <p:extLst>
      <p:ext uri="{BB962C8B-B14F-4D97-AF65-F5344CB8AC3E}">
        <p14:creationId xmlns:p14="http://schemas.microsoft.com/office/powerpoint/2010/main" val="413730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E7949D-EC13-433C-4FD5-B5F10E260B16}"/>
              </a:ext>
            </a:extLst>
          </p:cNvPr>
          <p:cNvSpPr>
            <a:spLocks noGrp="1"/>
          </p:cNvSpPr>
          <p:nvPr>
            <p:ph type="title"/>
          </p:nvPr>
        </p:nvSpPr>
        <p:spPr>
          <a:xfrm>
            <a:off x="628650" y="15213"/>
            <a:ext cx="7886700" cy="909820"/>
          </a:xfrm>
        </p:spPr>
        <p:txBody>
          <a:bodyPr>
            <a:normAutofit/>
          </a:bodyPr>
          <a:lstStyle/>
          <a:p>
            <a:pPr algn="ctr" rtl="0"/>
            <a:r>
              <a:rPr lang="en-US" sz="3200" dirty="0"/>
              <a:t>Día de Expiación (Propiciación)</a:t>
            </a:r>
          </a:p>
        </p:txBody>
      </p:sp>
      <p:sp>
        <p:nvSpPr>
          <p:cNvPr id="3" name="Content Placeholder 2">
            <a:extLst>
              <a:ext uri="{FF2B5EF4-FFF2-40B4-BE49-F238E27FC236}">
                <a16:creationId xmlns:a16="http://schemas.microsoft.com/office/drawing/2014/main" xmlns="" id="{3C12D513-F80C-9359-048A-A61AE2BBE570}"/>
              </a:ext>
            </a:extLst>
          </p:cNvPr>
          <p:cNvSpPr>
            <a:spLocks noGrp="1"/>
          </p:cNvSpPr>
          <p:nvPr>
            <p:ph idx="1"/>
          </p:nvPr>
        </p:nvSpPr>
        <p:spPr>
          <a:xfrm>
            <a:off x="0" y="691116"/>
            <a:ext cx="9144000" cy="4104167"/>
          </a:xfrm>
        </p:spPr>
        <p:txBody>
          <a:bodyPr>
            <a:normAutofit/>
          </a:bodyPr>
          <a:lstStyle/>
          <a:p>
            <a:pPr marL="0" indent="0" algn="ctr">
              <a:buNone/>
            </a:pPr>
            <a:r>
              <a:rPr lang="en-US" sz="2200" b="1" baseline="30000" dirty="0" err="1"/>
              <a:t>Levítico</a:t>
            </a:r>
            <a:r>
              <a:rPr lang="en-US" sz="2200" b="1" baseline="30000" dirty="0"/>
              <a:t> </a:t>
            </a:r>
            <a:r>
              <a:rPr lang="en-US" sz="2200" b="1" baseline="30000" dirty="0" smtClean="0"/>
              <a:t>16:</a:t>
            </a:r>
            <a:r>
              <a:rPr lang="en-US" b="1" baseline="30000" dirty="0" smtClean="0"/>
              <a:t>29</a:t>
            </a:r>
            <a:r>
              <a:rPr lang="es-ES" dirty="0"/>
              <a:t>29 »Y esto será para ustedes un estatuto perpetuo: en el mes séptimo, a los diez días del mes, humillarán sus almas y no harán obra alguna, ni el nativo ni el extranjero que reside entre ustedes. 30 </a:t>
            </a:r>
            <a:r>
              <a:rPr lang="es-ES" b="1" u="sng" dirty="0"/>
              <a:t>Porque en este día se hará expiación por ustedes para que sean limpios; serán limpios de todos sus pecados delante del Señor.</a:t>
            </a:r>
            <a:r>
              <a:rPr lang="es-ES" dirty="0"/>
              <a:t> 31 Será para ustedes día de reposo, de descanso solemne, para que humillen sus almas; es estatuto </a:t>
            </a:r>
            <a:r>
              <a:rPr lang="es-ES" dirty="0" smtClean="0"/>
              <a:t>perpetuo. 32 </a:t>
            </a:r>
            <a:r>
              <a:rPr lang="es-ES" dirty="0"/>
              <a:t>»Así el sacerdote que es ungido y ordenado para ministrar como sacerdote en lugar de su padre hará expiación: se pondrá las vestiduras de lino, las vestiduras sagradas, 33 y hará expiación por el santo santuario; hará expiación también por la tienda de reunión y por el altar. Además hará expiación por los sacerdotes y por todo el pueblo de la asamblea. 34 Ustedes tendrán esto por estatuto perpetuo para hacer expiación por los israelitas, por todos sus pecados, una vez cada año». Tal como el Señor lo ordenó a Moisés, así lo hizo.</a:t>
            </a:r>
            <a:endParaRPr lang="en-US" dirty="0"/>
          </a:p>
        </p:txBody>
      </p:sp>
      <p:sp>
        <p:nvSpPr>
          <p:cNvPr id="4" name="TextBox 3">
            <a:extLst>
              <a:ext uri="{FF2B5EF4-FFF2-40B4-BE49-F238E27FC236}">
                <a16:creationId xmlns:a16="http://schemas.microsoft.com/office/drawing/2014/main" xmlns="" id="{0A41764C-6D0C-7A3E-3B35-6D5C6A77FE85}"/>
              </a:ext>
            </a:extLst>
          </p:cNvPr>
          <p:cNvSpPr txBox="1"/>
          <p:nvPr/>
        </p:nvSpPr>
        <p:spPr>
          <a:xfrm>
            <a:off x="996803" y="4684124"/>
            <a:ext cx="7150394" cy="1015663"/>
          </a:xfrm>
          <a:prstGeom prst="rect">
            <a:avLst/>
          </a:prstGeom>
          <a:noFill/>
          <a:ln>
            <a:solidFill>
              <a:schemeClr val="accent5">
                <a:lumMod val="75000"/>
              </a:schemeClr>
            </a:solidFill>
          </a:ln>
        </p:spPr>
        <p:txBody>
          <a:bodyPr wrap="square" rtlCol="0">
            <a:noAutofit/>
          </a:bodyPr>
          <a:lstStyle/>
          <a:p>
            <a:pPr algn="ctr" rtl="0"/>
            <a:r>
              <a:rPr lang="en-US" sz="2000" dirty="0"/>
              <a:t>En este día especial, todo el pueblo de Dios </a:t>
            </a:r>
            <a:r>
              <a:rPr lang="en-US" sz="2000" dirty="0" err="1" smtClean="0"/>
              <a:t>recordaba</a:t>
            </a:r>
            <a:r>
              <a:rPr lang="en-US" sz="2000" dirty="0" smtClean="0"/>
              <a:t> </a:t>
            </a:r>
            <a:r>
              <a:rPr lang="en-US" sz="2000" dirty="0"/>
              <a:t>cómo Él los limpió de sus iniquidades y les permitió tener una relación con Él.</a:t>
            </a:r>
          </a:p>
        </p:txBody>
      </p:sp>
    </p:spTree>
    <p:extLst>
      <p:ext uri="{BB962C8B-B14F-4D97-AF65-F5344CB8AC3E}">
        <p14:creationId xmlns:p14="http://schemas.microsoft.com/office/powerpoint/2010/main" val="2193543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46ADA1A-9BA4-056E-94F3-55901EE72840}"/>
              </a:ext>
            </a:extLst>
          </p:cNvPr>
          <p:cNvSpPr>
            <a:spLocks noGrp="1"/>
          </p:cNvSpPr>
          <p:nvPr>
            <p:ph idx="1"/>
          </p:nvPr>
        </p:nvSpPr>
        <p:spPr>
          <a:xfrm>
            <a:off x="318247" y="274320"/>
            <a:ext cx="8507506" cy="5215517"/>
          </a:xfrm>
        </p:spPr>
        <p:txBody>
          <a:bodyPr anchor="ctr">
            <a:normAutofit/>
          </a:bodyPr>
          <a:lstStyle/>
          <a:p>
            <a:pPr marL="0" indent="0" algn="ctr">
              <a:buNone/>
            </a:pPr>
            <a:r>
              <a:rPr lang="en-US" sz="2400" dirty="0"/>
              <a:t>[Juan1:29] </a:t>
            </a:r>
            <a:r>
              <a:rPr lang="es-ES" sz="2400" dirty="0"/>
              <a:t>Al día siguiente Juan </a:t>
            </a:r>
            <a:r>
              <a:rPr lang="es-ES" sz="2400" b="1" u="sng" dirty="0" smtClean="0"/>
              <a:t>vio </a:t>
            </a:r>
            <a:r>
              <a:rPr lang="es-ES" sz="2400" b="1" u="sng" dirty="0"/>
              <a:t>a Jesús</a:t>
            </a:r>
            <a:r>
              <a:rPr lang="es-ES" sz="2400" dirty="0"/>
              <a:t> que venía hacia él, y </a:t>
            </a:r>
            <a:r>
              <a:rPr lang="es-ES" sz="2400" dirty="0" smtClean="0"/>
              <a:t>dijo: </a:t>
            </a:r>
            <a:r>
              <a:rPr lang="es-ES" sz="2400" dirty="0"/>
              <a:t>«</a:t>
            </a:r>
            <a:r>
              <a:rPr lang="es-ES" sz="2400" b="1" u="sng" dirty="0"/>
              <a:t>Ahí está el Cordero de Dios que quita el pecado del mundo</a:t>
            </a:r>
            <a:r>
              <a:rPr lang="es-ES" sz="2400" dirty="0"/>
              <a:t>.</a:t>
            </a:r>
            <a:endParaRPr lang="en-US" sz="2400" dirty="0"/>
          </a:p>
          <a:p>
            <a:pPr marL="0" indent="0" algn="ctr">
              <a:buNone/>
            </a:pPr>
            <a:r>
              <a:rPr lang="en-US" sz="2400" dirty="0"/>
              <a:t>[Rom </a:t>
            </a:r>
            <a:r>
              <a:rPr lang="en-US" sz="2400" dirty="0" smtClean="0"/>
              <a:t>5:9] </a:t>
            </a:r>
            <a:r>
              <a:rPr lang="es-ES" sz="2400" dirty="0" smtClean="0"/>
              <a:t>Entonces </a:t>
            </a:r>
            <a:r>
              <a:rPr lang="es-ES" sz="2400" dirty="0"/>
              <a:t>mucho más, habiendo sido ahora </a:t>
            </a:r>
            <a:r>
              <a:rPr lang="es-ES" sz="2400" b="1" u="sng" dirty="0"/>
              <a:t>justificados </a:t>
            </a:r>
            <a:r>
              <a:rPr lang="es-ES" sz="2400" b="1" u="sng" dirty="0" smtClean="0"/>
              <a:t>por </a:t>
            </a:r>
            <a:r>
              <a:rPr lang="es-ES" sz="2400" b="1" u="sng" dirty="0"/>
              <a:t>Su sangre</a:t>
            </a:r>
            <a:r>
              <a:rPr lang="es-ES" sz="2400" dirty="0"/>
              <a:t>, seremos salvos de la ira de Dios por medio de Él.</a:t>
            </a:r>
            <a:r>
              <a:rPr lang="en-US" sz="2400" dirty="0"/>
              <a:t/>
            </a:r>
            <a:br>
              <a:rPr lang="en-US" sz="2400" dirty="0"/>
            </a:br>
            <a:r>
              <a:rPr lang="en-US" sz="2400" dirty="0"/>
              <a:t/>
            </a:r>
            <a:br>
              <a:rPr lang="en-US" sz="2400" dirty="0"/>
            </a:br>
            <a:r>
              <a:rPr lang="en-US" sz="2400" dirty="0"/>
              <a:t>[</a:t>
            </a:r>
            <a:r>
              <a:rPr lang="en-US" sz="2400" dirty="0" err="1"/>
              <a:t>Hebreos</a:t>
            </a:r>
            <a:r>
              <a:rPr lang="en-US" sz="2400" dirty="0"/>
              <a:t> </a:t>
            </a:r>
            <a:r>
              <a:rPr lang="en-US" sz="2400" dirty="0" smtClean="0"/>
              <a:t>10:10] </a:t>
            </a:r>
            <a:r>
              <a:rPr lang="es-ES" sz="2400" dirty="0"/>
              <a:t>Por esa </a:t>
            </a:r>
            <a:r>
              <a:rPr lang="es-ES" sz="2400" dirty="0" smtClean="0"/>
              <a:t>voluntad </a:t>
            </a:r>
            <a:r>
              <a:rPr lang="es-ES" sz="2400" dirty="0"/>
              <a:t>hemos sido </a:t>
            </a:r>
            <a:r>
              <a:rPr lang="es-ES" sz="2400" b="1" u="sng" dirty="0"/>
              <a:t>santificados mediante la ofrenda del cuerpo de Jesucristo ofrecida</a:t>
            </a:r>
            <a:r>
              <a:rPr lang="es-ES" sz="2400" dirty="0"/>
              <a:t> una vez para siempre.</a:t>
            </a:r>
            <a:r>
              <a:rPr lang="en-US" sz="2400" dirty="0"/>
              <a:t/>
            </a:r>
            <a:br>
              <a:rPr lang="en-US" sz="2400" dirty="0"/>
            </a:br>
            <a:r>
              <a:rPr lang="en-US" sz="2400" dirty="0"/>
              <a:t/>
            </a:r>
            <a:br>
              <a:rPr lang="en-US" sz="2400" dirty="0"/>
            </a:br>
            <a:r>
              <a:rPr lang="en-US" sz="2400" dirty="0"/>
              <a:t>[1Pe </a:t>
            </a:r>
            <a:r>
              <a:rPr lang="en-US" sz="2400" dirty="0" smtClean="0"/>
              <a:t>1:18-19] </a:t>
            </a:r>
            <a:r>
              <a:rPr lang="es-ES" sz="2400" dirty="0"/>
              <a:t>18 Ustedes saben que no fueron </a:t>
            </a:r>
            <a:r>
              <a:rPr lang="es-ES" sz="2400" dirty="0" smtClean="0"/>
              <a:t>redimidos </a:t>
            </a:r>
            <a:r>
              <a:rPr lang="es-ES" sz="2400" dirty="0"/>
              <a:t>de su vana manera de vivir heredada de sus padres con cosas perecederas como oro o plata, 19 sino </a:t>
            </a:r>
            <a:r>
              <a:rPr lang="es-ES" sz="2400" b="1" u="sng" dirty="0"/>
              <a:t>con sangre preciosa, como de un cordero sin tacha y sin mancha: la sangre de Cristo.</a:t>
            </a:r>
            <a:endParaRPr lang="en-US" b="1" u="sng" dirty="0"/>
          </a:p>
        </p:txBody>
      </p:sp>
    </p:spTree>
    <p:extLst>
      <p:ext uri="{BB962C8B-B14F-4D97-AF65-F5344CB8AC3E}">
        <p14:creationId xmlns:p14="http://schemas.microsoft.com/office/powerpoint/2010/main" val="3282196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8F970-A4D5-54B9-753E-314485D7C7D0}"/>
              </a:ext>
            </a:extLst>
          </p:cNvPr>
          <p:cNvSpPr>
            <a:spLocks noGrp="1"/>
          </p:cNvSpPr>
          <p:nvPr>
            <p:ph type="ctrTitle"/>
          </p:nvPr>
        </p:nvSpPr>
        <p:spPr/>
        <p:txBody>
          <a:bodyPr>
            <a:normAutofit/>
          </a:bodyPr>
          <a:lstStyle/>
          <a:p>
            <a:pPr algn="l" rtl="0"/>
            <a:r>
              <a:rPr lang="en-US" sz="4800" dirty="0"/>
              <a:t>Redención por la sangre del Cordero de Dios</a:t>
            </a:r>
          </a:p>
        </p:txBody>
      </p:sp>
      <p:sp>
        <p:nvSpPr>
          <p:cNvPr id="3" name="Subtitle 2">
            <a:extLst>
              <a:ext uri="{FF2B5EF4-FFF2-40B4-BE49-F238E27FC236}">
                <a16:creationId xmlns:a16="http://schemas.microsoft.com/office/drawing/2014/main" xmlns="" id="{35CB0361-207E-2150-A0ED-316B90FFBDC2}"/>
              </a:ext>
            </a:extLst>
          </p:cNvPr>
          <p:cNvSpPr>
            <a:spLocks noGrp="1"/>
          </p:cNvSpPr>
          <p:nvPr>
            <p:ph type="subTitle" idx="1"/>
          </p:nvPr>
        </p:nvSpPr>
        <p:spPr/>
        <p:txBody>
          <a:bodyPr>
            <a:normAutofit/>
          </a:bodyPr>
          <a:lstStyle/>
          <a:p>
            <a:pPr algn="l" rtl="0"/>
            <a:r>
              <a:rPr lang="en-US" sz="2000" dirty="0"/>
              <a:t>Sermón de la Cena del Señor</a:t>
            </a:r>
          </a:p>
          <a:p>
            <a:pPr algn="l" rtl="0"/>
            <a:r>
              <a:rPr lang="en-US" sz="2000" dirty="0" err="1" smtClean="0"/>
              <a:t>Ehills</a:t>
            </a:r>
            <a:r>
              <a:rPr lang="en-US" sz="2000" dirty="0" smtClean="0"/>
              <a:t> 22 </a:t>
            </a:r>
            <a:r>
              <a:rPr lang="en-US" sz="2000" dirty="0"/>
              <a:t>de </a:t>
            </a:r>
            <a:r>
              <a:rPr lang="en-US" sz="2000" dirty="0" err="1" smtClean="0"/>
              <a:t>julio</a:t>
            </a:r>
            <a:endParaRPr lang="en-US" sz="2000" dirty="0"/>
          </a:p>
        </p:txBody>
      </p:sp>
    </p:spTree>
    <p:extLst>
      <p:ext uri="{BB962C8B-B14F-4D97-AF65-F5344CB8AC3E}">
        <p14:creationId xmlns:p14="http://schemas.microsoft.com/office/powerpoint/2010/main" val="397735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C5201-26FE-9CED-226A-27F964B402E9}"/>
              </a:ext>
            </a:extLst>
          </p:cNvPr>
          <p:cNvSpPr>
            <a:spLocks noGrp="1"/>
          </p:cNvSpPr>
          <p:nvPr>
            <p:ph type="title"/>
          </p:nvPr>
        </p:nvSpPr>
        <p:spPr/>
        <p:txBody>
          <a:bodyPr/>
          <a:lstStyle/>
          <a:p>
            <a:pPr algn="ctr" rtl="0"/>
            <a:r>
              <a:rPr lang="en-US" dirty="0"/>
              <a:t>Jesús el Sumo Sacerdote de una mejor Expiación</a:t>
            </a:r>
          </a:p>
        </p:txBody>
      </p:sp>
      <p:sp>
        <p:nvSpPr>
          <p:cNvPr id="3" name="Content Placeholder 2">
            <a:extLst>
              <a:ext uri="{FF2B5EF4-FFF2-40B4-BE49-F238E27FC236}">
                <a16:creationId xmlns:a16="http://schemas.microsoft.com/office/drawing/2014/main" xmlns="" id="{6D350235-5EE8-CB5B-79D3-F446B445D9A2}"/>
              </a:ext>
            </a:extLst>
          </p:cNvPr>
          <p:cNvSpPr>
            <a:spLocks noGrp="1"/>
          </p:cNvSpPr>
          <p:nvPr>
            <p:ph sz="half" idx="1"/>
          </p:nvPr>
        </p:nvSpPr>
        <p:spPr>
          <a:xfrm>
            <a:off x="384101" y="1521354"/>
            <a:ext cx="2826932" cy="3626115"/>
          </a:xfrm>
        </p:spPr>
        <p:txBody>
          <a:bodyPr>
            <a:noAutofit/>
          </a:bodyPr>
          <a:lstStyle/>
          <a:p>
            <a:pPr algn="l" rtl="0"/>
            <a:r>
              <a:rPr lang="en-US" dirty="0"/>
              <a:t>Pudo ofrecer un sacrificio por el pueblo sin necesidad de ser santificado.</a:t>
            </a:r>
          </a:p>
          <a:p>
            <a:pPr algn="l" rtl="0"/>
            <a:endParaRPr lang="en-US" dirty="0"/>
          </a:p>
          <a:p>
            <a:pPr algn="l" rtl="0"/>
            <a:endParaRPr lang="en-US" dirty="0"/>
          </a:p>
        </p:txBody>
      </p:sp>
      <p:sp>
        <p:nvSpPr>
          <p:cNvPr id="4" name="Content Placeholder 3">
            <a:extLst>
              <a:ext uri="{FF2B5EF4-FFF2-40B4-BE49-F238E27FC236}">
                <a16:creationId xmlns:a16="http://schemas.microsoft.com/office/drawing/2014/main" xmlns="" id="{CC0EDDB5-B346-CBCC-E938-8966350B4A9E}"/>
              </a:ext>
            </a:extLst>
          </p:cNvPr>
          <p:cNvSpPr>
            <a:spLocks noGrp="1"/>
          </p:cNvSpPr>
          <p:nvPr>
            <p:ph sz="half" idx="2"/>
          </p:nvPr>
        </p:nvSpPr>
        <p:spPr>
          <a:xfrm>
            <a:off x="3211033" y="1521354"/>
            <a:ext cx="5752214" cy="4060739"/>
          </a:xfrm>
        </p:spPr>
        <p:txBody>
          <a:bodyPr>
            <a:normAutofit fontScale="92500" lnSpcReduction="10000"/>
          </a:bodyPr>
          <a:lstStyle/>
          <a:p>
            <a:pPr marL="0" indent="0" algn="ctr">
              <a:buNone/>
            </a:pPr>
            <a:r>
              <a:rPr lang="en-US" dirty="0"/>
              <a:t>[</a:t>
            </a:r>
            <a:r>
              <a:rPr lang="en-US" dirty="0" err="1"/>
              <a:t>Hebreos</a:t>
            </a:r>
            <a:r>
              <a:rPr lang="en-US" dirty="0"/>
              <a:t> </a:t>
            </a:r>
            <a:r>
              <a:rPr lang="en-US" dirty="0" smtClean="0"/>
              <a:t>5:1-3] 1 </a:t>
            </a:r>
            <a:r>
              <a:rPr lang="es-ES" dirty="0" smtClean="0"/>
              <a:t>Porque </a:t>
            </a:r>
            <a:r>
              <a:rPr lang="es-ES" dirty="0"/>
              <a:t>todo sumo sacerdote tomado de entre los hombres es constituido a favor de los hombres en las cosas que a Dios se refieren, para presentar ofrendas y sacrificios por los pecados. 2 </a:t>
            </a:r>
            <a:r>
              <a:rPr lang="es-ES" dirty="0" smtClean="0"/>
              <a:t>Puede </a:t>
            </a:r>
            <a:r>
              <a:rPr lang="es-ES" dirty="0"/>
              <a:t>obrar con </a:t>
            </a:r>
            <a:r>
              <a:rPr lang="es-ES" dirty="0" smtClean="0"/>
              <a:t>benignidad </a:t>
            </a:r>
            <a:r>
              <a:rPr lang="es-ES" dirty="0"/>
              <a:t>para con los ignorantes y extraviados, puesto que él mismo está sujeto a flaquezas. 3 Por esa causa está obligado a ofrecer sacrificios por los pecados, tanto por sí mismo como por el pueblo.</a:t>
            </a:r>
            <a:r>
              <a:rPr lang="en-US" dirty="0"/>
              <a:t/>
            </a:r>
            <a:br>
              <a:rPr lang="en-US" dirty="0"/>
            </a:br>
            <a:r>
              <a:rPr lang="en-US" dirty="0"/>
              <a:t/>
            </a:r>
            <a:br>
              <a:rPr lang="en-US" dirty="0"/>
            </a:br>
            <a:r>
              <a:rPr lang="en-US" dirty="0"/>
              <a:t>[</a:t>
            </a:r>
            <a:r>
              <a:rPr lang="en-US" dirty="0" err="1"/>
              <a:t>Hebreos</a:t>
            </a:r>
            <a:r>
              <a:rPr lang="en-US" dirty="0"/>
              <a:t> </a:t>
            </a:r>
            <a:r>
              <a:rPr lang="en-US" dirty="0" smtClean="0"/>
              <a:t>7:26-27] </a:t>
            </a:r>
            <a:r>
              <a:rPr lang="es-ES" dirty="0"/>
              <a:t>26 Porque convenía que tuviéramos tal Sumo Sacerdote: </a:t>
            </a:r>
            <a:r>
              <a:rPr lang="es-ES" b="1" u="sng" dirty="0"/>
              <a:t>santo, inocente, inmaculado, apartado de los pecadores</a:t>
            </a:r>
            <a:r>
              <a:rPr lang="es-ES" dirty="0"/>
              <a:t>, y exaltado más allá de los cielos, 27 que </a:t>
            </a:r>
            <a:r>
              <a:rPr lang="es-ES" b="1" u="sng" dirty="0"/>
              <a:t>no necesita</a:t>
            </a:r>
            <a:r>
              <a:rPr lang="es-ES" dirty="0"/>
              <a:t>, como aquellos sumos sacerdotes, </a:t>
            </a:r>
            <a:r>
              <a:rPr lang="es-ES" b="1" u="sng" dirty="0"/>
              <a:t>ofrecer sacrificios</a:t>
            </a:r>
            <a:r>
              <a:rPr lang="es-ES" dirty="0"/>
              <a:t> diariamente, primero por sus propios pecados y después por los pecados del </a:t>
            </a:r>
            <a:r>
              <a:rPr lang="es-ES" dirty="0" smtClean="0"/>
              <a:t>pueblo…</a:t>
            </a:r>
            <a:endParaRPr lang="en-US" dirty="0"/>
          </a:p>
        </p:txBody>
      </p:sp>
    </p:spTree>
    <p:extLst>
      <p:ext uri="{BB962C8B-B14F-4D97-AF65-F5344CB8AC3E}">
        <p14:creationId xmlns:p14="http://schemas.microsoft.com/office/powerpoint/2010/main" val="87170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C5201-26FE-9CED-226A-27F964B402E9}"/>
              </a:ext>
            </a:extLst>
          </p:cNvPr>
          <p:cNvSpPr>
            <a:spLocks noGrp="1"/>
          </p:cNvSpPr>
          <p:nvPr>
            <p:ph type="title"/>
          </p:nvPr>
        </p:nvSpPr>
        <p:spPr/>
        <p:txBody>
          <a:bodyPr/>
          <a:lstStyle/>
          <a:p>
            <a:pPr algn="ctr" rtl="0"/>
            <a:r>
              <a:rPr lang="en-US" dirty="0"/>
              <a:t>Jesús el Sumo Sacerdote de una mejor Expiación</a:t>
            </a:r>
          </a:p>
        </p:txBody>
      </p:sp>
      <p:sp>
        <p:nvSpPr>
          <p:cNvPr id="3" name="Content Placeholder 2">
            <a:extLst>
              <a:ext uri="{FF2B5EF4-FFF2-40B4-BE49-F238E27FC236}">
                <a16:creationId xmlns:a16="http://schemas.microsoft.com/office/drawing/2014/main" xmlns="" id="{6D350235-5EE8-CB5B-79D3-F446B445D9A2}"/>
              </a:ext>
            </a:extLst>
          </p:cNvPr>
          <p:cNvSpPr>
            <a:spLocks noGrp="1"/>
          </p:cNvSpPr>
          <p:nvPr>
            <p:ph sz="half" idx="1"/>
          </p:nvPr>
        </p:nvSpPr>
        <p:spPr>
          <a:xfrm>
            <a:off x="384101" y="1521354"/>
            <a:ext cx="2826932" cy="3626115"/>
          </a:xfrm>
        </p:spPr>
        <p:txBody>
          <a:bodyPr>
            <a:noAutofit/>
          </a:bodyPr>
          <a:lstStyle/>
          <a:p>
            <a:pPr algn="l" rtl="0"/>
            <a:r>
              <a:rPr lang="en-US" dirty="0"/>
              <a:t>Pudo ofrecer un sacrificio por el pueblo sin necesidad de ser santificado.</a:t>
            </a:r>
          </a:p>
          <a:p>
            <a:pPr algn="l" rtl="0"/>
            <a:r>
              <a:rPr lang="en-US" dirty="0"/>
              <a:t>Él es el único Sumo Sacerdote que ministra en nuestro nombre.</a:t>
            </a:r>
          </a:p>
          <a:p>
            <a:pPr algn="l" rtl="0"/>
            <a:endParaRPr lang="en-US" dirty="0"/>
          </a:p>
          <a:p>
            <a:pPr algn="l" rtl="0"/>
            <a:endParaRPr lang="en-US" dirty="0"/>
          </a:p>
        </p:txBody>
      </p:sp>
      <p:sp>
        <p:nvSpPr>
          <p:cNvPr id="4" name="Content Placeholder 3">
            <a:extLst>
              <a:ext uri="{FF2B5EF4-FFF2-40B4-BE49-F238E27FC236}">
                <a16:creationId xmlns:a16="http://schemas.microsoft.com/office/drawing/2014/main" xmlns="" id="{CC0EDDB5-B346-CBCC-E938-8966350B4A9E}"/>
              </a:ext>
            </a:extLst>
          </p:cNvPr>
          <p:cNvSpPr>
            <a:spLocks noGrp="1"/>
          </p:cNvSpPr>
          <p:nvPr>
            <p:ph sz="half" idx="2"/>
          </p:nvPr>
        </p:nvSpPr>
        <p:spPr>
          <a:xfrm>
            <a:off x="3211033" y="1521354"/>
            <a:ext cx="5752214" cy="4060739"/>
          </a:xfrm>
        </p:spPr>
        <p:txBody>
          <a:bodyPr>
            <a:normAutofit/>
          </a:bodyPr>
          <a:lstStyle/>
          <a:p>
            <a:pPr marL="0" indent="0" algn="ctr">
              <a:buNone/>
            </a:pPr>
            <a:r>
              <a:rPr lang="en-US" dirty="0"/>
              <a:t>[</a:t>
            </a:r>
            <a:r>
              <a:rPr lang="en-US" dirty="0" err="1"/>
              <a:t>Hebreos</a:t>
            </a:r>
            <a:r>
              <a:rPr lang="en-US" dirty="0"/>
              <a:t> </a:t>
            </a:r>
            <a:r>
              <a:rPr lang="en-US" dirty="0" smtClean="0"/>
              <a:t>5:5-6] </a:t>
            </a:r>
            <a:r>
              <a:rPr lang="es-ES" dirty="0"/>
              <a:t>De la misma manera, Cristo no se glorificó a Él mismo para hacerse Sumo Sacerdote, sino que lo glorificó el que le dijo</a:t>
            </a:r>
            <a:r>
              <a:rPr lang="es-ES" dirty="0" smtClean="0"/>
              <a:t>: «</a:t>
            </a:r>
            <a:r>
              <a:rPr lang="es-ES" dirty="0"/>
              <a:t>Hijo Mío eres </a:t>
            </a:r>
            <a:r>
              <a:rPr lang="es-ES" dirty="0" smtClean="0"/>
              <a:t>Tú, Yo </a:t>
            </a:r>
            <a:r>
              <a:rPr lang="es-ES" dirty="0"/>
              <a:t>te he engendrado hoy</a:t>
            </a:r>
            <a:r>
              <a:rPr lang="es-ES" dirty="0" smtClean="0"/>
              <a:t>»; 6 </a:t>
            </a:r>
            <a:r>
              <a:rPr lang="es-ES" dirty="0"/>
              <a:t>como también dice en otro pasaje</a:t>
            </a:r>
            <a:r>
              <a:rPr lang="es-ES" dirty="0" smtClean="0"/>
              <a:t>: «</a:t>
            </a:r>
            <a:r>
              <a:rPr lang="es-ES" b="1" u="sng" dirty="0"/>
              <a:t>Tú eres sacerdote para </a:t>
            </a:r>
            <a:r>
              <a:rPr lang="es-ES" b="1" u="sng" dirty="0" smtClean="0"/>
              <a:t>siempre </a:t>
            </a:r>
            <a:r>
              <a:rPr lang="es-ES" dirty="0" smtClean="0"/>
              <a:t>Según </a:t>
            </a:r>
            <a:r>
              <a:rPr lang="es-ES" dirty="0"/>
              <a:t>el orden de Melquisedec».</a:t>
            </a:r>
            <a:r>
              <a:rPr lang="en-US" dirty="0"/>
              <a:t/>
            </a:r>
            <a:br>
              <a:rPr lang="en-US" dirty="0"/>
            </a:br>
            <a:r>
              <a:rPr lang="en-US" dirty="0"/>
              <a:t/>
            </a:r>
            <a:br>
              <a:rPr lang="en-US" dirty="0"/>
            </a:br>
            <a:r>
              <a:rPr lang="en-US" dirty="0"/>
              <a:t>[</a:t>
            </a:r>
            <a:r>
              <a:rPr lang="en-US" dirty="0" err="1"/>
              <a:t>Hebreos</a:t>
            </a:r>
            <a:r>
              <a:rPr lang="en-US" dirty="0"/>
              <a:t> </a:t>
            </a:r>
            <a:r>
              <a:rPr lang="en-US" dirty="0" smtClean="0"/>
              <a:t>7:23-24] 23 </a:t>
            </a:r>
            <a:r>
              <a:rPr lang="es-ES" dirty="0" smtClean="0"/>
              <a:t>Los </a:t>
            </a:r>
            <a:r>
              <a:rPr lang="es-ES" dirty="0"/>
              <a:t>sacerdotes anteriores eran más numerosos porque la muerte les impedía continuar, 24 pero </a:t>
            </a:r>
            <a:r>
              <a:rPr lang="es-ES" b="1" u="sng" dirty="0"/>
              <a:t>Jesús conserva Su sacerdocio </a:t>
            </a:r>
            <a:r>
              <a:rPr lang="es-ES" b="1" u="sng" dirty="0" smtClean="0"/>
              <a:t>inmutable </a:t>
            </a:r>
            <a:r>
              <a:rPr lang="es-ES" b="1" u="sng" dirty="0"/>
              <a:t>puesto que permanece para siempre.</a:t>
            </a:r>
            <a:endParaRPr lang="en-US" b="1" u="sng" dirty="0"/>
          </a:p>
        </p:txBody>
      </p:sp>
    </p:spTree>
    <p:extLst>
      <p:ext uri="{BB962C8B-B14F-4D97-AF65-F5344CB8AC3E}">
        <p14:creationId xmlns:p14="http://schemas.microsoft.com/office/powerpoint/2010/main" val="303115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C5201-26FE-9CED-226A-27F964B402E9}"/>
              </a:ext>
            </a:extLst>
          </p:cNvPr>
          <p:cNvSpPr>
            <a:spLocks noGrp="1"/>
          </p:cNvSpPr>
          <p:nvPr>
            <p:ph type="title"/>
          </p:nvPr>
        </p:nvSpPr>
        <p:spPr/>
        <p:txBody>
          <a:bodyPr/>
          <a:lstStyle/>
          <a:p>
            <a:pPr algn="ctr" rtl="0"/>
            <a:r>
              <a:rPr lang="en-US" dirty="0"/>
              <a:t>Jesús el Sumo Sacerdote de una mejor Expiación</a:t>
            </a:r>
          </a:p>
        </p:txBody>
      </p:sp>
      <p:sp>
        <p:nvSpPr>
          <p:cNvPr id="3" name="Content Placeholder 2">
            <a:extLst>
              <a:ext uri="{FF2B5EF4-FFF2-40B4-BE49-F238E27FC236}">
                <a16:creationId xmlns:a16="http://schemas.microsoft.com/office/drawing/2014/main" xmlns="" id="{6D350235-5EE8-CB5B-79D3-F446B445D9A2}"/>
              </a:ext>
            </a:extLst>
          </p:cNvPr>
          <p:cNvSpPr>
            <a:spLocks noGrp="1"/>
          </p:cNvSpPr>
          <p:nvPr>
            <p:ph sz="half" idx="1"/>
          </p:nvPr>
        </p:nvSpPr>
        <p:spPr>
          <a:xfrm>
            <a:off x="384101" y="1521354"/>
            <a:ext cx="2826932" cy="3626115"/>
          </a:xfrm>
        </p:spPr>
        <p:txBody>
          <a:bodyPr>
            <a:noAutofit/>
          </a:bodyPr>
          <a:lstStyle/>
          <a:p>
            <a:pPr algn="l" rtl="0"/>
            <a:r>
              <a:rPr lang="en-US" dirty="0"/>
              <a:t>Pudo ofrecer un sacrificio por el pueblo sin necesidad de ser santificado.</a:t>
            </a:r>
          </a:p>
          <a:p>
            <a:pPr algn="l" rtl="0"/>
            <a:r>
              <a:rPr lang="en-US" dirty="0"/>
              <a:t>Él es el único Sumo Sacerdote que ministra en nuestro nombre.</a:t>
            </a:r>
          </a:p>
          <a:p>
            <a:pPr algn="l" rtl="0"/>
            <a:r>
              <a:rPr lang="en-US" dirty="0"/>
              <a:t>La ofrenda que Él ofrece en nuestro </a:t>
            </a:r>
            <a:r>
              <a:rPr lang="en-US" dirty="0" err="1"/>
              <a:t>nombre</a:t>
            </a:r>
            <a:r>
              <a:rPr lang="en-US" dirty="0"/>
              <a:t> </a:t>
            </a:r>
            <a:r>
              <a:rPr lang="en-US" dirty="0" err="1" smtClean="0"/>
              <a:t>fue</a:t>
            </a:r>
            <a:r>
              <a:rPr lang="en-US" dirty="0" smtClean="0"/>
              <a:t> un </a:t>
            </a:r>
            <a:r>
              <a:rPr lang="en-US" dirty="0"/>
              <a:t>pago adecuado por la paga de nuestro pecado.</a:t>
            </a:r>
          </a:p>
          <a:p>
            <a:pPr algn="l" rtl="0"/>
            <a:endParaRPr lang="en-US" dirty="0"/>
          </a:p>
          <a:p>
            <a:pPr algn="l" rtl="0"/>
            <a:endParaRPr lang="en-US" dirty="0"/>
          </a:p>
        </p:txBody>
      </p:sp>
      <p:sp>
        <p:nvSpPr>
          <p:cNvPr id="4" name="Content Placeholder 3">
            <a:extLst>
              <a:ext uri="{FF2B5EF4-FFF2-40B4-BE49-F238E27FC236}">
                <a16:creationId xmlns:a16="http://schemas.microsoft.com/office/drawing/2014/main" xmlns="" id="{CC0EDDB5-B346-CBCC-E938-8966350B4A9E}"/>
              </a:ext>
            </a:extLst>
          </p:cNvPr>
          <p:cNvSpPr>
            <a:spLocks noGrp="1"/>
          </p:cNvSpPr>
          <p:nvPr>
            <p:ph sz="half" idx="2"/>
          </p:nvPr>
        </p:nvSpPr>
        <p:spPr>
          <a:xfrm>
            <a:off x="3211033" y="1521354"/>
            <a:ext cx="5752214" cy="4060739"/>
          </a:xfrm>
        </p:spPr>
        <p:txBody>
          <a:bodyPr>
            <a:normAutofit lnSpcReduction="10000"/>
          </a:bodyPr>
          <a:lstStyle/>
          <a:p>
            <a:pPr marL="0" indent="0" algn="ctr">
              <a:buNone/>
            </a:pPr>
            <a:r>
              <a:rPr lang="en-US" sz="2400" dirty="0"/>
              <a:t>[</a:t>
            </a:r>
            <a:r>
              <a:rPr lang="en-US" sz="2400" dirty="0" err="1"/>
              <a:t>Hebreos</a:t>
            </a:r>
            <a:r>
              <a:rPr lang="en-US" sz="2400" dirty="0"/>
              <a:t> </a:t>
            </a:r>
            <a:r>
              <a:rPr lang="en-US" sz="2400" dirty="0" smtClean="0"/>
              <a:t>10:1-4] </a:t>
            </a:r>
            <a:r>
              <a:rPr lang="es-ES" sz="2400" dirty="0"/>
              <a:t>Pues ya que la ley solo tiene la sombra de los bienes futuros y no la </a:t>
            </a:r>
            <a:r>
              <a:rPr lang="es-ES" sz="2400" dirty="0" smtClean="0"/>
              <a:t>forma </a:t>
            </a:r>
            <a:r>
              <a:rPr lang="es-ES" sz="2400" dirty="0"/>
              <a:t>misma de las cosas, </a:t>
            </a:r>
            <a:r>
              <a:rPr lang="es-ES" sz="2400" b="1" u="sng" dirty="0"/>
              <a:t>nunca </a:t>
            </a:r>
            <a:r>
              <a:rPr lang="es-ES" sz="2400" b="1" u="sng" dirty="0" smtClean="0"/>
              <a:t>puede, </a:t>
            </a:r>
            <a:r>
              <a:rPr lang="es-ES" sz="2400" dirty="0"/>
              <a:t>por los mismos sacrificios que ellos ofrecen continuamente año tras año, </a:t>
            </a:r>
            <a:r>
              <a:rPr lang="es-ES" sz="2400" b="1" u="sng" dirty="0"/>
              <a:t>hacer perfectos a los que se acercan.</a:t>
            </a:r>
            <a:r>
              <a:rPr lang="es-ES" sz="2400" dirty="0"/>
              <a:t> 2 De otra manera, ¿no habrían cesado de ofrecerse, ya que los adoradores, una vez </a:t>
            </a:r>
            <a:r>
              <a:rPr lang="es-ES" sz="2400" dirty="0" smtClean="0"/>
              <a:t>purificados, </a:t>
            </a:r>
            <a:r>
              <a:rPr lang="es-ES" sz="2400" dirty="0"/>
              <a:t>no tendrían ya más conciencia de pecado? 3 Pero en esos sacrificios </a:t>
            </a:r>
            <a:r>
              <a:rPr lang="es-ES" sz="2400" b="1" u="sng" dirty="0" smtClean="0"/>
              <a:t>hay un </a:t>
            </a:r>
            <a:r>
              <a:rPr lang="es-ES" sz="2400" b="1" u="sng" dirty="0"/>
              <a:t>recordatorio de pecados</a:t>
            </a:r>
            <a:r>
              <a:rPr lang="es-ES" sz="2400" dirty="0"/>
              <a:t> año tras año. 4 Porque </a:t>
            </a:r>
            <a:r>
              <a:rPr lang="es-ES" sz="2400" b="1" u="sng" dirty="0"/>
              <a:t>es imposible que la sangre de toros y de machos cabríos quite los pecados</a:t>
            </a:r>
            <a:r>
              <a:rPr lang="es-ES" sz="2400" dirty="0"/>
              <a:t>.</a:t>
            </a:r>
            <a:endParaRPr lang="en-US" sz="2400" dirty="0"/>
          </a:p>
        </p:txBody>
      </p:sp>
    </p:spTree>
    <p:extLst>
      <p:ext uri="{BB962C8B-B14F-4D97-AF65-F5344CB8AC3E}">
        <p14:creationId xmlns:p14="http://schemas.microsoft.com/office/powerpoint/2010/main" val="2115766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1421</TotalTime>
  <Words>1536</Words>
  <Application>Microsoft Office PowerPoint</Application>
  <PresentationFormat>On-screen Show (16:10)</PresentationFormat>
  <Paragraphs>53</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Maneras en que Dios proveía para la expiación por los pecados del pueblo en el Antiguo Testamento</vt:lpstr>
      <vt:lpstr>Día de Expiación (Propiciación)</vt:lpstr>
      <vt:lpstr>Día de Expiación (Propiciación)</vt:lpstr>
      <vt:lpstr>Día de Expiación (Propiciación)</vt:lpstr>
      <vt:lpstr>PowerPoint Presentation</vt:lpstr>
      <vt:lpstr>Redención por la sangre del Cordero de Dios</vt:lpstr>
      <vt:lpstr>Jesús el Sumo Sacerdote de una mejor Expiación</vt:lpstr>
      <vt:lpstr>Jesús el Sumo Sacerdote de una mejor Expiación</vt:lpstr>
      <vt:lpstr>Jesús el Sumo Sacerdote de una mejor Expiación</vt:lpstr>
      <vt:lpstr>El sacrificio del Sumo Sacerdote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God offered atonement for the sins of the people in the Old Testament</dc:title>
  <dc:creator>Bill Sanchez</dc:creator>
  <cp:lastModifiedBy>Esther Eubanks</cp:lastModifiedBy>
  <cp:revision>6</cp:revision>
  <dcterms:created xsi:type="dcterms:W3CDTF">2022-07-29T21:26:12Z</dcterms:created>
  <dcterms:modified xsi:type="dcterms:W3CDTF">2022-07-31T12:08:08Z</dcterms:modified>
</cp:coreProperties>
</file>