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6" r:id="rId2"/>
    <p:sldId id="271" r:id="rId3"/>
    <p:sldId id="268" r:id="rId4"/>
    <p:sldId id="272" r:id="rId5"/>
    <p:sldId id="274" r:id="rId6"/>
    <p:sldId id="275" r:id="rId7"/>
    <p:sldId id="276" r:id="rId8"/>
    <p:sldId id="278" r:id="rId9"/>
    <p:sldId id="279" r:id="rId10"/>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08"/>
    <p:restoredTop sz="71048"/>
  </p:normalViewPr>
  <p:slideViewPr>
    <p:cSldViewPr snapToGrid="0" snapToObjects="1">
      <p:cViewPr varScale="1">
        <p:scale>
          <a:sx n="58" d="100"/>
          <a:sy n="58" d="100"/>
        </p:scale>
        <p:origin x="30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C20F49-A713-BE4A-B7FF-09A9831655FC}" type="datetimeFigureOut">
              <a:rPr lang="en-US" smtClean="0"/>
              <a:t>6/23/2022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D93102-72E6-8A48-A008-D907A8E66B2E}" type="slidenum">
              <a:rPr lang="en-US" smtClean="0"/>
              <a:t>‹#›</a:t>
            </a:fld>
            <a:endParaRPr lang="en-US"/>
          </a:p>
        </p:txBody>
      </p:sp>
    </p:spTree>
    <p:extLst>
      <p:ext uri="{BB962C8B-B14F-4D97-AF65-F5344CB8AC3E}">
        <p14:creationId xmlns:p14="http://schemas.microsoft.com/office/powerpoint/2010/main" val="468099890"/>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pPr algn="l" rtl="0"/>
            <a:r>
              <a:rPr lang="en-US" dirty="0">
                <a:solidFill>
                  <a:schemeClr val="tx1"/>
                </a:solidFill>
              </a:rPr>
              <a:t>Creo que puedo decir con seguridad que todos hemos tenido que luchar con la preocupación o la ansiedad un poco más durante la pandemia que antes.</a:t>
            </a:r>
          </a:p>
          <a:p>
            <a:pPr algn="l" rtl="0"/>
            <a:r>
              <a:rPr lang="en-US" dirty="0">
                <a:solidFill>
                  <a:schemeClr val="tx1"/>
                </a:solidFill>
              </a:rPr>
              <a:t>Jesús aborda este tema porque sabe que enfrentaremos este desafío</a:t>
            </a:r>
          </a:p>
          <a:p>
            <a:pPr algn="l" rtl="0"/>
            <a:r>
              <a:rPr lang="en-US" dirty="0">
                <a:solidFill>
                  <a:schemeClr val="tx1"/>
                </a:solidFill>
              </a:rPr>
              <a:t>Él sabe que tenemos preocupaciones diarias.</a:t>
            </a:r>
          </a:p>
          <a:p>
            <a:pPr algn="l" rtl="0"/>
            <a:r>
              <a:rPr lang="en-US" dirty="0">
                <a:solidFill>
                  <a:schemeClr val="tx1"/>
                </a:solidFill>
              </a:rPr>
              <a:t>Él sabe que tenemos preocupaciones extremas.</a:t>
            </a:r>
          </a:p>
          <a:p>
            <a:pPr algn="l" rtl="0"/>
            <a:r>
              <a:rPr lang="en-US" dirty="0">
                <a:solidFill>
                  <a:schemeClr val="tx1"/>
                </a:solidFill>
              </a:rPr>
              <a:t>No estamos solos en estas presiones – 1 Cor. 10:13</a:t>
            </a:r>
          </a:p>
          <a:p>
            <a:pPr algn="l" rtl="0"/>
            <a:endParaRPr lang="en-US" dirty="0">
              <a:solidFill>
                <a:schemeClr val="tx1"/>
              </a:solidFill>
            </a:endParaRPr>
          </a:p>
          <a:p>
            <a:pPr algn="l" rtl="0"/>
            <a:r>
              <a:rPr lang="en-US" dirty="0">
                <a:solidFill>
                  <a:schemeClr val="tx1"/>
                </a:solidFill>
              </a:rPr>
              <a:t>¡Gente buena y piadosa como David enfrentó estas preocupaciones!</a:t>
            </a:r>
          </a:p>
          <a:p>
            <a:pPr lvl="1" algn="l" rtl="0"/>
            <a:r>
              <a:rPr lang="en-US" dirty="0">
                <a:solidFill>
                  <a:schemeClr val="tx1"/>
                </a:solidFill>
              </a:rPr>
              <a:t>Salmo 139:23</a:t>
            </a:r>
          </a:p>
          <a:p>
            <a:pPr algn="l" rtl="0"/>
            <a:r>
              <a:rPr lang="en-US" dirty="0">
                <a:solidFill>
                  <a:schemeClr val="tx1"/>
                </a:solidFill>
              </a:rPr>
              <a:t>Tanto David como Jesús nos señalan hacia Aquel en quien podemos confiar...</a:t>
            </a:r>
          </a:p>
          <a:p>
            <a:pPr lvl="1" algn="l" rtl="0"/>
            <a:r>
              <a:rPr lang="en-US" dirty="0">
                <a:solidFill>
                  <a:schemeClr val="tx1"/>
                </a:solidFill>
              </a:rPr>
              <a:t>Andy Cantrell</a:t>
            </a:r>
          </a:p>
          <a:p>
            <a:pPr lvl="1" algn="l" rtl="0"/>
            <a:r>
              <a:rPr lang="en-US" dirty="0">
                <a:solidFill>
                  <a:schemeClr val="tx1"/>
                </a:solidFill>
              </a:rPr>
              <a:t>http://</a:t>
            </a:r>
            <a:r>
              <a:rPr lang="en-US" dirty="0" err="1">
                <a:solidFill>
                  <a:schemeClr val="tx1"/>
                </a:solidFill>
              </a:rPr>
              <a:t>www.nwcocmn.org</a:t>
            </a:r>
            <a:r>
              <a:rPr lang="en-US" dirty="0">
                <a:solidFill>
                  <a:schemeClr val="tx1"/>
                </a:solidFill>
              </a:rPr>
              <a:t>/sermones/2013/12/15/salmo-139-dioses-consuelo-para-la-ansiedad</a:t>
            </a:r>
          </a:p>
          <a:p>
            <a:pPr algn="l" rtl="0"/>
            <a:endParaRPr lang="en-US" dirty="0">
              <a:solidFill>
                <a:schemeClr val="tx1"/>
              </a:solidFill>
            </a:endParaRPr>
          </a:p>
        </p:txBody>
      </p:sp>
      <p:sp>
        <p:nvSpPr>
          <p:cNvPr id="4" name="Slide Number Placeholder 3"/>
          <p:cNvSpPr>
            <a:spLocks noGrp="1"/>
          </p:cNvSpPr>
          <p:nvPr>
            <p:ph type="sldNum" sz="quarter" idx="5"/>
          </p:nvPr>
        </p:nvSpPr>
        <p:spPr/>
        <p:txBody>
          <a:bodyPr/>
          <a:lstStyle/>
          <a:p>
            <a:pPr algn="l" rtl="0"/>
            <a:fld id="{52D93102-72E6-8A48-A008-D907A8E66B2E}" type="slidenum">
              <a:rPr lang="en-US" smtClean="0"/>
              <a:t>1</a:t>
            </a:fld>
            <a:endParaRPr lang="en-US"/>
          </a:p>
        </p:txBody>
      </p:sp>
    </p:spTree>
    <p:extLst>
      <p:ext uri="{BB962C8B-B14F-4D97-AF65-F5344CB8AC3E}">
        <p14:creationId xmlns:p14="http://schemas.microsoft.com/office/powerpoint/2010/main" val="3932258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LEE: Mateo 6:24-34</a:t>
            </a:r>
          </a:p>
          <a:p>
            <a:pPr algn="l" rtl="0"/>
            <a:endParaRPr lang="en-US" dirty="0"/>
          </a:p>
          <a:p>
            <a:pPr algn="l" rtl="0"/>
            <a:endParaRPr lang="en-US" dirty="0"/>
          </a:p>
          <a:p>
            <a:pPr algn="l" rtl="0"/>
            <a:r>
              <a:rPr lang="en-US" dirty="0"/>
              <a:t>Mateo 6 no es solo “cómo” lidiar con la ansiedad, es QUIÉN. En quien podemos apoyarnos, llorar, orar y tener esperanza.</a:t>
            </a:r>
          </a:p>
        </p:txBody>
      </p:sp>
      <p:sp>
        <p:nvSpPr>
          <p:cNvPr id="4" name="Slide Number Placeholder 3"/>
          <p:cNvSpPr>
            <a:spLocks noGrp="1"/>
          </p:cNvSpPr>
          <p:nvPr>
            <p:ph type="sldNum" sz="quarter" idx="5"/>
          </p:nvPr>
        </p:nvSpPr>
        <p:spPr/>
        <p:txBody>
          <a:bodyPr/>
          <a:lstStyle/>
          <a:p>
            <a:pPr algn="l" rtl="0"/>
            <a:fld id="{52D93102-72E6-8A48-A008-D907A8E66B2E}" type="slidenum">
              <a:rPr lang="en-US" smtClean="0"/>
              <a:t>2</a:t>
            </a:fld>
            <a:endParaRPr lang="en-US"/>
          </a:p>
        </p:txBody>
      </p:sp>
    </p:spTree>
    <p:extLst>
      <p:ext uri="{BB962C8B-B14F-4D97-AF65-F5344CB8AC3E}">
        <p14:creationId xmlns:p14="http://schemas.microsoft.com/office/powerpoint/2010/main" val="2470002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Transición: Jesús nos da más... ¡Y vemos en la vida de DAVID que esto funciona! ¡Esto ayuda!</a:t>
            </a:r>
          </a:p>
        </p:txBody>
      </p:sp>
      <p:sp>
        <p:nvSpPr>
          <p:cNvPr id="4" name="Slide Number Placeholder 3"/>
          <p:cNvSpPr>
            <a:spLocks noGrp="1"/>
          </p:cNvSpPr>
          <p:nvPr>
            <p:ph type="sldNum" sz="quarter" idx="5"/>
          </p:nvPr>
        </p:nvSpPr>
        <p:spPr/>
        <p:txBody>
          <a:bodyPr/>
          <a:lstStyle/>
          <a:p>
            <a:pPr algn="l" rtl="0"/>
            <a:fld id="{52D93102-72E6-8A48-A008-D907A8E66B2E}" type="slidenum">
              <a:rPr lang="en-US" smtClean="0"/>
              <a:t>3</a:t>
            </a:fld>
            <a:endParaRPr lang="en-US"/>
          </a:p>
        </p:txBody>
      </p:sp>
    </p:spTree>
    <p:extLst>
      <p:ext uri="{BB962C8B-B14F-4D97-AF65-F5344CB8AC3E}">
        <p14:creationId xmlns:p14="http://schemas.microsoft.com/office/powerpoint/2010/main" val="1486327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Hay más en la vida que la comida. Hay más en el cuerpo que la ropa. (¿Qué nos está diciendo?).</a:t>
            </a:r>
          </a:p>
          <a:p>
            <a:pPr algn="l" rtl="0"/>
            <a:r>
              <a:rPr lang="en-US" dirty="0"/>
              <a:t>¿Dios da vida e hizo nuestros cuerpos?</a:t>
            </a:r>
          </a:p>
          <a:p>
            <a:pPr algn="l" rtl="0"/>
            <a:r>
              <a:rPr lang="en-US" dirty="0"/>
              <a:t>Nuestras vidas y nuestros cuerpos son creados para honrar y glorificar a Dios en tiempos de abundancia y tiempos de necesidad. ?</a:t>
            </a:r>
          </a:p>
          <a:p>
            <a:pPr algn="l" rtl="0"/>
            <a:endParaRPr lang="en-US" dirty="0"/>
          </a:p>
          <a:p>
            <a:pPr algn="l" rtl="0"/>
            <a:endParaRPr lang="en-US" dirty="0"/>
          </a:p>
          <a:p>
            <a:pPr algn="l" rtl="0"/>
            <a:r>
              <a:rPr lang="en-US" dirty="0"/>
              <a:t>Establecer en qué nos centraremos.</a:t>
            </a:r>
          </a:p>
          <a:p>
            <a:pPr algn="l" rtl="0"/>
            <a:r>
              <a:rPr lang="en-US" dirty="0"/>
              <a:t>Establecer quién es nuestro maestro. – Ni riqueza ni ninguna otra “roca” insegura.</a:t>
            </a:r>
          </a:p>
          <a:p>
            <a:pPr algn="l" rtl="0"/>
            <a:r>
              <a:rPr lang="en-US" dirty="0"/>
              <a:t>Fijar nuestros ojos en lo que es bueno y correcto. Debemos tomar decisiones conscientes para enfocarnos en ideas que son más grandes y más sagradas de lo que nos dirigirán las noticias diarias.</a:t>
            </a:r>
          </a:p>
          <a:p>
            <a:pPr algn="l" rtl="0"/>
            <a:endParaRPr lang="en-US" dirty="0"/>
          </a:p>
          <a:p>
            <a:pPr algn="l" rtl="0"/>
            <a:endParaRPr lang="en-US" dirty="0"/>
          </a:p>
        </p:txBody>
      </p:sp>
      <p:sp>
        <p:nvSpPr>
          <p:cNvPr id="4" name="Slide Number Placeholder 3"/>
          <p:cNvSpPr>
            <a:spLocks noGrp="1"/>
          </p:cNvSpPr>
          <p:nvPr>
            <p:ph type="sldNum" sz="quarter" idx="5"/>
          </p:nvPr>
        </p:nvSpPr>
        <p:spPr/>
        <p:txBody>
          <a:bodyPr/>
          <a:lstStyle/>
          <a:p>
            <a:pPr algn="l" rtl="0"/>
            <a:fld id="{52D93102-72E6-8A48-A008-D907A8E66B2E}" type="slidenum">
              <a:rPr lang="en-US" smtClean="0"/>
              <a:t>4</a:t>
            </a:fld>
            <a:endParaRPr lang="en-US"/>
          </a:p>
        </p:txBody>
      </p:sp>
    </p:spTree>
    <p:extLst>
      <p:ext uri="{BB962C8B-B14F-4D97-AF65-F5344CB8AC3E}">
        <p14:creationId xmlns:p14="http://schemas.microsoft.com/office/powerpoint/2010/main" val="3483816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"Déjame conducir"</a:t>
            </a:r>
          </a:p>
          <a:p>
            <a:pPr algn="l" rtl="0"/>
            <a:endParaRPr lang="en-US" dirty="0"/>
          </a:p>
          <a:p>
            <a:pPr algn="l" rtl="0"/>
            <a:r>
              <a:rPr lang="en-US" dirty="0"/>
              <a:t>Tengo miedo y quiero tener el control.</a:t>
            </a:r>
          </a:p>
          <a:p>
            <a:pPr algn="l" rtl="0"/>
            <a:endParaRPr lang="en-US" dirty="0"/>
          </a:p>
          <a:p>
            <a:pPr algn="l" rtl="0"/>
            <a:r>
              <a:rPr lang="en-US" dirty="0"/>
              <a:t>"¿Podrías conducir?"</a:t>
            </a:r>
          </a:p>
          <a:p>
            <a:pPr algn="l" rtl="0"/>
            <a:endParaRPr lang="en-US" dirty="0"/>
          </a:p>
          <a:p>
            <a:pPr algn="l" rtl="0"/>
            <a:r>
              <a:rPr lang="en-US" dirty="0"/>
              <a:t>Me temo que me estoy quedando dormido, quiero que tengas el control.</a:t>
            </a:r>
          </a:p>
          <a:p>
            <a:pPr algn="l" rtl="0"/>
            <a:endParaRPr lang="en-US" dirty="0"/>
          </a:p>
          <a:p>
            <a:pPr algn="l" rtl="0"/>
            <a:r>
              <a:rPr lang="en-US" dirty="0"/>
              <a:t>** Muchas veces queremos estar en CONTROL. Da miedo cuando las cosas serias están fuera de nuestro control. Pero también es reconfortante cuando están en SU.</a:t>
            </a:r>
          </a:p>
          <a:p>
            <a:pPr algn="l" rtl="0"/>
            <a:endParaRPr lang="en-US" dirty="0"/>
          </a:p>
          <a:p>
            <a:pPr algn="l" rtl="0"/>
            <a:r>
              <a:rPr lang="en-US" dirty="0"/>
              <a:t>Los pasajes que nos enseñan a orar por nuestras ansiedades no son reconfortantes porque Dios siempre hace que las cosas salgan como nosotros preferimos. Son reconfortantes porque aceptamos que Él guiará las cosas para nuestros mejores intereses eternos. Así es con TODOS los padres: no decimos que sí a los planes de todos los niños. En cambio, los guiamos hacia la madurez y un buen futuro.</a:t>
            </a:r>
          </a:p>
          <a:p>
            <a:pPr algn="l" rtl="0"/>
            <a:r>
              <a:rPr lang="en-US" dirty="0"/>
              <a:t>ROM. 8:28</a:t>
            </a:r>
          </a:p>
          <a:p>
            <a:pPr algn="l" rtl="0"/>
            <a:endParaRPr lang="en-US" dirty="0"/>
          </a:p>
          <a:p>
            <a:pPr algn="l" rtl="0"/>
            <a:r>
              <a:rPr lang="en-US" dirty="0"/>
              <a:t>Confianza En: Él conoce nuestras Necesidades.</a:t>
            </a:r>
          </a:p>
          <a:p>
            <a:pPr algn="l" rtl="0"/>
            <a:r>
              <a:rPr lang="en-US" dirty="0"/>
              <a:t>Confianza en: Supera la ley de la siembra y la cosecha.</a:t>
            </a:r>
          </a:p>
          <a:p>
            <a:pPr algn="l" rtl="0"/>
            <a:r>
              <a:rPr lang="en-US" dirty="0"/>
              <a:t>Confianza en: Él adorna cada parte de la creación como Él quiere.</a:t>
            </a:r>
          </a:p>
          <a:p>
            <a:pPr algn="l" rtl="0"/>
            <a:r>
              <a:rPr lang="en-US" dirty="0"/>
              <a:t>Confianza: Que si somos "sin hogar" y pobres como Jesús, tenemos suficiente.</a:t>
            </a:r>
          </a:p>
          <a:p>
            <a:pPr algn="l" rtl="0"/>
            <a:endParaRPr lang="en-US" dirty="0"/>
          </a:p>
          <a:p>
            <a:pPr algn="l" rtl="0"/>
            <a:r>
              <a:rPr lang="en-US" dirty="0"/>
              <a:t>A la luz de nuestro Padre, podemos reconocer las cosas que están fuera de nuestro control.</a:t>
            </a:r>
            <a:br>
              <a:rPr lang="en-US" dirty="0"/>
            </a:br>
            <a:r>
              <a:rPr lang="en-US" dirty="0"/>
              <a:t>…Las cosas que más importan están bajo el control de Dios.</a:t>
            </a:r>
          </a:p>
          <a:p>
            <a:pPr algn="l" rtl="0"/>
            <a:endParaRPr lang="en-US" dirty="0"/>
          </a:p>
          <a:p>
            <a:pPr algn="l" rtl="0"/>
            <a:r>
              <a:rPr lang="en-US" dirty="0"/>
              <a:t>“Quién de vosotros por estar preocupado puede añadir una sola hora…”</a:t>
            </a:r>
          </a:p>
          <a:p>
            <a:pPr algn="l" rtl="0"/>
            <a:endParaRPr lang="en-US" dirty="0"/>
          </a:p>
          <a:p>
            <a:pPr algn="l" rtl="0"/>
            <a:r>
              <a:rPr lang="en-US" dirty="0"/>
              <a:t>“3 Círculos” – Control, Influencia, Preocupación</a:t>
            </a:r>
          </a:p>
          <a:p>
            <a:pPr algn="l" rtl="0"/>
            <a:endParaRPr lang="en-US" dirty="0"/>
          </a:p>
        </p:txBody>
      </p:sp>
      <p:sp>
        <p:nvSpPr>
          <p:cNvPr id="4" name="Slide Number Placeholder 3"/>
          <p:cNvSpPr>
            <a:spLocks noGrp="1"/>
          </p:cNvSpPr>
          <p:nvPr>
            <p:ph type="sldNum" sz="quarter" idx="5"/>
          </p:nvPr>
        </p:nvSpPr>
        <p:spPr/>
        <p:txBody>
          <a:bodyPr/>
          <a:lstStyle/>
          <a:p>
            <a:pPr algn="l" rtl="0"/>
            <a:fld id="{52D93102-72E6-8A48-A008-D907A8E66B2E}" type="slidenum">
              <a:rPr lang="en-US" smtClean="0"/>
              <a:t>5</a:t>
            </a:fld>
            <a:endParaRPr lang="en-US"/>
          </a:p>
        </p:txBody>
      </p:sp>
    </p:spTree>
    <p:extLst>
      <p:ext uri="{BB962C8B-B14F-4D97-AF65-F5344CB8AC3E}">
        <p14:creationId xmlns:p14="http://schemas.microsoft.com/office/powerpoint/2010/main" val="2355877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NO TODO…. Lo que quiero decir es "problemas del primer mundo"</a:t>
            </a:r>
          </a:p>
          <a:p>
            <a:pPr algn="l" rtl="0"/>
            <a:r>
              <a:rPr lang="en-US" dirty="0"/>
              <a:t>Si nuestras preocupaciones se centran en nuestra popularidad, nuestra riqueza, nuestro lujo... nuestros "Problemas del Primer Mundo", entonces podemos superarlos manteniendo su importancia relativa en perspectiva.</a:t>
            </a:r>
          </a:p>
          <a:p>
            <a:pPr algn="l" rtl="0"/>
            <a:r>
              <a:rPr lang="en-US" dirty="0"/>
              <a:t>“Gentiles…”</a:t>
            </a:r>
          </a:p>
          <a:p>
            <a:pPr algn="l" rtl="0"/>
            <a:endParaRPr lang="en-US" dirty="0"/>
          </a:p>
          <a:p>
            <a:pPr algn="l" rtl="0"/>
            <a:endParaRPr lang="en-US" dirty="0"/>
          </a:p>
          <a:p>
            <a:pPr marL="0" marR="0" lvl="0" indent="0" algn="l" defTabSz="713232" rtl="0" eaLnBrk="1" fontAlgn="auto" latinLnBrk="0" hangingPunct="1">
              <a:lnSpc>
                <a:spcPct val="100000"/>
              </a:lnSpc>
              <a:spcBef>
                <a:spcPts val="0"/>
              </a:spcBef>
              <a:spcAft>
                <a:spcPts val="0"/>
              </a:spcAft>
              <a:buClrTx/>
              <a:buSzTx/>
              <a:buFontTx/>
              <a:buNone/>
              <a:tabLst/>
              <a:defRPr/>
            </a:pPr>
            <a:r>
              <a:rPr lang="en-US" dirty="0"/>
              <a:t>Las preocupaciones y temores moderados sobre el futuro son una parte normal de la vida. Sí, algunos niveles de ansiedad son debilitantes, pero todos deberíamos esperar incertidumbre y dificultad.</a:t>
            </a:r>
          </a:p>
          <a:p>
            <a:pPr algn="l" rtl="0"/>
            <a:endParaRPr lang="en-US" dirty="0"/>
          </a:p>
          <a:p>
            <a:pPr algn="l" rtl="0"/>
            <a:endParaRPr lang="en-US" dirty="0"/>
          </a:p>
          <a:p>
            <a:pPr algn="l" rtl="0"/>
            <a:r>
              <a:rPr lang="en-US" dirty="0"/>
              <a:t>Objetivo primordial, como un atleta olímpico: todo lo que comen, dondequiera que vayan, todo lo que visten está influenciado por esta única búsqueda.</a:t>
            </a:r>
          </a:p>
          <a:p>
            <a:pPr algn="l" rtl="0"/>
            <a:endParaRPr lang="en-US" dirty="0"/>
          </a:p>
          <a:p>
            <a:pPr algn="l" rtl="0"/>
            <a:r>
              <a:rPr lang="en-US" dirty="0"/>
              <a:t>** Invitación Amarre: Jesús nos da la VICTORIA sobre el PECADO. ¡JESÚS nos da la Gracia que vence nuestras debilidades! Espero que si no eres cristiano, reconozcas que nuestra mayor paz proviene de ser SALVADOS y PERDONADOS, no de las circunstancias diarias. ***</a:t>
            </a:r>
          </a:p>
        </p:txBody>
      </p:sp>
      <p:sp>
        <p:nvSpPr>
          <p:cNvPr id="4" name="Slide Number Placeholder 3"/>
          <p:cNvSpPr>
            <a:spLocks noGrp="1"/>
          </p:cNvSpPr>
          <p:nvPr>
            <p:ph type="sldNum" sz="quarter" idx="5"/>
          </p:nvPr>
        </p:nvSpPr>
        <p:spPr/>
        <p:txBody>
          <a:bodyPr/>
          <a:lstStyle/>
          <a:p>
            <a:pPr algn="l" rtl="0"/>
            <a:fld id="{52D93102-72E6-8A48-A008-D907A8E66B2E}" type="slidenum">
              <a:rPr lang="en-US" smtClean="0"/>
              <a:t>6</a:t>
            </a:fld>
            <a:endParaRPr lang="en-US"/>
          </a:p>
        </p:txBody>
      </p:sp>
    </p:spTree>
    <p:extLst>
      <p:ext uri="{BB962C8B-B14F-4D97-AF65-F5344CB8AC3E}">
        <p14:creationId xmlns:p14="http://schemas.microsoft.com/office/powerpoint/2010/main" val="614010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solidFill>
                  <a:schemeClr val="tx1"/>
                </a:solidFill>
              </a:rPr>
              <a:t>Como arrojar un salvavidas a alguien que es arrastrado al mar.</a:t>
            </a:r>
          </a:p>
          <a:p>
            <a:pPr algn="l" rtl="0"/>
            <a:r>
              <a:rPr lang="en-US" dirty="0">
                <a:solidFill>
                  <a:schemeClr val="tx1"/>
                </a:solidFill>
              </a:rPr>
              <a:t>Me gusta</a:t>
            </a:r>
            <a:r>
              <a:rPr lang="en-US" dirty="0" err="1">
                <a:solidFill>
                  <a:schemeClr val="tx1"/>
                </a:solidFill>
              </a:rPr>
              <a:t>lazo</a:t>
            </a:r>
            <a:r>
              <a:rPr lang="en-US" dirty="0">
                <a:solidFill>
                  <a:schemeClr val="tx1"/>
                </a:solidFill>
              </a:rPr>
              <a:t>un animal de granja fugitivo.</a:t>
            </a:r>
          </a:p>
          <a:p>
            <a:pPr algn="l" rtl="0"/>
            <a:r>
              <a:rPr lang="en-US" dirty="0">
                <a:solidFill>
                  <a:schemeClr val="tx1"/>
                </a:solidFill>
              </a:rPr>
              <a:t>Como los frenos de un tren fuera de control.</a:t>
            </a:r>
          </a:p>
          <a:p>
            <a:pPr algn="l" rtl="0"/>
            <a:endParaRPr lang="en-US" dirty="0">
              <a:solidFill>
                <a:schemeClr val="tx1"/>
              </a:solidFill>
            </a:endParaRPr>
          </a:p>
          <a:p>
            <a:pPr algn="l" rtl="0"/>
            <a:r>
              <a:rPr lang="en-US" dirty="0">
                <a:solidFill>
                  <a:schemeClr val="tx1"/>
                </a:solidFill>
              </a:rPr>
              <a:t>A la luz de nuestro Padre, podemos tomar el control de los componentes de “tiempo” de nuestra preocupación.</a:t>
            </a:r>
          </a:p>
          <a:p>
            <a:pPr marL="0" marR="0" lvl="0" indent="0" algn="l" defTabSz="713232" rtl="0" eaLnBrk="1" fontAlgn="auto" latinLnBrk="0" hangingPunct="1">
              <a:lnSpc>
                <a:spcPct val="100000"/>
              </a:lnSpc>
              <a:spcBef>
                <a:spcPts val="0"/>
              </a:spcBef>
              <a:spcAft>
                <a:spcPts val="0"/>
              </a:spcAft>
              <a:buClrTx/>
              <a:buSzTx/>
              <a:buFontTx/>
              <a:buNone/>
              <a:tabLst/>
              <a:defRPr/>
            </a:pPr>
            <a:r>
              <a:rPr lang="en-US" dirty="0">
                <a:solidFill>
                  <a:schemeClr val="tx1"/>
                </a:solidFill>
              </a:rPr>
              <a:t>“Quién de vosotros por estar preocupado puede añadir una sola hora…”</a:t>
            </a:r>
          </a:p>
          <a:p>
            <a:pPr marL="0" marR="0" lvl="0" indent="0" algn="l" defTabSz="713232"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algn="l" rtl="0"/>
            <a:r>
              <a:rPr lang="en-US" dirty="0">
                <a:solidFill>
                  <a:schemeClr val="tx1"/>
                </a:solidFill>
              </a:rPr>
              <a:t>"no te preocupes por mañana…"</a:t>
            </a:r>
          </a:p>
          <a:p>
            <a:pPr algn="l" rtl="0"/>
            <a:r>
              <a:rPr lang="en-US" dirty="0">
                <a:solidFill>
                  <a:schemeClr val="tx1"/>
                </a:solidFill>
              </a:rPr>
              <a:t>Cuando nuestras preocupaciones giran sobre mil posibilidades negativas…</a:t>
            </a:r>
          </a:p>
          <a:p>
            <a:pPr algn="l" rtl="0"/>
            <a:r>
              <a:rPr lang="en-US" dirty="0">
                <a:solidFill>
                  <a:schemeClr val="tx1"/>
                </a:solidFill>
              </a:rPr>
              <a:t>Respira hondo y piensa en el día de hoy. Pon nuestra atención en hacer lo que podamos hoy.</a:t>
            </a:r>
          </a:p>
          <a:p>
            <a:pPr algn="l" rtl="0"/>
            <a:endParaRPr lang="en-US" dirty="0">
              <a:solidFill>
                <a:schemeClr val="tx1"/>
              </a:solidFill>
            </a:endParaRPr>
          </a:p>
          <a:p>
            <a:pPr algn="l" rtl="0"/>
            <a:r>
              <a:rPr lang="en-US" dirty="0"/>
              <a:t>Tenemos que ser flexibles en nuestras metas y planes. Sus planes son mejores que los nuestros de todos modos. Él sabe por qué pruebas debemos pasar para ser refinados y purificados.</a:t>
            </a:r>
          </a:p>
          <a:p>
            <a:pPr algn="l" rtl="0"/>
            <a:r>
              <a:rPr lang="en-US" dirty="0"/>
              <a:t>Necesitamos reconocer que nuestra vida diaria es mucho más cómoda que la vida de Jesús. Si él pudiera hacerlo bien todos los días, entonces nosotros también estaremos bien.</a:t>
            </a:r>
          </a:p>
          <a:p>
            <a:pPr algn="l" rtl="0"/>
            <a:endParaRPr lang="en-US" dirty="0"/>
          </a:p>
          <a:p>
            <a:pPr algn="l" rtl="0"/>
            <a:endParaRPr lang="en-US" dirty="0">
              <a:solidFill>
                <a:schemeClr val="tx1"/>
              </a:solidFill>
            </a:endParaRPr>
          </a:p>
          <a:p>
            <a:pPr marL="0" marR="0" lvl="0" indent="0" algn="l" defTabSz="713232"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algn="l" rtl="0"/>
            <a:endParaRPr lang="en-US" dirty="0">
              <a:solidFill>
                <a:schemeClr val="tx1"/>
              </a:solidFill>
            </a:endParaRPr>
          </a:p>
        </p:txBody>
      </p:sp>
      <p:sp>
        <p:nvSpPr>
          <p:cNvPr id="4" name="Slide Number Placeholder 3"/>
          <p:cNvSpPr>
            <a:spLocks noGrp="1"/>
          </p:cNvSpPr>
          <p:nvPr>
            <p:ph type="sldNum" sz="quarter" idx="5"/>
          </p:nvPr>
        </p:nvSpPr>
        <p:spPr/>
        <p:txBody>
          <a:bodyPr/>
          <a:lstStyle/>
          <a:p>
            <a:pPr algn="l" rtl="0"/>
            <a:fld id="{52D93102-72E6-8A48-A008-D907A8E66B2E}" type="slidenum">
              <a:rPr lang="en-US" smtClean="0"/>
              <a:t>7</a:t>
            </a:fld>
            <a:endParaRPr lang="en-US"/>
          </a:p>
        </p:txBody>
      </p:sp>
    </p:spTree>
    <p:extLst>
      <p:ext uri="{BB962C8B-B14F-4D97-AF65-F5344CB8AC3E}">
        <p14:creationId xmlns:p14="http://schemas.microsoft.com/office/powerpoint/2010/main" val="122113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Mateo 6 no es solo “cómo” lidiar con la ansiedad, es QUIÉN. En quien podemos apoyarnos, llorar, orar y tener esperanza.</a:t>
            </a:r>
          </a:p>
        </p:txBody>
      </p:sp>
      <p:sp>
        <p:nvSpPr>
          <p:cNvPr id="4" name="Slide Number Placeholder 3"/>
          <p:cNvSpPr>
            <a:spLocks noGrp="1"/>
          </p:cNvSpPr>
          <p:nvPr>
            <p:ph type="sldNum" sz="quarter" idx="5"/>
          </p:nvPr>
        </p:nvSpPr>
        <p:spPr/>
        <p:txBody>
          <a:bodyPr/>
          <a:lstStyle/>
          <a:p>
            <a:pPr algn="l" rtl="0"/>
            <a:fld id="{52D93102-72E6-8A48-A008-D907A8E66B2E}" type="slidenum">
              <a:rPr lang="en-US" smtClean="0"/>
              <a:t>8</a:t>
            </a:fld>
            <a:endParaRPr lang="en-US"/>
          </a:p>
        </p:txBody>
      </p:sp>
    </p:spTree>
    <p:extLst>
      <p:ext uri="{BB962C8B-B14F-4D97-AF65-F5344CB8AC3E}">
        <p14:creationId xmlns:p14="http://schemas.microsoft.com/office/powerpoint/2010/main" val="3708166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pPr algn="l" rtl="0"/>
            <a:r>
              <a:rPr lang="en-US" dirty="0">
                <a:solidFill>
                  <a:schemeClr val="tx1"/>
                </a:solidFill>
              </a:rPr>
              <a:t>Creo que puedo decir con seguridad que todos hemos tenido que luchar con la preocupación o la ansiedad un poco más durante la pandemia que antes.</a:t>
            </a:r>
          </a:p>
          <a:p>
            <a:pPr algn="l" rtl="0"/>
            <a:r>
              <a:rPr lang="en-US" dirty="0">
                <a:solidFill>
                  <a:schemeClr val="tx1"/>
                </a:solidFill>
              </a:rPr>
              <a:t>Jesús aborda este tema porque sabe que enfrentaremos este desafío</a:t>
            </a:r>
          </a:p>
          <a:p>
            <a:pPr algn="l" rtl="0"/>
            <a:r>
              <a:rPr lang="en-US" dirty="0">
                <a:solidFill>
                  <a:schemeClr val="tx1"/>
                </a:solidFill>
              </a:rPr>
              <a:t>Él sabe que tenemos preocupaciones diarias.</a:t>
            </a:r>
          </a:p>
          <a:p>
            <a:pPr algn="l" rtl="0"/>
            <a:r>
              <a:rPr lang="en-US" dirty="0">
                <a:solidFill>
                  <a:schemeClr val="tx1"/>
                </a:solidFill>
              </a:rPr>
              <a:t>Él sabe que tenemos preocupaciones extremas.</a:t>
            </a:r>
          </a:p>
          <a:p>
            <a:pPr algn="l" rtl="0"/>
            <a:r>
              <a:rPr lang="en-US" dirty="0">
                <a:solidFill>
                  <a:schemeClr val="tx1"/>
                </a:solidFill>
              </a:rPr>
              <a:t>No estamos solos en estas presiones – 1 Cor. 10:13</a:t>
            </a:r>
          </a:p>
          <a:p>
            <a:pPr algn="l" rtl="0"/>
            <a:endParaRPr lang="en-US" dirty="0">
              <a:solidFill>
                <a:schemeClr val="tx1"/>
              </a:solidFill>
            </a:endParaRPr>
          </a:p>
          <a:p>
            <a:pPr algn="l" rtl="0"/>
            <a:r>
              <a:rPr lang="en-US" dirty="0">
                <a:solidFill>
                  <a:schemeClr val="tx1"/>
                </a:solidFill>
              </a:rPr>
              <a:t>¡Gente buena y piadosa como David enfrentó estas preocupaciones!</a:t>
            </a:r>
          </a:p>
          <a:p>
            <a:pPr lvl="1" algn="l" rtl="0"/>
            <a:r>
              <a:rPr lang="en-US" dirty="0">
                <a:solidFill>
                  <a:schemeClr val="tx1"/>
                </a:solidFill>
              </a:rPr>
              <a:t>Salmo 139:23</a:t>
            </a:r>
          </a:p>
          <a:p>
            <a:pPr algn="l" rtl="0"/>
            <a:r>
              <a:rPr lang="en-US" dirty="0">
                <a:solidFill>
                  <a:schemeClr val="tx1"/>
                </a:solidFill>
              </a:rPr>
              <a:t>Tanto David como Jesús nos señalan hacia Aquel en quien podemos confiar...</a:t>
            </a:r>
          </a:p>
          <a:p>
            <a:pPr lvl="1" algn="l" rtl="0"/>
            <a:r>
              <a:rPr lang="en-US" dirty="0">
                <a:solidFill>
                  <a:schemeClr val="tx1"/>
                </a:solidFill>
              </a:rPr>
              <a:t>Andy Cantrell</a:t>
            </a:r>
          </a:p>
          <a:p>
            <a:pPr lvl="1" algn="l" rtl="0"/>
            <a:r>
              <a:rPr lang="en-US" dirty="0">
                <a:solidFill>
                  <a:schemeClr val="tx1"/>
                </a:solidFill>
              </a:rPr>
              <a:t>http://</a:t>
            </a:r>
            <a:r>
              <a:rPr lang="en-US" dirty="0" err="1">
                <a:solidFill>
                  <a:schemeClr val="tx1"/>
                </a:solidFill>
              </a:rPr>
              <a:t>www.nwcocmn.org</a:t>
            </a:r>
            <a:r>
              <a:rPr lang="en-US" dirty="0">
                <a:solidFill>
                  <a:schemeClr val="tx1"/>
                </a:solidFill>
              </a:rPr>
              <a:t>/sermones/2013/12/15/salmo-139-dioses-consuelo-para-la-ansiedad</a:t>
            </a:r>
          </a:p>
          <a:p>
            <a:pPr algn="l" rtl="0"/>
            <a:endParaRPr lang="en-US" dirty="0">
              <a:solidFill>
                <a:schemeClr val="tx1"/>
              </a:solidFill>
            </a:endParaRPr>
          </a:p>
        </p:txBody>
      </p:sp>
      <p:sp>
        <p:nvSpPr>
          <p:cNvPr id="4" name="Slide Number Placeholder 3"/>
          <p:cNvSpPr>
            <a:spLocks noGrp="1"/>
          </p:cNvSpPr>
          <p:nvPr>
            <p:ph type="sldNum" sz="quarter" idx="5"/>
          </p:nvPr>
        </p:nvSpPr>
        <p:spPr/>
        <p:txBody>
          <a:bodyPr/>
          <a:lstStyle/>
          <a:p>
            <a:pPr algn="l" rtl="0"/>
            <a:fld id="{52D93102-72E6-8A48-A008-D907A8E66B2E}" type="slidenum">
              <a:rPr lang="en-US" smtClean="0"/>
              <a:t>9</a:t>
            </a:fld>
            <a:endParaRPr lang="en-US"/>
          </a:p>
        </p:txBody>
      </p:sp>
    </p:spTree>
    <p:extLst>
      <p:ext uri="{BB962C8B-B14F-4D97-AF65-F5344CB8AC3E}">
        <p14:creationId xmlns:p14="http://schemas.microsoft.com/office/powerpoint/2010/main" val="153202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E4B690-8DDF-CE4A-B49D-C783F4BC8376}" type="datetimeFigureOut">
              <a:rPr lang="en-US" smtClean="0"/>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95669-5CE1-A246-BFD0-6FEA492C05DC}" type="slidenum">
              <a:rPr lang="en-US" smtClean="0"/>
              <a:t>‹#›</a:t>
            </a:fld>
            <a:endParaRPr lang="en-US"/>
          </a:p>
        </p:txBody>
      </p:sp>
    </p:spTree>
    <p:extLst>
      <p:ext uri="{BB962C8B-B14F-4D97-AF65-F5344CB8AC3E}">
        <p14:creationId xmlns:p14="http://schemas.microsoft.com/office/powerpoint/2010/main" val="1711734085"/>
      </p:ext>
    </p:extLst>
  </p:cSld>
  <p:clrMapOvr>
    <a:masterClrMapping/>
  </p:clrMapOvr>
  <p:transition spd="med">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E4B690-8DDF-CE4A-B49D-C783F4BC8376}" type="datetimeFigureOut">
              <a:rPr lang="en-US" smtClean="0"/>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95669-5CE1-A246-BFD0-6FEA492C05DC}" type="slidenum">
              <a:rPr lang="en-US" smtClean="0"/>
              <a:t>‹#›</a:t>
            </a:fld>
            <a:endParaRPr lang="en-US"/>
          </a:p>
        </p:txBody>
      </p:sp>
    </p:spTree>
    <p:extLst>
      <p:ext uri="{BB962C8B-B14F-4D97-AF65-F5344CB8AC3E}">
        <p14:creationId xmlns:p14="http://schemas.microsoft.com/office/powerpoint/2010/main" val="2610119554"/>
      </p:ext>
    </p:extLst>
  </p:cSld>
  <p:clrMapOvr>
    <a:masterClrMapping/>
  </p:clrMapOvr>
  <p:transition spd="med">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E4B690-8DDF-CE4A-B49D-C783F4BC8376}" type="datetimeFigureOut">
              <a:rPr lang="en-US" smtClean="0"/>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95669-5CE1-A246-BFD0-6FEA492C05DC}" type="slidenum">
              <a:rPr lang="en-US" smtClean="0"/>
              <a:t>‹#›</a:t>
            </a:fld>
            <a:endParaRPr lang="en-US"/>
          </a:p>
        </p:txBody>
      </p:sp>
    </p:spTree>
    <p:extLst>
      <p:ext uri="{BB962C8B-B14F-4D97-AF65-F5344CB8AC3E}">
        <p14:creationId xmlns:p14="http://schemas.microsoft.com/office/powerpoint/2010/main" val="690090990"/>
      </p:ext>
    </p:extLst>
  </p:cSld>
  <p:clrMapOvr>
    <a:masterClrMapping/>
  </p:clrMapOvr>
  <p:transition spd="med">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latin typeface="+mn-lt"/>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BE4B690-8DDF-CE4A-B49D-C783F4BC8376}" type="datetimeFigureOut">
              <a:rPr lang="en-US" smtClean="0"/>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95669-5CE1-A246-BFD0-6FEA492C05DC}" type="slidenum">
              <a:rPr lang="en-US" smtClean="0"/>
              <a:t>‹#›</a:t>
            </a:fld>
            <a:endParaRPr lang="en-US"/>
          </a:p>
        </p:txBody>
      </p:sp>
    </p:spTree>
    <p:extLst>
      <p:ext uri="{BB962C8B-B14F-4D97-AF65-F5344CB8AC3E}">
        <p14:creationId xmlns:p14="http://schemas.microsoft.com/office/powerpoint/2010/main" val="3428198394"/>
      </p:ext>
    </p:extLst>
  </p:cSld>
  <p:clrMapOvr>
    <a:masterClrMapping/>
  </p:clrMapOvr>
  <p:transition spd="med">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E4B690-8DDF-CE4A-B49D-C783F4BC8376}" type="datetimeFigureOut">
              <a:rPr lang="en-US" smtClean="0"/>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95669-5CE1-A246-BFD0-6FEA492C05DC}" type="slidenum">
              <a:rPr lang="en-US" smtClean="0"/>
              <a:t>‹#›</a:t>
            </a:fld>
            <a:endParaRPr lang="en-US"/>
          </a:p>
        </p:txBody>
      </p:sp>
    </p:spTree>
    <p:extLst>
      <p:ext uri="{BB962C8B-B14F-4D97-AF65-F5344CB8AC3E}">
        <p14:creationId xmlns:p14="http://schemas.microsoft.com/office/powerpoint/2010/main" val="1432987056"/>
      </p:ext>
    </p:extLst>
  </p:cSld>
  <p:clrMapOvr>
    <a:masterClrMapping/>
  </p:clrMapOvr>
  <p:transition spd="med">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E4B690-8DDF-CE4A-B49D-C783F4BC8376}" type="datetimeFigureOut">
              <a:rPr lang="en-US" smtClean="0"/>
              <a:t>6/23/2022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095669-5CE1-A246-BFD0-6FEA492C05DC}" type="slidenum">
              <a:rPr lang="en-US" smtClean="0"/>
              <a:t>‹#›</a:t>
            </a:fld>
            <a:endParaRPr lang="en-US"/>
          </a:p>
        </p:txBody>
      </p:sp>
    </p:spTree>
    <p:extLst>
      <p:ext uri="{BB962C8B-B14F-4D97-AF65-F5344CB8AC3E}">
        <p14:creationId xmlns:p14="http://schemas.microsoft.com/office/powerpoint/2010/main" val="344240667"/>
      </p:ext>
    </p:extLst>
  </p:cSld>
  <p:clrMapOvr>
    <a:masterClrMapping/>
  </p:clrMapOvr>
  <p:transition spd="med">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E4B690-8DDF-CE4A-B49D-C783F4BC8376}" type="datetimeFigureOut">
              <a:rPr lang="en-US" smtClean="0"/>
              <a:t>6/23/2022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095669-5CE1-A246-BFD0-6FEA492C05DC}" type="slidenum">
              <a:rPr lang="en-US" smtClean="0"/>
              <a:t>‹#›</a:t>
            </a:fld>
            <a:endParaRPr lang="en-US"/>
          </a:p>
        </p:txBody>
      </p:sp>
    </p:spTree>
    <p:extLst>
      <p:ext uri="{BB962C8B-B14F-4D97-AF65-F5344CB8AC3E}">
        <p14:creationId xmlns:p14="http://schemas.microsoft.com/office/powerpoint/2010/main" val="2123706629"/>
      </p:ext>
    </p:extLst>
  </p:cSld>
  <p:clrMapOvr>
    <a:masterClrMapping/>
  </p:clrMapOvr>
  <p:transition spd="med">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E4B690-8DDF-CE4A-B49D-C783F4BC8376}" type="datetimeFigureOut">
              <a:rPr lang="en-US" smtClean="0"/>
              <a:t>6/23/2022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095669-5CE1-A246-BFD0-6FEA492C05DC}" type="slidenum">
              <a:rPr lang="en-US" smtClean="0"/>
              <a:t>‹#›</a:t>
            </a:fld>
            <a:endParaRPr lang="en-US"/>
          </a:p>
        </p:txBody>
      </p:sp>
    </p:spTree>
    <p:extLst>
      <p:ext uri="{BB962C8B-B14F-4D97-AF65-F5344CB8AC3E}">
        <p14:creationId xmlns:p14="http://schemas.microsoft.com/office/powerpoint/2010/main" val="4118279806"/>
      </p:ext>
    </p:extLst>
  </p:cSld>
  <p:clrMapOvr>
    <a:masterClrMapping/>
  </p:clrMapOvr>
  <p:transition spd="med">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E4B690-8DDF-CE4A-B49D-C783F4BC8376}" type="datetimeFigureOut">
              <a:rPr lang="en-US" smtClean="0"/>
              <a:t>6/23/2022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095669-5CE1-A246-BFD0-6FEA492C05DC}" type="slidenum">
              <a:rPr lang="en-US" smtClean="0"/>
              <a:t>‹#›</a:t>
            </a:fld>
            <a:endParaRPr lang="en-US"/>
          </a:p>
        </p:txBody>
      </p:sp>
    </p:spTree>
    <p:extLst>
      <p:ext uri="{BB962C8B-B14F-4D97-AF65-F5344CB8AC3E}">
        <p14:creationId xmlns:p14="http://schemas.microsoft.com/office/powerpoint/2010/main" val="47018313"/>
      </p:ext>
    </p:extLst>
  </p:cSld>
  <p:clrMapOvr>
    <a:masterClrMapping/>
  </p:clrMapOvr>
  <p:transition spd="med">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BE4B690-8DDF-CE4A-B49D-C783F4BC8376}" type="datetimeFigureOut">
              <a:rPr lang="en-US" smtClean="0"/>
              <a:t>6/23/2022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095669-5CE1-A246-BFD0-6FEA492C05DC}" type="slidenum">
              <a:rPr lang="en-US" smtClean="0"/>
              <a:t>‹#›</a:t>
            </a:fld>
            <a:endParaRPr lang="en-US"/>
          </a:p>
        </p:txBody>
      </p:sp>
    </p:spTree>
    <p:extLst>
      <p:ext uri="{BB962C8B-B14F-4D97-AF65-F5344CB8AC3E}">
        <p14:creationId xmlns:p14="http://schemas.microsoft.com/office/powerpoint/2010/main" val="2240555898"/>
      </p:ext>
    </p:extLst>
  </p:cSld>
  <p:clrMapOvr>
    <a:masterClrMapping/>
  </p:clrMapOvr>
  <p:transition spd="med">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BE4B690-8DDF-CE4A-B49D-C783F4BC8376}" type="datetimeFigureOut">
              <a:rPr lang="en-US" smtClean="0"/>
              <a:t>6/23/2022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095669-5CE1-A246-BFD0-6FEA492C05DC}" type="slidenum">
              <a:rPr lang="en-US" smtClean="0"/>
              <a:t>‹#›</a:t>
            </a:fld>
            <a:endParaRPr lang="en-US"/>
          </a:p>
        </p:txBody>
      </p:sp>
    </p:spTree>
    <p:extLst>
      <p:ext uri="{BB962C8B-B14F-4D97-AF65-F5344CB8AC3E}">
        <p14:creationId xmlns:p14="http://schemas.microsoft.com/office/powerpoint/2010/main" val="1424507641"/>
      </p:ext>
    </p:extLst>
  </p:cSld>
  <p:clrMapOvr>
    <a:masterClrMapping/>
  </p:clrMapOvr>
  <p:transition spd="med">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0BE4B690-8DDF-CE4A-B49D-C783F4BC8376}" type="datetimeFigureOut">
              <a:rPr lang="en-US" smtClean="0"/>
              <a:t>6/23/2022</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90095669-5CE1-A246-BFD0-6FEA492C05DC}" type="slidenum">
              <a:rPr lang="en-US" smtClean="0"/>
              <a:t>‹#›</a:t>
            </a:fld>
            <a:endParaRPr lang="en-US"/>
          </a:p>
        </p:txBody>
      </p:sp>
    </p:spTree>
    <p:extLst>
      <p:ext uri="{BB962C8B-B14F-4D97-AF65-F5344CB8AC3E}">
        <p14:creationId xmlns:p14="http://schemas.microsoft.com/office/powerpoint/2010/main" val="9570645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circl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4186DD-AE39-0E4C-B6A5-F894DD9D8055}"/>
              </a:ext>
            </a:extLst>
          </p:cNvPr>
          <p:cNvSpPr>
            <a:spLocks noGrp="1"/>
          </p:cNvSpPr>
          <p:nvPr>
            <p:ph type="ctrTitle"/>
          </p:nvPr>
        </p:nvSpPr>
        <p:spPr/>
        <p:txBody>
          <a:bodyPr/>
          <a:lstStyle/>
          <a:p>
            <a:pPr algn="l" rtl="0"/>
            <a:r>
              <a:rPr lang="en-US" dirty="0"/>
              <a:t>Preocupación y Ansiedad</a:t>
            </a:r>
          </a:p>
        </p:txBody>
      </p:sp>
      <p:sp>
        <p:nvSpPr>
          <p:cNvPr id="3" name="Subtitle 2">
            <a:extLst>
              <a:ext uri="{FF2B5EF4-FFF2-40B4-BE49-F238E27FC236}">
                <a16:creationId xmlns:a16="http://schemas.microsoft.com/office/drawing/2014/main" xmlns="" id="{A290DF74-2544-0747-8801-4F257AB59592}"/>
              </a:ext>
            </a:extLst>
          </p:cNvPr>
          <p:cNvSpPr>
            <a:spLocks noGrp="1"/>
          </p:cNvSpPr>
          <p:nvPr>
            <p:ph type="subTitle" idx="1"/>
          </p:nvPr>
        </p:nvSpPr>
        <p:spPr/>
        <p:txBody>
          <a:bodyPr/>
          <a:lstStyle/>
          <a:p>
            <a:pPr algn="l" rtl="0"/>
            <a:endParaRPr lang="en-US"/>
          </a:p>
        </p:txBody>
      </p:sp>
      <p:pic>
        <p:nvPicPr>
          <p:cNvPr id="7" name="Picture 6">
            <a:extLst>
              <a:ext uri="{FF2B5EF4-FFF2-40B4-BE49-F238E27FC236}">
                <a16:creationId xmlns:a16="http://schemas.microsoft.com/office/drawing/2014/main" xmlns="" id="{B0035784-E7F6-1F42-ABDB-A7215ACF8A34}"/>
              </a:ext>
            </a:extLst>
          </p:cNvPr>
          <p:cNvPicPr>
            <a:picLocks noChangeAspect="1"/>
          </p:cNvPicPr>
          <p:nvPr/>
        </p:nvPicPr>
        <p:blipFill>
          <a:blip r:embed="rId3"/>
          <a:stretch>
            <a:fillRect/>
          </a:stretch>
        </p:blipFill>
        <p:spPr>
          <a:xfrm>
            <a:off x="0" y="0"/>
            <a:ext cx="9144000" cy="5715000"/>
          </a:xfrm>
          <a:prstGeom prst="rect">
            <a:avLst/>
          </a:prstGeom>
        </p:spPr>
      </p:pic>
      <p:sp>
        <p:nvSpPr>
          <p:cNvPr id="5" name="TextBox 4"/>
          <p:cNvSpPr txBox="1"/>
          <p:nvPr/>
        </p:nvSpPr>
        <p:spPr>
          <a:xfrm>
            <a:off x="1244906" y="3139807"/>
            <a:ext cx="6654188" cy="1354217"/>
          </a:xfrm>
          <a:prstGeom prst="rect">
            <a:avLst/>
          </a:prstGeom>
          <a:noFill/>
        </p:spPr>
        <p:txBody>
          <a:bodyPr wrap="square" rtlCol="0">
            <a:spAutoFit/>
          </a:bodyPr>
          <a:lstStyle/>
          <a:p>
            <a:pPr algn="ctr"/>
            <a:r>
              <a:rPr lang="en-US" sz="5400" dirty="0" err="1" smtClean="0">
                <a:solidFill>
                  <a:schemeClr val="bg1"/>
                </a:solidFill>
              </a:rPr>
              <a:t>Vuelve</a:t>
            </a:r>
            <a:r>
              <a:rPr lang="en-US" sz="5400" dirty="0" smtClean="0">
                <a:solidFill>
                  <a:schemeClr val="bg1"/>
                </a:solidFill>
              </a:rPr>
              <a:t> a </a:t>
            </a:r>
            <a:r>
              <a:rPr lang="en-US" sz="5400" dirty="0" err="1" smtClean="0">
                <a:solidFill>
                  <a:schemeClr val="bg1"/>
                </a:solidFill>
              </a:rPr>
              <a:t>centrarte</a:t>
            </a:r>
            <a:r>
              <a:rPr lang="en-US" sz="5400" dirty="0" smtClean="0">
                <a:solidFill>
                  <a:schemeClr val="bg1"/>
                </a:solidFill>
              </a:rPr>
              <a:t>: </a:t>
            </a:r>
            <a:r>
              <a:rPr lang="en-US" sz="4000" dirty="0" smtClean="0">
                <a:solidFill>
                  <a:schemeClr val="bg1"/>
                </a:solidFill>
              </a:rPr>
              <a:t/>
            </a:r>
            <a:br>
              <a:rPr lang="en-US" sz="4000" dirty="0" smtClean="0">
                <a:solidFill>
                  <a:schemeClr val="bg1"/>
                </a:solidFill>
              </a:rPr>
            </a:br>
            <a:r>
              <a:rPr lang="en-US" sz="2800" dirty="0" smtClean="0">
                <a:solidFill>
                  <a:schemeClr val="bg1"/>
                </a:solidFill>
              </a:rPr>
              <a:t>Mira a Dios </a:t>
            </a:r>
            <a:r>
              <a:rPr lang="en-US" sz="2800" dirty="0" err="1" smtClean="0">
                <a:solidFill>
                  <a:schemeClr val="bg1"/>
                </a:solidFill>
              </a:rPr>
              <a:t>cuando</a:t>
            </a:r>
            <a:r>
              <a:rPr lang="en-US" sz="2800" dirty="0" smtClean="0">
                <a:solidFill>
                  <a:schemeClr val="bg1"/>
                </a:solidFill>
              </a:rPr>
              <a:t> </a:t>
            </a:r>
            <a:r>
              <a:rPr lang="en-US" sz="2800" dirty="0" err="1" smtClean="0">
                <a:solidFill>
                  <a:schemeClr val="bg1"/>
                </a:solidFill>
              </a:rPr>
              <a:t>surgen</a:t>
            </a:r>
            <a:r>
              <a:rPr lang="en-US" sz="2800" dirty="0" smtClean="0">
                <a:solidFill>
                  <a:schemeClr val="bg1"/>
                </a:solidFill>
              </a:rPr>
              <a:t> </a:t>
            </a:r>
            <a:r>
              <a:rPr lang="en-US" sz="2800" dirty="0" err="1" smtClean="0">
                <a:solidFill>
                  <a:schemeClr val="bg1"/>
                </a:solidFill>
              </a:rPr>
              <a:t>ansiedades</a:t>
            </a:r>
            <a:endParaRPr lang="en-US" sz="2800" dirty="0">
              <a:solidFill>
                <a:schemeClr val="bg1"/>
              </a:solidFill>
            </a:endParaRPr>
          </a:p>
        </p:txBody>
      </p:sp>
    </p:spTree>
    <p:extLst>
      <p:ext uri="{BB962C8B-B14F-4D97-AF65-F5344CB8AC3E}">
        <p14:creationId xmlns:p14="http://schemas.microsoft.com/office/powerpoint/2010/main" val="2993347852"/>
      </p:ext>
    </p:extLst>
  </p:cSld>
  <p:clrMapOvr>
    <a:masterClrMapping/>
  </p:clrMapOvr>
  <p:transition spd="med">
    <p:circl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6A4B6A-05FE-F44E-9C1B-C1DDA1DA81A5}"/>
              </a:ext>
            </a:extLst>
          </p:cNvPr>
          <p:cNvSpPr>
            <a:spLocks noGrp="1"/>
          </p:cNvSpPr>
          <p:nvPr>
            <p:ph type="title"/>
          </p:nvPr>
        </p:nvSpPr>
        <p:spPr>
          <a:xfrm>
            <a:off x="242889" y="304271"/>
            <a:ext cx="8572499" cy="2410354"/>
          </a:xfrm>
        </p:spPr>
        <p:txBody>
          <a:bodyPr>
            <a:normAutofit/>
          </a:bodyPr>
          <a:lstStyle/>
          <a:p>
            <a:pPr algn="ctr" rtl="0"/>
            <a:r>
              <a:rPr lang="en-US" sz="2800" dirty="0"/>
              <a:t>Cuando surgen ansiedades, las estrategias son útiles,</a:t>
            </a:r>
            <a:r>
              <a:rPr lang="en-US" sz="3600" dirty="0"/>
              <a:t/>
            </a:r>
            <a:br>
              <a:rPr lang="en-US" sz="3600" dirty="0"/>
            </a:br>
            <a:r>
              <a:rPr lang="en-US" sz="4400" b="1" dirty="0"/>
              <a:t>Pero Jesús nos da aún más...</a:t>
            </a:r>
            <a:endParaRPr lang="en-US" sz="3600" b="1" dirty="0"/>
          </a:p>
        </p:txBody>
      </p:sp>
      <p:sp>
        <p:nvSpPr>
          <p:cNvPr id="3" name="Content Placeholder 2">
            <a:extLst>
              <a:ext uri="{FF2B5EF4-FFF2-40B4-BE49-F238E27FC236}">
                <a16:creationId xmlns:a16="http://schemas.microsoft.com/office/drawing/2014/main" xmlns="" id="{5CCC2AFE-247F-F44C-8E1F-3D663E012DCB}"/>
              </a:ext>
            </a:extLst>
          </p:cNvPr>
          <p:cNvSpPr>
            <a:spLocks noGrp="1"/>
          </p:cNvSpPr>
          <p:nvPr>
            <p:ph idx="1"/>
          </p:nvPr>
        </p:nvSpPr>
        <p:spPr>
          <a:xfrm>
            <a:off x="242889" y="2443155"/>
            <a:ext cx="8729662" cy="2443170"/>
          </a:xfrm>
        </p:spPr>
        <p:txBody>
          <a:bodyPr>
            <a:normAutofit/>
          </a:bodyPr>
          <a:lstStyle/>
          <a:p>
            <a:pPr algn="ctr" rtl="0"/>
            <a:r>
              <a:rPr lang="en-US" sz="3100" dirty="0" err="1"/>
              <a:t>Jesús</a:t>
            </a:r>
            <a:r>
              <a:rPr lang="en-US" sz="3100" dirty="0"/>
              <a:t> </a:t>
            </a:r>
            <a:r>
              <a:rPr lang="en-US" sz="3100" dirty="0" err="1" smtClean="0"/>
              <a:t>enfatiza</a:t>
            </a:r>
            <a:r>
              <a:rPr lang="en-US" sz="3100" dirty="0" smtClean="0"/>
              <a:t> </a:t>
            </a:r>
            <a:r>
              <a:rPr lang="en-US" sz="3100" b="1" dirty="0" smtClean="0"/>
              <a:t>un </a:t>
            </a:r>
            <a:r>
              <a:rPr lang="en-US" sz="3100" b="1" dirty="0"/>
              <a:t>padre que </a:t>
            </a:r>
            <a:r>
              <a:rPr lang="en-US" sz="3100" b="1" dirty="0" err="1" smtClean="0"/>
              <a:t>cuida</a:t>
            </a:r>
            <a:r>
              <a:rPr lang="en-US" sz="3100" b="1" dirty="0" smtClean="0"/>
              <a:t>.</a:t>
            </a:r>
            <a:endParaRPr lang="en-US" sz="3100" dirty="0"/>
          </a:p>
          <a:p>
            <a:pPr algn="ctr" rtl="0"/>
            <a:r>
              <a:rPr lang="en-US" sz="3100" dirty="0" err="1"/>
              <a:t>Jesús</a:t>
            </a:r>
            <a:r>
              <a:rPr lang="en-US" sz="3100" dirty="0"/>
              <a:t> </a:t>
            </a:r>
            <a:r>
              <a:rPr lang="en-US" sz="3100" dirty="0" err="1" smtClean="0"/>
              <a:t>enfatiza</a:t>
            </a:r>
            <a:r>
              <a:rPr lang="en-US" sz="3100" dirty="0" smtClean="0"/>
              <a:t> </a:t>
            </a:r>
            <a:r>
              <a:rPr lang="en-US" sz="3100" b="1" dirty="0"/>
              <a:t>u</a:t>
            </a:r>
            <a:r>
              <a:rPr lang="en-US" sz="3100" b="1" dirty="0" smtClean="0"/>
              <a:t>n </a:t>
            </a:r>
            <a:r>
              <a:rPr lang="en-US" sz="3100" b="1" dirty="0"/>
              <a:t>padre en quien se puede confiar</a:t>
            </a:r>
            <a:r>
              <a:rPr lang="en-US" sz="3100" dirty="0"/>
              <a:t>.</a:t>
            </a:r>
          </a:p>
          <a:p>
            <a:pPr algn="ctr" rtl="0"/>
            <a:r>
              <a:rPr lang="en-US" sz="3100" dirty="0" err="1"/>
              <a:t>Jesús</a:t>
            </a:r>
            <a:r>
              <a:rPr lang="en-US" sz="3100" dirty="0"/>
              <a:t> </a:t>
            </a:r>
            <a:r>
              <a:rPr lang="en-US" sz="3100" dirty="0" err="1" smtClean="0"/>
              <a:t>enfatiza</a:t>
            </a:r>
            <a:r>
              <a:rPr lang="en-US" sz="3100" dirty="0" smtClean="0"/>
              <a:t> </a:t>
            </a:r>
            <a:r>
              <a:rPr lang="en-US" sz="3100" b="1" dirty="0" smtClean="0"/>
              <a:t>un </a:t>
            </a:r>
            <a:r>
              <a:rPr lang="en-US" sz="3100" b="1" dirty="0"/>
              <a:t>padre que provee</a:t>
            </a:r>
            <a:r>
              <a:rPr lang="en-US" sz="3100" dirty="0"/>
              <a:t>.</a:t>
            </a:r>
          </a:p>
          <a:p>
            <a:pPr algn="ctr" rtl="0"/>
            <a:r>
              <a:rPr lang="en-US" sz="3100" dirty="0" err="1"/>
              <a:t>Jesús</a:t>
            </a:r>
            <a:r>
              <a:rPr lang="en-US" sz="3100" dirty="0"/>
              <a:t> </a:t>
            </a:r>
            <a:r>
              <a:rPr lang="en-US" sz="3100" dirty="0" err="1" smtClean="0"/>
              <a:t>enfatiza</a:t>
            </a:r>
            <a:r>
              <a:rPr lang="en-US" sz="3100" b="1" dirty="0"/>
              <a:t> </a:t>
            </a:r>
            <a:r>
              <a:rPr lang="en-US" sz="3100" b="1" dirty="0" smtClean="0"/>
              <a:t>u</a:t>
            </a:r>
            <a:r>
              <a:rPr lang="en-US" sz="3100" b="1" dirty="0" smtClean="0"/>
              <a:t>n </a:t>
            </a:r>
            <a:r>
              <a:rPr lang="en-US" sz="3100" b="1" dirty="0"/>
              <a:t>padre que protege</a:t>
            </a:r>
            <a:r>
              <a:rPr lang="en-US" sz="3100" dirty="0"/>
              <a:t>.</a:t>
            </a:r>
          </a:p>
        </p:txBody>
      </p:sp>
    </p:spTree>
    <p:extLst>
      <p:ext uri="{BB962C8B-B14F-4D97-AF65-F5344CB8AC3E}">
        <p14:creationId xmlns:p14="http://schemas.microsoft.com/office/powerpoint/2010/main" val="2766995137"/>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0FCBAA-F426-BA47-A480-19DB4EE24EB0}"/>
              </a:ext>
            </a:extLst>
          </p:cNvPr>
          <p:cNvSpPr>
            <a:spLocks noGrp="1"/>
          </p:cNvSpPr>
          <p:nvPr>
            <p:ph type="title"/>
          </p:nvPr>
        </p:nvSpPr>
        <p:spPr/>
        <p:txBody>
          <a:bodyPr>
            <a:normAutofit fontScale="90000"/>
          </a:bodyPr>
          <a:lstStyle/>
          <a:p>
            <a:pPr algn="ctr" rtl="0"/>
            <a:r>
              <a:rPr lang="en-US" b="1" dirty="0"/>
              <a:t>Salmo </a:t>
            </a:r>
            <a:r>
              <a:rPr lang="en-US" b="1" dirty="0" smtClean="0"/>
              <a:t>139:1-24 </a:t>
            </a:r>
            <a:r>
              <a:rPr lang="en-US" dirty="0" err="1" smtClean="0"/>
              <a:t>Cuando</a:t>
            </a:r>
            <a:r>
              <a:rPr lang="en-US" dirty="0" smtClean="0"/>
              <a:t> </a:t>
            </a:r>
            <a:r>
              <a:rPr lang="en-US" dirty="0"/>
              <a:t>surgieron las </a:t>
            </a:r>
            <a:r>
              <a:rPr lang="en-US" dirty="0" err="1" smtClean="0"/>
              <a:t>ansiedades</a:t>
            </a:r>
            <a:r>
              <a:rPr lang="en-US" dirty="0" smtClean="0"/>
              <a:t>,</a:t>
            </a:r>
            <a:r>
              <a:rPr lang="en-US" dirty="0"/>
              <a:t/>
            </a:r>
            <a:br>
              <a:rPr lang="en-US" dirty="0"/>
            </a:br>
            <a:r>
              <a:rPr lang="en-US" dirty="0"/>
              <a:t>David se centró en nuestro Padre.</a:t>
            </a:r>
          </a:p>
        </p:txBody>
      </p:sp>
      <p:sp>
        <p:nvSpPr>
          <p:cNvPr id="3" name="Content Placeholder 2">
            <a:extLst>
              <a:ext uri="{FF2B5EF4-FFF2-40B4-BE49-F238E27FC236}">
                <a16:creationId xmlns:a16="http://schemas.microsoft.com/office/drawing/2014/main" xmlns="" id="{246D259C-4543-4B43-9AF3-D15096317300}"/>
              </a:ext>
            </a:extLst>
          </p:cNvPr>
          <p:cNvSpPr>
            <a:spLocks noGrp="1"/>
          </p:cNvSpPr>
          <p:nvPr>
            <p:ph idx="1"/>
          </p:nvPr>
        </p:nvSpPr>
        <p:spPr>
          <a:xfrm>
            <a:off x="628650" y="1521354"/>
            <a:ext cx="7886700" cy="4007909"/>
          </a:xfrm>
        </p:spPr>
        <p:txBody>
          <a:bodyPr>
            <a:normAutofit lnSpcReduction="10000"/>
          </a:bodyPr>
          <a:lstStyle/>
          <a:p>
            <a:pPr algn="l" rtl="0"/>
            <a:r>
              <a:rPr lang="en-US" sz="2400" dirty="0"/>
              <a:t>Recuerdo que Dios me conoce mejor que yo mismo.</a:t>
            </a:r>
          </a:p>
          <a:p>
            <a:pPr lvl="1" algn="l" rtl="0"/>
            <a:r>
              <a:rPr lang="en-US" sz="2000" dirty="0"/>
              <a:t>Salmo 139:1-6</a:t>
            </a:r>
          </a:p>
          <a:p>
            <a:pPr algn="l" rtl="0"/>
            <a:r>
              <a:rPr lang="en-US" sz="2400" dirty="0"/>
              <a:t>Recuerdo que Dios está conmigo en mis momentos más oscuros.</a:t>
            </a:r>
          </a:p>
          <a:p>
            <a:pPr lvl="1" algn="l" rtl="0"/>
            <a:r>
              <a:rPr lang="en-US" sz="2000" dirty="0"/>
              <a:t>Salmo 139:7-12</a:t>
            </a:r>
          </a:p>
          <a:p>
            <a:pPr algn="l" rtl="0"/>
            <a:r>
              <a:rPr lang="en-US" sz="2400" dirty="0"/>
              <a:t>Recuerdo que Dios </a:t>
            </a:r>
            <a:r>
              <a:rPr lang="en-US" sz="2400" dirty="0" smtClean="0"/>
              <a:t>me </a:t>
            </a:r>
            <a:r>
              <a:rPr lang="en-US" sz="2400" dirty="0" err="1" smtClean="0"/>
              <a:t>cre</a:t>
            </a:r>
            <a:r>
              <a:rPr lang="es-ES" sz="2400" dirty="0" err="1" smtClean="0"/>
              <a:t>ó</a:t>
            </a:r>
            <a:r>
              <a:rPr lang="es-ES" sz="2400" dirty="0" smtClean="0"/>
              <a:t> como reflejo de su gloria</a:t>
            </a:r>
            <a:r>
              <a:rPr lang="en-US" sz="2400" dirty="0" smtClean="0"/>
              <a:t>.</a:t>
            </a:r>
            <a:endParaRPr lang="en-US" sz="2400" dirty="0"/>
          </a:p>
          <a:p>
            <a:pPr lvl="1" algn="l" rtl="0"/>
            <a:r>
              <a:rPr lang="en-US" sz="2000" dirty="0"/>
              <a:t>Salmo 139:13-16</a:t>
            </a:r>
          </a:p>
          <a:p>
            <a:pPr algn="l" rtl="0"/>
            <a:r>
              <a:rPr lang="en-US" sz="2400" dirty="0"/>
              <a:t>Recuerdo que Dios me cuida y escucha mis súplicas.</a:t>
            </a:r>
          </a:p>
          <a:p>
            <a:pPr lvl="1" algn="l" rtl="0"/>
            <a:r>
              <a:rPr lang="en-US" sz="2000" dirty="0"/>
              <a:t>Salmo 139:17-22</a:t>
            </a:r>
          </a:p>
          <a:p>
            <a:pPr algn="l" rtl="0"/>
            <a:r>
              <a:rPr lang="en-US" sz="2400" dirty="0"/>
              <a:t>Recuerdo que Dios me guiará por el camino de la vida.</a:t>
            </a:r>
          </a:p>
          <a:p>
            <a:pPr lvl="1" algn="l" rtl="0"/>
            <a:r>
              <a:rPr lang="en-US" sz="2000" dirty="0"/>
              <a:t>Salmo 139:23-24</a:t>
            </a:r>
          </a:p>
        </p:txBody>
      </p:sp>
    </p:spTree>
    <p:extLst>
      <p:ext uri="{BB962C8B-B14F-4D97-AF65-F5344CB8AC3E}">
        <p14:creationId xmlns:p14="http://schemas.microsoft.com/office/powerpoint/2010/main" val="583400234"/>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3">
                                            <p:txEl>
                                              <p:pRg st="0" end="0"/>
                                            </p:txEl>
                                          </p:spTgt>
                                        </p:tgtEl>
                                        <p:attrNameLst>
                                          <p:attrName>ppt_h</p:attrName>
                                        </p:attrNameLst>
                                      </p:cBhvr>
                                      <p:tavLst>
                                        <p:tav tm="0">
                                          <p:val>
                                            <p:strVal val="#ppt_h"/>
                                          </p:val>
                                        </p:tav>
                                        <p:tav tm="100000">
                                          <p:val>
                                            <p:strVal val="#ppt_h"/>
                                          </p:val>
                                        </p:tav>
                                      </p:tavLst>
                                    </p:anim>
                                  </p:childTnLst>
                                </p:cTn>
                              </p:par>
                              <p:par>
                                <p:cTn id="11" presetID="17" presetClass="entr" presetSubtype="8"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ppt_x</p:attrName>
                                        </p:attrNameLst>
                                      </p:cBhvr>
                                      <p:tavLst>
                                        <p:tav tm="0">
                                          <p:val>
                                            <p:strVal val="#ppt_x-#ppt_w/2"/>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8"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ppt_x</p:attrName>
                                        </p:attrNameLst>
                                      </p:cBhvr>
                                      <p:tavLst>
                                        <p:tav tm="0">
                                          <p:val>
                                            <p:strVal val="#ppt_x-#ppt_w/2"/>
                                          </p:val>
                                        </p:tav>
                                        <p:tav tm="100000">
                                          <p:val>
                                            <p:strVal val="#ppt_x"/>
                                          </p:val>
                                        </p:tav>
                                      </p:tavLst>
                                    </p:anim>
                                    <p:anim calcmode="lin" valueType="num">
                                      <p:cBhvr>
                                        <p:cTn id="22"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strVal val="#ppt_h"/>
                                          </p:val>
                                        </p:tav>
                                        <p:tav tm="100000">
                                          <p:val>
                                            <p:strVal val="#ppt_h"/>
                                          </p:val>
                                        </p:tav>
                                      </p:tavLst>
                                    </p:anim>
                                  </p:childTnLst>
                                </p:cTn>
                              </p:par>
                              <p:par>
                                <p:cTn id="25" presetID="17" presetClass="entr" presetSubtype="8"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fill="hold"/>
                                        <p:tgtEl>
                                          <p:spTgt spid="3">
                                            <p:txEl>
                                              <p:pRg st="3" end="3"/>
                                            </p:txEl>
                                          </p:spTgt>
                                        </p:tgtEl>
                                        <p:attrNameLst>
                                          <p:attrName>ppt_x</p:attrName>
                                        </p:attrNameLst>
                                      </p:cBhvr>
                                      <p:tavLst>
                                        <p:tav tm="0">
                                          <p:val>
                                            <p:strVal val="#ppt_x-#ppt_w/2"/>
                                          </p:val>
                                        </p:tav>
                                        <p:tav tm="100000">
                                          <p:val>
                                            <p:strVal val="#ppt_x"/>
                                          </p:val>
                                        </p:tav>
                                      </p:tavLst>
                                    </p:anim>
                                    <p:anim calcmode="lin" valueType="num">
                                      <p:cBhvr>
                                        <p:cTn id="28"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2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17" presetClass="entr" presetSubtype="8"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ppt_x</p:attrName>
                                        </p:attrNameLst>
                                      </p:cBhvr>
                                      <p:tavLst>
                                        <p:tav tm="0">
                                          <p:val>
                                            <p:strVal val="#ppt_x-#ppt_w/2"/>
                                          </p:val>
                                        </p:tav>
                                        <p:tav tm="100000">
                                          <p:val>
                                            <p:strVal val="#ppt_x"/>
                                          </p:val>
                                        </p:tav>
                                      </p:tavLst>
                                    </p:anim>
                                    <p:anim calcmode="lin" valueType="num">
                                      <p:cBhvr>
                                        <p:cTn id="36"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4" end="4"/>
                                            </p:txEl>
                                          </p:spTgt>
                                        </p:tgtEl>
                                        <p:attrNameLst>
                                          <p:attrName>ppt_h</p:attrName>
                                        </p:attrNameLst>
                                      </p:cBhvr>
                                      <p:tavLst>
                                        <p:tav tm="0">
                                          <p:val>
                                            <p:strVal val="#ppt_h"/>
                                          </p:val>
                                        </p:tav>
                                        <p:tav tm="100000">
                                          <p:val>
                                            <p:strVal val="#ppt_h"/>
                                          </p:val>
                                        </p:tav>
                                      </p:tavLst>
                                    </p:anim>
                                  </p:childTnLst>
                                </p:cTn>
                              </p:par>
                              <p:par>
                                <p:cTn id="39" presetID="17" presetClass="entr" presetSubtype="8"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500" fill="hold"/>
                                        <p:tgtEl>
                                          <p:spTgt spid="3">
                                            <p:txEl>
                                              <p:pRg st="5" end="5"/>
                                            </p:txEl>
                                          </p:spTgt>
                                        </p:tgtEl>
                                        <p:attrNameLst>
                                          <p:attrName>ppt_x</p:attrName>
                                        </p:attrNameLst>
                                      </p:cBhvr>
                                      <p:tavLst>
                                        <p:tav tm="0">
                                          <p:val>
                                            <p:strVal val="#ppt_x-#ppt_w/2"/>
                                          </p:val>
                                        </p:tav>
                                        <p:tav tm="100000">
                                          <p:val>
                                            <p:strVal val="#ppt_x"/>
                                          </p:val>
                                        </p:tav>
                                      </p:tavLst>
                                    </p:anim>
                                    <p:anim calcmode="lin" valueType="num">
                                      <p:cBhvr>
                                        <p:cTn id="42"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4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7" presetClass="entr" presetSubtype="8"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ppt_x</p:attrName>
                                        </p:attrNameLst>
                                      </p:cBhvr>
                                      <p:tavLst>
                                        <p:tav tm="0">
                                          <p:val>
                                            <p:strVal val="#ppt_x-#ppt_w/2"/>
                                          </p:val>
                                        </p:tav>
                                        <p:tav tm="100000">
                                          <p:val>
                                            <p:strVal val="#ppt_x"/>
                                          </p:val>
                                        </p:tav>
                                      </p:tavLst>
                                    </p:anim>
                                    <p:anim calcmode="lin" valueType="num">
                                      <p:cBhvr>
                                        <p:cTn id="50"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5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2" dur="500" fill="hold"/>
                                        <p:tgtEl>
                                          <p:spTgt spid="3">
                                            <p:txEl>
                                              <p:pRg st="6" end="6"/>
                                            </p:txEl>
                                          </p:spTgt>
                                        </p:tgtEl>
                                        <p:attrNameLst>
                                          <p:attrName>ppt_h</p:attrName>
                                        </p:attrNameLst>
                                      </p:cBhvr>
                                      <p:tavLst>
                                        <p:tav tm="0">
                                          <p:val>
                                            <p:strVal val="#ppt_h"/>
                                          </p:val>
                                        </p:tav>
                                        <p:tav tm="100000">
                                          <p:val>
                                            <p:strVal val="#ppt_h"/>
                                          </p:val>
                                        </p:tav>
                                      </p:tavLst>
                                    </p:anim>
                                  </p:childTnLst>
                                </p:cTn>
                              </p:par>
                              <p:par>
                                <p:cTn id="53" presetID="17" presetClass="entr" presetSubtype="8" fill="hold" grpId="0"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500" fill="hold"/>
                                        <p:tgtEl>
                                          <p:spTgt spid="3">
                                            <p:txEl>
                                              <p:pRg st="7" end="7"/>
                                            </p:txEl>
                                          </p:spTgt>
                                        </p:tgtEl>
                                        <p:attrNameLst>
                                          <p:attrName>ppt_x</p:attrName>
                                        </p:attrNameLst>
                                      </p:cBhvr>
                                      <p:tavLst>
                                        <p:tav tm="0">
                                          <p:val>
                                            <p:strVal val="#ppt_x-#ppt_w/2"/>
                                          </p:val>
                                        </p:tav>
                                        <p:tav tm="100000">
                                          <p:val>
                                            <p:strVal val="#ppt_x"/>
                                          </p:val>
                                        </p:tav>
                                      </p:tavLst>
                                    </p:anim>
                                    <p:anim calcmode="lin" valueType="num">
                                      <p:cBhvr>
                                        <p:cTn id="56"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5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8" dur="5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17" presetClass="entr" presetSubtype="8"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ppt_x</p:attrName>
                                        </p:attrNameLst>
                                      </p:cBhvr>
                                      <p:tavLst>
                                        <p:tav tm="0">
                                          <p:val>
                                            <p:strVal val="#ppt_x-#ppt_w/2"/>
                                          </p:val>
                                        </p:tav>
                                        <p:tav tm="100000">
                                          <p:val>
                                            <p:strVal val="#ppt_x"/>
                                          </p:val>
                                        </p:tav>
                                      </p:tavLst>
                                    </p:anim>
                                    <p:anim calcmode="lin" valueType="num">
                                      <p:cBhvr>
                                        <p:cTn id="64" dur="500" fill="hold"/>
                                        <p:tgtEl>
                                          <p:spTgt spid="3">
                                            <p:txEl>
                                              <p:pRg st="8" end="8"/>
                                            </p:txEl>
                                          </p:spTgt>
                                        </p:tgtEl>
                                        <p:attrNameLst>
                                          <p:attrName>ppt_y</p:attrName>
                                        </p:attrNameLst>
                                      </p:cBhvr>
                                      <p:tavLst>
                                        <p:tav tm="0">
                                          <p:val>
                                            <p:strVal val="#ppt_y"/>
                                          </p:val>
                                        </p:tav>
                                        <p:tav tm="100000">
                                          <p:val>
                                            <p:strVal val="#ppt_y"/>
                                          </p:val>
                                        </p:tav>
                                      </p:tavLst>
                                    </p:anim>
                                    <p:anim calcmode="lin" valueType="num">
                                      <p:cBhvr>
                                        <p:cTn id="6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6" dur="500" fill="hold"/>
                                        <p:tgtEl>
                                          <p:spTgt spid="3">
                                            <p:txEl>
                                              <p:pRg st="8" end="8"/>
                                            </p:txEl>
                                          </p:spTgt>
                                        </p:tgtEl>
                                        <p:attrNameLst>
                                          <p:attrName>ppt_h</p:attrName>
                                        </p:attrNameLst>
                                      </p:cBhvr>
                                      <p:tavLst>
                                        <p:tav tm="0">
                                          <p:val>
                                            <p:strVal val="#ppt_h"/>
                                          </p:val>
                                        </p:tav>
                                        <p:tav tm="100000">
                                          <p:val>
                                            <p:strVal val="#ppt_h"/>
                                          </p:val>
                                        </p:tav>
                                      </p:tavLst>
                                    </p:anim>
                                  </p:childTnLst>
                                </p:cTn>
                              </p:par>
                              <p:par>
                                <p:cTn id="67" presetID="17" presetClass="entr" presetSubtype="8" fill="hold" grpId="0" nodeType="withEffect">
                                  <p:stCondLst>
                                    <p:cond delay="0"/>
                                  </p:stCondLst>
                                  <p:childTnLst>
                                    <p:set>
                                      <p:cBhvr>
                                        <p:cTn id="68" dur="1" fill="hold">
                                          <p:stCondLst>
                                            <p:cond delay="0"/>
                                          </p:stCondLst>
                                        </p:cTn>
                                        <p:tgtEl>
                                          <p:spTgt spid="3">
                                            <p:txEl>
                                              <p:pRg st="9" end="9"/>
                                            </p:txEl>
                                          </p:spTgt>
                                        </p:tgtEl>
                                        <p:attrNameLst>
                                          <p:attrName>style.visibility</p:attrName>
                                        </p:attrNameLst>
                                      </p:cBhvr>
                                      <p:to>
                                        <p:strVal val="visible"/>
                                      </p:to>
                                    </p:set>
                                    <p:anim calcmode="lin" valueType="num">
                                      <p:cBhvr>
                                        <p:cTn id="69" dur="500" fill="hold"/>
                                        <p:tgtEl>
                                          <p:spTgt spid="3">
                                            <p:txEl>
                                              <p:pRg st="9" end="9"/>
                                            </p:txEl>
                                          </p:spTgt>
                                        </p:tgtEl>
                                        <p:attrNameLst>
                                          <p:attrName>ppt_x</p:attrName>
                                        </p:attrNameLst>
                                      </p:cBhvr>
                                      <p:tavLst>
                                        <p:tav tm="0">
                                          <p:val>
                                            <p:strVal val="#ppt_x-#ppt_w/2"/>
                                          </p:val>
                                        </p:tav>
                                        <p:tav tm="100000">
                                          <p:val>
                                            <p:strVal val="#ppt_x"/>
                                          </p:val>
                                        </p:tav>
                                      </p:tavLst>
                                    </p:anim>
                                    <p:anim calcmode="lin" valueType="num">
                                      <p:cBhvr>
                                        <p:cTn id="70" dur="500" fill="hold"/>
                                        <p:tgtEl>
                                          <p:spTgt spid="3">
                                            <p:txEl>
                                              <p:pRg st="9" end="9"/>
                                            </p:txEl>
                                          </p:spTgt>
                                        </p:tgtEl>
                                        <p:attrNameLst>
                                          <p:attrName>ppt_y</p:attrName>
                                        </p:attrNameLst>
                                      </p:cBhvr>
                                      <p:tavLst>
                                        <p:tav tm="0">
                                          <p:val>
                                            <p:strVal val="#ppt_y"/>
                                          </p:val>
                                        </p:tav>
                                        <p:tav tm="100000">
                                          <p:val>
                                            <p:strVal val="#ppt_y"/>
                                          </p:val>
                                        </p:tav>
                                      </p:tavLst>
                                    </p:anim>
                                    <p:anim calcmode="lin" valueType="num">
                                      <p:cBhvr>
                                        <p:cTn id="71"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2" dur="5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6A4B6A-05FE-F44E-9C1B-C1DDA1DA81A5}"/>
              </a:ext>
            </a:extLst>
          </p:cNvPr>
          <p:cNvSpPr>
            <a:spLocks noGrp="1"/>
          </p:cNvSpPr>
          <p:nvPr>
            <p:ph type="title"/>
          </p:nvPr>
        </p:nvSpPr>
        <p:spPr>
          <a:xfrm>
            <a:off x="275094" y="304271"/>
            <a:ext cx="8529638" cy="2410354"/>
          </a:xfrm>
        </p:spPr>
        <p:txBody>
          <a:bodyPr>
            <a:normAutofit/>
          </a:bodyPr>
          <a:lstStyle/>
          <a:p>
            <a:pPr algn="ctr" rtl="0"/>
            <a:r>
              <a:rPr lang="en-US" sz="3600" dirty="0"/>
              <a:t>Cuando surgen las ansiedades</a:t>
            </a:r>
            <a:br>
              <a:rPr lang="en-US" sz="3600" dirty="0"/>
            </a:br>
            <a:r>
              <a:rPr lang="en-US" sz="4400" b="1" dirty="0" err="1"/>
              <a:t>Jesús</a:t>
            </a:r>
            <a:r>
              <a:rPr lang="en-US" sz="4400" b="1" dirty="0"/>
              <a:t> </a:t>
            </a:r>
            <a:r>
              <a:rPr lang="en-US" sz="4400" b="1" dirty="0" err="1" smtClean="0"/>
              <a:t>trae</a:t>
            </a:r>
            <a:r>
              <a:rPr lang="en-US" sz="4400" b="1" dirty="0" smtClean="0"/>
              <a:t> </a:t>
            </a:r>
            <a:r>
              <a:rPr lang="en-US" sz="4400" b="1" u="sng" dirty="0" err="1" smtClean="0"/>
              <a:t>paz</a:t>
            </a:r>
            <a:r>
              <a:rPr lang="en-US" sz="4400" b="1" dirty="0"/>
              <a:t> </a:t>
            </a:r>
            <a:r>
              <a:rPr lang="en-US" sz="4400" b="1" dirty="0" smtClean="0"/>
              <a:t/>
            </a:r>
            <a:br>
              <a:rPr lang="en-US" sz="4400" b="1" dirty="0" smtClean="0"/>
            </a:br>
            <a:r>
              <a:rPr lang="en-US" sz="4400" b="1" dirty="0" smtClean="0"/>
              <a:t>p</a:t>
            </a:r>
            <a:r>
              <a:rPr lang="en-US" sz="4400" b="1" dirty="0" smtClean="0"/>
              <a:t>ara </a:t>
            </a:r>
            <a:r>
              <a:rPr lang="en-US" sz="4400" b="1" dirty="0" err="1" smtClean="0"/>
              <a:t>nuestras</a:t>
            </a:r>
            <a:r>
              <a:rPr lang="en-US" sz="4400" b="1" dirty="0" smtClean="0"/>
              <a:t>  </a:t>
            </a:r>
            <a:r>
              <a:rPr lang="en-US" sz="4400" b="1" u="sng" dirty="0" err="1"/>
              <a:t>p</a:t>
            </a:r>
            <a:r>
              <a:rPr lang="en-US" sz="4400" b="1" u="sng" dirty="0" err="1" smtClean="0"/>
              <a:t>rioridades</a:t>
            </a:r>
            <a:r>
              <a:rPr lang="en-US" sz="4400" b="1" dirty="0"/>
              <a:t>.</a:t>
            </a:r>
            <a:endParaRPr lang="en-US" sz="3600" b="1" dirty="0"/>
          </a:p>
        </p:txBody>
      </p:sp>
      <p:sp>
        <p:nvSpPr>
          <p:cNvPr id="3" name="Content Placeholder 2">
            <a:extLst>
              <a:ext uri="{FF2B5EF4-FFF2-40B4-BE49-F238E27FC236}">
                <a16:creationId xmlns:a16="http://schemas.microsoft.com/office/drawing/2014/main" xmlns="" id="{5CCC2AFE-247F-F44C-8E1F-3D663E012DCB}"/>
              </a:ext>
            </a:extLst>
          </p:cNvPr>
          <p:cNvSpPr>
            <a:spLocks noGrp="1"/>
          </p:cNvSpPr>
          <p:nvPr>
            <p:ph idx="1"/>
          </p:nvPr>
        </p:nvSpPr>
        <p:spPr>
          <a:xfrm>
            <a:off x="442913" y="2627687"/>
            <a:ext cx="8315325" cy="2905208"/>
          </a:xfrm>
        </p:spPr>
        <p:txBody>
          <a:bodyPr>
            <a:normAutofit/>
          </a:bodyPr>
          <a:lstStyle/>
          <a:p>
            <a:pPr marL="0" indent="0" algn="ctr" rtl="0">
              <a:buNone/>
            </a:pPr>
            <a:r>
              <a:rPr lang="en-US" sz="3200" b="1" dirty="0"/>
              <a:t>Él nos ayuda a </a:t>
            </a:r>
            <a:r>
              <a:rPr lang="en-US" sz="3200" b="1" dirty="0" err="1" smtClean="0"/>
              <a:t>procurar</a:t>
            </a:r>
            <a:r>
              <a:rPr lang="en-US" sz="3200" b="1" dirty="0" smtClean="0"/>
              <a:t> </a:t>
            </a:r>
            <a:r>
              <a:rPr lang="en-US" sz="3200" b="1" dirty="0" err="1" smtClean="0"/>
              <a:t>agradar</a:t>
            </a:r>
            <a:r>
              <a:rPr lang="en-US" sz="3200" b="1" dirty="0" smtClean="0"/>
              <a:t> </a:t>
            </a:r>
            <a:r>
              <a:rPr lang="en-US" sz="3200" b="1" dirty="0"/>
              <a:t>a Dios,</a:t>
            </a:r>
            <a:br>
              <a:rPr lang="en-US" sz="3200" b="1" dirty="0"/>
            </a:br>
            <a:r>
              <a:rPr lang="en-US" sz="3200" b="1" dirty="0" err="1" smtClean="0"/>
              <a:t>más</a:t>
            </a:r>
            <a:r>
              <a:rPr lang="en-US" sz="3200" b="1" dirty="0" smtClean="0"/>
              <a:t> que a </a:t>
            </a:r>
            <a:r>
              <a:rPr lang="en-US" sz="3200" b="1" dirty="0" err="1" smtClean="0"/>
              <a:t>nuestros</a:t>
            </a:r>
            <a:r>
              <a:rPr lang="en-US" sz="3200" b="1" dirty="0" smtClean="0"/>
              <a:t> </a:t>
            </a:r>
            <a:r>
              <a:rPr lang="en-US" sz="3200" b="1" dirty="0"/>
              <a:t>p</a:t>
            </a:r>
            <a:r>
              <a:rPr lang="en-US" sz="3200" b="1" dirty="0" smtClean="0"/>
              <a:t>ares</a:t>
            </a:r>
            <a:r>
              <a:rPr lang="en-US" sz="3200" b="1" dirty="0"/>
              <a:t>. (6:1,16)</a:t>
            </a:r>
            <a:br>
              <a:rPr lang="en-US" sz="3200" b="1" dirty="0"/>
            </a:br>
            <a:endParaRPr lang="en-US" sz="1300" b="1" dirty="0"/>
          </a:p>
          <a:p>
            <a:pPr marL="0" indent="0" algn="ctr" rtl="0">
              <a:buNone/>
            </a:pPr>
            <a:r>
              <a:rPr lang="en-US" sz="3200" b="1" dirty="0"/>
              <a:t>Él nos ayuda a buscar el tesoro celestial,</a:t>
            </a:r>
            <a:br>
              <a:rPr lang="en-US" sz="3200" b="1" dirty="0"/>
            </a:br>
            <a:r>
              <a:rPr lang="en-US" sz="3200" b="1" dirty="0" err="1" smtClean="0"/>
              <a:t>más</a:t>
            </a:r>
            <a:r>
              <a:rPr lang="en-US" sz="3200" b="1" dirty="0" smtClean="0"/>
              <a:t> que la</a:t>
            </a:r>
            <a:r>
              <a:rPr lang="en-US" sz="3200" b="1" dirty="0" smtClean="0"/>
              <a:t> </a:t>
            </a:r>
            <a:r>
              <a:rPr lang="en-US" sz="3200" b="1" dirty="0" err="1" smtClean="0"/>
              <a:t>salud</a:t>
            </a:r>
            <a:r>
              <a:rPr lang="en-US" sz="3200" b="1" dirty="0" smtClean="0"/>
              <a:t> </a:t>
            </a:r>
            <a:r>
              <a:rPr lang="en-US" sz="3200" b="1" dirty="0"/>
              <a:t>y </a:t>
            </a:r>
            <a:r>
              <a:rPr lang="en-US" sz="3200" b="1" dirty="0" err="1" smtClean="0"/>
              <a:t>riqueza</a:t>
            </a:r>
            <a:r>
              <a:rPr lang="en-US" sz="3200" b="1" dirty="0"/>
              <a:t>. (6:19-24)</a:t>
            </a:r>
          </a:p>
        </p:txBody>
      </p:sp>
    </p:spTree>
    <p:extLst>
      <p:ext uri="{BB962C8B-B14F-4D97-AF65-F5344CB8AC3E}">
        <p14:creationId xmlns:p14="http://schemas.microsoft.com/office/powerpoint/2010/main" val="2386145019"/>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6A4B6A-05FE-F44E-9C1B-C1DDA1DA81A5}"/>
              </a:ext>
            </a:extLst>
          </p:cNvPr>
          <p:cNvSpPr>
            <a:spLocks noGrp="1"/>
          </p:cNvSpPr>
          <p:nvPr>
            <p:ph type="title"/>
          </p:nvPr>
        </p:nvSpPr>
        <p:spPr>
          <a:xfrm>
            <a:off x="0" y="304271"/>
            <a:ext cx="9144000" cy="2410354"/>
          </a:xfrm>
        </p:spPr>
        <p:txBody>
          <a:bodyPr>
            <a:normAutofit/>
          </a:bodyPr>
          <a:lstStyle/>
          <a:p>
            <a:pPr algn="ctr" rtl="0"/>
            <a:r>
              <a:rPr lang="en-US" sz="3600" dirty="0"/>
              <a:t>Cuando surgen las </a:t>
            </a:r>
            <a:r>
              <a:rPr lang="en-US" sz="3600" dirty="0" err="1" smtClean="0"/>
              <a:t>ansiedades</a:t>
            </a:r>
            <a:r>
              <a:rPr lang="en-US" sz="3600" dirty="0" smtClean="0"/>
              <a:t>,</a:t>
            </a:r>
            <a:r>
              <a:rPr lang="en-US" sz="3600" dirty="0"/>
              <a:t/>
            </a:r>
            <a:br>
              <a:rPr lang="en-US" sz="3600" dirty="0"/>
            </a:br>
            <a:r>
              <a:rPr lang="en-US" sz="4400" b="1" dirty="0" err="1"/>
              <a:t>Jesús</a:t>
            </a:r>
            <a:r>
              <a:rPr lang="en-US" sz="4400" b="1" dirty="0"/>
              <a:t> </a:t>
            </a:r>
            <a:r>
              <a:rPr lang="en-US" sz="4400" b="1" dirty="0" smtClean="0"/>
              <a:t>da </a:t>
            </a:r>
            <a:r>
              <a:rPr lang="en-US" sz="4400" b="1" u="sng" dirty="0" err="1" smtClean="0"/>
              <a:t>c</a:t>
            </a:r>
            <a:r>
              <a:rPr lang="en-US" sz="4400" b="1" u="sng" dirty="0" err="1" smtClean="0"/>
              <a:t>onfianza</a:t>
            </a:r>
            <a:r>
              <a:rPr lang="en-US" sz="4400" b="1" dirty="0" smtClean="0"/>
              <a:t>, no </a:t>
            </a:r>
            <a:r>
              <a:rPr lang="en-US" sz="4400" b="1" u="sng" dirty="0"/>
              <a:t>c</a:t>
            </a:r>
            <a:r>
              <a:rPr lang="en-US" sz="4400" b="1" u="sng" dirty="0" smtClean="0"/>
              <a:t>ontrol</a:t>
            </a:r>
            <a:r>
              <a:rPr lang="en-US" sz="4400" b="1" dirty="0"/>
              <a:t>.</a:t>
            </a:r>
            <a:endParaRPr lang="en-US" sz="3600" b="1" dirty="0"/>
          </a:p>
        </p:txBody>
      </p:sp>
      <p:sp>
        <p:nvSpPr>
          <p:cNvPr id="3" name="Content Placeholder 2">
            <a:extLst>
              <a:ext uri="{FF2B5EF4-FFF2-40B4-BE49-F238E27FC236}">
                <a16:creationId xmlns:a16="http://schemas.microsoft.com/office/drawing/2014/main" xmlns="" id="{5CCC2AFE-247F-F44C-8E1F-3D663E012DCB}"/>
              </a:ext>
            </a:extLst>
          </p:cNvPr>
          <p:cNvSpPr>
            <a:spLocks noGrp="1"/>
          </p:cNvSpPr>
          <p:nvPr>
            <p:ph idx="1"/>
          </p:nvPr>
        </p:nvSpPr>
        <p:spPr>
          <a:xfrm>
            <a:off x="442913" y="2643185"/>
            <a:ext cx="8315325" cy="2175669"/>
          </a:xfrm>
        </p:spPr>
        <p:txBody>
          <a:bodyPr>
            <a:normAutofit fontScale="92500" lnSpcReduction="20000"/>
          </a:bodyPr>
          <a:lstStyle/>
          <a:p>
            <a:pPr marL="0" indent="0" algn="ctr" rtl="0">
              <a:buNone/>
            </a:pPr>
            <a:r>
              <a:rPr lang="en-US" sz="3200" dirty="0"/>
              <a:t>Aceptamos el control de Dios...</a:t>
            </a:r>
            <a:br>
              <a:rPr lang="en-US" sz="3200" dirty="0"/>
            </a:br>
            <a:r>
              <a:rPr lang="en-US" sz="3200" dirty="0" err="1" smtClean="0"/>
              <a:t>sobre</a:t>
            </a:r>
            <a:r>
              <a:rPr lang="en-US" sz="3200" dirty="0" smtClean="0"/>
              <a:t> </a:t>
            </a:r>
            <a:r>
              <a:rPr lang="en-US" sz="3200" dirty="0" err="1"/>
              <a:t>n</a:t>
            </a:r>
            <a:r>
              <a:rPr lang="en-US" sz="3200" dirty="0" err="1" smtClean="0"/>
              <a:t>uestro</a:t>
            </a:r>
            <a:r>
              <a:rPr lang="en-US" sz="3200" dirty="0" smtClean="0"/>
              <a:t> </a:t>
            </a:r>
            <a:r>
              <a:rPr lang="en-US" sz="3200" dirty="0" err="1" smtClean="0"/>
              <a:t>bienestar</a:t>
            </a:r>
            <a:r>
              <a:rPr lang="en-US" sz="3200" dirty="0" smtClean="0"/>
              <a:t> </a:t>
            </a:r>
            <a:r>
              <a:rPr lang="en-US" sz="3200" dirty="0"/>
              <a:t>y </a:t>
            </a:r>
            <a:r>
              <a:rPr lang="en-US" sz="3200" dirty="0" err="1" smtClean="0"/>
              <a:t>provisiones</a:t>
            </a:r>
            <a:r>
              <a:rPr lang="en-US" sz="3200" dirty="0" smtClean="0"/>
              <a:t> </a:t>
            </a:r>
            <a:r>
              <a:rPr lang="en-US" sz="3200" dirty="0" err="1"/>
              <a:t>d</a:t>
            </a:r>
            <a:r>
              <a:rPr lang="en-US" sz="3200" dirty="0" err="1" smtClean="0"/>
              <a:t>iarias</a:t>
            </a:r>
            <a:r>
              <a:rPr lang="en-US" sz="3200" dirty="0"/>
              <a:t>. </a:t>
            </a:r>
            <a:r>
              <a:rPr lang="en-US" sz="3200" dirty="0" smtClean="0"/>
              <a:t/>
            </a:r>
            <a:br>
              <a:rPr lang="en-US" sz="3200" dirty="0" smtClean="0"/>
            </a:br>
            <a:r>
              <a:rPr lang="en-US" sz="3200" dirty="0" smtClean="0"/>
              <a:t>(</a:t>
            </a:r>
            <a:r>
              <a:rPr lang="en-US" sz="3200" dirty="0"/>
              <a:t>6:25-30)</a:t>
            </a:r>
          </a:p>
          <a:p>
            <a:pPr marL="0" indent="0" algn="ctr" rtl="0">
              <a:buNone/>
            </a:pPr>
            <a:r>
              <a:rPr lang="en-US" sz="3200" dirty="0"/>
              <a:t/>
            </a:r>
            <a:br>
              <a:rPr lang="en-US" sz="3200" dirty="0"/>
            </a:br>
            <a:r>
              <a:rPr lang="en-US" sz="3200" dirty="0"/>
              <a:t>Las cosas que más importan están bajo el control de Dios</a:t>
            </a:r>
            <a:r>
              <a:rPr lang="en-US" sz="3200" dirty="0" smtClean="0"/>
              <a:t>. </a:t>
            </a:r>
            <a:r>
              <a:rPr lang="en-US" sz="3200" b="1" dirty="0" err="1" smtClean="0"/>
              <a:t>Exactamente</a:t>
            </a:r>
            <a:r>
              <a:rPr lang="en-US" sz="3200" b="1" dirty="0" smtClean="0"/>
              <a:t> </a:t>
            </a:r>
            <a:r>
              <a:rPr lang="en-US" sz="3200" b="1" dirty="0"/>
              <a:t>como deberían ser.</a:t>
            </a:r>
          </a:p>
        </p:txBody>
      </p:sp>
    </p:spTree>
    <p:extLst>
      <p:ext uri="{BB962C8B-B14F-4D97-AF65-F5344CB8AC3E}">
        <p14:creationId xmlns:p14="http://schemas.microsoft.com/office/powerpoint/2010/main" val="438664287"/>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6A4B6A-05FE-F44E-9C1B-C1DDA1DA81A5}"/>
              </a:ext>
            </a:extLst>
          </p:cNvPr>
          <p:cNvSpPr>
            <a:spLocks noGrp="1"/>
          </p:cNvSpPr>
          <p:nvPr>
            <p:ph type="title"/>
          </p:nvPr>
        </p:nvSpPr>
        <p:spPr>
          <a:xfrm>
            <a:off x="0" y="304271"/>
            <a:ext cx="9144000" cy="2410354"/>
          </a:xfrm>
        </p:spPr>
        <p:txBody>
          <a:bodyPr>
            <a:normAutofit/>
          </a:bodyPr>
          <a:lstStyle/>
          <a:p>
            <a:pPr algn="ctr" rtl="0"/>
            <a:r>
              <a:rPr lang="en-US" sz="3600" dirty="0"/>
              <a:t>Cuando surgen las ansiedades</a:t>
            </a:r>
            <a:br>
              <a:rPr lang="en-US" sz="3600" dirty="0"/>
            </a:br>
            <a:r>
              <a:rPr lang="en-US" sz="4400" b="1" dirty="0"/>
              <a:t>Jesús </a:t>
            </a:r>
            <a:r>
              <a:rPr lang="en-US" sz="4400" b="1" dirty="0" err="1"/>
              <a:t>eleva</a:t>
            </a:r>
            <a:r>
              <a:rPr lang="en-US" sz="4400" b="1" dirty="0"/>
              <a:t> </a:t>
            </a:r>
            <a:r>
              <a:rPr lang="en-US" sz="4400" b="1" dirty="0" err="1" smtClean="0"/>
              <a:t>nuestras</a:t>
            </a:r>
            <a:r>
              <a:rPr lang="en-US" sz="4400" b="1" dirty="0" smtClean="0"/>
              <a:t> </a:t>
            </a:r>
            <a:r>
              <a:rPr lang="en-US" sz="4400" b="1" u="sng" dirty="0" err="1"/>
              <a:t>a</a:t>
            </a:r>
            <a:r>
              <a:rPr lang="en-US" sz="4400" b="1" u="sng" dirty="0" err="1" smtClean="0"/>
              <a:t>mbiciones</a:t>
            </a:r>
            <a:r>
              <a:rPr lang="en-US" sz="4400" b="1" dirty="0"/>
              <a:t>.</a:t>
            </a:r>
            <a:endParaRPr lang="en-US" sz="3600" b="1" dirty="0"/>
          </a:p>
        </p:txBody>
      </p:sp>
      <p:sp>
        <p:nvSpPr>
          <p:cNvPr id="3" name="Content Placeholder 2">
            <a:extLst>
              <a:ext uri="{FF2B5EF4-FFF2-40B4-BE49-F238E27FC236}">
                <a16:creationId xmlns:a16="http://schemas.microsoft.com/office/drawing/2014/main" xmlns="" id="{5CCC2AFE-247F-F44C-8E1F-3D663E012DCB}"/>
              </a:ext>
            </a:extLst>
          </p:cNvPr>
          <p:cNvSpPr>
            <a:spLocks noGrp="1"/>
          </p:cNvSpPr>
          <p:nvPr>
            <p:ph idx="1"/>
          </p:nvPr>
        </p:nvSpPr>
        <p:spPr>
          <a:xfrm>
            <a:off x="442913" y="2643185"/>
            <a:ext cx="8315325" cy="2626239"/>
          </a:xfrm>
        </p:spPr>
        <p:txBody>
          <a:bodyPr>
            <a:normAutofit/>
          </a:bodyPr>
          <a:lstStyle/>
          <a:p>
            <a:pPr marL="0" indent="0" algn="ctr" rtl="0">
              <a:buNone/>
            </a:pPr>
            <a:r>
              <a:rPr lang="en-US" sz="3200" dirty="0"/>
              <a:t>No todas, pero muchas preocupaciones</a:t>
            </a:r>
            <a:br>
              <a:rPr lang="en-US" sz="3200" dirty="0"/>
            </a:br>
            <a:r>
              <a:rPr lang="en-US" sz="3200" dirty="0" err="1" smtClean="0"/>
              <a:t>vienen</a:t>
            </a:r>
            <a:r>
              <a:rPr lang="en-US" sz="3200" dirty="0" smtClean="0"/>
              <a:t> </a:t>
            </a:r>
            <a:r>
              <a:rPr lang="en-US" sz="3200" dirty="0"/>
              <a:t>de </a:t>
            </a:r>
            <a:r>
              <a:rPr lang="en-US" sz="3200" dirty="0" err="1" smtClean="0"/>
              <a:t>buscar</a:t>
            </a:r>
            <a:r>
              <a:rPr lang="en-US" sz="3200" dirty="0" smtClean="0"/>
              <a:t> </a:t>
            </a:r>
            <a:r>
              <a:rPr lang="en-US" sz="3200" dirty="0"/>
              <a:t>las cosas equivocadas.</a:t>
            </a:r>
          </a:p>
          <a:p>
            <a:pPr marL="0" indent="0" algn="ctr" rtl="0">
              <a:buNone/>
            </a:pPr>
            <a:r>
              <a:rPr lang="en-US" sz="3200" dirty="0"/>
              <a:t>Jesús quiere que </a:t>
            </a:r>
            <a:r>
              <a:rPr lang="en-US" sz="3200" dirty="0" err="1" smtClean="0"/>
              <a:t>yo</a:t>
            </a:r>
            <a:r>
              <a:rPr lang="en-US" sz="3200" dirty="0" smtClean="0"/>
              <a:t> </a:t>
            </a:r>
            <a:r>
              <a:rPr lang="en-US" sz="3200" dirty="0" err="1" smtClean="0"/>
              <a:t>busque</a:t>
            </a:r>
            <a:r>
              <a:rPr lang="en-US" sz="3200" dirty="0" smtClean="0"/>
              <a:t> </a:t>
            </a:r>
            <a:r>
              <a:rPr lang="en-US" sz="3200" dirty="0"/>
              <a:t>la justicia (6:33</a:t>
            </a:r>
            <a:r>
              <a:rPr lang="en-US" sz="3200" dirty="0" smtClean="0"/>
              <a:t>).</a:t>
            </a:r>
            <a:endParaRPr lang="en-US" sz="3200" dirty="0"/>
          </a:p>
          <a:p>
            <a:pPr marL="0" indent="0" algn="ctr" rtl="0">
              <a:buNone/>
            </a:pPr>
            <a:r>
              <a:rPr lang="en-US" sz="3200" b="1" dirty="0"/>
              <a:t>“Buscar primero” se convierte en la búsqueda primordial.</a:t>
            </a:r>
          </a:p>
          <a:p>
            <a:pPr marL="0" indent="0" algn="ctr" rtl="0">
              <a:buNone/>
            </a:pPr>
            <a:endParaRPr lang="en-US" sz="3200" dirty="0"/>
          </a:p>
        </p:txBody>
      </p:sp>
    </p:spTree>
    <p:extLst>
      <p:ext uri="{BB962C8B-B14F-4D97-AF65-F5344CB8AC3E}">
        <p14:creationId xmlns:p14="http://schemas.microsoft.com/office/powerpoint/2010/main" val="2988502762"/>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6A4B6A-05FE-F44E-9C1B-C1DDA1DA81A5}"/>
              </a:ext>
            </a:extLst>
          </p:cNvPr>
          <p:cNvSpPr>
            <a:spLocks noGrp="1"/>
          </p:cNvSpPr>
          <p:nvPr>
            <p:ph type="title"/>
          </p:nvPr>
        </p:nvSpPr>
        <p:spPr>
          <a:xfrm>
            <a:off x="0" y="304271"/>
            <a:ext cx="9144000" cy="2410354"/>
          </a:xfrm>
        </p:spPr>
        <p:txBody>
          <a:bodyPr>
            <a:normAutofit/>
          </a:bodyPr>
          <a:lstStyle/>
          <a:p>
            <a:pPr algn="ctr" rtl="0"/>
            <a:r>
              <a:rPr lang="en-US" sz="3600" dirty="0"/>
              <a:t>Cuando surgen las </a:t>
            </a:r>
            <a:r>
              <a:rPr lang="en-US" sz="3600" dirty="0" err="1" smtClean="0"/>
              <a:t>ansiedades</a:t>
            </a:r>
            <a:r>
              <a:rPr lang="en-US" sz="3600" dirty="0" smtClean="0"/>
              <a:t>,</a:t>
            </a:r>
            <a:r>
              <a:rPr lang="en-US" sz="3600" dirty="0"/>
              <a:t/>
            </a:r>
            <a:br>
              <a:rPr lang="en-US" sz="3600" dirty="0"/>
            </a:br>
            <a:r>
              <a:rPr lang="en-US" sz="4400" b="1" dirty="0" err="1"/>
              <a:t>Jesús</a:t>
            </a:r>
            <a:r>
              <a:rPr lang="en-US" sz="4400" b="1" dirty="0"/>
              <a:t> </a:t>
            </a:r>
            <a:r>
              <a:rPr lang="en-US" sz="4400" b="1" u="sng" dirty="0" err="1" smtClean="0"/>
              <a:t>f</a:t>
            </a:r>
            <a:r>
              <a:rPr lang="en-US" sz="4400" b="1" u="sng" dirty="0" err="1" smtClean="0"/>
              <a:t>rena</a:t>
            </a:r>
            <a:r>
              <a:rPr lang="en-US" sz="4400" b="1" dirty="0"/>
              <a:t> </a:t>
            </a:r>
            <a:r>
              <a:rPr lang="en-US" sz="4400" b="1" dirty="0" err="1" smtClean="0"/>
              <a:t>nuestras</a:t>
            </a:r>
            <a:r>
              <a:rPr lang="en-US" sz="4400" b="1" dirty="0" smtClean="0"/>
              <a:t> </a:t>
            </a:r>
            <a:r>
              <a:rPr lang="en-US" sz="4400" b="1" u="sng" dirty="0" err="1" smtClean="0"/>
              <a:t>mentes</a:t>
            </a:r>
            <a:r>
              <a:rPr lang="en-US" sz="4400" b="1" dirty="0"/>
              <a:t> </a:t>
            </a:r>
            <a:r>
              <a:rPr lang="en-US" sz="4400" b="1" dirty="0" err="1" smtClean="0"/>
              <a:t>desenfrenadas</a:t>
            </a:r>
            <a:r>
              <a:rPr lang="en-US" sz="4400" b="1" dirty="0" smtClean="0"/>
              <a:t>.</a:t>
            </a:r>
            <a:endParaRPr lang="en-US" sz="3600" b="1" dirty="0"/>
          </a:p>
        </p:txBody>
      </p:sp>
      <p:sp>
        <p:nvSpPr>
          <p:cNvPr id="3" name="Content Placeholder 2">
            <a:extLst>
              <a:ext uri="{FF2B5EF4-FFF2-40B4-BE49-F238E27FC236}">
                <a16:creationId xmlns:a16="http://schemas.microsoft.com/office/drawing/2014/main" xmlns="" id="{5CCC2AFE-247F-F44C-8E1F-3D663E012DCB}"/>
              </a:ext>
            </a:extLst>
          </p:cNvPr>
          <p:cNvSpPr>
            <a:spLocks noGrp="1"/>
          </p:cNvSpPr>
          <p:nvPr>
            <p:ph idx="1"/>
          </p:nvPr>
        </p:nvSpPr>
        <p:spPr>
          <a:xfrm>
            <a:off x="297541" y="2643185"/>
            <a:ext cx="8548918" cy="2796720"/>
          </a:xfrm>
        </p:spPr>
        <p:txBody>
          <a:bodyPr>
            <a:normAutofit/>
          </a:bodyPr>
          <a:lstStyle/>
          <a:p>
            <a:pPr marL="0" indent="0" algn="ctr" rtl="0">
              <a:buNone/>
            </a:pPr>
            <a:r>
              <a:rPr lang="en-US" sz="3200" dirty="0"/>
              <a:t>Dios nos ayuda con </a:t>
            </a:r>
            <a:r>
              <a:rPr lang="en-US" sz="3200" dirty="0" err="1" smtClean="0"/>
              <a:t>los</a:t>
            </a:r>
            <a:r>
              <a:rPr lang="en-US" sz="3200" dirty="0" smtClean="0"/>
              <a:t> </a:t>
            </a:r>
            <a:r>
              <a:rPr lang="en-US" sz="3200" b="1" dirty="0" err="1"/>
              <a:t>a</a:t>
            </a:r>
            <a:r>
              <a:rPr lang="en-US" sz="3200" b="1" dirty="0" err="1" smtClean="0"/>
              <a:t>spectos</a:t>
            </a:r>
            <a:r>
              <a:rPr lang="en-US" sz="3200" b="1" dirty="0" smtClean="0"/>
              <a:t> </a:t>
            </a:r>
            <a:r>
              <a:rPr lang="en-US" sz="3200" b="1" dirty="0" err="1" smtClean="0"/>
              <a:t>temporales</a:t>
            </a:r>
            <a:r>
              <a:rPr lang="en-US" sz="3200" dirty="0"/>
              <a:t/>
            </a:r>
            <a:br>
              <a:rPr lang="en-US" sz="3200" dirty="0"/>
            </a:br>
            <a:r>
              <a:rPr lang="en-US" sz="3200" dirty="0"/>
              <a:t>de nuestras preocupaciones. (6:26, 27, 30, 34)</a:t>
            </a:r>
            <a:br>
              <a:rPr lang="en-US" sz="3200" dirty="0"/>
            </a:br>
            <a:endParaRPr lang="en-US" sz="2000" dirty="0"/>
          </a:p>
          <a:p>
            <a:pPr marL="0" indent="0" algn="ctr" rtl="0">
              <a:buNone/>
            </a:pPr>
            <a:r>
              <a:rPr lang="en-US" sz="3200" b="1" dirty="0"/>
              <a:t>Nuestro Padre nos ayuda a reducir la </a:t>
            </a:r>
            <a:r>
              <a:rPr lang="en-US" sz="3200" b="1" dirty="0" err="1"/>
              <a:t>velocidad</a:t>
            </a:r>
            <a:r>
              <a:rPr lang="en-US" sz="3200" b="1" dirty="0"/>
              <a:t> </a:t>
            </a:r>
            <a:r>
              <a:rPr lang="en-US" sz="3200" b="1" dirty="0" smtClean="0"/>
              <a:t>y </a:t>
            </a:r>
            <a:r>
              <a:rPr lang="en-US" sz="3200" b="1" dirty="0" err="1" smtClean="0"/>
              <a:t>volvernos</a:t>
            </a:r>
            <a:r>
              <a:rPr lang="en-US" sz="3200" b="1" dirty="0" smtClean="0"/>
              <a:t> </a:t>
            </a:r>
            <a:r>
              <a:rPr lang="en-US" sz="3200" b="1" dirty="0"/>
              <a:t>a conectar con este momento, este día.</a:t>
            </a:r>
          </a:p>
        </p:txBody>
      </p:sp>
    </p:spTree>
    <p:extLst>
      <p:ext uri="{BB962C8B-B14F-4D97-AF65-F5344CB8AC3E}">
        <p14:creationId xmlns:p14="http://schemas.microsoft.com/office/powerpoint/2010/main" val="2769090340"/>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6A4B6A-05FE-F44E-9C1B-C1DDA1DA81A5}"/>
              </a:ext>
            </a:extLst>
          </p:cNvPr>
          <p:cNvSpPr>
            <a:spLocks noGrp="1"/>
          </p:cNvSpPr>
          <p:nvPr>
            <p:ph type="title"/>
          </p:nvPr>
        </p:nvSpPr>
        <p:spPr>
          <a:xfrm>
            <a:off x="242889" y="304271"/>
            <a:ext cx="8572499" cy="2410354"/>
          </a:xfrm>
        </p:spPr>
        <p:txBody>
          <a:bodyPr>
            <a:normAutofit/>
          </a:bodyPr>
          <a:lstStyle/>
          <a:p>
            <a:pPr algn="ctr" rtl="0"/>
            <a:r>
              <a:rPr lang="en-US" sz="3600" dirty="0"/>
              <a:t>Gracias Padre,</a:t>
            </a:r>
            <a:br>
              <a:rPr lang="en-US" sz="3600" dirty="0"/>
            </a:br>
            <a:r>
              <a:rPr lang="en-US" sz="4400" b="1" dirty="0" err="1"/>
              <a:t>p</a:t>
            </a:r>
            <a:r>
              <a:rPr lang="en-US" sz="4400" b="1" dirty="0" err="1" smtClean="0"/>
              <a:t>or</a:t>
            </a:r>
            <a:r>
              <a:rPr lang="en-US" sz="4400" b="1" dirty="0" smtClean="0"/>
              <a:t> </a:t>
            </a:r>
            <a:r>
              <a:rPr lang="en-US" sz="4400" b="1" dirty="0"/>
              <a:t>escucharnos y ayudarnos</a:t>
            </a:r>
            <a:br>
              <a:rPr lang="en-US" sz="4400" b="1" dirty="0"/>
            </a:br>
            <a:r>
              <a:rPr lang="en-US" sz="4400" b="1" dirty="0" err="1" smtClean="0"/>
              <a:t>cuando</a:t>
            </a:r>
            <a:r>
              <a:rPr lang="en-US" sz="4400" b="1" dirty="0" smtClean="0"/>
              <a:t> </a:t>
            </a:r>
            <a:r>
              <a:rPr lang="en-US" sz="4400" b="1" dirty="0"/>
              <a:t>surgen las ansiedades.</a:t>
            </a:r>
            <a:endParaRPr lang="en-US" sz="3600" b="1" dirty="0"/>
          </a:p>
        </p:txBody>
      </p:sp>
      <p:sp>
        <p:nvSpPr>
          <p:cNvPr id="3" name="Content Placeholder 2">
            <a:extLst>
              <a:ext uri="{FF2B5EF4-FFF2-40B4-BE49-F238E27FC236}">
                <a16:creationId xmlns:a16="http://schemas.microsoft.com/office/drawing/2014/main" xmlns="" id="{5CCC2AFE-247F-F44C-8E1F-3D663E012DCB}"/>
              </a:ext>
            </a:extLst>
          </p:cNvPr>
          <p:cNvSpPr>
            <a:spLocks noGrp="1"/>
          </p:cNvSpPr>
          <p:nvPr>
            <p:ph idx="1"/>
          </p:nvPr>
        </p:nvSpPr>
        <p:spPr>
          <a:xfrm>
            <a:off x="242889" y="2714624"/>
            <a:ext cx="8729662" cy="2477307"/>
          </a:xfrm>
        </p:spPr>
        <p:txBody>
          <a:bodyPr>
            <a:normAutofit/>
          </a:bodyPr>
          <a:lstStyle/>
          <a:p>
            <a:pPr algn="ctr"/>
            <a:r>
              <a:rPr lang="en-US" sz="3200" dirty="0" smtClean="0"/>
              <a:t>“</a:t>
            </a:r>
            <a:r>
              <a:rPr lang="es-ES" sz="3200" dirty="0"/>
              <a:t>Por tanto, acerquémonos con confianza al trono de la gracia para que recibamos misericordia, y hallemos gracia para la ayuda oportuna.</a:t>
            </a:r>
            <a:r>
              <a:rPr lang="en-US" sz="3200" dirty="0" smtClean="0"/>
              <a:t>”.</a:t>
            </a:r>
            <a:r>
              <a:rPr lang="en-US" sz="3200" dirty="0"/>
              <a:t/>
            </a:r>
            <a:br>
              <a:rPr lang="en-US" sz="3200" dirty="0"/>
            </a:br>
            <a:r>
              <a:rPr lang="en-US" sz="1400" dirty="0"/>
              <a:t/>
            </a:r>
            <a:br>
              <a:rPr lang="en-US" sz="1400" dirty="0"/>
            </a:br>
            <a:r>
              <a:rPr lang="en-US" sz="2800" dirty="0"/>
              <a:t>Hebreos 4:16, Filipenses 4:6-7, 1 Pedro 5:7</a:t>
            </a:r>
            <a:endParaRPr lang="en-US" sz="3000" dirty="0"/>
          </a:p>
        </p:txBody>
      </p:sp>
    </p:spTree>
    <p:extLst>
      <p:ext uri="{BB962C8B-B14F-4D97-AF65-F5344CB8AC3E}">
        <p14:creationId xmlns:p14="http://schemas.microsoft.com/office/powerpoint/2010/main" val="2177797310"/>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4186DD-AE39-0E4C-B6A5-F894DD9D8055}"/>
              </a:ext>
            </a:extLst>
          </p:cNvPr>
          <p:cNvSpPr>
            <a:spLocks noGrp="1"/>
          </p:cNvSpPr>
          <p:nvPr>
            <p:ph type="ctrTitle"/>
          </p:nvPr>
        </p:nvSpPr>
        <p:spPr/>
        <p:txBody>
          <a:bodyPr/>
          <a:lstStyle/>
          <a:p>
            <a:pPr algn="l" rtl="0"/>
            <a:r>
              <a:rPr lang="en-US" dirty="0"/>
              <a:t>Preocupación y Ansiedad</a:t>
            </a:r>
          </a:p>
        </p:txBody>
      </p:sp>
      <p:sp>
        <p:nvSpPr>
          <p:cNvPr id="3" name="Subtitle 2">
            <a:extLst>
              <a:ext uri="{FF2B5EF4-FFF2-40B4-BE49-F238E27FC236}">
                <a16:creationId xmlns:a16="http://schemas.microsoft.com/office/drawing/2014/main" xmlns="" id="{A290DF74-2544-0747-8801-4F257AB59592}"/>
              </a:ext>
            </a:extLst>
          </p:cNvPr>
          <p:cNvSpPr>
            <a:spLocks noGrp="1"/>
          </p:cNvSpPr>
          <p:nvPr>
            <p:ph type="subTitle" idx="1"/>
          </p:nvPr>
        </p:nvSpPr>
        <p:spPr/>
        <p:txBody>
          <a:bodyPr/>
          <a:lstStyle/>
          <a:p>
            <a:pPr algn="l" rtl="0"/>
            <a:endParaRPr lang="en-US"/>
          </a:p>
        </p:txBody>
      </p:sp>
      <p:pic>
        <p:nvPicPr>
          <p:cNvPr id="7" name="Picture 6">
            <a:extLst>
              <a:ext uri="{FF2B5EF4-FFF2-40B4-BE49-F238E27FC236}">
                <a16:creationId xmlns:a16="http://schemas.microsoft.com/office/drawing/2014/main" xmlns="" id="{B0035784-E7F6-1F42-ABDB-A7215ACF8A34}"/>
              </a:ext>
            </a:extLst>
          </p:cNvPr>
          <p:cNvPicPr>
            <a:picLocks noChangeAspect="1"/>
          </p:cNvPicPr>
          <p:nvPr/>
        </p:nvPicPr>
        <p:blipFill>
          <a:blip r:embed="rId3"/>
          <a:stretch>
            <a:fillRect/>
          </a:stretch>
        </p:blipFill>
        <p:spPr>
          <a:xfrm>
            <a:off x="0" y="0"/>
            <a:ext cx="9144000" cy="5715000"/>
          </a:xfrm>
          <a:prstGeom prst="rect">
            <a:avLst/>
          </a:prstGeom>
        </p:spPr>
      </p:pic>
      <p:sp>
        <p:nvSpPr>
          <p:cNvPr id="5" name="TextBox 4"/>
          <p:cNvSpPr txBox="1"/>
          <p:nvPr/>
        </p:nvSpPr>
        <p:spPr>
          <a:xfrm>
            <a:off x="1244906" y="3139807"/>
            <a:ext cx="6654188" cy="1354217"/>
          </a:xfrm>
          <a:prstGeom prst="rect">
            <a:avLst/>
          </a:prstGeom>
          <a:noFill/>
        </p:spPr>
        <p:txBody>
          <a:bodyPr wrap="square" rtlCol="0">
            <a:spAutoFit/>
          </a:bodyPr>
          <a:lstStyle/>
          <a:p>
            <a:pPr algn="ctr"/>
            <a:r>
              <a:rPr lang="en-US" sz="5400" dirty="0" err="1" smtClean="0">
                <a:solidFill>
                  <a:schemeClr val="bg1"/>
                </a:solidFill>
              </a:rPr>
              <a:t>Vuelve</a:t>
            </a:r>
            <a:r>
              <a:rPr lang="en-US" sz="5400" dirty="0" smtClean="0">
                <a:solidFill>
                  <a:schemeClr val="bg1"/>
                </a:solidFill>
              </a:rPr>
              <a:t> a </a:t>
            </a:r>
            <a:r>
              <a:rPr lang="en-US" sz="5400" dirty="0" err="1" smtClean="0">
                <a:solidFill>
                  <a:schemeClr val="bg1"/>
                </a:solidFill>
              </a:rPr>
              <a:t>centrarte</a:t>
            </a:r>
            <a:r>
              <a:rPr lang="en-US" sz="5400" dirty="0" smtClean="0">
                <a:solidFill>
                  <a:schemeClr val="bg1"/>
                </a:solidFill>
              </a:rPr>
              <a:t>: </a:t>
            </a:r>
            <a:r>
              <a:rPr lang="en-US" sz="4000" dirty="0" smtClean="0">
                <a:solidFill>
                  <a:schemeClr val="bg1"/>
                </a:solidFill>
              </a:rPr>
              <a:t/>
            </a:r>
            <a:br>
              <a:rPr lang="en-US" sz="4000" dirty="0" smtClean="0">
                <a:solidFill>
                  <a:schemeClr val="bg1"/>
                </a:solidFill>
              </a:rPr>
            </a:br>
            <a:r>
              <a:rPr lang="en-US" sz="2800" dirty="0" smtClean="0">
                <a:solidFill>
                  <a:schemeClr val="bg1"/>
                </a:solidFill>
              </a:rPr>
              <a:t>Mira a Dios </a:t>
            </a:r>
            <a:r>
              <a:rPr lang="en-US" sz="2800" dirty="0" err="1" smtClean="0">
                <a:solidFill>
                  <a:schemeClr val="bg1"/>
                </a:solidFill>
              </a:rPr>
              <a:t>cuando</a:t>
            </a:r>
            <a:r>
              <a:rPr lang="en-US" sz="2800" dirty="0" smtClean="0">
                <a:solidFill>
                  <a:schemeClr val="bg1"/>
                </a:solidFill>
              </a:rPr>
              <a:t> </a:t>
            </a:r>
            <a:r>
              <a:rPr lang="en-US" sz="2800" dirty="0" err="1" smtClean="0">
                <a:solidFill>
                  <a:schemeClr val="bg1"/>
                </a:solidFill>
              </a:rPr>
              <a:t>surgen</a:t>
            </a:r>
            <a:r>
              <a:rPr lang="en-US" sz="2800" dirty="0" smtClean="0">
                <a:solidFill>
                  <a:schemeClr val="bg1"/>
                </a:solidFill>
              </a:rPr>
              <a:t> </a:t>
            </a:r>
            <a:r>
              <a:rPr lang="en-US" sz="2800" dirty="0" err="1" smtClean="0">
                <a:solidFill>
                  <a:schemeClr val="bg1"/>
                </a:solidFill>
              </a:rPr>
              <a:t>ansiedades</a:t>
            </a:r>
            <a:endParaRPr lang="en-US" sz="2800" dirty="0">
              <a:solidFill>
                <a:schemeClr val="bg1"/>
              </a:solidFill>
            </a:endParaRPr>
          </a:p>
        </p:txBody>
      </p:sp>
    </p:spTree>
    <p:extLst>
      <p:ext uri="{BB962C8B-B14F-4D97-AF65-F5344CB8AC3E}">
        <p14:creationId xmlns:p14="http://schemas.microsoft.com/office/powerpoint/2010/main" val="3279504352"/>
      </p:ext>
    </p:extLst>
  </p:cSld>
  <p:clrMapOvr>
    <a:masterClrMapping/>
  </p:clrMapOvr>
  <p:transition spd="med">
    <p:circl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445</TotalTime>
  <Words>1101</Words>
  <Application>Microsoft Office PowerPoint</Application>
  <PresentationFormat>On-screen Show (16:10)</PresentationFormat>
  <Paragraphs>129</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Preocupación y Ansiedad</vt:lpstr>
      <vt:lpstr>Cuando surgen ansiedades, las estrategias son útiles, Pero Jesús nos da aún más...</vt:lpstr>
      <vt:lpstr>Salmo 139:1-24 Cuando surgieron las ansiedades, David se centró en nuestro Padre.</vt:lpstr>
      <vt:lpstr>Cuando surgen las ansiedades Jesús trae paz  para nuestras  prioridades.</vt:lpstr>
      <vt:lpstr>Cuando surgen las ansiedades, Jesús da confianza, no control.</vt:lpstr>
      <vt:lpstr>Cuando surgen las ansiedades Jesús eleva nuestras ambiciones.</vt:lpstr>
      <vt:lpstr>Cuando surgen las ansiedades, Jesús frena nuestras mentes desenfrenadas.</vt:lpstr>
      <vt:lpstr>Gracias Padre, por escucharnos y ayudarnos cuando surgen las ansiedades.</vt:lpstr>
      <vt:lpstr>Preocupación y Ansiedad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Worry &amp; Anxiety</dc:title>
  <dc:creator>Phillip Shumake</dc:creator>
  <cp:lastModifiedBy>Esther Eubanks</cp:lastModifiedBy>
  <cp:revision>63</cp:revision>
  <dcterms:created xsi:type="dcterms:W3CDTF">2022-05-31T12:59:31Z</dcterms:created>
  <dcterms:modified xsi:type="dcterms:W3CDTF">2022-06-23T13:39:54Z</dcterms:modified>
</cp:coreProperties>
</file>