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91" r:id="rId2"/>
    <p:sldId id="307" r:id="rId3"/>
    <p:sldId id="316" r:id="rId4"/>
    <p:sldId id="266" r:id="rId5"/>
    <p:sldId id="300" r:id="rId6"/>
    <p:sldId id="312" r:id="rId7"/>
    <p:sldId id="308" r:id="rId8"/>
    <p:sldId id="317" r:id="rId9"/>
    <p:sldId id="314" r:id="rId10"/>
    <p:sldId id="311"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953"/>
    <a:srgbClr val="BA7548"/>
    <a:srgbClr val="FBB6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875"/>
    <p:restoredTop sz="78227"/>
  </p:normalViewPr>
  <p:slideViewPr>
    <p:cSldViewPr snapToGrid="0" snapToObjects="1">
      <p:cViewPr varScale="1">
        <p:scale>
          <a:sx n="121" d="100"/>
          <a:sy n="121" d="100"/>
        </p:scale>
        <p:origin x="408" y="168"/>
      </p:cViewPr>
      <p:guideLst/>
    </p:cSldViewPr>
  </p:slideViewPr>
  <p:notesTextViewPr>
    <p:cViewPr>
      <p:scale>
        <a:sx n="1" d="1"/>
        <a:sy n="1" d="1"/>
      </p:scale>
      <p:origin x="0" y="0"/>
    </p:cViewPr>
  </p:notesTextViewPr>
  <p:notesViewPr>
    <p:cSldViewPr snapToGrid="0" snapToObjects="1">
      <p:cViewPr varScale="1">
        <p:scale>
          <a:sx n="75" d="100"/>
          <a:sy n="75" d="100"/>
        </p:scale>
        <p:origin x="32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11/19/22</a:t>
            </a:fld>
            <a:endParaRPr lang="en-US"/>
          </a:p>
        </p:txBody>
      </p:sp>
      <p:sp>
        <p:nvSpPr>
          <p:cNvPr id="4" name="Slide Image Placeholder 3"/>
          <p:cNvSpPr>
            <a:spLocks noGrp="1" noRot="1" noChangeAspect="1"/>
          </p:cNvSpPr>
          <p:nvPr>
            <p:ph type="sldImg" idx="2"/>
          </p:nvPr>
        </p:nvSpPr>
        <p:spPr>
          <a:xfrm>
            <a:off x="959644" y="229394"/>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7067" y="3544888"/>
            <a:ext cx="6417733" cy="539591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898356" y="688182"/>
            <a:ext cx="959644"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psalm+19&amp;version=NASB1995#fen-NASB1995-14176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iblegateway.com/passage/?search=psalm+19&amp;version=NASB1995#fen-NASB1995-14182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ezra+7%3A10&amp;version=NASB1995#fen-NASB1995-12184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Tonight is lesson 3 in our annual theme… We said in lesson 1 that just like the stainless steel water bottles that have become so popular are great for their purposes... We want to be well suited, clean, and useful for God’s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 to Be a vessel for HONOR describes 3 qualities…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206864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800" dirty="0"/>
              <a:t>What kind of vessel will you be?</a:t>
            </a:r>
          </a:p>
          <a:p>
            <a:endParaRPr lang="en-US" sz="1800" dirty="0"/>
          </a:p>
          <a:p>
            <a:r>
              <a:rPr lang="en-US" sz="1800" dirty="0"/>
              <a:t>We learned tonight that part of being a vessel of honor is being “cleansed.”  The only way for us to be fully cleansed is in the blood of Jesus.</a:t>
            </a:r>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212728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400" dirty="0"/>
              <a:t>Honor in our Influence (which required endurance.)</a:t>
            </a:r>
          </a:p>
          <a:p>
            <a:r>
              <a:rPr lang="en-US" sz="1400" dirty="0"/>
              <a:t>Honor in our Character ( which requires being cleansed.)</a:t>
            </a:r>
          </a:p>
          <a:p>
            <a:r>
              <a:rPr lang="en-US" sz="1400" dirty="0"/>
              <a:t>Honor in our Service (which requires being set apart or dedicated.)</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whole chapter just has layers, upon layers of honor…</a:t>
            </a:r>
          </a:p>
          <a:p>
            <a:endParaRPr lang="en-US" sz="1400" dirty="0"/>
          </a:p>
          <a:p>
            <a:r>
              <a:rPr lang="en-US" sz="1400" dirty="0"/>
              <a:t>There is a 3-Fold emphasis on Honor in our theme verse…</a:t>
            </a:r>
          </a:p>
          <a:p>
            <a:pPr marL="171450" indent="-171450" algn="l">
              <a:buFont typeface="Arial" panose="020B0604020202020204" pitchFamily="34" charset="0"/>
              <a:buChar char="•"/>
            </a:pPr>
            <a:endParaRPr lang="en-US" sz="1400" dirty="0"/>
          </a:p>
          <a:p>
            <a:pPr marL="171450" indent="-171450" algn="l">
              <a:buFont typeface="Arial" panose="020B0604020202020204" pitchFamily="34" charset="0"/>
              <a:buChar char="•"/>
            </a:pPr>
            <a:r>
              <a:rPr lang="en-US" sz="1400" dirty="0"/>
              <a:t>A Valuable Container</a:t>
            </a:r>
          </a:p>
          <a:p>
            <a:pPr marL="171450" indent="-171450" algn="l">
              <a:buFont typeface="Arial" panose="020B0604020202020204" pitchFamily="34" charset="0"/>
              <a:buChar char="•"/>
            </a:pPr>
            <a:r>
              <a:rPr lang="en-US" sz="1400" dirty="0"/>
              <a:t>For An Honorable Purpose</a:t>
            </a:r>
          </a:p>
          <a:p>
            <a:pPr marL="171450" indent="-171450" algn="l">
              <a:buFont typeface="Arial" panose="020B0604020202020204" pitchFamily="34" charset="0"/>
              <a:buChar char="•"/>
            </a:pPr>
            <a:r>
              <a:rPr lang="en-US" sz="1400" dirty="0"/>
              <a:t>Reserved For The Highest King</a:t>
            </a:r>
          </a:p>
          <a:p>
            <a:endParaRPr lang="en-US" sz="1400" dirty="0"/>
          </a:p>
          <a:p>
            <a:r>
              <a:rPr lang="en-US" sz="1400" dirty="0"/>
              <a:t>There is HONOR in the value of the material.</a:t>
            </a:r>
          </a:p>
          <a:p>
            <a:endParaRPr lang="en-US" sz="1400" dirty="0"/>
          </a:p>
          <a:p>
            <a:pPr marL="171450" indent="-171450">
              <a:buFontTx/>
              <a:buChar char="-"/>
            </a:pPr>
            <a:r>
              <a:rPr lang="en-US" sz="1400" dirty="0"/>
              <a:t>When Gold is used as a metaphor it is nearly always in regards to being “tested” and perfected.</a:t>
            </a:r>
          </a:p>
          <a:p>
            <a:pPr marL="171450" indent="-171450">
              <a:buFontTx/>
              <a:buChar char="-"/>
            </a:pPr>
            <a:endParaRPr lang="en-US" sz="1400" dirty="0"/>
          </a:p>
          <a:p>
            <a:r>
              <a:rPr lang="en-US" sz="1400" dirty="0"/>
              <a:t>There is HONOR in the value of the mission.</a:t>
            </a:r>
          </a:p>
          <a:p>
            <a:endParaRPr lang="en-US" sz="1400" dirty="0"/>
          </a:p>
          <a:p>
            <a:r>
              <a:rPr lang="en-US" sz="1400" dirty="0"/>
              <a:t>There is HONOR in the value of the Master.</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 Tim. 2 is a picture of what God is calling us to be…</a:t>
            </a:r>
          </a:p>
          <a:p>
            <a:endParaRPr lang="en-US" sz="1400" dirty="0"/>
          </a:p>
          <a:p>
            <a:pPr marL="171450" indent="-171450">
              <a:buFontTx/>
              <a:buChar char="-"/>
            </a:pPr>
            <a:endParaRPr lang="en-US" sz="1400" dirty="0"/>
          </a:p>
        </p:txBody>
      </p:sp>
      <p:sp>
        <p:nvSpPr>
          <p:cNvPr id="4" name="Slide Number Placeholder 3"/>
          <p:cNvSpPr>
            <a:spLocks noGrp="1"/>
          </p:cNvSpPr>
          <p:nvPr>
            <p:ph type="sldNum" sz="quarter" idx="5"/>
          </p:nvPr>
        </p:nvSpPr>
        <p:spPr/>
        <p:txBody>
          <a:bodyPr/>
          <a:lstStyle/>
          <a:p>
            <a:fld id="{EAECE295-408C-3F45-9A87-CD73C22947FC}" type="slidenum">
              <a:rPr lang="en-US" smtClean="0"/>
              <a:t>2</a:t>
            </a:fld>
            <a:endParaRPr lang="en-US"/>
          </a:p>
        </p:txBody>
      </p:sp>
    </p:spTree>
    <p:extLst>
      <p:ext uri="{BB962C8B-B14F-4D97-AF65-F5344CB8AC3E}">
        <p14:creationId xmlns:p14="http://schemas.microsoft.com/office/powerpoint/2010/main" val="75716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600" dirty="0"/>
              <a:t>Alone, we all know we aren’t that HONORABLE.  We’ve all sinned. We’ve all had times of weakness, and impurity, and selfishness.</a:t>
            </a:r>
          </a:p>
          <a:p>
            <a:endParaRPr lang="en-US" sz="1600" dirty="0"/>
          </a:p>
          <a:p>
            <a:r>
              <a:rPr lang="en-US" sz="1600" dirty="0"/>
              <a:t>But unlike those Paul mentions in chapter 1:15 (</a:t>
            </a:r>
            <a:r>
              <a:rPr lang="en-US" sz="1600" dirty="0" err="1"/>
              <a:t>Phygelus</a:t>
            </a:r>
            <a:r>
              <a:rPr lang="en-US" sz="1600" dirty="0"/>
              <a:t> and Hermogenes) we aren’t quitters.  We aren’t ashamed of the gospel and we aren’t abandoning the Lord to go back to the world.  We are a people who know our faults, but who REJOICE in God’s grace.  We find strength in knowing that God has made extreme sacrifices to help us succeed and so we depend on His help going forward.  By His Grace – we can be vessels of Honor…</a:t>
            </a:r>
          </a:p>
          <a:p>
            <a:endParaRPr lang="en-US" sz="1600" dirty="0"/>
          </a:p>
          <a:p>
            <a:r>
              <a:rPr lang="en-US" sz="1600" dirty="0"/>
              <a:t>Dave pointed out that all of the blessings we read about in the book of 2 Timothy are a result of God’s grace…</a:t>
            </a:r>
          </a:p>
          <a:p>
            <a:endParaRPr lang="en-US" sz="1600" dirty="0"/>
          </a:p>
          <a:p>
            <a:r>
              <a:rPr lang="en-US" sz="1600" dirty="0"/>
              <a:t>From the prayers God hears and answers – to the salvation we have in Jesus Christ.  The only reason we are Vessels in the Master’s House is because He desires for us to be part of His household.</a:t>
            </a:r>
          </a:p>
          <a:p>
            <a:endParaRPr lang="en-US" sz="1600" dirty="0"/>
          </a:p>
          <a:p>
            <a:r>
              <a:rPr lang="en-US" sz="1600" dirty="0"/>
              <a:t>Bottomline: Becoming a Vessel of Honor is not an act of our OWN strength alone.  There is a mindset that our service is a response to the LOVING KINDNESS and GOODNESS of GOD.</a:t>
            </a:r>
          </a:p>
        </p:txBody>
      </p:sp>
      <p:sp>
        <p:nvSpPr>
          <p:cNvPr id="4" name="Slide Number Placeholder 3"/>
          <p:cNvSpPr>
            <a:spLocks noGrp="1"/>
          </p:cNvSpPr>
          <p:nvPr>
            <p:ph type="sldNum" sz="quarter" idx="5"/>
          </p:nvPr>
        </p:nvSpPr>
        <p:spPr/>
        <p:txBody>
          <a:bodyPr/>
          <a:lstStyle/>
          <a:p>
            <a:fld id="{EAECE295-408C-3F45-9A87-CD73C22947FC}" type="slidenum">
              <a:rPr lang="en-US" smtClean="0"/>
              <a:t>3</a:t>
            </a:fld>
            <a:endParaRPr lang="en-US"/>
          </a:p>
        </p:txBody>
      </p:sp>
    </p:spTree>
    <p:extLst>
      <p:ext uri="{BB962C8B-B14F-4D97-AF65-F5344CB8AC3E}">
        <p14:creationId xmlns:p14="http://schemas.microsoft.com/office/powerpoint/2010/main" val="89830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r>
              <a:rPr lang="en-US" sz="2000" dirty="0"/>
              <a:t>So that bring us to tonight…. </a:t>
            </a:r>
          </a:p>
          <a:p>
            <a:pPr marL="342900" indent="-342900">
              <a:buFont typeface="Arial" panose="020B0604020202020204" pitchFamily="34" charset="0"/>
              <a:buChar char="•"/>
            </a:pPr>
            <a:r>
              <a:rPr lang="en-US" sz="2000" dirty="0"/>
              <a:t>We know we are called to be vessels of honor. </a:t>
            </a:r>
          </a:p>
          <a:p>
            <a:pPr marL="342900" indent="-342900">
              <a:buFont typeface="Arial" panose="020B0604020202020204" pitchFamily="34" charset="0"/>
              <a:buChar char="•"/>
            </a:pPr>
            <a:r>
              <a:rPr lang="en-US" sz="2000" dirty="0"/>
              <a:t>We know His grace will make this possible. </a:t>
            </a:r>
          </a:p>
          <a:p>
            <a:pPr marL="342900" indent="-342900">
              <a:buFont typeface="Arial" panose="020B0604020202020204" pitchFamily="34" charset="0"/>
              <a:buChar char="•"/>
            </a:pPr>
            <a:r>
              <a:rPr lang="en-US" sz="2000" dirty="0"/>
              <a:t>Tonight: We see the role that Scripture plays in turning us into vessels of honor.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MAIN GOAL: Strengthen our connection to </a:t>
            </a:r>
            <a:r>
              <a:rPr lang="en-US" sz="2000" u="sng" dirty="0"/>
              <a:t>Scripture</a:t>
            </a:r>
            <a:r>
              <a:rPr lang="en-US" sz="2000" dirty="0"/>
              <a:t> so that we can be fully prepared for service.</a:t>
            </a:r>
          </a:p>
          <a:p>
            <a:endParaRPr lang="en-US" sz="2000" dirty="0"/>
          </a:p>
          <a:p>
            <a:r>
              <a:rPr lang="en-US" sz="2000" dirty="0"/>
              <a:t>Scripture</a:t>
            </a:r>
          </a:p>
        </p:txBody>
      </p:sp>
      <p:sp>
        <p:nvSpPr>
          <p:cNvPr id="4" name="Slide Number Placeholder 3"/>
          <p:cNvSpPr>
            <a:spLocks noGrp="1"/>
          </p:cNvSpPr>
          <p:nvPr>
            <p:ph type="sldNum" sz="quarter" idx="5"/>
          </p:nvPr>
        </p:nvSpPr>
        <p:spPr/>
        <p:txBody>
          <a:bodyPr/>
          <a:lstStyle/>
          <a:p>
            <a:fld id="{3EF295CB-5F1D-7742-AE24-DE14A0BD9B5B}" type="slidenum">
              <a:rPr lang="en-US" smtClean="0"/>
              <a:t>4</a:t>
            </a:fld>
            <a:endParaRPr lang="en-US"/>
          </a:p>
        </p:txBody>
      </p:sp>
    </p:spTree>
    <p:extLst>
      <p:ext uri="{BB962C8B-B14F-4D97-AF65-F5344CB8AC3E}">
        <p14:creationId xmlns:p14="http://schemas.microsoft.com/office/powerpoint/2010/main" val="393936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book begins describing Scripture as a treasure and the role and importance of using scripture well continues in all 4 chapters. (2:2, 2:15, 3:10, 3:14-17, 4:2, 4:3, 4:13 )</a:t>
            </a:r>
          </a:p>
          <a:p>
            <a:endParaRPr lang="en-US" sz="2000" dirty="0"/>
          </a:p>
          <a:p>
            <a:r>
              <a:rPr lang="en-US" sz="2000" dirty="0"/>
              <a:t>”Good Deposit” (ESV) – like a bank deposit.</a:t>
            </a:r>
          </a:p>
          <a:p>
            <a:endParaRPr lang="en-US" sz="2000" dirty="0"/>
          </a:p>
          <a:p>
            <a:r>
              <a:rPr lang="en-US" sz="2000" dirty="0"/>
              <a:t>RETAIN: Make a conscious choice to hold onto what you’ve heard from those who come before you. In your heart and mind, you have a solid and accurate summary of what it means to be. crucified with Christ and walking worthy.</a:t>
            </a:r>
          </a:p>
          <a:p>
            <a:endParaRPr lang="en-US" sz="2000" dirty="0"/>
          </a:p>
          <a:p>
            <a:r>
              <a:rPr lang="en-US" sz="2000" dirty="0"/>
              <a:t>SOUND: Healthy – that which actually brings life in Jesus. The TRUTH of the gospel. Those things he says in 2:2 – Timothy heard publicly preached. You’ve heard it preached faithfully and accurately many times – you don’t need to improve it or change it. You need to preach GOD’s WORD!</a:t>
            </a:r>
          </a:p>
          <a:p>
            <a:endParaRPr lang="en-US" sz="2000" dirty="0"/>
          </a:p>
          <a:p>
            <a:r>
              <a:rPr lang="en-US" sz="2000" dirty="0"/>
              <a:t>GUARD The TREASURE – Many other people will abandon it or abuse it.  Not you Timothy.  Not us.  We will see it’s value and keep it close to our hearts.  This protection we give to it, is not simply by testing words according to your personal opinion (I like this, that sounds good to me…) but by testing the words by all that the Spirit has inspired and revealed.  </a:t>
            </a:r>
          </a:p>
          <a:p>
            <a:endParaRPr lang="en-US" sz="2000" dirty="0"/>
          </a:p>
          <a:p>
            <a:r>
              <a:rPr lang="en-US" sz="2000" dirty="0"/>
              <a:t>Timothy – put these sound words into your heart.  Hold them near and dear – but not the words alone – hold them alongside FAITH and LOVE. Doctrine, Faith, &amp; Love that all function together to point us to JESUS CHRIST.</a:t>
            </a:r>
          </a:p>
          <a:p>
            <a:endParaRPr lang="en-US" sz="2000" dirty="0"/>
          </a:p>
          <a:p>
            <a:r>
              <a:rPr lang="en-US" sz="2000" dirty="0"/>
              <a:t>As these words are in Your Heart and in Your Preaching – you also depend on the Holy Spirit who dwells in us – </a:t>
            </a:r>
          </a:p>
          <a:p>
            <a:endParaRPr lang="en-US" sz="2000" dirty="0"/>
          </a:p>
          <a:p>
            <a:r>
              <a:rPr lang="en-US" sz="2000" dirty="0"/>
              <a:t>“Through” is a channel of action.  (we see this in 2 Tim. 1:10… “life and immorality” are made known “through the gospel.’ )</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Like a giant cargo ship traveling THROUGH the Panama Canal – we must travel the path given by the Holy Spirit.</a:t>
            </a:r>
          </a:p>
          <a:p>
            <a:endParaRPr lang="en-US" sz="2000" dirty="0"/>
          </a:p>
          <a:p>
            <a:endParaRPr lang="en-US" sz="2000" dirty="0"/>
          </a:p>
          <a:p>
            <a:r>
              <a:rPr lang="en-US" sz="2000" dirty="0"/>
              <a:t>So Timothy – go through the Holy Spirit – your opinions and preferences are NOT how to guard the treasure.  The culture will not guard the treasure. </a:t>
            </a:r>
          </a:p>
          <a:p>
            <a:endParaRPr lang="en-US" sz="2000" dirty="0"/>
          </a:p>
          <a:p>
            <a:r>
              <a:rPr lang="en-US" sz="2000" dirty="0"/>
              <a:t>If you want to guard this treasure well – then you check your words by comparing them to what the Holy Spirit has revealed.</a:t>
            </a:r>
          </a:p>
          <a:p>
            <a:endParaRPr lang="en-US" sz="2000" dirty="0"/>
          </a:p>
          <a:p>
            <a:r>
              <a:rPr lang="en-US" sz="2000" dirty="0"/>
              <a:t>It is not…</a:t>
            </a:r>
          </a:p>
          <a:p>
            <a:r>
              <a:rPr lang="en-US" sz="2000" dirty="0"/>
              <a:t>Guard – through your best judgement – the Treasure.</a:t>
            </a:r>
          </a:p>
          <a:p>
            <a:r>
              <a:rPr lang="en-US" sz="2000" dirty="0"/>
              <a:t>Guard – through the latest academic research – the Treasure.</a:t>
            </a:r>
          </a:p>
          <a:p>
            <a:r>
              <a:rPr lang="en-US" sz="2000" dirty="0"/>
              <a:t>Guard – through a majority vote – the Treasure.</a:t>
            </a:r>
          </a:p>
          <a:p>
            <a:endParaRPr lang="en-US" sz="2000" dirty="0"/>
          </a:p>
          <a:p>
            <a:r>
              <a:rPr lang="en-US" sz="2000" dirty="0"/>
              <a:t>Truly Guarding the Treasure means honoring the Spirit who dwells within you and paying attention to what He has inspired and confirmed!</a:t>
            </a:r>
          </a:p>
          <a:p>
            <a:endParaRPr lang="en-US" sz="2000" dirty="0"/>
          </a:p>
          <a:p>
            <a:r>
              <a:rPr lang="en-US" sz="2000" dirty="0"/>
              <a:t>SOUND WORDS find their perfect partnership in FAITH &amp; LOVE.</a:t>
            </a:r>
          </a:p>
          <a:p>
            <a:r>
              <a:rPr lang="en-US" sz="2000" dirty="0"/>
              <a:t>GUARDING THE TREASURE finds its perfect partnership in the work of the HOLY SPIRIT.</a:t>
            </a:r>
          </a:p>
          <a:p>
            <a:endParaRPr lang="en-US" sz="2000" dirty="0"/>
          </a:p>
          <a:p>
            <a:r>
              <a:rPr lang="en-US" sz="2000" dirty="0"/>
              <a:t>1:10 – The GOSPEL makes the LIFE clear.</a:t>
            </a:r>
          </a:p>
          <a:p>
            <a:r>
              <a:rPr lang="en-US" sz="2000" dirty="0"/>
              <a:t>1:14 – The SPIRIT makes the TREASURE well guarded.</a:t>
            </a:r>
          </a:p>
          <a:p>
            <a:endParaRPr lang="en-US" sz="2000" dirty="0"/>
          </a:p>
          <a:p>
            <a:r>
              <a:rPr lang="en-US" sz="2000" dirty="0"/>
              <a:t>ENTRUSTED:  vs. 12 – Paul entrusted his Soul to the Lord.  And views himself and Timothy as having been entrusted with the GOSPEL.</a:t>
            </a:r>
          </a:p>
          <a:p>
            <a:r>
              <a:rPr lang="en-US" sz="2000" dirty="0"/>
              <a:t>We can count on God to take good care of our souls, and God can count on faithful men, who are guided by the Holy Spirit, to take good care of His gospel. </a:t>
            </a:r>
          </a:p>
          <a:p>
            <a:endParaRPr lang="en-US" sz="2000" dirty="0"/>
          </a:p>
          <a:p>
            <a:endParaRPr lang="en-US" sz="2000" dirty="0"/>
          </a:p>
          <a:p>
            <a:r>
              <a:rPr lang="en-US" sz="2000" dirty="0"/>
              <a:t>Timothy is given these urgent instructions because the Word of GOD is a TREASURE!  </a:t>
            </a:r>
          </a:p>
          <a:p>
            <a:endParaRPr lang="en-US" sz="2000" dirty="0"/>
          </a:p>
          <a:p>
            <a:r>
              <a:rPr lang="en-US" sz="2000" b="0" i="0" kern="1200" dirty="0">
                <a:solidFill>
                  <a:schemeClr val="tx1"/>
                </a:solidFill>
                <a:effectLst/>
                <a:latin typeface="+mn-lt"/>
                <a:ea typeface="+mn-ea"/>
                <a:cs typeface="+mn-cs"/>
              </a:rPr>
              <a:t>To KNOW It. &amp; TO PROTECT IT… Who will do that? – What would lead a person to give that amount of time and energy to this responsibility?  To fill their hearts and mind with these words?  To test everything carefully to identify when someone is twisting it, or abusing it?</a:t>
            </a:r>
          </a:p>
          <a:p>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I think you know the answer – the only people who would go out of their way to do this are people who genuinely Love Jesus.</a:t>
            </a:r>
          </a:p>
          <a:p>
            <a:endParaRPr lang="en-US" sz="2000" dirty="0"/>
          </a:p>
          <a:p>
            <a:endParaRPr lang="en-US" sz="2000" dirty="0"/>
          </a:p>
          <a:p>
            <a:r>
              <a:rPr lang="en-US" sz="2000" dirty="0"/>
              <a:t>“you have heard from me”</a:t>
            </a:r>
          </a:p>
          <a:p>
            <a:r>
              <a:rPr lang="en-US" sz="2000" dirty="0"/>
              <a:t>“accurately handling the word of Truth”</a:t>
            </a:r>
          </a:p>
          <a:p>
            <a:r>
              <a:rPr lang="en-US" sz="2000" dirty="0"/>
              <a:t>“followed my teaching…”</a:t>
            </a:r>
          </a:p>
          <a:p>
            <a:r>
              <a:rPr lang="en-US" sz="2000" dirty="0"/>
              <a:t>“All Scripture is inspired by God…”</a:t>
            </a:r>
          </a:p>
          <a:p>
            <a:r>
              <a:rPr lang="en-US" sz="2000" dirty="0"/>
              <a:t>“preach the word”</a:t>
            </a:r>
          </a:p>
          <a:p>
            <a:r>
              <a:rPr lang="en-US" sz="2000" dirty="0"/>
              <a:t>“sound doctrine”</a:t>
            </a:r>
          </a:p>
          <a:p>
            <a:r>
              <a:rPr lang="en-US" sz="2000" dirty="0"/>
              <a:t>“the books, especially the parchments” – likely Paul’s personal copies of Scripture.</a:t>
            </a:r>
          </a:p>
          <a:p>
            <a:endParaRPr lang="en-US" sz="2000" dirty="0"/>
          </a:p>
        </p:txBody>
      </p:sp>
      <p:sp>
        <p:nvSpPr>
          <p:cNvPr id="4" name="Slide Number Placeholder 3"/>
          <p:cNvSpPr>
            <a:spLocks noGrp="1"/>
          </p:cNvSpPr>
          <p:nvPr>
            <p:ph type="sldNum" sz="quarter" idx="5"/>
          </p:nvPr>
        </p:nvSpPr>
        <p:spPr/>
        <p:txBody>
          <a:bodyPr/>
          <a:lstStyle/>
          <a:p>
            <a:fld id="{EAECE295-408C-3F45-9A87-CD73C22947FC}" type="slidenum">
              <a:rPr lang="en-US" smtClean="0"/>
              <a:t>5</a:t>
            </a:fld>
            <a:endParaRPr lang="en-US"/>
          </a:p>
        </p:txBody>
      </p:sp>
    </p:spTree>
    <p:extLst>
      <p:ext uri="{BB962C8B-B14F-4D97-AF65-F5344CB8AC3E}">
        <p14:creationId xmlns:p14="http://schemas.microsoft.com/office/powerpoint/2010/main" val="163046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800" dirty="0"/>
              <a:t>I treasure Scripture because it comes FROM GOD.  “All Scripture is Inspired…”</a:t>
            </a:r>
          </a:p>
          <a:p>
            <a:endParaRPr lang="en-US" sz="1800" dirty="0"/>
          </a:p>
          <a:p>
            <a:r>
              <a:rPr lang="en-US" sz="1800" dirty="0"/>
              <a:t>PRACTICE PIANO…even when they don’t hit the keys just right.</a:t>
            </a:r>
          </a:p>
          <a:p>
            <a:endParaRPr lang="en-US" sz="1800" dirty="0"/>
          </a:p>
          <a:p>
            <a:r>
              <a:rPr lang="en-US" sz="1800" dirty="0"/>
              <a:t>HOME MOVIES… clips on our phone, old voicemails, short videos, old sermons and classes…</a:t>
            </a:r>
          </a:p>
          <a:p>
            <a:endParaRPr lang="en-US" sz="1800" dirty="0"/>
          </a:p>
          <a:p>
            <a:endParaRPr lang="en-US" sz="1800" dirty="0"/>
          </a:p>
          <a:p>
            <a:r>
              <a:rPr lang="en-US" sz="1800" dirty="0"/>
              <a:t>We listen to our children tell stories that we can’t keep up with.</a:t>
            </a:r>
          </a:p>
          <a:p>
            <a:r>
              <a:rPr lang="en-US" sz="1800" dirty="0"/>
              <a:t>We listen to the hopes and dreams of our spouses.</a:t>
            </a:r>
          </a:p>
          <a:p>
            <a:endParaRPr lang="en-US" sz="1800" dirty="0"/>
          </a:p>
          <a:p>
            <a:r>
              <a:rPr lang="en-US" sz="1800" dirty="0"/>
              <a:t>Mary sat at Jesus feet to HEAR the words of the Savior she loved! </a:t>
            </a:r>
          </a:p>
          <a:p>
            <a:endParaRPr lang="en-US" sz="1800" dirty="0"/>
          </a:p>
          <a:p>
            <a:r>
              <a:rPr lang="en-US" sz="1800" dirty="0"/>
              <a:t>David wrote in Psalm 19 – what a great treasure God’s word was to him…</a:t>
            </a:r>
          </a:p>
          <a:p>
            <a:endParaRPr lang="en-US" sz="1800" dirty="0"/>
          </a:p>
          <a:p>
            <a:r>
              <a:rPr lang="en-US" sz="1800" dirty="0"/>
              <a:t>Ps. 19:7-14</a:t>
            </a:r>
          </a:p>
          <a:p>
            <a:endParaRPr lang="en-US" sz="1800" dirty="0"/>
          </a:p>
          <a:p>
            <a:r>
              <a:rPr lang="en-US" sz="1800" b="1" i="0" kern="1200" baseline="30000" dirty="0">
                <a:solidFill>
                  <a:schemeClr val="tx1"/>
                </a:solidFill>
                <a:effectLst/>
                <a:latin typeface="+mn-lt"/>
                <a:ea typeface="+mn-ea"/>
                <a:cs typeface="+mn-cs"/>
              </a:rPr>
              <a:t>7 </a:t>
            </a:r>
            <a:r>
              <a:rPr lang="en-US" sz="1800" b="0" i="0" kern="1200" dirty="0">
                <a:solidFill>
                  <a:schemeClr val="tx1"/>
                </a:solidFill>
                <a:effectLst/>
                <a:latin typeface="+mn-lt"/>
                <a:ea typeface="+mn-ea"/>
                <a:cs typeface="+mn-cs"/>
              </a:rPr>
              <a:t>The law of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is </a:t>
            </a:r>
            <a:r>
              <a:rPr lang="en-US" sz="1800" b="0" i="0" kern="1200" baseline="30000" dirty="0">
                <a:solidFill>
                  <a:schemeClr val="tx1"/>
                </a:solidFill>
                <a:effectLst/>
                <a:latin typeface="+mn-lt"/>
                <a:ea typeface="+mn-ea"/>
                <a:cs typeface="+mn-cs"/>
              </a:rPr>
              <a:t>[</a:t>
            </a:r>
            <a:r>
              <a:rPr lang="en-US" sz="1800" b="0" i="0" kern="1200" baseline="30000" dirty="0">
                <a:solidFill>
                  <a:schemeClr val="tx1"/>
                </a:solidFill>
                <a:effectLst/>
                <a:latin typeface="+mn-lt"/>
                <a:ea typeface="+mn-ea"/>
                <a:cs typeface="+mn-cs"/>
                <a:hlinkClick r:id="rId3" tooltip="See footnote d"/>
              </a:rPr>
              <a:t>d</a:t>
            </a:r>
            <a:r>
              <a:rPr lang="en-US" sz="1800" b="0" i="0" kern="1200" baseline="300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perfect, restoring the soul;</a:t>
            </a:r>
            <a:br>
              <a:rPr lang="en-US" sz="1800" dirty="0"/>
            </a:br>
            <a:r>
              <a:rPr lang="en-US" sz="1800" b="0" i="0" kern="1200" dirty="0">
                <a:solidFill>
                  <a:schemeClr val="tx1"/>
                </a:solidFill>
                <a:effectLst/>
                <a:latin typeface="+mn-lt"/>
                <a:ea typeface="+mn-ea"/>
                <a:cs typeface="+mn-cs"/>
              </a:rPr>
              <a:t>The testimony of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is sure, making wise the simple.</a:t>
            </a:r>
            <a:br>
              <a:rPr lang="en-US" sz="1800" dirty="0"/>
            </a:br>
            <a:r>
              <a:rPr lang="en-US" sz="1800" b="1" i="0" kern="1200" baseline="30000" dirty="0">
                <a:solidFill>
                  <a:schemeClr val="tx1"/>
                </a:solidFill>
                <a:effectLst/>
                <a:latin typeface="+mn-lt"/>
                <a:ea typeface="+mn-ea"/>
                <a:cs typeface="+mn-cs"/>
              </a:rPr>
              <a:t>8 </a:t>
            </a:r>
            <a:r>
              <a:rPr lang="en-US" sz="1800" b="0" i="0" kern="1200" dirty="0">
                <a:solidFill>
                  <a:schemeClr val="tx1"/>
                </a:solidFill>
                <a:effectLst/>
                <a:latin typeface="+mn-lt"/>
                <a:ea typeface="+mn-ea"/>
                <a:cs typeface="+mn-cs"/>
              </a:rPr>
              <a:t>The precepts of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are right, rejoicing the heart;</a:t>
            </a:r>
            <a:br>
              <a:rPr lang="en-US" sz="1800" dirty="0"/>
            </a:br>
            <a:r>
              <a:rPr lang="en-US" sz="1800" b="0" i="0" kern="1200" dirty="0">
                <a:solidFill>
                  <a:schemeClr val="tx1"/>
                </a:solidFill>
                <a:effectLst/>
                <a:latin typeface="+mn-lt"/>
                <a:ea typeface="+mn-ea"/>
                <a:cs typeface="+mn-cs"/>
              </a:rPr>
              <a:t>The commandment of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is pure, enlightening the eyes.</a:t>
            </a:r>
            <a:br>
              <a:rPr lang="en-US" sz="1800" dirty="0"/>
            </a:br>
            <a:r>
              <a:rPr lang="en-US" sz="1800" b="1" i="0" kern="1200" baseline="30000" dirty="0">
                <a:solidFill>
                  <a:schemeClr val="tx1"/>
                </a:solidFill>
                <a:effectLst/>
                <a:latin typeface="+mn-lt"/>
                <a:ea typeface="+mn-ea"/>
                <a:cs typeface="+mn-cs"/>
              </a:rPr>
              <a:t>9 </a:t>
            </a:r>
            <a:r>
              <a:rPr lang="en-US" sz="1800" b="0" i="0" kern="1200" dirty="0">
                <a:solidFill>
                  <a:schemeClr val="tx1"/>
                </a:solidFill>
                <a:effectLst/>
                <a:latin typeface="+mn-lt"/>
                <a:ea typeface="+mn-ea"/>
                <a:cs typeface="+mn-cs"/>
              </a:rPr>
              <a:t>The fear of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is clean, enduring forever;</a:t>
            </a:r>
            <a:br>
              <a:rPr lang="en-US" sz="1800" dirty="0"/>
            </a:br>
            <a:r>
              <a:rPr lang="en-US" sz="1800" b="0" i="0" kern="1200" dirty="0">
                <a:solidFill>
                  <a:schemeClr val="tx1"/>
                </a:solidFill>
                <a:effectLst/>
                <a:latin typeface="+mn-lt"/>
                <a:ea typeface="+mn-ea"/>
                <a:cs typeface="+mn-cs"/>
              </a:rPr>
              <a:t>The judgments of the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are true; they are righteous altogether.</a:t>
            </a:r>
            <a:br>
              <a:rPr lang="en-US" sz="1800" dirty="0"/>
            </a:br>
            <a:r>
              <a:rPr lang="en-US" sz="1800" b="1" i="0" kern="1200" baseline="30000" dirty="0">
                <a:solidFill>
                  <a:schemeClr val="tx1"/>
                </a:solidFill>
                <a:effectLst/>
                <a:latin typeface="+mn-lt"/>
                <a:ea typeface="+mn-ea"/>
                <a:cs typeface="+mn-cs"/>
              </a:rPr>
              <a:t>10 </a:t>
            </a:r>
            <a:r>
              <a:rPr lang="en-US" sz="1800" b="0" i="0" kern="1200" dirty="0">
                <a:solidFill>
                  <a:schemeClr val="tx1"/>
                </a:solidFill>
                <a:effectLst/>
                <a:latin typeface="+mn-lt"/>
                <a:ea typeface="+mn-ea"/>
                <a:cs typeface="+mn-cs"/>
              </a:rPr>
              <a:t>They are more desirable than gold, yes, than much fine gold;</a:t>
            </a:r>
            <a:br>
              <a:rPr lang="en-US" sz="1800" dirty="0"/>
            </a:br>
            <a:r>
              <a:rPr lang="en-US" sz="1800" b="0" i="0" kern="1200" dirty="0">
                <a:solidFill>
                  <a:schemeClr val="tx1"/>
                </a:solidFill>
                <a:effectLst/>
                <a:latin typeface="+mn-lt"/>
                <a:ea typeface="+mn-ea"/>
                <a:cs typeface="+mn-cs"/>
              </a:rPr>
              <a:t>Sweeter also than honey and the drippings of the honeycomb.</a:t>
            </a:r>
            <a:br>
              <a:rPr lang="en-US" sz="1800" dirty="0"/>
            </a:br>
            <a:r>
              <a:rPr lang="en-US" sz="1800" b="1" i="0" kern="1200" baseline="30000" dirty="0">
                <a:solidFill>
                  <a:schemeClr val="tx1"/>
                </a:solidFill>
                <a:effectLst/>
                <a:latin typeface="+mn-lt"/>
                <a:ea typeface="+mn-ea"/>
                <a:cs typeface="+mn-cs"/>
              </a:rPr>
              <a:t>11 </a:t>
            </a:r>
            <a:r>
              <a:rPr lang="en-US" sz="1800" b="0" i="0" kern="1200" dirty="0">
                <a:solidFill>
                  <a:schemeClr val="tx1"/>
                </a:solidFill>
                <a:effectLst/>
                <a:latin typeface="+mn-lt"/>
                <a:ea typeface="+mn-ea"/>
                <a:cs typeface="+mn-cs"/>
              </a:rPr>
              <a:t>Moreover, by them Your servant is warned;</a:t>
            </a:r>
            <a:br>
              <a:rPr lang="en-US" sz="1800" dirty="0"/>
            </a:br>
            <a:r>
              <a:rPr lang="en-US" sz="1800" b="0" i="0" kern="1200" dirty="0">
                <a:solidFill>
                  <a:schemeClr val="tx1"/>
                </a:solidFill>
                <a:effectLst/>
                <a:latin typeface="+mn-lt"/>
                <a:ea typeface="+mn-ea"/>
                <a:cs typeface="+mn-cs"/>
              </a:rPr>
              <a:t>In keeping them there is great reward.</a:t>
            </a:r>
            <a:br>
              <a:rPr lang="en-US" sz="1800" dirty="0"/>
            </a:br>
            <a:r>
              <a:rPr lang="en-US" sz="1800" b="1" i="0" kern="1200" baseline="30000" dirty="0">
                <a:solidFill>
                  <a:schemeClr val="tx1"/>
                </a:solidFill>
                <a:effectLst/>
                <a:latin typeface="+mn-lt"/>
                <a:ea typeface="+mn-ea"/>
                <a:cs typeface="+mn-cs"/>
              </a:rPr>
              <a:t>12 </a:t>
            </a:r>
            <a:r>
              <a:rPr lang="en-US" sz="1800" b="0" i="0" kern="1200" dirty="0">
                <a:solidFill>
                  <a:schemeClr val="tx1"/>
                </a:solidFill>
                <a:effectLst/>
                <a:latin typeface="+mn-lt"/>
                <a:ea typeface="+mn-ea"/>
                <a:cs typeface="+mn-cs"/>
              </a:rPr>
              <a:t>Who can discern </a:t>
            </a:r>
            <a:r>
              <a:rPr lang="en-US" sz="1800" b="0" i="1" kern="1200" dirty="0">
                <a:solidFill>
                  <a:schemeClr val="tx1"/>
                </a:solidFill>
                <a:effectLst/>
                <a:latin typeface="+mn-lt"/>
                <a:ea typeface="+mn-ea"/>
                <a:cs typeface="+mn-cs"/>
              </a:rPr>
              <a:t>his</a:t>
            </a:r>
            <a:r>
              <a:rPr lang="en-US" sz="1800" b="0" i="0" kern="1200" dirty="0">
                <a:solidFill>
                  <a:schemeClr val="tx1"/>
                </a:solidFill>
                <a:effectLst/>
                <a:latin typeface="+mn-lt"/>
                <a:ea typeface="+mn-ea"/>
                <a:cs typeface="+mn-cs"/>
              </a:rPr>
              <a:t> errors? Acquit me of hidden </a:t>
            </a:r>
            <a:r>
              <a:rPr lang="en-US" sz="1800" b="0" i="1" kern="1200" dirty="0">
                <a:solidFill>
                  <a:schemeClr val="tx1"/>
                </a:solidFill>
                <a:effectLst/>
                <a:latin typeface="+mn-lt"/>
                <a:ea typeface="+mn-ea"/>
                <a:cs typeface="+mn-cs"/>
              </a:rPr>
              <a:t>faults</a:t>
            </a:r>
            <a:r>
              <a:rPr lang="en-US" sz="1800" b="0" i="0" kern="1200" dirty="0">
                <a:solidFill>
                  <a:schemeClr val="tx1"/>
                </a:solidFill>
                <a:effectLst/>
                <a:latin typeface="+mn-lt"/>
                <a:ea typeface="+mn-ea"/>
                <a:cs typeface="+mn-cs"/>
              </a:rPr>
              <a:t>.</a:t>
            </a:r>
            <a:br>
              <a:rPr lang="en-US" sz="1800" dirty="0"/>
            </a:br>
            <a:r>
              <a:rPr lang="en-US" sz="1800" b="1" i="0" kern="1200" baseline="30000" dirty="0">
                <a:solidFill>
                  <a:schemeClr val="tx1"/>
                </a:solidFill>
                <a:effectLst/>
                <a:latin typeface="+mn-lt"/>
                <a:ea typeface="+mn-ea"/>
                <a:cs typeface="+mn-cs"/>
              </a:rPr>
              <a:t>13 </a:t>
            </a:r>
            <a:r>
              <a:rPr lang="en-US" sz="1800" b="0" i="0" kern="1200" dirty="0">
                <a:solidFill>
                  <a:schemeClr val="tx1"/>
                </a:solidFill>
                <a:effectLst/>
                <a:latin typeface="+mn-lt"/>
                <a:ea typeface="+mn-ea"/>
                <a:cs typeface="+mn-cs"/>
              </a:rPr>
              <a:t>Also keep back Your servant from presumptuous </a:t>
            </a:r>
            <a:r>
              <a:rPr lang="en-US" sz="1800" b="0" i="1" kern="1200" dirty="0">
                <a:solidFill>
                  <a:schemeClr val="tx1"/>
                </a:solidFill>
                <a:effectLst/>
                <a:latin typeface="+mn-lt"/>
                <a:ea typeface="+mn-ea"/>
                <a:cs typeface="+mn-cs"/>
              </a:rPr>
              <a:t>sins</a:t>
            </a:r>
            <a:r>
              <a:rPr lang="en-US" sz="1800" b="0" i="0" kern="1200" dirty="0">
                <a:solidFill>
                  <a:schemeClr val="tx1"/>
                </a:solidFill>
                <a:effectLst/>
                <a:latin typeface="+mn-lt"/>
                <a:ea typeface="+mn-ea"/>
                <a:cs typeface="+mn-cs"/>
              </a:rPr>
              <a:t>;</a:t>
            </a:r>
            <a:br>
              <a:rPr lang="en-US" sz="1800" dirty="0"/>
            </a:br>
            <a:r>
              <a:rPr lang="en-US" sz="1800" b="0" i="0" kern="1200" dirty="0">
                <a:solidFill>
                  <a:schemeClr val="tx1"/>
                </a:solidFill>
                <a:effectLst/>
                <a:latin typeface="+mn-lt"/>
                <a:ea typeface="+mn-ea"/>
                <a:cs typeface="+mn-cs"/>
              </a:rPr>
              <a:t>Let them not rule over me;</a:t>
            </a:r>
            <a:br>
              <a:rPr lang="en-US" sz="1800" dirty="0"/>
            </a:br>
            <a:r>
              <a:rPr lang="en-US" sz="1800" b="0" i="0" kern="1200" dirty="0">
                <a:solidFill>
                  <a:schemeClr val="tx1"/>
                </a:solidFill>
                <a:effectLst/>
                <a:latin typeface="+mn-lt"/>
                <a:ea typeface="+mn-ea"/>
                <a:cs typeface="+mn-cs"/>
              </a:rPr>
              <a:t>Then I will be </a:t>
            </a:r>
            <a:r>
              <a:rPr lang="en-US" sz="1800" b="0" i="0" kern="1200" baseline="30000" dirty="0">
                <a:solidFill>
                  <a:schemeClr val="tx1"/>
                </a:solidFill>
                <a:effectLst/>
                <a:latin typeface="+mn-lt"/>
                <a:ea typeface="+mn-ea"/>
                <a:cs typeface="+mn-cs"/>
              </a:rPr>
              <a:t>[</a:t>
            </a:r>
            <a:r>
              <a:rPr lang="en-US" sz="1800" b="0" i="0" kern="1200" baseline="30000" dirty="0">
                <a:solidFill>
                  <a:schemeClr val="tx1"/>
                </a:solidFill>
                <a:effectLst/>
                <a:latin typeface="+mn-lt"/>
                <a:ea typeface="+mn-ea"/>
                <a:cs typeface="+mn-cs"/>
                <a:hlinkClick r:id="rId4" tooltip="See footnote e"/>
              </a:rPr>
              <a:t>e</a:t>
            </a:r>
            <a:r>
              <a:rPr lang="en-US" sz="1800" b="0" i="0" kern="1200" baseline="300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blameless,</a:t>
            </a:r>
            <a:br>
              <a:rPr lang="en-US" sz="1800" dirty="0"/>
            </a:br>
            <a:r>
              <a:rPr lang="en-US" sz="1800" b="0" i="0" kern="1200" dirty="0">
                <a:solidFill>
                  <a:schemeClr val="tx1"/>
                </a:solidFill>
                <a:effectLst/>
                <a:latin typeface="+mn-lt"/>
                <a:ea typeface="+mn-ea"/>
                <a:cs typeface="+mn-cs"/>
              </a:rPr>
              <a:t>And I shall be acquitted of great transgression.</a:t>
            </a:r>
            <a:br>
              <a:rPr lang="en-US" sz="1800" dirty="0"/>
            </a:br>
            <a:r>
              <a:rPr lang="en-US" sz="1800" b="1" i="0" kern="1200" baseline="30000" dirty="0">
                <a:solidFill>
                  <a:schemeClr val="tx1"/>
                </a:solidFill>
                <a:effectLst/>
                <a:latin typeface="+mn-lt"/>
                <a:ea typeface="+mn-ea"/>
                <a:cs typeface="+mn-cs"/>
              </a:rPr>
              <a:t>14 </a:t>
            </a:r>
            <a:r>
              <a:rPr lang="en-US" sz="1800" b="0" i="0" kern="1200" dirty="0">
                <a:solidFill>
                  <a:schemeClr val="tx1"/>
                </a:solidFill>
                <a:effectLst/>
                <a:latin typeface="+mn-lt"/>
                <a:ea typeface="+mn-ea"/>
                <a:cs typeface="+mn-cs"/>
              </a:rPr>
              <a:t>Let the words of my mouth and the meditation of my heart</a:t>
            </a:r>
            <a:br>
              <a:rPr lang="en-US" sz="1800" dirty="0"/>
            </a:br>
            <a:r>
              <a:rPr lang="en-US" sz="1800" b="0" i="0" kern="1200" dirty="0">
                <a:solidFill>
                  <a:schemeClr val="tx1"/>
                </a:solidFill>
                <a:effectLst/>
                <a:latin typeface="+mn-lt"/>
                <a:ea typeface="+mn-ea"/>
                <a:cs typeface="+mn-cs"/>
              </a:rPr>
              <a:t>Be acceptable in Your sight,</a:t>
            </a:r>
            <a:br>
              <a:rPr lang="en-US" sz="1800" dirty="0"/>
            </a:br>
            <a:r>
              <a:rPr lang="en-US" sz="1800" b="0" i="0" kern="1200" dirty="0">
                <a:solidFill>
                  <a:schemeClr val="tx1"/>
                </a:solidFill>
                <a:effectLst/>
                <a:latin typeface="+mn-lt"/>
                <a:ea typeface="+mn-ea"/>
                <a:cs typeface="+mn-cs"/>
              </a:rPr>
              <a:t>O </a:t>
            </a:r>
            <a:r>
              <a:rPr lang="en-US" sz="1800" b="0" i="0" kern="1200" cap="small" dirty="0">
                <a:solidFill>
                  <a:schemeClr val="tx1"/>
                </a:solidFill>
                <a:effectLst/>
                <a:latin typeface="+mn-lt"/>
                <a:ea typeface="+mn-ea"/>
                <a:cs typeface="+mn-cs"/>
              </a:rPr>
              <a:t>Lord</a:t>
            </a:r>
            <a:r>
              <a:rPr lang="en-US" sz="1800" b="0" i="0" kern="1200" dirty="0">
                <a:solidFill>
                  <a:schemeClr val="tx1"/>
                </a:solidFill>
                <a:effectLst/>
                <a:latin typeface="+mn-lt"/>
                <a:ea typeface="+mn-ea"/>
                <a:cs typeface="+mn-cs"/>
              </a:rPr>
              <a:t>, my rock and my Redeemer.</a:t>
            </a:r>
          </a:p>
          <a:p>
            <a:endParaRPr lang="en-US" sz="1800" dirty="0"/>
          </a:p>
          <a:p>
            <a:r>
              <a:rPr lang="en-US" sz="1800" dirty="0"/>
              <a:t>Friends – We need to KNOW the Words of life &amp; Protect the Words of Life.</a:t>
            </a:r>
          </a:p>
        </p:txBody>
      </p:sp>
      <p:sp>
        <p:nvSpPr>
          <p:cNvPr id="4" name="Slide Number Placeholder 3"/>
          <p:cNvSpPr>
            <a:spLocks noGrp="1"/>
          </p:cNvSpPr>
          <p:nvPr>
            <p:ph type="sldNum" sz="quarter" idx="5"/>
          </p:nvPr>
        </p:nvSpPr>
        <p:spPr/>
        <p:txBody>
          <a:bodyPr/>
          <a:lstStyle/>
          <a:p>
            <a:fld id="{EAECE295-408C-3F45-9A87-CD73C22947FC}" type="slidenum">
              <a:rPr lang="en-US" smtClean="0"/>
              <a:t>6</a:t>
            </a:fld>
            <a:endParaRPr lang="en-US"/>
          </a:p>
        </p:txBody>
      </p:sp>
    </p:spTree>
    <p:extLst>
      <p:ext uri="{BB962C8B-B14F-4D97-AF65-F5344CB8AC3E}">
        <p14:creationId xmlns:p14="http://schemas.microsoft.com/office/powerpoint/2010/main" val="59372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800" dirty="0"/>
              <a:t>2 Tim. 3:16 – Value for each thing it teaches. Value for each problem a person may face. Value for my daily life, not just one day a week.</a:t>
            </a:r>
          </a:p>
          <a:p>
            <a:r>
              <a:rPr lang="en-US" sz="1800" dirty="0"/>
              <a:t>There are too many wild scenarios and hard problems to go into life without God’s guidance. (Imagine an open book test, but ignoring all the answers!)</a:t>
            </a:r>
          </a:p>
          <a:p>
            <a:endParaRPr lang="en-US" sz="1800" dirty="0"/>
          </a:p>
          <a:p>
            <a:r>
              <a:rPr lang="en-US" sz="1800" dirty="0"/>
              <a:t>I treasure Scripture because I NEED to be corrected. I Need to be reproved.  I need to be Equipped.</a:t>
            </a:r>
          </a:p>
          <a:p>
            <a:endParaRPr lang="en-US" sz="1800" dirty="0"/>
          </a:p>
          <a:p>
            <a:r>
              <a:rPr lang="en-US" sz="1800" dirty="0"/>
              <a:t>October 24, 2001 – Edwin Crozier’s gospel meeting at the Cason Lane church of Christ brought this all into FOCUS for me more than ever before…</a:t>
            </a:r>
          </a:p>
          <a:p>
            <a:endParaRPr lang="en-US" sz="1800" dirty="0"/>
          </a:p>
          <a:p>
            <a:endParaRPr lang="en-US" sz="1800" dirty="0"/>
          </a:p>
          <a:p>
            <a:r>
              <a:rPr lang="en-US" sz="1800" dirty="0"/>
              <a:t>In a Treasure Chest, there might be gold, silver, rubies and emeralds – they all look different – but they are all Highly Valuable…</a:t>
            </a:r>
          </a:p>
          <a:p>
            <a:endParaRPr lang="en-US" sz="1800" dirty="0"/>
          </a:p>
          <a:p>
            <a:r>
              <a:rPr lang="en-US" sz="1800" dirty="0"/>
              <a:t>In God’ word we find: Narrative, Poetry, Prophecy, and other types of literature…but ALL OF IT is valuable.</a:t>
            </a:r>
          </a:p>
          <a:p>
            <a:endParaRPr lang="en-US" sz="1800" dirty="0"/>
          </a:p>
          <a:p>
            <a:r>
              <a:rPr lang="en-US" sz="1800" dirty="0"/>
              <a:t>In a </a:t>
            </a:r>
            <a:r>
              <a:rPr lang="en-US" sz="1800" dirty="0" err="1"/>
              <a:t>ToolBox</a:t>
            </a:r>
            <a:r>
              <a:rPr lang="en-US" sz="1800" dirty="0"/>
              <a:t> you might have hammers, screwdrivers, </a:t>
            </a:r>
            <a:r>
              <a:rPr lang="en-US" sz="1800" dirty="0" err="1"/>
              <a:t>wrenchs</a:t>
            </a:r>
            <a:r>
              <a:rPr lang="en-US" sz="1800" dirty="0"/>
              <a:t>, and pliers – all of them are different, but all very, very good for their TASK!</a:t>
            </a:r>
          </a:p>
          <a:p>
            <a:endParaRPr lang="en-US" sz="1800" dirty="0"/>
          </a:p>
          <a:p>
            <a:endParaRPr lang="en-US" sz="1800" dirty="0"/>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146818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Ezra 7:10…</a:t>
            </a:r>
            <a:r>
              <a:rPr lang="en-US" sz="2000" b="0" i="0" kern="1200" dirty="0">
                <a:solidFill>
                  <a:schemeClr val="tx1"/>
                </a:solidFill>
                <a:effectLst/>
                <a:latin typeface="+mn-lt"/>
                <a:ea typeface="+mn-ea"/>
                <a:cs typeface="+mn-cs"/>
              </a:rPr>
              <a:t>For Ezra had set his heart to </a:t>
            </a:r>
            <a:r>
              <a:rPr lang="en-US" sz="2000" b="0" i="0" kern="1200" baseline="30000" dirty="0">
                <a:solidFill>
                  <a:schemeClr val="tx1"/>
                </a:solidFill>
                <a:effectLst/>
                <a:latin typeface="+mn-lt"/>
                <a:ea typeface="+mn-ea"/>
                <a:cs typeface="+mn-cs"/>
              </a:rPr>
              <a:t>[</a:t>
            </a:r>
            <a:r>
              <a:rPr lang="en-US" sz="2000" b="0" i="0" kern="1200" baseline="30000" dirty="0">
                <a:solidFill>
                  <a:schemeClr val="tx1"/>
                </a:solidFill>
                <a:effectLst/>
                <a:latin typeface="+mn-lt"/>
                <a:ea typeface="+mn-ea"/>
                <a:cs typeface="+mn-cs"/>
                <a:hlinkClick r:id="rId3" tooltip="See footnote a"/>
              </a:rPr>
              <a:t>a</a:t>
            </a:r>
            <a:r>
              <a:rPr lang="en-US" sz="2000" b="0" i="0" kern="1200" baseline="30000" dirty="0">
                <a:solidFill>
                  <a:schemeClr val="tx1"/>
                </a:solidFill>
                <a:effectLst/>
                <a:latin typeface="+mn-lt"/>
                <a:ea typeface="+mn-ea"/>
                <a:cs typeface="+mn-cs"/>
              </a:rPr>
              <a:t>]</a:t>
            </a:r>
            <a:r>
              <a:rPr lang="en-US" sz="2000" b="0" i="0" kern="1200" dirty="0">
                <a:solidFill>
                  <a:schemeClr val="tx1"/>
                </a:solidFill>
                <a:effectLst/>
                <a:latin typeface="+mn-lt"/>
                <a:ea typeface="+mn-ea"/>
                <a:cs typeface="+mn-cs"/>
              </a:rPr>
              <a:t>study the law of the </a:t>
            </a:r>
            <a:r>
              <a:rPr lang="en-US" sz="2000" b="0" i="0" kern="1200" cap="small" dirty="0">
                <a:solidFill>
                  <a:schemeClr val="tx1"/>
                </a:solidFill>
                <a:effectLst/>
                <a:latin typeface="+mn-lt"/>
                <a:ea typeface="+mn-ea"/>
                <a:cs typeface="+mn-cs"/>
              </a:rPr>
              <a:t>Lord</a:t>
            </a:r>
            <a:r>
              <a:rPr lang="en-US" sz="2000" b="0" i="0" kern="1200" dirty="0">
                <a:solidFill>
                  <a:schemeClr val="tx1"/>
                </a:solidFill>
                <a:effectLst/>
                <a:latin typeface="+mn-lt"/>
                <a:ea typeface="+mn-ea"/>
                <a:cs typeface="+mn-cs"/>
              </a:rPr>
              <a:t> and to practice </a:t>
            </a:r>
            <a:r>
              <a:rPr lang="en-US" sz="2000" b="0" i="1" kern="1200" dirty="0">
                <a:solidFill>
                  <a:schemeClr val="tx1"/>
                </a:solidFill>
                <a:effectLst/>
                <a:latin typeface="+mn-lt"/>
                <a:ea typeface="+mn-ea"/>
                <a:cs typeface="+mn-cs"/>
              </a:rPr>
              <a:t>it</a:t>
            </a:r>
            <a:r>
              <a:rPr lang="en-US" sz="2000" b="0" i="0" kern="1200" dirty="0">
                <a:solidFill>
                  <a:schemeClr val="tx1"/>
                </a:solidFill>
                <a:effectLst/>
                <a:latin typeface="+mn-lt"/>
                <a:ea typeface="+mn-ea"/>
                <a:cs typeface="+mn-cs"/>
              </a:rPr>
              <a:t>, and to teach </a:t>
            </a:r>
            <a:r>
              <a:rPr lang="en-US" sz="2000" b="0" i="1" kern="1200" dirty="0">
                <a:solidFill>
                  <a:schemeClr val="tx1"/>
                </a:solidFill>
                <a:effectLst/>
                <a:latin typeface="+mn-lt"/>
                <a:ea typeface="+mn-ea"/>
                <a:cs typeface="+mn-cs"/>
              </a:rPr>
              <a:t>His</a:t>
            </a:r>
            <a:r>
              <a:rPr lang="en-US" sz="2000" b="0" i="0" kern="1200" dirty="0">
                <a:solidFill>
                  <a:schemeClr val="tx1"/>
                </a:solidFill>
                <a:effectLst/>
                <a:latin typeface="+mn-lt"/>
                <a:ea typeface="+mn-ea"/>
                <a:cs typeface="+mn-cs"/>
              </a:rPr>
              <a:t> statutes and ordinances in Israel.</a:t>
            </a:r>
            <a:endParaRPr lang="en-US" sz="2000" dirty="0"/>
          </a:p>
          <a:p>
            <a:endParaRPr lang="en-US" sz="2000" dirty="0"/>
          </a:p>
          <a:p>
            <a:r>
              <a:rPr lang="en-US" sz="2000" dirty="0"/>
              <a:t>2 Tim. 3:13… I’m not okay with people abusing the words of my Savior.</a:t>
            </a:r>
          </a:p>
          <a:p>
            <a:endParaRPr lang="en-US" sz="2000" dirty="0"/>
          </a:p>
          <a:p>
            <a:r>
              <a:rPr lang="en-US" sz="2000" dirty="0"/>
              <a:t>2 Tim. 4:2-4… I’m going to use God’s word to build up HIS kingdom for HIS glory.</a:t>
            </a:r>
          </a:p>
          <a:p>
            <a:endParaRPr lang="en-US" sz="2000" dirty="0"/>
          </a:p>
          <a:p>
            <a:r>
              <a:rPr lang="en-US" sz="2000" dirty="0"/>
              <a:t>RULE #1. (John 3:16 = believe, Rom 10:9 = confess, Acts 2:38 = Repent and be Baptized…)</a:t>
            </a:r>
          </a:p>
          <a:p>
            <a:endParaRPr lang="en-US" sz="2000" dirty="0"/>
          </a:p>
          <a:p>
            <a:r>
              <a:rPr lang="en-US" sz="2000" dirty="0"/>
              <a:t>RULE #2. (2 Tim. 3:10 – we follow commands, examples, and necessary conclusions. In silence, we don’t assume.)</a:t>
            </a:r>
          </a:p>
          <a:p>
            <a:endParaRPr lang="en-US" sz="2000" dirty="0"/>
          </a:p>
          <a:p>
            <a:r>
              <a:rPr lang="en-US" sz="2000" dirty="0"/>
              <a:t>Rule #3. </a:t>
            </a:r>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287940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His words transform me…</a:t>
            </a:r>
          </a:p>
          <a:p>
            <a:endParaRPr lang="en-US" sz="2000" dirty="0"/>
          </a:p>
          <a:p>
            <a:r>
              <a:rPr lang="en-US" sz="2000" dirty="0"/>
              <a:t>They make me a better friend and better father.  </a:t>
            </a:r>
          </a:p>
          <a:p>
            <a:r>
              <a:rPr lang="en-US" sz="2000" dirty="0"/>
              <a:t>They make me a better neighbor and a better leader.</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256550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11/19/22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11/19/22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11/19/22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11/19/22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1272086697"/>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spTree>
    <p:extLst>
      <p:ext uri="{BB962C8B-B14F-4D97-AF65-F5344CB8AC3E}">
        <p14:creationId xmlns:p14="http://schemas.microsoft.com/office/powerpoint/2010/main" val="3681140152"/>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grpSp>
        <p:nvGrpSpPr>
          <p:cNvPr id="21" name="Group 20">
            <a:extLst>
              <a:ext uri="{FF2B5EF4-FFF2-40B4-BE49-F238E27FC236}">
                <a16:creationId xmlns:a16="http://schemas.microsoft.com/office/drawing/2014/main" id="{EF53BDBB-FF2A-4D4A-98DD-8F242DF90875}"/>
              </a:ext>
            </a:extLst>
          </p:cNvPr>
          <p:cNvGrpSpPr/>
          <p:nvPr/>
        </p:nvGrpSpPr>
        <p:grpSpPr>
          <a:xfrm>
            <a:off x="679853" y="692827"/>
            <a:ext cx="7886700" cy="1242806"/>
            <a:chOff x="679853" y="692827"/>
            <a:chExt cx="7886700" cy="1242806"/>
          </a:xfrm>
        </p:grpSpPr>
        <p:grpSp>
          <p:nvGrpSpPr>
            <p:cNvPr id="11" name="Group 10">
              <a:extLst>
                <a:ext uri="{FF2B5EF4-FFF2-40B4-BE49-F238E27FC236}">
                  <a16:creationId xmlns:a16="http://schemas.microsoft.com/office/drawing/2014/main" id="{7A72447F-D585-2F49-8ACA-498F54A71E14}"/>
                </a:ext>
              </a:extLst>
            </p:cNvPr>
            <p:cNvGrpSpPr/>
            <p:nvPr/>
          </p:nvGrpSpPr>
          <p:grpSpPr>
            <a:xfrm>
              <a:off x="2690023" y="692827"/>
              <a:ext cx="3854849" cy="528638"/>
              <a:chOff x="2593180" y="675751"/>
              <a:chExt cx="3854849" cy="528638"/>
            </a:xfrm>
          </p:grpSpPr>
          <p:sp>
            <p:nvSpPr>
              <p:cNvPr id="9" name="Rounded Rectangle 8">
                <a:extLst>
                  <a:ext uri="{FF2B5EF4-FFF2-40B4-BE49-F238E27FC236}">
                    <a16:creationId xmlns:a16="http://schemas.microsoft.com/office/drawing/2014/main" id="{B41ECB6D-1EF1-8B43-A6E5-A9BAD28CF5B4}"/>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7F6EE0-CEDA-4244-91F0-04E87D213705}"/>
                  </a:ext>
                </a:extLst>
              </p:cNvPr>
              <p:cNvSpPr txBox="1"/>
              <p:nvPr/>
            </p:nvSpPr>
            <p:spPr>
              <a:xfrm>
                <a:off x="2604691" y="675751"/>
                <a:ext cx="3843338" cy="523220"/>
              </a:xfrm>
              <a:prstGeom prst="rect">
                <a:avLst/>
              </a:prstGeom>
              <a:noFill/>
            </p:spPr>
            <p:txBody>
              <a:bodyPr wrap="square" rtlCol="0">
                <a:spAutoFit/>
              </a:bodyPr>
              <a:lstStyle/>
              <a:p>
                <a:pPr algn="ctr"/>
                <a:r>
                  <a:rPr lang="en-US" sz="2800" b="1" i="1" dirty="0">
                    <a:solidFill>
                      <a:schemeClr val="bg1"/>
                    </a:solidFill>
                  </a:rPr>
                  <a:t>Honor In Our Influence</a:t>
                </a:r>
              </a:p>
            </p:txBody>
          </p:sp>
        </p:grpSp>
        <p:sp>
          <p:nvSpPr>
            <p:cNvPr id="18" name="Title 1">
              <a:extLst>
                <a:ext uri="{FF2B5EF4-FFF2-40B4-BE49-F238E27FC236}">
                  <a16:creationId xmlns:a16="http://schemas.microsoft.com/office/drawing/2014/main" id="{F39CA80C-929D-C940-A475-C18583FD9FD5}"/>
                </a:ext>
              </a:extLst>
            </p:cNvPr>
            <p:cNvSpPr txBox="1">
              <a:spLocks/>
            </p:cNvSpPr>
            <p:nvPr/>
          </p:nvSpPr>
          <p:spPr>
            <a:xfrm>
              <a:off x="679853" y="1260571"/>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“In a large house…gold and silver vessels..”</a:t>
              </a:r>
            </a:p>
          </p:txBody>
        </p:sp>
      </p:grpSp>
      <p:grpSp>
        <p:nvGrpSpPr>
          <p:cNvPr id="22" name="Group 21">
            <a:extLst>
              <a:ext uri="{FF2B5EF4-FFF2-40B4-BE49-F238E27FC236}">
                <a16:creationId xmlns:a16="http://schemas.microsoft.com/office/drawing/2014/main" id="{C0C4DF1D-CACE-0441-9AC0-B7A6039417CB}"/>
              </a:ext>
            </a:extLst>
          </p:cNvPr>
          <p:cNvGrpSpPr/>
          <p:nvPr/>
        </p:nvGrpSpPr>
        <p:grpSpPr>
          <a:xfrm>
            <a:off x="628650" y="2238504"/>
            <a:ext cx="7886700" cy="1272456"/>
            <a:chOff x="628650" y="2238504"/>
            <a:chExt cx="7886700" cy="1272456"/>
          </a:xfrm>
        </p:grpSpPr>
        <p:grpSp>
          <p:nvGrpSpPr>
            <p:cNvPr id="12" name="Group 11">
              <a:extLst>
                <a:ext uri="{FF2B5EF4-FFF2-40B4-BE49-F238E27FC236}">
                  <a16:creationId xmlns:a16="http://schemas.microsoft.com/office/drawing/2014/main" id="{1E57B5E1-F92E-2549-8FBB-991FC0BD219A}"/>
                </a:ext>
              </a:extLst>
            </p:cNvPr>
            <p:cNvGrpSpPr/>
            <p:nvPr/>
          </p:nvGrpSpPr>
          <p:grpSpPr>
            <a:xfrm>
              <a:off x="2701534" y="2238504"/>
              <a:ext cx="3843338" cy="528638"/>
              <a:chOff x="2593180" y="675751"/>
              <a:chExt cx="3843338" cy="528638"/>
            </a:xfrm>
          </p:grpSpPr>
          <p:sp>
            <p:nvSpPr>
              <p:cNvPr id="13" name="Rounded Rectangle 12">
                <a:extLst>
                  <a:ext uri="{FF2B5EF4-FFF2-40B4-BE49-F238E27FC236}">
                    <a16:creationId xmlns:a16="http://schemas.microsoft.com/office/drawing/2014/main" id="{D802B735-4E6A-2B46-BA12-159812858712}"/>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0E48BF-27F0-DA42-951C-9551A2CFBBF2}"/>
                  </a:ext>
                </a:extLst>
              </p:cNvPr>
              <p:cNvSpPr txBox="1"/>
              <p:nvPr/>
            </p:nvSpPr>
            <p:spPr>
              <a:xfrm>
                <a:off x="2667001" y="675751"/>
                <a:ext cx="3718718" cy="523220"/>
              </a:xfrm>
              <a:prstGeom prst="rect">
                <a:avLst/>
              </a:prstGeom>
              <a:noFill/>
            </p:spPr>
            <p:txBody>
              <a:bodyPr wrap="square" rtlCol="0">
                <a:spAutoFit/>
              </a:bodyPr>
              <a:lstStyle/>
              <a:p>
                <a:pPr algn="ctr"/>
                <a:r>
                  <a:rPr lang="en-US" sz="2800" b="1" i="1" dirty="0">
                    <a:solidFill>
                      <a:schemeClr val="bg1"/>
                    </a:solidFill>
                  </a:rPr>
                  <a:t>Honor In Our Character</a:t>
                </a:r>
              </a:p>
            </p:txBody>
          </p:sp>
        </p:grpSp>
        <p:sp>
          <p:nvSpPr>
            <p:cNvPr id="19" name="Title 1">
              <a:extLst>
                <a:ext uri="{FF2B5EF4-FFF2-40B4-BE49-F238E27FC236}">
                  <a16:creationId xmlns:a16="http://schemas.microsoft.com/office/drawing/2014/main" id="{333A5011-DF13-2747-B5A9-F379A12DBEEF}"/>
                </a:ext>
              </a:extLst>
            </p:cNvPr>
            <p:cNvSpPr txBox="1">
              <a:spLocks/>
            </p:cNvSpPr>
            <p:nvPr/>
          </p:nvSpPr>
          <p:spPr>
            <a:xfrm>
              <a:off x="628650" y="2835898"/>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“…if anyone cleanses himself from these…”</a:t>
              </a:r>
            </a:p>
          </p:txBody>
        </p:sp>
      </p:grpSp>
      <p:grpSp>
        <p:nvGrpSpPr>
          <p:cNvPr id="23" name="Group 22">
            <a:extLst>
              <a:ext uri="{FF2B5EF4-FFF2-40B4-BE49-F238E27FC236}">
                <a16:creationId xmlns:a16="http://schemas.microsoft.com/office/drawing/2014/main" id="{4DBD5BB4-FDC5-5E47-8741-38D83BFF995E}"/>
              </a:ext>
            </a:extLst>
          </p:cNvPr>
          <p:cNvGrpSpPr/>
          <p:nvPr/>
        </p:nvGrpSpPr>
        <p:grpSpPr>
          <a:xfrm>
            <a:off x="668342" y="3687293"/>
            <a:ext cx="7886700" cy="1718425"/>
            <a:chOff x="668342" y="3687293"/>
            <a:chExt cx="7886700" cy="1718425"/>
          </a:xfrm>
        </p:grpSpPr>
        <p:grpSp>
          <p:nvGrpSpPr>
            <p:cNvPr id="15" name="Group 14">
              <a:extLst>
                <a:ext uri="{FF2B5EF4-FFF2-40B4-BE49-F238E27FC236}">
                  <a16:creationId xmlns:a16="http://schemas.microsoft.com/office/drawing/2014/main" id="{B67BE769-13CA-1A4E-87D5-8673D0238947}"/>
                </a:ext>
              </a:extLst>
            </p:cNvPr>
            <p:cNvGrpSpPr/>
            <p:nvPr/>
          </p:nvGrpSpPr>
          <p:grpSpPr>
            <a:xfrm>
              <a:off x="2678512" y="3687293"/>
              <a:ext cx="3866360" cy="534056"/>
              <a:chOff x="2593180" y="670333"/>
              <a:chExt cx="3866360" cy="534056"/>
            </a:xfrm>
          </p:grpSpPr>
          <p:sp>
            <p:nvSpPr>
              <p:cNvPr id="16" name="Rounded Rectangle 15">
                <a:extLst>
                  <a:ext uri="{FF2B5EF4-FFF2-40B4-BE49-F238E27FC236}">
                    <a16:creationId xmlns:a16="http://schemas.microsoft.com/office/drawing/2014/main" id="{777222E3-9E5A-1F45-88EC-9C669F0CE0C8}"/>
                  </a:ext>
                </a:extLst>
              </p:cNvPr>
              <p:cNvSpPr/>
              <p:nvPr/>
            </p:nvSpPr>
            <p:spPr>
              <a:xfrm>
                <a:off x="2593180" y="675751"/>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7FC1B7-583C-8544-A3CD-A5380F2C7385}"/>
                  </a:ext>
                </a:extLst>
              </p:cNvPr>
              <p:cNvSpPr txBox="1"/>
              <p:nvPr/>
            </p:nvSpPr>
            <p:spPr>
              <a:xfrm>
                <a:off x="2740822" y="670333"/>
                <a:ext cx="3718718" cy="523220"/>
              </a:xfrm>
              <a:prstGeom prst="rect">
                <a:avLst/>
              </a:prstGeom>
              <a:noFill/>
            </p:spPr>
            <p:txBody>
              <a:bodyPr wrap="square" rtlCol="0">
                <a:spAutoFit/>
              </a:bodyPr>
              <a:lstStyle/>
              <a:p>
                <a:pPr algn="ctr"/>
                <a:r>
                  <a:rPr lang="en-US" sz="2800" b="1" i="1" dirty="0">
                    <a:solidFill>
                      <a:schemeClr val="bg1"/>
                    </a:solidFill>
                  </a:rPr>
                  <a:t>Honor In Our Service</a:t>
                </a:r>
              </a:p>
            </p:txBody>
          </p:sp>
        </p:grpSp>
        <p:sp>
          <p:nvSpPr>
            <p:cNvPr id="20" name="Title 1">
              <a:extLst>
                <a:ext uri="{FF2B5EF4-FFF2-40B4-BE49-F238E27FC236}">
                  <a16:creationId xmlns:a16="http://schemas.microsoft.com/office/drawing/2014/main" id="{904D34B4-0AC8-6D44-99D3-799FF75ABBDF}"/>
                </a:ext>
              </a:extLst>
            </p:cNvPr>
            <p:cNvSpPr txBox="1">
              <a:spLocks/>
            </p:cNvSpPr>
            <p:nvPr/>
          </p:nvSpPr>
          <p:spPr>
            <a:xfrm>
              <a:off x="668342" y="4386846"/>
              <a:ext cx="7886700" cy="1018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a:solidFill>
                    <a:schemeClr val="bg1"/>
                  </a:solidFill>
                </a:rPr>
                <a:t>“…sanctified, useful to the Master, </a:t>
              </a:r>
              <a:br>
                <a:rPr lang="en-US" sz="2800" i="1" dirty="0">
                  <a:solidFill>
                    <a:schemeClr val="bg1"/>
                  </a:solidFill>
                </a:rPr>
              </a:br>
              <a:r>
                <a:rPr lang="en-US" sz="2800" i="1" dirty="0">
                  <a:solidFill>
                    <a:schemeClr val="bg1"/>
                  </a:solidFill>
                </a:rPr>
                <a:t>prepared for every good work.”</a:t>
              </a:r>
            </a:p>
          </p:txBody>
        </p:sp>
      </p:grpSp>
    </p:spTree>
    <p:extLst>
      <p:ext uri="{BB962C8B-B14F-4D97-AF65-F5344CB8AC3E}">
        <p14:creationId xmlns:p14="http://schemas.microsoft.com/office/powerpoint/2010/main" val="26631208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sp>
        <p:nvSpPr>
          <p:cNvPr id="18" name="Title 1">
            <a:extLst>
              <a:ext uri="{FF2B5EF4-FFF2-40B4-BE49-F238E27FC236}">
                <a16:creationId xmlns:a16="http://schemas.microsoft.com/office/drawing/2014/main" id="{F39CA80C-929D-C940-A475-C18583FD9FD5}"/>
              </a:ext>
            </a:extLst>
          </p:cNvPr>
          <p:cNvSpPr txBox="1">
            <a:spLocks/>
          </p:cNvSpPr>
          <p:nvPr/>
        </p:nvSpPr>
        <p:spPr>
          <a:xfrm>
            <a:off x="1260764" y="1260570"/>
            <a:ext cx="6470072" cy="3269866"/>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a:solidFill>
                  <a:schemeClr val="bg1"/>
                </a:solidFill>
              </a:rPr>
              <a:t>“You therefore, my son, </a:t>
            </a:r>
            <a:br>
              <a:rPr lang="en-US" sz="3600" i="1" dirty="0">
                <a:solidFill>
                  <a:schemeClr val="bg1"/>
                </a:solidFill>
              </a:rPr>
            </a:br>
            <a:r>
              <a:rPr lang="en-US" sz="4500" i="1" dirty="0">
                <a:solidFill>
                  <a:srgbClr val="FBB65B"/>
                </a:solidFill>
              </a:rPr>
              <a:t>be strong in the grace </a:t>
            </a:r>
            <a:br>
              <a:rPr lang="en-US" sz="3600" i="1" dirty="0">
                <a:solidFill>
                  <a:schemeClr val="bg1"/>
                </a:solidFill>
              </a:rPr>
            </a:br>
            <a:r>
              <a:rPr lang="en-US" sz="3600" i="1" dirty="0">
                <a:solidFill>
                  <a:schemeClr val="bg1"/>
                </a:solidFill>
              </a:rPr>
              <a:t>that is in Christ Jesus.”</a:t>
            </a:r>
          </a:p>
          <a:p>
            <a:pPr algn="ctr"/>
            <a:r>
              <a:rPr lang="en-US" i="1" dirty="0">
                <a:solidFill>
                  <a:schemeClr val="bg1"/>
                </a:solidFill>
              </a:rPr>
              <a:t>(2 Timothy 2:1)</a:t>
            </a:r>
          </a:p>
        </p:txBody>
      </p:sp>
    </p:spTree>
    <p:extLst>
      <p:ext uri="{BB962C8B-B14F-4D97-AF65-F5344CB8AC3E}">
        <p14:creationId xmlns:p14="http://schemas.microsoft.com/office/powerpoint/2010/main" val="556378629"/>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extLst/>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Intro: Vessels for Honor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Be Strong In God’s Grace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Treasuring Scripture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Escaping Entanglements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Avoiding Ungodly Influences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Refining My Speech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Calling On The Lord From A Pure Heart</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Enduring All Things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Refreshing &amp; Encouraging One Another</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Passing The Faith To The Next Generation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Correcting With Gentleness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Continuing In The Things We’ve Learned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2 Timothy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391887" y="1531410"/>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11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Treasure Scripture</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387927" y="2628900"/>
            <a:ext cx="8257309" cy="2730500"/>
          </a:xfrm>
        </p:spPr>
        <p:txBody>
          <a:bodyPr>
            <a:normAutofit/>
          </a:bodyPr>
          <a:lstStyle/>
          <a:p>
            <a:pPr marL="0" indent="0" algn="ctr">
              <a:buNone/>
            </a:pPr>
            <a:r>
              <a:rPr lang="en-US" sz="2800" dirty="0"/>
              <a:t>“</a:t>
            </a:r>
            <a:r>
              <a:rPr lang="en-US" sz="2800" dirty="0">
                <a:solidFill>
                  <a:srgbClr val="FBB65B"/>
                </a:solidFill>
              </a:rPr>
              <a:t>Retain</a:t>
            </a:r>
            <a:r>
              <a:rPr lang="en-US" sz="2800" dirty="0"/>
              <a:t> the standard of </a:t>
            </a:r>
            <a:r>
              <a:rPr lang="en-US" sz="2800" dirty="0">
                <a:solidFill>
                  <a:srgbClr val="FBB65B"/>
                </a:solidFill>
              </a:rPr>
              <a:t>sound words </a:t>
            </a:r>
            <a:r>
              <a:rPr lang="en-US" sz="2800" dirty="0"/>
              <a:t>which you have heard from me, in the faith and love which are in Christ Jesus. </a:t>
            </a:r>
            <a:r>
              <a:rPr lang="en-US" sz="2800" dirty="0">
                <a:solidFill>
                  <a:srgbClr val="FBB65B"/>
                </a:solidFill>
              </a:rPr>
              <a:t>Guard</a:t>
            </a:r>
            <a:r>
              <a:rPr lang="en-US" sz="2800" dirty="0"/>
              <a:t>, through the Holy Spirit who dwells in us, </a:t>
            </a:r>
            <a:r>
              <a:rPr lang="en-US" sz="2800" dirty="0">
                <a:solidFill>
                  <a:srgbClr val="FBB65B"/>
                </a:solidFill>
              </a:rPr>
              <a:t>the treasure </a:t>
            </a:r>
            <a:r>
              <a:rPr lang="en-US" sz="2800" dirty="0"/>
              <a:t>which has been </a:t>
            </a:r>
            <a:r>
              <a:rPr lang="en-US" sz="2800" dirty="0">
                <a:solidFill>
                  <a:srgbClr val="FBB65B"/>
                </a:solidFill>
              </a:rPr>
              <a:t>entrusted to you</a:t>
            </a:r>
            <a:r>
              <a:rPr lang="en-US" sz="2800" dirty="0"/>
              <a:t>.” 1:13-14</a:t>
            </a:r>
          </a:p>
          <a:p>
            <a:pPr marL="0" indent="0" algn="ctr">
              <a:buNone/>
            </a:pPr>
            <a:endParaRPr lang="en-US" sz="2800" dirty="0"/>
          </a:p>
          <a:p>
            <a:pPr marL="0" indent="0" algn="ctr">
              <a:buNone/>
            </a:pPr>
            <a:endParaRPr lang="en-US" sz="2800" dirty="0"/>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Paul Wants Us To </a:t>
              </a:r>
            </a:p>
          </p:txBody>
        </p:sp>
      </p:grpSp>
      <p:cxnSp>
        <p:nvCxnSpPr>
          <p:cNvPr id="4" name="Straight Connector 3">
            <a:extLst>
              <a:ext uri="{FF2B5EF4-FFF2-40B4-BE49-F238E27FC236}">
                <a16:creationId xmlns:a16="http://schemas.microsoft.com/office/drawing/2014/main" id="{4C5EF013-6F02-FA4C-BFA9-CD224752C9A4}"/>
              </a:ext>
            </a:extLst>
          </p:cNvPr>
          <p:cNvCxnSpPr/>
          <p:nvPr/>
        </p:nvCxnSpPr>
        <p:spPr>
          <a:xfrm>
            <a:off x="3729107" y="3397399"/>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F81CF4-AC92-D942-9C84-1FAE494EE06E}"/>
              </a:ext>
            </a:extLst>
          </p:cNvPr>
          <p:cNvCxnSpPr/>
          <p:nvPr/>
        </p:nvCxnSpPr>
        <p:spPr>
          <a:xfrm>
            <a:off x="5076127" y="3401066"/>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0A76D1-1EB5-2B4C-9DE5-150C0B53FFD9}"/>
              </a:ext>
            </a:extLst>
          </p:cNvPr>
          <p:cNvCxnSpPr/>
          <p:nvPr/>
        </p:nvCxnSpPr>
        <p:spPr>
          <a:xfrm>
            <a:off x="7681675" y="3406784"/>
            <a:ext cx="7315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BD5991-B0AD-3B49-B8DD-759216D18899}"/>
              </a:ext>
            </a:extLst>
          </p:cNvPr>
          <p:cNvCxnSpPr/>
          <p:nvPr/>
        </p:nvCxnSpPr>
        <p:spPr>
          <a:xfrm>
            <a:off x="2587500" y="3793100"/>
            <a:ext cx="1188720"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34F64CB-3393-5C45-B2C8-E07C61C6CCDB}"/>
              </a:ext>
            </a:extLst>
          </p:cNvPr>
          <p:cNvGrpSpPr/>
          <p:nvPr/>
        </p:nvGrpSpPr>
        <p:grpSpPr>
          <a:xfrm>
            <a:off x="499730" y="4241434"/>
            <a:ext cx="1850065" cy="256138"/>
            <a:chOff x="499730" y="4241434"/>
            <a:chExt cx="1850065" cy="256138"/>
          </a:xfrm>
        </p:grpSpPr>
        <p:sp>
          <p:nvSpPr>
            <p:cNvPr id="22" name="Freeform 21">
              <a:extLst>
                <a:ext uri="{FF2B5EF4-FFF2-40B4-BE49-F238E27FC236}">
                  <a16:creationId xmlns:a16="http://schemas.microsoft.com/office/drawing/2014/main" id="{5919C0D3-3AB1-5245-8E47-F487AE347EF3}"/>
                </a:ext>
              </a:extLst>
            </p:cNvPr>
            <p:cNvSpPr/>
            <p:nvPr/>
          </p:nvSpPr>
          <p:spPr>
            <a:xfrm>
              <a:off x="499730" y="4241434"/>
              <a:ext cx="1850065" cy="225883"/>
            </a:xfrm>
            <a:custGeom>
              <a:avLst/>
              <a:gdLst>
                <a:gd name="connsiteX0" fmla="*/ 0 w 1850065"/>
                <a:gd name="connsiteY0" fmla="*/ 149813 h 225883"/>
                <a:gd name="connsiteX1" fmla="*/ 1658679 w 1850065"/>
                <a:gd name="connsiteY1" fmla="*/ 957 h 225883"/>
                <a:gd name="connsiteX2" fmla="*/ 1722475 w 1850065"/>
                <a:gd name="connsiteY2" fmla="*/ 213608 h 225883"/>
                <a:gd name="connsiteX3" fmla="*/ 1850065 w 1850065"/>
                <a:gd name="connsiteY3" fmla="*/ 181710 h 225883"/>
              </a:gdLst>
              <a:ahLst/>
              <a:cxnLst>
                <a:cxn ang="0">
                  <a:pos x="connsiteX0" y="connsiteY0"/>
                </a:cxn>
                <a:cxn ang="0">
                  <a:pos x="connsiteX1" y="connsiteY1"/>
                </a:cxn>
                <a:cxn ang="0">
                  <a:pos x="connsiteX2" y="connsiteY2"/>
                </a:cxn>
                <a:cxn ang="0">
                  <a:pos x="connsiteX3" y="connsiteY3"/>
                </a:cxn>
              </a:cxnLst>
              <a:rect l="l" t="t" r="r" b="b"/>
              <a:pathLst>
                <a:path w="1850065" h="225883">
                  <a:moveTo>
                    <a:pt x="0" y="149813"/>
                  </a:moveTo>
                  <a:cubicBezTo>
                    <a:pt x="685800" y="70069"/>
                    <a:pt x="1371600" y="-9675"/>
                    <a:pt x="1658679" y="957"/>
                  </a:cubicBezTo>
                  <a:cubicBezTo>
                    <a:pt x="1945758" y="11589"/>
                    <a:pt x="1690577" y="183483"/>
                    <a:pt x="1722475" y="213608"/>
                  </a:cubicBezTo>
                  <a:cubicBezTo>
                    <a:pt x="1754373" y="243733"/>
                    <a:pt x="1802219" y="212721"/>
                    <a:pt x="1850065" y="181710"/>
                  </a:cubicBezTo>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A92ABB37-A32F-EA4B-94D0-0496CD3DAEE8}"/>
                </a:ext>
              </a:extLst>
            </p:cNvPr>
            <p:cNvSpPr/>
            <p:nvPr/>
          </p:nvSpPr>
          <p:spPr>
            <a:xfrm>
              <a:off x="648586" y="4360724"/>
              <a:ext cx="1499191" cy="136848"/>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30A49B40-D23A-7D44-A51E-8EA5FB5E3DA4}"/>
              </a:ext>
            </a:extLst>
          </p:cNvPr>
          <p:cNvSpPr txBox="1"/>
          <p:nvPr/>
        </p:nvSpPr>
        <p:spPr>
          <a:xfrm>
            <a:off x="1836657" y="4651514"/>
            <a:ext cx="5724177" cy="707886"/>
          </a:xfrm>
          <a:prstGeom prst="rect">
            <a:avLst/>
          </a:prstGeom>
          <a:noFill/>
        </p:spPr>
        <p:txBody>
          <a:bodyPr wrap="square" rtlCol="0">
            <a:spAutoFit/>
          </a:bodyPr>
          <a:lstStyle/>
          <a:p>
            <a:pPr algn="ctr"/>
            <a:r>
              <a:rPr lang="en-US" sz="4000" dirty="0">
                <a:solidFill>
                  <a:srgbClr val="E8A953"/>
                </a:solidFill>
              </a:rPr>
              <a:t>To </a:t>
            </a:r>
            <a:r>
              <a:rPr lang="en-US" sz="4000" b="1" dirty="0">
                <a:solidFill>
                  <a:srgbClr val="E8A953"/>
                </a:solidFill>
              </a:rPr>
              <a:t>Know</a:t>
            </a:r>
            <a:r>
              <a:rPr lang="en-US" sz="4000" dirty="0">
                <a:solidFill>
                  <a:srgbClr val="E8A953"/>
                </a:solidFill>
              </a:rPr>
              <a:t> It. To </a:t>
            </a:r>
            <a:r>
              <a:rPr lang="en-US" sz="4000" b="1" dirty="0">
                <a:solidFill>
                  <a:srgbClr val="E8A953"/>
                </a:solidFill>
              </a:rPr>
              <a:t>Protect</a:t>
            </a:r>
            <a:r>
              <a:rPr lang="en-US" sz="4000" dirty="0">
                <a:solidFill>
                  <a:srgbClr val="E8A953"/>
                </a:solidFill>
              </a:rPr>
              <a:t> it.</a:t>
            </a:r>
          </a:p>
        </p:txBody>
      </p:sp>
    </p:spTree>
    <p:extLst>
      <p:ext uri="{BB962C8B-B14F-4D97-AF65-F5344CB8AC3E}">
        <p14:creationId xmlns:p14="http://schemas.microsoft.com/office/powerpoint/2010/main" val="31565200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00147"/>
            <a:ext cx="7886700" cy="1158853"/>
          </a:xfrm>
        </p:spPr>
        <p:txBody>
          <a:bodyPr>
            <a:normAutofit/>
          </a:bodyPr>
          <a:lstStyle/>
          <a:p>
            <a:pPr algn="ctr"/>
            <a:r>
              <a:rPr lang="en-US" sz="4400" i="1" dirty="0"/>
              <a:t>We Listen To Those We Love.</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573230" y="2490350"/>
            <a:ext cx="8147050" cy="2730500"/>
          </a:xfrm>
        </p:spPr>
        <p:txBody>
          <a:bodyPr>
            <a:normAutofit/>
          </a:bodyPr>
          <a:lstStyle/>
          <a:p>
            <a:r>
              <a:rPr lang="en-US" sz="2400" dirty="0"/>
              <a:t>We listen to our children practice the piano…</a:t>
            </a:r>
          </a:p>
          <a:p>
            <a:r>
              <a:rPr lang="en-US" sz="2400" dirty="0"/>
              <a:t>We listen to home movies of our family or friends…</a:t>
            </a:r>
          </a:p>
          <a:p>
            <a:r>
              <a:rPr lang="en-US" sz="2400" dirty="0"/>
              <a:t>We listen to emotional conversations that are hard to hear…</a:t>
            </a:r>
          </a:p>
          <a:p>
            <a:endParaRPr lang="en-US" sz="2400" dirty="0"/>
          </a:p>
          <a:p>
            <a:pPr marL="0" indent="0" algn="ctr">
              <a:buNone/>
            </a:pPr>
            <a:r>
              <a:rPr lang="en-US" sz="3200" i="1" dirty="0"/>
              <a:t>We cannot claim to love Jesus </a:t>
            </a:r>
            <a:br>
              <a:rPr lang="en-US" sz="3200" i="1" dirty="0"/>
            </a:br>
            <a:r>
              <a:rPr lang="en-US" sz="3200" i="1" dirty="0"/>
              <a:t>and ignore His words.</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Treasuring Scripture:</a:t>
              </a:r>
            </a:p>
          </p:txBody>
        </p:sp>
      </p:grpSp>
    </p:spTree>
    <p:extLst>
      <p:ext uri="{BB962C8B-B14F-4D97-AF65-F5344CB8AC3E}">
        <p14:creationId xmlns:p14="http://schemas.microsoft.com/office/powerpoint/2010/main" val="157653070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00147"/>
            <a:ext cx="7886700" cy="1881598"/>
          </a:xfrm>
        </p:spPr>
        <p:txBody>
          <a:bodyPr>
            <a:normAutofit/>
          </a:bodyPr>
          <a:lstStyle/>
          <a:p>
            <a:pPr algn="ctr"/>
            <a:r>
              <a:rPr lang="en-US" sz="4400" i="1" dirty="0"/>
              <a:t>Because I’ve Come To Recognize The Value of Every Verse.</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516356" y="3194482"/>
            <a:ext cx="8147050" cy="2164917"/>
          </a:xfrm>
        </p:spPr>
        <p:txBody>
          <a:bodyPr>
            <a:normAutofit/>
          </a:bodyPr>
          <a:lstStyle/>
          <a:p>
            <a:pPr marL="0" indent="0" algn="ctr">
              <a:buNone/>
            </a:pPr>
            <a:r>
              <a:rPr lang="en-US" altLang="en-US" sz="2800" dirty="0">
                <a:solidFill>
                  <a:srgbClr val="FBB65B"/>
                </a:solidFill>
              </a:rPr>
              <a:t>“Teaching” </a:t>
            </a:r>
            <a:r>
              <a:rPr lang="en-US" altLang="en-US" sz="2800" dirty="0"/>
              <a:t>– What Do I Learn?</a:t>
            </a:r>
          </a:p>
          <a:p>
            <a:pPr marL="0" indent="0" algn="ctr">
              <a:buNone/>
            </a:pPr>
            <a:r>
              <a:rPr lang="en-US" altLang="en-US" sz="2800" dirty="0">
                <a:solidFill>
                  <a:srgbClr val="FBB65B"/>
                </a:solidFill>
              </a:rPr>
              <a:t>“Reproof” </a:t>
            </a:r>
            <a:r>
              <a:rPr lang="en-US" altLang="en-US" sz="2800" dirty="0"/>
              <a:t>– Where Do I Fall Short?</a:t>
            </a:r>
          </a:p>
          <a:p>
            <a:pPr marL="0" indent="0" algn="ctr">
              <a:buNone/>
            </a:pPr>
            <a:r>
              <a:rPr lang="en-US" altLang="en-US" sz="2800" dirty="0">
                <a:solidFill>
                  <a:srgbClr val="FBB65B"/>
                </a:solidFill>
              </a:rPr>
              <a:t>“Correction” </a:t>
            </a:r>
            <a:r>
              <a:rPr lang="en-US" altLang="en-US" sz="2800" dirty="0"/>
              <a:t>– What Must I Change?</a:t>
            </a:r>
          </a:p>
          <a:p>
            <a:pPr marL="0" indent="0" algn="ctr">
              <a:buNone/>
            </a:pPr>
            <a:r>
              <a:rPr lang="en-US" altLang="en-US" sz="2800" dirty="0">
                <a:solidFill>
                  <a:srgbClr val="FBB65B"/>
                </a:solidFill>
              </a:rPr>
              <a:t>“Training” </a:t>
            </a:r>
            <a:r>
              <a:rPr lang="en-US" altLang="en-US" sz="2800" dirty="0"/>
              <a:t>– What Habits Must I Develop?</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I Treasure Scripture,</a:t>
              </a:r>
            </a:p>
          </p:txBody>
        </p:sp>
      </p:grpSp>
    </p:spTree>
    <p:extLst>
      <p:ext uri="{BB962C8B-B14F-4D97-AF65-F5344CB8AC3E}">
        <p14:creationId xmlns:p14="http://schemas.microsoft.com/office/powerpoint/2010/main" val="405252270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401053" y="1032231"/>
            <a:ext cx="8374647" cy="1881598"/>
          </a:xfrm>
        </p:spPr>
        <p:txBody>
          <a:bodyPr>
            <a:normAutofit fontScale="90000"/>
          </a:bodyPr>
          <a:lstStyle/>
          <a:p>
            <a:pPr algn="ctr"/>
            <a:r>
              <a:rPr lang="en-US" sz="4400" i="1" dirty="0"/>
              <a:t>So I Am Determined </a:t>
            </a:r>
            <a:br>
              <a:rPr lang="en-US" sz="4400" i="1" dirty="0"/>
            </a:br>
            <a:r>
              <a:rPr lang="en-US" sz="4400" i="1" dirty="0"/>
              <a:t>To Study, Practice, &amp; Teach It Diligently.</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628650" y="3146356"/>
            <a:ext cx="8147050" cy="2164917"/>
          </a:xfrm>
        </p:spPr>
        <p:txBody>
          <a:bodyPr>
            <a:normAutofit lnSpcReduction="10000"/>
          </a:bodyPr>
          <a:lstStyle/>
          <a:p>
            <a:pPr marL="0" indent="0">
              <a:buNone/>
            </a:pPr>
            <a:r>
              <a:rPr lang="en-US" altLang="en-US" sz="2800" b="1" dirty="0">
                <a:solidFill>
                  <a:srgbClr val="FBB65B"/>
                </a:solidFill>
              </a:rPr>
              <a:t>Rule #1. </a:t>
            </a:r>
            <a:r>
              <a:rPr lang="en-US" altLang="en-US" sz="2800" dirty="0"/>
              <a:t>I Will Look At All God Says On A Subject.</a:t>
            </a:r>
          </a:p>
          <a:p>
            <a:pPr marL="0" indent="0">
              <a:buNone/>
            </a:pPr>
            <a:r>
              <a:rPr lang="en-US" altLang="en-US" sz="2800" b="1" dirty="0">
                <a:solidFill>
                  <a:srgbClr val="FBB65B"/>
                </a:solidFill>
              </a:rPr>
              <a:t>Rule #2. </a:t>
            </a:r>
            <a:r>
              <a:rPr lang="en-US" altLang="en-US" sz="2800" dirty="0"/>
              <a:t>I Will Be Governed By God’s Authority. </a:t>
            </a:r>
          </a:p>
          <a:p>
            <a:pPr marL="0" indent="0">
              <a:buNone/>
            </a:pPr>
            <a:r>
              <a:rPr lang="en-US" altLang="en-US" sz="2800" b="1" dirty="0">
                <a:solidFill>
                  <a:srgbClr val="FBB65B"/>
                </a:solidFill>
              </a:rPr>
              <a:t>Rule #3. </a:t>
            </a:r>
            <a:r>
              <a:rPr lang="en-US" altLang="en-US" sz="2800" dirty="0"/>
              <a:t>I Will Keep His Words In Context.</a:t>
            </a:r>
          </a:p>
          <a:p>
            <a:pPr marL="0" indent="0">
              <a:buNone/>
            </a:pPr>
            <a:r>
              <a:rPr lang="en-US" altLang="en-US" sz="2800" b="1" dirty="0">
                <a:solidFill>
                  <a:srgbClr val="FBB65B"/>
                </a:solidFill>
              </a:rPr>
              <a:t>Rule #4. </a:t>
            </a:r>
            <a:r>
              <a:rPr lang="en-US" altLang="en-US" sz="2800" dirty="0"/>
              <a:t>I Will Use Clear Statements To Harmonize</a:t>
            </a:r>
            <a:br>
              <a:rPr lang="en-US" altLang="en-US" sz="2800" dirty="0"/>
            </a:br>
            <a:r>
              <a:rPr lang="en-US" altLang="en-US" sz="2800" dirty="0"/>
              <a:t>                Complex Verses.</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I Treasure Scripture,</a:t>
              </a:r>
            </a:p>
          </p:txBody>
        </p:sp>
      </p:grpSp>
    </p:spTree>
    <p:extLst>
      <p:ext uri="{BB962C8B-B14F-4D97-AF65-F5344CB8AC3E}">
        <p14:creationId xmlns:p14="http://schemas.microsoft.com/office/powerpoint/2010/main" val="370279736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DF5239-B7D7-814F-98C6-52D04EB13985}"/>
              </a:ext>
            </a:extLst>
          </p:cNvPr>
          <p:cNvSpPr>
            <a:spLocks noGrp="1"/>
          </p:cNvSpPr>
          <p:nvPr>
            <p:ph type="title"/>
          </p:nvPr>
        </p:nvSpPr>
        <p:spPr>
          <a:xfrm>
            <a:off x="628650" y="1000147"/>
            <a:ext cx="7886700" cy="1881598"/>
          </a:xfrm>
        </p:spPr>
        <p:txBody>
          <a:bodyPr>
            <a:normAutofit/>
          </a:bodyPr>
          <a:lstStyle/>
          <a:p>
            <a:pPr algn="ctr"/>
            <a:r>
              <a:rPr lang="en-US" sz="4400" i="1" dirty="0"/>
              <a:t>Because It Is God’s Gift </a:t>
            </a:r>
            <a:br>
              <a:rPr lang="en-US" sz="4400" i="1" dirty="0"/>
            </a:br>
            <a:r>
              <a:rPr lang="en-US" sz="4400" i="1" dirty="0"/>
              <a:t>To Guide Me Back To Him.</a:t>
            </a:r>
            <a:endParaRPr lang="en-US" sz="4400" dirty="0"/>
          </a:p>
        </p:txBody>
      </p:sp>
      <p:sp>
        <p:nvSpPr>
          <p:cNvPr id="9" name="Content Placeholder 8">
            <a:extLst>
              <a:ext uri="{FF2B5EF4-FFF2-40B4-BE49-F238E27FC236}">
                <a16:creationId xmlns:a16="http://schemas.microsoft.com/office/drawing/2014/main" id="{20058097-046B-EF4B-B030-915E6F631984}"/>
              </a:ext>
            </a:extLst>
          </p:cNvPr>
          <p:cNvSpPr>
            <a:spLocks noGrp="1"/>
          </p:cNvSpPr>
          <p:nvPr>
            <p:ph idx="1"/>
          </p:nvPr>
        </p:nvSpPr>
        <p:spPr>
          <a:xfrm>
            <a:off x="628650" y="3098230"/>
            <a:ext cx="8147050" cy="2164917"/>
          </a:xfrm>
        </p:spPr>
        <p:txBody>
          <a:bodyPr>
            <a:normAutofit/>
          </a:bodyPr>
          <a:lstStyle/>
          <a:p>
            <a:pPr marL="0" indent="0" algn="ctr">
              <a:buNone/>
            </a:pPr>
            <a:r>
              <a:rPr lang="en-US" sz="2800" dirty="0"/>
              <a:t>“Now flee from youthful lusts and pursue righteousness, faith, love, and peace, with those who call on the Lord from a pure heart.” 2 Timothy 2:22</a:t>
            </a:r>
          </a:p>
        </p:txBody>
      </p:sp>
      <p:grpSp>
        <p:nvGrpSpPr>
          <p:cNvPr id="2" name="Group 1">
            <a:extLst>
              <a:ext uri="{FF2B5EF4-FFF2-40B4-BE49-F238E27FC236}">
                <a16:creationId xmlns:a16="http://schemas.microsoft.com/office/drawing/2014/main" id="{DD583E50-B883-B045-A5F2-741F3CE7DCBE}"/>
              </a:ext>
            </a:extLst>
          </p:cNvPr>
          <p:cNvGrpSpPr/>
          <p:nvPr/>
        </p:nvGrpSpPr>
        <p:grpSpPr>
          <a:xfrm>
            <a:off x="2650331" y="687409"/>
            <a:ext cx="3843338" cy="528638"/>
            <a:chOff x="2690023" y="692827"/>
            <a:chExt cx="3843338" cy="528638"/>
          </a:xfrm>
        </p:grpSpPr>
        <p:sp>
          <p:nvSpPr>
            <p:cNvPr id="11" name="Rounded Rectangle 10">
              <a:extLst>
                <a:ext uri="{FF2B5EF4-FFF2-40B4-BE49-F238E27FC236}">
                  <a16:creationId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a:solidFill>
                    <a:schemeClr val="bg1"/>
                  </a:solidFill>
                </a:rPr>
                <a:t>I Treasure Scripture,</a:t>
              </a:r>
            </a:p>
          </p:txBody>
        </p:sp>
      </p:grpSp>
      <p:sp>
        <p:nvSpPr>
          <p:cNvPr id="4" name="Pentagon 3">
            <a:extLst>
              <a:ext uri="{FF2B5EF4-FFF2-40B4-BE49-F238E27FC236}">
                <a16:creationId xmlns:a16="http://schemas.microsoft.com/office/drawing/2014/main" id="{3802ECC8-7EF3-CB47-9AD7-D196DF9C51B3}"/>
              </a:ext>
            </a:extLst>
          </p:cNvPr>
          <p:cNvSpPr/>
          <p:nvPr/>
        </p:nvSpPr>
        <p:spPr>
          <a:xfrm>
            <a:off x="259684" y="4588042"/>
            <a:ext cx="2724150" cy="561474"/>
          </a:xfrm>
          <a:prstGeom prst="homePlate">
            <a:avLst/>
          </a:prstGeom>
          <a:solidFill>
            <a:srgbClr val="BA7548"/>
          </a:solidFill>
          <a:ln>
            <a:solidFill>
              <a:srgbClr val="BA7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What To Avoid</a:t>
            </a:r>
          </a:p>
        </p:txBody>
      </p:sp>
      <p:sp>
        <p:nvSpPr>
          <p:cNvPr id="10" name="Pentagon 9">
            <a:extLst>
              <a:ext uri="{FF2B5EF4-FFF2-40B4-BE49-F238E27FC236}">
                <a16:creationId xmlns:a16="http://schemas.microsoft.com/office/drawing/2014/main" id="{6C8A4CE9-9A22-B14D-A719-7E879D254AA8}"/>
              </a:ext>
            </a:extLst>
          </p:cNvPr>
          <p:cNvSpPr/>
          <p:nvPr/>
        </p:nvSpPr>
        <p:spPr>
          <a:xfrm>
            <a:off x="3083470" y="4588042"/>
            <a:ext cx="2724150" cy="561474"/>
          </a:xfrm>
          <a:prstGeom prst="homePlate">
            <a:avLst/>
          </a:prstGeom>
          <a:solidFill>
            <a:srgbClr val="BA7548"/>
          </a:solidFill>
          <a:ln>
            <a:solidFill>
              <a:srgbClr val="BA7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What To Pursue</a:t>
            </a:r>
          </a:p>
        </p:txBody>
      </p:sp>
      <p:sp>
        <p:nvSpPr>
          <p:cNvPr id="13" name="Pentagon 12">
            <a:extLst>
              <a:ext uri="{FF2B5EF4-FFF2-40B4-BE49-F238E27FC236}">
                <a16:creationId xmlns:a16="http://schemas.microsoft.com/office/drawing/2014/main" id="{A5746F8B-72D0-7E4E-A0E7-8BB8B0F0C98E}"/>
              </a:ext>
            </a:extLst>
          </p:cNvPr>
          <p:cNvSpPr/>
          <p:nvPr/>
        </p:nvSpPr>
        <p:spPr>
          <a:xfrm>
            <a:off x="5926680" y="4588042"/>
            <a:ext cx="2897145" cy="561474"/>
          </a:xfrm>
          <a:prstGeom prst="homePlate">
            <a:avLst/>
          </a:prstGeom>
          <a:solidFill>
            <a:srgbClr val="BA7548"/>
          </a:solidFill>
          <a:ln>
            <a:solidFill>
              <a:srgbClr val="BA7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t>Who To Walk With</a:t>
            </a:r>
          </a:p>
        </p:txBody>
      </p:sp>
    </p:spTree>
    <p:extLst>
      <p:ext uri="{BB962C8B-B14F-4D97-AF65-F5344CB8AC3E}">
        <p14:creationId xmlns:p14="http://schemas.microsoft.com/office/powerpoint/2010/main" val="258878857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4" grpId="0" animBg="1"/>
      <p:bldP spid="10"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1870</TotalTime>
  <Words>2486</Words>
  <Application>Microsoft Macintosh PowerPoint</Application>
  <PresentationFormat>On-screen Show (16:10)</PresentationFormat>
  <Paragraphs>221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2023 Theme</vt:lpstr>
      <vt:lpstr>PowerPoint Presentation</vt:lpstr>
      <vt:lpstr>PowerPoint Presentation</vt:lpstr>
      <vt:lpstr>PowerPoint Presentation</vt:lpstr>
      <vt:lpstr>Treasure Scripture</vt:lpstr>
      <vt:lpstr>We Listen To Those We Love.</vt:lpstr>
      <vt:lpstr>Because I’ve Come To Recognize The Value of Every Verse.</vt:lpstr>
      <vt:lpstr>So I Am Determined  To Study, Practice, &amp; Teach It Diligently.</vt:lpstr>
      <vt:lpstr>Because It Is God’s Gift  To Guide Me Back To Him.</vt:lpstr>
      <vt:lpstr>2023 Theme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Phillip Shumake</cp:lastModifiedBy>
  <cp:revision>222</cp:revision>
  <cp:lastPrinted>2022-11-19T23:16:39Z</cp:lastPrinted>
  <dcterms:created xsi:type="dcterms:W3CDTF">2022-08-19T18:53:01Z</dcterms:created>
  <dcterms:modified xsi:type="dcterms:W3CDTF">2022-11-19T23:16:49Z</dcterms:modified>
</cp:coreProperties>
</file>