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0"/>
  </p:notesMasterIdLst>
  <p:sldIdLst>
    <p:sldId id="257" r:id="rId2"/>
    <p:sldId id="281" r:id="rId3"/>
    <p:sldId id="269" r:id="rId4"/>
    <p:sldId id="256" r:id="rId5"/>
    <p:sldId id="260" r:id="rId6"/>
    <p:sldId id="259" r:id="rId7"/>
    <p:sldId id="266" r:id="rId8"/>
    <p:sldId id="272" r:id="rId9"/>
    <p:sldId id="274" r:id="rId10"/>
    <p:sldId id="275" r:id="rId11"/>
    <p:sldId id="264" r:id="rId12"/>
    <p:sldId id="271" r:id="rId13"/>
    <p:sldId id="262" r:id="rId14"/>
    <p:sldId id="276" r:id="rId15"/>
    <p:sldId id="277" r:id="rId16"/>
    <p:sldId id="278" r:id="rId17"/>
    <p:sldId id="279" r:id="rId18"/>
    <p:sldId id="282" r:id="rId1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1"/>
    <p:restoredTop sz="80163"/>
  </p:normalViewPr>
  <p:slideViewPr>
    <p:cSldViewPr snapToGrid="0">
      <p:cViewPr varScale="1">
        <p:scale>
          <a:sx n="60" d="100"/>
          <a:sy n="60" d="100"/>
        </p:scale>
        <p:origin x="5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14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B65CE-C8EE-3048-BC26-DC809F6C14C9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83A01-4255-DC4A-A7A5-94D03AC48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90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83A01-4255-DC4A-A7A5-94D03AC48E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08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27683A01-4255-DC4A-A7A5-94D03AC48E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8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4dda1946d_4_27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4dda1946d_4_27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24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4dda1946d_4_27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4dda1946d_4_27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</a:t>
            </a:r>
            <a:r>
              <a:rPr lang="en-US" dirty="0" err="1" smtClean="0"/>
              <a:t>dolatría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centro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/>
              <a:t>la adoración de uno mismo por encima de todo. Y adorarás y </a:t>
            </a:r>
            <a:r>
              <a:rPr lang="en-US" dirty="0" err="1"/>
              <a:t>sacrificarás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cualquier</a:t>
            </a:r>
            <a:r>
              <a:rPr lang="en-US" dirty="0" smtClean="0"/>
              <a:t> </a:t>
            </a:r>
            <a:r>
              <a:rPr lang="en-US" dirty="0"/>
              <a:t>cosa que </a:t>
            </a:r>
            <a:r>
              <a:rPr lang="en-US" dirty="0" smtClean="0"/>
              <a:t>al final </a:t>
            </a:r>
            <a:r>
              <a:rPr lang="en-US" dirty="0"/>
              <a:t>te permita a ti o a tus deseos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señores</a:t>
            </a:r>
            <a:r>
              <a:rPr lang="en-US" dirty="0" smtClean="0"/>
              <a:t>".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1447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83A01-4255-DC4A-A7A5-94D03AC48E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44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83A01-4255-DC4A-A7A5-94D03AC48E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02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83A01-4255-DC4A-A7A5-94D03AC48E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74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83A01-4255-DC4A-A7A5-94D03AC48E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4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83A01-4255-DC4A-A7A5-94D03AC48E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86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83A01-4255-DC4A-A7A5-94D03AC48E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79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27683A01-4255-DC4A-A7A5-94D03AC48E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45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27683A01-4255-DC4A-A7A5-94D03AC48E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0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0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7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4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2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2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0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7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4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5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73FA4-EF9D-864B-926C-1BC59AA42357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F3A9-A05A-C642-AEAE-AB5F3094D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21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ABD39C-0A02-C703-41B3-7C9A65BE9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Los </a:t>
            </a:r>
            <a:r>
              <a:rPr lang="en-US" dirty="0" err="1" smtClean="0"/>
              <a:t>efesios</a:t>
            </a:r>
            <a:r>
              <a:rPr lang="en-US" dirty="0" smtClean="0"/>
              <a:t> </a:t>
            </a:r>
            <a:r>
              <a:rPr lang="en-US" dirty="0"/>
              <a:t>y la idolatría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90125E-8723-5A19-05C1-31E9CE436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Hechos 19:18 </a:t>
            </a:r>
            <a:r>
              <a:rPr lang="es-ES" sz="2800" dirty="0" smtClean="0"/>
              <a:t>También </a:t>
            </a:r>
            <a:r>
              <a:rPr lang="es-ES" sz="2800" dirty="0"/>
              <a:t>muchos de los que habían creído continuaban viniendo, confesando y </a:t>
            </a:r>
            <a:r>
              <a:rPr lang="es-ES" sz="2800" b="1" u="sng" dirty="0"/>
              <a:t>declarando las cosas que practicaban</a:t>
            </a:r>
            <a:r>
              <a:rPr lang="es-ES" sz="2800" dirty="0"/>
              <a:t>.  19  Muchos de los que practicaban la magia, juntando sus libros, los quemaban a la vista de todos. Calcularon su precio y hallaron que llegaba a 50,000 monedas de plata (180 kilogramos).  20  Así crecía poderosamente y prevalecía la palabra del Señor.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632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C314D8-C17B-64DE-5154-F7D4CEE93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795882"/>
            <a:ext cx="3114392" cy="78066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 rtl="0">
              <a:buNone/>
            </a:pPr>
            <a:r>
              <a:rPr lang="en-US" dirty="0"/>
              <a:t>La gente quiere adorar algo palpable.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EA2261-0DD3-1791-92EA-A18993F83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49" y="1576551"/>
            <a:ext cx="7886699" cy="4123236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Éxodo 32:</a:t>
            </a:r>
            <a:r>
              <a:rPr lang="en-US" sz="2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Él los tomó de sus manos y les dio forma con buril, e hizo de ellos un becerro de fundición. Y ellos dijeron: «</a:t>
            </a:r>
            <a:r>
              <a:rPr lang="es-E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Este es tu dios, Israel, que te ha sacado de la tierra de Egipto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».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Cuando Aarón vio esto, edificó un altar delante del becerro. Y Aarón hizo una proclama y dijo: «</a:t>
            </a:r>
            <a:r>
              <a:rPr lang="es-E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Mañana será fiesta para el SEÑOR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». 6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Al día siguiente se levantaron temprano y </a:t>
            </a:r>
            <a:r>
              <a:rPr lang="es-E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ofrecieron holocaustos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y trajeron </a:t>
            </a:r>
            <a:r>
              <a:rPr lang="es-E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ofrendas de paz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El pueblo se sentó a comer y a beber, y se levantó a regocijarse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es-E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b="0" i="0" dirty="0" err="1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Habacuc</a:t>
            </a:r>
            <a:r>
              <a:rPr lang="en-US" sz="2400" b="0" i="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2:18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»¿De qué sirve el ídolo que su artífice ha esculpido, O la imagen fundida, maestra de mentiras, Para que su hacedor confíe en su obra Cuando hace ídolos mudos? </a:t>
            </a:r>
            <a:r>
              <a:rPr lang="es-E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  ¡Ay del que dice al madero: “Despierta”, O a la piedra muda: “Levántate!”. </a:t>
            </a:r>
            <a:r>
              <a:rPr lang="es-E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¿Será esto tu maestro? </a:t>
            </a:r>
            <a:r>
              <a:rPr lang="es-ES" sz="2400" dirty="0">
                <a:latin typeface="Calibri" panose="020F0502020204030204" pitchFamily="34" charset="0"/>
                <a:cs typeface="Calibri" panose="020F0502020204030204" pitchFamily="34" charset="0"/>
              </a:rPr>
              <a:t>Mira que está cubierto de oro y plata, Y no hay aliento alguno en su interior. </a:t>
            </a:r>
            <a:endParaRPr lang="en-US" sz="24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08827A98-AB10-B391-AB79-90CCFBFC4503}"/>
              </a:ext>
            </a:extLst>
          </p:cNvPr>
          <p:cNvSpPr txBox="1">
            <a:spLocks/>
          </p:cNvSpPr>
          <p:nvPr/>
        </p:nvSpPr>
        <p:spPr>
          <a:xfrm>
            <a:off x="3114392" y="795882"/>
            <a:ext cx="2915216" cy="78066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dirty="0"/>
              <a:t>No hay UN Dios a quien debas servir.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A888B24E-8B06-DA4E-2326-3979A2271A8B}"/>
              </a:ext>
            </a:extLst>
          </p:cNvPr>
          <p:cNvSpPr txBox="1">
            <a:spLocks/>
          </p:cNvSpPr>
          <p:nvPr/>
        </p:nvSpPr>
        <p:spPr>
          <a:xfrm>
            <a:off x="6029608" y="795882"/>
            <a:ext cx="3114392" cy="78066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dirty="0"/>
              <a:t>Provisión de dirección y </a:t>
            </a:r>
            <a:r>
              <a:rPr lang="en-US" dirty="0" smtClean="0"/>
              <a:t>un </a:t>
            </a:r>
            <a:r>
              <a:rPr lang="en-US" dirty="0" err="1" smtClean="0"/>
              <a:t>llamado</a:t>
            </a:r>
            <a:r>
              <a:rPr lang="en-US" dirty="0" smtClean="0"/>
              <a:t> “</a:t>
            </a:r>
            <a:r>
              <a:rPr lang="en-US" dirty="0" err="1" smtClean="0"/>
              <a:t>más</a:t>
            </a:r>
            <a:r>
              <a:rPr lang="en-US" dirty="0" smtClean="0"/>
              <a:t> alto”.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57A700AC-3DAC-83CB-8A97-838C881D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6326" y="15213"/>
            <a:ext cx="9250326" cy="780669"/>
          </a:xfrm>
        </p:spPr>
        <p:txBody>
          <a:bodyPr>
            <a:normAutofit/>
          </a:bodyPr>
          <a:lstStyle/>
          <a:p>
            <a:pPr algn="ctr" rtl="0"/>
            <a:r>
              <a:rPr lang="en-US" dirty="0"/>
              <a:t>El atractivo de la </a:t>
            </a:r>
            <a:r>
              <a:rPr lang="en-US" dirty="0" err="1"/>
              <a:t>idolatría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en</a:t>
            </a:r>
            <a:r>
              <a:rPr lang="en-US" dirty="0" smtClean="0"/>
              <a:t> ese </a:t>
            </a:r>
            <a:r>
              <a:rPr lang="en-US" dirty="0" err="1" smtClean="0"/>
              <a:t>entonces</a:t>
            </a:r>
            <a:r>
              <a:rPr lang="en-US" dirty="0" smtClean="0"/>
              <a:t> </a:t>
            </a:r>
            <a:r>
              <a:rPr lang="en-US" dirty="0"/>
              <a:t>y ahora)</a:t>
            </a:r>
          </a:p>
        </p:txBody>
      </p:sp>
    </p:spTree>
    <p:extLst>
      <p:ext uri="{BB962C8B-B14F-4D97-AF65-F5344CB8AC3E}">
        <p14:creationId xmlns:p14="http://schemas.microsoft.com/office/powerpoint/2010/main" val="363996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1"/>
          <p:cNvSpPr/>
          <p:nvPr/>
        </p:nvSpPr>
        <p:spPr>
          <a:xfrm>
            <a:off x="2413350" y="56434"/>
            <a:ext cx="4083900" cy="95262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5700" rIns="90000" bIns="45700" anchor="ctr" anchorCtr="0">
            <a:noAutofit/>
          </a:bodyPr>
          <a:lstStyle/>
          <a:p>
            <a:pPr algn="ctr" rtl="0"/>
            <a:r>
              <a:rPr lang="en-US" sz="3200" dirty="0" err="1" smtClean="0"/>
              <a:t>Aléjense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de </a:t>
            </a:r>
            <a:r>
              <a:rPr lang="en-US" sz="3200" b="1" dirty="0">
                <a:solidFill>
                  <a:srgbClr val="FFFF00"/>
                </a:solidFill>
              </a:rPr>
              <a:t>los ídolos</a:t>
            </a:r>
            <a:endParaRPr sz="16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52" name="Google Shape;152;p31"/>
          <p:cNvSpPr/>
          <p:nvPr/>
        </p:nvSpPr>
        <p:spPr>
          <a:xfrm>
            <a:off x="596525" y="2837503"/>
            <a:ext cx="2446949" cy="2766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18000" rIns="90000" bIns="18000" anchor="t" anchorCtr="0">
            <a:noAutofit/>
          </a:bodyPr>
          <a:lstStyle/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chemeClr val="lt1"/>
                </a:solidFill>
                <a:ea typeface="Arimo"/>
                <a:cs typeface="Arimo"/>
                <a:sym typeface="Arimo"/>
              </a:rPr>
              <a:t>¿Creo que está bien adorar a Dios como uno lo crea conveniente?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chemeClr val="lt1"/>
                </a:solidFill>
                <a:ea typeface="Arimo"/>
                <a:cs typeface="Arimo"/>
                <a:sym typeface="Arimo"/>
              </a:rPr>
              <a:t>¿Realmente creo que Jesús es el Camino, la Verdad y la Vida y que no hay otro camino hacia el Padre sino Él?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chemeClr val="lt1"/>
                </a:solidFill>
                <a:ea typeface="Arimo"/>
                <a:cs typeface="Arimo"/>
                <a:sym typeface="Arimo"/>
              </a:rPr>
              <a:t>¿Estoy dispuesto a ser un “profeta” y enfrentarme a los falsos maestros?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sz="1600" dirty="0">
              <a:solidFill>
                <a:schemeClr val="lt1"/>
              </a:solidFill>
              <a:ea typeface="Arimo"/>
              <a:cs typeface="Arimo"/>
              <a:sym typeface="Arimo"/>
            </a:endParaRPr>
          </a:p>
        </p:txBody>
      </p:sp>
      <p:sp>
        <p:nvSpPr>
          <p:cNvPr id="160" name="Google Shape;160;p31"/>
          <p:cNvSpPr/>
          <p:nvPr/>
        </p:nvSpPr>
        <p:spPr>
          <a:xfrm>
            <a:off x="596525" y="1703519"/>
            <a:ext cx="2472300" cy="95262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18000" rIns="90000" bIns="18000" anchor="ctr" anchorCtr="0">
            <a:noAutofit/>
          </a:bodyPr>
          <a:lstStyle/>
          <a:p>
            <a:pPr algn="ctr" rtl="0"/>
            <a:r>
              <a:rPr lang="en-US" sz="2000" dirty="0" smtClean="0"/>
              <a:t>El </a:t>
            </a:r>
            <a:r>
              <a:rPr lang="en-US" sz="2000" dirty="0"/>
              <a:t>idolo de</a:t>
            </a:r>
          </a:p>
          <a:p>
            <a:pPr algn="ctr" rtl="0"/>
            <a:r>
              <a:rPr lang="en-US" sz="2000" dirty="0"/>
              <a:t>tolerancia espiritual</a:t>
            </a:r>
            <a:endParaRPr sz="20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61" name="Google Shape;161;p31"/>
          <p:cNvSpPr/>
          <p:nvPr/>
        </p:nvSpPr>
        <p:spPr>
          <a:xfrm>
            <a:off x="3219150" y="1703518"/>
            <a:ext cx="2472300" cy="952626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18000" rIns="90000" bIns="18000" anchor="ctr" anchorCtr="0">
            <a:noAutofit/>
          </a:bodyPr>
          <a:lstStyle/>
          <a:p>
            <a:pPr algn="ctr" rtl="0"/>
            <a:r>
              <a:rPr lang="en-US" sz="2000" dirty="0"/>
              <a:t>El ídolo del mundo material.</a:t>
            </a:r>
          </a:p>
        </p:txBody>
      </p:sp>
      <p:sp>
        <p:nvSpPr>
          <p:cNvPr id="162" name="Google Shape;162;p31"/>
          <p:cNvSpPr/>
          <p:nvPr/>
        </p:nvSpPr>
        <p:spPr>
          <a:xfrm>
            <a:off x="5841775" y="1703518"/>
            <a:ext cx="2472300" cy="952626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18000" rIns="90000" bIns="18000" anchor="ctr" anchorCtr="0">
            <a:noAutofit/>
          </a:bodyPr>
          <a:lstStyle/>
          <a:p>
            <a:pPr algn="ctr" rtl="0"/>
            <a:r>
              <a:rPr lang="en-US" sz="2000" dirty="0"/>
              <a:t>El ídolo que requiere que </a:t>
            </a:r>
            <a:r>
              <a:rPr lang="en-US" sz="2000" dirty="0" err="1" smtClean="0"/>
              <a:t>sacrifiques</a:t>
            </a:r>
            <a:endParaRPr lang="en-US" sz="2000" dirty="0"/>
          </a:p>
          <a:p>
            <a:pPr algn="ctr" rtl="0"/>
            <a:r>
              <a:rPr lang="en-US" sz="2000" dirty="0" err="1"/>
              <a:t>tus</a:t>
            </a:r>
            <a:r>
              <a:rPr lang="en-US" sz="2000" dirty="0"/>
              <a:t> </a:t>
            </a:r>
            <a:r>
              <a:rPr lang="en-US" sz="2000" dirty="0" err="1" smtClean="0"/>
              <a:t>hijos</a:t>
            </a:r>
            <a:endParaRPr lang="en-US" sz="2000" dirty="0"/>
          </a:p>
        </p:txBody>
      </p:sp>
      <p:cxnSp>
        <p:nvCxnSpPr>
          <p:cNvPr id="165" name="Google Shape;165;p31"/>
          <p:cNvCxnSpPr>
            <a:cxnSpLocks/>
            <a:stCxn id="151" idx="1"/>
            <a:endCxn id="160" idx="0"/>
          </p:cNvCxnSpPr>
          <p:nvPr/>
        </p:nvCxnSpPr>
        <p:spPr>
          <a:xfrm rot="10800000" flipV="1">
            <a:off x="1832676" y="532747"/>
            <a:ext cx="580675" cy="1170772"/>
          </a:xfrm>
          <a:prstGeom prst="bentConnector2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6" name="Google Shape;166;p31"/>
          <p:cNvCxnSpPr>
            <a:cxnSpLocks/>
            <a:stCxn id="151" idx="3"/>
            <a:endCxn id="162" idx="0"/>
          </p:cNvCxnSpPr>
          <p:nvPr/>
        </p:nvCxnSpPr>
        <p:spPr>
          <a:xfrm>
            <a:off x="6497250" y="532747"/>
            <a:ext cx="580675" cy="1170771"/>
          </a:xfrm>
          <a:prstGeom prst="bentConnector2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7" name="Google Shape;167;p31"/>
          <p:cNvCxnSpPr>
            <a:cxnSpLocks/>
            <a:stCxn id="151" idx="2"/>
            <a:endCxn id="161" idx="0"/>
          </p:cNvCxnSpPr>
          <p:nvPr/>
        </p:nvCxnSpPr>
        <p:spPr>
          <a:xfrm>
            <a:off x="4455300" y="1009059"/>
            <a:ext cx="0" cy="69445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Google Shape;152;p31">
            <a:extLst>
              <a:ext uri="{FF2B5EF4-FFF2-40B4-BE49-F238E27FC236}">
                <a16:creationId xmlns="" xmlns:a16="http://schemas.microsoft.com/office/drawing/2014/main" id="{CC7D2FF1-3CF2-15DC-7B70-EDFE12217110}"/>
              </a:ext>
            </a:extLst>
          </p:cNvPr>
          <p:cNvSpPr/>
          <p:nvPr/>
        </p:nvSpPr>
        <p:spPr>
          <a:xfrm>
            <a:off x="3219150" y="2803078"/>
            <a:ext cx="2521250" cy="28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18000" rIns="90000" bIns="18000" anchor="t" anchorCtr="0">
            <a:noAutofit/>
          </a:bodyPr>
          <a:lstStyle/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lt1"/>
                </a:solidFill>
                <a:ea typeface="Arimo"/>
                <a:cs typeface="Arimo"/>
                <a:sym typeface="Arimo"/>
              </a:rPr>
              <a:t>¿Estoy insensibilizado, pensando como el mundo en cuanto a </a:t>
            </a:r>
            <a:r>
              <a:rPr lang="en" sz="1600" dirty="0">
                <a:solidFill>
                  <a:schemeClr val="lt1"/>
                </a:solidFill>
                <a:ea typeface="Arimo"/>
                <a:cs typeface="Arimo"/>
                <a:sym typeface="Arimo"/>
              </a:rPr>
              <a:t>la </a:t>
            </a:r>
            <a:r>
              <a:rPr lang="en" sz="1600" dirty="0" smtClean="0">
                <a:solidFill>
                  <a:schemeClr val="lt1"/>
                </a:solidFill>
                <a:ea typeface="Arimo"/>
                <a:cs typeface="Arimo"/>
                <a:sym typeface="Arimo"/>
              </a:rPr>
              <a:t>sexualidad?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" sz="1600" dirty="0" smtClean="0">
                <a:solidFill>
                  <a:schemeClr val="lt1"/>
                </a:solidFill>
                <a:ea typeface="Arimo"/>
                <a:cs typeface="Arimo"/>
                <a:sym typeface="Arimo"/>
              </a:rPr>
              <a:t>¿</a:t>
            </a:r>
            <a:r>
              <a:rPr lang="en" sz="1600" dirty="0">
                <a:solidFill>
                  <a:schemeClr val="lt1"/>
                </a:solidFill>
                <a:ea typeface="Arimo"/>
                <a:cs typeface="Arimo"/>
                <a:sym typeface="Arimo"/>
              </a:rPr>
              <a:t>Trato a la tierra (y su </a:t>
            </a:r>
            <a:r>
              <a:rPr lang="en" sz="1600" dirty="0" smtClean="0">
                <a:solidFill>
                  <a:schemeClr val="lt1"/>
                </a:solidFill>
                <a:ea typeface="Arimo"/>
                <a:cs typeface="Arimo"/>
                <a:sym typeface="Arimo"/>
              </a:rPr>
              <a:t>preservación subsiguiente) </a:t>
            </a:r>
            <a:r>
              <a:rPr lang="en" sz="1600" dirty="0">
                <a:solidFill>
                  <a:schemeClr val="lt1"/>
                </a:solidFill>
                <a:ea typeface="Arimo"/>
                <a:cs typeface="Arimo"/>
                <a:sym typeface="Arimo"/>
              </a:rPr>
              <a:t>como algo muy importante?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chemeClr val="lt1"/>
                </a:solidFill>
                <a:ea typeface="Arimo"/>
                <a:cs typeface="Arimo"/>
                <a:sym typeface="Arimo"/>
              </a:rPr>
              <a:t>¿Estoy dispuesto a sufrir pérdidas materiales por el bien de </a:t>
            </a:r>
            <a:r>
              <a:rPr lang="en" sz="1600" dirty="0" smtClean="0">
                <a:solidFill>
                  <a:schemeClr val="lt1"/>
                </a:solidFill>
                <a:ea typeface="Arimo"/>
                <a:cs typeface="Arimo"/>
                <a:sym typeface="Arimo"/>
              </a:rPr>
              <a:t>mi </a:t>
            </a:r>
            <a:r>
              <a:rPr lang="en" sz="1600" dirty="0">
                <a:solidFill>
                  <a:schemeClr val="lt1"/>
                </a:solidFill>
                <a:ea typeface="Arimo"/>
                <a:cs typeface="Arimo"/>
                <a:sym typeface="Arimo"/>
              </a:rPr>
              <a:t>alma y del Reino?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sz="1600" dirty="0">
              <a:solidFill>
                <a:schemeClr val="lt1"/>
              </a:solidFill>
              <a:ea typeface="Arimo"/>
              <a:cs typeface="Arimo"/>
              <a:sym typeface="Arimo"/>
            </a:endParaRPr>
          </a:p>
        </p:txBody>
      </p:sp>
      <p:sp>
        <p:nvSpPr>
          <p:cNvPr id="34" name="Google Shape;152;p31">
            <a:extLst>
              <a:ext uri="{FF2B5EF4-FFF2-40B4-BE49-F238E27FC236}">
                <a16:creationId xmlns="" xmlns:a16="http://schemas.microsoft.com/office/drawing/2014/main" id="{B37B3636-E4ED-7D17-1616-6CF84045D346}"/>
              </a:ext>
            </a:extLst>
          </p:cNvPr>
          <p:cNvSpPr/>
          <p:nvPr/>
        </p:nvSpPr>
        <p:spPr>
          <a:xfrm>
            <a:off x="5841774" y="2857500"/>
            <a:ext cx="2446954" cy="280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18000" rIns="90000" bIns="18000" anchor="t" anchorCtr="0">
            <a:noAutofit/>
          </a:bodyPr>
          <a:lstStyle/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chemeClr val="lt1"/>
                </a:solidFill>
                <a:ea typeface="Arimo"/>
                <a:cs typeface="Arimo"/>
                <a:sym typeface="Arimo"/>
              </a:rPr>
              <a:t>¿Qué estoy haciendo la prioridad en la vida de mi hijo?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r>
              <a:rPr lang="en" sz="1600" dirty="0">
                <a:solidFill>
                  <a:schemeClr val="lt1"/>
                </a:solidFill>
                <a:ea typeface="Arimo"/>
                <a:cs typeface="Arimo"/>
                <a:sym typeface="Arimo"/>
              </a:rPr>
              <a:t>Si mi hijo tuviera mucho éxito en _______ pero estuviera apartado del Señor, ¿sería feliz con la persona que crié?</a:t>
            </a:r>
          </a:p>
          <a:p>
            <a:pPr marL="171450" indent="-171450" algn="l" rtl="0">
              <a:buFont typeface="Arial" panose="020B0604020202020204" pitchFamily="34" charset="0"/>
              <a:buChar char="•"/>
            </a:pPr>
            <a:endParaRPr sz="1600" dirty="0">
              <a:solidFill>
                <a:schemeClr val="lt1"/>
              </a:solidFill>
              <a:ea typeface="Arimo"/>
              <a:cs typeface="Arimo"/>
              <a:sym typeface="Arim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  <p:bldP spid="160" grpId="0" animBg="1"/>
      <p:bldP spid="161" grpId="0" animBg="1"/>
      <p:bldP spid="162" grpId="0" animBg="1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1"/>
          <p:cNvSpPr/>
          <p:nvPr/>
        </p:nvSpPr>
        <p:spPr>
          <a:xfrm>
            <a:off x="2413350" y="56434"/>
            <a:ext cx="4083900" cy="95262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5700" rIns="90000" bIns="45700" anchor="ctr" anchorCtr="0">
            <a:noAutofit/>
          </a:bodyPr>
          <a:lstStyle/>
          <a:p>
            <a:pPr algn="ctr"/>
            <a:r>
              <a:rPr lang="en-US" sz="3200" dirty="0" err="1"/>
              <a:t>Aléjense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FFFF00"/>
                </a:solidFill>
              </a:rPr>
              <a:t>de </a:t>
            </a:r>
            <a:r>
              <a:rPr lang="en-US" sz="3200" b="1" dirty="0" err="1">
                <a:solidFill>
                  <a:srgbClr val="FFFF00"/>
                </a:solidFill>
              </a:rPr>
              <a:t>los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ídolos</a:t>
            </a:r>
            <a:endParaRPr lang="en-US" sz="16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60" name="Google Shape;160;p31"/>
          <p:cNvSpPr/>
          <p:nvPr/>
        </p:nvSpPr>
        <p:spPr>
          <a:xfrm>
            <a:off x="596525" y="1703519"/>
            <a:ext cx="2472300" cy="95262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18000" rIns="90000" bIns="18000" anchor="ctr" anchorCtr="0">
            <a:noAutofit/>
          </a:bodyPr>
          <a:lstStyle/>
          <a:p>
            <a:pPr algn="ctr" rtl="0"/>
            <a:r>
              <a:rPr lang="en-US" sz="2000" dirty="0" smtClean="0"/>
              <a:t>El </a:t>
            </a:r>
            <a:r>
              <a:rPr lang="en-US" sz="2000" dirty="0"/>
              <a:t>idolo de</a:t>
            </a:r>
          </a:p>
          <a:p>
            <a:pPr algn="ctr" rtl="0"/>
            <a:r>
              <a:rPr lang="en-US" sz="2000" dirty="0"/>
              <a:t>tolerancia espiritual</a:t>
            </a:r>
            <a:endParaRPr sz="20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61" name="Google Shape;161;p31"/>
          <p:cNvSpPr/>
          <p:nvPr/>
        </p:nvSpPr>
        <p:spPr>
          <a:xfrm>
            <a:off x="3219150" y="1703518"/>
            <a:ext cx="2472300" cy="952626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18000" rIns="90000" bIns="18000" anchor="ctr" anchorCtr="0">
            <a:noAutofit/>
          </a:bodyPr>
          <a:lstStyle/>
          <a:p>
            <a:pPr algn="ctr" rtl="0"/>
            <a:r>
              <a:rPr lang="en-US" sz="2000" dirty="0"/>
              <a:t>El ídolo del mundo material.</a:t>
            </a:r>
          </a:p>
        </p:txBody>
      </p:sp>
      <p:sp>
        <p:nvSpPr>
          <p:cNvPr id="162" name="Google Shape;162;p31"/>
          <p:cNvSpPr/>
          <p:nvPr/>
        </p:nvSpPr>
        <p:spPr>
          <a:xfrm>
            <a:off x="5841775" y="1703518"/>
            <a:ext cx="2472300" cy="952626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18000" rIns="90000" bIns="18000" anchor="ctr" anchorCtr="0">
            <a:noAutofit/>
          </a:bodyPr>
          <a:lstStyle/>
          <a:p>
            <a:pPr algn="ctr"/>
            <a:r>
              <a:rPr lang="en-US" sz="2000" dirty="0"/>
              <a:t>El </a:t>
            </a:r>
            <a:r>
              <a:rPr lang="en-US" sz="2000" dirty="0" err="1"/>
              <a:t>ídolo</a:t>
            </a:r>
            <a:r>
              <a:rPr lang="en-US" sz="2000" dirty="0"/>
              <a:t> que </a:t>
            </a:r>
            <a:r>
              <a:rPr lang="en-US" sz="2000" dirty="0" err="1"/>
              <a:t>requiere</a:t>
            </a:r>
            <a:r>
              <a:rPr lang="en-US" sz="2000" dirty="0"/>
              <a:t> que </a:t>
            </a:r>
            <a:r>
              <a:rPr lang="en-US" sz="2000" dirty="0" err="1"/>
              <a:t>sacrifiques</a:t>
            </a:r>
            <a:endParaRPr lang="en-US" sz="2000" dirty="0"/>
          </a:p>
          <a:p>
            <a:pPr algn="ctr"/>
            <a:r>
              <a:rPr lang="en-US" sz="2000" dirty="0" err="1"/>
              <a:t>tus</a:t>
            </a:r>
            <a:r>
              <a:rPr lang="en-US" sz="2000" dirty="0"/>
              <a:t> </a:t>
            </a:r>
            <a:r>
              <a:rPr lang="en-US" sz="2000" dirty="0" err="1"/>
              <a:t>hijos</a:t>
            </a:r>
            <a:endParaRPr lang="en-US" sz="2000" dirty="0"/>
          </a:p>
        </p:txBody>
      </p:sp>
      <p:cxnSp>
        <p:nvCxnSpPr>
          <p:cNvPr id="165" name="Google Shape;165;p31"/>
          <p:cNvCxnSpPr>
            <a:cxnSpLocks/>
            <a:stCxn id="151" idx="1"/>
            <a:endCxn id="160" idx="0"/>
          </p:cNvCxnSpPr>
          <p:nvPr/>
        </p:nvCxnSpPr>
        <p:spPr>
          <a:xfrm rot="10800000" flipV="1">
            <a:off x="1832676" y="532747"/>
            <a:ext cx="580675" cy="1170772"/>
          </a:xfrm>
          <a:prstGeom prst="bentConnector2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6" name="Google Shape;166;p31"/>
          <p:cNvCxnSpPr>
            <a:cxnSpLocks/>
            <a:stCxn id="151" idx="3"/>
            <a:endCxn id="162" idx="0"/>
          </p:cNvCxnSpPr>
          <p:nvPr/>
        </p:nvCxnSpPr>
        <p:spPr>
          <a:xfrm>
            <a:off x="6497250" y="532747"/>
            <a:ext cx="580675" cy="1170771"/>
          </a:xfrm>
          <a:prstGeom prst="bentConnector2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7" name="Google Shape;167;p31"/>
          <p:cNvCxnSpPr>
            <a:cxnSpLocks/>
            <a:stCxn id="151" idx="2"/>
            <a:endCxn id="161" idx="0"/>
          </p:cNvCxnSpPr>
          <p:nvPr/>
        </p:nvCxnSpPr>
        <p:spPr>
          <a:xfrm>
            <a:off x="4455300" y="1009059"/>
            <a:ext cx="0" cy="69445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Google Shape;166;p31">
            <a:extLst>
              <a:ext uri="{FF2B5EF4-FFF2-40B4-BE49-F238E27FC236}">
                <a16:creationId xmlns="" xmlns:a16="http://schemas.microsoft.com/office/drawing/2014/main" id="{99D030F9-FF3A-814F-2024-2F84591F53CE}"/>
              </a:ext>
            </a:extLst>
          </p:cNvPr>
          <p:cNvCxnSpPr>
            <a:cxnSpLocks/>
          </p:cNvCxnSpPr>
          <p:nvPr/>
        </p:nvCxnSpPr>
        <p:spPr>
          <a:xfrm rot="5400000">
            <a:off x="5829756" y="3056202"/>
            <a:ext cx="1648228" cy="84811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" name="Google Shape;165;p31">
            <a:extLst>
              <a:ext uri="{FF2B5EF4-FFF2-40B4-BE49-F238E27FC236}">
                <a16:creationId xmlns="" xmlns:a16="http://schemas.microsoft.com/office/drawing/2014/main" id="{7E5F13A4-CC4A-DA88-4567-68747C2E159B}"/>
              </a:ext>
            </a:extLst>
          </p:cNvPr>
          <p:cNvCxnSpPr>
            <a:cxnSpLocks/>
          </p:cNvCxnSpPr>
          <p:nvPr/>
        </p:nvCxnSpPr>
        <p:spPr>
          <a:xfrm rot="16200000" flipH="1">
            <a:off x="1500670" y="3002367"/>
            <a:ext cx="1648227" cy="955779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Google Shape;167;p31">
            <a:extLst>
              <a:ext uri="{FF2B5EF4-FFF2-40B4-BE49-F238E27FC236}">
                <a16:creationId xmlns="" xmlns:a16="http://schemas.microsoft.com/office/drawing/2014/main" id="{728B07D3-C112-7B42-76E4-8F261A559A75}"/>
              </a:ext>
            </a:extLst>
          </p:cNvPr>
          <p:cNvCxnSpPr>
            <a:cxnSpLocks/>
          </p:cNvCxnSpPr>
          <p:nvPr/>
        </p:nvCxnSpPr>
        <p:spPr>
          <a:xfrm>
            <a:off x="4432997" y="2656145"/>
            <a:ext cx="0" cy="1648225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Google Shape;151;p31">
            <a:extLst>
              <a:ext uri="{FF2B5EF4-FFF2-40B4-BE49-F238E27FC236}">
                <a16:creationId xmlns="" xmlns:a16="http://schemas.microsoft.com/office/drawing/2014/main" id="{A7C7F73E-B7D4-9601-0E9F-63457871A311}"/>
              </a:ext>
            </a:extLst>
          </p:cNvPr>
          <p:cNvSpPr/>
          <p:nvPr/>
        </p:nvSpPr>
        <p:spPr>
          <a:xfrm>
            <a:off x="2413350" y="4304370"/>
            <a:ext cx="4083900" cy="95262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0000" tIns="45700" rIns="90000" bIns="45700" anchor="ctr" anchorCtr="0">
            <a:noAutofit/>
          </a:bodyPr>
          <a:lstStyle/>
          <a:p>
            <a:pPr algn="ctr" rtl="0"/>
            <a:r>
              <a:rPr lang="en-US" sz="2400" dirty="0"/>
              <a:t>El ídolo de </a:t>
            </a:r>
            <a:r>
              <a:rPr lang="en-US" sz="2400" dirty="0" err="1" smtClean="0"/>
              <a:t>ti</a:t>
            </a:r>
            <a:r>
              <a:rPr lang="en-US" sz="2400" dirty="0" smtClean="0"/>
              <a:t> </a:t>
            </a:r>
            <a:r>
              <a:rPr lang="en-US" sz="2400" dirty="0" err="1" smtClean="0"/>
              <a:t>mismo</a:t>
            </a:r>
            <a:r>
              <a:rPr lang="en-US" sz="2400" dirty="0" smtClean="0"/>
              <a:t>.</a:t>
            </a:r>
            <a:endParaRPr sz="12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360399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04CE4D-1253-FBE2-1D57-9A4239E0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/>
            <a:r>
              <a:rPr lang="en-US" sz="3600" dirty="0" err="1"/>
              <a:t>Aléjense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FF00"/>
                </a:solidFill>
              </a:rPr>
              <a:t>de </a:t>
            </a:r>
            <a:r>
              <a:rPr lang="en-US" sz="3600" b="1" dirty="0" err="1">
                <a:solidFill>
                  <a:srgbClr val="FFFF00"/>
                </a:solidFill>
              </a:rPr>
              <a:t>los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ídolos</a:t>
            </a:r>
            <a:endParaRPr lang="en-US" sz="18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22C298-158C-CC9C-12BC-0D9BE7A69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850"/>
            <a:ext cx="7886700" cy="4027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1 Juan 5:18 </a:t>
            </a:r>
            <a:r>
              <a:rPr lang="es-ES" sz="2800" dirty="0" smtClean="0"/>
              <a:t>Sabemos </a:t>
            </a:r>
            <a:r>
              <a:rPr lang="es-ES" sz="2800" dirty="0"/>
              <a:t>que todo el que ha nacido de Dios, no peca; sino que Aquel que nació de Dios lo guarda y el maligno no lo toca.  19  Sabemos que somos de Dios, y que el mundo entero está bajo el poder del maligno.  20  Y sabemos que el Hijo de Dios ha venido y nos ha dado entendimiento a fin de que conozcamos a Aquel que es verdadero; y nosotros estamos en Aquel que es verdadero, en Su Hijo Jesucristo. Este es el verdadero Dios y la vida eterna.  21  </a:t>
            </a:r>
            <a:r>
              <a:rPr lang="es-ES" sz="2800" b="1" u="sng" dirty="0"/>
              <a:t>Hijos, aléjense de los ídolos</a:t>
            </a:r>
            <a:r>
              <a:rPr lang="es-E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34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04CE4D-1253-FBE2-1D57-9A4239E0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/>
            <a:r>
              <a:rPr lang="en-US" sz="3600" dirty="0" err="1"/>
              <a:t>Aléjense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FF00"/>
                </a:solidFill>
              </a:rPr>
              <a:t>de </a:t>
            </a:r>
            <a:r>
              <a:rPr lang="en-US" sz="3600" b="1" dirty="0" err="1">
                <a:solidFill>
                  <a:srgbClr val="FFFF00"/>
                </a:solidFill>
              </a:rPr>
              <a:t>los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ídolos</a:t>
            </a:r>
            <a:endParaRPr lang="en-US" sz="18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22C298-158C-CC9C-12BC-0D9BE7A69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850"/>
            <a:ext cx="7886700" cy="4027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1 Juan 5:18 </a:t>
            </a:r>
            <a:r>
              <a:rPr lang="es-ES" sz="2800" dirty="0"/>
              <a:t>Sabemos que todo </a:t>
            </a:r>
            <a:r>
              <a:rPr lang="es-ES" sz="2800" b="1" u="sng" dirty="0"/>
              <a:t>el que ha nacido de Dios, no peca</a:t>
            </a:r>
            <a:r>
              <a:rPr lang="es-ES" sz="2800" dirty="0"/>
              <a:t>; sino que Aquel que nació de Dios lo guarda y el maligno no lo toca.  19  Sabemos que somos de Dios, y que el mundo entero está bajo el poder del maligno.  20  Y sabemos que el Hijo de Dios ha venido y nos ha dado entendimiento a fin de que conozcamos a Aquel que es verdadero; y nosotros estamos en Aquel que es verdadero, en Su Hijo Jesucristo. Este es el verdadero Dios y la vida eterna.  21  </a:t>
            </a:r>
            <a:r>
              <a:rPr lang="es-ES" sz="2800" b="1" u="sng" dirty="0"/>
              <a:t>Hijos, aléjense de los ídolos</a:t>
            </a:r>
            <a:r>
              <a:rPr lang="es-E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249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04CE4D-1253-FBE2-1D57-9A4239E0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/>
            <a:r>
              <a:rPr lang="en-US" sz="3600" dirty="0" err="1"/>
              <a:t>Aléjense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FF00"/>
                </a:solidFill>
              </a:rPr>
              <a:t>de </a:t>
            </a:r>
            <a:r>
              <a:rPr lang="en-US" sz="3600" b="1" dirty="0" err="1">
                <a:solidFill>
                  <a:srgbClr val="FFFF00"/>
                </a:solidFill>
              </a:rPr>
              <a:t>los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ídolos</a:t>
            </a:r>
            <a:endParaRPr lang="en-US" sz="18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22C298-158C-CC9C-12BC-0D9BE7A69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850"/>
            <a:ext cx="7886700" cy="4027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1 Juan 5:18 </a:t>
            </a:r>
            <a:r>
              <a:rPr lang="es-ES" sz="2800" dirty="0"/>
              <a:t>Sabemos que todo </a:t>
            </a:r>
            <a:r>
              <a:rPr lang="es-ES" sz="2800" b="1" u="sng" dirty="0"/>
              <a:t>el que ha nacido de Dios, no peca</a:t>
            </a:r>
            <a:r>
              <a:rPr lang="es-ES" sz="2800" dirty="0"/>
              <a:t>; sino que Aquel que nació de </a:t>
            </a:r>
            <a:r>
              <a:rPr lang="es-ES" sz="2800" b="1" u="sng" dirty="0"/>
              <a:t>Dios lo guarda</a:t>
            </a:r>
            <a:r>
              <a:rPr lang="es-ES" sz="2800" dirty="0"/>
              <a:t> y el maligno no lo toca.  19  Sabemos que somos de Dios, y que el mundo entero está bajo el poder del maligno.  20  Y sabemos que el Hijo de Dios ha venido y nos ha dado entendimiento a fin de que conozcamos a Aquel que es verdadero; y nosotros estamos en Aquel que es verdadero, en Su Hijo Jesucristo. Este es el verdadero Dios y la vida eterna.  21  </a:t>
            </a:r>
            <a:r>
              <a:rPr lang="es-ES" sz="2800" b="1" u="sng" dirty="0"/>
              <a:t>Hijos, aléjense de los ídolos</a:t>
            </a:r>
            <a:r>
              <a:rPr lang="es-E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318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04CE4D-1253-FBE2-1D57-9A4239E0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/>
            <a:r>
              <a:rPr lang="en-US" sz="3600" dirty="0" err="1"/>
              <a:t>Aléjense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FF00"/>
                </a:solidFill>
              </a:rPr>
              <a:t>de </a:t>
            </a:r>
            <a:r>
              <a:rPr lang="en-US" sz="3600" b="1" dirty="0" err="1">
                <a:solidFill>
                  <a:srgbClr val="FFFF00"/>
                </a:solidFill>
              </a:rPr>
              <a:t>los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ídolos</a:t>
            </a:r>
            <a:endParaRPr lang="en-US" sz="18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22C298-158C-CC9C-12BC-0D9BE7A69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850"/>
            <a:ext cx="7886700" cy="4027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1 Juan 5:18 </a:t>
            </a:r>
            <a:r>
              <a:rPr lang="es-ES" sz="2800" dirty="0"/>
              <a:t>Sabemos que todo </a:t>
            </a:r>
            <a:r>
              <a:rPr lang="es-ES" sz="2800" b="1" u="sng" dirty="0"/>
              <a:t>el que ha nacido de Dios, no peca</a:t>
            </a:r>
            <a:r>
              <a:rPr lang="es-ES" sz="2800" dirty="0"/>
              <a:t>; sino que Aquel que nació de </a:t>
            </a:r>
            <a:r>
              <a:rPr lang="es-ES" sz="2800" b="1" u="sng" dirty="0"/>
              <a:t>Dios lo guarda</a:t>
            </a:r>
            <a:r>
              <a:rPr lang="es-ES" sz="2800" dirty="0"/>
              <a:t> y el maligno no lo toca.  19  </a:t>
            </a:r>
            <a:r>
              <a:rPr lang="es-ES" sz="2800" b="1" u="sng" dirty="0"/>
              <a:t>Sabemos que somos de Dios</a:t>
            </a:r>
            <a:r>
              <a:rPr lang="es-ES" sz="2800" dirty="0"/>
              <a:t>, y que el mundo entero está bajo el poder del maligno.  20  Y sabemos que el Hijo de Dios ha venido y </a:t>
            </a:r>
            <a:r>
              <a:rPr lang="es-ES" sz="2800" b="1" u="sng" dirty="0"/>
              <a:t>nos ha dado entendimiento </a:t>
            </a:r>
            <a:r>
              <a:rPr lang="es-ES" sz="2800" dirty="0"/>
              <a:t>a fin de que </a:t>
            </a:r>
            <a:r>
              <a:rPr lang="es-ES" sz="2800" b="1" u="sng" dirty="0"/>
              <a:t>conozcamos a Aquel que es verdadero</a:t>
            </a:r>
            <a:r>
              <a:rPr lang="es-ES" sz="2800" dirty="0"/>
              <a:t>; y </a:t>
            </a:r>
            <a:r>
              <a:rPr lang="es-ES" sz="2800" b="1" u="sng" dirty="0"/>
              <a:t>nosotros estamos en Aquel que es verdadero</a:t>
            </a:r>
            <a:r>
              <a:rPr lang="es-ES" sz="2800" dirty="0"/>
              <a:t>, en Su Hijo Jesucristo. Este es el verdadero Dios y la vida eterna.  21  </a:t>
            </a:r>
            <a:r>
              <a:rPr lang="es-ES" sz="2800" b="1" u="sng" dirty="0"/>
              <a:t>Hijos, aléjense de los ídolos</a:t>
            </a:r>
            <a:r>
              <a:rPr lang="es-E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323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04CE4D-1253-FBE2-1D57-9A4239E0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/>
            <a:r>
              <a:rPr lang="en-US" sz="3600" dirty="0" err="1"/>
              <a:t>Aléjense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FF00"/>
                </a:solidFill>
              </a:rPr>
              <a:t>de </a:t>
            </a:r>
            <a:r>
              <a:rPr lang="en-US" sz="3600" b="1" dirty="0" err="1">
                <a:solidFill>
                  <a:srgbClr val="FFFF00"/>
                </a:solidFill>
              </a:rPr>
              <a:t>los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ídolos</a:t>
            </a:r>
            <a:endParaRPr lang="en-US" sz="18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22C298-158C-CC9C-12BC-0D9BE7A69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850"/>
            <a:ext cx="7886700" cy="4027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1 Juan 5:18 </a:t>
            </a:r>
            <a:r>
              <a:rPr lang="es-ES" sz="2800" dirty="0"/>
              <a:t>Sabemos que todo el que ha nacido de Dios, no peca; sino que Aquel que nació de Dios lo guarda y el maligno no lo toca.  19  Sabemos que somos de Dios, y que el mundo entero está bajo el poder del maligno.  20  Y sabemos que el Hijo de Dios ha venido y nos ha dado entendimiento a fin de que </a:t>
            </a:r>
            <a:r>
              <a:rPr lang="es-ES" sz="2800" b="1" u="sng" dirty="0"/>
              <a:t>conozcamos a Aquel que es verdadero</a:t>
            </a:r>
            <a:r>
              <a:rPr lang="es-ES" sz="2800" dirty="0"/>
              <a:t>; y nosotros estamos en </a:t>
            </a:r>
            <a:r>
              <a:rPr lang="es-ES" sz="2800" b="1" u="sng" dirty="0"/>
              <a:t>Aquel que es verdadero</a:t>
            </a:r>
            <a:r>
              <a:rPr lang="es-ES" sz="2800" dirty="0"/>
              <a:t>, en </a:t>
            </a:r>
            <a:r>
              <a:rPr lang="es-ES" sz="2800" b="1" u="sng" dirty="0"/>
              <a:t>Su Hijo Jesucristo</a:t>
            </a:r>
            <a:r>
              <a:rPr lang="es-ES" sz="2800" dirty="0"/>
              <a:t>. </a:t>
            </a:r>
            <a:r>
              <a:rPr lang="es-ES" sz="2800" b="1" u="sng" dirty="0"/>
              <a:t>Este es el verdadero Dios y la vida eterna.</a:t>
            </a:r>
            <a:r>
              <a:rPr lang="es-ES" sz="2800" dirty="0"/>
              <a:t>  21  </a:t>
            </a:r>
            <a:r>
              <a:rPr lang="es-ES" sz="2800" b="1" u="sng" dirty="0"/>
              <a:t>Hijos, aléjense de los ídolos</a:t>
            </a:r>
            <a:r>
              <a:rPr lang="es-E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718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04CE4D-1253-FBE2-1D57-9A4239E0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/>
            <a:r>
              <a:rPr lang="en-US" sz="3600" dirty="0" err="1"/>
              <a:t>Aléjense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FF00"/>
                </a:solidFill>
              </a:rPr>
              <a:t>de </a:t>
            </a:r>
            <a:r>
              <a:rPr lang="en-US" sz="3600" b="1" dirty="0" err="1">
                <a:solidFill>
                  <a:srgbClr val="FFFF00"/>
                </a:solidFill>
              </a:rPr>
              <a:t>los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ídolos</a:t>
            </a:r>
            <a:endParaRPr lang="en-US" sz="1800" dirty="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22C298-158C-CC9C-12BC-0D9BE7A69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850"/>
            <a:ext cx="7886700" cy="4027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1 Juan 5:18 </a:t>
            </a:r>
            <a:r>
              <a:rPr lang="es-ES" sz="2800" dirty="0" smtClean="0"/>
              <a:t>Sabemos </a:t>
            </a:r>
            <a:r>
              <a:rPr lang="es-ES" sz="2800" dirty="0"/>
              <a:t>que todo el que ha nacido de Dios, no peca; sino que Aquel que nació de Dios lo guarda y el maligno no lo toca.  19  Sabemos que somos de Dios, y que el mundo entero está bajo el poder del maligno.  20  Y sabemos que el Hijo de Dios ha venido y nos ha dado entendimiento a fin de que conozcamos a Aquel que es verdadero; y nosotros estamos en Aquel que es verdadero, en Su Hijo Jesucristo. Este es el verdadero Dios y la vida eterna.  21  </a:t>
            </a:r>
            <a:r>
              <a:rPr lang="es-ES" sz="2800" b="1" u="sng" dirty="0"/>
              <a:t>Hijos, aléjense de los ídolos</a:t>
            </a:r>
            <a:r>
              <a:rPr lang="es-ES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375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ABD39C-0A02-C703-41B3-7C9A65BE9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Los </a:t>
            </a:r>
            <a:r>
              <a:rPr lang="en-US" dirty="0" err="1" smtClean="0"/>
              <a:t>efesios</a:t>
            </a:r>
            <a:r>
              <a:rPr lang="en-US" dirty="0" smtClean="0"/>
              <a:t> </a:t>
            </a:r>
            <a:r>
              <a:rPr lang="en-US" dirty="0"/>
              <a:t>y la idolatría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90125E-8723-5A19-05C1-31E9CE436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Hechos 19:18 </a:t>
            </a:r>
            <a:r>
              <a:rPr lang="es-ES" sz="2800" dirty="0" smtClean="0"/>
              <a:t>También </a:t>
            </a:r>
            <a:r>
              <a:rPr lang="es-ES" sz="2800" dirty="0"/>
              <a:t>muchos de los que habían creído continuaban viniendo, confesando y declarando las cosas que practicaban.  19  Muchos de </a:t>
            </a:r>
            <a:r>
              <a:rPr lang="es-ES" sz="2800" b="1" u="sng" dirty="0"/>
              <a:t>los que practicaban la magia, juntando sus libros</a:t>
            </a:r>
            <a:r>
              <a:rPr lang="es-ES" sz="2800" dirty="0"/>
              <a:t>, los quemaban a la vista de todos. Calcularon su precio y hallaron que </a:t>
            </a:r>
            <a:r>
              <a:rPr lang="es-ES" sz="2800" b="1" u="sng" dirty="0"/>
              <a:t>llegaba a 50,000 monedas de plata (180 kilogramos)</a:t>
            </a:r>
            <a:r>
              <a:rPr lang="es-ES" sz="2800" dirty="0"/>
              <a:t>.  20  Así crecía poderosamente y prevalecía la palabra del Señor.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93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3C939D-55A7-7DB9-128D-4DE95655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21154"/>
            <a:ext cx="7886700" cy="1104636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 rtl="0"/>
            <a:r>
              <a:rPr lang="en-US" sz="2800" dirty="0"/>
              <a:t>La idolatría </a:t>
            </a:r>
            <a:r>
              <a:rPr lang="en-US" sz="2800" dirty="0" err="1"/>
              <a:t>nunca</a:t>
            </a:r>
            <a:r>
              <a:rPr lang="en-US" sz="2800" dirty="0"/>
              <a:t> </a:t>
            </a:r>
            <a:r>
              <a:rPr lang="en-US" sz="2800" dirty="0" smtClean="0"/>
              <a:t>se </a:t>
            </a:r>
            <a:r>
              <a:rPr lang="en-US" sz="2800" dirty="0" err="1" smtClean="0"/>
              <a:t>trataba</a:t>
            </a:r>
            <a:r>
              <a:rPr lang="en-US" sz="2800" dirty="0" smtClean="0"/>
              <a:t> de</a:t>
            </a:r>
            <a:r>
              <a:rPr lang="en-US" sz="2800" dirty="0" smtClean="0"/>
              <a:t> </a:t>
            </a:r>
            <a:r>
              <a:rPr lang="en-US" sz="2800" dirty="0"/>
              <a:t>la estatua; se trataba de colocar </a:t>
            </a:r>
            <a:r>
              <a:rPr lang="en-US" sz="2800" dirty="0" err="1"/>
              <a:t>algo</a:t>
            </a:r>
            <a:r>
              <a:rPr lang="en-US" sz="2800" dirty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donde</a:t>
            </a:r>
            <a:r>
              <a:rPr lang="en-US" sz="2800" dirty="0" smtClean="0"/>
              <a:t> </a:t>
            </a:r>
            <a:r>
              <a:rPr lang="en-US" sz="2800" dirty="0"/>
              <a:t>Dios </a:t>
            </a:r>
            <a:r>
              <a:rPr lang="en-US" sz="2800" dirty="0" err="1" smtClean="0"/>
              <a:t>realmente</a:t>
            </a:r>
            <a:r>
              <a:rPr lang="en-US" sz="2800" dirty="0" smtClean="0"/>
              <a:t> </a:t>
            </a:r>
            <a:r>
              <a:rPr lang="en-US" sz="2800" dirty="0" err="1" smtClean="0"/>
              <a:t>tenía</a:t>
            </a:r>
            <a:r>
              <a:rPr lang="en-US" sz="2800" dirty="0" smtClean="0"/>
              <a:t> que </a:t>
            </a:r>
            <a:r>
              <a:rPr lang="en-US" sz="2800" dirty="0" err="1" smtClean="0"/>
              <a:t>estar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574626-4459-1A70-BD57-D500A3097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010" y="0"/>
            <a:ext cx="8460058" cy="4610364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600" dirty="0"/>
              <a:t>Ezequiel 14:1 </a:t>
            </a:r>
            <a:r>
              <a:rPr lang="es-ES" sz="2600" dirty="0" smtClean="0"/>
              <a:t>Entonces </a:t>
            </a:r>
            <a:r>
              <a:rPr lang="es-ES" sz="2600" dirty="0"/>
              <a:t>vinieron a mí algunos de los ancianos de Israel y se sentaron delante de mí.  2  Y vino a mí la palabra del SEÑOR:  3  «Hijo de hombre, estos hombres han erigido </a:t>
            </a:r>
            <a:r>
              <a:rPr lang="es-ES" sz="2600" b="1" u="sng" dirty="0"/>
              <a:t>sus ídolos en su corazón</a:t>
            </a:r>
            <a:r>
              <a:rPr lang="es-ES" sz="2600" dirty="0"/>
              <a:t>, y han puesto delante de su rostro lo que los hace caer en su iniquidad. ¿Me dejaré Yo consultar por ellos?  4  Por tanto, diles: “Así dice el Señor DIOS: ‘Cualquier hombre de la casa de Israel que erija </a:t>
            </a:r>
            <a:r>
              <a:rPr lang="es-ES" sz="2600" b="1" u="sng" dirty="0"/>
              <a:t>sus ídolos en su corazón</a:t>
            </a:r>
            <a:r>
              <a:rPr lang="es-ES" sz="2600" dirty="0"/>
              <a:t>, y que ponga delante de su rostro lo que lo hace caer en su iniquidad, y después venga al profeta, Yo, el SEÑOR, le responderé entonces de acuerdo con la multitud de sus ídolos,  5  a fin de </a:t>
            </a:r>
            <a:r>
              <a:rPr lang="es-ES" sz="2600" b="1" u="sng" dirty="0"/>
              <a:t>alcanzar a la casa de Israel en sus corazones, que están apartados de Mí a causa de todos sus ídolos</a:t>
            </a:r>
            <a:r>
              <a:rPr lang="es-ES" sz="2600" dirty="0"/>
              <a:t>’”.  6  »Por tanto, dile a la casa de Israel: “Así dice el Señor DIOS: ‘Arrepiéntanse y apártense de sus ídolos, y de todas sus abominaciones aparten sus rostros.  7  Porque a cualquiera de la casa de Israel, o de los extranjeros que residen en Israel, que se aleje de Mí y erija sus ídolos en su corazón, que ponga delante de su rostro lo que lo hace caer en su iniquidad, y después venga al profeta para consultarme por medio de él, Yo, el SEÑOR, le responderé por Mí mismo.  8  Pondré Mi rostro contra ese hombre, haré de él señal y proverbio, y lo cortaré de en medio de Mi pueblo. Así ustedes sabrán que Yo soy el SEÑOR.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0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69CF58-173B-0522-43BF-FB028D0A7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62666"/>
            <a:ext cx="6858000" cy="1989667"/>
          </a:xfrm>
        </p:spPr>
        <p:txBody>
          <a:bodyPr anchor="ctr">
            <a:normAutofit/>
          </a:bodyPr>
          <a:lstStyle/>
          <a:p>
            <a:pPr rtl="0"/>
            <a:r>
              <a:rPr lang="en-US" sz="5400" dirty="0" err="1" smtClean="0"/>
              <a:t>Aléjense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de los ídolos</a:t>
            </a:r>
          </a:p>
        </p:txBody>
      </p:sp>
    </p:spTree>
    <p:extLst>
      <p:ext uri="{BB962C8B-B14F-4D97-AF65-F5344CB8AC3E}">
        <p14:creationId xmlns:p14="http://schemas.microsoft.com/office/powerpoint/2010/main" val="342277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C25DF6-00D2-D0D3-AB2B-D5FE758C8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La idolatría siempre ha sido un </a:t>
            </a:r>
            <a:r>
              <a:rPr lang="en-US" dirty="0" err="1" smtClean="0"/>
              <a:t>problema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para el pueblo de Dios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8C423B-A65D-D042-43EE-727C88298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816" y="1521353"/>
            <a:ext cx="3886200" cy="3626115"/>
          </a:xfrm>
        </p:spPr>
        <p:txBody>
          <a:bodyPr>
            <a:noAutofit/>
          </a:bodyPr>
          <a:lstStyle/>
          <a:p>
            <a:pPr algn="l" rtl="0"/>
            <a:r>
              <a:rPr lang="en-US" dirty="0"/>
              <a:t>La Biblia comienza con Dios como el Ser singular que hizo todas las cosas.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A20F2130-4A67-7823-5A4A-FCA2A6C8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20017" y="1521354"/>
            <a:ext cx="4990168" cy="402761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000" b="0" i="0" u="none" strike="noStrike" dirty="0" err="1">
                <a:effectLst/>
                <a:cs typeface="Calibri" panose="020F0502020204030204" pitchFamily="34" charset="0"/>
              </a:rPr>
              <a:t>Génesis</a:t>
            </a:r>
            <a:r>
              <a:rPr lang="en-US" sz="2000" b="0" i="0" u="none" strike="noStrike" dirty="0">
                <a:effectLst/>
                <a:cs typeface="Calibri" panose="020F0502020204030204" pitchFamily="34" charset="0"/>
              </a:rPr>
              <a:t> </a:t>
            </a:r>
            <a:r>
              <a:rPr lang="en-US" sz="2000" b="0" i="0" u="none" strike="noStrike" dirty="0" smtClean="0">
                <a:effectLst/>
                <a:cs typeface="Calibri" panose="020F0502020204030204" pitchFamily="34" charset="0"/>
              </a:rPr>
              <a:t>1:1 </a:t>
            </a:r>
            <a:r>
              <a:rPr lang="es-ES" sz="2000" b="1" u="sng" dirty="0" smtClean="0">
                <a:cs typeface="Calibri" panose="020F0502020204030204" pitchFamily="34" charset="0"/>
              </a:rPr>
              <a:t>En </a:t>
            </a:r>
            <a:r>
              <a:rPr lang="es-ES" sz="2000" b="1" u="sng" dirty="0">
                <a:cs typeface="Calibri" panose="020F0502020204030204" pitchFamily="34" charset="0"/>
              </a:rPr>
              <a:t>el principio Dios</a:t>
            </a:r>
            <a:r>
              <a:rPr lang="es-ES" sz="2000" dirty="0">
                <a:cs typeface="Calibri" panose="020F0502020204030204" pitchFamily="34" charset="0"/>
              </a:rPr>
              <a:t> creó los cielos y la tierra. </a:t>
            </a:r>
            <a:r>
              <a:rPr lang="es-ES" sz="2000" dirty="0" smtClean="0">
                <a:cs typeface="Calibri" panose="020F0502020204030204" pitchFamily="34" charset="0"/>
              </a:rPr>
              <a:t>2</a:t>
            </a:r>
            <a:r>
              <a:rPr lang="es-ES" sz="2000" dirty="0">
                <a:cs typeface="Calibri" panose="020F0502020204030204" pitchFamily="34" charset="0"/>
              </a:rPr>
              <a:t>  La tierra estaba sin orden y vacía, y las tinieblas cubrían la superficie del abismo, y el Espíritu de Dios se movía sobre la superficie de las aguas. </a:t>
            </a:r>
            <a:endParaRPr lang="es-ES" sz="2000" dirty="0" smtClean="0"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cs typeface="Calibri" panose="020F0502020204030204" pitchFamily="34" charset="0"/>
              </a:rPr>
              <a:t>Juan 1:1 </a:t>
            </a:r>
            <a:r>
              <a:rPr lang="es-ES" sz="2000" b="1" u="sng" dirty="0" smtClean="0">
                <a:cs typeface="Calibri" panose="020F0502020204030204" pitchFamily="34" charset="0"/>
              </a:rPr>
              <a:t>En </a:t>
            </a:r>
            <a:r>
              <a:rPr lang="es-ES" sz="2000" b="1" u="sng" dirty="0">
                <a:cs typeface="Calibri" panose="020F0502020204030204" pitchFamily="34" charset="0"/>
              </a:rPr>
              <a:t>el principio ya existía el Verbo</a:t>
            </a:r>
            <a:r>
              <a:rPr lang="es-ES" sz="2000" dirty="0">
                <a:cs typeface="Calibri" panose="020F0502020204030204" pitchFamily="34" charset="0"/>
              </a:rPr>
              <a:t>, y el Verbo estaba con Dios, y el Verbo era Dios.  2  </a:t>
            </a:r>
            <a:r>
              <a:rPr lang="es-ES" sz="2000" b="1" u="sng" dirty="0">
                <a:cs typeface="Calibri" panose="020F0502020204030204" pitchFamily="34" charset="0"/>
              </a:rPr>
              <a:t>Él estaba en el principio con Dios</a:t>
            </a:r>
            <a:r>
              <a:rPr lang="es-ES" sz="2000" dirty="0">
                <a:cs typeface="Calibri" panose="020F0502020204030204" pitchFamily="34" charset="0"/>
              </a:rPr>
              <a:t>.  3  Todas las cosas fueron hechas por medio de Él, y sin Él nada de lo que ha sido hecho, fue hecho.  4  En Él estaba la vida, y la vida era la Luz de los hombres.  5  La Luz brilla en las tinieblas, y las tinieblas no la comprendieron.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5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C25DF6-00D2-D0D3-AB2B-D5FE758C8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La idolatría siempre ha sido un </a:t>
            </a:r>
            <a:r>
              <a:rPr lang="en-US" dirty="0" err="1" smtClean="0"/>
              <a:t>problema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para el pueblo de Dios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8C423B-A65D-D042-43EE-727C88298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816" y="1521353"/>
            <a:ext cx="3886200" cy="3626115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La Biblia comienza con Dios como el Ser singular que hizo todas las cosas.</a:t>
            </a:r>
          </a:p>
          <a:p>
            <a:pPr algn="l" rtl="0"/>
            <a:r>
              <a:rPr lang="en-US" dirty="0"/>
              <a:t>El hombre originalmente estaba destinado a ser portador de una imagen, pero la caída lo arruinó.</a:t>
            </a:r>
          </a:p>
          <a:p>
            <a:pPr algn="l" rtl="0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A20F2130-4A67-7823-5A4A-FCA2A6C8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20017" y="1521354"/>
            <a:ext cx="4990168" cy="402761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Génesis 1:26 </a:t>
            </a:r>
            <a:r>
              <a:rPr lang="es-ES" sz="2400" dirty="0" smtClean="0"/>
              <a:t>Y </a:t>
            </a:r>
            <a:r>
              <a:rPr lang="es-ES" sz="2400" dirty="0"/>
              <a:t>dijo Dios: «Hagamos al hombre </a:t>
            </a:r>
            <a:r>
              <a:rPr lang="es-ES" sz="2400" b="1" u="sng" dirty="0"/>
              <a:t>a Nuestra imagen</a:t>
            </a:r>
            <a:r>
              <a:rPr lang="es-ES" sz="2400" dirty="0"/>
              <a:t>, conforme a </a:t>
            </a:r>
            <a:r>
              <a:rPr lang="es-ES" sz="2400" b="1" u="sng" dirty="0"/>
              <a:t>Nuestra semejanza</a:t>
            </a:r>
            <a:r>
              <a:rPr lang="es-ES" sz="2400" dirty="0"/>
              <a:t>; y ejerza dominio sobre los peces del mar, sobre las aves del cielo, sobre los ganados, sobre toda la tierra, y sobre todo reptil que se arrastra sobre la tierra».  27  Dios creó al hombre </a:t>
            </a:r>
            <a:r>
              <a:rPr lang="es-ES" sz="2400" b="1" u="sng" dirty="0"/>
              <a:t>a imagen Suya, a imagen de Dios </a:t>
            </a:r>
            <a:r>
              <a:rPr lang="es-ES" sz="2400" dirty="0"/>
              <a:t>lo creó; varón y hembra los creó.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414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C25DF6-00D2-D0D3-AB2B-D5FE758C8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13"/>
            <a:ext cx="7886700" cy="1104636"/>
          </a:xfrm>
        </p:spPr>
        <p:txBody>
          <a:bodyPr/>
          <a:lstStyle/>
          <a:p>
            <a:pPr algn="ctr" rtl="0"/>
            <a:r>
              <a:rPr lang="en-US" dirty="0"/>
              <a:t>La idolatría siempre ha sido un </a:t>
            </a:r>
            <a:r>
              <a:rPr lang="en-US" dirty="0" err="1" smtClean="0"/>
              <a:t>problema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para el pueblo de Dios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8C423B-A65D-D042-43EE-727C88298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816" y="1521353"/>
            <a:ext cx="3886200" cy="4193647"/>
          </a:xfrm>
        </p:spPr>
        <p:txBody>
          <a:bodyPr>
            <a:noAutofit/>
          </a:bodyPr>
          <a:lstStyle/>
          <a:p>
            <a:pPr algn="l" rtl="0"/>
            <a:r>
              <a:rPr lang="en-US" dirty="0"/>
              <a:t>La Biblia comienza con Dios como el Ser singular que hizo todas las cosas.</a:t>
            </a:r>
          </a:p>
          <a:p>
            <a:pPr algn="l" rtl="0"/>
            <a:r>
              <a:rPr lang="en-US" dirty="0"/>
              <a:t>El hombre originalmente estaba destinado a ser portador de una imagen, pero la caída lo arruinó.</a:t>
            </a:r>
          </a:p>
          <a:p>
            <a:pPr algn="l" rtl="0"/>
            <a:r>
              <a:rPr lang="en-US" dirty="0"/>
              <a:t>Dios constantemente llama a Su pueblo a salir de su idolatría. Parece ser un problema que siempre han tenido.</a:t>
            </a:r>
          </a:p>
          <a:p>
            <a:pPr algn="l" rtl="0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A20F2130-4A67-7823-5A4A-FCA2A6C8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20017" y="1355325"/>
            <a:ext cx="4990168" cy="419364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1800" b="0" i="0" u="none" strike="noStrike" dirty="0">
                <a:effectLst/>
                <a:cs typeface="Calibri" panose="020F0502020204030204" pitchFamily="34" charset="0"/>
              </a:rPr>
              <a:t>[Josué 24:2-3, 14, 20, 23 </a:t>
            </a:r>
            <a:r>
              <a:rPr lang="en-US" sz="1800" b="0" i="0" u="none" strike="noStrike" dirty="0" smtClean="0">
                <a:effectLst/>
                <a:cs typeface="Calibri" panose="020F0502020204030204" pitchFamily="34" charset="0"/>
              </a:rPr>
              <a:t>NBLA] </a:t>
            </a:r>
            <a:r>
              <a:rPr lang="en-US" sz="1800" b="0" i="0" u="none" strike="noStrike" dirty="0">
                <a:effectLst/>
                <a:cs typeface="Calibri" panose="020F0502020204030204" pitchFamily="34" charset="0"/>
              </a:rPr>
              <a:t>2 </a:t>
            </a:r>
            <a:r>
              <a:rPr lang="es-ES" sz="1800" dirty="0">
                <a:cs typeface="Calibri" panose="020F0502020204030204" pitchFamily="34" charset="0"/>
              </a:rPr>
              <a:t>Y Josué dijo a todo el pueblo: «Así dice el SEÑOR, Dios de Israel: “Al otro lado del Río habitaban antiguamente los padres de ustedes, es decir, </a:t>
            </a:r>
            <a:r>
              <a:rPr lang="es-ES" sz="1800" b="1" u="sng" dirty="0">
                <a:cs typeface="Calibri" panose="020F0502020204030204" pitchFamily="34" charset="0"/>
              </a:rPr>
              <a:t>Taré, padre de Abraham y de </a:t>
            </a:r>
            <a:r>
              <a:rPr lang="es-ES" sz="1800" b="1" u="sng" dirty="0" err="1">
                <a:cs typeface="Calibri" panose="020F0502020204030204" pitchFamily="34" charset="0"/>
              </a:rPr>
              <a:t>Nacor</a:t>
            </a:r>
            <a:r>
              <a:rPr lang="es-ES" sz="1800" b="1" u="sng" dirty="0">
                <a:cs typeface="Calibri" panose="020F0502020204030204" pitchFamily="34" charset="0"/>
              </a:rPr>
              <a:t>, y servían a otros dioses.</a:t>
            </a:r>
            <a:r>
              <a:rPr lang="es-ES" sz="1800" dirty="0">
                <a:cs typeface="Calibri" panose="020F0502020204030204" pitchFamily="34" charset="0"/>
              </a:rPr>
              <a:t> </a:t>
            </a:r>
            <a:r>
              <a:rPr lang="es-ES" sz="1800" dirty="0" smtClean="0">
                <a:cs typeface="Calibri" panose="020F0502020204030204" pitchFamily="34" charset="0"/>
              </a:rPr>
              <a:t>3</a:t>
            </a:r>
            <a:r>
              <a:rPr lang="es-ES" sz="1800" dirty="0">
                <a:cs typeface="Calibri" panose="020F0502020204030204" pitchFamily="34" charset="0"/>
              </a:rPr>
              <a:t>  Entonces tomé a Abraham, padre de ustedes, del otro lado del río y lo </a:t>
            </a:r>
            <a:r>
              <a:rPr lang="es-ES" sz="1800" dirty="0" err="1">
                <a:cs typeface="Calibri" panose="020F0502020204030204" pitchFamily="34" charset="0"/>
              </a:rPr>
              <a:t>guié</a:t>
            </a:r>
            <a:r>
              <a:rPr lang="es-ES" sz="1800" dirty="0">
                <a:cs typeface="Calibri" panose="020F0502020204030204" pitchFamily="34" charset="0"/>
              </a:rPr>
              <a:t> por toda la tierra de Canaán, multipliqué su descendencia y le di a Isaac. </a:t>
            </a:r>
            <a:r>
              <a:rPr lang="en-US" sz="1800" b="0" i="0" u="none" strike="noStrike" dirty="0" smtClean="0">
                <a:effectLst/>
                <a:cs typeface="Calibri" panose="020F0502020204030204" pitchFamily="34" charset="0"/>
              </a:rPr>
              <a:t>... </a:t>
            </a:r>
            <a:r>
              <a:rPr lang="en-US" sz="1800" b="0" i="0" u="none" strike="noStrike" dirty="0">
                <a:effectLst/>
                <a:cs typeface="Calibri" panose="020F0502020204030204" pitchFamily="34" charset="0"/>
              </a:rPr>
              <a:t>14 </a:t>
            </a:r>
            <a:r>
              <a:rPr lang="es-ES" sz="1800" dirty="0">
                <a:cs typeface="Calibri" panose="020F0502020204030204" pitchFamily="34" charset="0"/>
              </a:rPr>
              <a:t>»Ahora pues, teman al SEÑOR y sírvanle con integridad y con fidelidad. </a:t>
            </a:r>
            <a:r>
              <a:rPr lang="es-ES" sz="1800" b="1" u="sng" dirty="0">
                <a:cs typeface="Calibri" panose="020F0502020204030204" pitchFamily="34" charset="0"/>
              </a:rPr>
              <a:t>Quiten los dioses que sus padres sirvieron al otro lado del Río y en Egipto</a:t>
            </a:r>
            <a:r>
              <a:rPr lang="es-ES" sz="1800" dirty="0">
                <a:cs typeface="Calibri" panose="020F0502020204030204" pitchFamily="34" charset="0"/>
              </a:rPr>
              <a:t>, y sirvan al </a:t>
            </a:r>
            <a:r>
              <a:rPr lang="es-ES" sz="1800" dirty="0" smtClean="0">
                <a:cs typeface="Calibri" panose="020F0502020204030204" pitchFamily="34" charset="0"/>
              </a:rPr>
              <a:t>SEÑOR</a:t>
            </a:r>
            <a:r>
              <a:rPr lang="en-US" sz="1800" b="0" i="0" u="none" strike="noStrike" dirty="0" smtClean="0">
                <a:effectLst/>
                <a:cs typeface="Calibri" panose="020F0502020204030204" pitchFamily="34" charset="0"/>
              </a:rPr>
              <a:t> </a:t>
            </a:r>
            <a:r>
              <a:rPr lang="en-US" sz="1800" b="0" i="0" u="none" strike="noStrike" dirty="0">
                <a:effectLst/>
                <a:cs typeface="Calibri" panose="020F0502020204030204" pitchFamily="34" charset="0"/>
              </a:rPr>
              <a:t>... 20 </a:t>
            </a:r>
            <a:r>
              <a:rPr lang="es-ES" sz="1800" b="1" u="sng" dirty="0">
                <a:cs typeface="Calibri" panose="020F0502020204030204" pitchFamily="34" charset="0"/>
              </a:rPr>
              <a:t>Si abandonan al SEÑOR y sirven a dioses extranjeros</a:t>
            </a:r>
            <a:r>
              <a:rPr lang="es-ES" sz="1800" dirty="0">
                <a:cs typeface="Calibri" panose="020F0502020204030204" pitchFamily="34" charset="0"/>
              </a:rPr>
              <a:t>, Él se volverá y les hará daño, y los consumirá después de haberlos tratado bien</a:t>
            </a:r>
            <a:r>
              <a:rPr lang="es-ES" sz="1800" dirty="0" smtClean="0">
                <a:cs typeface="Calibri" panose="020F0502020204030204" pitchFamily="34" charset="0"/>
              </a:rPr>
              <a:t>»</a:t>
            </a:r>
            <a:r>
              <a:rPr lang="en-US" sz="1800" b="0" i="0" u="none" strike="noStrike" dirty="0" smtClean="0">
                <a:effectLst/>
                <a:cs typeface="Calibri" panose="020F0502020204030204" pitchFamily="34" charset="0"/>
              </a:rPr>
              <a:t>... </a:t>
            </a:r>
            <a:r>
              <a:rPr lang="en-US" sz="1800" b="0" i="0" u="none" strike="noStrike" dirty="0">
                <a:effectLst/>
                <a:cs typeface="Calibri" panose="020F0502020204030204" pitchFamily="34" charset="0"/>
              </a:rPr>
              <a:t>23 </a:t>
            </a:r>
            <a:r>
              <a:rPr lang="es-ES" sz="1800" dirty="0">
                <a:cs typeface="Calibri" panose="020F0502020204030204" pitchFamily="34" charset="0"/>
              </a:rPr>
              <a:t>«Ahora pues», les dijo Josué, «</a:t>
            </a:r>
            <a:r>
              <a:rPr lang="es-ES" sz="1800" b="1" u="sng" dirty="0">
                <a:cs typeface="Calibri" panose="020F0502020204030204" pitchFamily="34" charset="0"/>
              </a:rPr>
              <a:t>quiten los dioses extranjeros que están en medio de ustedes</a:t>
            </a:r>
            <a:r>
              <a:rPr lang="es-ES" sz="1800" dirty="0">
                <a:cs typeface="Calibri" panose="020F0502020204030204" pitchFamily="34" charset="0"/>
              </a:rPr>
              <a:t>, e inclinen su corazón al SEÑOR, Dios de Israel». </a:t>
            </a:r>
            <a:endParaRPr lang="en-US" sz="18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6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A700AC-3DAC-83CB-8A97-838C881D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6326" y="15213"/>
            <a:ext cx="9250326" cy="780669"/>
          </a:xfrm>
        </p:spPr>
        <p:txBody>
          <a:bodyPr>
            <a:normAutofit/>
          </a:bodyPr>
          <a:lstStyle/>
          <a:p>
            <a:pPr algn="ctr" rtl="0"/>
            <a:r>
              <a:rPr lang="en-US" dirty="0"/>
              <a:t>El atractivo de la </a:t>
            </a:r>
            <a:r>
              <a:rPr lang="en-US" dirty="0" err="1"/>
              <a:t>idolatría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en</a:t>
            </a:r>
            <a:r>
              <a:rPr lang="en-US" dirty="0" smtClean="0"/>
              <a:t> ese </a:t>
            </a:r>
            <a:r>
              <a:rPr lang="en-US" dirty="0" err="1" smtClean="0"/>
              <a:t>entonces</a:t>
            </a:r>
            <a:r>
              <a:rPr lang="en-US" dirty="0" smtClean="0"/>
              <a:t> </a:t>
            </a:r>
            <a:r>
              <a:rPr lang="en-US" dirty="0"/>
              <a:t>y ahora)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C314D8-C17B-64DE-5154-F7D4CEE93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795882"/>
            <a:ext cx="3114392" cy="78066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 rtl="0">
              <a:buNone/>
            </a:pPr>
            <a:r>
              <a:rPr lang="en-US" dirty="0"/>
              <a:t>La gente quiere adorar algo palpable.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EA2261-0DD3-1791-92EA-A18993F83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49" y="1576551"/>
            <a:ext cx="7886699" cy="412323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Éxodo 32:1 </a:t>
            </a:r>
            <a:r>
              <a:rPr lang="es-ES" sz="2400" dirty="0"/>
              <a:t> Cuando el pueblo vio que Moisés tardaba en bajar del monte, la gente se congregó alrededor de Aarón, y le dijeron: «</a:t>
            </a:r>
            <a:r>
              <a:rPr lang="es-ES" sz="2400" b="1" u="sng" dirty="0"/>
              <a:t>Levántate, haznos un dios que vaya delante de nosotros</a:t>
            </a:r>
            <a:r>
              <a:rPr lang="es-ES" sz="2400" dirty="0"/>
              <a:t>. En cuanto a este Moisés, el hombre que nos sacó de la tierra de Egipto, no sabemos qué le haya acontecido». </a:t>
            </a:r>
            <a:r>
              <a:rPr lang="es-ES" sz="2400" dirty="0" smtClean="0"/>
              <a:t>4</a:t>
            </a:r>
            <a:r>
              <a:rPr lang="es-ES" sz="2400" dirty="0"/>
              <a:t>  </a:t>
            </a:r>
            <a:r>
              <a:rPr lang="es-ES" sz="2400" b="1" u="sng" dirty="0"/>
              <a:t>Él los tomó</a:t>
            </a:r>
            <a:r>
              <a:rPr lang="es-ES" sz="2400" dirty="0"/>
              <a:t> de sus manos y </a:t>
            </a:r>
            <a:r>
              <a:rPr lang="es-ES" sz="2400" b="1" u="sng" dirty="0"/>
              <a:t>les dio forma con buril</a:t>
            </a:r>
            <a:r>
              <a:rPr lang="es-ES" sz="2400" dirty="0"/>
              <a:t>, e </a:t>
            </a:r>
            <a:r>
              <a:rPr lang="es-ES" sz="2400" b="1" u="sng" dirty="0"/>
              <a:t>hizo de ellos un becerro de fundición</a:t>
            </a:r>
            <a:r>
              <a:rPr lang="es-ES" sz="2400" dirty="0"/>
              <a:t>. Y ellos dijeron: «</a:t>
            </a:r>
            <a:r>
              <a:rPr lang="es-ES" sz="2400" b="1" u="sng" dirty="0"/>
              <a:t>Este es tu dios, Israel, que te ha sacado de la tierra de Egipto</a:t>
            </a:r>
            <a:r>
              <a:rPr lang="es-ES" sz="2400" dirty="0" smtClean="0"/>
              <a:t>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9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C314D8-C17B-64DE-5154-F7D4CEE93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795882"/>
            <a:ext cx="3114392" cy="780669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anchor="ctr">
            <a:noAutofit/>
          </a:bodyPr>
          <a:lstStyle/>
          <a:p>
            <a:pPr marL="0" indent="0" algn="ctr" rtl="0">
              <a:buNone/>
            </a:pPr>
            <a:r>
              <a:rPr lang="en-US" dirty="0"/>
              <a:t>La gente quiere adorar algo palpable.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0EA2261-0DD3-1791-92EA-A18993F83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4853" y="1576551"/>
            <a:ext cx="8185742" cy="4123236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/>
              <a:t>1 Reyes 18:</a:t>
            </a:r>
            <a:r>
              <a:rPr lang="en-US" sz="2400" b="0" i="0" u="none" strike="noStrike" dirty="0">
                <a:effectLst/>
              </a:rPr>
              <a:t>17 </a:t>
            </a:r>
            <a:r>
              <a:rPr lang="es-ES" sz="2400" dirty="0" smtClean="0"/>
              <a:t>Cuando </a:t>
            </a:r>
            <a:r>
              <a:rPr lang="es-ES" sz="2400" dirty="0" err="1"/>
              <a:t>Acab</a:t>
            </a:r>
            <a:r>
              <a:rPr lang="es-ES" sz="2400" dirty="0"/>
              <a:t> vio a Elías, </a:t>
            </a:r>
            <a:r>
              <a:rPr lang="es-ES" sz="2400" dirty="0" err="1"/>
              <a:t>Acab</a:t>
            </a:r>
            <a:r>
              <a:rPr lang="es-ES" sz="2400" dirty="0"/>
              <a:t> le dijo: «¿Eres tú, perturbador de Israel?».  18  Y él respondió: «Yo no he perturbado a Israel, sino tú y la casa de tu padre, </a:t>
            </a:r>
            <a:r>
              <a:rPr lang="es-ES" sz="2400" b="1" u="sng" dirty="0"/>
              <a:t>porque ustedes han abandonado los mandamientos del SEÑOR y han seguido a los </a:t>
            </a:r>
            <a:r>
              <a:rPr lang="es-ES" sz="2400" b="1" u="sng" dirty="0" err="1" smtClean="0"/>
              <a:t>Baales</a:t>
            </a:r>
            <a:r>
              <a:rPr lang="es-ES" sz="2400" dirty="0" smtClean="0"/>
              <a:t>… 21  </a:t>
            </a:r>
            <a:r>
              <a:rPr lang="es-ES" sz="2400" dirty="0"/>
              <a:t>Elías se acercó a todo el pueblo y dijo: «</a:t>
            </a:r>
            <a:r>
              <a:rPr lang="es-ES" sz="2400" b="1" u="sng" dirty="0"/>
              <a:t>¿Hasta cuándo vacilarán entre dos opiniones? Si el SEÑOR es Dios, síganlo; y si Baal, síganlo a él</a:t>
            </a:r>
            <a:r>
              <a:rPr lang="es-ES" sz="2400" dirty="0"/>
              <a:t>». Pero el pueblo no le respondió ni una palabra.  22  Entonces Elías dijo al pueblo: «Solo yo he quedado como profeta del SEÑOR, pero los profetas de Baal son 450 hombres</a:t>
            </a:r>
            <a:r>
              <a:rPr lang="es-ES" sz="2400" dirty="0" smtClean="0"/>
              <a:t>.</a:t>
            </a:r>
          </a:p>
          <a:p>
            <a:pPr marL="0" indent="0" algn="ctr">
              <a:buNone/>
            </a:pPr>
            <a:r>
              <a:rPr lang="en-US" sz="2400" dirty="0" err="1" smtClean="0"/>
              <a:t>Deuteronomio</a:t>
            </a:r>
            <a:r>
              <a:rPr lang="en-US" sz="2400" dirty="0" smtClean="0"/>
              <a:t> </a:t>
            </a:r>
            <a:r>
              <a:rPr lang="en-US" sz="2400" dirty="0"/>
              <a:t>6:4 </a:t>
            </a:r>
            <a:r>
              <a:rPr lang="es-ES" sz="2400" dirty="0"/>
              <a:t>»Escucha, oh Israel, el SEÑOR es nuestro Dios, </a:t>
            </a:r>
            <a:r>
              <a:rPr lang="es-ES" sz="2400" b="1" u="sng" dirty="0"/>
              <a:t>el SEÑOR uno es</a:t>
            </a:r>
            <a:r>
              <a:rPr lang="es-ES" sz="2400" dirty="0"/>
              <a:t>. </a:t>
            </a:r>
            <a:r>
              <a:rPr lang="es-ES" sz="2400" dirty="0" smtClean="0"/>
              <a:t>5</a:t>
            </a:r>
            <a:r>
              <a:rPr lang="es-ES" sz="2400" dirty="0"/>
              <a:t>  Amarás al SEÑOR tu Dios con todo tu corazón, con toda tu alma y con toda tu </a:t>
            </a:r>
            <a:r>
              <a:rPr lang="es-ES" sz="2400" dirty="0" smtClean="0"/>
              <a:t>fuerza…</a:t>
            </a:r>
            <a:r>
              <a:rPr lang="es-ES" sz="2400" dirty="0"/>
              <a:t> </a:t>
            </a:r>
            <a:r>
              <a:rPr lang="en-US" sz="2400" dirty="0" smtClean="0"/>
              <a:t>13 </a:t>
            </a:r>
            <a:r>
              <a:rPr lang="es-ES" sz="2400" b="1" u="sng" dirty="0" smtClean="0"/>
              <a:t>Temerás </a:t>
            </a:r>
            <a:r>
              <a:rPr lang="es-ES" sz="2400" b="1" u="sng" dirty="0"/>
              <a:t>solo al SEÑOR tu Dios</a:t>
            </a:r>
            <a:r>
              <a:rPr lang="es-ES" sz="2400" dirty="0"/>
              <a:t>; y a Él adorarás y jurarás por Su nombre. </a:t>
            </a:r>
            <a:r>
              <a:rPr lang="es-ES" sz="2400" dirty="0" smtClean="0"/>
              <a:t>14</a:t>
            </a:r>
            <a:r>
              <a:rPr lang="es-ES" sz="2400" dirty="0"/>
              <a:t>  </a:t>
            </a:r>
            <a:r>
              <a:rPr lang="es-ES" sz="2400" b="1" u="sng" dirty="0"/>
              <a:t>No seguirán a otros dioses, a ninguno de los dioses </a:t>
            </a:r>
            <a:r>
              <a:rPr lang="es-ES" sz="2400" dirty="0"/>
              <a:t>de los pueblos que los </a:t>
            </a:r>
            <a:r>
              <a:rPr lang="es-ES" sz="2400" dirty="0" smtClean="0"/>
              <a:t>rodean…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08827A98-AB10-B391-AB79-90CCFBFC4503}"/>
              </a:ext>
            </a:extLst>
          </p:cNvPr>
          <p:cNvSpPr txBox="1">
            <a:spLocks/>
          </p:cNvSpPr>
          <p:nvPr/>
        </p:nvSpPr>
        <p:spPr>
          <a:xfrm>
            <a:off x="3114392" y="795882"/>
            <a:ext cx="2915216" cy="78066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dirty="0"/>
              <a:t>No hay UN Dios a quien debas servir.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57A700AC-3DAC-83CB-8A97-838C881DC857}"/>
              </a:ext>
            </a:extLst>
          </p:cNvPr>
          <p:cNvSpPr txBox="1">
            <a:spLocks/>
          </p:cNvSpPr>
          <p:nvPr/>
        </p:nvSpPr>
        <p:spPr>
          <a:xfrm>
            <a:off x="-106326" y="15213"/>
            <a:ext cx="9250326" cy="780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El atractivo de la idolatría (en ese entonces y ahora)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0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2780</TotalTime>
  <Words>2004</Words>
  <Application>Microsoft Office PowerPoint</Application>
  <PresentationFormat>On-screen Show (16:10)</PresentationFormat>
  <Paragraphs>79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Arimo</vt:lpstr>
      <vt:lpstr>Calibri</vt:lpstr>
      <vt:lpstr>Calibri Light</vt:lpstr>
      <vt:lpstr>Playfair Display</vt:lpstr>
      <vt:lpstr>Office Theme</vt:lpstr>
      <vt:lpstr>Los efesios y la idolatría</vt:lpstr>
      <vt:lpstr>Los efesios y la idolatría</vt:lpstr>
      <vt:lpstr>La idolatría nunca se trataba de la estatua; se trataba de colocar algo en donde Dios realmente tenía que estar</vt:lpstr>
      <vt:lpstr>Aléjense de los ídolos</vt:lpstr>
      <vt:lpstr>La idolatría siempre ha sido un problema para el pueblo de Dios</vt:lpstr>
      <vt:lpstr>La idolatría siempre ha sido un problema para el pueblo de Dios</vt:lpstr>
      <vt:lpstr>La idolatría siempre ha sido un problema para el pueblo de Dios</vt:lpstr>
      <vt:lpstr>El atractivo de la idolatría (en ese entonces y ahora)</vt:lpstr>
      <vt:lpstr>PowerPoint Presentation</vt:lpstr>
      <vt:lpstr>El atractivo de la idolatría (en ese entonces y ahora)</vt:lpstr>
      <vt:lpstr>PowerPoint Presentation</vt:lpstr>
      <vt:lpstr>PowerPoint Presentation</vt:lpstr>
      <vt:lpstr>Aléjense de los ídolos</vt:lpstr>
      <vt:lpstr>Aléjense de los ídolos</vt:lpstr>
      <vt:lpstr>Aléjense de los ídolos</vt:lpstr>
      <vt:lpstr>Aléjense de los ídolos</vt:lpstr>
      <vt:lpstr>Aléjense de los ídolos</vt:lpstr>
      <vt:lpstr>Aléjense de los ídolos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Ephesians and idolatry</dc:title>
  <dc:creator>Bill Sanchez</dc:creator>
  <cp:lastModifiedBy>Esther Eubanks</cp:lastModifiedBy>
  <cp:revision>10</cp:revision>
  <dcterms:created xsi:type="dcterms:W3CDTF">2022-11-22T00:01:07Z</dcterms:created>
  <dcterms:modified xsi:type="dcterms:W3CDTF">2022-11-27T02:46:17Z</dcterms:modified>
</cp:coreProperties>
</file>