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7" r:id="rId2"/>
    <p:sldId id="274" r:id="rId3"/>
    <p:sldId id="297" r:id="rId4"/>
    <p:sldId id="256" r:id="rId5"/>
    <p:sldId id="289" r:id="rId6"/>
    <p:sldId id="291" r:id="rId7"/>
    <p:sldId id="293" r:id="rId8"/>
    <p:sldId id="294" r:id="rId9"/>
    <p:sldId id="295" r:id="rId10"/>
    <p:sldId id="290" r:id="rId11"/>
    <p:sldId id="287" r:id="rId12"/>
    <p:sldId id="288" r:id="rId13"/>
    <p:sldId id="296"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55"/>
    <p:restoredTop sz="96327"/>
  </p:normalViewPr>
  <p:slideViewPr>
    <p:cSldViewPr snapToGrid="0" snapToObjects="1">
      <p:cViewPr varScale="1">
        <p:scale>
          <a:sx n="91" d="100"/>
          <a:sy n="91" d="100"/>
        </p:scale>
        <p:origin x="200" y="1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D29DA1-3617-0F4C-8434-CE7F3C3F8C31}" type="datetimeFigureOut">
              <a:rPr lang="en-US" smtClean="0"/>
              <a:t>12/31/22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593CC-96B5-1347-9FC4-A7D0FAC5C688}" type="slidenum">
              <a:rPr lang="en-US" smtClean="0"/>
              <a:t>‹#›</a:t>
            </a:fld>
            <a:endParaRPr lang="en-US"/>
          </a:p>
        </p:txBody>
      </p:sp>
    </p:spTree>
    <p:extLst>
      <p:ext uri="{BB962C8B-B14F-4D97-AF65-F5344CB8AC3E}">
        <p14:creationId xmlns:p14="http://schemas.microsoft.com/office/powerpoint/2010/main" val="306893025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7208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107772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68472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22741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D5380-515C-9549-96BF-05B6AF900433}" type="datetimeFigureOut">
              <a:rPr lang="en-US" smtClean="0"/>
              <a:t>12/31/22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137744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BD5380-515C-9549-96BF-05B6AF900433}"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80547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BD5380-515C-9549-96BF-05B6AF900433}" type="datetimeFigureOut">
              <a:rPr lang="en-US" smtClean="0"/>
              <a:t>12/31/22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62873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BD5380-515C-9549-96BF-05B6AF900433}" type="datetimeFigureOut">
              <a:rPr lang="en-US" smtClean="0"/>
              <a:t>12/31/22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3449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D5380-515C-9549-96BF-05B6AF900433}" type="datetimeFigureOut">
              <a:rPr lang="en-US" smtClean="0"/>
              <a:t>12/31/22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408964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BD5380-515C-9549-96BF-05B6AF900433}"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0432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BD5380-515C-9549-96BF-05B6AF900433}" type="datetimeFigureOut">
              <a:rPr lang="en-US" smtClean="0"/>
              <a:t>12/31/22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07355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0BD5380-515C-9549-96BF-05B6AF900433}" type="datetimeFigureOut">
              <a:rPr lang="en-US" smtClean="0"/>
              <a:t>12/31/22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5FC1E53-B276-CB48-A9ED-75C12E6FF295}" type="slidenum">
              <a:rPr lang="en-US" smtClean="0"/>
              <a:t>‹#›</a:t>
            </a:fld>
            <a:endParaRPr lang="en-US"/>
          </a:p>
        </p:txBody>
      </p:sp>
    </p:spTree>
    <p:extLst>
      <p:ext uri="{BB962C8B-B14F-4D97-AF65-F5344CB8AC3E}">
        <p14:creationId xmlns:p14="http://schemas.microsoft.com/office/powerpoint/2010/main" val="396960804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A8E6-8C33-CB72-8F70-146BA5BC4482}"/>
              </a:ext>
            </a:extLst>
          </p:cNvPr>
          <p:cNvSpPr>
            <a:spLocks noGrp="1"/>
          </p:cNvSpPr>
          <p:nvPr>
            <p:ph type="title"/>
          </p:nvPr>
        </p:nvSpPr>
        <p:spPr>
          <a:xfrm>
            <a:off x="628650" y="114564"/>
            <a:ext cx="7886700" cy="1104636"/>
          </a:xfrm>
        </p:spPr>
        <p:txBody>
          <a:bodyPr/>
          <a:lstStyle/>
          <a:p>
            <a:pPr algn="ctr"/>
            <a:r>
              <a:rPr lang="en-US" dirty="0"/>
              <a:t>Everyone’s looking for a fresh start</a:t>
            </a:r>
          </a:p>
        </p:txBody>
      </p:sp>
      <p:sp>
        <p:nvSpPr>
          <p:cNvPr id="4" name="TextBox 3">
            <a:extLst>
              <a:ext uri="{FF2B5EF4-FFF2-40B4-BE49-F238E27FC236}">
                <a16:creationId xmlns:a16="http://schemas.microsoft.com/office/drawing/2014/main" id="{5E9A8C20-27A8-4F1C-5D03-B4251F6D7CD9}"/>
              </a:ext>
            </a:extLst>
          </p:cNvPr>
          <p:cNvSpPr txBox="1"/>
          <p:nvPr/>
        </p:nvSpPr>
        <p:spPr>
          <a:xfrm>
            <a:off x="5019040" y="1361440"/>
            <a:ext cx="4124960" cy="4401205"/>
          </a:xfrm>
          <a:prstGeom prst="rect">
            <a:avLst/>
          </a:prstGeom>
          <a:noFill/>
        </p:spPr>
        <p:txBody>
          <a:bodyPr wrap="square" rtlCol="0">
            <a:spAutoFit/>
          </a:bodyPr>
          <a:lstStyle/>
          <a:p>
            <a:pPr algn="ctr"/>
            <a:r>
              <a:rPr lang="en-US" sz="2800" u="sng" dirty="0"/>
              <a:t>Top “typical” resolutions</a:t>
            </a:r>
          </a:p>
          <a:p>
            <a:pPr algn="ctr"/>
            <a:r>
              <a:rPr lang="en-US" sz="2800" dirty="0"/>
              <a:t>Eat healthier</a:t>
            </a:r>
          </a:p>
          <a:p>
            <a:pPr algn="ctr"/>
            <a:r>
              <a:rPr lang="en-US" sz="2800" dirty="0"/>
              <a:t>Exercise more/lose weight</a:t>
            </a:r>
          </a:p>
          <a:p>
            <a:pPr algn="ctr"/>
            <a:r>
              <a:rPr lang="en-US" sz="2800" dirty="0"/>
              <a:t>Fiscal Responsibility</a:t>
            </a:r>
          </a:p>
          <a:p>
            <a:pPr algn="ctr"/>
            <a:r>
              <a:rPr lang="en-US" sz="2800" dirty="0"/>
              <a:t>Learn a skill</a:t>
            </a:r>
          </a:p>
          <a:p>
            <a:pPr algn="ctr"/>
            <a:r>
              <a:rPr lang="en-US" sz="2800" dirty="0"/>
              <a:t>Quit a bad habit</a:t>
            </a:r>
          </a:p>
          <a:p>
            <a:pPr algn="ctr"/>
            <a:r>
              <a:rPr lang="en-US" sz="2800" dirty="0"/>
              <a:t>Get organized</a:t>
            </a:r>
          </a:p>
          <a:p>
            <a:pPr algn="ctr"/>
            <a:r>
              <a:rPr lang="en-US" sz="2800" dirty="0"/>
              <a:t>Travel</a:t>
            </a:r>
          </a:p>
          <a:p>
            <a:pPr algn="ctr"/>
            <a:r>
              <a:rPr lang="en-US" sz="2800" dirty="0"/>
              <a:t>Spend time with family</a:t>
            </a:r>
          </a:p>
          <a:p>
            <a:pPr algn="ctr"/>
            <a:r>
              <a:rPr lang="en-US" sz="2800" dirty="0"/>
              <a:t>Floss more</a:t>
            </a:r>
          </a:p>
        </p:txBody>
      </p:sp>
    </p:spTree>
    <p:extLst>
      <p:ext uri="{BB962C8B-B14F-4D97-AF65-F5344CB8AC3E}">
        <p14:creationId xmlns:p14="http://schemas.microsoft.com/office/powerpoint/2010/main" val="447418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God isn’t calling for a better you, </a:t>
            </a:r>
            <a:br>
              <a:rPr lang="en-US" dirty="0"/>
            </a:br>
            <a:r>
              <a:rPr lang="en-US" dirty="0"/>
              <a:t>it’s a new you</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lnSpcReduction="10000"/>
          </a:bodyPr>
          <a:lstStyle/>
          <a:p>
            <a:pPr marL="0" indent="0" algn="ctr">
              <a:buNone/>
            </a:pPr>
            <a:r>
              <a:rPr lang="en-US" sz="2400" dirty="0"/>
              <a:t>Ephesians 4:17 So this I say, and affirm together with the Lord, that you walk no longer just as the Gentiles also walk, in the futility of their mind, 18 being darkened in their understanding, excluded from the life of God because of the ignorance that is in them, because of the hardness of their heart; 19 and they, having become callous, have given themselves over to sensuality for the practice of every kind of impurity with greediness. 20 But you did not learn Christ in this way, 21 if indeed you have heard Him and have been taught in Him, just as truth is in Jesus, 22 </a:t>
            </a:r>
            <a:r>
              <a:rPr lang="en-US" sz="2400" dirty="0">
                <a:solidFill>
                  <a:srgbClr val="FFFF00"/>
                </a:solidFill>
              </a:rPr>
              <a:t>that, in reference to your former manner of life, you lay aside the old self</a:t>
            </a:r>
            <a:r>
              <a:rPr lang="en-US" sz="2400" dirty="0"/>
              <a:t>, which is being corrupted in accordance with the lusts of deceit 23 and that you be renewed in the spirit of your mind, 24 </a:t>
            </a:r>
            <a:r>
              <a:rPr lang="en-US" sz="2400" dirty="0">
                <a:solidFill>
                  <a:srgbClr val="FFFF00"/>
                </a:solidFill>
              </a:rPr>
              <a:t>and put on the new self</a:t>
            </a:r>
            <a:r>
              <a:rPr lang="en-US" sz="2400" dirty="0"/>
              <a:t>, which in the likeness of God has been created in righteousness and holiness of the truth.</a:t>
            </a:r>
          </a:p>
        </p:txBody>
      </p:sp>
    </p:spTree>
    <p:extLst>
      <p:ext uri="{BB962C8B-B14F-4D97-AF65-F5344CB8AC3E}">
        <p14:creationId xmlns:p14="http://schemas.microsoft.com/office/powerpoint/2010/main" val="1398777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95E6-4627-3E29-1FBC-BDBF00E2CF2F}"/>
              </a:ext>
            </a:extLst>
          </p:cNvPr>
          <p:cNvSpPr>
            <a:spLocks noGrp="1"/>
          </p:cNvSpPr>
          <p:nvPr>
            <p:ph type="title"/>
          </p:nvPr>
        </p:nvSpPr>
        <p:spPr>
          <a:xfrm>
            <a:off x="628650" y="0"/>
            <a:ext cx="7886700" cy="1104636"/>
          </a:xfrm>
        </p:spPr>
        <p:txBody>
          <a:bodyPr>
            <a:normAutofit/>
          </a:bodyPr>
          <a:lstStyle/>
          <a:p>
            <a:pPr algn="ctr"/>
            <a:r>
              <a:rPr lang="en-US" sz="3600" dirty="0"/>
              <a:t>Newness is found in Christ</a:t>
            </a:r>
          </a:p>
        </p:txBody>
      </p:sp>
      <p:sp>
        <p:nvSpPr>
          <p:cNvPr id="8" name="Google Shape;550;p64">
            <a:extLst>
              <a:ext uri="{FF2B5EF4-FFF2-40B4-BE49-F238E27FC236}">
                <a16:creationId xmlns:a16="http://schemas.microsoft.com/office/drawing/2014/main" id="{9AE0DF77-963B-F68F-45F1-4E0B28199AFC}"/>
              </a:ext>
            </a:extLst>
          </p:cNvPr>
          <p:cNvSpPr txBox="1">
            <a:spLocks/>
          </p:cNvSpPr>
          <p:nvPr/>
        </p:nvSpPr>
        <p:spPr>
          <a:xfrm>
            <a:off x="14327" y="2004682"/>
            <a:ext cx="4374793" cy="3710318"/>
          </a:xfrm>
          <a:prstGeom prst="rect">
            <a:avLst/>
          </a:prstGeom>
        </p:spPr>
        <p:txBody>
          <a:bodyPr spcFirstLastPara="1" wrap="square" lIns="91440" tIns="91425" rIns="91425" bIns="91425" anchor="ctr" anchorCtr="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John 2:7 Jesus *said to them, “Fill the waterpots with water.” So they filled them up to the brim. 8 And He *said to them, “Draw some out now and take it to the headwaiter.” So they took it to him. 9 When the headwaiter tasted the water which had become wine, and did not know where it came from (but the servants who had drawn the water knew),…11 This beginning of His signs Jesus did in Cana of Galilee, and manifested His glory, and His disciples believed in Him.</a:t>
            </a:r>
          </a:p>
        </p:txBody>
      </p:sp>
      <p:sp>
        <p:nvSpPr>
          <p:cNvPr id="12" name="Google Shape;550;p64">
            <a:extLst>
              <a:ext uri="{FF2B5EF4-FFF2-40B4-BE49-F238E27FC236}">
                <a16:creationId xmlns:a16="http://schemas.microsoft.com/office/drawing/2014/main" id="{B5406EF1-C085-3CC2-1819-4C61592467F9}"/>
              </a:ext>
            </a:extLst>
          </p:cNvPr>
          <p:cNvSpPr txBox="1">
            <a:spLocks/>
          </p:cNvSpPr>
          <p:nvPr/>
        </p:nvSpPr>
        <p:spPr>
          <a:xfrm>
            <a:off x="4572000" y="2004682"/>
            <a:ext cx="4374793" cy="3710318"/>
          </a:xfrm>
          <a:prstGeom prst="rect">
            <a:avLst/>
          </a:prstGeom>
        </p:spPr>
        <p:txBody>
          <a:bodyPr spcFirstLastPara="1" wrap="square" lIns="91440" tIns="91425" rIns="91425" bIns="91425" anchor="ctr" anchorCtr="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b="1" i="0" u="none" strike="noStrike" baseline="30000" dirty="0">
                <a:effectLst/>
                <a:cs typeface="Calibri" panose="020F0502020204030204" pitchFamily="34" charset="0"/>
              </a:rPr>
              <a:t>20 </a:t>
            </a:r>
            <a:r>
              <a:rPr lang="en-US" sz="2000" b="0" i="0" u="none" strike="noStrike" dirty="0">
                <a:effectLst/>
                <a:cs typeface="Calibri" panose="020F0502020204030204" pitchFamily="34" charset="0"/>
              </a:rPr>
              <a:t>But you did not learn Christ in this way, </a:t>
            </a:r>
            <a:r>
              <a:rPr lang="en-US" sz="2000" b="1" i="0" u="none" strike="noStrike" baseline="30000" dirty="0">
                <a:effectLst/>
                <a:cs typeface="Calibri" panose="020F0502020204030204" pitchFamily="34" charset="0"/>
              </a:rPr>
              <a:t>21 </a:t>
            </a:r>
            <a:r>
              <a:rPr lang="en-US" sz="2000" b="0" i="0" u="none" strike="noStrike" dirty="0">
                <a:effectLst/>
                <a:cs typeface="Calibri" panose="020F0502020204030204" pitchFamily="34" charset="0"/>
              </a:rPr>
              <a:t>if indeed you have heard Him and have been taught in Him, just as truth is in Jesus, </a:t>
            </a:r>
            <a:r>
              <a:rPr lang="en-US" sz="2000" b="1" i="0" u="none" strike="noStrike" baseline="30000" dirty="0">
                <a:effectLst/>
                <a:cs typeface="Calibri" panose="020F0502020204030204" pitchFamily="34" charset="0"/>
              </a:rPr>
              <a:t>22 </a:t>
            </a:r>
            <a:r>
              <a:rPr lang="en-US" sz="2000" b="0" i="0" u="none" strike="noStrike" dirty="0">
                <a:effectLst/>
                <a:cs typeface="Calibri" panose="020F0502020204030204" pitchFamily="34" charset="0"/>
              </a:rPr>
              <a:t>that, in reference to your former manner of life, you lay aside the old self, which is being corrupted in accordance with the lusts of deceit, </a:t>
            </a:r>
            <a:r>
              <a:rPr lang="en-US" sz="2000" b="1" i="0" u="none" strike="noStrike" baseline="30000" dirty="0">
                <a:effectLst/>
                <a:cs typeface="Calibri" panose="020F0502020204030204" pitchFamily="34" charset="0"/>
              </a:rPr>
              <a:t>23 </a:t>
            </a:r>
            <a:r>
              <a:rPr lang="en-US" sz="2000" b="0" i="0" u="none" strike="noStrike" dirty="0">
                <a:effectLst/>
                <a:cs typeface="Calibri" panose="020F0502020204030204" pitchFamily="34" charset="0"/>
              </a:rPr>
              <a:t>and that you be renewed in the spirit of your mind, </a:t>
            </a:r>
            <a:r>
              <a:rPr lang="en-US" sz="2000" b="1" i="0" u="none" strike="noStrike" baseline="30000" dirty="0">
                <a:effectLst/>
                <a:cs typeface="Calibri" panose="020F0502020204030204" pitchFamily="34" charset="0"/>
              </a:rPr>
              <a:t>24 </a:t>
            </a:r>
            <a:r>
              <a:rPr lang="en-US" sz="2000" b="0" i="0" u="none" strike="noStrike" dirty="0">
                <a:effectLst/>
                <a:cs typeface="Calibri" panose="020F0502020204030204" pitchFamily="34" charset="0"/>
              </a:rPr>
              <a:t>and put on the new self, which in </a:t>
            </a:r>
            <a:r>
              <a:rPr lang="en-US" sz="2000" b="0" i="1" u="none" strike="noStrike" dirty="0">
                <a:effectLst/>
                <a:cs typeface="Calibri" panose="020F0502020204030204" pitchFamily="34" charset="0"/>
              </a:rPr>
              <a:t>the likeness of</a:t>
            </a:r>
            <a:r>
              <a:rPr lang="en-US" sz="2000" b="0" i="0" u="none" strike="noStrike" dirty="0">
                <a:effectLst/>
                <a:cs typeface="Calibri" panose="020F0502020204030204" pitchFamily="34" charset="0"/>
              </a:rPr>
              <a:t> God has been created in righteousness and holiness of the truth.</a:t>
            </a:r>
            <a:endParaRPr lang="en-US" sz="2000" dirty="0">
              <a:cs typeface="Calibri" panose="020F0502020204030204" pitchFamily="34" charset="0"/>
            </a:endParaRPr>
          </a:p>
        </p:txBody>
      </p:sp>
      <p:sp>
        <p:nvSpPr>
          <p:cNvPr id="13" name="Google Shape;551;p64">
            <a:extLst>
              <a:ext uri="{FF2B5EF4-FFF2-40B4-BE49-F238E27FC236}">
                <a16:creationId xmlns:a16="http://schemas.microsoft.com/office/drawing/2014/main" id="{D8A9B1FE-6F22-0057-91BC-61C0BF19F6F7}"/>
              </a:ext>
            </a:extLst>
          </p:cNvPr>
          <p:cNvSpPr txBox="1">
            <a:spLocks/>
          </p:cNvSpPr>
          <p:nvPr/>
        </p:nvSpPr>
        <p:spPr>
          <a:xfrm>
            <a:off x="321489" y="1044078"/>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Jesus has the power to </a:t>
            </a:r>
          </a:p>
          <a:p>
            <a:pPr marL="0" indent="0" algn="ctr">
              <a:buNone/>
            </a:pPr>
            <a:r>
              <a:rPr lang="en-US" dirty="0"/>
              <a:t>transform you.</a:t>
            </a:r>
          </a:p>
        </p:txBody>
      </p:sp>
      <p:sp>
        <p:nvSpPr>
          <p:cNvPr id="14" name="Google Shape;551;p64">
            <a:extLst>
              <a:ext uri="{FF2B5EF4-FFF2-40B4-BE49-F238E27FC236}">
                <a16:creationId xmlns:a16="http://schemas.microsoft.com/office/drawing/2014/main" id="{496879D8-983A-1D38-C499-CEBEC774E0E9}"/>
              </a:ext>
            </a:extLst>
          </p:cNvPr>
          <p:cNvSpPr txBox="1">
            <a:spLocks/>
          </p:cNvSpPr>
          <p:nvPr/>
        </p:nvSpPr>
        <p:spPr>
          <a:xfrm>
            <a:off x="4812189" y="1038384"/>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Jesus is the model into what</a:t>
            </a:r>
          </a:p>
          <a:p>
            <a:pPr marL="0" indent="0" algn="ctr">
              <a:buNone/>
            </a:pPr>
            <a:r>
              <a:rPr lang="en-US" dirty="0"/>
              <a:t> we’re transforming into. </a:t>
            </a:r>
          </a:p>
        </p:txBody>
      </p:sp>
    </p:spTree>
    <p:extLst>
      <p:ext uri="{BB962C8B-B14F-4D97-AF65-F5344CB8AC3E}">
        <p14:creationId xmlns:p14="http://schemas.microsoft.com/office/powerpoint/2010/main" val="2755679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95E6-4627-3E29-1FBC-BDBF00E2CF2F}"/>
              </a:ext>
            </a:extLst>
          </p:cNvPr>
          <p:cNvSpPr>
            <a:spLocks noGrp="1"/>
          </p:cNvSpPr>
          <p:nvPr>
            <p:ph type="title"/>
          </p:nvPr>
        </p:nvSpPr>
        <p:spPr>
          <a:xfrm>
            <a:off x="628650" y="0"/>
            <a:ext cx="7886700" cy="1104636"/>
          </a:xfrm>
        </p:spPr>
        <p:txBody>
          <a:bodyPr>
            <a:normAutofit/>
          </a:bodyPr>
          <a:lstStyle/>
          <a:p>
            <a:pPr algn="ctr"/>
            <a:r>
              <a:rPr lang="en-US" sz="3600" dirty="0"/>
              <a:t>Newness is found in Christ</a:t>
            </a:r>
          </a:p>
        </p:txBody>
      </p:sp>
      <p:sp>
        <p:nvSpPr>
          <p:cNvPr id="7" name="Google Shape;551;p64">
            <a:extLst>
              <a:ext uri="{FF2B5EF4-FFF2-40B4-BE49-F238E27FC236}">
                <a16:creationId xmlns:a16="http://schemas.microsoft.com/office/drawing/2014/main" id="{E33CAC7B-3E62-305A-D6C9-86046B53FE86}"/>
              </a:ext>
            </a:extLst>
          </p:cNvPr>
          <p:cNvSpPr txBox="1">
            <a:spLocks/>
          </p:cNvSpPr>
          <p:nvPr/>
        </p:nvSpPr>
        <p:spPr>
          <a:xfrm>
            <a:off x="321489" y="1044078"/>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Jesus has the power to </a:t>
            </a:r>
          </a:p>
          <a:p>
            <a:pPr marL="0" indent="0" algn="ctr">
              <a:buNone/>
            </a:pPr>
            <a:r>
              <a:rPr lang="en-US" dirty="0"/>
              <a:t>transform you.</a:t>
            </a:r>
          </a:p>
        </p:txBody>
      </p:sp>
      <p:sp>
        <p:nvSpPr>
          <p:cNvPr id="8" name="Google Shape;550;p64">
            <a:extLst>
              <a:ext uri="{FF2B5EF4-FFF2-40B4-BE49-F238E27FC236}">
                <a16:creationId xmlns:a16="http://schemas.microsoft.com/office/drawing/2014/main" id="{9AE0DF77-963B-F68F-45F1-4E0B28199AFC}"/>
              </a:ext>
            </a:extLst>
          </p:cNvPr>
          <p:cNvSpPr txBox="1">
            <a:spLocks/>
          </p:cNvSpPr>
          <p:nvPr/>
        </p:nvSpPr>
        <p:spPr>
          <a:xfrm>
            <a:off x="14327" y="2004682"/>
            <a:ext cx="4374793" cy="3710318"/>
          </a:xfrm>
          <a:prstGeom prst="rect">
            <a:avLst/>
          </a:prstGeom>
        </p:spPr>
        <p:txBody>
          <a:bodyPr spcFirstLastPara="1" wrap="square" lIns="91440" tIns="91425" rIns="91425" bIns="91425" anchor="ctr" anchorCtr="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t>John 2:7 Jesus *said to them, “Fill the waterpots with water.” So they filled them up to the brim. 8 And He *said to them, “Draw some out now and take it to the headwaiter.” So they took it to him. 9 When the headwaiter </a:t>
            </a:r>
            <a:r>
              <a:rPr lang="en-US" sz="2000" dirty="0">
                <a:solidFill>
                  <a:srgbClr val="FFFF00"/>
                </a:solidFill>
              </a:rPr>
              <a:t>tasted the water which had become wine</a:t>
            </a:r>
            <a:r>
              <a:rPr lang="en-US" sz="2000" dirty="0"/>
              <a:t>, and did not know where it came from (but the servants who had drawn the water knew),…11 This beginning of</a:t>
            </a:r>
            <a:r>
              <a:rPr lang="en-US" sz="2000" dirty="0">
                <a:solidFill>
                  <a:srgbClr val="FFFF00"/>
                </a:solidFill>
              </a:rPr>
              <a:t> His signs Jesus did in Cana of Galilee, and manifested His glory</a:t>
            </a:r>
            <a:r>
              <a:rPr lang="en-US" sz="2000" dirty="0"/>
              <a:t>, and His disciples believed in Him.</a:t>
            </a:r>
          </a:p>
        </p:txBody>
      </p:sp>
      <p:sp>
        <p:nvSpPr>
          <p:cNvPr id="11" name="Google Shape;551;p64">
            <a:extLst>
              <a:ext uri="{FF2B5EF4-FFF2-40B4-BE49-F238E27FC236}">
                <a16:creationId xmlns:a16="http://schemas.microsoft.com/office/drawing/2014/main" id="{32ED390F-02FC-CE5D-CAE0-65C8427A3C84}"/>
              </a:ext>
            </a:extLst>
          </p:cNvPr>
          <p:cNvSpPr txBox="1">
            <a:spLocks/>
          </p:cNvSpPr>
          <p:nvPr/>
        </p:nvSpPr>
        <p:spPr>
          <a:xfrm>
            <a:off x="4812189" y="1038384"/>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Jesus is the model into what</a:t>
            </a:r>
          </a:p>
          <a:p>
            <a:pPr marL="0" indent="0" algn="ctr">
              <a:buNone/>
            </a:pPr>
            <a:r>
              <a:rPr lang="en-US" dirty="0"/>
              <a:t> we’re transforming into. </a:t>
            </a:r>
          </a:p>
        </p:txBody>
      </p:sp>
      <p:sp>
        <p:nvSpPr>
          <p:cNvPr id="12" name="Google Shape;550;p64">
            <a:extLst>
              <a:ext uri="{FF2B5EF4-FFF2-40B4-BE49-F238E27FC236}">
                <a16:creationId xmlns:a16="http://schemas.microsoft.com/office/drawing/2014/main" id="{B5406EF1-C085-3CC2-1819-4C61592467F9}"/>
              </a:ext>
            </a:extLst>
          </p:cNvPr>
          <p:cNvSpPr txBox="1">
            <a:spLocks/>
          </p:cNvSpPr>
          <p:nvPr/>
        </p:nvSpPr>
        <p:spPr>
          <a:xfrm>
            <a:off x="4572000" y="2004682"/>
            <a:ext cx="4374793" cy="3710318"/>
          </a:xfrm>
          <a:prstGeom prst="rect">
            <a:avLst/>
          </a:prstGeom>
        </p:spPr>
        <p:txBody>
          <a:bodyPr spcFirstLastPara="1" wrap="square" lIns="91440" tIns="91425" rIns="91425" bIns="91425" anchor="ctr" anchorCtr="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b="1" i="0" u="none" strike="noStrike" baseline="30000" dirty="0">
                <a:effectLst/>
                <a:cs typeface="Calibri" panose="020F0502020204030204" pitchFamily="34" charset="0"/>
              </a:rPr>
              <a:t>20 </a:t>
            </a:r>
            <a:r>
              <a:rPr lang="en-US" sz="2000" b="0" i="0" u="none" strike="noStrike" dirty="0">
                <a:effectLst/>
                <a:cs typeface="Calibri" panose="020F0502020204030204" pitchFamily="34" charset="0"/>
              </a:rPr>
              <a:t>But you did not </a:t>
            </a:r>
            <a:r>
              <a:rPr lang="en-US" sz="2000" b="0" i="0" u="none" strike="noStrike" dirty="0">
                <a:solidFill>
                  <a:srgbClr val="FFFF00"/>
                </a:solidFill>
                <a:effectLst/>
                <a:cs typeface="Calibri" panose="020F0502020204030204" pitchFamily="34" charset="0"/>
              </a:rPr>
              <a:t>learn Christ </a:t>
            </a:r>
            <a:r>
              <a:rPr lang="en-US" sz="2000" b="0" i="0" u="none" strike="noStrike" dirty="0">
                <a:effectLst/>
                <a:cs typeface="Calibri" panose="020F0502020204030204" pitchFamily="34" charset="0"/>
              </a:rPr>
              <a:t>in this way, </a:t>
            </a:r>
            <a:r>
              <a:rPr lang="en-US" sz="2000" b="1" i="0" u="none" strike="noStrike" baseline="30000" dirty="0">
                <a:effectLst/>
                <a:cs typeface="Calibri" panose="020F0502020204030204" pitchFamily="34" charset="0"/>
              </a:rPr>
              <a:t>21 </a:t>
            </a:r>
            <a:r>
              <a:rPr lang="en-US" sz="2000" b="0" i="0" u="none" strike="noStrike" dirty="0">
                <a:effectLst/>
                <a:cs typeface="Calibri" panose="020F0502020204030204" pitchFamily="34" charset="0"/>
              </a:rPr>
              <a:t>if indeed you have </a:t>
            </a:r>
            <a:r>
              <a:rPr lang="en-US" sz="2000" b="0" i="0" u="none" strike="noStrike" dirty="0">
                <a:solidFill>
                  <a:srgbClr val="FFFF00"/>
                </a:solidFill>
                <a:effectLst/>
                <a:cs typeface="Calibri" panose="020F0502020204030204" pitchFamily="34" charset="0"/>
              </a:rPr>
              <a:t>heard Him</a:t>
            </a:r>
            <a:r>
              <a:rPr lang="en-US" sz="2000" b="0" i="0" u="none" strike="noStrike" dirty="0">
                <a:effectLst/>
                <a:cs typeface="Calibri" panose="020F0502020204030204" pitchFamily="34" charset="0"/>
              </a:rPr>
              <a:t> and have been </a:t>
            </a:r>
            <a:r>
              <a:rPr lang="en-US" sz="2000" b="0" i="0" u="none" strike="noStrike" dirty="0">
                <a:solidFill>
                  <a:srgbClr val="FFFF00"/>
                </a:solidFill>
                <a:effectLst/>
                <a:cs typeface="Calibri" panose="020F0502020204030204" pitchFamily="34" charset="0"/>
              </a:rPr>
              <a:t>taught in Him</a:t>
            </a:r>
            <a:r>
              <a:rPr lang="en-US" sz="2000" b="0" i="0" u="none" strike="noStrike" dirty="0">
                <a:effectLst/>
                <a:cs typeface="Calibri" panose="020F0502020204030204" pitchFamily="34" charset="0"/>
              </a:rPr>
              <a:t>, just as </a:t>
            </a:r>
            <a:r>
              <a:rPr lang="en-US" sz="2000" b="0" i="0" u="none" strike="noStrike" dirty="0">
                <a:solidFill>
                  <a:srgbClr val="FFFF00"/>
                </a:solidFill>
                <a:effectLst/>
                <a:cs typeface="Calibri" panose="020F0502020204030204" pitchFamily="34" charset="0"/>
              </a:rPr>
              <a:t>truth is in Jesus</a:t>
            </a:r>
            <a:r>
              <a:rPr lang="en-US" sz="2000" b="0" i="0" u="none" strike="noStrike" dirty="0">
                <a:effectLst/>
                <a:cs typeface="Calibri" panose="020F0502020204030204" pitchFamily="34" charset="0"/>
              </a:rPr>
              <a:t>, </a:t>
            </a:r>
            <a:r>
              <a:rPr lang="en-US" sz="2000" b="1" i="0" u="none" strike="noStrike" baseline="30000" dirty="0">
                <a:effectLst/>
                <a:cs typeface="Calibri" panose="020F0502020204030204" pitchFamily="34" charset="0"/>
              </a:rPr>
              <a:t>22 </a:t>
            </a:r>
            <a:r>
              <a:rPr lang="en-US" sz="2000" b="0" i="0" u="none" strike="noStrike" dirty="0">
                <a:effectLst/>
                <a:cs typeface="Calibri" panose="020F0502020204030204" pitchFamily="34" charset="0"/>
              </a:rPr>
              <a:t>that, in reference to your former manner of life, you lay aside the old self, which is being corrupted in accordance with the lusts of deceit, </a:t>
            </a:r>
            <a:r>
              <a:rPr lang="en-US" sz="2000" b="1" i="0" u="none" strike="noStrike" baseline="30000" dirty="0">
                <a:effectLst/>
                <a:cs typeface="Calibri" panose="020F0502020204030204" pitchFamily="34" charset="0"/>
              </a:rPr>
              <a:t>23 </a:t>
            </a:r>
            <a:r>
              <a:rPr lang="en-US" sz="2000" b="0" i="0" u="none" strike="noStrike" dirty="0">
                <a:effectLst/>
                <a:cs typeface="Calibri" panose="020F0502020204030204" pitchFamily="34" charset="0"/>
              </a:rPr>
              <a:t>and that you be renewed in the spirit of your mind, </a:t>
            </a:r>
            <a:r>
              <a:rPr lang="en-US" sz="2000" b="1" i="0" u="none" strike="noStrike" baseline="30000" dirty="0">
                <a:effectLst/>
                <a:cs typeface="Calibri" panose="020F0502020204030204" pitchFamily="34" charset="0"/>
              </a:rPr>
              <a:t>24 </a:t>
            </a:r>
            <a:r>
              <a:rPr lang="en-US" sz="2000" b="0" i="0" u="none" strike="noStrike" dirty="0">
                <a:effectLst/>
                <a:cs typeface="Calibri" panose="020F0502020204030204" pitchFamily="34" charset="0"/>
              </a:rPr>
              <a:t>and put on the new self, </a:t>
            </a:r>
            <a:r>
              <a:rPr lang="en-US" sz="2000" b="0" i="0" u="none" strike="noStrike" dirty="0">
                <a:solidFill>
                  <a:srgbClr val="FFFF00"/>
                </a:solidFill>
                <a:effectLst/>
                <a:cs typeface="Calibri" panose="020F0502020204030204" pitchFamily="34" charset="0"/>
              </a:rPr>
              <a:t>which in </a:t>
            </a:r>
            <a:r>
              <a:rPr lang="en-US" sz="2000" b="0" i="1" u="none" strike="noStrike" dirty="0">
                <a:solidFill>
                  <a:srgbClr val="FFFF00"/>
                </a:solidFill>
                <a:effectLst/>
                <a:cs typeface="Calibri" panose="020F0502020204030204" pitchFamily="34" charset="0"/>
              </a:rPr>
              <a:t>the likeness of</a:t>
            </a:r>
            <a:r>
              <a:rPr lang="en-US" sz="2000" b="0" i="0" u="none" strike="noStrike" dirty="0">
                <a:solidFill>
                  <a:srgbClr val="FFFF00"/>
                </a:solidFill>
                <a:effectLst/>
                <a:cs typeface="Calibri" panose="020F0502020204030204" pitchFamily="34" charset="0"/>
              </a:rPr>
              <a:t> God</a:t>
            </a:r>
            <a:r>
              <a:rPr lang="en-US" sz="2000" b="0" i="0" u="none" strike="noStrike" dirty="0">
                <a:effectLst/>
                <a:cs typeface="Calibri" panose="020F0502020204030204" pitchFamily="34" charset="0"/>
              </a:rPr>
              <a:t> has been created in righteousness and holiness of the truth.</a:t>
            </a:r>
            <a:endParaRPr lang="en-US" sz="2000" dirty="0">
              <a:cs typeface="Calibri" panose="020F0502020204030204" pitchFamily="34" charset="0"/>
            </a:endParaRPr>
          </a:p>
        </p:txBody>
      </p:sp>
    </p:spTree>
    <p:extLst>
      <p:ext uri="{BB962C8B-B14F-4D97-AF65-F5344CB8AC3E}">
        <p14:creationId xmlns:p14="http://schemas.microsoft.com/office/powerpoint/2010/main" val="660005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E8BD-C337-637D-9361-61A7EAE66F41}"/>
              </a:ext>
            </a:extLst>
          </p:cNvPr>
          <p:cNvSpPr>
            <a:spLocks noGrp="1"/>
          </p:cNvSpPr>
          <p:nvPr>
            <p:ph type="title"/>
          </p:nvPr>
        </p:nvSpPr>
        <p:spPr>
          <a:xfrm>
            <a:off x="628650" y="0"/>
            <a:ext cx="7886700" cy="1104636"/>
          </a:xfrm>
        </p:spPr>
        <p:txBody>
          <a:bodyPr/>
          <a:lstStyle/>
          <a:p>
            <a:pPr algn="ctr"/>
            <a:r>
              <a:rPr lang="en-US" dirty="0"/>
              <a:t>Be made new</a:t>
            </a:r>
          </a:p>
        </p:txBody>
      </p:sp>
      <p:sp>
        <p:nvSpPr>
          <p:cNvPr id="3" name="Content Placeholder 2">
            <a:extLst>
              <a:ext uri="{FF2B5EF4-FFF2-40B4-BE49-F238E27FC236}">
                <a16:creationId xmlns:a16="http://schemas.microsoft.com/office/drawing/2014/main" id="{F76658A2-3915-CA75-0C00-881AED2CA0B5}"/>
              </a:ext>
            </a:extLst>
          </p:cNvPr>
          <p:cNvSpPr>
            <a:spLocks noGrp="1"/>
          </p:cNvSpPr>
          <p:nvPr>
            <p:ph idx="1"/>
          </p:nvPr>
        </p:nvSpPr>
        <p:spPr>
          <a:xfrm>
            <a:off x="628650" y="1104636"/>
            <a:ext cx="7886700" cy="4610364"/>
          </a:xfrm>
        </p:spPr>
        <p:txBody>
          <a:bodyPr>
            <a:normAutofit lnSpcReduction="10000"/>
          </a:bodyPr>
          <a:lstStyle/>
          <a:p>
            <a:pPr marL="514350" indent="-514350">
              <a:buFont typeface="+mj-lt"/>
              <a:buAutoNum type="romanUcPeriod"/>
            </a:pPr>
            <a:r>
              <a:rPr lang="en-US" sz="2400" dirty="0"/>
              <a:t>Who do you want to be this year? </a:t>
            </a:r>
          </a:p>
          <a:p>
            <a:pPr marL="514350" indent="-514350">
              <a:buFont typeface="+mj-lt"/>
              <a:buAutoNum type="romanUcPeriod"/>
            </a:pPr>
            <a:r>
              <a:rPr lang="en-US" sz="2400" dirty="0"/>
              <a:t>Do you have a plan to change? Are you just expecting that you can keep spiritually floating around without any concrete thoughts on changes to make?</a:t>
            </a:r>
          </a:p>
          <a:p>
            <a:pPr marL="514350" indent="-514350">
              <a:buFont typeface="+mj-lt"/>
              <a:buAutoNum type="romanUcPeriod"/>
            </a:pPr>
            <a:r>
              <a:rPr lang="en-US" sz="2400" dirty="0"/>
              <a:t>Are there changes that the Lord is requiring of you that you’re trying to shortcut? </a:t>
            </a:r>
          </a:p>
          <a:p>
            <a:pPr marL="514350" indent="-514350">
              <a:buFont typeface="+mj-lt"/>
              <a:buAutoNum type="romanUcPeriod"/>
            </a:pPr>
            <a:r>
              <a:rPr lang="en-US" sz="2400" dirty="0"/>
              <a:t>When you inevitably are in a rut, what will you do to make sure you continue to be renewed in the Lord?</a:t>
            </a:r>
          </a:p>
          <a:p>
            <a:pPr marL="514350" indent="-514350">
              <a:buFont typeface="+mj-lt"/>
              <a:buAutoNum type="romanUcPeriod"/>
            </a:pPr>
            <a:r>
              <a:rPr lang="en-US" sz="2400" dirty="0"/>
              <a:t>Will you be willing enough to be patient to continue to make the changes even when you don’t immediately see the results?</a:t>
            </a:r>
          </a:p>
          <a:p>
            <a:pPr marL="514350" indent="-514350">
              <a:buFont typeface="+mj-lt"/>
              <a:buAutoNum type="romanUcPeriod"/>
            </a:pPr>
            <a:r>
              <a:rPr lang="en-US" sz="2400" dirty="0"/>
              <a:t>Are you actively seeking to put to death the old man that’s trying to creep out of you?</a:t>
            </a:r>
          </a:p>
        </p:txBody>
      </p:sp>
    </p:spTree>
    <p:extLst>
      <p:ext uri="{BB962C8B-B14F-4D97-AF65-F5344CB8AC3E}">
        <p14:creationId xmlns:p14="http://schemas.microsoft.com/office/powerpoint/2010/main" val="207029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A8E6-8C33-CB72-8F70-146BA5BC4482}"/>
              </a:ext>
            </a:extLst>
          </p:cNvPr>
          <p:cNvSpPr>
            <a:spLocks noGrp="1"/>
          </p:cNvSpPr>
          <p:nvPr>
            <p:ph type="title"/>
          </p:nvPr>
        </p:nvSpPr>
        <p:spPr>
          <a:xfrm>
            <a:off x="628650" y="114564"/>
            <a:ext cx="7886700" cy="1104636"/>
          </a:xfrm>
        </p:spPr>
        <p:txBody>
          <a:bodyPr/>
          <a:lstStyle/>
          <a:p>
            <a:pPr algn="ctr"/>
            <a:r>
              <a:rPr lang="en-US" dirty="0"/>
              <a:t>Everyone’s looking for a fresh start</a:t>
            </a:r>
          </a:p>
        </p:txBody>
      </p:sp>
      <p:pic>
        <p:nvPicPr>
          <p:cNvPr id="1026" name="Picture 2">
            <a:extLst>
              <a:ext uri="{FF2B5EF4-FFF2-40B4-BE49-F238E27FC236}">
                <a16:creationId xmlns:a16="http://schemas.microsoft.com/office/drawing/2014/main" id="{63315DF6-0070-E5DE-63E0-40CFD96F54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4860135" cy="36301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9A8C20-27A8-4F1C-5D03-B4251F6D7CD9}"/>
              </a:ext>
            </a:extLst>
          </p:cNvPr>
          <p:cNvSpPr txBox="1"/>
          <p:nvPr/>
        </p:nvSpPr>
        <p:spPr>
          <a:xfrm>
            <a:off x="5019040" y="1361440"/>
            <a:ext cx="4124960" cy="2677656"/>
          </a:xfrm>
          <a:prstGeom prst="rect">
            <a:avLst/>
          </a:prstGeom>
          <a:noFill/>
        </p:spPr>
        <p:txBody>
          <a:bodyPr wrap="square" rtlCol="0">
            <a:spAutoFit/>
          </a:bodyPr>
          <a:lstStyle/>
          <a:p>
            <a:pPr algn="ctr"/>
            <a:r>
              <a:rPr lang="en-US" sz="2800" u="sng" dirty="0"/>
              <a:t>Top “typical” excuses</a:t>
            </a:r>
          </a:p>
          <a:p>
            <a:pPr algn="ctr"/>
            <a:r>
              <a:rPr lang="en-US" sz="2800" dirty="0"/>
              <a:t>Laziness</a:t>
            </a:r>
          </a:p>
          <a:p>
            <a:pPr algn="ctr"/>
            <a:r>
              <a:rPr lang="en-US" sz="2800" dirty="0"/>
              <a:t>Lack will power to change</a:t>
            </a:r>
          </a:p>
          <a:p>
            <a:pPr algn="ctr"/>
            <a:r>
              <a:rPr lang="en-US" sz="2800" dirty="0"/>
              <a:t>They forget</a:t>
            </a:r>
          </a:p>
          <a:p>
            <a:pPr algn="ctr"/>
            <a:r>
              <a:rPr lang="en-US" sz="2800" dirty="0"/>
              <a:t>It’s too hard</a:t>
            </a:r>
          </a:p>
          <a:p>
            <a:pPr algn="ctr"/>
            <a:endParaRPr lang="en-US" sz="2800" dirty="0"/>
          </a:p>
        </p:txBody>
      </p:sp>
    </p:spTree>
    <p:extLst>
      <p:ext uri="{BB962C8B-B14F-4D97-AF65-F5344CB8AC3E}">
        <p14:creationId xmlns:p14="http://schemas.microsoft.com/office/powerpoint/2010/main" val="25275049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A7BB17-547C-482F-9421-2217EA8C4042}"/>
              </a:ext>
            </a:extLst>
          </p:cNvPr>
          <p:cNvSpPr>
            <a:spLocks noGrp="1"/>
          </p:cNvSpPr>
          <p:nvPr>
            <p:ph type="title"/>
          </p:nvPr>
        </p:nvSpPr>
        <p:spPr>
          <a:xfrm>
            <a:off x="628650" y="15213"/>
            <a:ext cx="7886700" cy="1104636"/>
          </a:xfrm>
        </p:spPr>
        <p:txBody>
          <a:bodyPr/>
          <a:lstStyle/>
          <a:p>
            <a:pPr algn="ctr"/>
            <a:r>
              <a:rPr lang="en-US" dirty="0"/>
              <a:t>A desire for a fresh start speaks to a </a:t>
            </a:r>
            <a:br>
              <a:rPr lang="en-US" dirty="0"/>
            </a:br>
            <a:r>
              <a:rPr lang="en-US" dirty="0"/>
              <a:t>deeper desire that we don’t always recognize</a:t>
            </a:r>
          </a:p>
        </p:txBody>
      </p:sp>
      <p:sp>
        <p:nvSpPr>
          <p:cNvPr id="5" name="Content Placeholder 4">
            <a:extLst>
              <a:ext uri="{FF2B5EF4-FFF2-40B4-BE49-F238E27FC236}">
                <a16:creationId xmlns:a16="http://schemas.microsoft.com/office/drawing/2014/main" id="{2A5A1D8F-F13E-77FA-348B-18FB93E577F2}"/>
              </a:ext>
            </a:extLst>
          </p:cNvPr>
          <p:cNvSpPr>
            <a:spLocks noGrp="1"/>
          </p:cNvSpPr>
          <p:nvPr>
            <p:ph idx="1"/>
          </p:nvPr>
        </p:nvSpPr>
        <p:spPr>
          <a:xfrm>
            <a:off x="0" y="1282410"/>
            <a:ext cx="2946400" cy="4432590"/>
          </a:xfrm>
        </p:spPr>
        <p:txBody>
          <a:bodyPr anchor="ctr">
            <a:normAutofit/>
          </a:bodyPr>
          <a:lstStyle/>
          <a:p>
            <a:pPr marL="0" indent="0" algn="ctr">
              <a:buNone/>
            </a:pPr>
            <a:r>
              <a:rPr lang="en-US" i="0" u="none" strike="noStrike" dirty="0">
                <a:effectLst/>
              </a:rPr>
              <a:t>John 4:10 </a:t>
            </a:r>
            <a:r>
              <a:rPr lang="en-US" b="0" i="0" u="none" strike="noStrike" dirty="0">
                <a:effectLst/>
              </a:rPr>
              <a:t>Jesus </a:t>
            </a:r>
            <a:r>
              <a:rPr lang="en-US" i="0" u="none" strike="noStrike" dirty="0">
                <a:effectLst/>
              </a:rPr>
              <a:t>answered and said to her, “If you knew the gift of God, and who it is who says to you, ‘Give Me a drink,’ you would have asked Him, and He would have given you living water.”…15 The woman *said to Him, “</a:t>
            </a:r>
            <a:r>
              <a:rPr lang="en-US" i="0" u="none" strike="noStrike" dirty="0">
                <a:solidFill>
                  <a:srgbClr val="FFFF00"/>
                </a:solidFill>
                <a:effectLst/>
              </a:rPr>
              <a:t>Sir, give me this water, so I will not be thirsty nor come all the way here to draw.</a:t>
            </a:r>
            <a:r>
              <a:rPr lang="en-US" i="0" u="none" strike="noStrike" dirty="0">
                <a:effectLst/>
              </a:rPr>
              <a:t>” </a:t>
            </a:r>
            <a:endParaRPr lang="en-US" dirty="0"/>
          </a:p>
        </p:txBody>
      </p:sp>
      <p:sp>
        <p:nvSpPr>
          <p:cNvPr id="7" name="Content Placeholder 4">
            <a:extLst>
              <a:ext uri="{FF2B5EF4-FFF2-40B4-BE49-F238E27FC236}">
                <a16:creationId xmlns:a16="http://schemas.microsoft.com/office/drawing/2014/main" id="{6FA69716-09DD-E20B-7AAE-055B65C44E5C}"/>
              </a:ext>
            </a:extLst>
          </p:cNvPr>
          <p:cNvSpPr txBox="1">
            <a:spLocks/>
          </p:cNvSpPr>
          <p:nvPr/>
        </p:nvSpPr>
        <p:spPr>
          <a:xfrm>
            <a:off x="3098800" y="1282410"/>
            <a:ext cx="2946400" cy="4432590"/>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dirty="0"/>
              <a:t>John 5:</a:t>
            </a:r>
            <a:r>
              <a:rPr lang="en-US" i="0" u="none" strike="noStrike" dirty="0">
                <a:effectLst/>
                <a:cs typeface="Calibri" panose="020F0502020204030204" pitchFamily="34" charset="0"/>
              </a:rPr>
              <a:t>5 A man was there who had been ill for thirty-eight years. 6 When Jesus saw him lying </a:t>
            </a:r>
            <a:r>
              <a:rPr lang="en-US" i="1" u="none" strike="noStrike" dirty="0">
                <a:effectLst/>
                <a:cs typeface="Calibri" panose="020F0502020204030204" pitchFamily="34" charset="0"/>
              </a:rPr>
              <a:t>there</a:t>
            </a:r>
            <a:r>
              <a:rPr lang="en-US" i="0" u="none" strike="noStrike" dirty="0">
                <a:effectLst/>
                <a:cs typeface="Calibri" panose="020F0502020204030204" pitchFamily="34" charset="0"/>
              </a:rPr>
              <a:t>, and knew that he had already been a long time </a:t>
            </a:r>
            <a:r>
              <a:rPr lang="en-US" i="1" u="none" strike="noStrike" dirty="0">
                <a:effectLst/>
                <a:cs typeface="Calibri" panose="020F0502020204030204" pitchFamily="34" charset="0"/>
              </a:rPr>
              <a:t>in that condition</a:t>
            </a:r>
            <a:r>
              <a:rPr lang="en-US" i="0" u="none" strike="noStrike" dirty="0">
                <a:effectLst/>
                <a:cs typeface="Calibri" panose="020F0502020204030204" pitchFamily="34" charset="0"/>
              </a:rPr>
              <a:t>, He *said to him, “Do you wish to get well?” 7 The sick man answered Him, “</a:t>
            </a:r>
            <a:r>
              <a:rPr lang="en-US" i="0" u="none" strike="noStrike" dirty="0">
                <a:solidFill>
                  <a:srgbClr val="FFFF00"/>
                </a:solidFill>
                <a:effectLst/>
                <a:cs typeface="Calibri" panose="020F0502020204030204" pitchFamily="34" charset="0"/>
              </a:rPr>
              <a:t>Sir, I have no man to put me into the pool when the water is stirred up, but while I am coming, another steps down before </a:t>
            </a:r>
            <a:r>
              <a:rPr lang="en-US" b="0" i="0" u="none" strike="noStrike" dirty="0">
                <a:solidFill>
                  <a:srgbClr val="FFFF00"/>
                </a:solidFill>
                <a:effectLst/>
                <a:cs typeface="Calibri" panose="020F0502020204030204" pitchFamily="34" charset="0"/>
              </a:rPr>
              <a:t>me</a:t>
            </a:r>
            <a:r>
              <a:rPr lang="en-US" b="0" i="0" u="none" strike="noStrike" dirty="0">
                <a:effectLst/>
                <a:cs typeface="Calibri" panose="020F0502020204030204" pitchFamily="34" charset="0"/>
              </a:rPr>
              <a:t>.”</a:t>
            </a:r>
            <a:endParaRPr lang="en-US" dirty="0">
              <a:cs typeface="Calibri" panose="020F0502020204030204" pitchFamily="34" charset="0"/>
            </a:endParaRPr>
          </a:p>
        </p:txBody>
      </p:sp>
      <p:sp>
        <p:nvSpPr>
          <p:cNvPr id="8" name="Content Placeholder 4">
            <a:extLst>
              <a:ext uri="{FF2B5EF4-FFF2-40B4-BE49-F238E27FC236}">
                <a16:creationId xmlns:a16="http://schemas.microsoft.com/office/drawing/2014/main" id="{F6ED64D7-A628-2B41-6998-1DF40F6B4C81}"/>
              </a:ext>
            </a:extLst>
          </p:cNvPr>
          <p:cNvSpPr txBox="1">
            <a:spLocks/>
          </p:cNvSpPr>
          <p:nvPr/>
        </p:nvSpPr>
        <p:spPr>
          <a:xfrm>
            <a:off x="6197600" y="1267197"/>
            <a:ext cx="2946400" cy="4432590"/>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dirty="0"/>
              <a:t>John 6:26 Jesus answered them and said, “Truly, truly, I say to you, you seek Me, not because you saw signs, but because you ate of the loaves and were filled.27 Do not work for the food which perishes, but for the food which endures to eternal life, which the Son of Man will give to you, for on Him the Father, God, has set His seal.” 28 </a:t>
            </a:r>
            <a:r>
              <a:rPr lang="en-US" dirty="0">
                <a:solidFill>
                  <a:srgbClr val="FFFF00"/>
                </a:solidFill>
              </a:rPr>
              <a:t>Therefore they said to Him, “What shall we do, so that we may work the works of God?</a:t>
            </a:r>
            <a:r>
              <a:rPr lang="en-US" dirty="0"/>
              <a:t>”</a:t>
            </a:r>
            <a:r>
              <a:rPr lang="en-US" dirty="0">
                <a:solidFill>
                  <a:srgbClr val="FFFF00"/>
                </a:solidFill>
              </a:rPr>
              <a:t> </a:t>
            </a:r>
            <a:endParaRPr lang="en-US" dirty="0">
              <a:solidFill>
                <a:srgbClr val="FFFF00"/>
              </a:solidFill>
              <a:cs typeface="Calibri" panose="020F0502020204030204" pitchFamily="34" charset="0"/>
            </a:endParaRPr>
          </a:p>
        </p:txBody>
      </p:sp>
      <p:cxnSp>
        <p:nvCxnSpPr>
          <p:cNvPr id="10" name="Straight Connector 9">
            <a:extLst>
              <a:ext uri="{FF2B5EF4-FFF2-40B4-BE49-F238E27FC236}">
                <a16:creationId xmlns:a16="http://schemas.microsoft.com/office/drawing/2014/main" id="{DDE361BF-16AE-FD6F-3C35-4EF1CABD88B8}"/>
              </a:ext>
            </a:extLst>
          </p:cNvPr>
          <p:cNvCxnSpPr/>
          <p:nvPr/>
        </p:nvCxnSpPr>
        <p:spPr>
          <a:xfrm>
            <a:off x="2946400" y="1282410"/>
            <a:ext cx="0" cy="41148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DC8A318-61BC-26BD-FADF-98DCE63D76FE}"/>
              </a:ext>
            </a:extLst>
          </p:cNvPr>
          <p:cNvCxnSpPr/>
          <p:nvPr/>
        </p:nvCxnSpPr>
        <p:spPr>
          <a:xfrm>
            <a:off x="6150864" y="1267197"/>
            <a:ext cx="0" cy="41148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384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1FA1F-945A-B2D3-9054-5731D55B9992}"/>
              </a:ext>
            </a:extLst>
          </p:cNvPr>
          <p:cNvSpPr>
            <a:spLocks noGrp="1"/>
          </p:cNvSpPr>
          <p:nvPr>
            <p:ph type="ctrTitle"/>
          </p:nvPr>
        </p:nvSpPr>
        <p:spPr/>
        <p:txBody>
          <a:bodyPr>
            <a:normAutofit/>
          </a:bodyPr>
          <a:lstStyle/>
          <a:p>
            <a:r>
              <a:rPr lang="en-US" sz="4800" b="1" dirty="0"/>
              <a:t>Be Made New</a:t>
            </a:r>
          </a:p>
        </p:txBody>
      </p:sp>
      <p:sp>
        <p:nvSpPr>
          <p:cNvPr id="3" name="Subtitle 2">
            <a:extLst>
              <a:ext uri="{FF2B5EF4-FFF2-40B4-BE49-F238E27FC236}">
                <a16:creationId xmlns:a16="http://schemas.microsoft.com/office/drawing/2014/main" id="{EE9BB2E2-088D-70CC-7BFE-3C74945473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7412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You need to be renewed all together</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436628"/>
          </a:xfrm>
        </p:spPr>
        <p:txBody>
          <a:bodyPr anchor="ctr">
            <a:normAutofit fontScale="92500"/>
          </a:bodyPr>
          <a:lstStyle/>
          <a:p>
            <a:pPr marL="0" indent="0" algn="ctr">
              <a:buNone/>
            </a:pPr>
            <a:r>
              <a:rPr lang="en-US" sz="2400" dirty="0"/>
              <a:t>Ephesians 4:25 Therefore, </a:t>
            </a:r>
            <a:r>
              <a:rPr lang="en-US" sz="2400" dirty="0">
                <a:solidFill>
                  <a:srgbClr val="FFFF00"/>
                </a:solidFill>
              </a:rPr>
              <a:t>laying aside falsehood</a:t>
            </a:r>
            <a:r>
              <a:rPr lang="en-US" sz="2400" dirty="0"/>
              <a:t>, speak truth each one of you with his neighbor, for we are members of one another. 26 </a:t>
            </a:r>
            <a:r>
              <a:rPr lang="en-US" sz="2400" dirty="0">
                <a:solidFill>
                  <a:srgbClr val="FFFF00"/>
                </a:solidFill>
              </a:rPr>
              <a:t>Be angry, and yet do not sin</a:t>
            </a:r>
            <a:r>
              <a:rPr lang="en-US" sz="2400" dirty="0"/>
              <a:t>; do not let the sun go down on your anger, 27 and do not give the devil an opportunity. 28 </a:t>
            </a:r>
            <a:r>
              <a:rPr lang="en-US" sz="2400" dirty="0">
                <a:solidFill>
                  <a:srgbClr val="FFFF00"/>
                </a:solidFill>
              </a:rPr>
              <a:t>He who steals must steal no longer</a:t>
            </a:r>
            <a:r>
              <a:rPr lang="en-US" sz="2400" dirty="0"/>
              <a:t>; but rather he must labor, performing with his own hands what is good, so that he will have something to share with one who has need. 29</a:t>
            </a:r>
            <a:r>
              <a:rPr lang="en-US" sz="2400" dirty="0">
                <a:solidFill>
                  <a:srgbClr val="FFFF00"/>
                </a:solidFill>
              </a:rPr>
              <a:t> Let no unwholesome word proceed from your mouth</a:t>
            </a:r>
            <a:r>
              <a:rPr lang="en-US" sz="2400" dirty="0"/>
              <a:t>, but only such a word as is good for edification according to the need of the moment, so that it will give grace to those who hear. 30 Do not grieve the Holy Spirit of God, by whom you were sealed for the day of redemption. 31 Let all </a:t>
            </a:r>
            <a:r>
              <a:rPr lang="en-US" sz="2400" dirty="0">
                <a:solidFill>
                  <a:srgbClr val="FFFF00"/>
                </a:solidFill>
              </a:rPr>
              <a:t>bitterness</a:t>
            </a:r>
            <a:r>
              <a:rPr lang="en-US" sz="2400" dirty="0"/>
              <a:t> and </a:t>
            </a:r>
            <a:r>
              <a:rPr lang="en-US" sz="2400" dirty="0">
                <a:solidFill>
                  <a:srgbClr val="FFFF00"/>
                </a:solidFill>
              </a:rPr>
              <a:t>wrath</a:t>
            </a:r>
            <a:r>
              <a:rPr lang="en-US" sz="2400" dirty="0"/>
              <a:t> and </a:t>
            </a:r>
            <a:r>
              <a:rPr lang="en-US" sz="2400" dirty="0">
                <a:solidFill>
                  <a:srgbClr val="FFFF00"/>
                </a:solidFill>
              </a:rPr>
              <a:t>anger</a:t>
            </a:r>
            <a:r>
              <a:rPr lang="en-US" sz="2400" dirty="0"/>
              <a:t> and </a:t>
            </a:r>
            <a:r>
              <a:rPr lang="en-US" sz="2400" dirty="0">
                <a:solidFill>
                  <a:srgbClr val="FFFF00"/>
                </a:solidFill>
              </a:rPr>
              <a:t>clamor</a:t>
            </a:r>
            <a:r>
              <a:rPr lang="en-US" sz="2400" dirty="0"/>
              <a:t> and </a:t>
            </a:r>
            <a:r>
              <a:rPr lang="en-US" sz="2400" dirty="0">
                <a:solidFill>
                  <a:srgbClr val="FFFF00"/>
                </a:solidFill>
              </a:rPr>
              <a:t>slander</a:t>
            </a:r>
            <a:r>
              <a:rPr lang="en-US" sz="2400" dirty="0"/>
              <a:t> be put away from you, along with all </a:t>
            </a:r>
            <a:r>
              <a:rPr lang="en-US" sz="2400" dirty="0">
                <a:solidFill>
                  <a:srgbClr val="FFFF00"/>
                </a:solidFill>
              </a:rPr>
              <a:t>malice</a:t>
            </a:r>
            <a:r>
              <a:rPr lang="en-US" sz="2400" dirty="0"/>
              <a:t>.</a:t>
            </a:r>
          </a:p>
        </p:txBody>
      </p:sp>
    </p:spTree>
    <p:extLst>
      <p:ext uri="{BB962C8B-B14F-4D97-AF65-F5344CB8AC3E}">
        <p14:creationId xmlns:p14="http://schemas.microsoft.com/office/powerpoint/2010/main" val="1014468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Newness happens in the mind</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Ephesians 4:17 So this I say, and affirm together with the Lord, that you walk no longer just as the Gentiles also walk, in the futility of their mind, 18 being darkened in their understanding, </a:t>
            </a:r>
            <a:r>
              <a:rPr lang="en-US" sz="2400" dirty="0">
                <a:solidFill>
                  <a:srgbClr val="FF0000"/>
                </a:solidFill>
              </a:rPr>
              <a:t>excluded from the life of God </a:t>
            </a:r>
            <a:r>
              <a:rPr lang="en-US" sz="2400" dirty="0"/>
              <a:t>because of the ignorance that is in them, because of the hardness of their heart; 19 and they, having become callous, </a:t>
            </a:r>
            <a:r>
              <a:rPr lang="en-US" sz="2400" dirty="0">
                <a:solidFill>
                  <a:srgbClr val="FFFF00"/>
                </a:solidFill>
              </a:rPr>
              <a:t>have given themselves over to sensuality for the practice of every kind of impurity with greediness</a:t>
            </a:r>
            <a:r>
              <a:rPr lang="en-US" sz="2400" dirty="0"/>
              <a:t>. 20 But you did not learn Christ in this way, 21 if indeed you have heard Him and have been taught in Him, just as truth is in Jesus, 22 that, in reference to your former manner of life, you lay aside the old self, which is being corrupted in accordance with the lusts of deceit…</a:t>
            </a:r>
          </a:p>
        </p:txBody>
      </p:sp>
    </p:spTree>
    <p:extLst>
      <p:ext uri="{BB962C8B-B14F-4D97-AF65-F5344CB8AC3E}">
        <p14:creationId xmlns:p14="http://schemas.microsoft.com/office/powerpoint/2010/main" val="4013558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Newness happens in the mind</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Ephesians 4:17 So this I say, and affirm together with the Lord, that you walk no longer just as the Gentiles also walk, in the futility of their mind, 18 being darkened in their understanding, </a:t>
            </a:r>
            <a:r>
              <a:rPr lang="en-US" sz="2400" dirty="0">
                <a:solidFill>
                  <a:srgbClr val="FF0000"/>
                </a:solidFill>
              </a:rPr>
              <a:t>excluded from the life of God </a:t>
            </a:r>
            <a:r>
              <a:rPr lang="en-US" sz="2400" dirty="0"/>
              <a:t>because of the ignorance that is in them, because of the hardness of their heart; 19 and </a:t>
            </a:r>
            <a:r>
              <a:rPr lang="en-US" sz="2400" dirty="0">
                <a:solidFill>
                  <a:srgbClr val="FFFF00"/>
                </a:solidFill>
              </a:rPr>
              <a:t>they, having become callous</a:t>
            </a:r>
            <a:r>
              <a:rPr lang="en-US" sz="2400" dirty="0"/>
              <a:t>, have given themselves over to sensuality for the practice of every kind of impurity with greediness. 20 But you did not learn Christ in this way, 21 if indeed you have heard Him and have been taught in Him, just as truth is in Jesus, 22 that, in reference to your former manner of life, you lay aside the old self, which is being corrupted in accordance with the lusts of deceit…</a:t>
            </a:r>
          </a:p>
        </p:txBody>
      </p:sp>
    </p:spTree>
    <p:extLst>
      <p:ext uri="{BB962C8B-B14F-4D97-AF65-F5344CB8AC3E}">
        <p14:creationId xmlns:p14="http://schemas.microsoft.com/office/powerpoint/2010/main" val="2457339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Newness happens in the mind</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Ephesians 4:17 So this I say, and affirm together with the Lord, that you walk no longer just as the Gentiles also walk, in the futility of their mind, 18 being darkened in their understanding, </a:t>
            </a:r>
            <a:r>
              <a:rPr lang="en-US" sz="2400" dirty="0">
                <a:solidFill>
                  <a:srgbClr val="FF0000"/>
                </a:solidFill>
              </a:rPr>
              <a:t>excluded from the life of God </a:t>
            </a:r>
            <a:r>
              <a:rPr lang="en-US" sz="2400" dirty="0"/>
              <a:t>because of the ignorance that is in them, </a:t>
            </a:r>
            <a:r>
              <a:rPr lang="en-US" sz="2400" dirty="0">
                <a:solidFill>
                  <a:srgbClr val="FFFF00"/>
                </a:solidFill>
              </a:rPr>
              <a:t>because of the hardness of their heart</a:t>
            </a:r>
            <a:r>
              <a:rPr lang="en-US" sz="2400" dirty="0"/>
              <a:t>; 19 and they, having become callous, have given themselves over to sensuality for the practice of every kind of impurity with greediness. 20 But you did not learn Christ in this way, 21 if indeed you have heard Him and have been taught in Him, just as truth is in Jesus, 22 that, in reference to your former manner of life, you lay aside the old self, which is being corrupted in accordance with the lusts of deceit…</a:t>
            </a:r>
          </a:p>
        </p:txBody>
      </p:sp>
    </p:spTree>
    <p:extLst>
      <p:ext uri="{BB962C8B-B14F-4D97-AF65-F5344CB8AC3E}">
        <p14:creationId xmlns:p14="http://schemas.microsoft.com/office/powerpoint/2010/main" val="3819974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a:r>
              <a:rPr lang="en-US" dirty="0"/>
              <a:t>Newness happens in the mind</a:t>
            </a:r>
          </a:p>
        </p:txBody>
      </p:sp>
      <p:sp>
        <p:nvSpPr>
          <p:cNvPr id="3" name="Content Placeholder 2">
            <a:extLst>
              <a:ext uri="{FF2B5EF4-FFF2-40B4-BE49-F238E27FC236}">
                <a16:creationId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Ephesians 4:17 So this I say, and affirm together with the Lord, that you walk no longer just as the Gentiles also walk</a:t>
            </a:r>
            <a:r>
              <a:rPr lang="en-US" sz="2400" dirty="0">
                <a:solidFill>
                  <a:srgbClr val="FFFF00"/>
                </a:solidFill>
              </a:rPr>
              <a:t>, in the futility of their mind</a:t>
            </a:r>
            <a:r>
              <a:rPr lang="en-US" sz="2400" dirty="0"/>
              <a:t>, 18 being </a:t>
            </a:r>
            <a:r>
              <a:rPr lang="en-US" sz="2400" dirty="0">
                <a:solidFill>
                  <a:srgbClr val="FFFF00"/>
                </a:solidFill>
              </a:rPr>
              <a:t>darkened in their understanding</a:t>
            </a:r>
            <a:r>
              <a:rPr lang="en-US" sz="2400" dirty="0"/>
              <a:t>, </a:t>
            </a:r>
            <a:r>
              <a:rPr lang="en-US" sz="2400" dirty="0">
                <a:solidFill>
                  <a:srgbClr val="FF0000"/>
                </a:solidFill>
              </a:rPr>
              <a:t>excluded from the life of God </a:t>
            </a:r>
            <a:r>
              <a:rPr lang="en-US" sz="2400" dirty="0">
                <a:solidFill>
                  <a:srgbClr val="FFFF00"/>
                </a:solidFill>
              </a:rPr>
              <a:t>because of the ignorance that is in them</a:t>
            </a:r>
            <a:r>
              <a:rPr lang="en-US" sz="2400" dirty="0"/>
              <a:t>, because of the hardness of their heart; 19 and they, having become callous, have given themselves over to sensuality for the practice of every kind of impurity with greediness. 20 But you did not learn Christ in this way, 21 if indeed you have heard Him and have been taught in Him, just as truth is in Jesus, 22 that, in reference to your former manner of life, you lay aside the old self, which is being corrupted in accordance with the lusts of deceit…</a:t>
            </a:r>
          </a:p>
        </p:txBody>
      </p:sp>
    </p:spTree>
    <p:extLst>
      <p:ext uri="{BB962C8B-B14F-4D97-AF65-F5344CB8AC3E}">
        <p14:creationId xmlns:p14="http://schemas.microsoft.com/office/powerpoint/2010/main" val="3691942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TotalTime>
  <Words>1947</Words>
  <Application>Microsoft Macintosh PowerPoint</Application>
  <PresentationFormat>On-screen Show (16:10)</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 2013 - 2022</vt:lpstr>
      <vt:lpstr>Everyone’s looking for a fresh start</vt:lpstr>
      <vt:lpstr>Everyone’s looking for a fresh start</vt:lpstr>
      <vt:lpstr>A desire for a fresh start speaks to a  deeper desire that we don’t always recognize</vt:lpstr>
      <vt:lpstr>Be Made New</vt:lpstr>
      <vt:lpstr>You need to be renewed all together</vt:lpstr>
      <vt:lpstr>Newness happens in the mind</vt:lpstr>
      <vt:lpstr>Newness happens in the mind</vt:lpstr>
      <vt:lpstr>Newness happens in the mind</vt:lpstr>
      <vt:lpstr>Newness happens in the mind</vt:lpstr>
      <vt:lpstr>God isn’t calling for a better you,  it’s a new you</vt:lpstr>
      <vt:lpstr>Newness is found in Christ</vt:lpstr>
      <vt:lpstr>Newness is found in Christ</vt:lpstr>
      <vt:lpstr>Be made new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Everyone’s looking for a fresh start</dc:title>
  <dc:creator>Bill Sanchez</dc:creator>
  <cp:lastModifiedBy>Bill Sanchez</cp:lastModifiedBy>
  <cp:revision>1</cp:revision>
  <dcterms:created xsi:type="dcterms:W3CDTF">2022-12-31T15:58:48Z</dcterms:created>
  <dcterms:modified xsi:type="dcterms:W3CDTF">2023-01-01T03:03:42Z</dcterms:modified>
</cp:coreProperties>
</file>