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78" r:id="rId2"/>
    <p:sldId id="399" r:id="rId3"/>
    <p:sldId id="380" r:id="rId4"/>
    <p:sldId id="275" r:id="rId5"/>
    <p:sldId id="383" r:id="rId6"/>
    <p:sldId id="396" r:id="rId7"/>
    <p:sldId id="400" r:id="rId8"/>
    <p:sldId id="402" r:id="rId9"/>
    <p:sldId id="389" r:id="rId10"/>
    <p:sldId id="379" r:id="rId11"/>
    <p:sldId id="386" r:id="rId12"/>
    <p:sldId id="382" r:id="rId13"/>
    <p:sldId id="403" r:id="rId14"/>
    <p:sldId id="395" r:id="rId15"/>
    <p:sldId id="391" r:id="rId16"/>
    <p:sldId id="401" r:id="rId17"/>
    <p:sldId id="404" r:id="rId18"/>
    <p:sldId id="387" r:id="rId19"/>
    <p:sldId id="390" r:id="rId20"/>
    <p:sldId id="398" r:id="rId21"/>
    <p:sldId id="407" r:id="rId22"/>
    <p:sldId id="406" r:id="rId23"/>
    <p:sldId id="388" r:id="rId24"/>
    <p:sldId id="405" r:id="rId25"/>
    <p:sldId id="384" r:id="rId26"/>
    <p:sldId id="385" r:id="rId27"/>
    <p:sldId id="393" r:id="rId28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6600CC"/>
    <a:srgbClr val="003399"/>
    <a:srgbClr val="000066"/>
    <a:srgbClr val="FF0000"/>
    <a:srgbClr val="FF9933"/>
    <a:srgbClr val="00FF00"/>
    <a:srgbClr val="FFFF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674" autoAdjust="0"/>
    <p:restoredTop sz="91162" autoAdjust="0"/>
  </p:normalViewPr>
  <p:slideViewPr>
    <p:cSldViewPr snapToGrid="0">
      <p:cViewPr varScale="1">
        <p:scale>
          <a:sx n="120" d="100"/>
          <a:sy n="120" d="100"/>
        </p:scale>
        <p:origin x="204" y="96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1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40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“stumbling block” – see Luke 2:34; Rom 9:33; I Pet 2:8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7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Luke 2:34 – the presentation before Simeon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6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5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04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 4:16 is Matthew’s commentary as Jesus begin His Galilean ministry, just after the Temptations</a:t>
            </a:r>
          </a:p>
          <a:p>
            <a:r>
              <a:rPr lang="en-US" dirty="0"/>
              <a:t>Luke 2:11, 14 is the announcement of the angel to the shepherds</a:t>
            </a:r>
          </a:p>
          <a:p>
            <a:r>
              <a:rPr lang="en-US" dirty="0"/>
              <a:t>Luke 2:30-32 – [Simeon says:] 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my eyes have seen Your salvation</a:t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Which You have prepared before the face of all peoples,</a:t>
            </a:r>
            <a:br>
              <a:rPr lang="en-US" dirty="0"/>
            </a:b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32 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 light to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bring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revelation to the Gentiles,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the glory of Your people Israel.”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73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32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Judgment on Assyria (Is 10:5ff)</a:t>
            </a:r>
          </a:p>
          <a:p>
            <a:r>
              <a:rPr lang="en-US" dirty="0"/>
              <a:t>On Babylon (Is 13-14)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7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38554" y="1882195"/>
            <a:ext cx="7666892" cy="1225021"/>
          </a:xfrm>
        </p:spPr>
        <p:txBody>
          <a:bodyPr/>
          <a:lstStyle/>
          <a:p>
            <a:r>
              <a:rPr lang="en-US" sz="5400" dirty="0"/>
              <a:t>The People Who Walked in Darkness Have Seen a Great Light</a:t>
            </a:r>
            <a:br>
              <a:rPr lang="en-US" sz="5400" dirty="0"/>
            </a:br>
            <a:r>
              <a:rPr lang="en-US" sz="4000" b="0" dirty="0"/>
              <a:t>(Isaiah 9:2)</a:t>
            </a:r>
            <a:endParaRPr lang="en-US" sz="4400" b="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/>
              <a:t>Embry Hills – Jan 2023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AC2C-3D72-6742-6CA7-3E4B6BC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EB0D-C1BD-21D2-A478-1A2B3CA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022" y="844260"/>
            <a:ext cx="8746836" cy="4284331"/>
          </a:xfrm>
        </p:spPr>
        <p:txBody>
          <a:bodyPr>
            <a:normAutofit lnSpcReduction="10000"/>
          </a:bodyPr>
          <a:lstStyle/>
          <a:p>
            <a:pPr marL="914400" indent="-914400">
              <a:lnSpc>
                <a:spcPct val="90000"/>
              </a:lnSpc>
              <a:buNone/>
              <a:tabLst>
                <a:tab pos="914400" algn="l"/>
              </a:tabLst>
            </a:pPr>
            <a:r>
              <a:rPr lang="en-US" b="0" dirty="0"/>
              <a:t>7:3 	</a:t>
            </a:r>
            <a:r>
              <a:rPr lang="en-US" b="0" i="0" dirty="0">
                <a:effectLst/>
              </a:rPr>
              <a:t>Then the </a:t>
            </a:r>
            <a:r>
              <a:rPr lang="en-US" b="0" i="0" cap="small" dirty="0">
                <a:effectLst/>
              </a:rPr>
              <a:t>Lord</a:t>
            </a:r>
            <a:r>
              <a:rPr lang="en-US" b="0" i="0" dirty="0">
                <a:effectLst/>
              </a:rPr>
              <a:t> said to Isaiah, “Go out now to meet Ahaz, you and </a:t>
            </a:r>
            <a:r>
              <a:rPr lang="en-US" b="0" i="0" dirty="0">
                <a:solidFill>
                  <a:srgbClr val="FFFF00"/>
                </a:solidFill>
                <a:effectLst/>
              </a:rPr>
              <a:t>Shear-</a:t>
            </a:r>
            <a:r>
              <a:rPr lang="en-US" b="0" i="0" dirty="0" err="1">
                <a:solidFill>
                  <a:srgbClr val="FFFF00"/>
                </a:solidFill>
                <a:effectLst/>
              </a:rPr>
              <a:t>Jashub</a:t>
            </a:r>
            <a:r>
              <a:rPr lang="en-US" b="0" i="0" dirty="0">
                <a:solidFill>
                  <a:srgbClr val="FFFF00"/>
                </a:solidFill>
                <a:effectLst/>
              </a:rPr>
              <a:t> your son</a:t>
            </a:r>
            <a:r>
              <a:rPr lang="en-US" b="0" i="0" dirty="0">
                <a:effectLst/>
              </a:rPr>
              <a:t>, at the end of the aqueduct from the upper pool, on the highway to the Fuller’s Field…”</a:t>
            </a:r>
          </a:p>
          <a:p>
            <a:pPr marL="914400" indent="-914400">
              <a:lnSpc>
                <a:spcPct val="90000"/>
              </a:lnSpc>
              <a:buNone/>
              <a:tabLst>
                <a:tab pos="914400" algn="l"/>
              </a:tabLst>
            </a:pPr>
            <a:r>
              <a:rPr lang="en-US" b="0" dirty="0"/>
              <a:t>7:14 	</a:t>
            </a:r>
            <a:r>
              <a:rPr lang="en-US" b="0" i="0" dirty="0">
                <a:effectLst/>
              </a:rPr>
              <a:t>Therefore the Lord Himself will give you a sign: Behold, the [a] virgin shall conceive and bear a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Son</a:t>
            </a:r>
            <a:r>
              <a:rPr lang="en-US" b="0" i="0" dirty="0">
                <a:effectLst/>
              </a:rPr>
              <a:t>, and shall call His name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Immanuel</a:t>
            </a:r>
            <a:r>
              <a:rPr lang="en-US" b="0" i="0" dirty="0">
                <a:effectLst/>
              </a:rPr>
              <a:t>.</a:t>
            </a:r>
          </a:p>
          <a:p>
            <a:pPr marL="914400" indent="-914400">
              <a:lnSpc>
                <a:spcPct val="90000"/>
              </a:lnSpc>
              <a:buNone/>
              <a:tabLst>
                <a:tab pos="914400" algn="l"/>
              </a:tabLst>
            </a:pPr>
            <a:r>
              <a:rPr lang="en-US" b="0" dirty="0"/>
              <a:t>7:16	</a:t>
            </a:r>
            <a:r>
              <a:rPr lang="en-US" b="0" i="0" dirty="0">
                <a:effectLst/>
              </a:rPr>
              <a:t>For </a:t>
            </a:r>
            <a:r>
              <a:rPr lang="en-US" b="0" i="0" u="sng" dirty="0">
                <a:solidFill>
                  <a:srgbClr val="66FFFF"/>
                </a:solidFill>
                <a:effectLst/>
              </a:rPr>
              <a:t>before</a:t>
            </a:r>
            <a:r>
              <a:rPr lang="en-US" b="0" i="0" dirty="0">
                <a:effectLst/>
              </a:rPr>
              <a:t>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the </a:t>
            </a:r>
            <a:r>
              <a:rPr lang="en-US" b="0" i="0" dirty="0">
                <a:effectLst/>
              </a:rPr>
              <a:t>[</a:t>
            </a:r>
            <a:r>
              <a:rPr lang="en-US" b="0" i="0" dirty="0">
                <a:solidFill>
                  <a:srgbClr val="FFFF00"/>
                </a:solidFill>
                <a:effectLst/>
              </a:rPr>
              <a:t>a</a:t>
            </a:r>
            <a:r>
              <a:rPr lang="en-US" b="0" dirty="0"/>
              <a:t>*]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Child </a:t>
            </a:r>
            <a:r>
              <a:rPr lang="en-US" b="0" i="0" dirty="0">
                <a:effectLst/>
              </a:rPr>
              <a:t>shall know to refuse the evil and choose the good, the land that you dread will be forsaken by both her kings.</a:t>
            </a:r>
            <a:r>
              <a:rPr lang="en-US" b="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7B1C0-6337-E877-0C87-2E89DB6C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A596CAC-BBF8-B14C-1562-8AAF1BEF3045}"/>
              </a:ext>
            </a:extLst>
          </p:cNvPr>
          <p:cNvSpPr/>
          <p:nvPr/>
        </p:nvSpPr>
        <p:spPr>
          <a:xfrm>
            <a:off x="7068128" y="148962"/>
            <a:ext cx="1618672" cy="641061"/>
          </a:xfrm>
          <a:prstGeom prst="wedgeRoundRectCallout">
            <a:avLst>
              <a:gd name="adj1" fmla="val -90941"/>
              <a:gd name="adj2" fmla="val 136577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A Remnant Shall Return</a:t>
            </a:r>
            <a:endParaRPr lang="en-US" dirty="0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AA1294AF-21F1-68AF-8154-6731E924BB50}"/>
              </a:ext>
            </a:extLst>
          </p:cNvPr>
          <p:cNvSpPr/>
          <p:nvPr/>
        </p:nvSpPr>
        <p:spPr>
          <a:xfrm>
            <a:off x="7408545" y="2194560"/>
            <a:ext cx="1628313" cy="372954"/>
          </a:xfrm>
          <a:prstGeom prst="wedgeRoundRectCallout">
            <a:avLst>
              <a:gd name="adj1" fmla="val 4024"/>
              <a:gd name="adj2" fmla="val 266377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God With Us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A51087-5064-98DA-ED4E-786E0560E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23979"/>
              </p:ext>
            </p:extLst>
          </p:nvPr>
        </p:nvGraphicFramePr>
        <p:xfrm>
          <a:off x="107142" y="4178845"/>
          <a:ext cx="1105128" cy="589026"/>
        </p:xfrm>
        <a:graphic>
          <a:graphicData uri="http://schemas.openxmlformats.org/drawingml/2006/table">
            <a:tbl>
              <a:tblPr/>
              <a:tblGrid>
                <a:gridCol w="1105128">
                  <a:extLst>
                    <a:ext uri="{9D8B030D-6E8A-4147-A177-3AD203B41FA5}">
                      <a16:colId xmlns:a16="http://schemas.microsoft.com/office/drawing/2014/main" val="1409789789"/>
                    </a:ext>
                  </a:extLst>
                </a:gridCol>
              </a:tblGrid>
              <a:tr h="383925"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he-IL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הַנַּ֔עַר</a:t>
                      </a:r>
                      <a:r>
                        <a:rPr lang="en-US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 </a:t>
                      </a:r>
                      <a:br>
                        <a:rPr lang="en-US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</a:br>
                      <a:r>
                        <a:rPr lang="en-US" u="none" strike="noStrike" dirty="0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han-na-‘</a:t>
                      </a:r>
                      <a:r>
                        <a:rPr lang="en-US" u="none" strike="noStrike" dirty="0" err="1">
                          <a:solidFill>
                            <a:srgbClr val="FFFF00"/>
                          </a:solidFill>
                          <a:effectLst/>
                          <a:latin typeface="Ezra SIL"/>
                        </a:rPr>
                        <a:t>ar</a:t>
                      </a:r>
                      <a:endParaRPr lang="en-US" u="none" strike="noStrike" dirty="0">
                        <a:solidFill>
                          <a:srgbClr val="FFFF00"/>
                        </a:solidFill>
                        <a:effectLst/>
                        <a:latin typeface="Ezra SIL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592970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235A965-19F4-83B9-7667-686D0E84A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96394"/>
              </p:ext>
            </p:extLst>
          </p:nvPr>
        </p:nvGraphicFramePr>
        <p:xfrm>
          <a:off x="107142" y="2906850"/>
          <a:ext cx="1124406" cy="582930"/>
        </p:xfrm>
        <a:graphic>
          <a:graphicData uri="http://schemas.openxmlformats.org/drawingml/2006/table">
            <a:tbl>
              <a:tblPr/>
              <a:tblGrid>
                <a:gridCol w="1124406">
                  <a:extLst>
                    <a:ext uri="{9D8B030D-6E8A-4147-A177-3AD203B41FA5}">
                      <a16:colId xmlns:a16="http://schemas.microsoft.com/office/drawing/2014/main" val="1409789789"/>
                    </a:ext>
                  </a:extLst>
                </a:gridCol>
              </a:tblGrid>
              <a:tr h="383925">
                <a:tc>
                  <a:txBody>
                    <a:bodyPr/>
                    <a:lstStyle/>
                    <a:p>
                      <a:pPr algn="r"/>
                      <a:r>
                        <a:rPr lang="he-IL" sz="1600" b="0" i="0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הָעַלְמָ֗ה</a:t>
                      </a:r>
                      <a:br>
                        <a:rPr lang="he-IL" sz="1600" dirty="0">
                          <a:solidFill>
                            <a:srgbClr val="FFFF00"/>
                          </a:solidFill>
                        </a:rPr>
                      </a:br>
                      <a:r>
                        <a:rPr lang="en-US" sz="1600" b="0" i="0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hā-‘al-</a:t>
                      </a:r>
                      <a:r>
                        <a:rPr lang="en-US" sz="1600" b="0" i="0" u="none" strike="noStrike" kern="1200" dirty="0" err="1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māh</a:t>
                      </a:r>
                      <a:endParaRPr lang="en-US" sz="1600" u="none" strike="noStrike" dirty="0">
                        <a:solidFill>
                          <a:srgbClr val="FFFF00"/>
                        </a:solidFill>
                        <a:effectLst/>
                        <a:latin typeface="Ezra SIL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59297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9CF8C-743A-18E5-7C54-B7E3BB3192ED}"/>
              </a:ext>
            </a:extLst>
          </p:cNvPr>
          <p:cNvCxnSpPr>
            <a:cxnSpLocks/>
          </p:cNvCxnSpPr>
          <p:nvPr/>
        </p:nvCxnSpPr>
        <p:spPr>
          <a:xfrm>
            <a:off x="3506525" y="3283889"/>
            <a:ext cx="2091193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925E3C1-8E45-960A-FC88-3D41B1F4168C}"/>
              </a:ext>
            </a:extLst>
          </p:cNvPr>
          <p:cNvCxnSpPr>
            <a:cxnSpLocks/>
          </p:cNvCxnSpPr>
          <p:nvPr/>
        </p:nvCxnSpPr>
        <p:spPr>
          <a:xfrm>
            <a:off x="3126189" y="4178845"/>
            <a:ext cx="2201185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2AC8C89-A442-4E45-96F6-C3B552BB0C53}"/>
              </a:ext>
            </a:extLst>
          </p:cNvPr>
          <p:cNvSpPr txBox="1"/>
          <p:nvPr/>
        </p:nvSpPr>
        <p:spPr>
          <a:xfrm>
            <a:off x="6018019" y="5401351"/>
            <a:ext cx="2781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*S</a:t>
            </a:r>
            <a:r>
              <a:rPr lang="en-US" sz="1400" b="0" i="0" dirty="0">
                <a:solidFill>
                  <a:schemeClr val="bg1"/>
                </a:solidFill>
                <a:effectLst/>
              </a:rPr>
              <a:t>ee, for example, Num 11:27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2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76165-1D53-F815-CA19-CE0385CA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Testament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888C-218D-45D3-1951-DE220FB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01" y="792445"/>
            <a:ext cx="3739980" cy="1244137"/>
          </a:xfrm>
        </p:spPr>
        <p:txBody>
          <a:bodyPr>
            <a:normAutofit lnSpcReduction="10000"/>
          </a:bodyPr>
          <a:lstStyle/>
          <a:p>
            <a:pPr marL="798513" indent="-798513">
              <a:buNone/>
              <a:tabLst>
                <a:tab pos="798513" algn="l"/>
              </a:tabLst>
            </a:pPr>
            <a:r>
              <a:rPr lang="en-US" sz="2800" b="0" dirty="0"/>
              <a:t>7:14	A virgin conceives: the sign of “God-with-us”</a:t>
            </a:r>
          </a:p>
          <a:p>
            <a:pPr marL="914400" indent="-914400">
              <a:buNone/>
              <a:tabLst>
                <a:tab pos="914400" algn="l"/>
              </a:tabLst>
            </a:pP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CB51A-B46A-521B-8E5F-61ACBCEA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0B5E43-6E73-FE3B-9FB3-80411283ED5E}"/>
              </a:ext>
            </a:extLst>
          </p:cNvPr>
          <p:cNvSpPr txBox="1">
            <a:spLocks/>
          </p:cNvSpPr>
          <p:nvPr/>
        </p:nvSpPr>
        <p:spPr bwMode="auto">
          <a:xfrm>
            <a:off x="3821494" y="807083"/>
            <a:ext cx="5239265" cy="205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b="0" i="0" dirty="0">
                <a:effectLst/>
                <a:latin typeface="system-ui"/>
              </a:rPr>
              <a:t>Behold, the virgin shall be with child, and bear a Son, and they shall call His name Immanuel, which is translated, “God with us.”</a:t>
            </a:r>
            <a:r>
              <a:rPr lang="en-US" sz="2800" b="0" kern="0" dirty="0"/>
              <a:t> (Mat 1:23)</a:t>
            </a:r>
          </a:p>
          <a:p>
            <a:pPr marL="914400" indent="-91440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82263E-F640-EBE0-078F-42B96062CEF1}"/>
              </a:ext>
            </a:extLst>
          </p:cNvPr>
          <p:cNvSpPr txBox="1">
            <a:spLocks/>
          </p:cNvSpPr>
          <p:nvPr/>
        </p:nvSpPr>
        <p:spPr bwMode="auto">
          <a:xfrm>
            <a:off x="125000" y="3164366"/>
            <a:ext cx="3525792" cy="174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798513" indent="-798513" eaLnBrk="0" hangingPunct="0">
              <a:spcBef>
                <a:spcPct val="20000"/>
              </a:spcBef>
              <a:buNone/>
              <a:tabLst>
                <a:tab pos="798513" algn="l"/>
              </a:tabLst>
              <a:defRPr sz="2800" b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dirty="0"/>
              <a:t>8:14	God to be both a sanctuary and a stumbling block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716002-4350-64A1-65AE-0561E6FF400A}"/>
              </a:ext>
            </a:extLst>
          </p:cNvPr>
          <p:cNvSpPr txBox="1">
            <a:spLocks/>
          </p:cNvSpPr>
          <p:nvPr/>
        </p:nvSpPr>
        <p:spPr bwMode="auto">
          <a:xfrm>
            <a:off x="3821494" y="3179004"/>
            <a:ext cx="5322506" cy="268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b="0" i="0" dirty="0">
                <a:effectLst/>
                <a:latin typeface="system-ui"/>
              </a:rPr>
              <a:t>“Behold, this Child is destined for the fall and rising of many in Israel, and for a sign which will be spoken against … that the thoughts of many hearts may be revealed.”</a:t>
            </a:r>
            <a:r>
              <a:rPr lang="en-US" sz="2800" b="0" kern="0" dirty="0"/>
              <a:t> </a:t>
            </a:r>
            <a:br>
              <a:rPr lang="en-US" sz="2800" b="0" kern="0" dirty="0"/>
            </a:br>
            <a:r>
              <a:rPr lang="en-US" sz="2800" b="0" kern="0" dirty="0"/>
              <a:t>(Lk 2:34-35, &amp; </a:t>
            </a:r>
            <a:r>
              <a:rPr lang="en-US" sz="2800" b="0" dirty="0"/>
              <a:t>Rom 9:33; I Pet 2:8</a:t>
            </a:r>
            <a:r>
              <a:rPr lang="en-US" sz="2800" b="0" kern="0" dirty="0"/>
              <a:t>)</a:t>
            </a:r>
          </a:p>
          <a:p>
            <a:pPr marL="914400" indent="-91440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BCA946-4F38-FE91-CB37-4CAF713398A6}"/>
              </a:ext>
            </a:extLst>
          </p:cNvPr>
          <p:cNvCxnSpPr/>
          <p:nvPr/>
        </p:nvCxnSpPr>
        <p:spPr>
          <a:xfrm>
            <a:off x="3797641" y="708454"/>
            <a:ext cx="0" cy="482737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22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AC2C-3D72-6742-6CA7-3E4B6BC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EB0D-C1BD-21D2-A478-1A2B3CA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31520"/>
            <a:ext cx="8700974" cy="4983480"/>
          </a:xfrm>
        </p:spPr>
        <p:txBody>
          <a:bodyPr>
            <a:normAutofit/>
          </a:bodyPr>
          <a:lstStyle/>
          <a:p>
            <a:pPr marL="684213" indent="-684213">
              <a:lnSpc>
                <a:spcPct val="90000"/>
              </a:lnSpc>
              <a:buNone/>
              <a:tabLst>
                <a:tab pos="684213" algn="l"/>
              </a:tabLst>
            </a:pPr>
            <a:r>
              <a:rPr lang="en-US" b="0" dirty="0"/>
              <a:t>8:3 	</a:t>
            </a:r>
            <a:r>
              <a:rPr lang="en-US" b="0" i="0" dirty="0">
                <a:effectLst/>
              </a:rPr>
              <a:t>Then I went to the prophetess, and she conceived and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bore a son</a:t>
            </a:r>
            <a:r>
              <a:rPr lang="en-US" b="0" i="0" dirty="0">
                <a:effectLst/>
              </a:rPr>
              <a:t>. Then the </a:t>
            </a:r>
            <a:r>
              <a:rPr lang="en-US" b="0" i="0" cap="small" dirty="0">
                <a:effectLst/>
              </a:rPr>
              <a:t>Lord</a:t>
            </a:r>
            <a:r>
              <a:rPr lang="en-US" b="0" i="0" dirty="0">
                <a:effectLst/>
              </a:rPr>
              <a:t> said to me, “Call his name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Maher-Shalal-Hash-Baz</a:t>
            </a:r>
            <a:r>
              <a:rPr lang="en-US" b="0" i="0" dirty="0">
                <a:effectLst/>
              </a:rPr>
              <a:t>; </a:t>
            </a:r>
            <a:r>
              <a:rPr lang="en-US" b="1" i="0" baseline="30000" dirty="0">
                <a:effectLst/>
              </a:rPr>
              <a:t>4 </a:t>
            </a:r>
            <a:r>
              <a:rPr lang="en-US" b="0" i="0" dirty="0">
                <a:effectLst/>
              </a:rPr>
              <a:t>for </a:t>
            </a:r>
            <a:r>
              <a:rPr lang="en-US" b="0" i="0" u="sng" dirty="0">
                <a:solidFill>
                  <a:srgbClr val="66FFFF"/>
                </a:solidFill>
                <a:effectLst/>
              </a:rPr>
              <a:t>before</a:t>
            </a:r>
            <a:r>
              <a:rPr lang="en-US" b="0" i="0" dirty="0">
                <a:effectLst/>
              </a:rPr>
              <a:t> the child shall have knowledge to cry ‘My father’ and ‘My mother,’ the riches of Damascus and the spoil of Samaria will be taken away before the king of Assyria.”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7B1C0-6337-E877-0C87-2E89DB6C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A596CAC-BBF8-B14C-1562-8AAF1BEF3045}"/>
              </a:ext>
            </a:extLst>
          </p:cNvPr>
          <p:cNvSpPr/>
          <p:nvPr/>
        </p:nvSpPr>
        <p:spPr>
          <a:xfrm>
            <a:off x="6599702" y="171434"/>
            <a:ext cx="2299854" cy="612171"/>
          </a:xfrm>
          <a:prstGeom prst="wedgeRoundRectCallout">
            <a:avLst>
              <a:gd name="adj1" fmla="val 1500"/>
              <a:gd name="adj2" fmla="val 207807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Speed the Spoil, Hasten the Booty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3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3955" y="2378491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The People…Have Seen a Great </a:t>
            </a:r>
            <a:r>
              <a:rPr lang="en-US" sz="4000" dirty="0" err="1"/>
              <a:t>LIght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r>
              <a:rPr lang="en-US" sz="3600" b="0" dirty="0"/>
              <a:t>Geography, History, Characters, Context</a:t>
            </a:r>
          </a:p>
          <a:p>
            <a:r>
              <a:rPr lang="en-US" sz="3600" b="0" dirty="0"/>
              <a:t>Signs and Sons</a:t>
            </a:r>
          </a:p>
          <a:p>
            <a:r>
              <a:rPr lang="en-US" sz="3600" b="0" dirty="0"/>
              <a:t>Response and Consequences</a:t>
            </a:r>
          </a:p>
          <a:p>
            <a:r>
              <a:rPr lang="en-US" sz="3600" b="0" dirty="0"/>
              <a:t>Darkness &amp; Light</a:t>
            </a:r>
          </a:p>
          <a:p>
            <a:r>
              <a:rPr lang="en-US" sz="3600" b="0" dirty="0"/>
              <a:t>Take-aways</a:t>
            </a:r>
          </a:p>
          <a:p>
            <a:endParaRPr lang="en-US" sz="3600" b="0" dirty="0"/>
          </a:p>
          <a:p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3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6600-859D-46BF-6552-EACDB2E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The Response of Ahaz &amp; the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104BF-4FCB-9004-6DF1-986F7064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60480"/>
            <a:ext cx="8945418" cy="469322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734-732 BC - Assyria is a threat to Palestine and Syria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Syria and Israel (North) join together against Assyria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Rezin &amp; Pekah try to depose Ahaz (II Kgs 16:5; Is 7:6)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Ahaz, a bad king in Judah, is under attack/threatened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Ahaz tries an alliance (bribe) with Assyria (II Kgs16:7-9)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Ahaz meets with Tiglath-Pileser in Damascus </a:t>
            </a:r>
            <a:br>
              <a:rPr lang="en-US" sz="2800" b="0" dirty="0"/>
            </a:br>
            <a:r>
              <a:rPr lang="en-US" sz="2800" b="0" dirty="0"/>
              <a:t>(II Kgs 16:10)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Ahaz copies the altar at Damascus (II Kgs 16:10-18)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33743-A719-2421-3513-D8C9BE2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3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9C452-CA0A-2E9D-FF19-474F5E7F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635000"/>
          </a:xfrm>
        </p:spPr>
        <p:txBody>
          <a:bodyPr/>
          <a:lstStyle/>
          <a:p>
            <a:r>
              <a:rPr lang="en-US" dirty="0"/>
              <a:t>Consequences (Isaiah 7:17; 8:7-8)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58304-C3D1-027E-FF29-7AA91F347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12" y="777158"/>
            <a:ext cx="8856775" cy="43180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baseline="30000" dirty="0"/>
              <a:t>7:17 </a:t>
            </a:r>
            <a:r>
              <a:rPr lang="en-US" sz="2800" b="0" dirty="0"/>
              <a:t>The </a:t>
            </a:r>
            <a:r>
              <a:rPr lang="en-US" sz="2800" b="0" cap="small" dirty="0"/>
              <a:t>Lord</a:t>
            </a:r>
            <a:r>
              <a:rPr lang="en-US" sz="2800" b="0" dirty="0"/>
              <a:t> will bring the king of Assyria upon you and your people and your father’s house—days that have not come since the day that Ephraim departed from Judah…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800" b="0" baseline="30000" dirty="0"/>
              <a:t>8:7 </a:t>
            </a:r>
            <a:r>
              <a:rPr lang="en-US" sz="2800" b="0" dirty="0"/>
              <a:t>Now therefore, behold, the Lord brings up over them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The waters of the River [Euphrates], strong and mighty—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The king of Assyria and all his glory;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He will go up over all his channels and go over all his banks.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baseline="30000" dirty="0"/>
              <a:t>8 </a:t>
            </a:r>
            <a:r>
              <a:rPr lang="en-US" sz="2800" b="0" dirty="0"/>
              <a:t>He will </a:t>
            </a:r>
            <a:r>
              <a:rPr lang="en-US" sz="2800" b="0" dirty="0">
                <a:solidFill>
                  <a:srgbClr val="FFFF00"/>
                </a:solidFill>
              </a:rPr>
              <a:t>pass through Judah</a:t>
            </a:r>
            <a:r>
              <a:rPr lang="en-US" sz="2800" b="0" dirty="0"/>
              <a:t>,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He will overflow and pass over,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He will </a:t>
            </a:r>
            <a:r>
              <a:rPr lang="en-US" sz="2800" b="0" dirty="0">
                <a:solidFill>
                  <a:srgbClr val="FFFF00"/>
                </a:solidFill>
              </a:rPr>
              <a:t>reach up to the neck</a:t>
            </a:r>
            <a:r>
              <a:rPr lang="en-US" sz="2800" b="0" dirty="0"/>
              <a:t>;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And the stretching out of his wings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0" dirty="0"/>
              <a:t>Will fill the breadth of Your land, </a:t>
            </a:r>
            <a:r>
              <a:rPr lang="en-US" sz="2800" b="0" dirty="0">
                <a:solidFill>
                  <a:srgbClr val="FFFF00"/>
                </a:solidFill>
              </a:rPr>
              <a:t>O Immanuel</a:t>
            </a:r>
            <a:r>
              <a:rPr lang="en-US" sz="2800" b="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6E75B-23DB-A79F-4653-225DA10F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1C4D21E-3A30-5BCA-63F8-B0506E9CA5C9}"/>
              </a:ext>
            </a:extLst>
          </p:cNvPr>
          <p:cNvSpPr/>
          <p:nvPr/>
        </p:nvSpPr>
        <p:spPr>
          <a:xfrm>
            <a:off x="6289374" y="4536116"/>
            <a:ext cx="1628313" cy="401726"/>
          </a:xfrm>
          <a:prstGeom prst="wedgeRoundRectCallout">
            <a:avLst>
              <a:gd name="adj1" fmla="val -38680"/>
              <a:gd name="adj2" fmla="val 139254"/>
              <a:gd name="adj3" fmla="val 16667"/>
            </a:avLst>
          </a:prstGeom>
          <a:solidFill>
            <a:srgbClr val="66FFFF">
              <a:alpha val="68000"/>
            </a:srgb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b="0" i="1" dirty="0">
                <a:solidFill>
                  <a:srgbClr val="212529"/>
                </a:solidFill>
                <a:effectLst/>
                <a:latin typeface="system-ui"/>
              </a:rPr>
              <a:t>God With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3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6600-859D-46BF-6552-EACDB2E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104BF-4FCB-9004-6DF1-986F7064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60480"/>
            <a:ext cx="8945418" cy="469322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734-732 BC - Assyria is a threat to Palestine and Syria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Syria and Israel (North) join together against Assyria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Rezin &amp; Pekah try to depose Ahaz (II Kgs 16:5; Is 7:6)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Ahaz, a bad king in Judah, is under attack/threatened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Ahaz tries an alliance (bribe) with Assyria (II Kgs16:7-9)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Ahaz meets with Tiglath-Pileser in Damascus </a:t>
            </a:r>
            <a:b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(II Kgs 16:10)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Ahaz copies the altar at Damascus (II Kgs 16:10-18)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In ~10 years Samara will fall to Assyria (Shalmaneser) </a:t>
            </a:r>
            <a:br>
              <a:rPr lang="en-US" sz="2800" b="0" dirty="0"/>
            </a:br>
            <a:r>
              <a:rPr lang="en-US" sz="2800" b="0" dirty="0"/>
              <a:t>(II Kgs 17)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In ~30 years Judah will almost fall to Assyria (Sennacherib) </a:t>
            </a:r>
            <a:br>
              <a:rPr lang="en-US" sz="2800" b="0" dirty="0"/>
            </a:br>
            <a:r>
              <a:rPr lang="en-US" sz="2800" b="0" dirty="0"/>
              <a:t>(II Kgs 18-19)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33743-A719-2421-3513-D8C9BE2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3955" y="3046402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The People…Have Seen a Great </a:t>
            </a:r>
            <a:r>
              <a:rPr lang="en-US" sz="4000" dirty="0" err="1"/>
              <a:t>LIght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r>
              <a:rPr lang="en-US" sz="3600" b="0" dirty="0"/>
              <a:t>Geography, History, Characters, Context</a:t>
            </a:r>
          </a:p>
          <a:p>
            <a:r>
              <a:rPr lang="en-US" sz="3600" b="0" dirty="0"/>
              <a:t>Signs and Sons</a:t>
            </a:r>
          </a:p>
          <a:p>
            <a:r>
              <a:rPr lang="en-US" sz="3600" b="0" dirty="0"/>
              <a:t>Response and Consequences</a:t>
            </a:r>
          </a:p>
          <a:p>
            <a:r>
              <a:rPr lang="en-US" sz="3600" b="0" dirty="0"/>
              <a:t>Darkness &amp; Light</a:t>
            </a:r>
          </a:p>
          <a:p>
            <a:r>
              <a:rPr lang="en-US" sz="3600" b="0" dirty="0"/>
              <a:t>Take-aways</a:t>
            </a:r>
          </a:p>
          <a:p>
            <a:endParaRPr lang="en-US" sz="3600" b="0" dirty="0"/>
          </a:p>
          <a:p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8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26730-35B9-BFE6-66BF-A7EA4426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84200"/>
          </a:xfrm>
        </p:spPr>
        <p:txBody>
          <a:bodyPr/>
          <a:lstStyle/>
          <a:p>
            <a:r>
              <a:rPr lang="en-US" dirty="0"/>
              <a:t>Darkness (Isaiah 8:11-21)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A986-FA3D-5930-C8AC-A0CD4814C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374" y="1070846"/>
            <a:ext cx="8740346" cy="4144736"/>
          </a:xfrm>
        </p:spPr>
        <p:txBody>
          <a:bodyPr>
            <a:normAutofit/>
          </a:bodyPr>
          <a:lstStyle/>
          <a:p>
            <a:pPr marL="230188" indent="-230188">
              <a:spcBef>
                <a:spcPts val="1200"/>
              </a:spcBef>
            </a:pPr>
            <a:r>
              <a:rPr lang="en-US" sz="2800" dirty="0"/>
              <a:t>Rejecting signs (evidence) &amp; messages of God (8:19)</a:t>
            </a:r>
          </a:p>
          <a:p>
            <a:pPr marL="230188" indent="-230188">
              <a:spcBef>
                <a:spcPts val="1200"/>
              </a:spcBef>
            </a:pPr>
            <a:r>
              <a:rPr lang="en-US" sz="2800" dirty="0"/>
              <a:t>Accusing God’s prophets of “conspiracy” [treason, evil]</a:t>
            </a:r>
            <a:br>
              <a:rPr lang="en-US" sz="2800" dirty="0"/>
            </a:br>
            <a:r>
              <a:rPr lang="en-US" sz="2800" dirty="0"/>
              <a:t>(8:11-12, compare to Amos 7:10)</a:t>
            </a:r>
          </a:p>
          <a:p>
            <a:pPr marL="230188" indent="-230188">
              <a:spcBef>
                <a:spcPts val="1200"/>
              </a:spcBef>
            </a:pPr>
            <a:r>
              <a:rPr lang="en-US" sz="2800" dirty="0"/>
              <a:t>Seeking alternative “spiritual” guidance (8:19)</a:t>
            </a:r>
          </a:p>
          <a:p>
            <a:pPr marL="230188" indent="-230188">
              <a:spcBef>
                <a:spcPts val="1200"/>
              </a:spcBef>
            </a:pPr>
            <a:r>
              <a:rPr lang="en-US" sz="2800" dirty="0"/>
              <a:t>Seeking answers from the “dead” (8:19)</a:t>
            </a:r>
          </a:p>
          <a:p>
            <a:pPr marL="230188" indent="-230188">
              <a:spcBef>
                <a:spcPts val="1200"/>
              </a:spcBef>
            </a:pPr>
            <a:r>
              <a:rPr lang="en-US" sz="2800" dirty="0"/>
              <a:t>Suffering, and then blaming/cursing God (8:21)</a:t>
            </a:r>
          </a:p>
          <a:p>
            <a:pPr marL="230188" indent="-230188">
              <a:spcBef>
                <a:spcPts val="1200"/>
              </a:spcBef>
            </a:pPr>
            <a:r>
              <a:rPr lang="en-US" sz="2800" dirty="0"/>
              <a:t>Finding only trouble, darkness, gloom in the earth (8:22)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887BC-7601-CEA8-7DAE-74DE074D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2345-9AF1-9BBB-A725-86305E5F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Light from an Unlikely Place (Is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DC024-CAA5-42B5-5B22-C604DFF4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3590"/>
            <a:ext cx="8610600" cy="486791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800" b="1" baseline="30000" dirty="0">
                <a:effectLst/>
                <a:latin typeface="system-ui"/>
              </a:rPr>
              <a:t>9:1 </a:t>
            </a:r>
            <a:r>
              <a:rPr lang="en-US" sz="2800" b="0" dirty="0">
                <a:effectLst/>
                <a:latin typeface="system-ui"/>
              </a:rPr>
              <a:t>Nevertheless the gloom will not be upon her who is distressed,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As when at first He lightly esteemed the land of </a:t>
            </a:r>
            <a:r>
              <a:rPr lang="en-US" sz="2800" b="0" dirty="0">
                <a:solidFill>
                  <a:srgbClr val="FFFF00"/>
                </a:solidFill>
                <a:effectLst/>
                <a:latin typeface="system-ui"/>
              </a:rPr>
              <a:t>Zebulun</a:t>
            </a:r>
            <a:r>
              <a:rPr lang="en-US" sz="2800" b="0" dirty="0">
                <a:effectLst/>
                <a:latin typeface="system-ui"/>
              </a:rPr>
              <a:t> and the land of </a:t>
            </a:r>
            <a:r>
              <a:rPr lang="en-US" sz="2800" b="0" dirty="0">
                <a:solidFill>
                  <a:srgbClr val="FFFF00"/>
                </a:solidFill>
                <a:effectLst/>
                <a:latin typeface="system-ui"/>
              </a:rPr>
              <a:t>Naphtali</a:t>
            </a:r>
            <a:r>
              <a:rPr lang="en-US" sz="2800" b="0" dirty="0">
                <a:effectLst/>
                <a:latin typeface="system-ui"/>
              </a:rPr>
              <a:t>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And afterward more heavily oppressed her,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By the </a:t>
            </a:r>
            <a:r>
              <a:rPr lang="en-US" sz="2800" b="0" dirty="0">
                <a:solidFill>
                  <a:srgbClr val="FFFF00"/>
                </a:solidFill>
                <a:effectLst/>
                <a:latin typeface="system-ui"/>
              </a:rPr>
              <a:t>Way of the sea</a:t>
            </a:r>
            <a:r>
              <a:rPr lang="en-US" sz="2800" b="0" dirty="0">
                <a:effectLst/>
                <a:latin typeface="system-ui"/>
              </a:rPr>
              <a:t>, beyond the Jordan,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In </a:t>
            </a:r>
            <a:r>
              <a:rPr lang="en-US" sz="2800" b="0" dirty="0">
                <a:solidFill>
                  <a:srgbClr val="FFFF00"/>
                </a:solidFill>
                <a:effectLst/>
                <a:latin typeface="system-ui"/>
              </a:rPr>
              <a:t>Galilee of the Gentiles</a:t>
            </a:r>
            <a:r>
              <a:rPr lang="en-US" sz="2800" b="0" dirty="0">
                <a:effectLst/>
                <a:latin typeface="system-ui"/>
              </a:rPr>
              <a:t>.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1" baseline="30000" dirty="0">
                <a:effectLst/>
                <a:latin typeface="system-ui"/>
              </a:rPr>
              <a:t>2 </a:t>
            </a:r>
            <a:r>
              <a:rPr lang="en-US" sz="2800" b="0" dirty="0">
                <a:effectLst/>
                <a:latin typeface="system-ui"/>
              </a:rPr>
              <a:t>The people who walked in darkness have seen a great light;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Those who dwelt in the land of the shadow of death,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Upon them a light has shined.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F73F9-C658-1FE9-A236-BFB91C63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5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3955" y="1098327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The People…Have Seen a Great </a:t>
            </a:r>
            <a:r>
              <a:rPr lang="en-US" sz="4000" dirty="0" err="1"/>
              <a:t>LIght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r>
              <a:rPr lang="en-US" sz="3600" b="0" dirty="0"/>
              <a:t>Geography, History, Characters, Context</a:t>
            </a:r>
          </a:p>
          <a:p>
            <a:r>
              <a:rPr lang="en-US" sz="3600" b="0" dirty="0"/>
              <a:t>Signs and Sons</a:t>
            </a:r>
          </a:p>
          <a:p>
            <a:r>
              <a:rPr lang="en-US" sz="3600" b="0" dirty="0"/>
              <a:t>Response and Consequences</a:t>
            </a:r>
          </a:p>
          <a:p>
            <a:r>
              <a:rPr lang="en-US" sz="3600" b="0" dirty="0"/>
              <a:t>Darkness &amp; Light</a:t>
            </a:r>
          </a:p>
          <a:p>
            <a:r>
              <a:rPr lang="en-US" sz="3600" b="0" dirty="0"/>
              <a:t>Take-aways</a:t>
            </a:r>
          </a:p>
          <a:p>
            <a:endParaRPr lang="en-US" sz="3600" b="0" dirty="0"/>
          </a:p>
          <a:p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69A3AC-8355-6341-C445-4D1070891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5E7F-5B88-49A2-B514-B1E99E37D8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7E5453-A193-744A-B840-B64253FCB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66" y="0"/>
            <a:ext cx="8443867" cy="5715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EA8CE2-715E-6149-4711-37CDC3BE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86" y="2212519"/>
            <a:ext cx="1696017" cy="50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6600CC"/>
                </a:solidFill>
              </a:rPr>
              <a:t>VIA MARIS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72C2A6-B6D2-75A8-EEDD-0AC8ECDA8C15}"/>
              </a:ext>
            </a:extLst>
          </p:cNvPr>
          <p:cNvSpPr/>
          <p:nvPr/>
        </p:nvSpPr>
        <p:spPr>
          <a:xfrm>
            <a:off x="1773462" y="2466519"/>
            <a:ext cx="1451113" cy="320362"/>
          </a:xfrm>
          <a:custGeom>
            <a:avLst/>
            <a:gdLst>
              <a:gd name="connsiteX0" fmla="*/ 0 w 1358020"/>
              <a:gd name="connsiteY0" fmla="*/ 139292 h 320362"/>
              <a:gd name="connsiteX1" fmla="*/ 344032 w 1358020"/>
              <a:gd name="connsiteY1" fmla="*/ 3490 h 320362"/>
              <a:gd name="connsiteX2" fmla="*/ 488888 w 1358020"/>
              <a:gd name="connsiteY2" fmla="*/ 266041 h 320362"/>
              <a:gd name="connsiteX3" fmla="*/ 1358020 w 1358020"/>
              <a:gd name="connsiteY3" fmla="*/ 320362 h 32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8020" h="320362">
                <a:moveTo>
                  <a:pt x="0" y="139292"/>
                </a:moveTo>
                <a:cubicBezTo>
                  <a:pt x="131275" y="60828"/>
                  <a:pt x="262551" y="-17635"/>
                  <a:pt x="344032" y="3490"/>
                </a:cubicBezTo>
                <a:cubicBezTo>
                  <a:pt x="425513" y="24615"/>
                  <a:pt x="319890" y="213229"/>
                  <a:pt x="488888" y="266041"/>
                </a:cubicBezTo>
                <a:cubicBezTo>
                  <a:pt x="657886" y="318853"/>
                  <a:pt x="1007953" y="319607"/>
                  <a:pt x="1358020" y="320362"/>
                </a:cubicBezTo>
              </a:path>
            </a:pathLst>
          </a:custGeom>
          <a:noFill/>
          <a:ln>
            <a:solidFill>
              <a:srgbClr val="6600CC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002D99-9D37-4FAF-D6EA-9DBF6D8ECE5B}"/>
              </a:ext>
            </a:extLst>
          </p:cNvPr>
          <p:cNvSpPr txBox="1"/>
          <p:nvPr/>
        </p:nvSpPr>
        <p:spPr>
          <a:xfrm>
            <a:off x="5963156" y="5438001"/>
            <a:ext cx="2773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https://en.wikipedia.org/wiki/Via_Maris</a:t>
            </a:r>
          </a:p>
        </p:txBody>
      </p:sp>
    </p:spTree>
    <p:extLst>
      <p:ext uri="{BB962C8B-B14F-4D97-AF65-F5344CB8AC3E}">
        <p14:creationId xmlns:p14="http://schemas.microsoft.com/office/powerpoint/2010/main" val="24031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82345-9AF1-9BBB-A725-86305E5F8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Light from an Unlikely Place (Is 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DC024-CAA5-42B5-5B22-C604DFF4B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3590"/>
            <a:ext cx="8610600" cy="486791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800" b="1" baseline="30000" dirty="0">
                <a:effectLst/>
                <a:latin typeface="system-ui"/>
              </a:rPr>
              <a:t>9:1 </a:t>
            </a:r>
            <a:r>
              <a:rPr lang="en-US" sz="2800" b="0" dirty="0">
                <a:effectLst/>
                <a:latin typeface="system-ui"/>
              </a:rPr>
              <a:t>Nevertheless the gloom will not be upon her who is distressed,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As when at first He lightly esteemed the land of Zebulun and the land of Naphtali,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And afterward more heavily oppressed her,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By the way of the sea, beyond the Jordan,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In Galilee of the Gentiles.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1" baseline="30000" dirty="0">
                <a:effectLst/>
                <a:latin typeface="system-ui"/>
              </a:rPr>
              <a:t>2 </a:t>
            </a:r>
            <a:r>
              <a:rPr lang="en-US" sz="2800" b="0" dirty="0">
                <a:effectLst/>
                <a:latin typeface="system-ui"/>
              </a:rPr>
              <a:t>The people who walked in darkness have </a:t>
            </a:r>
            <a:r>
              <a:rPr lang="en-US" sz="2800" b="0" dirty="0">
                <a:solidFill>
                  <a:srgbClr val="FFFF00"/>
                </a:solidFill>
                <a:effectLst/>
                <a:latin typeface="system-ui"/>
              </a:rPr>
              <a:t>seen a great light</a:t>
            </a:r>
            <a:r>
              <a:rPr lang="en-US" sz="2800" b="0" dirty="0">
                <a:effectLst/>
                <a:latin typeface="system-ui"/>
              </a:rPr>
              <a:t>;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Those who dwelt in the land of the shadow of death,</a:t>
            </a:r>
            <a:endParaRPr lang="en-US" sz="2800" dirty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800" b="0" dirty="0">
                <a:effectLst/>
                <a:latin typeface="system-ui"/>
              </a:rPr>
              <a:t>Upon them </a:t>
            </a:r>
            <a:r>
              <a:rPr lang="en-US" sz="2800" b="0" dirty="0">
                <a:solidFill>
                  <a:srgbClr val="FFFF00"/>
                </a:solidFill>
                <a:effectLst/>
                <a:latin typeface="system-ui"/>
              </a:rPr>
              <a:t>a light has shined</a:t>
            </a:r>
            <a:r>
              <a:rPr lang="en-US" sz="2800" b="0" dirty="0">
                <a:effectLst/>
                <a:latin typeface="system-ui"/>
              </a:rPr>
              <a:t>.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F73F9-C658-1FE9-A236-BFB91C631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09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AC2C-3D72-6742-6CA7-3E4B6BC6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FEB0D-C1BD-21D2-A478-1A2B3CA3A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31520"/>
            <a:ext cx="8700974" cy="4983480"/>
          </a:xfrm>
        </p:spPr>
        <p:txBody>
          <a:bodyPr>
            <a:normAutofit/>
          </a:bodyPr>
          <a:lstStyle/>
          <a:p>
            <a:pPr marL="684213" indent="-684213">
              <a:lnSpc>
                <a:spcPct val="90000"/>
              </a:lnSpc>
              <a:buNone/>
              <a:tabLst>
                <a:tab pos="684213" algn="l"/>
              </a:tabLst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8:3 	</a:t>
            </a:r>
            <a:r>
              <a:rPr lang="en-US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Then I went to the prophetess, and she conceived and bore a son. Then the </a:t>
            </a:r>
            <a:r>
              <a:rPr lang="en-US" b="0" i="0" cap="small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Lord</a:t>
            </a:r>
            <a:r>
              <a:rPr lang="en-US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 said to me, “Call his name Maher-Shalal-Hash-Baz; </a:t>
            </a:r>
            <a:r>
              <a:rPr lang="en-US" b="1" i="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4 </a:t>
            </a:r>
            <a:r>
              <a:rPr lang="en-US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for </a:t>
            </a:r>
            <a:r>
              <a:rPr lang="en-US" b="0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before</a:t>
            </a:r>
            <a:r>
              <a:rPr lang="en-US" b="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 the child shall have knowledge to cry ‘My father’ and ‘My mother,’ the riches of Damascus and the spoil of Samaria will be taken away before the king of Assyria.”</a:t>
            </a:r>
          </a:p>
          <a:p>
            <a:pPr marL="684213" indent="-684213">
              <a:lnSpc>
                <a:spcPct val="90000"/>
              </a:lnSpc>
              <a:buNone/>
              <a:tabLst>
                <a:tab pos="684213" algn="l"/>
              </a:tabLst>
            </a:pPr>
            <a:r>
              <a:rPr lang="en-US" b="0" dirty="0"/>
              <a:t>9:6	</a:t>
            </a:r>
            <a:r>
              <a:rPr lang="en-US" b="0" i="0" dirty="0">
                <a:effectLst/>
              </a:rPr>
              <a:t>For unto us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a Child </a:t>
            </a:r>
            <a:r>
              <a:rPr lang="en-US" b="0" i="0" dirty="0">
                <a:effectLst/>
              </a:rPr>
              <a:t>is born,</a:t>
            </a:r>
            <a:br>
              <a:rPr lang="en-US" dirty="0"/>
            </a:br>
            <a:r>
              <a:rPr lang="en-US" b="0" i="0" dirty="0">
                <a:effectLst/>
              </a:rPr>
              <a:t>Unto us </a:t>
            </a:r>
            <a:r>
              <a:rPr lang="en-US" b="0" i="0" dirty="0">
                <a:solidFill>
                  <a:srgbClr val="FFFF00"/>
                </a:solidFill>
                <a:effectLst/>
              </a:rPr>
              <a:t>a Son </a:t>
            </a:r>
            <a:r>
              <a:rPr lang="en-US" b="0" i="0" dirty="0">
                <a:effectLst/>
              </a:rPr>
              <a:t>is given…</a:t>
            </a:r>
            <a:br>
              <a:rPr lang="en-US" b="0" i="0" dirty="0">
                <a:effectLst/>
              </a:rPr>
            </a:br>
            <a:r>
              <a:rPr lang="en-US" b="0" i="0" dirty="0">
                <a:effectLst/>
              </a:rPr>
              <a:t>And His name shall be…</a:t>
            </a:r>
          </a:p>
          <a:p>
            <a:pPr marL="684213" indent="-684213">
              <a:lnSpc>
                <a:spcPct val="90000"/>
              </a:lnSpc>
              <a:buNone/>
              <a:tabLst>
                <a:tab pos="684213" algn="l"/>
              </a:tabLst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7B1C0-6337-E877-0C87-2E89DB6C8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76165-1D53-F815-CA19-CE0385CA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Testament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888C-218D-45D3-1951-DE220FB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756" y="792445"/>
            <a:ext cx="3525792" cy="1244137"/>
          </a:xfrm>
        </p:spPr>
        <p:txBody>
          <a:bodyPr>
            <a:normAutofit lnSpcReduction="10000"/>
          </a:bodyPr>
          <a:lstStyle/>
          <a:p>
            <a:pPr marL="914400" indent="-914400">
              <a:buNone/>
              <a:tabLst>
                <a:tab pos="914400" algn="l"/>
              </a:tabLst>
            </a:pPr>
            <a:r>
              <a:rPr lang="en-US" sz="2800" b="0" dirty="0"/>
              <a:t>9:1-2	A Great Light seen in Zebulun and Naphtali</a:t>
            </a:r>
          </a:p>
          <a:p>
            <a:pPr marL="914400" indent="-914400">
              <a:buNone/>
              <a:tabLst>
                <a:tab pos="914400" algn="l"/>
              </a:tabLst>
            </a:pPr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CB51A-B46A-521B-8E5F-61ACBCEA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0B5E43-6E73-FE3B-9FB3-80411283ED5E}"/>
              </a:ext>
            </a:extLst>
          </p:cNvPr>
          <p:cNvSpPr txBox="1">
            <a:spLocks/>
          </p:cNvSpPr>
          <p:nvPr/>
        </p:nvSpPr>
        <p:spPr bwMode="auto">
          <a:xfrm>
            <a:off x="3797641" y="807083"/>
            <a:ext cx="5346356" cy="207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sz="2800" b="0" i="0" dirty="0">
                <a:effectLst/>
                <a:latin typeface="system-ui"/>
              </a:rPr>
              <a:t>…The people who sat in darkness have seen a great light, and upon those who sat in the region and shadow of death Light has dawned.</a:t>
            </a:r>
            <a:r>
              <a:rPr lang="en-US" sz="2800" b="0" kern="0" dirty="0"/>
              <a:t> (Mat 4:16, and see Lk 2:32)</a:t>
            </a:r>
          </a:p>
          <a:p>
            <a:pPr marL="914400" indent="-91440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82263E-F640-EBE0-078F-42B96062CEF1}"/>
              </a:ext>
            </a:extLst>
          </p:cNvPr>
          <p:cNvSpPr txBox="1">
            <a:spLocks/>
          </p:cNvSpPr>
          <p:nvPr/>
        </p:nvSpPr>
        <p:spPr bwMode="auto">
          <a:xfrm>
            <a:off x="164755" y="3009244"/>
            <a:ext cx="3525792" cy="1743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798513" indent="-798513" eaLnBrk="0" hangingPunct="0">
              <a:spcBef>
                <a:spcPct val="20000"/>
              </a:spcBef>
              <a:buNone/>
              <a:tabLst>
                <a:tab pos="798513" algn="l"/>
              </a:tabLst>
              <a:defRPr sz="2800" b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US" dirty="0"/>
              <a:t>9:16	A son given to rule eternally as God, …on David’s throne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8716002-4350-64A1-65AE-0561E6FF400A}"/>
              </a:ext>
            </a:extLst>
          </p:cNvPr>
          <p:cNvSpPr txBox="1">
            <a:spLocks/>
          </p:cNvSpPr>
          <p:nvPr/>
        </p:nvSpPr>
        <p:spPr bwMode="auto">
          <a:xfrm>
            <a:off x="3797641" y="3023882"/>
            <a:ext cx="5239265" cy="268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sz="2800" b="0" kern="0" baseline="30000" dirty="0"/>
              <a:t>11 </a:t>
            </a:r>
            <a:r>
              <a:rPr lang="en-US" sz="2800" b="0" kern="0" dirty="0"/>
              <a:t>For there is born to you this day in the city of David a Savior, who is Christ the Lord…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en-US" sz="2800" b="0" kern="0" baseline="30000" dirty="0"/>
              <a:t>14</a:t>
            </a:r>
            <a:r>
              <a:rPr lang="en-US" sz="2800" b="0" kern="0" dirty="0"/>
              <a:t>“Glory to God in the highest, and on earth peace, goodwill toward men!” (Lk 2:11,14)</a:t>
            </a:r>
          </a:p>
          <a:p>
            <a:pPr marL="914400" indent="-914400">
              <a:lnSpc>
                <a:spcPct val="90000"/>
              </a:lnSpc>
              <a:spcBef>
                <a:spcPts val="0"/>
              </a:spcBef>
              <a:buFontTx/>
              <a:buNone/>
              <a:tabLst>
                <a:tab pos="914400" algn="l"/>
              </a:tabLst>
            </a:pPr>
            <a:endParaRPr lang="en-US" sz="2800" b="0" kern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BCA946-4F38-FE91-CB37-4CAF713398A6}"/>
              </a:ext>
            </a:extLst>
          </p:cNvPr>
          <p:cNvCxnSpPr/>
          <p:nvPr/>
        </p:nvCxnSpPr>
        <p:spPr>
          <a:xfrm>
            <a:off x="3718131" y="708454"/>
            <a:ext cx="0" cy="4827373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6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3955" y="3706361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The People…Have Seen a Great </a:t>
            </a:r>
            <a:r>
              <a:rPr lang="en-US" sz="4000" dirty="0" err="1"/>
              <a:t>LIght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r>
              <a:rPr lang="en-US" sz="3600" b="0" dirty="0"/>
              <a:t>Geography, History, Characters, Context</a:t>
            </a:r>
          </a:p>
          <a:p>
            <a:r>
              <a:rPr lang="en-US" sz="3600" b="0" dirty="0"/>
              <a:t>Signs and Sons</a:t>
            </a:r>
          </a:p>
          <a:p>
            <a:r>
              <a:rPr lang="en-US" sz="3600" b="0" dirty="0"/>
              <a:t>Response and Consequences</a:t>
            </a:r>
          </a:p>
          <a:p>
            <a:r>
              <a:rPr lang="en-US" sz="3600" b="0" dirty="0"/>
              <a:t>Darkness &amp; Light</a:t>
            </a:r>
          </a:p>
          <a:p>
            <a:r>
              <a:rPr lang="en-US" sz="3600" b="0" dirty="0"/>
              <a:t>Take-aways</a:t>
            </a:r>
          </a:p>
          <a:p>
            <a:endParaRPr lang="en-US" sz="3600" b="0" dirty="0"/>
          </a:p>
          <a:p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4AF66D7-CBF7-220F-44C3-81B96040C110}"/>
              </a:ext>
            </a:extLst>
          </p:cNvPr>
          <p:cNvSpPr txBox="1"/>
          <p:nvPr/>
        </p:nvSpPr>
        <p:spPr>
          <a:xfrm>
            <a:off x="228600" y="827036"/>
            <a:ext cx="8686800" cy="4633964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tIns="91440" rtlCol="0">
            <a:noAutofit/>
          </a:bodyPr>
          <a:lstStyle/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Establishment of God’s Son as King (Is 9:6)</a:t>
            </a:r>
          </a:p>
          <a:p>
            <a:pPr marL="342900" indent="-2286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Establishment of God’s multi-national “House” (Is 2:1-4)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891ED2-53D0-6B5A-0B4E-B0F3DC81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3889"/>
            <a:ext cx="9144000" cy="668565"/>
          </a:xfrm>
        </p:spPr>
        <p:txBody>
          <a:bodyPr/>
          <a:lstStyle/>
          <a:p>
            <a:r>
              <a:rPr lang="en-US" sz="4000" dirty="0"/>
              <a:t>God’s Purposes at Work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00D933-EA06-0D6C-2E83-06F22B0A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5E7F-5B88-49A2-B514-B1E99E37D88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8783D2-21E1-B07B-4961-8E6D8E753447}"/>
              </a:ext>
            </a:extLst>
          </p:cNvPr>
          <p:cNvSpPr txBox="1"/>
          <p:nvPr/>
        </p:nvSpPr>
        <p:spPr>
          <a:xfrm>
            <a:off x="733795" y="1804308"/>
            <a:ext cx="7676410" cy="3510643"/>
          </a:xfrm>
          <a:prstGeom prst="rect">
            <a:avLst/>
          </a:prstGeom>
          <a:solidFill>
            <a:srgbClr val="003399"/>
          </a:solidFill>
          <a:ln>
            <a:solidFill>
              <a:schemeClr val="bg1"/>
            </a:solidFill>
          </a:ln>
        </p:spPr>
        <p:txBody>
          <a:bodyPr wrap="square" tIns="91440" rtlCol="0">
            <a:noAutofit/>
          </a:bodyPr>
          <a:lstStyle>
            <a:defPPr>
              <a:defRPr lang="en-US"/>
            </a:defPPr>
            <a:lvl1pPr marL="3429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Preservation of David’s Throne (Is 9:7)</a:t>
            </a:r>
          </a:p>
          <a:p>
            <a:r>
              <a:rPr lang="en-US" dirty="0"/>
              <a:t>Preservation of a Remnant of Judah (Is 1:9)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AF9FA8-28FD-D669-3D8E-604596D9D9E6}"/>
              </a:ext>
            </a:extLst>
          </p:cNvPr>
          <p:cNvSpPr txBox="1"/>
          <p:nvPr/>
        </p:nvSpPr>
        <p:spPr>
          <a:xfrm>
            <a:off x="1394234" y="2821288"/>
            <a:ext cx="6355532" cy="2343150"/>
          </a:xfrm>
          <a:prstGeom prst="rect">
            <a:avLst/>
          </a:prstGeom>
          <a:solidFill>
            <a:srgbClr val="000066"/>
          </a:solidFill>
          <a:ln>
            <a:solidFill>
              <a:schemeClr val="bg1"/>
            </a:solidFill>
          </a:ln>
        </p:spPr>
        <p:txBody>
          <a:bodyPr wrap="square" tIns="91440" rtlCol="0">
            <a:noAutofit/>
          </a:bodyPr>
          <a:lstStyle>
            <a:defPPr>
              <a:defRPr lang="en-US"/>
            </a:defPPr>
            <a:lvl1pPr marL="3429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Punishment of Jerusalem &amp; Judah (Is 1:4)</a:t>
            </a:r>
          </a:p>
          <a:p>
            <a:r>
              <a:rPr lang="en-US" dirty="0"/>
              <a:t>Destruction of Israel (Samaria) by Assyria</a:t>
            </a:r>
          </a:p>
          <a:p>
            <a:r>
              <a:rPr lang="en-US" dirty="0"/>
              <a:t>Judgment on Syria, Assyria, and Babylon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4F5C85-40DE-F93B-51F2-7FB1271B8E62}"/>
              </a:ext>
            </a:extLst>
          </p:cNvPr>
          <p:cNvSpPr txBox="1"/>
          <p:nvPr/>
        </p:nvSpPr>
        <p:spPr>
          <a:xfrm>
            <a:off x="2018923" y="4141480"/>
            <a:ext cx="5205742" cy="830997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Confirmation of Isaiah the Prophet (Is 7:10-11; 8:16-18)</a:t>
            </a:r>
          </a:p>
        </p:txBody>
      </p:sp>
    </p:spTree>
    <p:extLst>
      <p:ext uri="{BB962C8B-B14F-4D97-AF65-F5344CB8AC3E}">
        <p14:creationId xmlns:p14="http://schemas.microsoft.com/office/powerpoint/2010/main" val="133327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76165-1D53-F815-CA19-CE0385CAB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E888C-218D-45D3-1951-DE220FB1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44" y="889116"/>
            <a:ext cx="8749112" cy="448339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Complexity in our world is beyond man’s understanding, prediction, or management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Man’s plans, without God, are misguided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God is ruling—always working His purpose</a:t>
            </a:r>
            <a:r>
              <a:rPr lang="en-US" u="sng" dirty="0"/>
              <a:t>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God’s ultimate purpose is “God-with-us”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God gives signs and offers sanctuary from evil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God’s Son is either a sanctuary or stumbling block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CB51A-B46A-521B-8E5F-61ACBCEA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7DC3-9941-4E35-7088-EED0E3CC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8:13-15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398BF-CF4F-30A3-67AC-97D06272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680444"/>
            <a:ext cx="8610600" cy="34371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system-ui"/>
              </a:rPr>
              <a:t>The </a:t>
            </a:r>
            <a:r>
              <a:rPr lang="en-US" cap="small" dirty="0">
                <a:effectLst/>
                <a:latin typeface="system-ui"/>
              </a:rPr>
              <a:t>Lord</a:t>
            </a:r>
            <a:r>
              <a:rPr lang="en-US" dirty="0">
                <a:effectLst/>
                <a:latin typeface="system-ui"/>
              </a:rPr>
              <a:t> of hosts, Him you shall hallow;</a:t>
            </a:r>
            <a:br>
              <a:rPr lang="en-US" dirty="0"/>
            </a:br>
            <a:r>
              <a:rPr lang="en-US" dirty="0">
                <a:effectLst/>
                <a:latin typeface="system-ui"/>
              </a:rPr>
              <a:t>Let Him be your fear and let Him be your dread.</a:t>
            </a:r>
            <a:br>
              <a:rPr lang="en-US" dirty="0"/>
            </a:br>
            <a:r>
              <a:rPr lang="en-US" baseline="30000" dirty="0">
                <a:effectLst/>
                <a:latin typeface="system-ui"/>
              </a:rPr>
              <a:t>14 </a:t>
            </a:r>
            <a:r>
              <a:rPr lang="en-US" dirty="0">
                <a:effectLst/>
                <a:latin typeface="system-ui"/>
              </a:rPr>
              <a:t>He will be as a sanctuary,</a:t>
            </a:r>
            <a:br>
              <a:rPr lang="en-US" dirty="0"/>
            </a:br>
            <a:r>
              <a:rPr lang="en-US" dirty="0">
                <a:effectLst/>
                <a:latin typeface="system-ui"/>
              </a:rPr>
              <a:t>But a stone of stumbling and a rock of offense</a:t>
            </a:r>
            <a:br>
              <a:rPr lang="en-US" dirty="0"/>
            </a:br>
            <a:r>
              <a:rPr lang="en-US" dirty="0">
                <a:effectLst/>
                <a:latin typeface="system-ui"/>
              </a:rPr>
              <a:t>To both the houses of Israel,</a:t>
            </a:r>
            <a:br>
              <a:rPr lang="en-US" dirty="0"/>
            </a:br>
            <a:r>
              <a:rPr lang="en-US" dirty="0">
                <a:effectLst/>
                <a:latin typeface="system-ui"/>
              </a:rPr>
              <a:t>As a trap and a snare to the inhabitants of Jerusalem.</a:t>
            </a:r>
            <a:br>
              <a:rPr lang="en-US" dirty="0"/>
            </a:br>
            <a:r>
              <a:rPr lang="en-US" baseline="30000" dirty="0">
                <a:effectLst/>
                <a:latin typeface="system-ui"/>
              </a:rPr>
              <a:t>15 </a:t>
            </a:r>
            <a:r>
              <a:rPr lang="en-US" dirty="0">
                <a:effectLst/>
                <a:latin typeface="system-ui"/>
              </a:rPr>
              <a:t>And many among them shall stumble;</a:t>
            </a:r>
            <a:br>
              <a:rPr lang="en-US" dirty="0"/>
            </a:br>
            <a:r>
              <a:rPr lang="en-US" dirty="0">
                <a:effectLst/>
                <a:latin typeface="system-ui"/>
              </a:rPr>
              <a:t>They shall fall and be broken, be snared and taken.”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212670-6905-CBD7-509A-58AA849D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58746-EA51-3931-59F0-C22C361EC779}"/>
              </a:ext>
            </a:extLst>
          </p:cNvPr>
          <p:cNvSpPr txBox="1"/>
          <p:nvPr/>
        </p:nvSpPr>
        <p:spPr>
          <a:xfrm>
            <a:off x="348615" y="4203005"/>
            <a:ext cx="8446770" cy="1172629"/>
          </a:xfrm>
          <a:prstGeom prst="rect">
            <a:avLst/>
          </a:prstGeom>
          <a:solidFill>
            <a:srgbClr val="0000FF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FFFF00"/>
                </a:solidFill>
                <a:effectLst/>
                <a:latin typeface="system-ui"/>
              </a:rPr>
              <a:t>“Behold, this Child is destined for the fall and rising of many in Israel, and for a sign which will be spoken against </a:t>
            </a:r>
            <a:r>
              <a:rPr lang="en-US" sz="2600" b="1" baseline="30000" dirty="0">
                <a:solidFill>
                  <a:srgbClr val="FFFF00"/>
                </a:solidFill>
                <a:effectLst/>
                <a:latin typeface="system-ui"/>
              </a:rPr>
              <a:t>35 </a:t>
            </a:r>
            <a:r>
              <a:rPr lang="en-US" sz="2600" b="1" dirty="0">
                <a:solidFill>
                  <a:srgbClr val="FFFF00"/>
                </a:solidFill>
                <a:effectLst/>
                <a:latin typeface="system-ui"/>
              </a:rPr>
              <a:t>…that the thoughts of many hearts may be revealed.” (Lk 2:34-35)</a:t>
            </a:r>
            <a:endParaRPr lang="en-US" sz="2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1786-59CB-B35C-CB46-D516472E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Powers in Isaiah’s Time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591068-B260-8559-5CC0-A62D040D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5E7F-5B88-49A2-B514-B1E99E37D8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40EAF-A50F-DCF6-7E2B-430B65800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340" y="0"/>
            <a:ext cx="8023320" cy="57150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53C04CA-AAF3-E292-E4B6-877AA776924D}"/>
              </a:ext>
            </a:extLst>
          </p:cNvPr>
          <p:cNvSpPr/>
          <p:nvPr/>
        </p:nvSpPr>
        <p:spPr>
          <a:xfrm>
            <a:off x="4184074" y="711200"/>
            <a:ext cx="2456872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3F737C-A5F1-8094-CD0B-10D77D7B00C2}"/>
              </a:ext>
            </a:extLst>
          </p:cNvPr>
          <p:cNvSpPr/>
          <p:nvPr/>
        </p:nvSpPr>
        <p:spPr>
          <a:xfrm>
            <a:off x="3073138" y="1960775"/>
            <a:ext cx="1646644" cy="1516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C5CC79-173F-8F2F-3EA8-9FD72B9E5DF0}"/>
              </a:ext>
            </a:extLst>
          </p:cNvPr>
          <p:cNvSpPr/>
          <p:nvPr/>
        </p:nvSpPr>
        <p:spPr>
          <a:xfrm>
            <a:off x="3073138" y="3252247"/>
            <a:ext cx="384929" cy="6693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2D0046F-E39D-F673-99FC-65C31D853F51}"/>
              </a:ext>
            </a:extLst>
          </p:cNvPr>
          <p:cNvSpPr/>
          <p:nvPr/>
        </p:nvSpPr>
        <p:spPr>
          <a:xfrm>
            <a:off x="2880674" y="3699235"/>
            <a:ext cx="384928" cy="4446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5CC0E2-550F-8AE2-F608-A0CD7D834181}"/>
              </a:ext>
            </a:extLst>
          </p:cNvPr>
          <p:cNvSpPr/>
          <p:nvPr/>
        </p:nvSpPr>
        <p:spPr>
          <a:xfrm>
            <a:off x="5094402" y="2290618"/>
            <a:ext cx="2028103" cy="16424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049" y="0"/>
            <a:ext cx="7379902" cy="594793"/>
          </a:xfrm>
        </p:spPr>
        <p:txBody>
          <a:bodyPr/>
          <a:lstStyle/>
          <a:p>
            <a:pPr algn="ctr"/>
            <a:r>
              <a:rPr lang="en-US" sz="4000" dirty="0">
                <a:ea typeface="Tahoma" charset="0"/>
              </a:rPr>
              <a:t>Historical Timeline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9387" y="2186063"/>
            <a:ext cx="2751048" cy="554904"/>
          </a:xfrm>
          <a:prstGeom prst="rect">
            <a:avLst/>
          </a:prstGeom>
          <a:solidFill>
            <a:srgbClr val="00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80985"/>
            <a:r>
              <a:rPr lang="en-US" sz="2667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479388" y="3143061"/>
            <a:ext cx="3812476" cy="55607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80985"/>
            <a:r>
              <a:rPr lang="en-US" sz="2667" b="1" dirty="0">
                <a:solidFill>
                  <a:schemeClr val="bg1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0434" y="1892436"/>
            <a:ext cx="1440510" cy="848531"/>
          </a:xfrm>
          <a:prstGeom prst="rect">
            <a:avLst/>
          </a:prstGeom>
          <a:solidFill>
            <a:srgbClr val="FF993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r>
              <a:rPr lang="en-US" sz="2333" b="1">
                <a:solidFill>
                  <a:schemeClr val="tx1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5788926" y="3143061"/>
            <a:ext cx="1747947" cy="929268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993489" y="2321103"/>
            <a:ext cx="1483833" cy="1235037"/>
          </a:xfrm>
          <a:prstGeom prst="rect">
            <a:avLst/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r>
              <a:rPr lang="en-US" sz="2333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Israel </a:t>
            </a:r>
            <a:r>
              <a:rPr lang="en-US" sz="2333" b="1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(United Kingdom</a:t>
            </a:r>
            <a:r>
              <a:rPr lang="en-US" sz="2333" b="1" dirty="0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815675" y="2857500"/>
            <a:ext cx="414759" cy="410741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2000" b="1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646024" y="4903162"/>
            <a:ext cx="414759" cy="410741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endParaRPr lang="en-US" sz="20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0071" y="4912808"/>
            <a:ext cx="3680402" cy="451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0985"/>
            <a:r>
              <a:rPr lang="en-US" sz="2333" b="1" dirty="0">
                <a:solidFill>
                  <a:prstClr val="white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= Isaiah (starts in 740 BC)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097806" y="2659774"/>
            <a:ext cx="1090105" cy="594793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0985"/>
            <a:r>
              <a:rPr lang="en-US" sz="2333" b="1">
                <a:solidFill>
                  <a:sysClr val="windowText" lastClr="000000"/>
                </a:solidFill>
                <a:latin typeface="Calibri" panose="020F0502020204030204" pitchFamily="34" charset="0"/>
                <a:ea typeface="Tahoma" charset="0"/>
                <a:cs typeface="Calibri" panose="020F0502020204030204" pitchFamily="34" charset="0"/>
              </a:rPr>
              <a:t>Return</a:t>
            </a:r>
            <a:endParaRPr lang="en-US" sz="2333" b="1" dirty="0">
              <a:solidFill>
                <a:sysClr val="windowText" lastClr="000000"/>
              </a:solidFill>
              <a:latin typeface="Calibri" panose="020F0502020204030204" pitchFamily="34" charset="0"/>
              <a:ea typeface="Tahoma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15B3-C1D0-F671-C99A-078E516A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D8DDE-667A-4AF6-6C9F-65CE11837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49299"/>
            <a:ext cx="8728364" cy="4793661"/>
          </a:xfrm>
        </p:spPr>
        <p:txBody>
          <a:bodyPr>
            <a:normAutofit lnSpcReduction="10000"/>
          </a:bodyPr>
          <a:lstStyle/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Isaiah – 	Prophet called by God (see Is 6)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Ahaz – 	Bad King of Judah (Jerusalem, House of David) (735 – 728 BC)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Pekah – 	King of Israel (Samaria, Ephraim), Son of Remaliah (740 – 730 BC)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Rezin – 	King of Syria (Aram, Damascus)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Tiglath-Pileser – King of Assyria (744 – 727 BC)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Shalmaneser – 	King of Assyria (726 – 722 BC)</a:t>
            </a:r>
          </a:p>
          <a:p>
            <a:pPr marL="2743200" indent="-2743200">
              <a:buNone/>
              <a:tabLst>
                <a:tab pos="2743200" algn="l"/>
              </a:tabLst>
            </a:pPr>
            <a:r>
              <a:rPr lang="en-US" b="0" dirty="0"/>
              <a:t>Sennacherib – 	King of Assyria (704 – 681 BC)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805BD-A1C8-FEAD-EC3D-D940E10D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6600-859D-46BF-6552-EACDB2EC5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dirty="0"/>
              <a:t>The Immediate Circumstance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104BF-4FCB-9004-6DF1-986F70640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582" y="760480"/>
            <a:ext cx="8945418" cy="469322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734-732 BC - Assyria is a threat to Palestine and Syria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Syria and Israel (North) join together against Assyria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Rezin &amp; Pekah try to depose Ahaz (II Kgs 16:5; Is 7:6)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800" b="0" dirty="0"/>
              <a:t>Ahaz, a bad king in Judah, is under attack/threatened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33743-A719-2421-3513-D8C9BE2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2659E-0650-6DF5-DE61-2FDDC1F2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38341-D0EE-450D-73F3-DBEF51019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92696"/>
            <a:ext cx="8610600" cy="2512612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Chap 1-5 – General Condemnation Jerusalem</a:t>
            </a:r>
          </a:p>
          <a:p>
            <a:pPr>
              <a:spcBef>
                <a:spcPts val="1800"/>
              </a:spcBef>
            </a:pPr>
            <a:r>
              <a:rPr lang="en-US" dirty="0"/>
              <a:t>Chap 6 – Vision of Jehovah, Call of Isaiah</a:t>
            </a: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FFFF00"/>
                </a:solidFill>
              </a:rPr>
              <a:t>Chap 7-12 – Ahaz Incident (with Prophecies)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B8329-C350-642C-CEBD-91134666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BD01F6-5C40-67D4-F860-CBE9285BE577}"/>
              </a:ext>
            </a:extLst>
          </p:cNvPr>
          <p:cNvSpPr/>
          <p:nvPr/>
        </p:nvSpPr>
        <p:spPr>
          <a:xfrm>
            <a:off x="333955" y="1726481"/>
            <a:ext cx="8479735" cy="722522"/>
          </a:xfrm>
          <a:prstGeom prst="rect">
            <a:avLst/>
          </a:prstGeom>
          <a:solidFill>
            <a:srgbClr val="0000FF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726E77-4E28-6310-2DDA-17157D0E5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The People…Have Seen a Great </a:t>
            </a:r>
            <a:r>
              <a:rPr lang="en-US" sz="4000" dirty="0" err="1"/>
              <a:t>LIght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89441-B100-F6EE-E3A0-714399C7E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3" y="1098327"/>
            <a:ext cx="8169634" cy="3952374"/>
          </a:xfrm>
        </p:spPr>
        <p:txBody>
          <a:bodyPr>
            <a:normAutofit/>
          </a:bodyPr>
          <a:lstStyle/>
          <a:p>
            <a:r>
              <a:rPr lang="en-US" sz="3600" b="0" dirty="0"/>
              <a:t>Geography, History, Characters, Context</a:t>
            </a:r>
          </a:p>
          <a:p>
            <a:r>
              <a:rPr lang="en-US" sz="3600" b="0" dirty="0"/>
              <a:t>Signs and Sons</a:t>
            </a:r>
          </a:p>
          <a:p>
            <a:r>
              <a:rPr lang="en-US" sz="3600" b="0" dirty="0"/>
              <a:t>Response and Consequences</a:t>
            </a:r>
          </a:p>
          <a:p>
            <a:r>
              <a:rPr lang="en-US" sz="3600" b="0" dirty="0"/>
              <a:t>Darkness &amp; Light</a:t>
            </a:r>
          </a:p>
          <a:p>
            <a:r>
              <a:rPr lang="en-US" sz="3600" b="0" dirty="0"/>
              <a:t>Take-aways</a:t>
            </a:r>
          </a:p>
          <a:p>
            <a:endParaRPr lang="en-US" sz="3600" b="0" dirty="0"/>
          </a:p>
          <a:p>
            <a:endParaRPr lang="en-US" sz="3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AE8D4-7553-6B69-A0F3-915A23D00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0A5B-4F33-3AAA-21AC-BF1A3164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Isaiah’s Emphasis on 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5871-2461-6264-AB84-48DA87701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98499"/>
            <a:ext cx="8839200" cy="4762501"/>
          </a:xfrm>
        </p:spPr>
        <p:txBody>
          <a:bodyPr>
            <a:normAutofit fontScale="92500" lnSpcReduction="20000"/>
          </a:bodyPr>
          <a:lstStyle/>
          <a:p>
            <a:pPr marL="227013" indent="-22701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effectLst/>
              </a:rPr>
              <a:t>Dt 18:21-22 – Evidence of God’s true prophet</a:t>
            </a:r>
          </a:p>
          <a:p>
            <a:pPr marL="461963" lvl="1" indent="-2349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effectLst/>
              </a:rPr>
              <a:t>And if you say in your heart, ‘How shall we know the word which the </a:t>
            </a:r>
            <a:r>
              <a:rPr lang="en-US" sz="2200" b="0" cap="small" dirty="0">
                <a:effectLst/>
              </a:rPr>
              <a:t>Lord</a:t>
            </a:r>
            <a:r>
              <a:rPr lang="en-US" sz="2200" b="0" dirty="0">
                <a:effectLst/>
              </a:rPr>
              <a:t> has not spoken?’— </a:t>
            </a:r>
            <a:r>
              <a:rPr lang="en-US" sz="2200" b="1" baseline="30000" dirty="0">
                <a:effectLst/>
              </a:rPr>
              <a:t>22 </a:t>
            </a:r>
            <a:r>
              <a:rPr lang="en-US" sz="2200" b="0" dirty="0">
                <a:effectLst/>
              </a:rPr>
              <a:t>when a prophet speaks in the name of the </a:t>
            </a:r>
            <a:r>
              <a:rPr lang="en-US" sz="2200" b="0" cap="small" dirty="0">
                <a:effectLst/>
              </a:rPr>
              <a:t>Lord</a:t>
            </a:r>
            <a:r>
              <a:rPr lang="en-US" sz="2200" b="0" dirty="0">
                <a:effectLst/>
              </a:rPr>
              <a:t>, </a:t>
            </a:r>
            <a:r>
              <a:rPr lang="en-US" sz="2200" dirty="0">
                <a:solidFill>
                  <a:srgbClr val="FFFF00"/>
                </a:solidFill>
                <a:effectLst/>
              </a:rPr>
              <a:t>if the thing does not happen or come to pass</a:t>
            </a:r>
            <a:r>
              <a:rPr lang="en-US" sz="2200" b="0" dirty="0">
                <a:effectLst/>
              </a:rPr>
              <a:t>, that is the thing which the </a:t>
            </a:r>
            <a:r>
              <a:rPr lang="en-US" sz="2200" b="0" cap="small" dirty="0">
                <a:effectLst/>
              </a:rPr>
              <a:t>Lord</a:t>
            </a:r>
            <a:r>
              <a:rPr lang="en-US" sz="2200" b="0" dirty="0">
                <a:effectLst/>
              </a:rPr>
              <a:t> has not spoken; the prophet has spoken it presumptuously; you shall not be afraid of him.</a:t>
            </a:r>
            <a:endParaRPr lang="en-US" sz="3000" dirty="0">
              <a:effectLst/>
            </a:endParaRPr>
          </a:p>
          <a:p>
            <a:pPr marL="227013" indent="-2270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>
                <a:effectLst/>
              </a:rPr>
              <a:t>Is 7:11 – Ahaz told to ask for a [difficult] sign, but won’t</a:t>
            </a:r>
          </a:p>
          <a:p>
            <a:pPr marL="461963" lvl="1" indent="-23495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/>
              <a:t>“</a:t>
            </a:r>
            <a:r>
              <a:rPr lang="en-US" sz="2200" b="0" dirty="0">
                <a:solidFill>
                  <a:srgbClr val="FFFF00"/>
                </a:solidFill>
              </a:rPr>
              <a:t>Ask a sign </a:t>
            </a:r>
            <a:r>
              <a:rPr lang="en-US" sz="2200" b="0" dirty="0"/>
              <a:t>for yourself from the Lord your God; ask it either in the depth or in the height above.” </a:t>
            </a:r>
            <a:r>
              <a:rPr lang="en-US" sz="2200" b="0" baseline="30000" dirty="0"/>
              <a:t>12 </a:t>
            </a:r>
            <a:r>
              <a:rPr lang="en-US" sz="2200" b="0" dirty="0"/>
              <a:t>But Ahaz said, “I will not ask, nor will I test the Lord!”</a:t>
            </a:r>
          </a:p>
          <a:p>
            <a:pPr marL="227013" indent="-2270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/>
              <a:t>Is 7:14 – God to give a sign</a:t>
            </a:r>
          </a:p>
          <a:p>
            <a:pPr marL="461963" lvl="1" indent="-23495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/>
              <a:t>Therefore the Lord Himself will </a:t>
            </a:r>
            <a:r>
              <a:rPr lang="en-US" sz="2200" b="0" dirty="0">
                <a:solidFill>
                  <a:srgbClr val="FFFF00"/>
                </a:solidFill>
              </a:rPr>
              <a:t>give you a sign</a:t>
            </a:r>
            <a:r>
              <a:rPr lang="en-US" sz="2200" b="0" dirty="0"/>
              <a:t>…</a:t>
            </a:r>
            <a:endParaRPr lang="en-US" sz="3000" dirty="0">
              <a:effectLst/>
            </a:endParaRPr>
          </a:p>
          <a:p>
            <a:pPr marL="227013" indent="-227013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600" dirty="0"/>
              <a:t>Is 8:18 – Isaiah’s children are signs (see Heb 2:13)</a:t>
            </a:r>
          </a:p>
          <a:p>
            <a:pPr marL="461963" lvl="1" indent="-234950">
              <a:lnSpc>
                <a:spcPct val="11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/>
              <a:t>Here am I and the children whom the Lord has given me!</a:t>
            </a:r>
            <a:br>
              <a:rPr lang="en-US" sz="2200" b="0" dirty="0"/>
            </a:br>
            <a:r>
              <a:rPr lang="en-US" sz="2200" b="0" dirty="0">
                <a:solidFill>
                  <a:srgbClr val="FFFF00"/>
                </a:solidFill>
              </a:rPr>
              <a:t>We are for signs and wonders</a:t>
            </a:r>
            <a:r>
              <a:rPr lang="en-US" sz="2200" b="0" dirty="0"/>
              <a:t> in Israel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F780F-8049-D043-D31E-C8147A28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94489</TotalTime>
  <Words>2126</Words>
  <Application>Microsoft Office PowerPoint</Application>
  <PresentationFormat>On-screen Show (16:10)</PresentationFormat>
  <Paragraphs>212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Ezra SIL</vt:lpstr>
      <vt:lpstr>system-ui</vt:lpstr>
      <vt:lpstr>Times New Roman</vt:lpstr>
      <vt:lpstr>Default Design</vt:lpstr>
      <vt:lpstr>The People Who Walked in Darkness Have Seen a Great Light (Isaiah 9:2)</vt:lpstr>
      <vt:lpstr>The People…Have Seen a Great LIght</vt:lpstr>
      <vt:lpstr>National Powers in Isaiah’s Time</vt:lpstr>
      <vt:lpstr>Historical Timeline</vt:lpstr>
      <vt:lpstr>Characters</vt:lpstr>
      <vt:lpstr>The Immediate Circumstance</vt:lpstr>
      <vt:lpstr>Isaiah Context</vt:lpstr>
      <vt:lpstr>The People…Have Seen a Great LIght</vt:lpstr>
      <vt:lpstr>Isaiah’s Emphasis on Signs</vt:lpstr>
      <vt:lpstr>Signs and Sons</vt:lpstr>
      <vt:lpstr>New Testament Connections</vt:lpstr>
      <vt:lpstr>Signs and Sons</vt:lpstr>
      <vt:lpstr>The People…Have Seen a Great LIght</vt:lpstr>
      <vt:lpstr>The Response of Ahaz &amp; the Nation</vt:lpstr>
      <vt:lpstr>Consequences (Isaiah 7:17; 8:7-8)</vt:lpstr>
      <vt:lpstr>Consequences</vt:lpstr>
      <vt:lpstr>The People…Have Seen a Great LIght</vt:lpstr>
      <vt:lpstr>Darkness (Isaiah 8:11-21)</vt:lpstr>
      <vt:lpstr>Light from an Unlikely Place (Is 9)</vt:lpstr>
      <vt:lpstr>VIA MARIS</vt:lpstr>
      <vt:lpstr>Light from an Unlikely Place (Is 9)</vt:lpstr>
      <vt:lpstr>Signs and Sons</vt:lpstr>
      <vt:lpstr>New Testament Connections</vt:lpstr>
      <vt:lpstr>The People…Have Seen a Great LIght</vt:lpstr>
      <vt:lpstr>God’s Purposes at Work</vt:lpstr>
      <vt:lpstr>Take-Aways</vt:lpstr>
      <vt:lpstr>Isaiah 8:13-15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 Broadwell</cp:lastModifiedBy>
  <cp:revision>713</cp:revision>
  <cp:lastPrinted>2015-09-20T20:10:11Z</cp:lastPrinted>
  <dcterms:created xsi:type="dcterms:W3CDTF">2002-06-13T20:47:56Z</dcterms:created>
  <dcterms:modified xsi:type="dcterms:W3CDTF">2023-01-01T01:20:38Z</dcterms:modified>
</cp:coreProperties>
</file>