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76" r:id="rId3"/>
    <p:sldId id="286" r:id="rId4"/>
    <p:sldId id="282" r:id="rId5"/>
    <p:sldId id="270" r:id="rId6"/>
    <p:sldId id="283" r:id="rId7"/>
    <p:sldId id="277" r:id="rId8"/>
    <p:sldId id="281" r:id="rId9"/>
    <p:sldId id="280" r:id="rId10"/>
    <p:sldId id="279" r:id="rId11"/>
    <p:sldId id="287"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2"/>
    <p:restoredTop sz="70912"/>
  </p:normalViewPr>
  <p:slideViewPr>
    <p:cSldViewPr snapToGrid="0" snapToObjects="1">
      <p:cViewPr varScale="1">
        <p:scale>
          <a:sx n="47" d="100"/>
          <a:sy n="47" d="100"/>
        </p:scale>
        <p:origin x="56" y="244"/>
      </p:cViewPr>
      <p:guideLst/>
    </p:cSldViewPr>
  </p:slideViewPr>
  <p:notesTextViewPr>
    <p:cViewPr>
      <p:scale>
        <a:sx n="1" d="1"/>
        <a:sy n="1" d="1"/>
      </p:scale>
      <p:origin x="0" y="-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671D2-88A5-E14B-8633-E1F86285726C}" type="datetimeFigureOut">
              <a:rPr lang="en-US" smtClean="0"/>
              <a:t>1/14/2023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C8086-9474-D543-B286-90A5F56EC068}" type="slidenum">
              <a:rPr lang="en-US" smtClean="0"/>
              <a:t>‹#›</a:t>
            </a:fld>
            <a:endParaRPr lang="en-US"/>
          </a:p>
        </p:txBody>
      </p:sp>
    </p:spTree>
    <p:extLst>
      <p:ext uri="{BB962C8B-B14F-4D97-AF65-F5344CB8AC3E}">
        <p14:creationId xmlns:p14="http://schemas.microsoft.com/office/powerpoint/2010/main" val="236948953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1%20John%203&amp;version=NASB1995#fen-NASB1995-30581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Esperamos en las promesas de Dios...</a:t>
            </a:r>
          </a:p>
          <a:p>
            <a:pPr lvl="1" algn="l" rtl="0"/>
            <a:r>
              <a:rPr lang="en-US" dirty="0"/>
              <a:t>“…en la esperanza de la vida eterna, la cual Dios, que no miente, prometió hace mucho tiempo…” (Tito 1:2)</a:t>
            </a:r>
          </a:p>
          <a:p>
            <a:pPr algn="l" rtl="0"/>
            <a:endParaRPr lang="en-US" dirty="0"/>
          </a:p>
          <a:p>
            <a:pPr algn="l" rtl="0"/>
            <a:r>
              <a:rPr lang="en-US" dirty="0"/>
              <a:t>Esta es la palabra más poderosa utilizada para describir nuestra recompensa MÁS ALTA. ¡Definitivamente merece nuestro pensamiento y comprensión!</a:t>
            </a:r>
          </a:p>
          <a:p>
            <a:pPr algn="l" rtl="0"/>
            <a:endParaRPr lang="en-US" dirty="0"/>
          </a:p>
          <a:p>
            <a:pPr algn="l" rtl="0"/>
            <a:r>
              <a:rPr lang="en-US" dirty="0"/>
              <a:t>Las bendiciones más grandes y las esperanzas más altas del cristiano se describen con este término RICO Y FASCINANTE “eterno”.</a:t>
            </a:r>
          </a:p>
          <a:p>
            <a:pPr algn="l" rtl="0"/>
            <a:endParaRPr lang="en-US" dirty="0"/>
          </a:p>
          <a:p>
            <a:pPr algn="l" rtl="0"/>
            <a:r>
              <a:rPr lang="en-US" dirty="0"/>
              <a:t>Es usado por Jesús con los apóstoles para discutir nuestra recompensa y en sus parábolas para describir el resultado del juicio para aquellos que lo aman. EN el libro de Juan se usa 17 veces desde Nicodemo en Juan 3:16 hasta su oración en Juan 17…</a:t>
            </a:r>
          </a:p>
          <a:p>
            <a:pPr algn="l" rtl="0"/>
            <a:endParaRPr lang="en-US" dirty="0"/>
          </a:p>
          <a:p>
            <a:pPr algn="l" rtl="0"/>
            <a:r>
              <a:rPr lang="en-US" dirty="0"/>
              <a:t>En Romanos 6:23, Pablo llega a la conclusión compacta y memorable de que:</a:t>
            </a:r>
          </a:p>
          <a:p>
            <a:pPr algn="l" rtl="0"/>
            <a:r>
              <a:rPr lang="en-US" dirty="0"/>
              <a:t/>
            </a:r>
            <a:br>
              <a:rPr lang="en-US" dirty="0"/>
            </a:br>
            <a:r>
              <a:rPr lang="en-US" sz="936" b="0" i="0" kern="1200" dirty="0">
                <a:solidFill>
                  <a:schemeClr val="tx1"/>
                </a:solidFill>
                <a:effectLst/>
                <a:latin typeface="+mn-lt"/>
                <a:ea typeface="+mn-ea"/>
                <a:cs typeface="+mn-cs"/>
              </a:rPr>
              <a:t>Porque la paga del pecado es muerte, mas la dádiva de Dios es</a:t>
            </a:r>
            <a:r>
              <a:rPr lang="en-US" sz="936" b="1" i="0" kern="1200" dirty="0">
                <a:solidFill>
                  <a:schemeClr val="tx1"/>
                </a:solidFill>
                <a:effectLst/>
                <a:latin typeface="+mn-lt"/>
                <a:ea typeface="+mn-ea"/>
                <a:cs typeface="+mn-cs"/>
              </a:rPr>
              <a:t>eterno</a:t>
            </a:r>
            <a:r>
              <a:rPr lang="en-US" sz="936" b="0" i="0" kern="1200" dirty="0">
                <a:solidFill>
                  <a:schemeClr val="tx1"/>
                </a:solidFill>
                <a:effectLst/>
                <a:latin typeface="+mn-lt"/>
                <a:ea typeface="+mn-ea"/>
                <a:cs typeface="+mn-cs"/>
              </a:rPr>
              <a:t> </a:t>
            </a:r>
            <a:r>
              <a:rPr lang="en-US" sz="936" b="1" i="0" kern="1200" dirty="0">
                <a:solidFill>
                  <a:schemeClr val="tx1"/>
                </a:solidFill>
                <a:effectLst/>
                <a:latin typeface="+mn-lt"/>
                <a:ea typeface="+mn-ea"/>
                <a:cs typeface="+mn-cs"/>
              </a:rPr>
              <a:t>la vida</a:t>
            </a:r>
            <a:r>
              <a:rPr lang="en-US" sz="936" b="0" i="0" kern="1200" dirty="0">
                <a:solidFill>
                  <a:schemeClr val="tx1"/>
                </a:solidFill>
                <a:effectLst/>
                <a:latin typeface="+mn-lt"/>
                <a:ea typeface="+mn-ea"/>
                <a:cs typeface="+mn-cs"/>
              </a:rPr>
              <a:t>en Cristo Jesús nuestro Señor.</a:t>
            </a:r>
          </a:p>
          <a:p>
            <a:pPr algn="l" rtl="0"/>
            <a:endParaRPr lang="en-US" sz="936" b="0" i="0" kern="1200" dirty="0">
              <a:solidFill>
                <a:schemeClr val="tx1"/>
              </a:solidFill>
              <a:effectLst/>
              <a:latin typeface="+mn-lt"/>
              <a:ea typeface="+mn-ea"/>
              <a:cs typeface="+mn-cs"/>
            </a:endParaRPr>
          </a:p>
          <a:p>
            <a:pPr algn="l" rtl="0"/>
            <a:r>
              <a:rPr lang="en-US" sz="936" b="0" i="0" kern="1200" dirty="0">
                <a:solidFill>
                  <a:schemeClr val="tx1"/>
                </a:solidFill>
                <a:effectLst/>
                <a:latin typeface="+mn-lt"/>
                <a:ea typeface="+mn-ea"/>
                <a:cs typeface="+mn-cs"/>
              </a:rPr>
              <a:t>Esta mañana quiero AMPLIAR su comprensión de esta gran esperanza y gran promesa.</a:t>
            </a: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1</a:t>
            </a:fld>
            <a:endParaRPr lang="en-US"/>
          </a:p>
        </p:txBody>
      </p:sp>
    </p:spTree>
    <p:extLst>
      <p:ext uri="{BB962C8B-B14F-4D97-AF65-F5344CB8AC3E}">
        <p14:creationId xmlns:p14="http://schemas.microsoft.com/office/powerpoint/2010/main" val="261426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Vida interminable. De Calidad Suprema. Con el Máximo Conocimiento de Dios. Y la relación más profunda y significativa.</a:t>
            </a:r>
          </a:p>
          <a:p>
            <a:pPr algn="l" rtl="0"/>
            <a:endParaRPr lang="en-US" dirty="0"/>
          </a:p>
          <a:p>
            <a:pPr algn="l" rtl="0"/>
            <a:r>
              <a:rPr lang="en-US" dirty="0"/>
              <a:t>Sí, todo el mundo necesita esto. Desde los más pobres de la tierra hasta los más ricos con el mayor lujo.</a:t>
            </a:r>
          </a:p>
          <a:p>
            <a:pPr algn="l" rtl="0"/>
            <a:endParaRPr lang="en-US" dirty="0"/>
          </a:p>
          <a:p>
            <a:pPr algn="l" rtl="0"/>
            <a:r>
              <a:rPr lang="en-US" dirty="0"/>
              <a:t>Esta es una vida que está MÁS ALLÁ de la vida aquí.</a:t>
            </a:r>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10</a:t>
            </a:fld>
            <a:endParaRPr lang="en-US"/>
          </a:p>
        </p:txBody>
      </p:sp>
    </p:spTree>
    <p:extLst>
      <p:ext uri="{BB962C8B-B14F-4D97-AF65-F5344CB8AC3E}">
        <p14:creationId xmlns:p14="http://schemas.microsoft.com/office/powerpoint/2010/main" val="362334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Esperamos en las promesas de Dios...</a:t>
            </a:r>
          </a:p>
          <a:p>
            <a:pPr lvl="1" algn="l" rtl="0"/>
            <a:r>
              <a:rPr lang="en-US" dirty="0"/>
              <a:t>“…en la esperanza de la vida eterna, la cual Dios, que no miente, prometió hace mucho tiempo…” (Tito 1:2)</a:t>
            </a:r>
          </a:p>
          <a:p>
            <a:pPr algn="l" rtl="0"/>
            <a:endParaRPr lang="en-US" dirty="0"/>
          </a:p>
          <a:p>
            <a:pPr algn="l" rtl="0"/>
            <a:r>
              <a:rPr lang="en-US" dirty="0"/>
              <a:t>Esta es la palabra más poderosa utilizada para describir nuestra recompensa MÁS ALTA. ¡Definitivamente merece nuestro pensamiento y comprensión!</a:t>
            </a:r>
          </a:p>
          <a:p>
            <a:pPr algn="l" rtl="0"/>
            <a:endParaRPr lang="en-US" dirty="0"/>
          </a:p>
          <a:p>
            <a:pPr algn="l" rtl="0"/>
            <a:r>
              <a:rPr lang="en-US" dirty="0"/>
              <a:t>Las bendiciones más grandes y las esperanzas más altas del cristiano se describen con este término RICO Y FASCINANTE “eterno”.</a:t>
            </a:r>
          </a:p>
          <a:p>
            <a:pPr algn="l" rtl="0"/>
            <a:endParaRPr lang="en-US" dirty="0"/>
          </a:p>
          <a:p>
            <a:pPr algn="l" rtl="0"/>
            <a:r>
              <a:rPr lang="en-US" dirty="0"/>
              <a:t>Es usado por Jesús con los apóstoles para discutir nuestra recompensa y en sus parábolas para describir el resultado del juicio para aquellos que lo aman. EN el libro de Juan se usa 17 veces desde Nicodemo en Juan 3:16 hasta su oración en Juan 17…</a:t>
            </a:r>
          </a:p>
          <a:p>
            <a:pPr algn="l" rtl="0"/>
            <a:endParaRPr lang="en-US" dirty="0"/>
          </a:p>
          <a:p>
            <a:pPr algn="l" rtl="0"/>
            <a:r>
              <a:rPr lang="en-US" dirty="0"/>
              <a:t>En Romanos 6:23, Pablo llega a la conclusión compacta y memorable de que:</a:t>
            </a:r>
          </a:p>
          <a:p>
            <a:pPr algn="l" rtl="0"/>
            <a:r>
              <a:rPr lang="en-US" dirty="0"/>
              <a:t/>
            </a:r>
            <a:br>
              <a:rPr lang="en-US" dirty="0"/>
            </a:br>
            <a:r>
              <a:rPr lang="en-US" sz="936" b="0" i="0" kern="1200" dirty="0">
                <a:solidFill>
                  <a:schemeClr val="tx1"/>
                </a:solidFill>
                <a:effectLst/>
                <a:latin typeface="+mn-lt"/>
                <a:ea typeface="+mn-ea"/>
                <a:cs typeface="+mn-cs"/>
              </a:rPr>
              <a:t>Porque la paga del pecado es muerte, mas la dádiva de Dios es</a:t>
            </a:r>
            <a:r>
              <a:rPr lang="en-US" sz="936" b="1" i="0" kern="1200" dirty="0">
                <a:solidFill>
                  <a:schemeClr val="tx1"/>
                </a:solidFill>
                <a:effectLst/>
                <a:latin typeface="+mn-lt"/>
                <a:ea typeface="+mn-ea"/>
                <a:cs typeface="+mn-cs"/>
              </a:rPr>
              <a:t>eterno</a:t>
            </a:r>
            <a:r>
              <a:rPr lang="en-US" sz="936" b="0" i="0" kern="1200" dirty="0">
                <a:solidFill>
                  <a:schemeClr val="tx1"/>
                </a:solidFill>
                <a:effectLst/>
                <a:latin typeface="+mn-lt"/>
                <a:ea typeface="+mn-ea"/>
                <a:cs typeface="+mn-cs"/>
              </a:rPr>
              <a:t> </a:t>
            </a:r>
            <a:r>
              <a:rPr lang="en-US" sz="936" b="1" i="0" kern="1200" dirty="0">
                <a:solidFill>
                  <a:schemeClr val="tx1"/>
                </a:solidFill>
                <a:effectLst/>
                <a:latin typeface="+mn-lt"/>
                <a:ea typeface="+mn-ea"/>
                <a:cs typeface="+mn-cs"/>
              </a:rPr>
              <a:t>la vida</a:t>
            </a:r>
            <a:r>
              <a:rPr lang="en-US" sz="936" b="0" i="0" kern="1200" dirty="0">
                <a:solidFill>
                  <a:schemeClr val="tx1"/>
                </a:solidFill>
                <a:effectLst/>
                <a:latin typeface="+mn-lt"/>
                <a:ea typeface="+mn-ea"/>
                <a:cs typeface="+mn-cs"/>
              </a:rPr>
              <a:t>en Cristo Jesús nuestro Señor.</a:t>
            </a:r>
          </a:p>
          <a:p>
            <a:pPr algn="l" rtl="0"/>
            <a:endParaRPr lang="en-US" sz="936" b="0" i="0" kern="1200" dirty="0">
              <a:solidFill>
                <a:schemeClr val="tx1"/>
              </a:solidFill>
              <a:effectLst/>
              <a:latin typeface="+mn-lt"/>
              <a:ea typeface="+mn-ea"/>
              <a:cs typeface="+mn-cs"/>
            </a:endParaRPr>
          </a:p>
          <a:p>
            <a:pPr algn="l" rtl="0"/>
            <a:r>
              <a:rPr lang="en-US" sz="936" b="0" i="0" kern="1200" dirty="0">
                <a:solidFill>
                  <a:schemeClr val="tx1"/>
                </a:solidFill>
                <a:effectLst/>
                <a:latin typeface="+mn-lt"/>
                <a:ea typeface="+mn-ea"/>
                <a:cs typeface="+mn-cs"/>
              </a:rPr>
              <a:t>Esta mañana quiero AMPLIAR su comprensión de esta gran esperanza y gran promesa.</a:t>
            </a: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11</a:t>
            </a:fld>
            <a:endParaRPr lang="en-US"/>
          </a:p>
        </p:txBody>
      </p:sp>
    </p:spTree>
    <p:extLst>
      <p:ext uri="{BB962C8B-B14F-4D97-AF65-F5344CB8AC3E}">
        <p14:creationId xmlns:p14="http://schemas.microsoft.com/office/powerpoint/2010/main" val="377359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griego es (eye-own-E-ah-s), del sustantivo para “vida” pero siendo usado como adjetivo…</a:t>
            </a:r>
          </a:p>
          <a:p>
            <a:pPr algn="l" rtl="0"/>
            <a:endParaRPr lang="en-US" dirty="0"/>
          </a:p>
          <a:p>
            <a:pPr algn="l" rtl="0"/>
            <a:r>
              <a:rPr lang="en-US" dirty="0"/>
              <a:t>Platón distinguió entre la calidad de vida, incluso de un alma que viviría, pero solo lo DIVINO era por su propia naturaleza "ETERNO".</a:t>
            </a:r>
          </a:p>
          <a:p>
            <a:pPr algn="l" rtl="0"/>
            <a:endParaRPr lang="en-US" dirty="0"/>
          </a:p>
          <a:p>
            <a:pPr algn="l" rtl="0"/>
            <a:r>
              <a:rPr lang="en-US" dirty="0"/>
              <a:t>Mi punto es: cuando Jesús usa este término, estaba bien establecido y completamente entendido para describir la existencia MÁS ALLÁ de este mundo. Describir una EXISTENCIA que estaba basada en lo DIVINO.</a:t>
            </a:r>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2</a:t>
            </a:fld>
            <a:endParaRPr lang="en-US"/>
          </a:p>
        </p:txBody>
      </p:sp>
    </p:spTree>
    <p:extLst>
      <p:ext uri="{BB962C8B-B14F-4D97-AF65-F5344CB8AC3E}">
        <p14:creationId xmlns:p14="http://schemas.microsoft.com/office/powerpoint/2010/main" val="7044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griego es (ojo-propio-E-ah-s),</a:t>
            </a:r>
            <a:r>
              <a:rPr lang="en-US" dirty="0" err="1"/>
              <a:t>fuertes</a:t>
            </a:r>
            <a:r>
              <a:rPr lang="en-US" dirty="0"/>
              <a:t>número 166, pero las ideas principales están aquí mismo en el texto.</a:t>
            </a:r>
          </a:p>
          <a:p>
            <a:pPr algn="l" rtl="0"/>
            <a:endParaRPr lang="en-US" dirty="0"/>
          </a:p>
          <a:p>
            <a:pPr algn="l" rtl="0"/>
            <a:r>
              <a:rPr lang="en-US" dirty="0"/>
              <a:t>DISFRUTAMOS… Lo más alto…</a:t>
            </a:r>
          </a:p>
          <a:p>
            <a:pPr algn="l" rtl="0"/>
            <a:endParaRPr lang="en-US" dirty="0"/>
          </a:p>
          <a:p>
            <a:pPr algn="l" rtl="0"/>
            <a:r>
              <a:rPr lang="en-US" dirty="0"/>
              <a:t>EXPERIMENTAMOS…</a:t>
            </a:r>
          </a:p>
          <a:p>
            <a:pPr algn="l" rtl="0"/>
            <a:endParaRPr lang="en-US" dirty="0"/>
          </a:p>
          <a:p>
            <a:pPr algn="l" rtl="0"/>
            <a:r>
              <a:rPr lang="en-US" dirty="0"/>
              <a:t>Ellos viven</a:t>
            </a:r>
          </a:p>
          <a:p>
            <a:pPr algn="l" rtl="0"/>
            <a:r>
              <a:rPr lang="en-US" dirty="0"/>
              <a:t>Ellos saben.</a:t>
            </a:r>
          </a:p>
          <a:p>
            <a:pPr algn="l" rtl="0"/>
            <a:endParaRPr lang="en-US" dirty="0"/>
          </a:p>
          <a:p>
            <a:pPr algn="l" rtl="0"/>
            <a:r>
              <a:rPr lang="en-US" dirty="0"/>
              <a:t>Él Mola</a:t>
            </a:r>
          </a:p>
          <a:p>
            <a:pPr algn="l" rtl="0"/>
            <a:r>
              <a:rPr lang="en-US" dirty="0"/>
              <a:t>El da</a:t>
            </a:r>
          </a:p>
          <a:p>
            <a:pPr algn="l" rtl="0"/>
            <a:endParaRPr lang="en-US" dirty="0"/>
          </a:p>
          <a:p>
            <a:pPr algn="l" rtl="0"/>
            <a:r>
              <a:rPr lang="en-US" dirty="0"/>
              <a:t>EN DURACIÓN: Interminable.</a:t>
            </a:r>
          </a:p>
          <a:p>
            <a:pPr algn="l" rtl="0"/>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solidFill>
                  <a:schemeClr val="tx1"/>
                </a:solidFill>
              </a:rPr>
              <a:t>La “vida eterna” es diferente de simplemente existir. Si la idea solo continuara viviendo por un período interminable de tiempo, esto podría ser miserable. La vida eterna es MUCHO, MUCHO más que duración. Mucho, mucho más que vivir para siempre y aburrirse.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algn="l" rtl="0"/>
            <a:r>
              <a:rPr lang="en-US" sz="1000" dirty="0">
                <a:solidFill>
                  <a:schemeClr val="tx1"/>
                </a:solidFill>
              </a:rPr>
              <a:t>“Nunca entraremos en las ideas completas de la vida eterna hasta que nos libremos de la suposición casi instintiva de que la vida eterna significa principalmente la vida que dura para siempre. Hace mucho tiempo, los griegos vieron que una vida así no sería necesariamente una bendición. Contaban la historia de Aurora, la diosa del alba, que se enamoró de</a:t>
            </a:r>
            <a:r>
              <a:rPr lang="en-US" sz="1000" dirty="0" err="1">
                <a:solidFill>
                  <a:schemeClr val="tx1"/>
                </a:solidFill>
              </a:rPr>
              <a:t>titono</a:t>
            </a:r>
            <a:r>
              <a:rPr lang="en-US" sz="1000" dirty="0">
                <a:solidFill>
                  <a:schemeClr val="tx1"/>
                </a:solidFill>
              </a:rPr>
              <a:t>, la juventud mortal.”</a:t>
            </a:r>
            <a:br>
              <a:rPr lang="en-US" sz="1000" dirty="0">
                <a:solidFill>
                  <a:schemeClr val="tx1"/>
                </a:solidFill>
              </a:rPr>
            </a:br>
            <a:endParaRPr lang="en-US" sz="1000" dirty="0">
              <a:solidFill>
                <a:schemeClr val="tx1"/>
              </a:solidFill>
            </a:endParaRPr>
          </a:p>
          <a:p>
            <a:pPr algn="l" rtl="0"/>
            <a:r>
              <a:rPr lang="en-US" sz="1000" dirty="0">
                <a:solidFill>
                  <a:schemeClr val="tx1"/>
                </a:solidFill>
              </a:rPr>
              <a:t>William Barclay, Más palabras del Nuevo Testamento, página 32.</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algn="l" rtl="0"/>
            <a:endParaRPr lang="en-US" dirty="0">
              <a:solidFill>
                <a:schemeClr val="tx1"/>
              </a:solidFill>
            </a:endParaRPr>
          </a:p>
          <a:p>
            <a:pPr algn="l" rtl="0"/>
            <a:r>
              <a:rPr lang="en-US" dirty="0">
                <a:solidFill>
                  <a:schemeClr val="tx1"/>
                </a:solidFill>
              </a:rPr>
              <a:t>“Zeus le ofreció cualquier regalo que pudiera elegir… Ella pidió que</a:t>
            </a:r>
            <a:r>
              <a:rPr lang="en-US" dirty="0" err="1">
                <a:solidFill>
                  <a:schemeClr val="tx1"/>
                </a:solidFill>
              </a:rPr>
              <a:t>titono</a:t>
            </a:r>
            <a:r>
              <a:rPr lang="en-US" dirty="0">
                <a:solidFill>
                  <a:schemeClr val="tx1"/>
                </a:solidFill>
              </a:rPr>
              <a:t>puede que nunca muera; pero se olvidó de pedirle que permaneciera siempre joven. Asi que</a:t>
            </a:r>
            <a:r>
              <a:rPr lang="en-US" dirty="0" err="1">
                <a:solidFill>
                  <a:schemeClr val="tx1"/>
                </a:solidFill>
              </a:rPr>
              <a:t>titono</a:t>
            </a:r>
            <a:r>
              <a:rPr lang="en-US" dirty="0">
                <a:solidFill>
                  <a:schemeClr val="tx1"/>
                </a:solidFill>
              </a:rPr>
              <a:t>Vivió para siempre envejecer y envejecer y más y más decrépito, hasta que la vida se convirtió en una maldición terrible e intolerable.</a:t>
            </a:r>
          </a:p>
          <a:p>
            <a:pPr algn="l" rtl="0"/>
            <a:r>
              <a:rPr lang="en-US" dirty="0">
                <a:solidFill>
                  <a:schemeClr val="tx1"/>
                </a:solidFill>
              </a:rPr>
              <a:t>La vida solo tiene valor cuando es nada menos que la vida de Dios, y ese es el significado de la vida eterna”.</a:t>
            </a:r>
          </a:p>
          <a:p>
            <a:pPr algn="l" rtl="0"/>
            <a:endParaRPr lang="en-US" dirty="0"/>
          </a:p>
          <a:p>
            <a:pPr algn="l" rtl="0"/>
            <a:endParaRPr lang="en-US" dirty="0"/>
          </a:p>
          <a:p>
            <a:pPr algn="l" rtl="0"/>
            <a:r>
              <a:rPr lang="en-US" dirty="0"/>
              <a:t>LA MÁS ALTA CALIDAD: La vida que él ofrece es distinta y superior a la vida en un mundo caído.</a:t>
            </a:r>
          </a:p>
          <a:p>
            <a:pPr algn="l" rtl="0"/>
            <a:endParaRPr lang="en-US" dirty="0"/>
          </a:p>
          <a:p>
            <a:pPr algn="l" rtl="0"/>
            <a:r>
              <a:rPr lang="en-US" dirty="0"/>
              <a:t>NIVEL MÁS ALTO: Máximo conocimiento de Dios. Nadie nos puede mostrar la vida del Padre Jesús. Ni Moisés, ni Elías.</a:t>
            </a:r>
          </a:p>
          <a:p>
            <a:pPr algn="l" rtl="0"/>
            <a:endParaRPr lang="en-US" dirty="0"/>
          </a:p>
          <a:p>
            <a:pPr algn="l" rtl="0"/>
            <a:r>
              <a:rPr lang="en-US" dirty="0"/>
              <a:t>ÚNICO POSIBLE: sólo hay UN Dios. SOLO en Él disfrutaremos de la vida verdadera. La vida eterna depende de la existencia y naturaleza eternas de un ser supremo que es infinitamente más poderoso, más santo y más fiel que cualquier persona o grupo de personas.</a:t>
            </a:r>
          </a:p>
          <a:p>
            <a:pPr algn="l" rtl="0"/>
            <a:endParaRPr lang="en-US" dirty="0"/>
          </a:p>
          <a:p>
            <a:pPr algn="l" rtl="0"/>
            <a:r>
              <a:rPr lang="en-US" dirty="0"/>
              <a:t>ÚNICO DISPONIBLE: Jesús es enviado por Dios Padre para mostrarnos el amor de Dios y mostrarnos el camino a casa.</a:t>
            </a:r>
          </a:p>
          <a:p>
            <a:pPr algn="l" rtl="0"/>
            <a:endParaRPr lang="en-US" dirty="0"/>
          </a:p>
          <a:p>
            <a:pPr algn="l" rtl="0"/>
            <a:endParaRPr lang="en-US" dirty="0"/>
          </a:p>
          <a:p>
            <a:pPr marL="171450" indent="-171450" algn="l" rtl="0">
              <a:buFont typeface="Arial" panose="020B0604020202020204" pitchFamily="34" charset="0"/>
              <a:buChar char="•"/>
            </a:pPr>
            <a:r>
              <a:rPr lang="en-US" dirty="0"/>
              <a:t>* * Reconozcamos que cuando la palabra se aplica al castigo ETERNO, describe el nivel más alto de separación de Dios.</a:t>
            </a:r>
          </a:p>
          <a:p>
            <a:pPr marL="171450" indent="-171450" algn="l" rtl="0">
              <a:buFont typeface="Arial" panose="020B0604020202020204" pitchFamily="34" charset="0"/>
              <a:buChar char="•"/>
            </a:pPr>
            <a:r>
              <a:rPr lang="en-US" dirty="0"/>
              <a:t>En Duración: Para siempre aparte de Dios</a:t>
            </a:r>
          </a:p>
          <a:p>
            <a:pPr marL="171450" indent="-171450" algn="l" rtl="0">
              <a:buFont typeface="Arial" panose="020B0604020202020204" pitchFamily="34" charset="0"/>
              <a:buChar char="•"/>
            </a:pPr>
            <a:r>
              <a:rPr lang="en-US" dirty="0"/>
              <a:t>En Calidad: El castigo más vacío y más justo (en oposición a nuestra recompensa más llena de gracia).</a:t>
            </a:r>
          </a:p>
          <a:p>
            <a:pPr marL="171450" indent="-171450" algn="l" rtl="0">
              <a:buFont typeface="Arial" panose="020B0604020202020204" pitchFamily="34" charset="0"/>
              <a:buChar char="•"/>
            </a:pPr>
            <a:r>
              <a:rPr lang="en-US" dirty="0"/>
              <a:t>En Conocimiento: El mayor rechazo a Dios</a:t>
            </a:r>
          </a:p>
          <a:p>
            <a:pPr marL="171450" indent="-171450" algn="l" rtl="0">
              <a:buFont typeface="Arial" panose="020B0604020202020204" pitchFamily="34" charset="0"/>
              <a:buChar char="•"/>
            </a:pPr>
            <a:r>
              <a:rPr lang="en-US" dirty="0"/>
              <a:t>En pareja: Los más alejados de la presencia de Dios.</a:t>
            </a:r>
          </a:p>
          <a:p>
            <a:pPr marL="171450" indent="-171450" algn="l"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3</a:t>
            </a:fld>
            <a:endParaRPr lang="en-US"/>
          </a:p>
        </p:txBody>
      </p:sp>
    </p:spTree>
    <p:extLst>
      <p:ext uri="{BB962C8B-B14F-4D97-AF65-F5344CB8AC3E}">
        <p14:creationId xmlns:p14="http://schemas.microsoft.com/office/powerpoint/2010/main" val="22792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griego es (ojo-propio-E-ah-s),</a:t>
            </a:r>
            <a:r>
              <a:rPr lang="en-US" dirty="0" err="1"/>
              <a:t>fuertes</a:t>
            </a:r>
            <a:r>
              <a:rPr lang="en-US" dirty="0"/>
              <a:t>número 166, pero las ideas principales están aquí mismo en el texto.</a:t>
            </a:r>
          </a:p>
          <a:p>
            <a:pPr algn="l" rtl="0"/>
            <a:endParaRPr lang="en-US" dirty="0"/>
          </a:p>
          <a:p>
            <a:pPr algn="l" rtl="0"/>
            <a:r>
              <a:rPr lang="en-US" dirty="0"/>
              <a:t>DISFRUTAMOS… Lo más alto…</a:t>
            </a:r>
          </a:p>
          <a:p>
            <a:pPr algn="l" rtl="0"/>
            <a:endParaRPr lang="en-US" dirty="0"/>
          </a:p>
          <a:p>
            <a:pPr algn="l" rtl="0"/>
            <a:r>
              <a:rPr lang="en-US" dirty="0"/>
              <a:t>EXPERIMENTAMOS…</a:t>
            </a:r>
          </a:p>
          <a:p>
            <a:pPr algn="l" rtl="0"/>
            <a:endParaRPr lang="en-US" dirty="0"/>
          </a:p>
          <a:p>
            <a:pPr algn="l" rtl="0"/>
            <a:r>
              <a:rPr lang="en-US" dirty="0"/>
              <a:t>Ellos viven</a:t>
            </a:r>
          </a:p>
          <a:p>
            <a:pPr algn="l" rtl="0"/>
            <a:r>
              <a:rPr lang="en-US" dirty="0"/>
              <a:t>Ellos saben.</a:t>
            </a:r>
          </a:p>
          <a:p>
            <a:pPr algn="l" rtl="0"/>
            <a:endParaRPr lang="en-US" dirty="0"/>
          </a:p>
          <a:p>
            <a:pPr algn="l" rtl="0"/>
            <a:r>
              <a:rPr lang="en-US" dirty="0"/>
              <a:t>Él Mola</a:t>
            </a:r>
          </a:p>
          <a:p>
            <a:pPr algn="l" rtl="0"/>
            <a:r>
              <a:rPr lang="en-US" dirty="0"/>
              <a:t>El da</a:t>
            </a:r>
          </a:p>
          <a:p>
            <a:pPr algn="l" rtl="0"/>
            <a:endParaRPr lang="en-US" dirty="0"/>
          </a:p>
          <a:p>
            <a:pPr algn="l" rtl="0"/>
            <a:endParaRPr lang="en-US" dirty="0"/>
          </a:p>
          <a:p>
            <a:pPr algn="l" rtl="0"/>
            <a:r>
              <a:rPr lang="en-US" dirty="0"/>
              <a:t>LA MÁS ALTA CALIDAD: La vida que él ofrece es distinta y superior a la vida en un mundo caído.</a:t>
            </a:r>
          </a:p>
          <a:p>
            <a:pPr algn="l" rtl="0"/>
            <a:endParaRPr lang="en-US" dirty="0"/>
          </a:p>
          <a:p>
            <a:pPr algn="l" rtl="0"/>
            <a:r>
              <a:rPr lang="en-US" dirty="0"/>
              <a:t>NIVEL MÁS ALTO: Máximo conocimiento de Dios. Nadie nos puede mostrar la vida del Padre Jesús. Ni Moisés, ni Elías.</a:t>
            </a:r>
          </a:p>
          <a:p>
            <a:pPr algn="l" rtl="0"/>
            <a:endParaRPr lang="en-US" dirty="0"/>
          </a:p>
          <a:p>
            <a:pPr algn="l" rtl="0"/>
            <a:endParaRPr lang="en-US" dirty="0"/>
          </a:p>
          <a:p>
            <a:pPr algn="l" rtl="0"/>
            <a:r>
              <a:rPr lang="en-US" dirty="0"/>
              <a:t>RELACIÓN: El Mayor – 1 Juan 3:1-3…</a:t>
            </a:r>
          </a:p>
          <a:p>
            <a:pPr algn="l" rtl="0"/>
            <a:endParaRPr lang="en-US" dirty="0"/>
          </a:p>
          <a:p>
            <a:pPr algn="l" rtl="0"/>
            <a:endParaRPr lang="en-US" dirty="0"/>
          </a:p>
          <a:p>
            <a:pPr algn="l" rtl="0"/>
            <a:r>
              <a:rPr lang="en-US" sz="936" b="0" i="0" kern="1200" dirty="0">
                <a:solidFill>
                  <a:schemeClr val="tx1"/>
                </a:solidFill>
                <a:effectLst/>
                <a:latin typeface="+mn-lt"/>
                <a:ea typeface="+mn-ea"/>
                <a:cs typeface="+mn-cs"/>
              </a:rPr>
              <a:t>Ver</a:t>
            </a:r>
            <a:r>
              <a:rPr lang="en-US" sz="936" b="0" i="0" kern="1200" baseline="30000" dirty="0">
                <a:solidFill>
                  <a:schemeClr val="tx1"/>
                </a:solidFill>
                <a:effectLst/>
                <a:latin typeface="+mn-lt"/>
                <a:ea typeface="+mn-ea"/>
                <a:cs typeface="+mn-cs"/>
              </a:rPr>
              <a:t>[</a:t>
            </a:r>
            <a:r>
              <a:rPr lang="en-US" sz="936" b="0" i="0" kern="1200" baseline="30000" dirty="0">
                <a:solidFill>
                  <a:schemeClr val="tx1"/>
                </a:solidFill>
                <a:effectLst/>
                <a:latin typeface="+mn-lt"/>
                <a:ea typeface="+mn-ea"/>
                <a:cs typeface="+mn-cs"/>
                <a:hlinkClick r:id="rId3" tooltip="See footnote a"/>
              </a:rPr>
              <a:t>a</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qué gran amor nos ha dado el Padre, que seamos llamados hijos de Dios; y</a:t>
            </a:r>
            <a:r>
              <a:rPr lang="en-US" sz="936" b="0" i="1" kern="1200" dirty="0">
                <a:solidFill>
                  <a:schemeClr val="tx1"/>
                </a:solidFill>
                <a:effectLst/>
                <a:latin typeface="+mn-lt"/>
                <a:ea typeface="+mn-ea"/>
                <a:cs typeface="+mn-cs"/>
              </a:rPr>
              <a:t>semejante</a:t>
            </a:r>
            <a:r>
              <a:rPr lang="en-US" sz="936" b="0" i="0" kern="1200" dirty="0">
                <a:solidFill>
                  <a:schemeClr val="tx1"/>
                </a:solidFill>
                <a:effectLst/>
                <a:latin typeface="+mn-lt"/>
                <a:ea typeface="+mn-ea"/>
                <a:cs typeface="+mn-cs"/>
              </a:rPr>
              <a:t>somos. Por eso el mundo no nos conoce, porque no le conoció a él.</a:t>
            </a:r>
            <a:r>
              <a:rPr lang="en-US" sz="936" b="1" i="0" kern="1200" baseline="30000" dirty="0">
                <a:solidFill>
                  <a:schemeClr val="tx1"/>
                </a:solidFill>
                <a:effectLst/>
                <a:latin typeface="+mn-lt"/>
                <a:ea typeface="+mn-ea"/>
                <a:cs typeface="+mn-cs"/>
              </a:rPr>
              <a:t>2</a:t>
            </a:r>
            <a:r>
              <a:rPr lang="en-US" sz="936" b="0" i="0" kern="1200" dirty="0">
                <a:solidFill>
                  <a:schemeClr val="tx1"/>
                </a:solidFill>
                <a:effectLst/>
                <a:latin typeface="+mn-lt"/>
                <a:ea typeface="+mn-ea"/>
                <a:cs typeface="+mn-cs"/>
              </a:rPr>
              <a:t>Amados, ahora somos hijos de Dios, y aún no se ha manifestado lo que hemos de ser. Sabemos que cuando Él se manifieste, seremos semejantes a Él, porque lo veremos tal como Él es.</a:t>
            </a:r>
            <a:r>
              <a:rPr lang="en-US" sz="936" b="1" i="0" kern="1200" baseline="30000" dirty="0">
                <a:solidFill>
                  <a:schemeClr val="tx1"/>
                </a:solidFill>
                <a:effectLst/>
                <a:latin typeface="+mn-lt"/>
                <a:ea typeface="+mn-ea"/>
                <a:cs typeface="+mn-cs"/>
              </a:rPr>
              <a:t>3</a:t>
            </a:r>
            <a:r>
              <a:rPr lang="en-US" sz="936" b="0" i="0" kern="1200" dirty="0">
                <a:solidFill>
                  <a:schemeClr val="tx1"/>
                </a:solidFill>
                <a:effectLst/>
                <a:latin typeface="+mn-lt"/>
                <a:ea typeface="+mn-ea"/>
                <a:cs typeface="+mn-cs"/>
              </a:rPr>
              <a:t>Y todo aquel que tiene esta esperanza</a:t>
            </a:r>
            <a:r>
              <a:rPr lang="en-US" sz="936" b="0" i="1" kern="1200" dirty="0">
                <a:solidFill>
                  <a:schemeClr val="tx1"/>
                </a:solidFill>
                <a:effectLst/>
                <a:latin typeface="+mn-lt"/>
                <a:ea typeface="+mn-ea"/>
                <a:cs typeface="+mn-cs"/>
              </a:rPr>
              <a:t>fijado</a:t>
            </a:r>
            <a:r>
              <a:rPr lang="en-US" sz="936" b="0" i="0" kern="1200" dirty="0">
                <a:solidFill>
                  <a:schemeClr val="tx1"/>
                </a:solidFill>
                <a:effectLst/>
                <a:latin typeface="+mn-lt"/>
                <a:ea typeface="+mn-ea"/>
                <a:cs typeface="+mn-cs"/>
              </a:rPr>
              <a:t>en Él se purifica a sí mismo, así como Él es puro.</a:t>
            </a:r>
          </a:p>
          <a:p>
            <a:pPr algn="l" rtl="0"/>
            <a:endParaRPr lang="en-US" sz="936" b="0" i="0" kern="1200" dirty="0">
              <a:solidFill>
                <a:schemeClr val="tx1"/>
              </a:solidFill>
              <a:effectLst/>
              <a:latin typeface="+mn-lt"/>
              <a:ea typeface="+mn-ea"/>
              <a:cs typeface="+mn-cs"/>
            </a:endParaRPr>
          </a:p>
          <a:p>
            <a:pPr algn="l" rtl="0"/>
            <a:endParaRPr lang="en-US" dirty="0"/>
          </a:p>
          <a:p>
            <a:pPr algn="l" rtl="0"/>
            <a:endParaRPr lang="en-US" dirty="0"/>
          </a:p>
          <a:p>
            <a:pPr algn="l" rtl="0"/>
            <a:r>
              <a:rPr lang="en-US" dirty="0"/>
              <a:t>ÚNICO POSIBLE: sólo hay UN Dios. SOLO en Él disfrutaremos de la vida verdadera. La vida eterna depende de la existencia y naturaleza eternas de un ser supremo que es infinitamente más poderoso, más santo y más fiel que cualquier persona o grupo de personas.</a:t>
            </a:r>
          </a:p>
          <a:p>
            <a:pPr algn="l" rtl="0"/>
            <a:endParaRPr lang="en-US" dirty="0"/>
          </a:p>
          <a:p>
            <a:pPr algn="l" rtl="0"/>
            <a:r>
              <a:rPr lang="en-US" dirty="0"/>
              <a:t>ÚNICO DISPONIBLE: Jesús es enviado por Dios Padre para mostrarnos el amor de Dios y mostrarnos el camino a casa.</a:t>
            </a:r>
          </a:p>
          <a:p>
            <a:pPr algn="l" rtl="0"/>
            <a:endParaRPr lang="en-US" dirty="0"/>
          </a:p>
          <a:p>
            <a:pPr algn="l" rtl="0"/>
            <a:endParaRPr lang="en-US" dirty="0"/>
          </a:p>
          <a:p>
            <a:pPr marL="171450" indent="-171450" algn="l" rtl="0">
              <a:buFont typeface="Arial" panose="020B0604020202020204" pitchFamily="34" charset="0"/>
              <a:buChar char="•"/>
            </a:pPr>
            <a:r>
              <a:rPr lang="en-US" dirty="0"/>
              <a:t>* * Reconozcamos que cuando la palabra se aplica al castigo ETERNO, describe el nivel más alto de separación de Dios.</a:t>
            </a:r>
          </a:p>
          <a:p>
            <a:pPr marL="171450" indent="-171450" algn="l" rtl="0">
              <a:buFont typeface="Arial" panose="020B0604020202020204" pitchFamily="34" charset="0"/>
              <a:buChar char="•"/>
            </a:pPr>
            <a:r>
              <a:rPr lang="en-US" dirty="0"/>
              <a:t>En Duración: Para siempre aparte de Dios</a:t>
            </a:r>
          </a:p>
          <a:p>
            <a:pPr marL="171450" indent="-171450" algn="l" rtl="0">
              <a:buFont typeface="Arial" panose="020B0604020202020204" pitchFamily="34" charset="0"/>
              <a:buChar char="•"/>
            </a:pPr>
            <a:r>
              <a:rPr lang="en-US" dirty="0"/>
              <a:t>En Calidad: El castigo más vacío y más justo (en oposición a nuestra recompensa más llena de gracia).</a:t>
            </a:r>
          </a:p>
          <a:p>
            <a:pPr marL="171450" indent="-171450" algn="l" rtl="0">
              <a:buFont typeface="Arial" panose="020B0604020202020204" pitchFamily="34" charset="0"/>
              <a:buChar char="•"/>
            </a:pPr>
            <a:r>
              <a:rPr lang="en-US" dirty="0"/>
              <a:t>En Conocimiento: El mayor rechazo a Dios</a:t>
            </a:r>
          </a:p>
          <a:p>
            <a:pPr marL="171450" indent="-171450" algn="l" rtl="0">
              <a:buFont typeface="Arial" panose="020B0604020202020204" pitchFamily="34" charset="0"/>
              <a:buChar char="•"/>
            </a:pPr>
            <a:r>
              <a:rPr lang="en-US" dirty="0"/>
              <a:t>En pareja: Los más alejados de la presencia de Dios.</a:t>
            </a:r>
          </a:p>
          <a:p>
            <a:pPr marL="171450" indent="-171450" algn="l"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4</a:t>
            </a:fld>
            <a:endParaRPr lang="en-US"/>
          </a:p>
        </p:txBody>
      </p:sp>
    </p:spTree>
    <p:extLst>
      <p:ext uri="{BB962C8B-B14F-4D97-AF65-F5344CB8AC3E}">
        <p14:creationId xmlns:p14="http://schemas.microsoft.com/office/powerpoint/2010/main" val="137093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griego es (ojo-propio-E-ah-s),</a:t>
            </a:r>
            <a:r>
              <a:rPr lang="en-US" dirty="0" err="1"/>
              <a:t>fuertes</a:t>
            </a:r>
            <a:r>
              <a:rPr lang="en-US" dirty="0"/>
              <a:t>número 166, pero las ideas principales están aquí mismo en el texto.</a:t>
            </a:r>
          </a:p>
          <a:p>
            <a:pPr algn="l" rtl="0"/>
            <a:endParaRPr lang="en-US" dirty="0"/>
          </a:p>
          <a:p>
            <a:pPr algn="l" rtl="0"/>
            <a:r>
              <a:rPr lang="en-US" dirty="0"/>
              <a:t>DISFRUTAMOS… Lo más alto…</a:t>
            </a:r>
          </a:p>
          <a:p>
            <a:pPr algn="l" rtl="0"/>
            <a:endParaRPr lang="en-US" dirty="0"/>
          </a:p>
          <a:p>
            <a:pPr algn="l" rtl="0"/>
            <a:r>
              <a:rPr lang="en-US" dirty="0"/>
              <a:t>EXPERIMENTAMOS…</a:t>
            </a:r>
          </a:p>
          <a:p>
            <a:pPr algn="l" rtl="0"/>
            <a:endParaRPr lang="en-US" dirty="0"/>
          </a:p>
          <a:p>
            <a:pPr algn="l" rtl="0"/>
            <a:r>
              <a:rPr lang="en-US" dirty="0"/>
              <a:t>Ellos viven</a:t>
            </a:r>
          </a:p>
          <a:p>
            <a:pPr algn="l" rtl="0"/>
            <a:r>
              <a:rPr lang="en-US" dirty="0"/>
              <a:t>Ellos saben.</a:t>
            </a:r>
          </a:p>
          <a:p>
            <a:pPr algn="l" rtl="0"/>
            <a:endParaRPr lang="en-US" dirty="0"/>
          </a:p>
          <a:p>
            <a:pPr algn="l" rtl="0"/>
            <a:r>
              <a:rPr lang="en-US" dirty="0"/>
              <a:t>Él Mola</a:t>
            </a:r>
          </a:p>
          <a:p>
            <a:pPr algn="l" rtl="0"/>
            <a:r>
              <a:rPr lang="en-US" dirty="0"/>
              <a:t>El da</a:t>
            </a:r>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5</a:t>
            </a:fld>
            <a:endParaRPr lang="en-US"/>
          </a:p>
        </p:txBody>
      </p:sp>
    </p:spTree>
    <p:extLst>
      <p:ext uri="{BB962C8B-B14F-4D97-AF65-F5344CB8AC3E}">
        <p14:creationId xmlns:p14="http://schemas.microsoft.com/office/powerpoint/2010/main" val="123566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000" dirty="0">
                <a:solidFill>
                  <a:schemeClr val="tx1"/>
                </a:solidFill>
              </a:rPr>
              <a:t/>
            </a:r>
            <a:br>
              <a:rPr lang="en-US" sz="1000" dirty="0">
                <a:solidFill>
                  <a:schemeClr val="tx1"/>
                </a:solidFill>
              </a:rPr>
            </a:br>
            <a:r>
              <a:rPr lang="en-US" sz="1000" dirty="0">
                <a:solidFill>
                  <a:schemeClr val="tx1"/>
                </a:solidFill>
              </a:rPr>
              <a:t>“así como le diste autoridad sobre toda carne, que a todos los que le diste,</a:t>
            </a:r>
            <a:r>
              <a:rPr lang="en-US" sz="1000" u="sng" dirty="0">
                <a:solidFill>
                  <a:schemeClr val="tx1"/>
                </a:solidFill>
              </a:rPr>
              <a:t>El puede dar vida eterna</a:t>
            </a:r>
            <a:r>
              <a:rPr lang="en-US" sz="1000" dirty="0">
                <a:solidFill>
                  <a:schemeClr val="tx1"/>
                </a:solidFill>
              </a:rPr>
              <a:t>.” (Juan 17:2)</a:t>
            </a:r>
            <a:br>
              <a:rPr lang="en-US" sz="1000" dirty="0">
                <a:solidFill>
                  <a:schemeClr val="tx1"/>
                </a:solidFill>
              </a:rPr>
            </a:br>
            <a:endParaRPr lang="en-US" sz="1000" dirty="0">
              <a:solidFill>
                <a:schemeClr val="tx1"/>
              </a:solidFill>
            </a:endParaRPr>
          </a:p>
          <a:p>
            <a:pPr algn="l" rtl="0"/>
            <a:r>
              <a:rPr lang="en-US" sz="1000" dirty="0">
                <a:solidFill>
                  <a:schemeClr val="tx1"/>
                </a:solidFill>
              </a:rPr>
              <a:t>“Y el testimonio es este, que Dios nos ha dado vida eterna, y esta vida está en Su Hijo”. (1 Juan 5:11)</a:t>
            </a:r>
            <a:br>
              <a:rPr lang="en-US" sz="1000" dirty="0">
                <a:solidFill>
                  <a:schemeClr val="tx1"/>
                </a:solidFill>
              </a:rPr>
            </a:br>
            <a:endParaRPr lang="en-US" sz="1000" dirty="0">
              <a:solidFill>
                <a:schemeClr val="tx1"/>
              </a:solidFill>
            </a:endParaRPr>
          </a:p>
          <a:p>
            <a:pPr algn="l" rtl="0"/>
            <a:endParaRPr lang="en-US" sz="1000" dirty="0">
              <a:solidFill>
                <a:schemeClr val="tx1"/>
              </a:solidFill>
            </a:endParaRPr>
          </a:p>
          <a:p>
            <a:pPr algn="l" rtl="0"/>
            <a:endParaRPr lang="en-US" dirty="0"/>
          </a:p>
          <a:p>
            <a:pPr algn="l" rtl="0"/>
            <a:endParaRPr lang="en-US" dirty="0"/>
          </a:p>
          <a:p>
            <a:pPr algn="l" rtl="0"/>
            <a:r>
              <a:rPr lang="en-US" dirty="0"/>
              <a:t>El regalo de Dios…</a:t>
            </a:r>
          </a:p>
          <a:p>
            <a:pPr algn="l" rtl="0"/>
            <a:endParaRPr lang="en-US" dirty="0"/>
          </a:p>
          <a:p>
            <a:pPr algn="l" rtl="0"/>
            <a:r>
              <a:rPr lang="en-US" sz="936" b="0" i="0" kern="1200" dirty="0">
                <a:solidFill>
                  <a:schemeClr val="tx1"/>
                </a:solidFill>
                <a:effectLst/>
                <a:latin typeface="+mn-lt"/>
                <a:ea typeface="+mn-ea"/>
                <a:cs typeface="+mn-cs"/>
              </a:rPr>
              <a:t>Porque la paga del pecado es muerte, mas la gratuita</a:t>
            </a:r>
            <a:r>
              <a:rPr lang="en-US" sz="936" b="1" i="0" kern="1200" dirty="0">
                <a:solidFill>
                  <a:schemeClr val="tx1"/>
                </a:solidFill>
                <a:effectLst/>
                <a:latin typeface="+mn-lt"/>
                <a:ea typeface="+mn-ea"/>
                <a:cs typeface="+mn-cs"/>
              </a:rPr>
              <a:t>regalo</a:t>
            </a:r>
            <a:r>
              <a:rPr lang="en-US" sz="936" b="0" i="0" kern="1200" dirty="0">
                <a:solidFill>
                  <a:schemeClr val="tx1"/>
                </a:solidFill>
                <a:effectLst/>
                <a:latin typeface="+mn-lt"/>
                <a:ea typeface="+mn-ea"/>
                <a:cs typeface="+mn-cs"/>
              </a:rPr>
              <a:t>de Dios es</a:t>
            </a:r>
            <a:r>
              <a:rPr lang="en-US" sz="936" b="1" i="0" kern="1200" dirty="0">
                <a:solidFill>
                  <a:schemeClr val="tx1"/>
                </a:solidFill>
                <a:effectLst/>
                <a:latin typeface="+mn-lt"/>
                <a:ea typeface="+mn-ea"/>
                <a:cs typeface="+mn-cs"/>
              </a:rPr>
              <a:t>eterno</a:t>
            </a:r>
            <a:r>
              <a:rPr lang="en-US" sz="936" b="0" i="0" kern="1200" dirty="0">
                <a:solidFill>
                  <a:schemeClr val="tx1"/>
                </a:solidFill>
                <a:effectLst/>
                <a:latin typeface="+mn-lt"/>
                <a:ea typeface="+mn-ea"/>
                <a:cs typeface="+mn-cs"/>
              </a:rPr>
              <a:t>vida en Cristo Jesús nuestro Señor.</a:t>
            </a: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6</a:t>
            </a:fld>
            <a:endParaRPr lang="en-US"/>
          </a:p>
        </p:txBody>
      </p:sp>
    </p:spTree>
    <p:extLst>
      <p:ext uri="{BB962C8B-B14F-4D97-AF65-F5344CB8AC3E}">
        <p14:creationId xmlns:p14="http://schemas.microsoft.com/office/powerpoint/2010/main" val="126969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solidFill>
                  <a:schemeClr val="tx1"/>
                </a:solidFill>
              </a:rPr>
              <a:t>Si recuerdas el escenario IDEAL del Jardín del Edén al comienzo de la Creación… No había pecado. Sin vergüenza. Adán y Eva fueron amados y en comunión ininterrumpida con Dios.</a:t>
            </a:r>
          </a:p>
          <a:p>
            <a:pPr algn="l" rtl="0"/>
            <a:endParaRPr lang="en-US" dirty="0">
              <a:solidFill>
                <a:schemeClr val="tx1"/>
              </a:solidFill>
            </a:endParaRPr>
          </a:p>
          <a:p>
            <a:pPr algn="l" rtl="0"/>
            <a:r>
              <a:rPr lang="en-US" sz="900" dirty="0">
                <a:solidFill>
                  <a:schemeClr val="tx1"/>
                </a:solidFill>
              </a:rPr>
              <a:t>“Escucharon el sonido de la</a:t>
            </a:r>
            <a:r>
              <a:rPr lang="en-US" sz="900" cap="small" dirty="0">
                <a:solidFill>
                  <a:schemeClr val="tx1"/>
                </a:solidFill>
              </a:rPr>
              <a:t>Señor</a:t>
            </a:r>
            <a:r>
              <a:rPr lang="en-US" sz="900" dirty="0">
                <a:solidFill>
                  <a:schemeClr val="tx1"/>
                </a:solidFill>
              </a:rPr>
              <a:t>Dios andando en el jardín al aire del día…” (Génesis 3:8)</a:t>
            </a:r>
            <a:endParaRPr lang="en-US" sz="900" dirty="0"/>
          </a:p>
          <a:p>
            <a:pPr algn="l" rtl="0"/>
            <a:endParaRPr lang="en-US" dirty="0"/>
          </a:p>
          <a:p>
            <a:pPr algn="l" rtl="0"/>
            <a:endParaRPr lang="en-US" dirty="0">
              <a:solidFill>
                <a:schemeClr val="tx1"/>
              </a:solidFill>
            </a:endParaRPr>
          </a:p>
          <a:p>
            <a:pPr algn="l" rtl="0"/>
            <a:r>
              <a:rPr lang="en-US" dirty="0">
                <a:solidFill>
                  <a:schemeClr val="tx1"/>
                </a:solidFill>
              </a:rPr>
              <a:t>Pero claro, esta cercanía con Dios se rompió cuando cedieron a la tentación de Satanás y eligieron pecar. Entonces, la Biblia termina con una imagen no solo del JARDÍN sino de algo más grande. una GRAN CIUDAD…</a:t>
            </a:r>
          </a:p>
          <a:p>
            <a:pPr algn="l" rtl="0"/>
            <a:endParaRPr lang="en-US" dirty="0"/>
          </a:p>
          <a:p>
            <a:pPr algn="l" rtl="0"/>
            <a:endParaRPr lang="en-US" dirty="0"/>
          </a:p>
          <a:p>
            <a:pPr algn="l" rtl="0"/>
            <a:r>
              <a:rPr lang="en-US" dirty="0"/>
              <a:t>Como El Jardín, con el río y el árbol de la vida, pero es aún más grande. Ahora en la Perfecta Presencia y Compañerismo de Dios Siempre y Completamente.</a:t>
            </a:r>
          </a:p>
          <a:p>
            <a:pPr algn="l" rtl="0"/>
            <a:r>
              <a:rPr lang="en-US" dirty="0"/>
              <a:t>No solo 2 personas, sino TODAS las personas de fe verdadera de todos los tiempos y todas las naciones.</a:t>
            </a:r>
          </a:p>
          <a:p>
            <a:pPr algn="l" rtl="0"/>
            <a:endParaRPr lang="en-US" dirty="0"/>
          </a:p>
          <a:p>
            <a:pPr algn="l" rtl="0"/>
            <a:r>
              <a:rPr lang="en-US" sz="936" kern="1200" dirty="0">
                <a:solidFill>
                  <a:schemeClr val="tx1"/>
                </a:solidFill>
                <a:effectLst/>
                <a:latin typeface="+mn-lt"/>
                <a:ea typeface="+mn-ea"/>
                <a:cs typeface="+mn-cs"/>
              </a:rPr>
              <a:t>Por lo tanto, la Vida "Eterna" es total, completamente y para siempre RECONCILIADA con Dios. Jesús puede traernos, y solo Jesús, a este estado final completo y redimido.</a:t>
            </a:r>
          </a:p>
          <a:p>
            <a:pPr algn="l" rtl="0"/>
            <a:endParaRPr lang="en-US" dirty="0"/>
          </a:p>
          <a:p>
            <a:pPr algn="l" rtl="0"/>
            <a:endParaRPr lang="en-US" dirty="0"/>
          </a:p>
          <a:p>
            <a:pPr algn="l" rtl="0"/>
            <a:r>
              <a:rPr lang="en-US" dirty="0"/>
              <a:t>ESTOY DECIDIDA A VIVIR!! ESTE es el verdadero objetivo de nuestras vidas. Todo lo demás es un balde en comparación.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7</a:t>
            </a:fld>
            <a:endParaRPr lang="en-US"/>
          </a:p>
        </p:txBody>
      </p:sp>
    </p:spTree>
    <p:extLst>
      <p:ext uri="{BB962C8B-B14F-4D97-AF65-F5344CB8AC3E}">
        <p14:creationId xmlns:p14="http://schemas.microsoft.com/office/powerpoint/2010/main" val="318798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¡Quiero que veas que hay un lado conceptual en esto (para envolver las mentes en torno a este increíble regalo) pero también un lado muy práctico!</a:t>
            </a:r>
          </a:p>
          <a:p>
            <a:pPr algn="l" rtl="0"/>
            <a:endParaRPr lang="en-US" dirty="0"/>
          </a:p>
          <a:p>
            <a:pPr algn="l" rtl="0"/>
            <a:r>
              <a:rPr lang="en-US" dirty="0"/>
              <a:t>Cuando realmente apreciamos la gloria eterna de Dios, el poder eterno y la VIDA ETERNA que desea darnos, afecta la forma en que vivimos aquí y ahora.</a:t>
            </a:r>
          </a:p>
          <a:p>
            <a:pPr algn="l" rtl="0"/>
            <a:endParaRPr lang="en-US" dirty="0"/>
          </a:p>
          <a:p>
            <a:pPr algn="l" rtl="0"/>
            <a:r>
              <a:rPr lang="en-US" dirty="0"/>
              <a:t>¡26 veces!</a:t>
            </a:r>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8</a:t>
            </a:fld>
            <a:endParaRPr lang="en-US"/>
          </a:p>
        </p:txBody>
      </p:sp>
    </p:spTree>
    <p:extLst>
      <p:ext uri="{BB962C8B-B14F-4D97-AF65-F5344CB8AC3E}">
        <p14:creationId xmlns:p14="http://schemas.microsoft.com/office/powerpoint/2010/main" val="278976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JESÚS es todo el mundo para mí… canción</a:t>
            </a:r>
            <a:br>
              <a:rPr lang="en-US" dirty="0"/>
            </a:br>
            <a:r>
              <a:rPr lang="en-US" dirty="0"/>
              <a:t>Todo está listo, ven a la fiesta...</a:t>
            </a:r>
          </a:p>
          <a:p>
            <a:pPr algn="l" rtl="0"/>
            <a:endParaRPr lang="en-US" dirty="0"/>
          </a:p>
          <a:p>
            <a:pPr algn="l" rtl="0"/>
            <a:endParaRPr lang="en-US" dirty="0"/>
          </a:p>
          <a:p>
            <a:pPr algn="l" rtl="0"/>
            <a:r>
              <a:rPr lang="en-US" dirty="0"/>
              <a:t>La piedad es provechosa para esta vida y para la venidera. (1 Timoteo 4:8)</a:t>
            </a:r>
          </a:p>
          <a:p>
            <a:pPr algn="l" rtl="0"/>
            <a:endParaRPr lang="en-US" dirty="0"/>
          </a:p>
          <a:p>
            <a:pPr algn="l" rtl="0"/>
            <a:r>
              <a:rPr lang="en-US" sz="936" b="0" i="0" kern="1200" dirty="0">
                <a:solidFill>
                  <a:schemeClr val="tx1"/>
                </a:solidFill>
                <a:effectLst/>
                <a:latin typeface="+mn-lt"/>
                <a:ea typeface="+mn-ea"/>
                <a:cs typeface="+mn-cs"/>
              </a:rPr>
              <a:t>“Porque la disciplina corporal es de poca utilidad, pero</a:t>
            </a:r>
            <a:r>
              <a:rPr lang="en-US" sz="936" b="1" i="0" kern="1200" dirty="0">
                <a:solidFill>
                  <a:schemeClr val="tx1"/>
                </a:solidFill>
                <a:effectLst/>
                <a:latin typeface="+mn-lt"/>
                <a:ea typeface="+mn-ea"/>
                <a:cs typeface="+mn-cs"/>
              </a:rPr>
              <a:t>devoción</a:t>
            </a:r>
            <a:r>
              <a:rPr lang="en-US" sz="936" b="0" i="0" kern="1200" dirty="0">
                <a:solidFill>
                  <a:schemeClr val="tx1"/>
                </a:solidFill>
                <a:effectLst/>
                <a:latin typeface="+mn-lt"/>
                <a:ea typeface="+mn-ea"/>
                <a:cs typeface="+mn-cs"/>
              </a:rPr>
              <a:t>es</a:t>
            </a:r>
            <a:r>
              <a:rPr lang="en-US" sz="936" b="1" i="0" kern="1200" dirty="0">
                <a:solidFill>
                  <a:schemeClr val="tx1"/>
                </a:solidFill>
                <a:effectLst/>
                <a:latin typeface="+mn-lt"/>
                <a:ea typeface="+mn-ea"/>
                <a:cs typeface="+mn-cs"/>
              </a:rPr>
              <a:t>rentable</a:t>
            </a:r>
            <a:r>
              <a:rPr lang="en-US" sz="936" b="0" i="0" kern="1200" dirty="0">
                <a:solidFill>
                  <a:schemeClr val="tx1"/>
                </a:solidFill>
                <a:effectLst/>
                <a:latin typeface="+mn-lt"/>
                <a:ea typeface="+mn-ea"/>
                <a:cs typeface="+mn-cs"/>
              </a:rPr>
              <a:t>para todas las cosas, ya que tiene promesa para la vida presente y</a:t>
            </a:r>
            <a:r>
              <a:rPr lang="en-US" sz="936" b="0" i="1" kern="1200" dirty="0">
                <a:solidFill>
                  <a:schemeClr val="tx1"/>
                </a:solidFill>
                <a:effectLst/>
                <a:latin typeface="+mn-lt"/>
                <a:ea typeface="+mn-ea"/>
                <a:cs typeface="+mn-cs"/>
              </a:rPr>
              <a:t>además</a:t>
            </a:r>
            <a:r>
              <a:rPr lang="en-US" sz="936" b="0" i="0" kern="1200" dirty="0">
                <a:solidFill>
                  <a:schemeClr val="tx1"/>
                </a:solidFill>
                <a:effectLst/>
                <a:latin typeface="+mn-lt"/>
                <a:ea typeface="+mn-ea"/>
                <a:cs typeface="+mn-cs"/>
              </a:rPr>
              <a:t>Para el</a:t>
            </a:r>
            <a:r>
              <a:rPr lang="en-US" sz="936" b="0" i="1" kern="1200" dirty="0">
                <a:solidFill>
                  <a:schemeClr val="tx1"/>
                </a:solidFill>
                <a:effectLst/>
                <a:latin typeface="+mn-lt"/>
                <a:ea typeface="+mn-ea"/>
                <a:cs typeface="+mn-cs"/>
              </a:rPr>
              <a:t>la vida</a:t>
            </a:r>
            <a:r>
              <a:rPr lang="en-US" sz="936" b="0" i="0" kern="1200" dirty="0">
                <a:solidFill>
                  <a:schemeClr val="tx1"/>
                </a:solidFill>
                <a:effectLst/>
                <a:latin typeface="+mn-lt"/>
                <a:ea typeface="+mn-ea"/>
                <a:cs typeface="+mn-cs"/>
              </a:rPr>
              <a:t>venir."</a:t>
            </a:r>
          </a:p>
          <a:p>
            <a:pPr algn="l" rtl="0"/>
            <a:endParaRPr lang="en-US" sz="936" b="0" i="0" kern="1200" dirty="0">
              <a:solidFill>
                <a:schemeClr val="tx1"/>
              </a:solidFill>
              <a:effectLst/>
              <a:latin typeface="+mn-lt"/>
              <a:ea typeface="+mn-ea"/>
              <a:cs typeface="+mn-cs"/>
            </a:endParaRPr>
          </a:p>
          <a:p>
            <a:pPr marL="171450" indent="-171450" algn="l" rtl="0">
              <a:buFont typeface="Wingdings" pitchFamily="2" charset="2"/>
              <a:buChar char="Ø"/>
            </a:pPr>
            <a:r>
              <a:rPr lang="en-US" sz="936" b="0" i="0" kern="1200" dirty="0">
                <a:solidFill>
                  <a:schemeClr val="tx1"/>
                </a:solidFill>
                <a:effectLst/>
                <a:latin typeface="+mn-lt"/>
                <a:ea typeface="+mn-ea"/>
                <a:cs typeface="+mn-cs"/>
              </a:rPr>
              <a:t>&gt; Pero hay un estilo de predicación que apela a nuestro deseo de gratificación instantánea y de una vida fácil aquí y ahora que debería rompernos el corazón.</a:t>
            </a:r>
            <a:br>
              <a:rPr lang="en-US" sz="936" b="0" i="0" kern="1200" dirty="0">
                <a:solidFill>
                  <a:schemeClr val="tx1"/>
                </a:solidFill>
                <a:effectLst/>
                <a:latin typeface="+mn-lt"/>
                <a:ea typeface="+mn-ea"/>
                <a:cs typeface="+mn-cs"/>
              </a:rPr>
            </a:br>
            <a:endParaRPr lang="en-US" sz="936" b="0" i="0" kern="1200" dirty="0">
              <a:solidFill>
                <a:schemeClr val="tx1"/>
              </a:solidFill>
              <a:effectLst/>
              <a:latin typeface="+mn-lt"/>
              <a:ea typeface="+mn-ea"/>
              <a:cs typeface="+mn-cs"/>
            </a:endParaRPr>
          </a:p>
          <a:p>
            <a:pPr marL="171450" indent="-171450" algn="l" rtl="0">
              <a:buFont typeface="Wingdings" pitchFamily="2" charset="2"/>
              <a:buChar char="Ø"/>
            </a:pPr>
            <a:r>
              <a:rPr lang="en-US" sz="936" b="0" i="0" kern="1200" dirty="0">
                <a:solidFill>
                  <a:schemeClr val="tx1"/>
                </a:solidFill>
                <a:effectLst/>
                <a:latin typeface="+mn-lt"/>
                <a:ea typeface="+mn-ea"/>
                <a:cs typeface="+mn-cs"/>
              </a:rPr>
              <a:t>Cuando las falsas enseñanzas solo se enfocan en nuestros propios placeres egoístas en esta vida, ¡están alejando a las personas de la VERDADERA ESPERANZA de Jesucristo!</a:t>
            </a:r>
            <a:endParaRPr lang="en-US" dirty="0"/>
          </a:p>
        </p:txBody>
      </p:sp>
      <p:sp>
        <p:nvSpPr>
          <p:cNvPr id="4" name="Slide Number Placeholder 3"/>
          <p:cNvSpPr>
            <a:spLocks noGrp="1"/>
          </p:cNvSpPr>
          <p:nvPr>
            <p:ph type="sldNum" sz="quarter" idx="5"/>
          </p:nvPr>
        </p:nvSpPr>
        <p:spPr/>
        <p:txBody>
          <a:bodyPr/>
          <a:lstStyle/>
          <a:p>
            <a:pPr algn="l" rtl="0"/>
            <a:fld id="{2B1C8086-9474-D543-B286-90A5F56EC068}" type="slidenum">
              <a:rPr lang="en-US" smtClean="0"/>
              <a:t>9</a:t>
            </a:fld>
            <a:endParaRPr lang="en-US"/>
          </a:p>
        </p:txBody>
      </p:sp>
    </p:spTree>
    <p:extLst>
      <p:ext uri="{BB962C8B-B14F-4D97-AF65-F5344CB8AC3E}">
        <p14:creationId xmlns:p14="http://schemas.microsoft.com/office/powerpoint/2010/main" val="272128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90C512-C8BE-1547-8D96-68F7D54464B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1814243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0C512-C8BE-1547-8D96-68F7D54464B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2279371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0C512-C8BE-1547-8D96-68F7D54464B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4096631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E90C512-C8BE-1547-8D96-68F7D54464B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2527748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90C512-C8BE-1547-8D96-68F7D54464B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1452929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90C512-C8BE-1547-8D96-68F7D54464B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459358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90C512-C8BE-1547-8D96-68F7D54464BF}"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3829920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90C512-C8BE-1547-8D96-68F7D54464BF}"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253927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0C512-C8BE-1547-8D96-68F7D54464BF}"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1745908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E90C512-C8BE-1547-8D96-68F7D54464B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1213819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E90C512-C8BE-1547-8D96-68F7D54464B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3618-66E0-8848-8DBB-B782B42CCFC4}" type="slidenum">
              <a:rPr lang="en-US" smtClean="0"/>
              <a:t>‹#›</a:t>
            </a:fld>
            <a:endParaRPr lang="en-US"/>
          </a:p>
        </p:txBody>
      </p:sp>
    </p:spTree>
    <p:extLst>
      <p:ext uri="{BB962C8B-B14F-4D97-AF65-F5344CB8AC3E}">
        <p14:creationId xmlns:p14="http://schemas.microsoft.com/office/powerpoint/2010/main" val="1009224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E90C512-C8BE-1547-8D96-68F7D54464BF}" type="datetimeFigureOut">
              <a:rPr lang="en-US" smtClean="0"/>
              <a:t>1/14/2023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3663618-66E0-8848-8DBB-B782B42CCFC4}" type="slidenum">
              <a:rPr lang="en-US" smtClean="0"/>
              <a:t>‹#›</a:t>
            </a:fld>
            <a:endParaRPr lang="en-US"/>
          </a:p>
        </p:txBody>
      </p:sp>
    </p:spTree>
    <p:extLst>
      <p:ext uri="{BB962C8B-B14F-4D97-AF65-F5344CB8AC3E}">
        <p14:creationId xmlns:p14="http://schemas.microsoft.com/office/powerpoint/2010/main" val="225684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694DA-2A2E-274B-BD71-C74788A66E27}"/>
              </a:ext>
            </a:extLst>
          </p:cNvPr>
          <p:cNvSpPr>
            <a:spLocks noGrp="1"/>
          </p:cNvSpPr>
          <p:nvPr>
            <p:ph type="ctrTitle"/>
          </p:nvPr>
        </p:nvSpPr>
        <p:spPr/>
        <p:txBody>
          <a:bodyPr/>
          <a:lstStyle/>
          <a:p>
            <a:pPr algn="l" rtl="0"/>
            <a:r>
              <a:rPr lang="en-US" dirty="0"/>
              <a:t>Vida eterna</a:t>
            </a:r>
          </a:p>
        </p:txBody>
      </p:sp>
      <p:sp>
        <p:nvSpPr>
          <p:cNvPr id="3" name="Subtitle 2">
            <a:extLst>
              <a:ext uri="{FF2B5EF4-FFF2-40B4-BE49-F238E27FC236}">
                <a16:creationId xmlns="" xmlns:a16="http://schemas.microsoft.com/office/drawing/2014/main" id="{CF833763-5FC5-884A-8F25-FE633758E2B6}"/>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38B6E11B-E0E6-8249-9CF0-E7964D415E3C}"/>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3459296" y="1283787"/>
            <a:ext cx="2181340" cy="707886"/>
          </a:xfrm>
          <a:prstGeom prst="rect">
            <a:avLst/>
          </a:prstGeom>
          <a:solidFill>
            <a:schemeClr val="bg1"/>
          </a:solidFill>
        </p:spPr>
        <p:txBody>
          <a:bodyPr wrap="square" rtlCol="0">
            <a:spAutoFit/>
          </a:bodyPr>
          <a:lstStyle/>
          <a:p>
            <a:pPr algn="ctr"/>
            <a:r>
              <a:rPr lang="es-ES" sz="4000" dirty="0" smtClean="0"/>
              <a:t>“ESTA ES</a:t>
            </a:r>
            <a:endParaRPr lang="en-US" sz="4000" dirty="0"/>
          </a:p>
        </p:txBody>
      </p:sp>
      <p:sp>
        <p:nvSpPr>
          <p:cNvPr id="8" name="TextBox 7"/>
          <p:cNvSpPr txBox="1"/>
          <p:nvPr/>
        </p:nvSpPr>
        <p:spPr>
          <a:xfrm>
            <a:off x="703243" y="1954607"/>
            <a:ext cx="7768728" cy="1323439"/>
          </a:xfrm>
          <a:prstGeom prst="rect">
            <a:avLst/>
          </a:prstGeom>
          <a:solidFill>
            <a:schemeClr val="bg1"/>
          </a:solidFill>
        </p:spPr>
        <p:txBody>
          <a:bodyPr wrap="square" rtlCol="0">
            <a:spAutoFit/>
          </a:bodyPr>
          <a:lstStyle/>
          <a:p>
            <a:pPr algn="ctr"/>
            <a:r>
              <a:rPr lang="es-ES" sz="8000" b="1" dirty="0" smtClean="0">
                <a:latin typeface="Calibri" panose="020F0502020204030204" pitchFamily="34" charset="0"/>
                <a:cs typeface="Calibri" panose="020F0502020204030204" pitchFamily="34" charset="0"/>
              </a:rPr>
              <a:t>LA VIDA ETERNA</a:t>
            </a:r>
            <a:endParaRPr lang="en-US" sz="8000" b="1" dirty="0">
              <a:latin typeface="Calibri" panose="020F0502020204030204" pitchFamily="34" charset="0"/>
              <a:cs typeface="Calibri" panose="020F0502020204030204" pitchFamily="34" charset="0"/>
            </a:endParaRPr>
          </a:p>
        </p:txBody>
      </p:sp>
      <p:sp>
        <p:nvSpPr>
          <p:cNvPr id="9" name="TextBox 8"/>
          <p:cNvSpPr txBox="1"/>
          <p:nvPr/>
        </p:nvSpPr>
        <p:spPr>
          <a:xfrm>
            <a:off x="687636" y="3227861"/>
            <a:ext cx="7799942" cy="507831"/>
          </a:xfrm>
          <a:prstGeom prst="rect">
            <a:avLst/>
          </a:prstGeom>
          <a:solidFill>
            <a:schemeClr val="bg1"/>
          </a:solidFill>
        </p:spPr>
        <p:txBody>
          <a:bodyPr wrap="square" rtlCol="0">
            <a:spAutoFit/>
          </a:bodyPr>
          <a:lstStyle/>
          <a:p>
            <a:pPr algn="ctr"/>
            <a:r>
              <a:rPr lang="es-ES" sz="2700" dirty="0" smtClean="0">
                <a:latin typeface="+mj-lt"/>
              </a:rPr>
              <a:t>QUE TE CONOZCAN A TI, </a:t>
            </a:r>
            <a:r>
              <a:rPr lang="es-ES" sz="2700" b="1" dirty="0" smtClean="0"/>
              <a:t>EL ÚNICO DIOS VERDADERO</a:t>
            </a:r>
            <a:r>
              <a:rPr lang="es-ES" sz="2700" dirty="0" smtClean="0">
                <a:latin typeface="+mj-lt"/>
              </a:rPr>
              <a:t>”</a:t>
            </a:r>
            <a:endParaRPr lang="en-US" sz="2700" dirty="0">
              <a:latin typeface="+mj-lt"/>
            </a:endParaRPr>
          </a:p>
        </p:txBody>
      </p:sp>
      <p:sp>
        <p:nvSpPr>
          <p:cNvPr id="10" name="TextBox 9"/>
          <p:cNvSpPr txBox="1"/>
          <p:nvPr/>
        </p:nvSpPr>
        <p:spPr>
          <a:xfrm>
            <a:off x="3122364" y="3691599"/>
            <a:ext cx="2855204" cy="584775"/>
          </a:xfrm>
          <a:prstGeom prst="rect">
            <a:avLst/>
          </a:prstGeom>
          <a:solidFill>
            <a:schemeClr val="bg1"/>
          </a:solidFill>
        </p:spPr>
        <p:txBody>
          <a:bodyPr wrap="square" rtlCol="0">
            <a:spAutoFit/>
          </a:bodyPr>
          <a:lstStyle/>
          <a:p>
            <a:pPr algn="ctr"/>
            <a:r>
              <a:rPr lang="es-ES" sz="3200" dirty="0" smtClean="0">
                <a:latin typeface="+mj-lt"/>
              </a:rPr>
              <a:t>JUAN 17:3</a:t>
            </a:r>
            <a:endParaRPr lang="en-US" sz="3200" dirty="0">
              <a:latin typeface="+mj-lt"/>
            </a:endParaRPr>
          </a:p>
        </p:txBody>
      </p:sp>
    </p:spTree>
    <p:extLst>
      <p:ext uri="{BB962C8B-B14F-4D97-AF65-F5344CB8AC3E}">
        <p14:creationId xmlns:p14="http://schemas.microsoft.com/office/powerpoint/2010/main" val="1085469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32BFB-2C38-AF4C-A39B-1BFE16380C5D}"/>
              </a:ext>
            </a:extLst>
          </p:cNvPr>
          <p:cNvSpPr>
            <a:spLocks noGrp="1"/>
          </p:cNvSpPr>
          <p:nvPr>
            <p:ph type="title"/>
          </p:nvPr>
        </p:nvSpPr>
        <p:spPr>
          <a:xfrm>
            <a:off x="628650" y="304271"/>
            <a:ext cx="7886700" cy="2409432"/>
          </a:xfrm>
        </p:spPr>
        <p:txBody>
          <a:bodyPr>
            <a:normAutofit/>
          </a:bodyPr>
          <a:lstStyle/>
          <a:p>
            <a:pPr algn="ctr" rtl="0"/>
            <a:r>
              <a:rPr lang="en-US" sz="4400" b="1" dirty="0" smtClean="0">
                <a:latin typeface="Arial" panose="020B0604020202020204" pitchFamily="34" charset="0"/>
                <a:cs typeface="Arial" panose="020B0604020202020204" pitchFamily="34" charset="0"/>
              </a:rPr>
              <a:t>LA VIDA </a:t>
            </a:r>
            <a:r>
              <a:rPr lang="en-US" sz="4400" b="1" dirty="0">
                <a:latin typeface="Arial" panose="020B0604020202020204" pitchFamily="34" charset="0"/>
                <a:cs typeface="Arial" panose="020B0604020202020204" pitchFamily="34" charset="0"/>
              </a:rPr>
              <a:t>ETERNA</a:t>
            </a:r>
            <a:br>
              <a:rPr lang="en-US" sz="4400" b="1" dirty="0">
                <a:latin typeface="Arial" panose="020B0604020202020204" pitchFamily="34" charset="0"/>
                <a:cs typeface="Arial" panose="020B0604020202020204" pitchFamily="34" charset="0"/>
              </a:rPr>
            </a:br>
            <a:r>
              <a:rPr lang="en-US" sz="4400" dirty="0"/>
              <a:t>está en el corazón de nuestro evangelismo.</a:t>
            </a:r>
          </a:p>
        </p:txBody>
      </p:sp>
      <p:sp>
        <p:nvSpPr>
          <p:cNvPr id="3" name="Content Placeholder 2">
            <a:extLst>
              <a:ext uri="{FF2B5EF4-FFF2-40B4-BE49-F238E27FC236}">
                <a16:creationId xmlns="" xmlns:a16="http://schemas.microsoft.com/office/drawing/2014/main" id="{AD68A115-DE22-CA42-AF98-13696C73386E}"/>
              </a:ext>
            </a:extLst>
          </p:cNvPr>
          <p:cNvSpPr>
            <a:spLocks noGrp="1"/>
          </p:cNvSpPr>
          <p:nvPr>
            <p:ph idx="1"/>
          </p:nvPr>
        </p:nvSpPr>
        <p:spPr>
          <a:xfrm>
            <a:off x="628650" y="2521974"/>
            <a:ext cx="7886700" cy="2625495"/>
          </a:xfrm>
        </p:spPr>
        <p:txBody>
          <a:bodyPr>
            <a:normAutofit/>
          </a:bodyPr>
          <a:lstStyle/>
          <a:p>
            <a:pPr algn="l" rtl="0"/>
            <a:r>
              <a:rPr lang="en-US" b="1" dirty="0"/>
              <a:t>Tenemos buenas noticias que todos necesitan...</a:t>
            </a:r>
          </a:p>
          <a:p>
            <a:pPr lvl="1"/>
            <a:r>
              <a:rPr lang="en-US" dirty="0" smtClean="0"/>
              <a:t>“</a:t>
            </a:r>
            <a:r>
              <a:rPr lang="es-ES" dirty="0"/>
              <a:t>Y de todo cuanto mis ojos deseaban, nada les negué, ni privé a mi corazón de ningún placer, porque mi corazón gozaba de todo mi trabajo. Esta fue la recompensa de toda mi </a:t>
            </a:r>
            <a:r>
              <a:rPr lang="es-ES" dirty="0" smtClean="0"/>
              <a:t>labor…resultó </a:t>
            </a:r>
            <a:r>
              <a:rPr lang="es-ES" dirty="0"/>
              <a:t>que todo era vanidad y correr tras el viento, y sin provecho bajo el </a:t>
            </a:r>
            <a:r>
              <a:rPr lang="es-ES" dirty="0" smtClean="0"/>
              <a:t>sol”.</a:t>
            </a:r>
            <a:r>
              <a:rPr lang="es-ES" dirty="0"/>
              <a:t> </a:t>
            </a:r>
            <a:r>
              <a:rPr lang="en-US" dirty="0"/>
              <a:t/>
            </a:r>
            <a:br>
              <a:rPr lang="en-US" dirty="0"/>
            </a:br>
            <a:r>
              <a:rPr lang="en-US" dirty="0"/>
              <a:t>(Eclesiastés 2:10-11)</a:t>
            </a:r>
          </a:p>
        </p:txBody>
      </p:sp>
    </p:spTree>
    <p:extLst>
      <p:ext uri="{BB962C8B-B14F-4D97-AF65-F5344CB8AC3E}">
        <p14:creationId xmlns:p14="http://schemas.microsoft.com/office/powerpoint/2010/main" val="546955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694DA-2A2E-274B-BD71-C74788A66E27}"/>
              </a:ext>
            </a:extLst>
          </p:cNvPr>
          <p:cNvSpPr>
            <a:spLocks noGrp="1"/>
          </p:cNvSpPr>
          <p:nvPr>
            <p:ph type="ctrTitle"/>
          </p:nvPr>
        </p:nvSpPr>
        <p:spPr/>
        <p:txBody>
          <a:bodyPr/>
          <a:lstStyle/>
          <a:p>
            <a:pPr algn="l" rtl="0"/>
            <a:r>
              <a:rPr lang="en-US" dirty="0"/>
              <a:t>Vida eterna</a:t>
            </a:r>
          </a:p>
        </p:txBody>
      </p:sp>
      <p:sp>
        <p:nvSpPr>
          <p:cNvPr id="3" name="Subtitle 2">
            <a:extLst>
              <a:ext uri="{FF2B5EF4-FFF2-40B4-BE49-F238E27FC236}">
                <a16:creationId xmlns="" xmlns:a16="http://schemas.microsoft.com/office/drawing/2014/main" id="{CF833763-5FC5-884A-8F25-FE633758E2B6}"/>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38B6E11B-E0E6-8249-9CF0-E7964D415E3C}"/>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3459296" y="1283787"/>
            <a:ext cx="2181340" cy="707886"/>
          </a:xfrm>
          <a:prstGeom prst="rect">
            <a:avLst/>
          </a:prstGeom>
          <a:solidFill>
            <a:schemeClr val="bg1"/>
          </a:solidFill>
        </p:spPr>
        <p:txBody>
          <a:bodyPr wrap="square" rtlCol="0">
            <a:spAutoFit/>
          </a:bodyPr>
          <a:lstStyle/>
          <a:p>
            <a:pPr algn="ctr"/>
            <a:r>
              <a:rPr lang="es-ES" sz="4000" dirty="0" smtClean="0"/>
              <a:t>“ESTA ES</a:t>
            </a:r>
            <a:endParaRPr lang="en-US" sz="4000" dirty="0"/>
          </a:p>
        </p:txBody>
      </p:sp>
      <p:sp>
        <p:nvSpPr>
          <p:cNvPr id="8" name="TextBox 7"/>
          <p:cNvSpPr txBox="1"/>
          <p:nvPr/>
        </p:nvSpPr>
        <p:spPr>
          <a:xfrm>
            <a:off x="703243" y="1954607"/>
            <a:ext cx="7768728" cy="1323439"/>
          </a:xfrm>
          <a:prstGeom prst="rect">
            <a:avLst/>
          </a:prstGeom>
          <a:solidFill>
            <a:schemeClr val="bg1"/>
          </a:solidFill>
        </p:spPr>
        <p:txBody>
          <a:bodyPr wrap="square" rtlCol="0">
            <a:spAutoFit/>
          </a:bodyPr>
          <a:lstStyle/>
          <a:p>
            <a:pPr algn="ctr"/>
            <a:r>
              <a:rPr lang="es-ES" sz="8000" b="1" dirty="0" smtClean="0">
                <a:latin typeface="Calibri" panose="020F0502020204030204" pitchFamily="34" charset="0"/>
                <a:cs typeface="Calibri" panose="020F0502020204030204" pitchFamily="34" charset="0"/>
              </a:rPr>
              <a:t>LA VIDA ETERNA</a:t>
            </a:r>
            <a:endParaRPr lang="en-US" sz="8000" b="1" dirty="0">
              <a:latin typeface="Calibri" panose="020F0502020204030204" pitchFamily="34" charset="0"/>
              <a:cs typeface="Calibri" panose="020F0502020204030204" pitchFamily="34" charset="0"/>
            </a:endParaRPr>
          </a:p>
        </p:txBody>
      </p:sp>
      <p:sp>
        <p:nvSpPr>
          <p:cNvPr id="9" name="TextBox 8"/>
          <p:cNvSpPr txBox="1"/>
          <p:nvPr/>
        </p:nvSpPr>
        <p:spPr>
          <a:xfrm>
            <a:off x="687636" y="3227861"/>
            <a:ext cx="7799942" cy="507831"/>
          </a:xfrm>
          <a:prstGeom prst="rect">
            <a:avLst/>
          </a:prstGeom>
          <a:solidFill>
            <a:schemeClr val="bg1"/>
          </a:solidFill>
        </p:spPr>
        <p:txBody>
          <a:bodyPr wrap="square" rtlCol="0">
            <a:spAutoFit/>
          </a:bodyPr>
          <a:lstStyle/>
          <a:p>
            <a:pPr algn="ctr"/>
            <a:r>
              <a:rPr lang="es-ES" sz="2700" dirty="0" smtClean="0">
                <a:latin typeface="+mj-lt"/>
              </a:rPr>
              <a:t>QUE TE CONOZCAN A TI, </a:t>
            </a:r>
            <a:r>
              <a:rPr lang="es-ES" sz="2700" b="1" dirty="0" smtClean="0"/>
              <a:t>EL ÚNICO DIOS VERDADERO</a:t>
            </a:r>
            <a:r>
              <a:rPr lang="es-ES" sz="2700" dirty="0" smtClean="0">
                <a:latin typeface="+mj-lt"/>
              </a:rPr>
              <a:t>”</a:t>
            </a:r>
            <a:endParaRPr lang="en-US" sz="2700" dirty="0">
              <a:latin typeface="+mj-lt"/>
            </a:endParaRPr>
          </a:p>
        </p:txBody>
      </p:sp>
      <p:sp>
        <p:nvSpPr>
          <p:cNvPr id="10" name="TextBox 9"/>
          <p:cNvSpPr txBox="1"/>
          <p:nvPr/>
        </p:nvSpPr>
        <p:spPr>
          <a:xfrm>
            <a:off x="3122364" y="3691599"/>
            <a:ext cx="2855204" cy="584775"/>
          </a:xfrm>
          <a:prstGeom prst="rect">
            <a:avLst/>
          </a:prstGeom>
          <a:solidFill>
            <a:schemeClr val="bg1"/>
          </a:solidFill>
        </p:spPr>
        <p:txBody>
          <a:bodyPr wrap="square" rtlCol="0">
            <a:spAutoFit/>
          </a:bodyPr>
          <a:lstStyle/>
          <a:p>
            <a:pPr algn="ctr"/>
            <a:r>
              <a:rPr lang="es-ES" sz="3200" dirty="0" smtClean="0">
                <a:latin typeface="+mj-lt"/>
              </a:rPr>
              <a:t>JUAN 17:3</a:t>
            </a:r>
            <a:endParaRPr lang="en-US" sz="3200" dirty="0">
              <a:latin typeface="+mj-lt"/>
            </a:endParaRPr>
          </a:p>
        </p:txBody>
      </p:sp>
    </p:spTree>
    <p:extLst>
      <p:ext uri="{BB962C8B-B14F-4D97-AF65-F5344CB8AC3E}">
        <p14:creationId xmlns:p14="http://schemas.microsoft.com/office/powerpoint/2010/main" val="1713165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56CFC6-AE2C-494D-93F3-79AEBB4AEC20}"/>
              </a:ext>
            </a:extLst>
          </p:cNvPr>
          <p:cNvSpPr>
            <a:spLocks noGrp="1"/>
          </p:cNvSpPr>
          <p:nvPr>
            <p:ph idx="1"/>
          </p:nvPr>
        </p:nvSpPr>
        <p:spPr>
          <a:xfrm>
            <a:off x="4505740" y="528272"/>
            <a:ext cx="4306956" cy="4732840"/>
          </a:xfrm>
        </p:spPr>
        <p:txBody>
          <a:bodyPr lIns="0" rIns="0">
            <a:normAutofit fontScale="85000" lnSpcReduction="20000"/>
          </a:bodyPr>
          <a:lstStyle/>
          <a:p>
            <a:pPr algn="l" rtl="0"/>
            <a:r>
              <a:rPr lang="en-US" sz="3300" dirty="0">
                <a:latin typeface="+mj-lt"/>
              </a:rPr>
              <a:t>Los </a:t>
            </a:r>
            <a:r>
              <a:rPr lang="en-US" sz="3300" dirty="0" err="1">
                <a:latin typeface="+mj-lt"/>
              </a:rPr>
              <a:t>griegos</a:t>
            </a:r>
            <a:r>
              <a:rPr lang="en-US" sz="3300" dirty="0">
                <a:latin typeface="+mj-lt"/>
              </a:rPr>
              <a:t> </a:t>
            </a:r>
            <a:r>
              <a:rPr lang="en-US" sz="3300" dirty="0" err="1" smtClean="0">
                <a:latin typeface="+mj-lt"/>
              </a:rPr>
              <a:t>gritaban</a:t>
            </a:r>
            <a:r>
              <a:rPr lang="en-US" sz="3300" dirty="0" smtClean="0">
                <a:latin typeface="+mj-lt"/>
              </a:rPr>
              <a:t>,</a:t>
            </a:r>
            <a:r>
              <a:rPr lang="en-US" sz="3300" dirty="0">
                <a:latin typeface="+mj-lt"/>
              </a:rPr>
              <a:t/>
            </a:r>
            <a:br>
              <a:rPr lang="en-US" sz="3300" dirty="0">
                <a:latin typeface="+mj-lt"/>
              </a:rPr>
            </a:br>
            <a:r>
              <a:rPr lang="en-US" sz="3300" dirty="0">
                <a:latin typeface="+mj-lt"/>
              </a:rPr>
              <a:t>"El </a:t>
            </a:r>
            <a:r>
              <a:rPr lang="en-US" sz="3300" dirty="0" err="1" smtClean="0">
                <a:latin typeface="+mj-lt"/>
              </a:rPr>
              <a:t>emperador</a:t>
            </a:r>
            <a:r>
              <a:rPr lang="en-US" sz="3300" dirty="0" smtClean="0">
                <a:latin typeface="+mj-lt"/>
              </a:rPr>
              <a:t> </a:t>
            </a:r>
            <a:r>
              <a:rPr lang="en-US" sz="3300" i="1" u="sng" dirty="0" smtClean="0">
                <a:latin typeface="+mj-lt"/>
              </a:rPr>
              <a:t>para </a:t>
            </a:r>
            <a:r>
              <a:rPr lang="en-US" sz="3300" i="1" u="sng" dirty="0">
                <a:latin typeface="+mj-lt"/>
              </a:rPr>
              <a:t>siempre</a:t>
            </a:r>
            <a:r>
              <a:rPr lang="en-US" sz="3300" dirty="0">
                <a:latin typeface="+mj-lt"/>
              </a:rPr>
              <a:t>”</a:t>
            </a:r>
            <a:br>
              <a:rPr lang="en-US" sz="3300" dirty="0">
                <a:latin typeface="+mj-lt"/>
              </a:rPr>
            </a:br>
            <a:endParaRPr lang="en-US" sz="1300" dirty="0">
              <a:latin typeface="+mj-lt"/>
            </a:endParaRPr>
          </a:p>
          <a:p>
            <a:pPr algn="l" rtl="0"/>
            <a:r>
              <a:rPr lang="en-US" sz="3300" dirty="0">
                <a:latin typeface="+mj-lt"/>
              </a:rPr>
              <a:t>La </a:t>
            </a:r>
            <a:r>
              <a:rPr lang="en-US" sz="3300" dirty="0" smtClean="0">
                <a:latin typeface="+mj-lt"/>
              </a:rPr>
              <a:t>palabra </a:t>
            </a:r>
            <a:r>
              <a:rPr lang="en-US" sz="3300" dirty="0" err="1" smtClean="0">
                <a:latin typeface="+mj-lt"/>
              </a:rPr>
              <a:t>llega</a:t>
            </a:r>
            <a:r>
              <a:rPr lang="en-US" sz="3300" dirty="0" smtClean="0">
                <a:latin typeface="+mj-lt"/>
              </a:rPr>
              <a:t> a </a:t>
            </a:r>
            <a:r>
              <a:rPr lang="en-US" sz="3300" dirty="0">
                <a:latin typeface="+mj-lt"/>
              </a:rPr>
              <a:t>describir, “un estado en el que el horizonte no está a la vista. La palabra de lejanas distancias, la palabra de </a:t>
            </a:r>
            <a:r>
              <a:rPr lang="en-US" sz="3300" dirty="0" err="1">
                <a:latin typeface="+mj-lt"/>
              </a:rPr>
              <a:t>eternidades</a:t>
            </a:r>
            <a:r>
              <a:rPr lang="en-US" sz="3300" dirty="0" smtClean="0">
                <a:latin typeface="+mj-lt"/>
              </a:rPr>
              <a:t>, </a:t>
            </a:r>
            <a:r>
              <a:rPr lang="en-US" sz="3300" u="sng" dirty="0" smtClean="0">
                <a:latin typeface="+mj-lt"/>
              </a:rPr>
              <a:t>la </a:t>
            </a:r>
            <a:r>
              <a:rPr lang="en-US" sz="3300" u="sng" dirty="0">
                <a:latin typeface="+mj-lt"/>
              </a:rPr>
              <a:t>palabra que trasciende el tiempo</a:t>
            </a:r>
            <a:r>
              <a:rPr lang="en-US" sz="3300" dirty="0">
                <a:latin typeface="+mj-lt"/>
              </a:rPr>
              <a:t>.”</a:t>
            </a:r>
            <a:br>
              <a:rPr lang="en-US" sz="3300" dirty="0">
                <a:latin typeface="+mj-lt"/>
              </a:rPr>
            </a:br>
            <a:endParaRPr lang="en-US" sz="1300" dirty="0">
              <a:latin typeface="+mj-lt"/>
            </a:endParaRPr>
          </a:p>
          <a:p>
            <a:pPr algn="l" rtl="0"/>
            <a:r>
              <a:rPr lang="en-US" sz="3300" dirty="0">
                <a:latin typeface="+mj-lt"/>
              </a:rPr>
              <a:t>400 años antes de Jesús,</a:t>
            </a:r>
            <a:br>
              <a:rPr lang="en-US" sz="3300" dirty="0">
                <a:latin typeface="+mj-lt"/>
              </a:rPr>
            </a:br>
            <a:r>
              <a:rPr lang="en-US" sz="3300" dirty="0">
                <a:latin typeface="+mj-lt"/>
              </a:rPr>
              <a:t>Platón escribió, “la gloria </a:t>
            </a:r>
            <a:r>
              <a:rPr lang="en-US" sz="3300" dirty="0" err="1">
                <a:latin typeface="+mj-lt"/>
              </a:rPr>
              <a:t>creada</a:t>
            </a:r>
            <a:r>
              <a:rPr lang="en-US" sz="3300" dirty="0">
                <a:latin typeface="+mj-lt"/>
              </a:rPr>
              <a:t> </a:t>
            </a:r>
            <a:r>
              <a:rPr lang="en-US" sz="3300" dirty="0" smtClean="0">
                <a:latin typeface="+mj-lt"/>
              </a:rPr>
              <a:t>de </a:t>
            </a:r>
            <a:r>
              <a:rPr lang="en-US" sz="3300" dirty="0" err="1" smtClean="0">
                <a:latin typeface="+mj-lt"/>
              </a:rPr>
              <a:t>los</a:t>
            </a:r>
            <a:r>
              <a:rPr lang="en-US" sz="3300" dirty="0" smtClean="0">
                <a:latin typeface="+mj-lt"/>
              </a:rPr>
              <a:t> dios</a:t>
            </a:r>
            <a:r>
              <a:rPr lang="en-US" sz="3300" dirty="0" smtClean="0">
                <a:latin typeface="+mj-lt"/>
              </a:rPr>
              <a:t>es </a:t>
            </a:r>
            <a:r>
              <a:rPr lang="en-US" sz="3300" u="sng" dirty="0" err="1" smtClean="0">
                <a:latin typeface="+mj-lt"/>
              </a:rPr>
              <a:t>eternos</a:t>
            </a:r>
            <a:r>
              <a:rPr lang="en-US" sz="3300" dirty="0" smtClean="0">
                <a:latin typeface="+mj-lt"/>
              </a:rPr>
              <a:t>"</a:t>
            </a:r>
            <a:endParaRPr lang="en-US" sz="3300" dirty="0">
              <a:latin typeface="+mj-lt"/>
            </a:endParaRPr>
          </a:p>
        </p:txBody>
      </p:sp>
      <p:grpSp>
        <p:nvGrpSpPr>
          <p:cNvPr id="4" name="Group 3">
            <a:extLst>
              <a:ext uri="{FF2B5EF4-FFF2-40B4-BE49-F238E27FC236}">
                <a16:creationId xmlns="" xmlns:a16="http://schemas.microsoft.com/office/drawing/2014/main" id="{CA0B48EF-D653-2845-B8A6-6936D10AD26C}"/>
              </a:ext>
            </a:extLst>
          </p:cNvPr>
          <p:cNvGrpSpPr/>
          <p:nvPr/>
        </p:nvGrpSpPr>
        <p:grpSpPr>
          <a:xfrm>
            <a:off x="204582" y="675861"/>
            <a:ext cx="4128881" cy="4585251"/>
            <a:chOff x="204582" y="675861"/>
            <a:chExt cx="4128881" cy="4585251"/>
          </a:xfrm>
        </p:grpSpPr>
        <p:pic>
          <p:nvPicPr>
            <p:cNvPr id="7" name="Picture 6">
              <a:extLst>
                <a:ext uri="{FF2B5EF4-FFF2-40B4-BE49-F238E27FC236}">
                  <a16:creationId xmlns="" xmlns:a16="http://schemas.microsoft.com/office/drawing/2014/main" id="{4746DF63-BA40-354F-A2D7-9774DD680BA4}"/>
                </a:ext>
              </a:extLst>
            </p:cNvPr>
            <p:cNvPicPr>
              <a:picLocks noChangeAspect="1"/>
            </p:cNvPicPr>
            <p:nvPr/>
          </p:nvPicPr>
          <p:blipFill>
            <a:blip r:embed="rId3"/>
            <a:stretch>
              <a:fillRect/>
            </a:stretch>
          </p:blipFill>
          <p:spPr>
            <a:xfrm>
              <a:off x="3518503" y="675861"/>
              <a:ext cx="814960" cy="4585251"/>
            </a:xfrm>
            <a:prstGeom prst="rect">
              <a:avLst/>
            </a:prstGeom>
          </p:spPr>
        </p:pic>
        <p:sp>
          <p:nvSpPr>
            <p:cNvPr id="8" name="TextBox 7">
              <a:extLst>
                <a:ext uri="{FF2B5EF4-FFF2-40B4-BE49-F238E27FC236}">
                  <a16:creationId xmlns="" xmlns:a16="http://schemas.microsoft.com/office/drawing/2014/main" id="{9C59699F-CCE9-A545-BFCB-5288C78BAA19}"/>
                </a:ext>
              </a:extLst>
            </p:cNvPr>
            <p:cNvSpPr txBox="1"/>
            <p:nvPr/>
          </p:nvSpPr>
          <p:spPr>
            <a:xfrm>
              <a:off x="231086" y="2206702"/>
              <a:ext cx="2729948" cy="523220"/>
            </a:xfrm>
            <a:prstGeom prst="rect">
              <a:avLst/>
            </a:prstGeom>
            <a:noFill/>
          </p:spPr>
          <p:txBody>
            <a:bodyPr wrap="square" rtlCol="0">
              <a:spAutoFit/>
            </a:bodyPr>
            <a:lstStyle/>
            <a:p>
              <a:pPr algn="l" rtl="0"/>
              <a:r>
                <a:rPr lang="en-US" sz="2800" dirty="0" smtClean="0">
                  <a:solidFill>
                    <a:schemeClr val="bg1"/>
                  </a:solidFill>
                  <a:latin typeface="+mj-lt"/>
                </a:rPr>
                <a:t>ENTENDIENDO </a:t>
              </a:r>
              <a:endParaRPr lang="en-US" sz="2800" dirty="0">
                <a:solidFill>
                  <a:schemeClr val="bg1"/>
                </a:solidFill>
                <a:latin typeface="+mj-lt"/>
              </a:endParaRPr>
            </a:p>
          </p:txBody>
        </p:sp>
        <p:sp>
          <p:nvSpPr>
            <p:cNvPr id="11" name="TextBox 10">
              <a:extLst>
                <a:ext uri="{FF2B5EF4-FFF2-40B4-BE49-F238E27FC236}">
                  <a16:creationId xmlns="" xmlns:a16="http://schemas.microsoft.com/office/drawing/2014/main" id="{DF53850E-7DCA-A841-8768-DAA0561B0A44}"/>
                </a:ext>
              </a:extLst>
            </p:cNvPr>
            <p:cNvSpPr txBox="1"/>
            <p:nvPr/>
          </p:nvSpPr>
          <p:spPr>
            <a:xfrm>
              <a:off x="204582" y="2485286"/>
              <a:ext cx="3466272" cy="923330"/>
            </a:xfrm>
            <a:prstGeom prst="rect">
              <a:avLst/>
            </a:prstGeom>
            <a:noFill/>
          </p:spPr>
          <p:txBody>
            <a:bodyPr wrap="square" rtlCol="0">
              <a:spAutoFit/>
            </a:bodyPr>
            <a:lstStyle/>
            <a:p>
              <a:pPr algn="l" rtl="0"/>
              <a:r>
                <a:rPr lang="en-US" sz="5400" b="1" dirty="0">
                  <a:solidFill>
                    <a:schemeClr val="bg1"/>
                  </a:solidFill>
                  <a:latin typeface="Arial" panose="020B0604020202020204" pitchFamily="34" charset="0"/>
                  <a:cs typeface="Arial" panose="020B0604020202020204" pitchFamily="34" charset="0"/>
                </a:rPr>
                <a:t>ETERNO</a:t>
              </a:r>
              <a:endParaRPr lang="en-US" sz="4800" dirty="0">
                <a:solidFill>
                  <a:schemeClr val="bg1"/>
                </a:solidFill>
              </a:endParaRPr>
            </a:p>
          </p:txBody>
        </p:sp>
        <p:sp>
          <p:nvSpPr>
            <p:cNvPr id="12" name="TextBox 11">
              <a:extLst>
                <a:ext uri="{FF2B5EF4-FFF2-40B4-BE49-F238E27FC236}">
                  <a16:creationId xmlns="" xmlns:a16="http://schemas.microsoft.com/office/drawing/2014/main" id="{CD274EA0-2A03-C447-A71B-3669D94133D7}"/>
                </a:ext>
              </a:extLst>
            </p:cNvPr>
            <p:cNvSpPr txBox="1"/>
            <p:nvPr/>
          </p:nvSpPr>
          <p:spPr>
            <a:xfrm>
              <a:off x="277515" y="3172707"/>
              <a:ext cx="2729948" cy="523220"/>
            </a:xfrm>
            <a:prstGeom prst="rect">
              <a:avLst/>
            </a:prstGeom>
            <a:noFill/>
          </p:spPr>
          <p:txBody>
            <a:bodyPr wrap="square" rtlCol="0">
              <a:spAutoFit/>
            </a:bodyPr>
            <a:lstStyle/>
            <a:p>
              <a:r>
                <a:rPr lang="en-US" sz="2800" i="1" dirty="0">
                  <a:solidFill>
                    <a:schemeClr val="bg1"/>
                  </a:solidFill>
                  <a:latin typeface="+mj-lt"/>
                </a:rPr>
                <a:t>GRIEGO: </a:t>
              </a:r>
              <a:r>
                <a:rPr lang="en-US" sz="2800" i="1" dirty="0">
                  <a:solidFill>
                    <a:schemeClr val="bg1"/>
                  </a:solidFill>
                </a:rPr>
                <a:t>AIŌNIOS</a:t>
              </a:r>
              <a:endParaRPr lang="en-US" sz="2800" i="1" dirty="0">
                <a:solidFill>
                  <a:schemeClr val="bg1"/>
                </a:solidFill>
                <a:latin typeface="+mj-lt"/>
              </a:endParaRPr>
            </a:p>
          </p:txBody>
        </p:sp>
      </p:grpSp>
    </p:spTree>
    <p:extLst>
      <p:ext uri="{BB962C8B-B14F-4D97-AF65-F5344CB8AC3E}">
        <p14:creationId xmlns:p14="http://schemas.microsoft.com/office/powerpoint/2010/main" val="705140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56CFC6-AE2C-494D-93F3-79AEBB4AEC20}"/>
              </a:ext>
            </a:extLst>
          </p:cNvPr>
          <p:cNvSpPr>
            <a:spLocks noGrp="1"/>
          </p:cNvSpPr>
          <p:nvPr>
            <p:ph idx="1"/>
          </p:nvPr>
        </p:nvSpPr>
        <p:spPr>
          <a:xfrm>
            <a:off x="4505740" y="528272"/>
            <a:ext cx="4306956" cy="3270480"/>
          </a:xfrm>
        </p:spPr>
        <p:txBody>
          <a:bodyPr lIns="0" rIns="0">
            <a:normAutofit/>
          </a:bodyPr>
          <a:lstStyle/>
          <a:p>
            <a:pPr marL="0" indent="0">
              <a:buNone/>
            </a:pPr>
            <a:r>
              <a:rPr lang="en-US" sz="3300" dirty="0" smtClean="0">
                <a:latin typeface="+mj-lt"/>
              </a:rPr>
              <a:t>"</a:t>
            </a:r>
            <a:r>
              <a:rPr lang="es-ES" sz="3300" dirty="0">
                <a:latin typeface="+mj-lt"/>
              </a:rPr>
              <a:t>Y esta es la vida </a:t>
            </a:r>
            <a:r>
              <a:rPr lang="es-ES" sz="3300" u="sng" dirty="0">
                <a:latin typeface="+mj-lt"/>
              </a:rPr>
              <a:t>eterna</a:t>
            </a:r>
            <a:r>
              <a:rPr lang="es-ES" sz="3300" dirty="0">
                <a:latin typeface="+mj-lt"/>
              </a:rPr>
              <a:t>: que te conozcan a Ti, el único Dios verdadero, y a Jesucristo, a quien has </a:t>
            </a:r>
            <a:r>
              <a:rPr lang="es-ES" sz="3300" dirty="0" smtClean="0">
                <a:latin typeface="+mj-lt"/>
              </a:rPr>
              <a:t>enviado</a:t>
            </a:r>
            <a:r>
              <a:rPr lang="en-US" sz="3300" dirty="0" smtClean="0">
                <a:latin typeface="+mj-lt"/>
              </a:rPr>
              <a:t>”. </a:t>
            </a:r>
            <a:r>
              <a:rPr lang="en-US" sz="2400" b="1" dirty="0" smtClean="0">
                <a:latin typeface="+mj-lt"/>
              </a:rPr>
              <a:t>(</a:t>
            </a:r>
            <a:r>
              <a:rPr lang="en-US" sz="2400" b="1" dirty="0">
                <a:latin typeface="+mj-lt"/>
              </a:rPr>
              <a:t>Juan 17:3)</a:t>
            </a:r>
            <a:endParaRPr lang="en-US" sz="3300" b="1" dirty="0">
              <a:latin typeface="+mj-lt"/>
            </a:endParaRPr>
          </a:p>
        </p:txBody>
      </p:sp>
      <p:grpSp>
        <p:nvGrpSpPr>
          <p:cNvPr id="4" name="Group 3">
            <a:extLst>
              <a:ext uri="{FF2B5EF4-FFF2-40B4-BE49-F238E27FC236}">
                <a16:creationId xmlns="" xmlns:a16="http://schemas.microsoft.com/office/drawing/2014/main" id="{CA0B48EF-D653-2845-B8A6-6936D10AD26C}"/>
              </a:ext>
            </a:extLst>
          </p:cNvPr>
          <p:cNvGrpSpPr/>
          <p:nvPr/>
        </p:nvGrpSpPr>
        <p:grpSpPr>
          <a:xfrm>
            <a:off x="204582" y="675861"/>
            <a:ext cx="4128881" cy="4585251"/>
            <a:chOff x="204582" y="675861"/>
            <a:chExt cx="4128881" cy="4585251"/>
          </a:xfrm>
        </p:grpSpPr>
        <p:pic>
          <p:nvPicPr>
            <p:cNvPr id="7" name="Picture 6">
              <a:extLst>
                <a:ext uri="{FF2B5EF4-FFF2-40B4-BE49-F238E27FC236}">
                  <a16:creationId xmlns="" xmlns:a16="http://schemas.microsoft.com/office/drawing/2014/main" id="{4746DF63-BA40-354F-A2D7-9774DD680BA4}"/>
                </a:ext>
              </a:extLst>
            </p:cNvPr>
            <p:cNvPicPr>
              <a:picLocks noChangeAspect="1"/>
            </p:cNvPicPr>
            <p:nvPr/>
          </p:nvPicPr>
          <p:blipFill>
            <a:blip r:embed="rId3"/>
            <a:stretch>
              <a:fillRect/>
            </a:stretch>
          </p:blipFill>
          <p:spPr>
            <a:xfrm>
              <a:off x="3518503" y="675861"/>
              <a:ext cx="814960" cy="4585251"/>
            </a:xfrm>
            <a:prstGeom prst="rect">
              <a:avLst/>
            </a:prstGeom>
          </p:spPr>
        </p:pic>
        <p:sp>
          <p:nvSpPr>
            <p:cNvPr id="8" name="TextBox 7">
              <a:extLst>
                <a:ext uri="{FF2B5EF4-FFF2-40B4-BE49-F238E27FC236}">
                  <a16:creationId xmlns="" xmlns:a16="http://schemas.microsoft.com/office/drawing/2014/main" id="{9C59699F-CCE9-A545-BFCB-5288C78BAA19}"/>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rPr>
                <a:t>ENTENDIENDO </a:t>
              </a:r>
            </a:p>
          </p:txBody>
        </p:sp>
        <p:sp>
          <p:nvSpPr>
            <p:cNvPr id="11" name="TextBox 10">
              <a:extLst>
                <a:ext uri="{FF2B5EF4-FFF2-40B4-BE49-F238E27FC236}">
                  <a16:creationId xmlns="" xmlns:a16="http://schemas.microsoft.com/office/drawing/2014/main" id="{DF53850E-7DCA-A841-8768-DAA0561B0A44}"/>
                </a:ext>
              </a:extLst>
            </p:cNvPr>
            <p:cNvSpPr txBox="1"/>
            <p:nvPr/>
          </p:nvSpPr>
          <p:spPr>
            <a:xfrm>
              <a:off x="204582" y="2485286"/>
              <a:ext cx="3466272" cy="923330"/>
            </a:xfrm>
            <a:prstGeom prst="rect">
              <a:avLst/>
            </a:prstGeom>
            <a:noFill/>
          </p:spPr>
          <p:txBody>
            <a:bodyPr wrap="square" rtlCol="0">
              <a:spAutoFit/>
            </a:bodyPr>
            <a:lstStyle/>
            <a:p>
              <a:pPr algn="l" rtl="0"/>
              <a:r>
                <a:rPr lang="en-US" sz="5400" b="1" dirty="0">
                  <a:solidFill>
                    <a:schemeClr val="bg1"/>
                  </a:solidFill>
                  <a:latin typeface="Arial" panose="020B0604020202020204" pitchFamily="34" charset="0"/>
                  <a:cs typeface="Arial" panose="020B0604020202020204" pitchFamily="34" charset="0"/>
                </a:rPr>
                <a:t>ETERNO</a:t>
              </a:r>
              <a:endParaRPr lang="en-US" sz="4800" dirty="0">
                <a:solidFill>
                  <a:schemeClr val="bg1"/>
                </a:solidFill>
              </a:endParaRPr>
            </a:p>
          </p:txBody>
        </p:sp>
        <p:sp>
          <p:nvSpPr>
            <p:cNvPr id="12" name="TextBox 11">
              <a:extLst>
                <a:ext uri="{FF2B5EF4-FFF2-40B4-BE49-F238E27FC236}">
                  <a16:creationId xmlns="" xmlns:a16="http://schemas.microsoft.com/office/drawing/2014/main" id="{CD274EA0-2A03-C447-A71B-3669D94133D7}"/>
                </a:ext>
              </a:extLst>
            </p:cNvPr>
            <p:cNvSpPr txBox="1"/>
            <p:nvPr/>
          </p:nvSpPr>
          <p:spPr>
            <a:xfrm>
              <a:off x="277515" y="3172707"/>
              <a:ext cx="2729948" cy="523220"/>
            </a:xfrm>
            <a:prstGeom prst="rect">
              <a:avLst/>
            </a:prstGeom>
            <a:noFill/>
          </p:spPr>
          <p:txBody>
            <a:bodyPr wrap="square" rtlCol="0">
              <a:spAutoFit/>
            </a:bodyPr>
            <a:lstStyle/>
            <a:p>
              <a:r>
                <a:rPr lang="en-US" sz="2800" i="1" dirty="0">
                  <a:solidFill>
                    <a:schemeClr val="bg1"/>
                  </a:solidFill>
                  <a:latin typeface="+mj-lt"/>
                </a:rPr>
                <a:t>GRIEGO: </a:t>
              </a:r>
              <a:r>
                <a:rPr lang="en-US" sz="2800" i="1" dirty="0">
                  <a:solidFill>
                    <a:schemeClr val="bg1"/>
                  </a:solidFill>
                </a:rPr>
                <a:t>AIŌNIOS</a:t>
              </a:r>
              <a:endParaRPr lang="en-US" sz="2800" i="1" dirty="0">
                <a:solidFill>
                  <a:schemeClr val="bg1"/>
                </a:solidFill>
                <a:latin typeface="+mj-lt"/>
              </a:endParaRPr>
            </a:p>
          </p:txBody>
        </p:sp>
      </p:grpSp>
      <p:sp>
        <p:nvSpPr>
          <p:cNvPr id="2" name="Rounded Rectangle 1">
            <a:extLst>
              <a:ext uri="{FF2B5EF4-FFF2-40B4-BE49-F238E27FC236}">
                <a16:creationId xmlns="" xmlns:a16="http://schemas.microsoft.com/office/drawing/2014/main" id="{EC1B4C25-9595-864E-AC80-37325D4F167F}"/>
              </a:ext>
            </a:extLst>
          </p:cNvPr>
          <p:cNvSpPr/>
          <p:nvPr/>
        </p:nvSpPr>
        <p:spPr>
          <a:xfrm>
            <a:off x="4386468" y="2973927"/>
            <a:ext cx="4426228"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a:solidFill>
                  <a:schemeClr val="accent1">
                    <a:lumMod val="75000"/>
                  </a:schemeClr>
                </a:solidFill>
              </a:rPr>
              <a:t>EN DURACIÓN: Interminable</a:t>
            </a:r>
          </a:p>
        </p:txBody>
      </p:sp>
      <p:sp>
        <p:nvSpPr>
          <p:cNvPr id="9" name="Rounded Rectangle 8">
            <a:extLst>
              <a:ext uri="{FF2B5EF4-FFF2-40B4-BE49-F238E27FC236}">
                <a16:creationId xmlns="" xmlns:a16="http://schemas.microsoft.com/office/drawing/2014/main" id="{3D6EA3D1-5D19-BA47-9B48-6413BD0F1BD0}"/>
              </a:ext>
            </a:extLst>
          </p:cNvPr>
          <p:cNvSpPr/>
          <p:nvPr/>
        </p:nvSpPr>
        <p:spPr>
          <a:xfrm>
            <a:off x="4386468" y="3536235"/>
            <a:ext cx="4426228"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a:solidFill>
                  <a:schemeClr val="accent1">
                    <a:lumMod val="75000"/>
                  </a:schemeClr>
                </a:solidFill>
              </a:rPr>
              <a:t>EN CALIDAD: Suprema</a:t>
            </a:r>
          </a:p>
        </p:txBody>
      </p:sp>
      <p:sp>
        <p:nvSpPr>
          <p:cNvPr id="16" name="Rounded Rectangle 15">
            <a:extLst>
              <a:ext uri="{FF2B5EF4-FFF2-40B4-BE49-F238E27FC236}">
                <a16:creationId xmlns="" xmlns:a16="http://schemas.microsoft.com/office/drawing/2014/main" id="{C342BCE6-D081-4A49-A61F-4634B3712BD7}"/>
              </a:ext>
            </a:extLst>
          </p:cNvPr>
          <p:cNvSpPr/>
          <p:nvPr/>
        </p:nvSpPr>
        <p:spPr>
          <a:xfrm>
            <a:off x="4386468" y="4098543"/>
            <a:ext cx="4426229" cy="988846"/>
          </a:xfrm>
          <a:prstGeom prst="roundRect">
            <a:avLst>
              <a:gd name="adj" fmla="val 29824"/>
            </a:avLst>
          </a:prstGeom>
          <a:no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3200" dirty="0" err="1" smtClean="0">
                <a:solidFill>
                  <a:schemeClr val="bg1"/>
                </a:solidFill>
              </a:rPr>
              <a:t>Comparada</a:t>
            </a:r>
            <a:r>
              <a:rPr lang="en-US" sz="3200" dirty="0" smtClean="0">
                <a:solidFill>
                  <a:schemeClr val="bg1"/>
                </a:solidFill>
              </a:rPr>
              <a:t> </a:t>
            </a:r>
            <a:r>
              <a:rPr lang="en-US" sz="3200" dirty="0">
                <a:solidFill>
                  <a:schemeClr val="bg1"/>
                </a:solidFill>
              </a:rPr>
              <a:t>con </a:t>
            </a:r>
            <a:r>
              <a:rPr lang="en-US" sz="3200" dirty="0" smtClean="0">
                <a:solidFill>
                  <a:schemeClr val="bg1"/>
                </a:solidFill>
              </a:rPr>
              <a:t>un </a:t>
            </a:r>
            <a:r>
              <a:rPr lang="en-US" sz="3200" u="sng" dirty="0" err="1" smtClean="0">
                <a:solidFill>
                  <a:schemeClr val="bg1"/>
                </a:solidFill>
              </a:rPr>
              <a:t>banquete</a:t>
            </a:r>
            <a:r>
              <a:rPr lang="en-US" sz="3200" dirty="0" smtClean="0">
                <a:solidFill>
                  <a:schemeClr val="bg1"/>
                </a:solidFill>
              </a:rPr>
              <a:t> </a:t>
            </a:r>
            <a:r>
              <a:rPr lang="en-US" sz="2400" b="1" dirty="0" smtClean="0">
                <a:solidFill>
                  <a:schemeClr val="bg1"/>
                </a:solidFill>
              </a:rPr>
              <a:t>(Mateo </a:t>
            </a:r>
            <a:r>
              <a:rPr lang="en-US" sz="2400" b="1" dirty="0">
                <a:solidFill>
                  <a:schemeClr val="bg1"/>
                </a:solidFill>
              </a:rPr>
              <a:t>22:1-4)</a:t>
            </a:r>
          </a:p>
        </p:txBody>
      </p:sp>
    </p:spTree>
    <p:extLst>
      <p:ext uri="{BB962C8B-B14F-4D97-AF65-F5344CB8AC3E}">
        <p14:creationId xmlns:p14="http://schemas.microsoft.com/office/powerpoint/2010/main" val="758619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56CFC6-AE2C-494D-93F3-79AEBB4AEC20}"/>
              </a:ext>
            </a:extLst>
          </p:cNvPr>
          <p:cNvSpPr>
            <a:spLocks noGrp="1"/>
          </p:cNvSpPr>
          <p:nvPr>
            <p:ph idx="1"/>
          </p:nvPr>
        </p:nvSpPr>
        <p:spPr>
          <a:xfrm>
            <a:off x="4505740" y="528272"/>
            <a:ext cx="4306956" cy="3270480"/>
          </a:xfrm>
        </p:spPr>
        <p:txBody>
          <a:bodyPr lIns="0" rIns="0">
            <a:normAutofit/>
          </a:bodyPr>
          <a:lstStyle/>
          <a:p>
            <a:pPr marL="0" indent="0">
              <a:buNone/>
            </a:pPr>
            <a:r>
              <a:rPr lang="en-US" sz="3300" dirty="0"/>
              <a:t>"</a:t>
            </a:r>
            <a:r>
              <a:rPr lang="es-ES" sz="3300" dirty="0"/>
              <a:t>Y esta es la vida eterna: que </a:t>
            </a:r>
            <a:r>
              <a:rPr lang="es-ES" sz="3300" u="sng" dirty="0"/>
              <a:t>te conozcan a Ti</a:t>
            </a:r>
            <a:r>
              <a:rPr lang="es-ES" sz="3300" dirty="0"/>
              <a:t>, el </a:t>
            </a:r>
            <a:r>
              <a:rPr lang="es-ES" sz="3300" u="sng" dirty="0"/>
              <a:t>único Dios verdadero</a:t>
            </a:r>
            <a:r>
              <a:rPr lang="es-ES" sz="3300" dirty="0"/>
              <a:t>, y a </a:t>
            </a:r>
            <a:r>
              <a:rPr lang="es-ES" sz="3300" u="sng" dirty="0"/>
              <a:t>Jesucristo</a:t>
            </a:r>
            <a:r>
              <a:rPr lang="es-ES" sz="3300" dirty="0"/>
              <a:t>, a quien has enviado</a:t>
            </a:r>
            <a:r>
              <a:rPr lang="en-US" sz="3300" dirty="0"/>
              <a:t>”. </a:t>
            </a:r>
            <a:r>
              <a:rPr lang="en-US" sz="2400" b="1" dirty="0"/>
              <a:t>(Juan 17:3)</a:t>
            </a:r>
            <a:endParaRPr lang="en-US" sz="3300" b="1" dirty="0"/>
          </a:p>
        </p:txBody>
      </p:sp>
      <p:pic>
        <p:nvPicPr>
          <p:cNvPr id="7" name="Picture 6">
            <a:extLst>
              <a:ext uri="{FF2B5EF4-FFF2-40B4-BE49-F238E27FC236}">
                <a16:creationId xmlns="" xmlns:a16="http://schemas.microsoft.com/office/drawing/2014/main" id="{4746DF63-BA40-354F-A2D7-9774DD680BA4}"/>
              </a:ext>
            </a:extLst>
          </p:cNvPr>
          <p:cNvPicPr>
            <a:picLocks noChangeAspect="1"/>
          </p:cNvPicPr>
          <p:nvPr/>
        </p:nvPicPr>
        <p:blipFill>
          <a:blip r:embed="rId3"/>
          <a:stretch>
            <a:fillRect/>
          </a:stretch>
        </p:blipFill>
        <p:spPr>
          <a:xfrm>
            <a:off x="3518503" y="675861"/>
            <a:ext cx="814960" cy="4585251"/>
          </a:xfrm>
          <a:prstGeom prst="rect">
            <a:avLst/>
          </a:prstGeom>
        </p:spPr>
      </p:pic>
      <p:sp>
        <p:nvSpPr>
          <p:cNvPr id="8" name="TextBox 7">
            <a:extLst>
              <a:ext uri="{FF2B5EF4-FFF2-40B4-BE49-F238E27FC236}">
                <a16:creationId xmlns="" xmlns:a16="http://schemas.microsoft.com/office/drawing/2014/main" id="{9C59699F-CCE9-A545-BFCB-5288C78BAA19}"/>
              </a:ext>
            </a:extLst>
          </p:cNvPr>
          <p:cNvSpPr txBox="1"/>
          <p:nvPr/>
        </p:nvSpPr>
        <p:spPr>
          <a:xfrm>
            <a:off x="231086" y="2206702"/>
            <a:ext cx="2729948" cy="523220"/>
          </a:xfrm>
          <a:prstGeom prst="rect">
            <a:avLst/>
          </a:prstGeom>
          <a:noFill/>
        </p:spPr>
        <p:txBody>
          <a:bodyPr wrap="square" rtlCol="0">
            <a:spAutoFit/>
          </a:bodyPr>
          <a:lstStyle/>
          <a:p>
            <a:pPr algn="l" rtl="0"/>
            <a:r>
              <a:rPr lang="en-US" sz="2800" dirty="0" smtClean="0">
                <a:solidFill>
                  <a:schemeClr val="bg1"/>
                </a:solidFill>
                <a:latin typeface="+mj-lt"/>
              </a:rPr>
              <a:t>ENTENDIENDO</a:t>
            </a:r>
            <a:endParaRPr lang="en-US" sz="2800" dirty="0">
              <a:solidFill>
                <a:schemeClr val="bg1"/>
              </a:solidFill>
              <a:latin typeface="+mj-lt"/>
            </a:endParaRPr>
          </a:p>
        </p:txBody>
      </p:sp>
      <p:sp>
        <p:nvSpPr>
          <p:cNvPr id="11" name="TextBox 10">
            <a:extLst>
              <a:ext uri="{FF2B5EF4-FFF2-40B4-BE49-F238E27FC236}">
                <a16:creationId xmlns="" xmlns:a16="http://schemas.microsoft.com/office/drawing/2014/main" id="{DF53850E-7DCA-A841-8768-DAA0561B0A44}"/>
              </a:ext>
            </a:extLst>
          </p:cNvPr>
          <p:cNvSpPr txBox="1"/>
          <p:nvPr/>
        </p:nvSpPr>
        <p:spPr>
          <a:xfrm>
            <a:off x="204582" y="2485286"/>
            <a:ext cx="3466272" cy="923330"/>
          </a:xfrm>
          <a:prstGeom prst="rect">
            <a:avLst/>
          </a:prstGeom>
          <a:noFill/>
        </p:spPr>
        <p:txBody>
          <a:bodyPr wrap="square" rtlCol="0">
            <a:spAutoFit/>
          </a:bodyPr>
          <a:lstStyle/>
          <a:p>
            <a:pPr algn="l" rtl="0"/>
            <a:r>
              <a:rPr lang="en-US" sz="5400" b="1" dirty="0" smtClean="0">
                <a:solidFill>
                  <a:schemeClr val="bg1"/>
                </a:solidFill>
                <a:latin typeface="Arial" panose="020B0604020202020204" pitchFamily="34" charset="0"/>
                <a:cs typeface="Arial" panose="020B0604020202020204" pitchFamily="34" charset="0"/>
              </a:rPr>
              <a:t>LA VIDA</a:t>
            </a:r>
            <a:endParaRPr lang="en-US" sz="4800" dirty="0">
              <a:solidFill>
                <a:schemeClr val="bg1"/>
              </a:solidFill>
            </a:endParaRPr>
          </a:p>
        </p:txBody>
      </p:sp>
      <p:sp>
        <p:nvSpPr>
          <p:cNvPr id="2" name="Rounded Rectangle 1">
            <a:extLst>
              <a:ext uri="{FF2B5EF4-FFF2-40B4-BE49-F238E27FC236}">
                <a16:creationId xmlns="" xmlns:a16="http://schemas.microsoft.com/office/drawing/2014/main" id="{EC1B4C25-9595-864E-AC80-37325D4F167F}"/>
              </a:ext>
            </a:extLst>
          </p:cNvPr>
          <p:cNvSpPr/>
          <p:nvPr/>
        </p:nvSpPr>
        <p:spPr>
          <a:xfrm>
            <a:off x="4386468" y="2973927"/>
            <a:ext cx="4426228"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a:solidFill>
                  <a:schemeClr val="accent1">
                    <a:lumMod val="75000"/>
                  </a:schemeClr>
                </a:solidFill>
              </a:rPr>
              <a:t>EN DURACIÓN: Interminable</a:t>
            </a:r>
          </a:p>
        </p:txBody>
      </p:sp>
      <p:sp>
        <p:nvSpPr>
          <p:cNvPr id="9" name="Rounded Rectangle 8">
            <a:extLst>
              <a:ext uri="{FF2B5EF4-FFF2-40B4-BE49-F238E27FC236}">
                <a16:creationId xmlns="" xmlns:a16="http://schemas.microsoft.com/office/drawing/2014/main" id="{3D6EA3D1-5D19-BA47-9B48-6413BD0F1BD0}"/>
              </a:ext>
            </a:extLst>
          </p:cNvPr>
          <p:cNvSpPr/>
          <p:nvPr/>
        </p:nvSpPr>
        <p:spPr>
          <a:xfrm>
            <a:off x="4386468" y="3536235"/>
            <a:ext cx="4426228"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a:solidFill>
                  <a:schemeClr val="accent1">
                    <a:lumMod val="75000"/>
                  </a:schemeClr>
                </a:solidFill>
              </a:rPr>
              <a:t>EN CALIDAD: Suprema</a:t>
            </a:r>
          </a:p>
        </p:txBody>
      </p:sp>
      <p:sp>
        <p:nvSpPr>
          <p:cNvPr id="13" name="Rounded Rectangle 12">
            <a:extLst>
              <a:ext uri="{FF2B5EF4-FFF2-40B4-BE49-F238E27FC236}">
                <a16:creationId xmlns="" xmlns:a16="http://schemas.microsoft.com/office/drawing/2014/main" id="{43ABE2C6-A82C-334C-BE54-B0FAED06FF63}"/>
              </a:ext>
            </a:extLst>
          </p:cNvPr>
          <p:cNvSpPr/>
          <p:nvPr/>
        </p:nvSpPr>
        <p:spPr>
          <a:xfrm>
            <a:off x="4399723" y="4104277"/>
            <a:ext cx="4412974"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600" b="1" dirty="0">
                <a:solidFill>
                  <a:schemeClr val="accent1">
                    <a:lumMod val="75000"/>
                  </a:schemeClr>
                </a:solidFill>
              </a:rPr>
              <a:t>EN CONOCIMIENTO: </a:t>
            </a:r>
            <a:r>
              <a:rPr lang="en-US" sz="2600" b="1" dirty="0" err="1" smtClean="0">
                <a:solidFill>
                  <a:schemeClr val="accent1">
                    <a:lumMod val="75000"/>
                  </a:schemeClr>
                </a:solidFill>
              </a:rPr>
              <a:t>Máxima</a:t>
            </a:r>
            <a:endParaRPr lang="en-US" sz="2600" b="1" dirty="0">
              <a:solidFill>
                <a:schemeClr val="accent1">
                  <a:lumMod val="75000"/>
                </a:schemeClr>
              </a:solidFill>
            </a:endParaRPr>
          </a:p>
        </p:txBody>
      </p:sp>
      <p:sp>
        <p:nvSpPr>
          <p:cNvPr id="14" name="Rounded Rectangle 13">
            <a:extLst>
              <a:ext uri="{FF2B5EF4-FFF2-40B4-BE49-F238E27FC236}">
                <a16:creationId xmlns="" xmlns:a16="http://schemas.microsoft.com/office/drawing/2014/main" id="{9D511C5C-3E16-544A-A689-5E85C6724635}"/>
              </a:ext>
            </a:extLst>
          </p:cNvPr>
          <p:cNvSpPr/>
          <p:nvPr/>
        </p:nvSpPr>
        <p:spPr>
          <a:xfrm>
            <a:off x="4393095" y="4676068"/>
            <a:ext cx="4419601"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a:solidFill>
                  <a:schemeClr val="accent1">
                    <a:lumMod val="75000"/>
                  </a:schemeClr>
                </a:solidFill>
              </a:rPr>
              <a:t>EN RELACIÓN: Mayor</a:t>
            </a:r>
          </a:p>
        </p:txBody>
      </p:sp>
      <p:sp>
        <p:nvSpPr>
          <p:cNvPr id="15" name="TextBox 14">
            <a:extLst>
              <a:ext uri="{FF2B5EF4-FFF2-40B4-BE49-F238E27FC236}">
                <a16:creationId xmlns="" xmlns:a16="http://schemas.microsoft.com/office/drawing/2014/main" id="{338CCDCB-44BA-3A47-BAF2-50A3408EEB06}"/>
              </a:ext>
            </a:extLst>
          </p:cNvPr>
          <p:cNvSpPr txBox="1"/>
          <p:nvPr/>
        </p:nvSpPr>
        <p:spPr>
          <a:xfrm>
            <a:off x="214478" y="3092736"/>
            <a:ext cx="3466272" cy="923330"/>
          </a:xfrm>
          <a:prstGeom prst="rect">
            <a:avLst/>
          </a:prstGeom>
          <a:noFill/>
        </p:spPr>
        <p:txBody>
          <a:bodyPr wrap="square" rtlCol="0">
            <a:spAutoFit/>
          </a:bodyPr>
          <a:lstStyle/>
          <a:p>
            <a:pPr algn="l" rtl="0"/>
            <a:r>
              <a:rPr lang="en-US" sz="5400" b="1" dirty="0" smtClean="0">
                <a:solidFill>
                  <a:schemeClr val="bg1"/>
                </a:solidFill>
                <a:latin typeface="Arial" panose="020B0604020202020204" pitchFamily="34" charset="0"/>
                <a:cs typeface="Arial" panose="020B0604020202020204" pitchFamily="34" charset="0"/>
              </a:rPr>
              <a:t>ETERNA</a:t>
            </a:r>
            <a:endParaRPr lang="en-US" sz="4800" dirty="0">
              <a:solidFill>
                <a:schemeClr val="bg1"/>
              </a:solidFill>
            </a:endParaRPr>
          </a:p>
        </p:txBody>
      </p:sp>
    </p:spTree>
    <p:extLst>
      <p:ext uri="{BB962C8B-B14F-4D97-AF65-F5344CB8AC3E}">
        <p14:creationId xmlns:p14="http://schemas.microsoft.com/office/powerpoint/2010/main" val="2649869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56CFC6-AE2C-494D-93F3-79AEBB4AEC20}"/>
              </a:ext>
            </a:extLst>
          </p:cNvPr>
          <p:cNvSpPr>
            <a:spLocks noGrp="1"/>
          </p:cNvSpPr>
          <p:nvPr>
            <p:ph idx="1"/>
          </p:nvPr>
        </p:nvSpPr>
        <p:spPr>
          <a:xfrm>
            <a:off x="4518992" y="675861"/>
            <a:ext cx="4306956" cy="4729639"/>
          </a:xfrm>
        </p:spPr>
        <p:txBody>
          <a:bodyPr lIns="0" rIns="0">
            <a:normAutofit fontScale="92500" lnSpcReduction="20000"/>
          </a:bodyPr>
          <a:lstStyle/>
          <a:p>
            <a:pPr marL="0" indent="0" algn="l" rtl="0">
              <a:buNone/>
            </a:pPr>
            <a:r>
              <a:rPr lang="en-US" sz="3300" dirty="0"/>
              <a:t>El don divino de la bienaventuranza en la presencia de Dios que perdura sin fin.</a:t>
            </a:r>
            <a:br>
              <a:rPr lang="en-US" sz="3300" dirty="0"/>
            </a:br>
            <a:r>
              <a:rPr lang="en-US" dirty="0"/>
              <a:t/>
            </a:r>
            <a:br>
              <a:rPr lang="en-US" dirty="0"/>
            </a:br>
            <a:r>
              <a:rPr lang="en-US" sz="3300" dirty="0">
                <a:latin typeface="+mj-lt"/>
              </a:rPr>
              <a:t>Esto se relaciona especialmente con la calidad de vida en </a:t>
            </a:r>
            <a:r>
              <a:rPr lang="en-US" sz="3300" dirty="0" err="1">
                <a:latin typeface="+mj-lt"/>
              </a:rPr>
              <a:t>esta</a:t>
            </a:r>
            <a:r>
              <a:rPr lang="en-US" sz="3300" dirty="0">
                <a:latin typeface="+mj-lt"/>
              </a:rPr>
              <a:t> </a:t>
            </a:r>
            <a:r>
              <a:rPr lang="en-US" sz="3300" dirty="0" err="1" smtClean="0">
                <a:latin typeface="+mj-lt"/>
              </a:rPr>
              <a:t>edad</a:t>
            </a:r>
            <a:r>
              <a:rPr lang="en-US" sz="3300" dirty="0" smtClean="0">
                <a:latin typeface="+mj-lt"/>
              </a:rPr>
              <a:t>, y con </a:t>
            </a:r>
            <a:r>
              <a:rPr lang="en-US" sz="3300" dirty="0" err="1" smtClean="0">
                <a:latin typeface="+mj-lt"/>
              </a:rPr>
              <a:t>tanto</a:t>
            </a:r>
            <a:r>
              <a:rPr lang="en-US" sz="3300" dirty="0" smtClean="0">
                <a:latin typeface="+mj-lt"/>
              </a:rPr>
              <a:t> </a:t>
            </a:r>
            <a:r>
              <a:rPr lang="en-US" sz="3300" dirty="0">
                <a:latin typeface="+mj-lt"/>
              </a:rPr>
              <a:t>la calidad </a:t>
            </a:r>
            <a:r>
              <a:rPr lang="en-US" sz="3300" dirty="0" err="1">
                <a:latin typeface="+mj-lt"/>
              </a:rPr>
              <a:t>como</a:t>
            </a:r>
            <a:r>
              <a:rPr lang="en-US" sz="3300" dirty="0">
                <a:latin typeface="+mj-lt"/>
              </a:rPr>
              <a:t> </a:t>
            </a:r>
            <a:r>
              <a:rPr lang="en-US" sz="3300" dirty="0" smtClean="0">
                <a:latin typeface="+mj-lt"/>
              </a:rPr>
              <a:t>la </a:t>
            </a:r>
            <a:r>
              <a:rPr lang="en-US" sz="3300" dirty="0">
                <a:latin typeface="+mj-lt"/>
              </a:rPr>
              <a:t>duración de la </a:t>
            </a:r>
            <a:r>
              <a:rPr lang="en-US" sz="3300" dirty="0" err="1" smtClean="0">
                <a:latin typeface="+mj-lt"/>
              </a:rPr>
              <a:t>vida</a:t>
            </a:r>
            <a:r>
              <a:rPr lang="en-US" sz="3300" dirty="0" smtClean="0">
                <a:latin typeface="+mj-lt"/>
              </a:rPr>
              <a:t> </a:t>
            </a:r>
            <a:r>
              <a:rPr lang="en-US" sz="3300" dirty="0">
                <a:latin typeface="+mj-lt"/>
              </a:rPr>
              <a:t>en la </a:t>
            </a:r>
            <a:r>
              <a:rPr lang="en-US" sz="3300" dirty="0" err="1" smtClean="0">
                <a:latin typeface="+mj-lt"/>
              </a:rPr>
              <a:t>edad</a:t>
            </a:r>
            <a:r>
              <a:rPr lang="en-US" sz="3300" dirty="0" smtClean="0">
                <a:latin typeface="+mj-lt"/>
              </a:rPr>
              <a:t> </a:t>
            </a:r>
            <a:r>
              <a:rPr lang="en-US" sz="3300" dirty="0">
                <a:latin typeface="+mj-lt"/>
              </a:rPr>
              <a:t>venidera.</a:t>
            </a:r>
          </a:p>
          <a:p>
            <a:pPr marL="0" indent="0" algn="l" rtl="0">
              <a:buNone/>
            </a:pPr>
            <a:r>
              <a:rPr lang="en-US" sz="2000" b="1" dirty="0">
                <a:latin typeface="+mj-lt"/>
              </a:rPr>
              <a:t/>
            </a:r>
            <a:br>
              <a:rPr lang="en-US" sz="2000" b="1" dirty="0">
                <a:latin typeface="+mj-lt"/>
              </a:rPr>
            </a:br>
            <a:r>
              <a:rPr lang="en-US" sz="2000" b="1" dirty="0">
                <a:latin typeface="+mj-lt"/>
              </a:rPr>
              <a:t>(Diccionario Teológico Baker, pág. 209)</a:t>
            </a:r>
          </a:p>
        </p:txBody>
      </p:sp>
      <p:pic>
        <p:nvPicPr>
          <p:cNvPr id="7" name="Picture 6">
            <a:extLst>
              <a:ext uri="{FF2B5EF4-FFF2-40B4-BE49-F238E27FC236}">
                <a16:creationId xmlns="" xmlns:a16="http://schemas.microsoft.com/office/drawing/2014/main" id="{4746DF63-BA40-354F-A2D7-9774DD680BA4}"/>
              </a:ext>
            </a:extLst>
          </p:cNvPr>
          <p:cNvPicPr>
            <a:picLocks noChangeAspect="1"/>
          </p:cNvPicPr>
          <p:nvPr/>
        </p:nvPicPr>
        <p:blipFill>
          <a:blip r:embed="rId3"/>
          <a:stretch>
            <a:fillRect/>
          </a:stretch>
        </p:blipFill>
        <p:spPr>
          <a:xfrm>
            <a:off x="3518503" y="675861"/>
            <a:ext cx="814960" cy="4585251"/>
          </a:xfrm>
          <a:prstGeom prst="rect">
            <a:avLst/>
          </a:prstGeom>
        </p:spPr>
      </p:pic>
      <p:sp>
        <p:nvSpPr>
          <p:cNvPr id="8" name="TextBox 7">
            <a:extLst>
              <a:ext uri="{FF2B5EF4-FFF2-40B4-BE49-F238E27FC236}">
                <a16:creationId xmlns="" xmlns:a16="http://schemas.microsoft.com/office/drawing/2014/main" id="{9C59699F-CCE9-A545-BFCB-5288C78BAA19}"/>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rPr>
              <a:t>ENTENDIENDO</a:t>
            </a:r>
            <a:endParaRPr lang="en-US" sz="2800" dirty="0">
              <a:solidFill>
                <a:schemeClr val="bg1"/>
              </a:solidFill>
              <a:latin typeface="+mj-lt"/>
            </a:endParaRPr>
          </a:p>
        </p:txBody>
      </p:sp>
      <p:sp>
        <p:nvSpPr>
          <p:cNvPr id="11" name="TextBox 10">
            <a:extLst>
              <a:ext uri="{FF2B5EF4-FFF2-40B4-BE49-F238E27FC236}">
                <a16:creationId xmlns="" xmlns:a16="http://schemas.microsoft.com/office/drawing/2014/main" id="{DF53850E-7DCA-A841-8768-DAA0561B0A44}"/>
              </a:ext>
            </a:extLst>
          </p:cNvPr>
          <p:cNvSpPr txBox="1"/>
          <p:nvPr/>
        </p:nvSpPr>
        <p:spPr>
          <a:xfrm>
            <a:off x="204582" y="2485286"/>
            <a:ext cx="3466272" cy="923330"/>
          </a:xfrm>
          <a:prstGeom prst="rect">
            <a:avLst/>
          </a:prstGeom>
          <a:noFill/>
        </p:spPr>
        <p:txBody>
          <a:bodyPr wrap="square" rtlCol="0">
            <a:spAutoFit/>
          </a:bodyPr>
          <a:lstStyle/>
          <a:p>
            <a:pPr algn="l" rtl="0"/>
            <a:r>
              <a:rPr lang="en-US" sz="5400" b="1" dirty="0" smtClean="0">
                <a:solidFill>
                  <a:schemeClr val="bg1"/>
                </a:solidFill>
                <a:latin typeface="Arial" panose="020B0604020202020204" pitchFamily="34" charset="0"/>
                <a:cs typeface="Arial" panose="020B0604020202020204" pitchFamily="34" charset="0"/>
              </a:rPr>
              <a:t>LA VIDA</a:t>
            </a:r>
            <a:endParaRPr lang="en-US" sz="4800" dirty="0">
              <a:solidFill>
                <a:schemeClr val="bg1"/>
              </a:solidFill>
            </a:endParaRPr>
          </a:p>
        </p:txBody>
      </p:sp>
      <p:sp>
        <p:nvSpPr>
          <p:cNvPr id="9" name="TextBox 8">
            <a:extLst>
              <a:ext uri="{FF2B5EF4-FFF2-40B4-BE49-F238E27FC236}">
                <a16:creationId xmlns="" xmlns:a16="http://schemas.microsoft.com/office/drawing/2014/main" id="{175B5C6F-420E-B845-BE88-754AD8C4C27D}"/>
              </a:ext>
            </a:extLst>
          </p:cNvPr>
          <p:cNvSpPr txBox="1"/>
          <p:nvPr/>
        </p:nvSpPr>
        <p:spPr>
          <a:xfrm>
            <a:off x="214478" y="3092736"/>
            <a:ext cx="3466272" cy="923330"/>
          </a:xfrm>
          <a:prstGeom prst="rect">
            <a:avLst/>
          </a:prstGeom>
          <a:noFill/>
        </p:spPr>
        <p:txBody>
          <a:bodyPr wrap="square" rtlCol="0">
            <a:spAutoFit/>
          </a:bodyPr>
          <a:lstStyle/>
          <a:p>
            <a:pPr algn="l" rtl="0"/>
            <a:r>
              <a:rPr lang="en-US" sz="5400" b="1" dirty="0" smtClean="0">
                <a:solidFill>
                  <a:schemeClr val="bg1"/>
                </a:solidFill>
                <a:latin typeface="Arial" panose="020B0604020202020204" pitchFamily="34" charset="0"/>
                <a:cs typeface="Arial" panose="020B0604020202020204" pitchFamily="34" charset="0"/>
              </a:rPr>
              <a:t>ETERNA</a:t>
            </a:r>
            <a:endParaRPr lang="en-US" sz="4800" dirty="0">
              <a:solidFill>
                <a:schemeClr val="bg1"/>
              </a:solidFill>
            </a:endParaRPr>
          </a:p>
        </p:txBody>
      </p:sp>
    </p:spTree>
    <p:extLst>
      <p:ext uri="{BB962C8B-B14F-4D97-AF65-F5344CB8AC3E}">
        <p14:creationId xmlns:p14="http://schemas.microsoft.com/office/powerpoint/2010/main" val="873200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32BFB-2C38-AF4C-A39B-1BFE16380C5D}"/>
              </a:ext>
            </a:extLst>
          </p:cNvPr>
          <p:cNvSpPr>
            <a:spLocks noGrp="1"/>
          </p:cNvSpPr>
          <p:nvPr>
            <p:ph type="title"/>
          </p:nvPr>
        </p:nvSpPr>
        <p:spPr>
          <a:xfrm>
            <a:off x="442451" y="304271"/>
            <a:ext cx="8259097" cy="2409432"/>
          </a:xfrm>
        </p:spPr>
        <p:txBody>
          <a:bodyPr>
            <a:normAutofit/>
          </a:bodyPr>
          <a:lstStyle/>
          <a:p>
            <a:pPr algn="ctr" rtl="0"/>
            <a:r>
              <a:rPr lang="en-US" sz="4400" b="1" dirty="0" smtClean="0">
                <a:latin typeface="Arial" panose="020B0604020202020204" pitchFamily="34" charset="0"/>
                <a:cs typeface="Arial" panose="020B0604020202020204" pitchFamily="34" charset="0"/>
              </a:rPr>
              <a:t>LA VIDA </a:t>
            </a:r>
            <a:r>
              <a:rPr lang="en-US" sz="4400" b="1" dirty="0">
                <a:latin typeface="Arial" panose="020B0604020202020204" pitchFamily="34" charset="0"/>
                <a:cs typeface="Arial" panose="020B0604020202020204" pitchFamily="34" charset="0"/>
              </a:rPr>
              <a:t>ETERNA</a:t>
            </a:r>
            <a:br>
              <a:rPr lang="en-US" sz="4400" b="1" dirty="0">
                <a:latin typeface="Arial" panose="020B0604020202020204" pitchFamily="34" charset="0"/>
                <a:cs typeface="Arial" panose="020B0604020202020204" pitchFamily="34" charset="0"/>
              </a:rPr>
            </a:br>
            <a:r>
              <a:rPr lang="en-US" sz="4400" dirty="0"/>
              <a:t>s</a:t>
            </a:r>
            <a:r>
              <a:rPr lang="en-US" sz="4400" dirty="0" smtClean="0"/>
              <a:t>e </a:t>
            </a:r>
            <a:r>
              <a:rPr lang="en-US" sz="4400" dirty="0" err="1" smtClean="0"/>
              <a:t>encuentra</a:t>
            </a:r>
            <a:r>
              <a:rPr lang="en-US" sz="4400" dirty="0" smtClean="0"/>
              <a:t> </a:t>
            </a:r>
            <a:r>
              <a:rPr lang="en-US" sz="4400" dirty="0" err="1" smtClean="0"/>
              <a:t>sólo</a:t>
            </a:r>
            <a:r>
              <a:rPr lang="en-US" sz="4400" dirty="0" smtClean="0"/>
              <a:t> </a:t>
            </a:r>
            <a:r>
              <a:rPr lang="en-US" sz="4400" dirty="0" err="1" smtClean="0"/>
              <a:t>en</a:t>
            </a:r>
            <a:r>
              <a:rPr lang="en-US" sz="4400" dirty="0" smtClean="0"/>
              <a:t> </a:t>
            </a:r>
            <a:r>
              <a:rPr lang="en-US" sz="4400" dirty="0"/>
              <a:t>Jesús.</a:t>
            </a:r>
          </a:p>
        </p:txBody>
      </p:sp>
      <p:sp>
        <p:nvSpPr>
          <p:cNvPr id="3" name="Content Placeholder 2">
            <a:extLst>
              <a:ext uri="{FF2B5EF4-FFF2-40B4-BE49-F238E27FC236}">
                <a16:creationId xmlns="" xmlns:a16="http://schemas.microsoft.com/office/drawing/2014/main" id="{AD68A115-DE22-CA42-AF98-13696C73386E}"/>
              </a:ext>
            </a:extLst>
          </p:cNvPr>
          <p:cNvSpPr>
            <a:spLocks noGrp="1"/>
          </p:cNvSpPr>
          <p:nvPr>
            <p:ph idx="1"/>
          </p:nvPr>
        </p:nvSpPr>
        <p:spPr>
          <a:xfrm>
            <a:off x="442451" y="2521974"/>
            <a:ext cx="8352417" cy="2914550"/>
          </a:xfrm>
        </p:spPr>
        <p:txBody>
          <a:bodyPr>
            <a:normAutofit fontScale="92500"/>
          </a:bodyPr>
          <a:lstStyle/>
          <a:p>
            <a:pPr algn="l" rtl="0"/>
            <a:r>
              <a:rPr lang="en-US" b="1" dirty="0"/>
              <a:t>Para aquellos que creen en el Salvador (Juan </a:t>
            </a:r>
            <a:r>
              <a:rPr lang="en-US" b="1" dirty="0" smtClean="0"/>
              <a:t>3:15,16,36</a:t>
            </a:r>
            <a:r>
              <a:rPr lang="en-US" b="1" dirty="0"/>
              <a:t>)</a:t>
            </a:r>
          </a:p>
          <a:p>
            <a:pPr lvl="1"/>
            <a:r>
              <a:rPr lang="en-US" dirty="0" smtClean="0"/>
              <a:t>“</a:t>
            </a:r>
            <a:r>
              <a:rPr lang="es-ES" dirty="0"/>
              <a:t>El que cree en el Hijo tiene vida eterna; pero el que no obedece al Hijo no verá la vida, sino que la ira de Dios permanece sobre </a:t>
            </a:r>
            <a:r>
              <a:rPr lang="es-ES" dirty="0" smtClean="0"/>
              <a:t>él</a:t>
            </a:r>
            <a:r>
              <a:rPr lang="en-US" dirty="0" smtClean="0"/>
              <a:t>”.</a:t>
            </a:r>
            <a:r>
              <a:rPr lang="en-US" dirty="0"/>
              <a:t/>
            </a:r>
            <a:br>
              <a:rPr lang="en-US" dirty="0"/>
            </a:br>
            <a:endParaRPr lang="en-US" dirty="0"/>
          </a:p>
          <a:p>
            <a:pPr algn="l" rtl="0"/>
            <a:r>
              <a:rPr lang="en-US" b="1" dirty="0"/>
              <a:t>Para los que oyen al buen pastor (Juan 10:27-30)</a:t>
            </a:r>
          </a:p>
          <a:p>
            <a:pPr lvl="1"/>
            <a:r>
              <a:rPr lang="en-US" dirty="0" smtClean="0"/>
              <a:t>“</a:t>
            </a:r>
            <a:r>
              <a:rPr lang="es-ES" dirty="0"/>
              <a:t>Mis ovejas oyen Mi voz; Yo las conozco y me siguen. </a:t>
            </a:r>
            <a:r>
              <a:rPr lang="es-ES" dirty="0" smtClean="0"/>
              <a:t>28</a:t>
            </a:r>
            <a:r>
              <a:rPr lang="es-ES" dirty="0"/>
              <a:t>  Yo les doy vida eterna y jamás perecerán, y nadie las arrebatará de Mi </a:t>
            </a:r>
            <a:r>
              <a:rPr lang="es-ES" dirty="0" smtClean="0"/>
              <a:t>mano</a:t>
            </a:r>
            <a:r>
              <a:rPr lang="en-US" dirty="0" smtClean="0"/>
              <a:t>”.</a:t>
            </a:r>
            <a:endParaRPr lang="en-US" dirty="0"/>
          </a:p>
        </p:txBody>
      </p:sp>
    </p:spTree>
    <p:extLst>
      <p:ext uri="{BB962C8B-B14F-4D97-AF65-F5344CB8AC3E}">
        <p14:creationId xmlns:p14="http://schemas.microsoft.com/office/powerpoint/2010/main" val="4157591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C7B41A-0841-A246-BB43-129861E258DB}"/>
              </a:ext>
            </a:extLst>
          </p:cNvPr>
          <p:cNvPicPr>
            <a:picLocks noChangeAspect="1"/>
          </p:cNvPicPr>
          <p:nvPr/>
        </p:nvPicPr>
        <p:blipFill rotWithShape="1">
          <a:blip r:embed="rId3"/>
          <a:srcRect t="16861" b="12774"/>
          <a:stretch/>
        </p:blipFill>
        <p:spPr>
          <a:xfrm>
            <a:off x="-1" y="-1"/>
            <a:ext cx="9183801" cy="5715001"/>
          </a:xfrm>
          <a:prstGeom prst="rect">
            <a:avLst/>
          </a:prstGeom>
        </p:spPr>
      </p:pic>
      <p:grpSp>
        <p:nvGrpSpPr>
          <p:cNvPr id="2" name="Group 1">
            <a:extLst>
              <a:ext uri="{FF2B5EF4-FFF2-40B4-BE49-F238E27FC236}">
                <a16:creationId xmlns="" xmlns:a16="http://schemas.microsoft.com/office/drawing/2014/main" id="{9BBBB2A8-47E8-FB4A-9CF7-FF43EEC08A71}"/>
              </a:ext>
            </a:extLst>
          </p:cNvPr>
          <p:cNvGrpSpPr/>
          <p:nvPr/>
        </p:nvGrpSpPr>
        <p:grpSpPr>
          <a:xfrm>
            <a:off x="450572" y="533821"/>
            <a:ext cx="6605321" cy="4893589"/>
            <a:chOff x="450572" y="533821"/>
            <a:chExt cx="6605321" cy="4893589"/>
          </a:xfrm>
        </p:grpSpPr>
        <p:sp>
          <p:nvSpPr>
            <p:cNvPr id="7" name="Rounded Rectangle 6">
              <a:extLst>
                <a:ext uri="{FF2B5EF4-FFF2-40B4-BE49-F238E27FC236}">
                  <a16:creationId xmlns="" xmlns:a16="http://schemas.microsoft.com/office/drawing/2014/main" id="{0B994179-42D0-8647-B0D4-1C0DEC0A3644}"/>
                </a:ext>
              </a:extLst>
            </p:cNvPr>
            <p:cNvSpPr/>
            <p:nvPr/>
          </p:nvSpPr>
          <p:spPr>
            <a:xfrm>
              <a:off x="821635" y="737423"/>
              <a:ext cx="6234258" cy="4689987"/>
            </a:xfrm>
            <a:prstGeom prst="roundRect">
              <a:avLst>
                <a:gd name="adj" fmla="val 10271"/>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t>
              </a:r>
              <a:r>
                <a:rPr lang="es-ES" sz="2200" dirty="0"/>
                <a:t>Después el ángel me mostró un río de agua de vida, resplandeciente como cristal, que salía del trono de Dios y del Cordero, </a:t>
              </a:r>
              <a:r>
                <a:rPr lang="es-ES" sz="2200" dirty="0" smtClean="0"/>
                <a:t>2</a:t>
              </a:r>
              <a:r>
                <a:rPr lang="es-ES" sz="2200" dirty="0"/>
                <a:t>  en medio de la calle de la ciudad. Y a cada lado del río estaba el árbol de la vida, que produce doce clases de fruto, dando su fruto cada mes; y las hojas del árbol eran para sanidad de las naciones. </a:t>
              </a:r>
              <a:r>
                <a:rPr lang="es-ES" sz="2200" dirty="0" smtClean="0"/>
                <a:t>3</a:t>
              </a:r>
              <a:r>
                <a:rPr lang="es-ES" sz="2200" dirty="0"/>
                <a:t>  Ya no habrá más maldición. El trono de Dios y del Cordero estará allí, y Sus siervos le servirán. </a:t>
              </a:r>
              <a:r>
                <a:rPr lang="es-ES" sz="2200" dirty="0" smtClean="0"/>
                <a:t>4</a:t>
              </a:r>
              <a:r>
                <a:rPr lang="es-ES" sz="2200" dirty="0"/>
                <a:t>  Ellos verán Su rostro y Su nombre estará en sus frentes. </a:t>
              </a:r>
              <a:r>
                <a:rPr lang="es-ES" sz="2200" dirty="0" smtClean="0"/>
                <a:t>5</a:t>
              </a:r>
              <a:r>
                <a:rPr lang="es-ES" sz="2200" dirty="0"/>
                <a:t>  Y ya no habrá más </a:t>
              </a:r>
              <a:r>
                <a:rPr lang="es-ES" sz="2200" dirty="0" smtClean="0"/>
                <a:t>noche… </a:t>
              </a:r>
              <a:r>
                <a:rPr lang="es-ES" sz="2200" dirty="0"/>
                <a:t>porque el Señor Dios los iluminará, y reinarán </a:t>
              </a:r>
              <a:r>
                <a:rPr lang="es-ES" sz="2200" u="sng" dirty="0"/>
                <a:t>por los siglos de los </a:t>
              </a:r>
              <a:r>
                <a:rPr lang="es-ES" sz="2200" u="sng" dirty="0" smtClean="0"/>
                <a:t>siglos”</a:t>
              </a:r>
              <a:r>
                <a:rPr lang="es-ES" sz="2200" dirty="0" smtClean="0"/>
                <a:t>.</a:t>
              </a:r>
              <a:endParaRPr lang="en-US" sz="2200" dirty="0"/>
            </a:p>
          </p:txBody>
        </p:sp>
        <p:sp>
          <p:nvSpPr>
            <p:cNvPr id="6" name="Rounded Rectangle 5">
              <a:extLst>
                <a:ext uri="{FF2B5EF4-FFF2-40B4-BE49-F238E27FC236}">
                  <a16:creationId xmlns="" xmlns:a16="http://schemas.microsoft.com/office/drawing/2014/main" id="{152DFB2D-C3BF-6344-8136-98E2FB02B648}"/>
                </a:ext>
              </a:extLst>
            </p:cNvPr>
            <p:cNvSpPr/>
            <p:nvPr/>
          </p:nvSpPr>
          <p:spPr>
            <a:xfrm>
              <a:off x="450572" y="533821"/>
              <a:ext cx="5340628"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700" b="1" dirty="0" smtClean="0">
                  <a:solidFill>
                    <a:schemeClr val="accent1">
                      <a:lumMod val="75000"/>
                    </a:schemeClr>
                  </a:solidFill>
                </a:rPr>
                <a:t>MEJOR AÚN </a:t>
              </a:r>
              <a:r>
                <a:rPr lang="en-US" sz="2700" b="1" i="1" dirty="0" smtClean="0">
                  <a:solidFill>
                    <a:schemeClr val="accent1">
                      <a:lumMod val="75000"/>
                    </a:schemeClr>
                  </a:solidFill>
                </a:rPr>
                <a:t>que </a:t>
              </a:r>
              <a:r>
                <a:rPr lang="en-US" sz="2700" b="1" dirty="0" smtClean="0">
                  <a:solidFill>
                    <a:schemeClr val="accent1">
                      <a:lumMod val="75000"/>
                    </a:schemeClr>
                  </a:solidFill>
                </a:rPr>
                <a:t>EL HUERTO</a:t>
              </a:r>
              <a:endParaRPr lang="en-US" sz="2700" b="1" dirty="0">
                <a:solidFill>
                  <a:schemeClr val="accent1">
                    <a:lumMod val="75000"/>
                  </a:schemeClr>
                </a:solidFill>
              </a:endParaRPr>
            </a:p>
          </p:txBody>
        </p:sp>
      </p:grpSp>
    </p:spTree>
    <p:extLst>
      <p:ext uri="{BB962C8B-B14F-4D97-AF65-F5344CB8AC3E}">
        <p14:creationId xmlns:p14="http://schemas.microsoft.com/office/powerpoint/2010/main" val="328866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32BFB-2C38-AF4C-A39B-1BFE16380C5D}"/>
              </a:ext>
            </a:extLst>
          </p:cNvPr>
          <p:cNvSpPr>
            <a:spLocks noGrp="1"/>
          </p:cNvSpPr>
          <p:nvPr>
            <p:ph type="title"/>
          </p:nvPr>
        </p:nvSpPr>
        <p:spPr>
          <a:xfrm>
            <a:off x="442451" y="304271"/>
            <a:ext cx="8259097" cy="2409432"/>
          </a:xfrm>
        </p:spPr>
        <p:txBody>
          <a:bodyPr>
            <a:normAutofit/>
          </a:bodyPr>
          <a:lstStyle/>
          <a:p>
            <a:pPr algn="ctr" rtl="0"/>
            <a:r>
              <a:rPr lang="en-US" sz="4400" b="1" dirty="0" smtClean="0">
                <a:latin typeface="Arial" panose="020B0604020202020204" pitchFamily="34" charset="0"/>
                <a:cs typeface="Arial" panose="020B0604020202020204" pitchFamily="34" charset="0"/>
              </a:rPr>
              <a:t>LA VIDA </a:t>
            </a:r>
            <a:r>
              <a:rPr lang="en-US" sz="4400" b="1" dirty="0">
                <a:latin typeface="Arial" panose="020B0604020202020204" pitchFamily="34" charset="0"/>
                <a:cs typeface="Arial" panose="020B0604020202020204" pitchFamily="34" charset="0"/>
              </a:rPr>
              <a:t>ETERNA</a:t>
            </a:r>
            <a:br>
              <a:rPr lang="en-US" sz="4400" b="1" dirty="0">
                <a:latin typeface="Arial" panose="020B0604020202020204" pitchFamily="34" charset="0"/>
                <a:cs typeface="Arial" panose="020B0604020202020204" pitchFamily="34" charset="0"/>
              </a:rPr>
            </a:br>
            <a:r>
              <a:rPr lang="en-US" sz="4400" dirty="0" err="1" smtClean="0"/>
              <a:t>impacta</a:t>
            </a:r>
            <a:r>
              <a:rPr lang="en-US" sz="4400" dirty="0" smtClean="0"/>
              <a:t> </a:t>
            </a:r>
            <a:r>
              <a:rPr lang="en-US" sz="4400" dirty="0"/>
              <a:t>nuestra adoración y nuestra ética.</a:t>
            </a:r>
          </a:p>
        </p:txBody>
      </p:sp>
      <p:sp>
        <p:nvSpPr>
          <p:cNvPr id="3" name="Content Placeholder 2">
            <a:extLst>
              <a:ext uri="{FF2B5EF4-FFF2-40B4-BE49-F238E27FC236}">
                <a16:creationId xmlns="" xmlns:a16="http://schemas.microsoft.com/office/drawing/2014/main" id="{AD68A115-DE22-CA42-AF98-13696C73386E}"/>
              </a:ext>
            </a:extLst>
          </p:cNvPr>
          <p:cNvSpPr>
            <a:spLocks noGrp="1"/>
          </p:cNvSpPr>
          <p:nvPr>
            <p:ph idx="1"/>
          </p:nvPr>
        </p:nvSpPr>
        <p:spPr>
          <a:xfrm>
            <a:off x="442451" y="2521974"/>
            <a:ext cx="8500071" cy="2625495"/>
          </a:xfrm>
        </p:spPr>
        <p:txBody>
          <a:bodyPr>
            <a:normAutofit/>
          </a:bodyPr>
          <a:lstStyle/>
          <a:p>
            <a:pPr algn="l" rtl="0"/>
            <a:r>
              <a:rPr lang="en-US" b="1" dirty="0"/>
              <a:t>El </a:t>
            </a:r>
            <a:r>
              <a:rPr lang="en-US" b="1" dirty="0" err="1"/>
              <a:t>r</a:t>
            </a:r>
            <a:r>
              <a:rPr lang="en-US" b="1" dirty="0" err="1" smtClean="0"/>
              <a:t>einado</a:t>
            </a:r>
            <a:r>
              <a:rPr lang="en-US" b="1" dirty="0" smtClean="0"/>
              <a:t> </a:t>
            </a:r>
            <a:r>
              <a:rPr lang="en-US" b="1" dirty="0" err="1"/>
              <a:t>e</a:t>
            </a:r>
            <a:r>
              <a:rPr lang="en-US" b="1" dirty="0" err="1" smtClean="0"/>
              <a:t>terno</a:t>
            </a:r>
            <a:r>
              <a:rPr lang="en-US" b="1" dirty="0" smtClean="0"/>
              <a:t> </a:t>
            </a:r>
            <a:r>
              <a:rPr lang="en-US" b="1" dirty="0"/>
              <a:t>de Dios es la </a:t>
            </a:r>
            <a:r>
              <a:rPr lang="en-US" b="1" dirty="0" smtClean="0"/>
              <a:t>base </a:t>
            </a:r>
            <a:r>
              <a:rPr lang="en-US" b="1" dirty="0"/>
              <a:t>para la </a:t>
            </a:r>
            <a:r>
              <a:rPr lang="en-US" b="1" dirty="0" err="1" smtClean="0"/>
              <a:t>alabanza</a:t>
            </a:r>
            <a:r>
              <a:rPr lang="en-US" b="1" dirty="0"/>
              <a:t>.</a:t>
            </a:r>
          </a:p>
          <a:p>
            <a:pPr lvl="1" algn="l" rtl="0"/>
            <a:r>
              <a:rPr lang="en-US" dirty="0"/>
              <a:t>Salmo 136 “…porque para siempre es su misericordia.”</a:t>
            </a:r>
          </a:p>
          <a:p>
            <a:pPr lvl="1" algn="l" rtl="0"/>
            <a:r>
              <a:rPr lang="en-US" dirty="0"/>
              <a:t>1 Timoteo 1:17, Romanos 11:36</a:t>
            </a:r>
            <a:br>
              <a:rPr lang="en-US" dirty="0"/>
            </a:br>
            <a:endParaRPr lang="en-US" dirty="0"/>
          </a:p>
          <a:p>
            <a:pPr algn="l" rtl="0"/>
            <a:r>
              <a:rPr lang="en-US" b="1" dirty="0"/>
              <a:t>El juicio eterno de Dios nos llama a buscar la santidad.</a:t>
            </a:r>
          </a:p>
          <a:p>
            <a:pPr lvl="1" algn="l" rtl="0"/>
            <a:r>
              <a:rPr lang="en-US" dirty="0"/>
              <a:t>Romanos 2:7, 6:22, Juan 12:25</a:t>
            </a:r>
          </a:p>
        </p:txBody>
      </p:sp>
    </p:spTree>
    <p:extLst>
      <p:ext uri="{BB962C8B-B14F-4D97-AF65-F5344CB8AC3E}">
        <p14:creationId xmlns:p14="http://schemas.microsoft.com/office/powerpoint/2010/main" val="2938053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32BFB-2C38-AF4C-A39B-1BFE16380C5D}"/>
              </a:ext>
            </a:extLst>
          </p:cNvPr>
          <p:cNvSpPr>
            <a:spLocks noGrp="1"/>
          </p:cNvSpPr>
          <p:nvPr>
            <p:ph type="title"/>
          </p:nvPr>
        </p:nvSpPr>
        <p:spPr>
          <a:xfrm>
            <a:off x="628650" y="304271"/>
            <a:ext cx="7886700" cy="2409432"/>
          </a:xfrm>
        </p:spPr>
        <p:txBody>
          <a:bodyPr>
            <a:normAutofit/>
          </a:bodyPr>
          <a:lstStyle/>
          <a:p>
            <a:pPr algn="ctr" rtl="0"/>
            <a:r>
              <a:rPr lang="en-US" sz="4400" b="1" dirty="0" smtClean="0">
                <a:latin typeface="Arial" panose="020B0604020202020204" pitchFamily="34" charset="0"/>
                <a:cs typeface="Arial" panose="020B0604020202020204" pitchFamily="34" charset="0"/>
              </a:rPr>
              <a:t>LA VIDA </a:t>
            </a:r>
            <a:r>
              <a:rPr lang="en-US" sz="4400" b="1" dirty="0">
                <a:latin typeface="Arial" panose="020B0604020202020204" pitchFamily="34" charset="0"/>
                <a:cs typeface="Arial" panose="020B0604020202020204" pitchFamily="34" charset="0"/>
              </a:rPr>
              <a:t>ETERNA</a:t>
            </a:r>
            <a:br>
              <a:rPr lang="en-US" sz="4400" b="1" dirty="0">
                <a:latin typeface="Arial" panose="020B0604020202020204" pitchFamily="34" charset="0"/>
                <a:cs typeface="Arial" panose="020B0604020202020204" pitchFamily="34" charset="0"/>
              </a:rPr>
            </a:br>
            <a:r>
              <a:rPr lang="en-US" sz="4400" dirty="0" err="1"/>
              <a:t>Es</a:t>
            </a:r>
            <a:r>
              <a:rPr lang="en-US" sz="4400" dirty="0"/>
              <a:t> </a:t>
            </a:r>
            <a:r>
              <a:rPr lang="en-US" sz="4400" dirty="0" err="1" smtClean="0"/>
              <a:t>demasiado</a:t>
            </a:r>
            <a:r>
              <a:rPr lang="en-US" sz="4400" dirty="0" smtClean="0"/>
              <a:t> </a:t>
            </a:r>
            <a:r>
              <a:rPr lang="en-US" sz="4400" dirty="0" err="1"/>
              <a:t>m</a:t>
            </a:r>
            <a:r>
              <a:rPr lang="en-US" sz="4400" dirty="0" err="1" smtClean="0"/>
              <a:t>aravilloso</a:t>
            </a:r>
            <a:r>
              <a:rPr lang="en-US" sz="4400" dirty="0" smtClean="0"/>
              <a:t> para </a:t>
            </a:r>
            <a:r>
              <a:rPr lang="en-US" sz="4400" dirty="0" err="1" smtClean="0"/>
              <a:t>descartar</a:t>
            </a:r>
            <a:r>
              <a:rPr lang="en-US" sz="4400" dirty="0"/>
              <a:t>.</a:t>
            </a:r>
          </a:p>
        </p:txBody>
      </p:sp>
      <p:sp>
        <p:nvSpPr>
          <p:cNvPr id="3" name="Content Placeholder 2">
            <a:extLst>
              <a:ext uri="{FF2B5EF4-FFF2-40B4-BE49-F238E27FC236}">
                <a16:creationId xmlns="" xmlns:a16="http://schemas.microsoft.com/office/drawing/2014/main" id="{AD68A115-DE22-CA42-AF98-13696C73386E}"/>
              </a:ext>
            </a:extLst>
          </p:cNvPr>
          <p:cNvSpPr>
            <a:spLocks noGrp="1"/>
          </p:cNvSpPr>
          <p:nvPr>
            <p:ph idx="1"/>
          </p:nvPr>
        </p:nvSpPr>
        <p:spPr>
          <a:xfrm>
            <a:off x="628650" y="2521974"/>
            <a:ext cx="7886700" cy="2625495"/>
          </a:xfrm>
        </p:spPr>
        <p:txBody>
          <a:bodyPr/>
          <a:lstStyle/>
          <a:p>
            <a:pPr algn="l" rtl="0"/>
            <a:r>
              <a:rPr lang="en-US" b="1" dirty="0"/>
              <a:t>La falsa </a:t>
            </a:r>
            <a:r>
              <a:rPr lang="en-US" b="1" dirty="0" err="1"/>
              <a:t>enseñanza</a:t>
            </a:r>
            <a:r>
              <a:rPr lang="en-US" b="1" dirty="0"/>
              <a:t> </a:t>
            </a:r>
            <a:r>
              <a:rPr lang="en-US" b="1" dirty="0" err="1" smtClean="0"/>
              <a:t>cortoplacista</a:t>
            </a:r>
            <a:r>
              <a:rPr lang="en-US" b="1" dirty="0" smtClean="0"/>
              <a:t> </a:t>
            </a:r>
            <a:r>
              <a:rPr lang="en-US" b="1" dirty="0"/>
              <a:t>es repulsiva.</a:t>
            </a:r>
          </a:p>
          <a:p>
            <a:pPr lvl="1"/>
            <a:r>
              <a:rPr lang="en-US" dirty="0" smtClean="0"/>
              <a:t>“</a:t>
            </a:r>
            <a:r>
              <a:rPr lang="es-ES" dirty="0"/>
              <a:t>Pues algunos hombres se han infiltrado encubiertamente, los cuales desde mucho antes estaban marcados para esta condenación, impíos que convierten la gracia de nuestro Dios en libertinaje, y niegan a nuestro único Soberano y Señor, </a:t>
            </a:r>
            <a:r>
              <a:rPr lang="es-ES" dirty="0" smtClean="0"/>
              <a:t>Jesucristo</a:t>
            </a:r>
            <a:r>
              <a:rPr lang="en-US" dirty="0" smtClean="0"/>
              <a:t>" </a:t>
            </a:r>
            <a:r>
              <a:rPr lang="en-US" dirty="0"/>
              <a:t>(Judas </a:t>
            </a:r>
            <a:r>
              <a:rPr lang="en-US" dirty="0" smtClean="0"/>
              <a:t>v. </a:t>
            </a:r>
            <a:r>
              <a:rPr lang="en-US" dirty="0"/>
              <a:t>4</a:t>
            </a:r>
            <a:r>
              <a:rPr lang="en-US" dirty="0" smtClean="0"/>
              <a:t>).</a:t>
            </a:r>
            <a:endParaRPr lang="en-US" dirty="0"/>
          </a:p>
        </p:txBody>
      </p:sp>
    </p:spTree>
    <p:extLst>
      <p:ext uri="{BB962C8B-B14F-4D97-AF65-F5344CB8AC3E}">
        <p14:creationId xmlns:p14="http://schemas.microsoft.com/office/powerpoint/2010/main" val="1346647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2304</TotalTime>
  <Words>1649</Words>
  <Application>Microsoft Office PowerPoint</Application>
  <PresentationFormat>On-screen Show (16:10)</PresentationFormat>
  <Paragraphs>223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Vida eterna</vt:lpstr>
      <vt:lpstr>PowerPoint Presentation</vt:lpstr>
      <vt:lpstr>PowerPoint Presentation</vt:lpstr>
      <vt:lpstr>PowerPoint Presentation</vt:lpstr>
      <vt:lpstr>PowerPoint Presentation</vt:lpstr>
      <vt:lpstr>LA VIDA ETERNA se encuentra sólo en Jesús.</vt:lpstr>
      <vt:lpstr>PowerPoint Presentation</vt:lpstr>
      <vt:lpstr>LA VIDA ETERNA impacta nuestra adoración y nuestra ética.</vt:lpstr>
      <vt:lpstr>LA VIDA ETERNA Es demasiado maravilloso para descartar.</vt:lpstr>
      <vt:lpstr>LA VIDA ETERNA está en el corazón de nuestro evangelismo.</vt:lpstr>
      <vt:lpstr>Vida eterna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dc:title>
  <dc:creator>Phillip Shumake</dc:creator>
  <cp:lastModifiedBy>Esther Eubanks</cp:lastModifiedBy>
  <cp:revision>133</cp:revision>
  <dcterms:created xsi:type="dcterms:W3CDTF">2023-01-11T19:49:58Z</dcterms:created>
  <dcterms:modified xsi:type="dcterms:W3CDTF">2023-01-14T20:50:32Z</dcterms:modified>
</cp:coreProperties>
</file>