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6" r:id="rId2"/>
    <p:sldId id="264" r:id="rId3"/>
    <p:sldId id="266" r:id="rId4"/>
    <p:sldId id="257" r:id="rId5"/>
    <p:sldId id="268" r:id="rId6"/>
    <p:sldId id="261" r:id="rId7"/>
    <p:sldId id="267" r:id="rId8"/>
    <p:sldId id="258" r:id="rId9"/>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6"/>
    <a:srgbClr val="EAD9A7"/>
    <a:srgbClr val="EAD9D2"/>
    <a:srgbClr val="F3E8E2"/>
    <a:srgbClr val="DCD3CB"/>
    <a:srgbClr val="84C4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75"/>
    <p:restoredTop sz="71687"/>
  </p:normalViewPr>
  <p:slideViewPr>
    <p:cSldViewPr snapToGrid="0" snapToObjects="1">
      <p:cViewPr varScale="1">
        <p:scale>
          <a:sx n="83" d="100"/>
          <a:sy n="83" d="100"/>
        </p:scale>
        <p:origin x="14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7265CF-B9A3-EF4A-8861-4F1C4A592E02}" type="datetimeFigureOut">
              <a:rPr lang="en-US" smtClean="0"/>
              <a:t>2/11/23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6D240D-56A8-2045-9AB6-B3BEC5B690D0}" type="slidenum">
              <a:rPr lang="en-US" smtClean="0"/>
              <a:t>‹#›</a:t>
            </a:fld>
            <a:endParaRPr lang="en-US"/>
          </a:p>
        </p:txBody>
      </p:sp>
    </p:spTree>
    <p:extLst>
      <p:ext uri="{BB962C8B-B14F-4D97-AF65-F5344CB8AC3E}">
        <p14:creationId xmlns:p14="http://schemas.microsoft.com/office/powerpoint/2010/main" val="736646758"/>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Bible is full of warnings not to “Turn Back” to something in our past. </a:t>
            </a:r>
          </a:p>
          <a:p>
            <a:endParaRPr lang="en-US" dirty="0"/>
          </a:p>
          <a:p>
            <a:r>
              <a:rPr lang="en-US" dirty="0"/>
              <a:t>Not to turn back to old Idols, old habits, old treasures, - our old life.</a:t>
            </a:r>
          </a:p>
          <a:p>
            <a:endParaRPr lang="en-US" dirty="0"/>
          </a:p>
          <a:p>
            <a:r>
              <a:rPr lang="en-US" dirty="0"/>
              <a:t>These warnings are here because it is a strong temptation to look back and find comfort in what we know well.</a:t>
            </a:r>
          </a:p>
          <a:p>
            <a:endParaRPr lang="en-US" dirty="0"/>
          </a:p>
          <a:p>
            <a:r>
              <a:rPr lang="en-US" dirty="0"/>
              <a:t>In Galatians 3, Paul is dealing with the question of Jewish teachers who were TURNING BACK Gentiles to observe portions of the old Law of Moses – particularly the practice of </a:t>
            </a:r>
            <a:r>
              <a:rPr lang="en-US" dirty="0" err="1"/>
              <a:t>circumscion</a:t>
            </a:r>
            <a:r>
              <a:rPr lang="en-US" dirty="0"/>
              <a:t>.</a:t>
            </a:r>
          </a:p>
          <a:p>
            <a:endParaRPr lang="en-US" dirty="0"/>
          </a:p>
          <a:p>
            <a:r>
              <a:rPr lang="en-US" dirty="0"/>
              <a:t>The Israelites Wanted To Turn Back</a:t>
            </a:r>
          </a:p>
          <a:p>
            <a:r>
              <a:rPr lang="en-US" dirty="0"/>
              <a:t>Lot’s Wife Turned Back</a:t>
            </a:r>
          </a:p>
          <a:p>
            <a:r>
              <a:rPr lang="en-US" dirty="0"/>
              <a:t>Jesus Warns Us Not To Turn Back</a:t>
            </a:r>
          </a:p>
          <a:p>
            <a:endParaRPr lang="en-US" dirty="0"/>
          </a:p>
        </p:txBody>
      </p:sp>
      <p:sp>
        <p:nvSpPr>
          <p:cNvPr id="4" name="Slide Number Placeholder 3"/>
          <p:cNvSpPr>
            <a:spLocks noGrp="1"/>
          </p:cNvSpPr>
          <p:nvPr>
            <p:ph type="sldNum" sz="quarter" idx="5"/>
          </p:nvPr>
        </p:nvSpPr>
        <p:spPr/>
        <p:txBody>
          <a:bodyPr/>
          <a:lstStyle/>
          <a:p>
            <a:fld id="{EC6D240D-56A8-2045-9AB6-B3BEC5B690D0}" type="slidenum">
              <a:rPr lang="en-US" smtClean="0"/>
              <a:t>1</a:t>
            </a:fld>
            <a:endParaRPr lang="en-US"/>
          </a:p>
        </p:txBody>
      </p:sp>
    </p:spTree>
    <p:extLst>
      <p:ext uri="{BB962C8B-B14F-4D97-AF65-F5344CB8AC3E}">
        <p14:creationId xmlns:p14="http://schemas.microsoft.com/office/powerpoint/2010/main" val="3524246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obvious that we don’t ADD things that are evil… idol worship, </a:t>
            </a:r>
          </a:p>
          <a:p>
            <a:endParaRPr lang="en-US" dirty="0"/>
          </a:p>
          <a:p>
            <a:r>
              <a:rPr lang="en-US" dirty="0"/>
              <a:t>But, A practice doesn’t have to be EVIL to be excluded.  There are other very reasonable factors that all of us understand in ordinary practice of life…</a:t>
            </a:r>
          </a:p>
          <a:p>
            <a:endParaRPr lang="en-US" dirty="0"/>
          </a:p>
          <a:p>
            <a:r>
              <a:rPr lang="en-US" dirty="0"/>
              <a:t>NEW MATURITY:  we don’t decorate a Baby’s room and a 16 year old’s room the same. </a:t>
            </a:r>
          </a:p>
          <a:p>
            <a:endParaRPr lang="en-US" dirty="0"/>
          </a:p>
          <a:p>
            <a:r>
              <a:rPr lang="en-US" dirty="0"/>
              <a:t>NEW BLESSING: as we grow, we get new shoes.  The reality is, our feet won’t fit in the old ones.  </a:t>
            </a:r>
          </a:p>
          <a:p>
            <a:endParaRPr lang="en-US" dirty="0"/>
          </a:p>
          <a:p>
            <a:r>
              <a:rPr lang="en-US" dirty="0"/>
              <a:t>NEW FREEDOM: </a:t>
            </a:r>
          </a:p>
          <a:p>
            <a:endParaRPr lang="en-US" dirty="0"/>
          </a:p>
          <a:p>
            <a:r>
              <a:rPr lang="en-US" dirty="0"/>
              <a:t>We don’t have the authority to ADD things to the Covenant of Christ.</a:t>
            </a:r>
          </a:p>
          <a:p>
            <a:endParaRPr lang="en-US" dirty="0"/>
          </a:p>
          <a:p>
            <a:endParaRPr lang="en-US" dirty="0"/>
          </a:p>
          <a:p>
            <a:r>
              <a:rPr lang="en-US" dirty="0"/>
              <a:t>Galatians Answers The Question: One of the things that make this tricky – is that not only is this not evil…but they aren’t saying to “REMOVE” any Gospel practice: They aren’t trying to convince the Christians to STOP</a:t>
            </a:r>
          </a:p>
          <a:p>
            <a:br>
              <a:rPr lang="en-US" dirty="0"/>
            </a:br>
            <a:r>
              <a:rPr lang="en-US" dirty="0"/>
              <a:t>What About Modifying or Supplementing The Gospel with Practices In The Old Testament Law?</a:t>
            </a:r>
          </a:p>
        </p:txBody>
      </p:sp>
      <p:sp>
        <p:nvSpPr>
          <p:cNvPr id="4" name="Slide Number Placeholder 3"/>
          <p:cNvSpPr>
            <a:spLocks noGrp="1"/>
          </p:cNvSpPr>
          <p:nvPr>
            <p:ph type="sldNum" sz="quarter" idx="5"/>
          </p:nvPr>
        </p:nvSpPr>
        <p:spPr/>
        <p:txBody>
          <a:bodyPr/>
          <a:lstStyle/>
          <a:p>
            <a:fld id="{EC6D240D-56A8-2045-9AB6-B3BEC5B690D0}" type="slidenum">
              <a:rPr lang="en-US" smtClean="0"/>
              <a:t>2</a:t>
            </a:fld>
            <a:endParaRPr lang="en-US"/>
          </a:p>
        </p:txBody>
      </p:sp>
    </p:spTree>
    <p:extLst>
      <p:ext uri="{BB962C8B-B14F-4D97-AF65-F5344CB8AC3E}">
        <p14:creationId xmlns:p14="http://schemas.microsoft.com/office/powerpoint/2010/main" val="2524292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obvious that we don’t ADD things that are evil… idol worship, </a:t>
            </a:r>
          </a:p>
          <a:p>
            <a:endParaRPr lang="en-US" dirty="0"/>
          </a:p>
          <a:p>
            <a:r>
              <a:rPr lang="en-US" dirty="0"/>
              <a:t>But, A practice doesn’t have to be EVIL to be excluded.  There are other very reasonable factors that all of us understand in ordinary practice of life…</a:t>
            </a:r>
          </a:p>
          <a:p>
            <a:endParaRPr lang="en-US" dirty="0"/>
          </a:p>
          <a:p>
            <a:r>
              <a:rPr lang="en-US" dirty="0"/>
              <a:t>NEW MATURITY:  we don’t decorate a Baby’s room and a 16 year old’s room the same. </a:t>
            </a:r>
          </a:p>
          <a:p>
            <a:endParaRPr lang="en-US" dirty="0"/>
          </a:p>
          <a:p>
            <a:r>
              <a:rPr lang="en-US" dirty="0"/>
              <a:t>NEW BLESSING: as we grow, we get new shoes.  The reality is, our feet won’t fit in the old ones.  </a:t>
            </a:r>
          </a:p>
          <a:p>
            <a:endParaRPr lang="en-US" dirty="0"/>
          </a:p>
          <a:p>
            <a:r>
              <a:rPr lang="en-US" dirty="0"/>
              <a:t>NEW FREEDOM: </a:t>
            </a:r>
          </a:p>
          <a:p>
            <a:endParaRPr lang="en-US" dirty="0"/>
          </a:p>
          <a:p>
            <a:r>
              <a:rPr lang="en-US" dirty="0"/>
              <a:t>We don’t have the authority to ADD things to the Covenant of Christ.</a:t>
            </a:r>
          </a:p>
          <a:p>
            <a:endParaRPr lang="en-US" dirty="0"/>
          </a:p>
          <a:p>
            <a:endParaRPr lang="en-US" dirty="0"/>
          </a:p>
          <a:p>
            <a:r>
              <a:rPr lang="en-US" dirty="0"/>
              <a:t>Galatians Answers The Question: One of the things that make this tricky – is that not only is this not evil…but they aren’t saying to “REMOVE” any Gospel practice: They aren’t trying to convince the Christians to STOP</a:t>
            </a:r>
          </a:p>
          <a:p>
            <a:br>
              <a:rPr lang="en-US" dirty="0"/>
            </a:br>
            <a:r>
              <a:rPr lang="en-US" dirty="0"/>
              <a:t>What About Modifying or Supplementing The Gospel with Practices In The Old Testament Law?</a:t>
            </a:r>
          </a:p>
        </p:txBody>
      </p:sp>
      <p:sp>
        <p:nvSpPr>
          <p:cNvPr id="4" name="Slide Number Placeholder 3"/>
          <p:cNvSpPr>
            <a:spLocks noGrp="1"/>
          </p:cNvSpPr>
          <p:nvPr>
            <p:ph type="sldNum" sz="quarter" idx="5"/>
          </p:nvPr>
        </p:nvSpPr>
        <p:spPr/>
        <p:txBody>
          <a:bodyPr/>
          <a:lstStyle/>
          <a:p>
            <a:fld id="{EC6D240D-56A8-2045-9AB6-B3BEC5B690D0}" type="slidenum">
              <a:rPr lang="en-US" smtClean="0"/>
              <a:t>3</a:t>
            </a:fld>
            <a:endParaRPr lang="en-US"/>
          </a:p>
        </p:txBody>
      </p:sp>
    </p:spTree>
    <p:extLst>
      <p:ext uri="{BB962C8B-B14F-4D97-AF65-F5344CB8AC3E}">
        <p14:creationId xmlns:p14="http://schemas.microsoft.com/office/powerpoint/2010/main" val="1980296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Paul GIVES 3 Arguments for the SUPERIORITY OF FAITH vs. the LAW.</a:t>
            </a:r>
          </a:p>
          <a:p>
            <a:endParaRPr lang="en-US" dirty="0"/>
          </a:p>
          <a:p>
            <a:endParaRPr lang="en-US" dirty="0"/>
          </a:p>
        </p:txBody>
      </p:sp>
      <p:sp>
        <p:nvSpPr>
          <p:cNvPr id="4" name="Slide Number Placeholder 3"/>
          <p:cNvSpPr>
            <a:spLocks noGrp="1"/>
          </p:cNvSpPr>
          <p:nvPr>
            <p:ph type="sldNum" sz="quarter" idx="5"/>
          </p:nvPr>
        </p:nvSpPr>
        <p:spPr/>
        <p:txBody>
          <a:bodyPr/>
          <a:lstStyle/>
          <a:p>
            <a:fld id="{EC6D240D-56A8-2045-9AB6-B3BEC5B690D0}" type="slidenum">
              <a:rPr lang="en-US" smtClean="0"/>
              <a:t>4</a:t>
            </a:fld>
            <a:endParaRPr lang="en-US"/>
          </a:p>
        </p:txBody>
      </p:sp>
    </p:spTree>
    <p:extLst>
      <p:ext uri="{BB962C8B-B14F-4D97-AF65-F5344CB8AC3E}">
        <p14:creationId xmlns:p14="http://schemas.microsoft.com/office/powerpoint/2010/main" val="672211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Ceremonies... The feasts and the dancing and the incense were beautiful… but they aren’t part of our worship now.  I’m not saying they are evil. I’m saying our WALK BY FAITH is superior.</a:t>
            </a:r>
          </a:p>
          <a:p>
            <a:endParaRPr lang="en-US" dirty="0"/>
          </a:p>
          <a:p>
            <a:r>
              <a:rPr lang="en-US" dirty="0"/>
              <a:t>Instrumental Music…   It was authorized by God for David but not for us.  Just pointing to the OLD LAW is insufficient.</a:t>
            </a:r>
          </a:p>
          <a:p>
            <a:endParaRPr lang="en-US" dirty="0"/>
          </a:p>
          <a:p>
            <a:r>
              <a:rPr lang="en-US" dirty="0"/>
              <a:t>Priests…. The church is not set up with preachers or elders being “priests” over others.  We have JESUS as our HIGH PRIEST, and we are a nation of priests together!</a:t>
            </a:r>
          </a:p>
        </p:txBody>
      </p:sp>
      <p:sp>
        <p:nvSpPr>
          <p:cNvPr id="4" name="Slide Number Placeholder 3"/>
          <p:cNvSpPr>
            <a:spLocks noGrp="1"/>
          </p:cNvSpPr>
          <p:nvPr>
            <p:ph type="sldNum" sz="quarter" idx="5"/>
          </p:nvPr>
        </p:nvSpPr>
        <p:spPr/>
        <p:txBody>
          <a:bodyPr/>
          <a:lstStyle/>
          <a:p>
            <a:fld id="{EC6D240D-56A8-2045-9AB6-B3BEC5B690D0}" type="slidenum">
              <a:rPr lang="en-US" smtClean="0"/>
              <a:t>5</a:t>
            </a:fld>
            <a:endParaRPr lang="en-US"/>
          </a:p>
        </p:txBody>
      </p:sp>
    </p:spTree>
    <p:extLst>
      <p:ext uri="{BB962C8B-B14F-4D97-AF65-F5344CB8AC3E}">
        <p14:creationId xmlns:p14="http://schemas.microsoft.com/office/powerpoint/2010/main" val="1962729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PAUL GIVES 3 REASONS to see the LIMITS of the LAW…</a:t>
            </a:r>
          </a:p>
          <a:p>
            <a:endParaRPr lang="en-US" dirty="0"/>
          </a:p>
          <a:p>
            <a:r>
              <a:rPr lang="en-US" dirty="0"/>
              <a:t>Temporary Tutor… I can remember watching episodes of “Super Nanny” a TV show where a British parenting expert would temporarily come into a family’s home to observe and then teach new strategies. She wasn’t going to be with the family forever – but was there to lead them to a new way of doing things.</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EC6D240D-56A8-2045-9AB6-B3BEC5B690D0}" type="slidenum">
              <a:rPr lang="en-US" smtClean="0"/>
              <a:t>6</a:t>
            </a:fld>
            <a:endParaRPr lang="en-US"/>
          </a:p>
        </p:txBody>
      </p:sp>
    </p:spTree>
    <p:extLst>
      <p:ext uri="{BB962C8B-B14F-4D97-AF65-F5344CB8AC3E}">
        <p14:creationId xmlns:p14="http://schemas.microsoft.com/office/powerpoint/2010/main" val="2246281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become the sons and daughters of God.</a:t>
            </a:r>
          </a:p>
          <a:p>
            <a:r>
              <a:rPr lang="en-US" dirty="0"/>
              <a:t>We can be baptized INTO Christ.</a:t>
            </a:r>
          </a:p>
          <a:p>
            <a:r>
              <a:rPr lang="en-US" dirty="0"/>
              <a:t>We can be clothed with Christ.</a:t>
            </a:r>
          </a:p>
          <a:p>
            <a:r>
              <a:rPr lang="en-US" dirty="0"/>
              <a:t>We can be accepted regardless of worldly distinctions.</a:t>
            </a:r>
          </a:p>
          <a:p>
            <a:r>
              <a:rPr lang="en-US" dirty="0"/>
              <a:t>We will belong to Christ, as Abraham’s spiritual descendants, and receive the promised inheritance.</a:t>
            </a:r>
          </a:p>
          <a:p>
            <a:endParaRPr lang="en-US" dirty="0"/>
          </a:p>
        </p:txBody>
      </p:sp>
      <p:sp>
        <p:nvSpPr>
          <p:cNvPr id="4" name="Slide Number Placeholder 3"/>
          <p:cNvSpPr>
            <a:spLocks noGrp="1"/>
          </p:cNvSpPr>
          <p:nvPr>
            <p:ph type="sldNum" sz="quarter" idx="5"/>
          </p:nvPr>
        </p:nvSpPr>
        <p:spPr/>
        <p:txBody>
          <a:bodyPr/>
          <a:lstStyle/>
          <a:p>
            <a:fld id="{EC6D240D-56A8-2045-9AB6-B3BEC5B690D0}" type="slidenum">
              <a:rPr lang="en-US" smtClean="0"/>
              <a:t>7</a:t>
            </a:fld>
            <a:endParaRPr lang="en-US"/>
          </a:p>
        </p:txBody>
      </p:sp>
    </p:spTree>
    <p:extLst>
      <p:ext uri="{BB962C8B-B14F-4D97-AF65-F5344CB8AC3E}">
        <p14:creationId xmlns:p14="http://schemas.microsoft.com/office/powerpoint/2010/main" val="37725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34F808-7D17-A14F-BEA9-51D8AE9D34A7}" type="datetimeFigureOut">
              <a:rPr lang="en-US" smtClean="0"/>
              <a:t>2/11/23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C9B91-BCB2-B949-B2C5-9CB67870819A}" type="slidenum">
              <a:rPr lang="en-US" smtClean="0"/>
              <a:t>‹#›</a:t>
            </a:fld>
            <a:endParaRPr lang="en-US"/>
          </a:p>
        </p:txBody>
      </p:sp>
    </p:spTree>
    <p:extLst>
      <p:ext uri="{BB962C8B-B14F-4D97-AF65-F5344CB8AC3E}">
        <p14:creationId xmlns:p14="http://schemas.microsoft.com/office/powerpoint/2010/main" val="14090923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34F808-7D17-A14F-BEA9-51D8AE9D34A7}" type="datetimeFigureOut">
              <a:rPr lang="en-US" smtClean="0"/>
              <a:t>2/11/23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C9B91-BCB2-B949-B2C5-9CB67870819A}" type="slidenum">
              <a:rPr lang="en-US" smtClean="0"/>
              <a:t>‹#›</a:t>
            </a:fld>
            <a:endParaRPr lang="en-US"/>
          </a:p>
        </p:txBody>
      </p:sp>
    </p:spTree>
    <p:extLst>
      <p:ext uri="{BB962C8B-B14F-4D97-AF65-F5344CB8AC3E}">
        <p14:creationId xmlns:p14="http://schemas.microsoft.com/office/powerpoint/2010/main" val="31872429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34F808-7D17-A14F-BEA9-51D8AE9D34A7}" type="datetimeFigureOut">
              <a:rPr lang="en-US" smtClean="0"/>
              <a:t>2/11/23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C9B91-BCB2-B949-B2C5-9CB67870819A}" type="slidenum">
              <a:rPr lang="en-US" smtClean="0"/>
              <a:t>‹#›</a:t>
            </a:fld>
            <a:endParaRPr lang="en-US"/>
          </a:p>
        </p:txBody>
      </p:sp>
    </p:spTree>
    <p:extLst>
      <p:ext uri="{BB962C8B-B14F-4D97-AF65-F5344CB8AC3E}">
        <p14:creationId xmlns:p14="http://schemas.microsoft.com/office/powerpoint/2010/main" val="18760600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solidFill>
                  <a:schemeClr val="bg1"/>
                </a:solidFill>
              </a:defRPr>
            </a:lvl1pPr>
            <a:lvl2pPr>
              <a:defRPr sz="20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034F808-7D17-A14F-BEA9-51D8AE9D34A7}" type="datetimeFigureOut">
              <a:rPr lang="en-US" smtClean="0"/>
              <a:t>2/11/23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C9B91-BCB2-B949-B2C5-9CB67870819A}" type="slidenum">
              <a:rPr lang="en-US" smtClean="0"/>
              <a:t>‹#›</a:t>
            </a:fld>
            <a:endParaRPr lang="en-US"/>
          </a:p>
        </p:txBody>
      </p:sp>
    </p:spTree>
    <p:extLst>
      <p:ext uri="{BB962C8B-B14F-4D97-AF65-F5344CB8AC3E}">
        <p14:creationId xmlns:p14="http://schemas.microsoft.com/office/powerpoint/2010/main" val="238541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34F808-7D17-A14F-BEA9-51D8AE9D34A7}" type="datetimeFigureOut">
              <a:rPr lang="en-US" smtClean="0"/>
              <a:t>2/11/23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C9B91-BCB2-B949-B2C5-9CB67870819A}" type="slidenum">
              <a:rPr lang="en-US" smtClean="0"/>
              <a:t>‹#›</a:t>
            </a:fld>
            <a:endParaRPr lang="en-US"/>
          </a:p>
        </p:txBody>
      </p:sp>
    </p:spTree>
    <p:extLst>
      <p:ext uri="{BB962C8B-B14F-4D97-AF65-F5344CB8AC3E}">
        <p14:creationId xmlns:p14="http://schemas.microsoft.com/office/powerpoint/2010/main" val="5480652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34F808-7D17-A14F-BEA9-51D8AE9D34A7}" type="datetimeFigureOut">
              <a:rPr lang="en-US" smtClean="0"/>
              <a:t>2/11/23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C9B91-BCB2-B949-B2C5-9CB67870819A}" type="slidenum">
              <a:rPr lang="en-US" smtClean="0"/>
              <a:t>‹#›</a:t>
            </a:fld>
            <a:endParaRPr lang="en-US"/>
          </a:p>
        </p:txBody>
      </p:sp>
    </p:spTree>
    <p:extLst>
      <p:ext uri="{BB962C8B-B14F-4D97-AF65-F5344CB8AC3E}">
        <p14:creationId xmlns:p14="http://schemas.microsoft.com/office/powerpoint/2010/main" val="9856002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34F808-7D17-A14F-BEA9-51D8AE9D34A7}" type="datetimeFigureOut">
              <a:rPr lang="en-US" smtClean="0"/>
              <a:t>2/11/23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5C9B91-BCB2-B949-B2C5-9CB67870819A}" type="slidenum">
              <a:rPr lang="en-US" smtClean="0"/>
              <a:t>‹#›</a:t>
            </a:fld>
            <a:endParaRPr lang="en-US"/>
          </a:p>
        </p:txBody>
      </p:sp>
    </p:spTree>
    <p:extLst>
      <p:ext uri="{BB962C8B-B14F-4D97-AF65-F5344CB8AC3E}">
        <p14:creationId xmlns:p14="http://schemas.microsoft.com/office/powerpoint/2010/main" val="28107836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34F808-7D17-A14F-BEA9-51D8AE9D34A7}" type="datetimeFigureOut">
              <a:rPr lang="en-US" smtClean="0"/>
              <a:t>2/11/23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5C9B91-BCB2-B949-B2C5-9CB67870819A}" type="slidenum">
              <a:rPr lang="en-US" smtClean="0"/>
              <a:t>‹#›</a:t>
            </a:fld>
            <a:endParaRPr lang="en-US"/>
          </a:p>
        </p:txBody>
      </p:sp>
    </p:spTree>
    <p:extLst>
      <p:ext uri="{BB962C8B-B14F-4D97-AF65-F5344CB8AC3E}">
        <p14:creationId xmlns:p14="http://schemas.microsoft.com/office/powerpoint/2010/main" val="13421511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34F808-7D17-A14F-BEA9-51D8AE9D34A7}" type="datetimeFigureOut">
              <a:rPr lang="en-US" smtClean="0"/>
              <a:t>2/11/23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5C9B91-BCB2-B949-B2C5-9CB67870819A}" type="slidenum">
              <a:rPr lang="en-US" smtClean="0"/>
              <a:t>‹#›</a:t>
            </a:fld>
            <a:endParaRPr lang="en-US"/>
          </a:p>
        </p:txBody>
      </p:sp>
    </p:spTree>
    <p:extLst>
      <p:ext uri="{BB962C8B-B14F-4D97-AF65-F5344CB8AC3E}">
        <p14:creationId xmlns:p14="http://schemas.microsoft.com/office/powerpoint/2010/main" val="40670601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034F808-7D17-A14F-BEA9-51D8AE9D34A7}" type="datetimeFigureOut">
              <a:rPr lang="en-US" smtClean="0"/>
              <a:t>2/11/23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C9B91-BCB2-B949-B2C5-9CB67870819A}" type="slidenum">
              <a:rPr lang="en-US" smtClean="0"/>
              <a:t>‹#›</a:t>
            </a:fld>
            <a:endParaRPr lang="en-US"/>
          </a:p>
        </p:txBody>
      </p:sp>
    </p:spTree>
    <p:extLst>
      <p:ext uri="{BB962C8B-B14F-4D97-AF65-F5344CB8AC3E}">
        <p14:creationId xmlns:p14="http://schemas.microsoft.com/office/powerpoint/2010/main" val="21392309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034F808-7D17-A14F-BEA9-51D8AE9D34A7}" type="datetimeFigureOut">
              <a:rPr lang="en-US" smtClean="0"/>
              <a:t>2/11/23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C9B91-BCB2-B949-B2C5-9CB67870819A}" type="slidenum">
              <a:rPr lang="en-US" smtClean="0"/>
              <a:t>‹#›</a:t>
            </a:fld>
            <a:endParaRPr lang="en-US"/>
          </a:p>
        </p:txBody>
      </p:sp>
    </p:spTree>
    <p:extLst>
      <p:ext uri="{BB962C8B-B14F-4D97-AF65-F5344CB8AC3E}">
        <p14:creationId xmlns:p14="http://schemas.microsoft.com/office/powerpoint/2010/main" val="9585849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8034F808-7D17-A14F-BEA9-51D8AE9D34A7}" type="datetimeFigureOut">
              <a:rPr lang="en-US" smtClean="0"/>
              <a:t>2/11/23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B75C9B91-BCB2-B949-B2C5-9CB67870819A}" type="slidenum">
              <a:rPr lang="en-US" smtClean="0"/>
              <a:t>‹#›</a:t>
            </a:fld>
            <a:endParaRPr lang="en-US"/>
          </a:p>
        </p:txBody>
      </p:sp>
    </p:spTree>
    <p:extLst>
      <p:ext uri="{BB962C8B-B14F-4D97-AF65-F5344CB8AC3E}">
        <p14:creationId xmlns:p14="http://schemas.microsoft.com/office/powerpoint/2010/main" val="38773644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8293F-04A0-244D-93BC-0AA4D01F423D}"/>
              </a:ext>
            </a:extLst>
          </p:cNvPr>
          <p:cNvSpPr>
            <a:spLocks noGrp="1"/>
          </p:cNvSpPr>
          <p:nvPr>
            <p:ph type="ctrTitle"/>
          </p:nvPr>
        </p:nvSpPr>
        <p:spPr/>
        <p:txBody>
          <a:bodyPr/>
          <a:lstStyle/>
          <a:p>
            <a:r>
              <a:rPr lang="en-US" dirty="0"/>
              <a:t>No Turning Back</a:t>
            </a:r>
          </a:p>
        </p:txBody>
      </p:sp>
      <p:sp>
        <p:nvSpPr>
          <p:cNvPr id="3" name="Subtitle 2">
            <a:extLst>
              <a:ext uri="{FF2B5EF4-FFF2-40B4-BE49-F238E27FC236}">
                <a16:creationId xmlns:a16="http://schemas.microsoft.com/office/drawing/2014/main" id="{E748E38C-D71C-0149-A9D7-15DE72FFE7A2}"/>
              </a:ext>
            </a:extLst>
          </p:cNvPr>
          <p:cNvSpPr>
            <a:spLocks noGrp="1"/>
          </p:cNvSpPr>
          <p:nvPr>
            <p:ph type="subTitle" idx="1"/>
          </p:nvPr>
        </p:nvSpPr>
        <p:spPr/>
        <p:txBody>
          <a:bodyPr/>
          <a:lstStyle/>
          <a:p>
            <a:endParaRPr lang="en-US"/>
          </a:p>
        </p:txBody>
      </p:sp>
      <p:pic>
        <p:nvPicPr>
          <p:cNvPr id="6" name="Picture 5">
            <a:extLst>
              <a:ext uri="{FF2B5EF4-FFF2-40B4-BE49-F238E27FC236}">
                <a16:creationId xmlns:a16="http://schemas.microsoft.com/office/drawing/2014/main" id="{4F942537-CB19-6748-9F40-ACF0ABD41C50}"/>
              </a:ext>
            </a:extLst>
          </p:cNvPr>
          <p:cNvPicPr>
            <a:picLocks noChangeAspect="1"/>
          </p:cNvPicPr>
          <p:nvPr/>
        </p:nvPicPr>
        <p:blipFill>
          <a:blip r:embed="rId3"/>
          <a:stretch>
            <a:fillRect/>
          </a:stretch>
        </p:blipFill>
        <p:spPr>
          <a:xfrm>
            <a:off x="0" y="0"/>
            <a:ext cx="9144000" cy="5715000"/>
          </a:xfrm>
          <a:prstGeom prst="rect">
            <a:avLst/>
          </a:prstGeom>
        </p:spPr>
      </p:pic>
    </p:spTree>
    <p:extLst>
      <p:ext uri="{BB962C8B-B14F-4D97-AF65-F5344CB8AC3E}">
        <p14:creationId xmlns:p14="http://schemas.microsoft.com/office/powerpoint/2010/main" val="24199239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92747-6ED0-B347-9E33-931728344AEA}"/>
              </a:ext>
            </a:extLst>
          </p:cNvPr>
          <p:cNvSpPr>
            <a:spLocks noGrp="1"/>
          </p:cNvSpPr>
          <p:nvPr>
            <p:ph type="title"/>
          </p:nvPr>
        </p:nvSpPr>
        <p:spPr>
          <a:xfrm>
            <a:off x="628650" y="960895"/>
            <a:ext cx="7886700" cy="1751308"/>
          </a:xfrm>
        </p:spPr>
        <p:txBody>
          <a:bodyPr>
            <a:normAutofit/>
          </a:bodyPr>
          <a:lstStyle/>
          <a:p>
            <a:pPr algn="ctr"/>
            <a:r>
              <a:rPr lang="en-US" sz="7200" b="1" dirty="0">
                <a:latin typeface="+mn-lt"/>
              </a:rPr>
              <a:t>WHY NOT?</a:t>
            </a:r>
          </a:p>
        </p:txBody>
      </p:sp>
      <p:sp>
        <p:nvSpPr>
          <p:cNvPr id="3" name="Content Placeholder 2">
            <a:extLst>
              <a:ext uri="{FF2B5EF4-FFF2-40B4-BE49-F238E27FC236}">
                <a16:creationId xmlns:a16="http://schemas.microsoft.com/office/drawing/2014/main" id="{2FC039EF-0EF4-4541-B28F-F9D197664071}"/>
              </a:ext>
            </a:extLst>
          </p:cNvPr>
          <p:cNvSpPr>
            <a:spLocks noGrp="1"/>
          </p:cNvSpPr>
          <p:nvPr>
            <p:ph idx="1"/>
          </p:nvPr>
        </p:nvSpPr>
        <p:spPr>
          <a:xfrm>
            <a:off x="464949" y="3022169"/>
            <a:ext cx="8508569" cy="2125300"/>
          </a:xfrm>
        </p:spPr>
        <p:txBody>
          <a:bodyPr>
            <a:normAutofit/>
          </a:bodyPr>
          <a:lstStyle/>
          <a:p>
            <a:r>
              <a:rPr lang="en-US" sz="2800" dirty="0"/>
              <a:t>A </a:t>
            </a:r>
            <a:r>
              <a:rPr lang="en-US" sz="2800" b="1" dirty="0">
                <a:solidFill>
                  <a:srgbClr val="FFD576"/>
                </a:solidFill>
              </a:rPr>
              <a:t>New Stage </a:t>
            </a:r>
            <a:r>
              <a:rPr lang="en-US" sz="2800" dirty="0"/>
              <a:t>of Maturity…  (1 Corinthians 13:11)</a:t>
            </a:r>
          </a:p>
          <a:p>
            <a:r>
              <a:rPr lang="en-US" sz="2800" dirty="0"/>
              <a:t>A </a:t>
            </a:r>
            <a:r>
              <a:rPr lang="en-US" sz="2800" b="1" dirty="0">
                <a:solidFill>
                  <a:srgbClr val="FFD576"/>
                </a:solidFill>
              </a:rPr>
              <a:t>New Blessing </a:t>
            </a:r>
            <a:r>
              <a:rPr lang="en-US" sz="2800" dirty="0"/>
              <a:t>That Fits A New Reality… (Joshua 5:12)</a:t>
            </a:r>
          </a:p>
          <a:p>
            <a:r>
              <a:rPr lang="en-US" sz="2800" dirty="0"/>
              <a:t>A </a:t>
            </a:r>
            <a:r>
              <a:rPr lang="en-US" sz="2800" b="1" dirty="0">
                <a:solidFill>
                  <a:srgbClr val="FFD576"/>
                </a:solidFill>
              </a:rPr>
              <a:t>New Freedom</a:t>
            </a:r>
            <a:r>
              <a:rPr lang="en-US" sz="2800" dirty="0">
                <a:solidFill>
                  <a:srgbClr val="FFD576"/>
                </a:solidFill>
              </a:rPr>
              <a:t> </a:t>
            </a:r>
            <a:r>
              <a:rPr lang="en-US" sz="2800" dirty="0"/>
              <a:t>Calls For New Loyalty…(1 Peter 2:16)</a:t>
            </a:r>
          </a:p>
          <a:p>
            <a:endParaRPr lang="en-US" sz="2800" dirty="0"/>
          </a:p>
        </p:txBody>
      </p:sp>
      <p:pic>
        <p:nvPicPr>
          <p:cNvPr id="5" name="Picture 4">
            <a:extLst>
              <a:ext uri="{FF2B5EF4-FFF2-40B4-BE49-F238E27FC236}">
                <a16:creationId xmlns:a16="http://schemas.microsoft.com/office/drawing/2014/main" id="{0E5AED1E-B129-8D4F-860E-49170938D23F}"/>
              </a:ext>
            </a:extLst>
          </p:cNvPr>
          <p:cNvPicPr>
            <a:picLocks noChangeAspect="1"/>
          </p:cNvPicPr>
          <p:nvPr/>
        </p:nvPicPr>
        <p:blipFill>
          <a:blip r:embed="rId3">
            <a:alphaModFix amt="33000"/>
          </a:blip>
          <a:stretch>
            <a:fillRect/>
          </a:stretch>
        </p:blipFill>
        <p:spPr>
          <a:xfrm>
            <a:off x="3448669" y="213030"/>
            <a:ext cx="2246662" cy="2590414"/>
          </a:xfrm>
          <a:prstGeom prst="rect">
            <a:avLst/>
          </a:prstGeom>
        </p:spPr>
      </p:pic>
      <p:sp>
        <p:nvSpPr>
          <p:cNvPr id="6" name="TextBox 5">
            <a:extLst>
              <a:ext uri="{FF2B5EF4-FFF2-40B4-BE49-F238E27FC236}">
                <a16:creationId xmlns:a16="http://schemas.microsoft.com/office/drawing/2014/main" id="{0D4B3FAD-A797-C248-ADB2-C17D9975CF64}"/>
              </a:ext>
            </a:extLst>
          </p:cNvPr>
          <p:cNvSpPr txBox="1"/>
          <p:nvPr/>
        </p:nvSpPr>
        <p:spPr>
          <a:xfrm>
            <a:off x="2628826" y="855905"/>
            <a:ext cx="3886348" cy="646331"/>
          </a:xfrm>
          <a:prstGeom prst="rect">
            <a:avLst/>
          </a:prstGeom>
          <a:noFill/>
        </p:spPr>
        <p:txBody>
          <a:bodyPr wrap="square" rtlCol="0">
            <a:spAutoFit/>
          </a:bodyPr>
          <a:lstStyle/>
          <a:p>
            <a:pPr algn="ctr"/>
            <a:r>
              <a:rPr lang="en-US" sz="3600" dirty="0">
                <a:solidFill>
                  <a:schemeClr val="bg1"/>
                </a:solidFill>
              </a:rPr>
              <a:t>This Isn’t Evil So…</a:t>
            </a:r>
          </a:p>
        </p:txBody>
      </p:sp>
    </p:spTree>
    <p:extLst>
      <p:ext uri="{BB962C8B-B14F-4D97-AF65-F5344CB8AC3E}">
        <p14:creationId xmlns:p14="http://schemas.microsoft.com/office/powerpoint/2010/main" val="41527052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92747-6ED0-B347-9E33-931728344AEA}"/>
              </a:ext>
            </a:extLst>
          </p:cNvPr>
          <p:cNvSpPr>
            <a:spLocks noGrp="1"/>
          </p:cNvSpPr>
          <p:nvPr>
            <p:ph type="title"/>
          </p:nvPr>
        </p:nvSpPr>
        <p:spPr>
          <a:xfrm>
            <a:off x="628650" y="960895"/>
            <a:ext cx="7886700" cy="1751308"/>
          </a:xfrm>
        </p:spPr>
        <p:txBody>
          <a:bodyPr>
            <a:normAutofit/>
          </a:bodyPr>
          <a:lstStyle/>
          <a:p>
            <a:pPr algn="ctr"/>
            <a:r>
              <a:rPr lang="en-US" sz="7200" b="1" dirty="0">
                <a:latin typeface="+mn-lt"/>
              </a:rPr>
              <a:t>ASKING WHO?</a:t>
            </a:r>
          </a:p>
        </p:txBody>
      </p:sp>
      <p:sp>
        <p:nvSpPr>
          <p:cNvPr id="3" name="Content Placeholder 2">
            <a:extLst>
              <a:ext uri="{FF2B5EF4-FFF2-40B4-BE49-F238E27FC236}">
                <a16:creationId xmlns:a16="http://schemas.microsoft.com/office/drawing/2014/main" id="{2FC039EF-0EF4-4541-B28F-F9D197664071}"/>
              </a:ext>
            </a:extLst>
          </p:cNvPr>
          <p:cNvSpPr>
            <a:spLocks noGrp="1"/>
          </p:cNvSpPr>
          <p:nvPr>
            <p:ph idx="1"/>
          </p:nvPr>
        </p:nvSpPr>
        <p:spPr>
          <a:xfrm>
            <a:off x="535662" y="3022169"/>
            <a:ext cx="8112394" cy="2125300"/>
          </a:xfrm>
        </p:spPr>
        <p:txBody>
          <a:bodyPr>
            <a:normAutofit/>
          </a:bodyPr>
          <a:lstStyle/>
          <a:p>
            <a:pPr algn="ctr"/>
            <a:r>
              <a:rPr lang="en-US" sz="2800" dirty="0"/>
              <a:t>Who Has </a:t>
            </a:r>
            <a:r>
              <a:rPr lang="en-US" sz="2800" b="1" dirty="0">
                <a:solidFill>
                  <a:srgbClr val="FFD576"/>
                </a:solidFill>
              </a:rPr>
              <a:t>“Bewitched” </a:t>
            </a:r>
            <a:r>
              <a:rPr lang="en-US" sz="2800" dirty="0"/>
              <a:t>You?  </a:t>
            </a:r>
          </a:p>
          <a:p>
            <a:pPr algn="ctr"/>
            <a:r>
              <a:rPr lang="en-US" dirty="0"/>
              <a:t>“fascinated you so that you have lost your wits… Reference to the "eyes" is appropriate, as </a:t>
            </a:r>
            <a:r>
              <a:rPr lang="en-US" i="1" dirty="0"/>
              <a:t>fascination</a:t>
            </a:r>
            <a:r>
              <a:rPr lang="en-US" dirty="0"/>
              <a:t> was supposed to be exercised through the eyes. The sight of Christ crucified ought to have been enough to counteract all fascination.”</a:t>
            </a:r>
          </a:p>
        </p:txBody>
      </p:sp>
      <p:pic>
        <p:nvPicPr>
          <p:cNvPr id="5" name="Picture 4">
            <a:extLst>
              <a:ext uri="{FF2B5EF4-FFF2-40B4-BE49-F238E27FC236}">
                <a16:creationId xmlns:a16="http://schemas.microsoft.com/office/drawing/2014/main" id="{0E5AED1E-B129-8D4F-860E-49170938D23F}"/>
              </a:ext>
            </a:extLst>
          </p:cNvPr>
          <p:cNvPicPr>
            <a:picLocks noChangeAspect="1"/>
          </p:cNvPicPr>
          <p:nvPr/>
        </p:nvPicPr>
        <p:blipFill>
          <a:blip r:embed="rId3">
            <a:alphaModFix amt="33000"/>
          </a:blip>
          <a:stretch>
            <a:fillRect/>
          </a:stretch>
        </p:blipFill>
        <p:spPr>
          <a:xfrm>
            <a:off x="3448669" y="213030"/>
            <a:ext cx="2246662" cy="2590414"/>
          </a:xfrm>
          <a:prstGeom prst="rect">
            <a:avLst/>
          </a:prstGeom>
        </p:spPr>
      </p:pic>
      <p:sp>
        <p:nvSpPr>
          <p:cNvPr id="6" name="TextBox 5">
            <a:extLst>
              <a:ext uri="{FF2B5EF4-FFF2-40B4-BE49-F238E27FC236}">
                <a16:creationId xmlns:a16="http://schemas.microsoft.com/office/drawing/2014/main" id="{0D4B3FAD-A797-C248-ADB2-C17D9975CF64}"/>
              </a:ext>
            </a:extLst>
          </p:cNvPr>
          <p:cNvSpPr txBox="1"/>
          <p:nvPr/>
        </p:nvSpPr>
        <p:spPr>
          <a:xfrm>
            <a:off x="2628826" y="855905"/>
            <a:ext cx="3886348" cy="646331"/>
          </a:xfrm>
          <a:prstGeom prst="rect">
            <a:avLst/>
          </a:prstGeom>
          <a:noFill/>
        </p:spPr>
        <p:txBody>
          <a:bodyPr wrap="square" rtlCol="0">
            <a:spAutoFit/>
          </a:bodyPr>
          <a:lstStyle/>
          <a:p>
            <a:pPr algn="ctr"/>
            <a:r>
              <a:rPr lang="en-US" sz="3600" dirty="0">
                <a:solidFill>
                  <a:schemeClr val="bg1"/>
                </a:solidFill>
              </a:rPr>
              <a:t>The Chapter Begins</a:t>
            </a:r>
          </a:p>
        </p:txBody>
      </p:sp>
    </p:spTree>
    <p:extLst>
      <p:ext uri="{BB962C8B-B14F-4D97-AF65-F5344CB8AC3E}">
        <p14:creationId xmlns:p14="http://schemas.microsoft.com/office/powerpoint/2010/main" val="977708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1CF2A7-E0F0-7C4D-B161-9C6252A552D3}"/>
              </a:ext>
            </a:extLst>
          </p:cNvPr>
          <p:cNvSpPr>
            <a:spLocks noGrp="1"/>
          </p:cNvSpPr>
          <p:nvPr>
            <p:ph idx="1"/>
          </p:nvPr>
        </p:nvSpPr>
        <p:spPr>
          <a:xfrm>
            <a:off x="628650" y="728420"/>
            <a:ext cx="7886700" cy="4419049"/>
          </a:xfrm>
        </p:spPr>
        <p:txBody>
          <a:bodyPr>
            <a:normAutofit/>
          </a:bodyPr>
          <a:lstStyle/>
          <a:p>
            <a:pPr marL="514350" indent="-514350" algn="ctr">
              <a:buFont typeface="+mj-lt"/>
              <a:buAutoNum type="arabicPeriod"/>
            </a:pPr>
            <a:r>
              <a:rPr lang="en-US" sz="3000" b="1" dirty="0"/>
              <a:t>Faith, Not The Law, </a:t>
            </a:r>
            <a:br>
              <a:rPr lang="en-US" sz="3000" dirty="0"/>
            </a:br>
            <a:r>
              <a:rPr lang="en-US" sz="3000" dirty="0"/>
              <a:t>Results In Receiving The Spirit. (3:1-5)</a:t>
            </a:r>
          </a:p>
          <a:p>
            <a:pPr marL="514350" indent="-514350" algn="ctr">
              <a:buFont typeface="+mj-lt"/>
              <a:buAutoNum type="arabicPeriod"/>
            </a:pPr>
            <a:endParaRPr lang="en-US" sz="3000" dirty="0"/>
          </a:p>
          <a:p>
            <a:pPr marL="514350" indent="-514350" algn="ctr">
              <a:buFont typeface="+mj-lt"/>
              <a:buAutoNum type="arabicPeriod"/>
            </a:pPr>
            <a:r>
              <a:rPr lang="en-US" sz="3000" b="1" dirty="0">
                <a:solidFill>
                  <a:srgbClr val="EAD9A7"/>
                </a:solidFill>
              </a:rPr>
              <a:t>Faith, Not The Law,</a:t>
            </a:r>
            <a:br>
              <a:rPr lang="en-US" sz="3000" dirty="0"/>
            </a:br>
            <a:r>
              <a:rPr lang="en-US" sz="3000" dirty="0">
                <a:solidFill>
                  <a:srgbClr val="EAD9A7"/>
                </a:solidFill>
              </a:rPr>
              <a:t>Follows In The Footsteps of Abraham. (3:6-9)</a:t>
            </a:r>
          </a:p>
          <a:p>
            <a:pPr marL="514350" indent="-514350" algn="ctr">
              <a:buFont typeface="+mj-lt"/>
              <a:buAutoNum type="arabicPeriod"/>
            </a:pPr>
            <a:endParaRPr lang="en-US" sz="3000" dirty="0"/>
          </a:p>
          <a:p>
            <a:pPr marL="514350" indent="-514350" algn="ctr">
              <a:buFont typeface="+mj-lt"/>
              <a:buAutoNum type="arabicPeriod"/>
            </a:pPr>
            <a:r>
              <a:rPr lang="en-US" sz="3000" b="1" dirty="0">
                <a:solidFill>
                  <a:srgbClr val="FFD576"/>
                </a:solidFill>
              </a:rPr>
              <a:t>Faith, Not The Law,</a:t>
            </a:r>
            <a:br>
              <a:rPr lang="en-US" sz="3000" dirty="0"/>
            </a:br>
            <a:r>
              <a:rPr lang="en-US" sz="3000" dirty="0">
                <a:solidFill>
                  <a:srgbClr val="FFD576"/>
                </a:solidFill>
              </a:rPr>
              <a:t>Redeemed Us From The Curse of the Law. </a:t>
            </a:r>
            <a:br>
              <a:rPr lang="en-US" sz="3000" dirty="0">
                <a:solidFill>
                  <a:srgbClr val="FFD576"/>
                </a:solidFill>
              </a:rPr>
            </a:br>
            <a:r>
              <a:rPr lang="en-US" sz="3000" dirty="0">
                <a:solidFill>
                  <a:srgbClr val="FFD576"/>
                </a:solidFill>
              </a:rPr>
              <a:t>(3:10-14)</a:t>
            </a:r>
          </a:p>
        </p:txBody>
      </p:sp>
    </p:spTree>
    <p:extLst>
      <p:ext uri="{BB962C8B-B14F-4D97-AF65-F5344CB8AC3E}">
        <p14:creationId xmlns:p14="http://schemas.microsoft.com/office/powerpoint/2010/main" val="20363229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92747-6ED0-B347-9E33-931728344AEA}"/>
              </a:ext>
            </a:extLst>
          </p:cNvPr>
          <p:cNvSpPr>
            <a:spLocks noGrp="1"/>
          </p:cNvSpPr>
          <p:nvPr>
            <p:ph type="title"/>
          </p:nvPr>
        </p:nvSpPr>
        <p:spPr>
          <a:xfrm>
            <a:off x="628650" y="960895"/>
            <a:ext cx="7886700" cy="1751308"/>
          </a:xfrm>
        </p:spPr>
        <p:txBody>
          <a:bodyPr>
            <a:normAutofit/>
          </a:bodyPr>
          <a:lstStyle/>
          <a:p>
            <a:pPr algn="ctr"/>
            <a:r>
              <a:rPr lang="en-US" sz="7200" b="1" dirty="0">
                <a:latin typeface="+mn-lt"/>
              </a:rPr>
              <a:t>WHY NOT?</a:t>
            </a:r>
          </a:p>
        </p:txBody>
      </p:sp>
      <p:sp>
        <p:nvSpPr>
          <p:cNvPr id="3" name="Content Placeholder 2">
            <a:extLst>
              <a:ext uri="{FF2B5EF4-FFF2-40B4-BE49-F238E27FC236}">
                <a16:creationId xmlns:a16="http://schemas.microsoft.com/office/drawing/2014/main" id="{2FC039EF-0EF4-4541-B28F-F9D197664071}"/>
              </a:ext>
            </a:extLst>
          </p:cNvPr>
          <p:cNvSpPr>
            <a:spLocks noGrp="1"/>
          </p:cNvSpPr>
          <p:nvPr>
            <p:ph idx="1"/>
          </p:nvPr>
        </p:nvSpPr>
        <p:spPr>
          <a:xfrm>
            <a:off x="464949" y="3022169"/>
            <a:ext cx="8508569" cy="2125300"/>
          </a:xfrm>
        </p:spPr>
        <p:txBody>
          <a:bodyPr>
            <a:normAutofit/>
          </a:bodyPr>
          <a:lstStyle/>
          <a:p>
            <a:r>
              <a:rPr lang="en-US" sz="2800" dirty="0"/>
              <a:t>We Don’t Turn Back To The Ceremonies of the Old Law… </a:t>
            </a:r>
          </a:p>
          <a:p>
            <a:r>
              <a:rPr lang="en-US" sz="2800" dirty="0"/>
              <a:t>We Don’t Turn Back To The Instrumental Music…</a:t>
            </a:r>
          </a:p>
          <a:p>
            <a:r>
              <a:rPr lang="en-US" sz="2800" dirty="0"/>
              <a:t>We Don’t Turn Back To The System of Priests…</a:t>
            </a:r>
          </a:p>
        </p:txBody>
      </p:sp>
      <p:pic>
        <p:nvPicPr>
          <p:cNvPr id="5" name="Picture 4">
            <a:extLst>
              <a:ext uri="{FF2B5EF4-FFF2-40B4-BE49-F238E27FC236}">
                <a16:creationId xmlns:a16="http://schemas.microsoft.com/office/drawing/2014/main" id="{0E5AED1E-B129-8D4F-860E-49170938D23F}"/>
              </a:ext>
            </a:extLst>
          </p:cNvPr>
          <p:cNvPicPr>
            <a:picLocks noChangeAspect="1"/>
          </p:cNvPicPr>
          <p:nvPr/>
        </p:nvPicPr>
        <p:blipFill>
          <a:blip r:embed="rId3">
            <a:alphaModFix amt="33000"/>
          </a:blip>
          <a:stretch>
            <a:fillRect/>
          </a:stretch>
        </p:blipFill>
        <p:spPr>
          <a:xfrm>
            <a:off x="3448669" y="213030"/>
            <a:ext cx="2246662" cy="2590414"/>
          </a:xfrm>
          <a:prstGeom prst="rect">
            <a:avLst/>
          </a:prstGeom>
        </p:spPr>
      </p:pic>
      <p:sp>
        <p:nvSpPr>
          <p:cNvPr id="6" name="TextBox 5">
            <a:extLst>
              <a:ext uri="{FF2B5EF4-FFF2-40B4-BE49-F238E27FC236}">
                <a16:creationId xmlns:a16="http://schemas.microsoft.com/office/drawing/2014/main" id="{0D4B3FAD-A797-C248-ADB2-C17D9975CF64}"/>
              </a:ext>
            </a:extLst>
          </p:cNvPr>
          <p:cNvSpPr txBox="1"/>
          <p:nvPr/>
        </p:nvSpPr>
        <p:spPr>
          <a:xfrm>
            <a:off x="2628826" y="855905"/>
            <a:ext cx="3886348" cy="646331"/>
          </a:xfrm>
          <a:prstGeom prst="rect">
            <a:avLst/>
          </a:prstGeom>
          <a:noFill/>
        </p:spPr>
        <p:txBody>
          <a:bodyPr wrap="square" rtlCol="0">
            <a:spAutoFit/>
          </a:bodyPr>
          <a:lstStyle/>
          <a:p>
            <a:pPr algn="ctr"/>
            <a:r>
              <a:rPr lang="en-US" sz="3600" dirty="0">
                <a:solidFill>
                  <a:schemeClr val="bg1"/>
                </a:solidFill>
              </a:rPr>
              <a:t>This Isn’t Evil So…</a:t>
            </a:r>
          </a:p>
        </p:txBody>
      </p:sp>
    </p:spTree>
    <p:extLst>
      <p:ext uri="{BB962C8B-B14F-4D97-AF65-F5344CB8AC3E}">
        <p14:creationId xmlns:p14="http://schemas.microsoft.com/office/powerpoint/2010/main" val="15575714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1CF2A7-E0F0-7C4D-B161-9C6252A552D3}"/>
              </a:ext>
            </a:extLst>
          </p:cNvPr>
          <p:cNvSpPr>
            <a:spLocks noGrp="1"/>
          </p:cNvSpPr>
          <p:nvPr>
            <p:ph idx="1"/>
          </p:nvPr>
        </p:nvSpPr>
        <p:spPr>
          <a:xfrm>
            <a:off x="628650" y="914400"/>
            <a:ext cx="7886700" cy="4233069"/>
          </a:xfrm>
        </p:spPr>
        <p:txBody>
          <a:bodyPr>
            <a:normAutofit/>
          </a:bodyPr>
          <a:lstStyle/>
          <a:p>
            <a:pPr marL="514350" indent="-514350" algn="ctr">
              <a:buFont typeface="+mj-lt"/>
              <a:buAutoNum type="arabicPeriod"/>
            </a:pPr>
            <a:r>
              <a:rPr lang="en-US" sz="2800" dirty="0"/>
              <a:t>The Law Is Good, But It</a:t>
            </a:r>
            <a:br>
              <a:rPr lang="en-US" sz="2800" dirty="0"/>
            </a:br>
            <a:r>
              <a:rPr lang="en-US" sz="2800" b="1" dirty="0"/>
              <a:t>Doesn’t Invalidate God’s Promises. (3:15-18)</a:t>
            </a:r>
          </a:p>
          <a:p>
            <a:pPr marL="514350" indent="-514350" algn="ctr">
              <a:buFont typeface="+mj-lt"/>
              <a:buAutoNum type="arabicPeriod"/>
            </a:pPr>
            <a:endParaRPr lang="en-US" sz="2800" dirty="0"/>
          </a:p>
          <a:p>
            <a:pPr marL="514350" indent="-514350" algn="ctr">
              <a:buFont typeface="+mj-lt"/>
              <a:buAutoNum type="arabicPeriod"/>
            </a:pPr>
            <a:r>
              <a:rPr lang="en-US" sz="2800" dirty="0">
                <a:solidFill>
                  <a:srgbClr val="EAD9A7"/>
                </a:solidFill>
              </a:rPr>
              <a:t>The Law Is Good, But It</a:t>
            </a:r>
            <a:br>
              <a:rPr lang="en-US" sz="2800" dirty="0">
                <a:solidFill>
                  <a:srgbClr val="EAD9A7"/>
                </a:solidFill>
              </a:rPr>
            </a:br>
            <a:r>
              <a:rPr lang="en-US" sz="2800" b="1" dirty="0">
                <a:solidFill>
                  <a:srgbClr val="EAD9A7"/>
                </a:solidFill>
              </a:rPr>
              <a:t>Doesn’t Remove Our Transgressions. (3:19-22)</a:t>
            </a:r>
          </a:p>
          <a:p>
            <a:pPr marL="514350" indent="-514350" algn="ctr">
              <a:buFont typeface="+mj-lt"/>
              <a:buAutoNum type="arabicPeriod"/>
            </a:pPr>
            <a:endParaRPr lang="en-US" sz="2800" dirty="0"/>
          </a:p>
          <a:p>
            <a:pPr marL="514350" indent="-514350" algn="ctr">
              <a:buFont typeface="+mj-lt"/>
              <a:buAutoNum type="arabicPeriod"/>
            </a:pPr>
            <a:r>
              <a:rPr lang="en-US" sz="2800" dirty="0">
                <a:solidFill>
                  <a:srgbClr val="FFD576"/>
                </a:solidFill>
              </a:rPr>
              <a:t>The Law Is Good, But It</a:t>
            </a:r>
            <a:br>
              <a:rPr lang="en-US" sz="2800" dirty="0">
                <a:solidFill>
                  <a:srgbClr val="FFD576"/>
                </a:solidFill>
              </a:rPr>
            </a:br>
            <a:r>
              <a:rPr lang="en-US" sz="2800" b="1" dirty="0">
                <a:solidFill>
                  <a:srgbClr val="FFD576"/>
                </a:solidFill>
              </a:rPr>
              <a:t>Is Only A Temporary Tutor. (3:23-25)</a:t>
            </a:r>
          </a:p>
        </p:txBody>
      </p:sp>
    </p:spTree>
    <p:extLst>
      <p:ext uri="{BB962C8B-B14F-4D97-AF65-F5344CB8AC3E}">
        <p14:creationId xmlns:p14="http://schemas.microsoft.com/office/powerpoint/2010/main" val="28206516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92747-6ED0-B347-9E33-931728344AEA}"/>
              </a:ext>
            </a:extLst>
          </p:cNvPr>
          <p:cNvSpPr>
            <a:spLocks noGrp="1"/>
          </p:cNvSpPr>
          <p:nvPr>
            <p:ph type="title"/>
          </p:nvPr>
        </p:nvSpPr>
        <p:spPr>
          <a:xfrm>
            <a:off x="628650" y="960895"/>
            <a:ext cx="7886700" cy="1751308"/>
          </a:xfrm>
        </p:spPr>
        <p:txBody>
          <a:bodyPr>
            <a:normAutofit/>
          </a:bodyPr>
          <a:lstStyle/>
          <a:p>
            <a:pPr algn="ctr"/>
            <a:r>
              <a:rPr lang="en-US" sz="7200" b="1" dirty="0">
                <a:latin typeface="+mn-lt"/>
              </a:rPr>
              <a:t>IN CHRIST JESUS</a:t>
            </a:r>
          </a:p>
        </p:txBody>
      </p:sp>
      <p:sp>
        <p:nvSpPr>
          <p:cNvPr id="3" name="Content Placeholder 2">
            <a:extLst>
              <a:ext uri="{FF2B5EF4-FFF2-40B4-BE49-F238E27FC236}">
                <a16:creationId xmlns:a16="http://schemas.microsoft.com/office/drawing/2014/main" id="{2FC039EF-0EF4-4541-B28F-F9D197664071}"/>
              </a:ext>
            </a:extLst>
          </p:cNvPr>
          <p:cNvSpPr>
            <a:spLocks noGrp="1"/>
          </p:cNvSpPr>
          <p:nvPr>
            <p:ph idx="1"/>
          </p:nvPr>
        </p:nvSpPr>
        <p:spPr>
          <a:xfrm>
            <a:off x="535662" y="3022169"/>
            <a:ext cx="8112394" cy="2433234"/>
          </a:xfrm>
        </p:spPr>
        <p:txBody>
          <a:bodyPr>
            <a:normAutofit/>
          </a:bodyPr>
          <a:lstStyle/>
          <a:p>
            <a:pPr marL="0" indent="0" algn="ctr">
              <a:buNone/>
            </a:pPr>
            <a:r>
              <a:rPr lang="en-US" sz="2800" b="1" i="1" dirty="0"/>
              <a:t>Galatians 3:26-28</a:t>
            </a:r>
          </a:p>
          <a:p>
            <a:pPr algn="ctr"/>
            <a:r>
              <a:rPr lang="en-US" sz="2800" dirty="0">
                <a:solidFill>
                  <a:srgbClr val="FFD576"/>
                </a:solidFill>
              </a:rPr>
              <a:t>We can become sons and daughters of God.</a:t>
            </a:r>
          </a:p>
          <a:p>
            <a:pPr algn="ctr"/>
            <a:r>
              <a:rPr lang="en-US" sz="2800" dirty="0">
                <a:solidFill>
                  <a:srgbClr val="FFD576"/>
                </a:solidFill>
              </a:rPr>
              <a:t>We can be baptized INTO Christ.</a:t>
            </a:r>
          </a:p>
          <a:p>
            <a:pPr algn="ctr"/>
            <a:r>
              <a:rPr lang="en-US" sz="2800" dirty="0">
                <a:solidFill>
                  <a:srgbClr val="FFD576"/>
                </a:solidFill>
              </a:rPr>
              <a:t>We can be clothed with Christ.</a:t>
            </a:r>
          </a:p>
        </p:txBody>
      </p:sp>
      <p:pic>
        <p:nvPicPr>
          <p:cNvPr id="5" name="Picture 4">
            <a:extLst>
              <a:ext uri="{FF2B5EF4-FFF2-40B4-BE49-F238E27FC236}">
                <a16:creationId xmlns:a16="http://schemas.microsoft.com/office/drawing/2014/main" id="{0E5AED1E-B129-8D4F-860E-49170938D23F}"/>
              </a:ext>
            </a:extLst>
          </p:cNvPr>
          <p:cNvPicPr>
            <a:picLocks noChangeAspect="1"/>
          </p:cNvPicPr>
          <p:nvPr/>
        </p:nvPicPr>
        <p:blipFill>
          <a:blip r:embed="rId3">
            <a:alphaModFix amt="33000"/>
          </a:blip>
          <a:stretch>
            <a:fillRect/>
          </a:stretch>
        </p:blipFill>
        <p:spPr>
          <a:xfrm>
            <a:off x="3448669" y="213030"/>
            <a:ext cx="2246662" cy="2590414"/>
          </a:xfrm>
          <a:prstGeom prst="rect">
            <a:avLst/>
          </a:prstGeom>
        </p:spPr>
      </p:pic>
      <p:sp>
        <p:nvSpPr>
          <p:cNvPr id="6" name="TextBox 5">
            <a:extLst>
              <a:ext uri="{FF2B5EF4-FFF2-40B4-BE49-F238E27FC236}">
                <a16:creationId xmlns:a16="http://schemas.microsoft.com/office/drawing/2014/main" id="{0D4B3FAD-A797-C248-ADB2-C17D9975CF64}"/>
              </a:ext>
            </a:extLst>
          </p:cNvPr>
          <p:cNvSpPr txBox="1"/>
          <p:nvPr/>
        </p:nvSpPr>
        <p:spPr>
          <a:xfrm>
            <a:off x="2628826" y="855905"/>
            <a:ext cx="3886348" cy="646331"/>
          </a:xfrm>
          <a:prstGeom prst="rect">
            <a:avLst/>
          </a:prstGeom>
          <a:noFill/>
        </p:spPr>
        <p:txBody>
          <a:bodyPr wrap="square" rtlCol="0">
            <a:spAutoFit/>
          </a:bodyPr>
          <a:lstStyle/>
          <a:p>
            <a:pPr algn="ctr"/>
            <a:r>
              <a:rPr lang="en-US" sz="3600" dirty="0">
                <a:solidFill>
                  <a:schemeClr val="bg1"/>
                </a:solidFill>
              </a:rPr>
              <a:t>Through Faith</a:t>
            </a:r>
          </a:p>
        </p:txBody>
      </p:sp>
    </p:spTree>
    <p:extLst>
      <p:ext uri="{BB962C8B-B14F-4D97-AF65-F5344CB8AC3E}">
        <p14:creationId xmlns:p14="http://schemas.microsoft.com/office/powerpoint/2010/main" val="19989446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8293F-04A0-244D-93BC-0AA4D01F423D}"/>
              </a:ext>
            </a:extLst>
          </p:cNvPr>
          <p:cNvSpPr>
            <a:spLocks noGrp="1"/>
          </p:cNvSpPr>
          <p:nvPr>
            <p:ph type="ctrTitle"/>
          </p:nvPr>
        </p:nvSpPr>
        <p:spPr/>
        <p:txBody>
          <a:bodyPr/>
          <a:lstStyle/>
          <a:p>
            <a:r>
              <a:rPr lang="en-US" dirty="0"/>
              <a:t>No Turning Back</a:t>
            </a:r>
          </a:p>
        </p:txBody>
      </p:sp>
      <p:sp>
        <p:nvSpPr>
          <p:cNvPr id="3" name="Subtitle 2">
            <a:extLst>
              <a:ext uri="{FF2B5EF4-FFF2-40B4-BE49-F238E27FC236}">
                <a16:creationId xmlns:a16="http://schemas.microsoft.com/office/drawing/2014/main" id="{E748E38C-D71C-0149-A9D7-15DE72FFE7A2}"/>
              </a:ext>
            </a:extLst>
          </p:cNvPr>
          <p:cNvSpPr>
            <a:spLocks noGrp="1"/>
          </p:cNvSpPr>
          <p:nvPr>
            <p:ph type="subTitle" idx="1"/>
          </p:nvPr>
        </p:nvSpPr>
        <p:spPr/>
        <p:txBody>
          <a:bodyPr/>
          <a:lstStyle/>
          <a:p>
            <a:endParaRPr lang="en-US"/>
          </a:p>
        </p:txBody>
      </p:sp>
      <p:pic>
        <p:nvPicPr>
          <p:cNvPr id="6" name="Picture 5">
            <a:extLst>
              <a:ext uri="{FF2B5EF4-FFF2-40B4-BE49-F238E27FC236}">
                <a16:creationId xmlns:a16="http://schemas.microsoft.com/office/drawing/2014/main" id="{C2C5032E-FA4D-CC44-95F3-635C5B1109C8}"/>
              </a:ext>
            </a:extLst>
          </p:cNvPr>
          <p:cNvPicPr>
            <a:picLocks noChangeAspect="1"/>
          </p:cNvPicPr>
          <p:nvPr/>
        </p:nvPicPr>
        <p:blipFill>
          <a:blip r:embed="rId2"/>
          <a:stretch>
            <a:fillRect/>
          </a:stretch>
        </p:blipFill>
        <p:spPr>
          <a:xfrm>
            <a:off x="0" y="0"/>
            <a:ext cx="9144000" cy="5715000"/>
          </a:xfrm>
          <a:prstGeom prst="rect">
            <a:avLst/>
          </a:prstGeom>
        </p:spPr>
      </p:pic>
    </p:spTree>
    <p:extLst>
      <p:ext uri="{BB962C8B-B14F-4D97-AF65-F5344CB8AC3E}">
        <p14:creationId xmlns:p14="http://schemas.microsoft.com/office/powerpoint/2010/main" val="9962497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356</TotalTime>
  <Words>963</Words>
  <Application>Microsoft Macintosh PowerPoint</Application>
  <PresentationFormat>On-screen Show (16:10)</PresentationFormat>
  <Paragraphs>95</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No Turning Back</vt:lpstr>
      <vt:lpstr>WHY NOT?</vt:lpstr>
      <vt:lpstr>ASKING WHO?</vt:lpstr>
      <vt:lpstr>PowerPoint Presentation</vt:lpstr>
      <vt:lpstr>WHY NOT?</vt:lpstr>
      <vt:lpstr>PowerPoint Presentation</vt:lpstr>
      <vt:lpstr>IN CHRIST JESUS</vt:lpstr>
      <vt:lpstr>No Turning Back</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Turning Back</dc:title>
  <dc:creator>Phillip Shumake</dc:creator>
  <cp:lastModifiedBy>Phillip Shumake</cp:lastModifiedBy>
  <cp:revision>26</cp:revision>
  <dcterms:created xsi:type="dcterms:W3CDTF">2023-02-10T22:05:23Z</dcterms:created>
  <dcterms:modified xsi:type="dcterms:W3CDTF">2023-02-11T21:22:28Z</dcterms:modified>
</cp:coreProperties>
</file>