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7"/>
  </p:notes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58" r:id="rId15"/>
    <p:sldId id="259" r:id="rId1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39" d="100"/>
          <a:sy n="139" d="100"/>
        </p:scale>
        <p:origin x="1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301F9-EE12-3844-8D8B-8FD194BA1175}" type="datetimeFigureOut">
              <a:rPr lang="en-US" smtClean="0"/>
              <a:t>4/2/23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136284-B8D2-0C4F-B5B8-2324564BA005}" type="slidenum">
              <a:rPr lang="en-US" smtClean="0"/>
              <a:t>‹#›</a:t>
            </a:fld>
            <a:endParaRPr lang="en-US"/>
          </a:p>
        </p:txBody>
      </p:sp>
    </p:spTree>
    <p:extLst>
      <p:ext uri="{BB962C8B-B14F-4D97-AF65-F5344CB8AC3E}">
        <p14:creationId xmlns:p14="http://schemas.microsoft.com/office/powerpoint/2010/main" val="154096160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136284-B8D2-0C4F-B5B8-2324564BA005}" type="slidenum">
              <a:rPr lang="en-US" smtClean="0"/>
              <a:t>14</a:t>
            </a:fld>
            <a:endParaRPr lang="en-US"/>
          </a:p>
        </p:txBody>
      </p:sp>
    </p:spTree>
    <p:extLst>
      <p:ext uri="{BB962C8B-B14F-4D97-AF65-F5344CB8AC3E}">
        <p14:creationId xmlns:p14="http://schemas.microsoft.com/office/powerpoint/2010/main" val="1244300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E76CDF-0086-2B4C-9CF4-94CFF065913C}" type="datetimeFigureOut">
              <a:rPr lang="en-US" smtClean="0"/>
              <a:t>4/2/23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38C11-0C93-6F4D-B9CC-0EA09B9B6939}" type="slidenum">
              <a:rPr lang="en-US" smtClean="0"/>
              <a:t>‹#›</a:t>
            </a:fld>
            <a:endParaRPr lang="en-US"/>
          </a:p>
        </p:txBody>
      </p:sp>
    </p:spTree>
    <p:extLst>
      <p:ext uri="{BB962C8B-B14F-4D97-AF65-F5344CB8AC3E}">
        <p14:creationId xmlns:p14="http://schemas.microsoft.com/office/powerpoint/2010/main" val="69283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E76CDF-0086-2B4C-9CF4-94CFF065913C}" type="datetimeFigureOut">
              <a:rPr lang="en-US" smtClean="0"/>
              <a:t>4/2/23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38C11-0C93-6F4D-B9CC-0EA09B9B6939}" type="slidenum">
              <a:rPr lang="en-US" smtClean="0"/>
              <a:t>‹#›</a:t>
            </a:fld>
            <a:endParaRPr lang="en-US"/>
          </a:p>
        </p:txBody>
      </p:sp>
    </p:spTree>
    <p:extLst>
      <p:ext uri="{BB962C8B-B14F-4D97-AF65-F5344CB8AC3E}">
        <p14:creationId xmlns:p14="http://schemas.microsoft.com/office/powerpoint/2010/main" val="313701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E76CDF-0086-2B4C-9CF4-94CFF065913C}" type="datetimeFigureOut">
              <a:rPr lang="en-US" smtClean="0"/>
              <a:t>4/2/23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38C11-0C93-6F4D-B9CC-0EA09B9B6939}" type="slidenum">
              <a:rPr lang="en-US" smtClean="0"/>
              <a:t>‹#›</a:t>
            </a:fld>
            <a:endParaRPr lang="en-US"/>
          </a:p>
        </p:txBody>
      </p:sp>
    </p:spTree>
    <p:extLst>
      <p:ext uri="{BB962C8B-B14F-4D97-AF65-F5344CB8AC3E}">
        <p14:creationId xmlns:p14="http://schemas.microsoft.com/office/powerpoint/2010/main" val="2905243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E76CDF-0086-2B4C-9CF4-94CFF065913C}" type="datetimeFigureOut">
              <a:rPr lang="en-US" smtClean="0"/>
              <a:t>4/2/23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38C11-0C93-6F4D-B9CC-0EA09B9B6939}" type="slidenum">
              <a:rPr lang="en-US" smtClean="0"/>
              <a:t>‹#›</a:t>
            </a:fld>
            <a:endParaRPr lang="en-US"/>
          </a:p>
        </p:txBody>
      </p:sp>
    </p:spTree>
    <p:extLst>
      <p:ext uri="{BB962C8B-B14F-4D97-AF65-F5344CB8AC3E}">
        <p14:creationId xmlns:p14="http://schemas.microsoft.com/office/powerpoint/2010/main" val="70207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E76CDF-0086-2B4C-9CF4-94CFF065913C}" type="datetimeFigureOut">
              <a:rPr lang="en-US" smtClean="0"/>
              <a:t>4/2/23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38C11-0C93-6F4D-B9CC-0EA09B9B6939}" type="slidenum">
              <a:rPr lang="en-US" smtClean="0"/>
              <a:t>‹#›</a:t>
            </a:fld>
            <a:endParaRPr lang="en-US"/>
          </a:p>
        </p:txBody>
      </p:sp>
    </p:spTree>
    <p:extLst>
      <p:ext uri="{BB962C8B-B14F-4D97-AF65-F5344CB8AC3E}">
        <p14:creationId xmlns:p14="http://schemas.microsoft.com/office/powerpoint/2010/main" val="3106212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E76CDF-0086-2B4C-9CF4-94CFF065913C}" type="datetimeFigureOut">
              <a:rPr lang="en-US" smtClean="0"/>
              <a:t>4/2/23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38C11-0C93-6F4D-B9CC-0EA09B9B6939}" type="slidenum">
              <a:rPr lang="en-US" smtClean="0"/>
              <a:t>‹#›</a:t>
            </a:fld>
            <a:endParaRPr lang="en-US"/>
          </a:p>
        </p:txBody>
      </p:sp>
    </p:spTree>
    <p:extLst>
      <p:ext uri="{BB962C8B-B14F-4D97-AF65-F5344CB8AC3E}">
        <p14:creationId xmlns:p14="http://schemas.microsoft.com/office/powerpoint/2010/main" val="244290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E76CDF-0086-2B4C-9CF4-94CFF065913C}" type="datetimeFigureOut">
              <a:rPr lang="en-US" smtClean="0"/>
              <a:t>4/2/23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38C11-0C93-6F4D-B9CC-0EA09B9B6939}" type="slidenum">
              <a:rPr lang="en-US" smtClean="0"/>
              <a:t>‹#›</a:t>
            </a:fld>
            <a:endParaRPr lang="en-US"/>
          </a:p>
        </p:txBody>
      </p:sp>
    </p:spTree>
    <p:extLst>
      <p:ext uri="{BB962C8B-B14F-4D97-AF65-F5344CB8AC3E}">
        <p14:creationId xmlns:p14="http://schemas.microsoft.com/office/powerpoint/2010/main" val="421626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E76CDF-0086-2B4C-9CF4-94CFF065913C}" type="datetimeFigureOut">
              <a:rPr lang="en-US" smtClean="0"/>
              <a:t>4/2/23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38C11-0C93-6F4D-B9CC-0EA09B9B6939}" type="slidenum">
              <a:rPr lang="en-US" smtClean="0"/>
              <a:t>‹#›</a:t>
            </a:fld>
            <a:endParaRPr lang="en-US"/>
          </a:p>
        </p:txBody>
      </p:sp>
    </p:spTree>
    <p:extLst>
      <p:ext uri="{BB962C8B-B14F-4D97-AF65-F5344CB8AC3E}">
        <p14:creationId xmlns:p14="http://schemas.microsoft.com/office/powerpoint/2010/main" val="345845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76CDF-0086-2B4C-9CF4-94CFF065913C}" type="datetimeFigureOut">
              <a:rPr lang="en-US" smtClean="0"/>
              <a:t>4/2/23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38C11-0C93-6F4D-B9CC-0EA09B9B6939}" type="slidenum">
              <a:rPr lang="en-US" smtClean="0"/>
              <a:t>‹#›</a:t>
            </a:fld>
            <a:endParaRPr lang="en-US"/>
          </a:p>
        </p:txBody>
      </p:sp>
    </p:spTree>
    <p:extLst>
      <p:ext uri="{BB962C8B-B14F-4D97-AF65-F5344CB8AC3E}">
        <p14:creationId xmlns:p14="http://schemas.microsoft.com/office/powerpoint/2010/main" val="342723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2E76CDF-0086-2B4C-9CF4-94CFF065913C}" type="datetimeFigureOut">
              <a:rPr lang="en-US" smtClean="0"/>
              <a:t>4/2/23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38C11-0C93-6F4D-B9CC-0EA09B9B6939}" type="slidenum">
              <a:rPr lang="en-US" smtClean="0"/>
              <a:t>‹#›</a:t>
            </a:fld>
            <a:endParaRPr lang="en-US"/>
          </a:p>
        </p:txBody>
      </p:sp>
    </p:spTree>
    <p:extLst>
      <p:ext uri="{BB962C8B-B14F-4D97-AF65-F5344CB8AC3E}">
        <p14:creationId xmlns:p14="http://schemas.microsoft.com/office/powerpoint/2010/main" val="3375798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2E76CDF-0086-2B4C-9CF4-94CFF065913C}" type="datetimeFigureOut">
              <a:rPr lang="en-US" smtClean="0"/>
              <a:t>4/2/23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38C11-0C93-6F4D-B9CC-0EA09B9B6939}" type="slidenum">
              <a:rPr lang="en-US" smtClean="0"/>
              <a:t>‹#›</a:t>
            </a:fld>
            <a:endParaRPr lang="en-US"/>
          </a:p>
        </p:txBody>
      </p:sp>
    </p:spTree>
    <p:extLst>
      <p:ext uri="{BB962C8B-B14F-4D97-AF65-F5344CB8AC3E}">
        <p14:creationId xmlns:p14="http://schemas.microsoft.com/office/powerpoint/2010/main" val="323309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22E76CDF-0086-2B4C-9CF4-94CFF065913C}" type="datetimeFigureOut">
              <a:rPr lang="en-US" smtClean="0"/>
              <a:t>4/2/23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FC38C11-0C93-6F4D-B9CC-0EA09B9B6939}" type="slidenum">
              <a:rPr lang="en-US" smtClean="0"/>
              <a:t>‹#›</a:t>
            </a:fld>
            <a:endParaRPr lang="en-US"/>
          </a:p>
        </p:txBody>
      </p:sp>
    </p:spTree>
    <p:extLst>
      <p:ext uri="{BB962C8B-B14F-4D97-AF65-F5344CB8AC3E}">
        <p14:creationId xmlns:p14="http://schemas.microsoft.com/office/powerpoint/2010/main" val="302959668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EAEE1-D83E-B22E-1F97-29F1987563AE}"/>
              </a:ext>
            </a:extLst>
          </p:cNvPr>
          <p:cNvSpPr>
            <a:spLocks noGrp="1"/>
          </p:cNvSpPr>
          <p:nvPr>
            <p:ph type="ctrTitle"/>
          </p:nvPr>
        </p:nvSpPr>
        <p:spPr>
          <a:xfrm>
            <a:off x="1143000" y="1862666"/>
            <a:ext cx="6858000" cy="1989667"/>
          </a:xfrm>
        </p:spPr>
        <p:txBody>
          <a:bodyPr anchor="ctr">
            <a:normAutofit/>
          </a:bodyPr>
          <a:lstStyle/>
          <a:p>
            <a:r>
              <a:rPr lang="en-US" sz="4800" dirty="0"/>
              <a:t>Goodness and Grace in</a:t>
            </a:r>
            <a:br>
              <a:rPr lang="en-US" sz="4800" dirty="0"/>
            </a:br>
            <a:r>
              <a:rPr lang="en-US" sz="4800" dirty="0"/>
              <a:t>the life of Manasseh</a:t>
            </a:r>
          </a:p>
        </p:txBody>
      </p:sp>
    </p:spTree>
    <p:extLst>
      <p:ext uri="{BB962C8B-B14F-4D97-AF65-F5344CB8AC3E}">
        <p14:creationId xmlns:p14="http://schemas.microsoft.com/office/powerpoint/2010/main" val="10726566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523744" y="1119849"/>
            <a:ext cx="6620256" cy="4595151"/>
          </a:xfrm>
        </p:spPr>
        <p:txBody>
          <a:bodyPr anchor="ctr">
            <a:normAutofit lnSpcReduction="10000"/>
          </a:bodyPr>
          <a:lstStyle/>
          <a:p>
            <a:pPr marL="0" indent="0" algn="ctr">
              <a:buNone/>
            </a:pPr>
            <a:r>
              <a:rPr lang="en-US" sz="2000" dirty="0">
                <a:effectLst/>
                <a:latin typeface="Calibri" panose="020F0502020204030204" pitchFamily="34" charset="0"/>
                <a:ea typeface="Calibri" panose="020F0502020204030204" pitchFamily="34" charset="0"/>
              </a:rPr>
              <a:t>12 When he was in distress, </a:t>
            </a:r>
            <a:r>
              <a:rPr lang="en-US" sz="2000" b="1" dirty="0">
                <a:solidFill>
                  <a:srgbClr val="FFFF00"/>
                </a:solidFill>
                <a:effectLst/>
                <a:latin typeface="Calibri" panose="020F0502020204030204" pitchFamily="34" charset="0"/>
                <a:ea typeface="Calibri" panose="020F0502020204030204" pitchFamily="34" charset="0"/>
              </a:rPr>
              <a:t>he entreated the Lord his God </a:t>
            </a:r>
            <a:r>
              <a:rPr lang="en-US" sz="2000" dirty="0">
                <a:effectLst/>
                <a:latin typeface="Calibri" panose="020F0502020204030204" pitchFamily="34" charset="0"/>
                <a:ea typeface="Calibri" panose="020F0502020204030204" pitchFamily="34" charset="0"/>
              </a:rPr>
              <a:t>and </a:t>
            </a:r>
            <a:r>
              <a:rPr lang="en-US" sz="2000" b="1" dirty="0">
                <a:solidFill>
                  <a:srgbClr val="FFFF00"/>
                </a:solidFill>
                <a:effectLst/>
                <a:latin typeface="Calibri" panose="020F0502020204030204" pitchFamily="34" charset="0"/>
                <a:ea typeface="Calibri" panose="020F0502020204030204" pitchFamily="34" charset="0"/>
              </a:rPr>
              <a:t>humbled himself greatly before</a:t>
            </a:r>
            <a:r>
              <a:rPr lang="en-US" sz="2000" dirty="0">
                <a:effectLst/>
                <a:latin typeface="Calibri" panose="020F0502020204030204" pitchFamily="34" charset="0"/>
                <a:ea typeface="Calibri" panose="020F0502020204030204" pitchFamily="34" charset="0"/>
              </a:rPr>
              <a:t> the </a:t>
            </a:r>
            <a:r>
              <a:rPr lang="en-US" sz="2000" b="1" dirty="0">
                <a:solidFill>
                  <a:srgbClr val="FFFF00"/>
                </a:solidFill>
                <a:effectLst/>
                <a:latin typeface="Calibri" panose="020F0502020204030204" pitchFamily="34" charset="0"/>
                <a:ea typeface="Calibri" panose="020F0502020204030204" pitchFamily="34" charset="0"/>
              </a:rPr>
              <a:t>God</a:t>
            </a:r>
            <a:r>
              <a:rPr lang="en-US" sz="2000" dirty="0">
                <a:effectLst/>
                <a:latin typeface="Calibri" panose="020F0502020204030204" pitchFamily="34" charset="0"/>
                <a:ea typeface="Calibri" panose="020F0502020204030204" pitchFamily="34" charset="0"/>
              </a:rPr>
              <a:t> of his fathers. 13 When </a:t>
            </a:r>
            <a:r>
              <a:rPr lang="en-US" sz="2000" b="1" dirty="0">
                <a:solidFill>
                  <a:srgbClr val="FFFF00"/>
                </a:solidFill>
                <a:effectLst/>
                <a:latin typeface="Calibri" panose="020F0502020204030204" pitchFamily="34" charset="0"/>
                <a:ea typeface="Calibri" panose="020F0502020204030204" pitchFamily="34" charset="0"/>
              </a:rPr>
              <a:t>he prayed to Him</a:t>
            </a:r>
            <a:r>
              <a:rPr lang="en-US" sz="2000" dirty="0">
                <a:effectLst/>
                <a:latin typeface="Calibri" panose="020F0502020204030204" pitchFamily="34" charset="0"/>
                <a:ea typeface="Calibri" panose="020F0502020204030204" pitchFamily="34" charset="0"/>
              </a:rPr>
              <a:t>, He was moved by his entreaty and heard his supplication, and brought him again to Jerusalem to his kingdom. Then Manasseh knew that the Lord was God. 14 Now after this he built the outer wall of the city of David on the west side of Gihon, in the valley, even to the entrance of the Fish Gate; and he encircled the </a:t>
            </a:r>
            <a:r>
              <a:rPr lang="en-US" sz="2000" dirty="0" err="1">
                <a:effectLst/>
                <a:latin typeface="Calibri" panose="020F0502020204030204" pitchFamily="34" charset="0"/>
                <a:ea typeface="Calibri" panose="020F0502020204030204" pitchFamily="34" charset="0"/>
              </a:rPr>
              <a:t>Ophel</a:t>
            </a:r>
            <a:r>
              <a:rPr lang="en-US" sz="2000" dirty="0">
                <a:effectLst/>
                <a:latin typeface="Calibri" panose="020F0502020204030204" pitchFamily="34" charset="0"/>
                <a:ea typeface="Calibri" panose="020F0502020204030204" pitchFamily="34" charset="0"/>
              </a:rPr>
              <a:t> with it and made it very high. Then he put army commanders in all the fortified cities of Judah. 15 He also removed the foreign gods and the idol from the house of the Lord, as well as all the altars which he had built on the mountain of the house of the Lord and in Jerusalem, and he threw them outside the city. 16 He set up the altar of the Lord and sacrificed peace offerings and thank offerings on it; and he ordered Judah to serve the Lord God of Israel. 17 Nevertheless the people still sacrificed in the high places, although only to the Lord their God.</a:t>
            </a:r>
          </a:p>
        </p:txBody>
      </p:sp>
      <p:sp>
        <p:nvSpPr>
          <p:cNvPr id="7" name="Content Placeholder 3">
            <a:extLst>
              <a:ext uri="{FF2B5EF4-FFF2-40B4-BE49-F238E27FC236}">
                <a16:creationId xmlns:a16="http://schemas.microsoft.com/office/drawing/2014/main" id="{C99CD75E-9125-2211-9881-2E86EF5E94A9}"/>
              </a:ext>
            </a:extLst>
          </p:cNvPr>
          <p:cNvSpPr txBox="1">
            <a:spLocks/>
          </p:cNvSpPr>
          <p:nvPr/>
        </p:nvSpPr>
        <p:spPr>
          <a:xfrm>
            <a:off x="134874" y="152135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…but ignores it to live in sin. </a:t>
            </a:r>
          </a:p>
        </p:txBody>
      </p:sp>
      <p:sp>
        <p:nvSpPr>
          <p:cNvPr id="8" name="Content Placeholder 3">
            <a:extLst>
              <a:ext uri="{FF2B5EF4-FFF2-40B4-BE49-F238E27FC236}">
                <a16:creationId xmlns:a16="http://schemas.microsoft.com/office/drawing/2014/main" id="{7752614A-8954-16DA-AD34-93655B06E1D7}"/>
              </a:ext>
            </a:extLst>
          </p:cNvPr>
          <p:cNvSpPr txBox="1">
            <a:spLocks/>
          </p:cNvSpPr>
          <p:nvPr/>
        </p:nvSpPr>
        <p:spPr>
          <a:xfrm>
            <a:off x="134874" y="2857500"/>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…and is punished but not destroyed. </a:t>
            </a:r>
          </a:p>
        </p:txBody>
      </p:sp>
      <p:sp>
        <p:nvSpPr>
          <p:cNvPr id="9" name="Content Placeholder 3">
            <a:extLst>
              <a:ext uri="{FF2B5EF4-FFF2-40B4-BE49-F238E27FC236}">
                <a16:creationId xmlns:a16="http://schemas.microsoft.com/office/drawing/2014/main" id="{33088444-5879-08F3-19B0-460FF28173FC}"/>
              </a:ext>
            </a:extLst>
          </p:cNvPr>
          <p:cNvSpPr txBox="1">
            <a:spLocks/>
          </p:cNvSpPr>
          <p:nvPr/>
        </p:nvSpPr>
        <p:spPr>
          <a:xfrm>
            <a:off x="134874" y="419364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400" dirty="0"/>
              <a:t>…and it allows him to repent, return, and be restored. </a:t>
            </a:r>
          </a:p>
        </p:txBody>
      </p:sp>
    </p:spTree>
    <p:extLst>
      <p:ext uri="{BB962C8B-B14F-4D97-AF65-F5344CB8AC3E}">
        <p14:creationId xmlns:p14="http://schemas.microsoft.com/office/powerpoint/2010/main" val="4110795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523744" y="1119849"/>
            <a:ext cx="6620256" cy="4595151"/>
          </a:xfrm>
        </p:spPr>
        <p:txBody>
          <a:bodyPr anchor="ctr">
            <a:normAutofit lnSpcReduction="10000"/>
          </a:bodyPr>
          <a:lstStyle/>
          <a:p>
            <a:pPr marL="0" indent="0" algn="ctr">
              <a:buNone/>
            </a:pPr>
            <a:r>
              <a:rPr lang="en-US" sz="2000" dirty="0">
                <a:effectLst/>
                <a:latin typeface="Calibri" panose="020F0502020204030204" pitchFamily="34" charset="0"/>
                <a:ea typeface="Calibri" panose="020F0502020204030204" pitchFamily="34" charset="0"/>
              </a:rPr>
              <a:t>12 When he was in distress, he entreated the Lord his God and humbled himself greatly before the God of his fathers. 13 When he prayed to Him, </a:t>
            </a:r>
            <a:r>
              <a:rPr lang="en-US" sz="2000" b="1" dirty="0">
                <a:solidFill>
                  <a:srgbClr val="FFFF00"/>
                </a:solidFill>
                <a:effectLst/>
                <a:latin typeface="Calibri" panose="020F0502020204030204" pitchFamily="34" charset="0"/>
                <a:ea typeface="Calibri" panose="020F0502020204030204" pitchFamily="34" charset="0"/>
              </a:rPr>
              <a:t>He was moved by his entreaty</a:t>
            </a:r>
            <a:r>
              <a:rPr lang="en-US" sz="2000" dirty="0">
                <a:effectLst/>
                <a:latin typeface="Calibri" panose="020F0502020204030204" pitchFamily="34" charset="0"/>
                <a:ea typeface="Calibri" panose="020F0502020204030204" pitchFamily="34" charset="0"/>
              </a:rPr>
              <a:t> and </a:t>
            </a:r>
            <a:r>
              <a:rPr lang="en-US" sz="2000" b="1" dirty="0">
                <a:solidFill>
                  <a:srgbClr val="FFFF00"/>
                </a:solidFill>
                <a:effectLst/>
                <a:latin typeface="Calibri" panose="020F0502020204030204" pitchFamily="34" charset="0"/>
                <a:ea typeface="Calibri" panose="020F0502020204030204" pitchFamily="34" charset="0"/>
              </a:rPr>
              <a:t>heard his supplication</a:t>
            </a:r>
            <a:r>
              <a:rPr lang="en-US" sz="2000" dirty="0">
                <a:effectLst/>
                <a:latin typeface="Calibri" panose="020F0502020204030204" pitchFamily="34" charset="0"/>
                <a:ea typeface="Calibri" panose="020F0502020204030204" pitchFamily="34" charset="0"/>
              </a:rPr>
              <a:t>, and </a:t>
            </a:r>
            <a:r>
              <a:rPr lang="en-US" sz="2000" b="1" dirty="0">
                <a:solidFill>
                  <a:srgbClr val="FFFF00"/>
                </a:solidFill>
                <a:effectLst/>
                <a:latin typeface="Calibri" panose="020F0502020204030204" pitchFamily="34" charset="0"/>
                <a:ea typeface="Calibri" panose="020F0502020204030204" pitchFamily="34" charset="0"/>
              </a:rPr>
              <a:t>brought him again to Jerusalem to his kingdom</a:t>
            </a:r>
            <a:r>
              <a:rPr lang="en-US" sz="2000" dirty="0">
                <a:effectLst/>
                <a:latin typeface="Calibri" panose="020F0502020204030204" pitchFamily="34" charset="0"/>
                <a:ea typeface="Calibri" panose="020F0502020204030204" pitchFamily="34" charset="0"/>
              </a:rPr>
              <a:t>. Then Manasseh knew that the Lord was God. 14 Now after this he built the outer wall of the city of David on the west side of Gihon, in the valley, even to the entrance of the Fish Gate; and he encircled the </a:t>
            </a:r>
            <a:r>
              <a:rPr lang="en-US" sz="2000" dirty="0" err="1">
                <a:effectLst/>
                <a:latin typeface="Calibri" panose="020F0502020204030204" pitchFamily="34" charset="0"/>
                <a:ea typeface="Calibri" panose="020F0502020204030204" pitchFamily="34" charset="0"/>
              </a:rPr>
              <a:t>Ophel</a:t>
            </a:r>
            <a:r>
              <a:rPr lang="en-US" sz="2000" dirty="0">
                <a:effectLst/>
                <a:latin typeface="Calibri" panose="020F0502020204030204" pitchFamily="34" charset="0"/>
                <a:ea typeface="Calibri" panose="020F0502020204030204" pitchFamily="34" charset="0"/>
              </a:rPr>
              <a:t> with it and made it very high. Then he put army commanders in all the fortified cities of Judah. 15 He also removed the foreign gods and the idol from the house of the Lord, as well as all the altars which he had built on the mountain of the house of the Lord and in Jerusalem, and he threw them outside the city. 16 He set up the altar of the Lord and sacrificed peace offerings and thank offerings on it; and he ordered Judah to serve the Lord God of Israel. 17 Nevertheless the people still sacrificed in the high places, although only to the Lord their God.</a:t>
            </a:r>
          </a:p>
        </p:txBody>
      </p:sp>
      <p:sp>
        <p:nvSpPr>
          <p:cNvPr id="7" name="Content Placeholder 3">
            <a:extLst>
              <a:ext uri="{FF2B5EF4-FFF2-40B4-BE49-F238E27FC236}">
                <a16:creationId xmlns:a16="http://schemas.microsoft.com/office/drawing/2014/main" id="{1132F21F-C1F6-F38C-381D-7096D56AC4C6}"/>
              </a:ext>
            </a:extLst>
          </p:cNvPr>
          <p:cNvSpPr txBox="1">
            <a:spLocks/>
          </p:cNvSpPr>
          <p:nvPr/>
        </p:nvSpPr>
        <p:spPr>
          <a:xfrm>
            <a:off x="134874" y="152135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…but ignores it to live in sin. </a:t>
            </a:r>
          </a:p>
        </p:txBody>
      </p:sp>
      <p:sp>
        <p:nvSpPr>
          <p:cNvPr id="8" name="Content Placeholder 3">
            <a:extLst>
              <a:ext uri="{FF2B5EF4-FFF2-40B4-BE49-F238E27FC236}">
                <a16:creationId xmlns:a16="http://schemas.microsoft.com/office/drawing/2014/main" id="{0C723763-E0AD-0B6D-848E-E3D7F4D5145C}"/>
              </a:ext>
            </a:extLst>
          </p:cNvPr>
          <p:cNvSpPr txBox="1">
            <a:spLocks/>
          </p:cNvSpPr>
          <p:nvPr/>
        </p:nvSpPr>
        <p:spPr>
          <a:xfrm>
            <a:off x="134874" y="2857500"/>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…and is punished but not destroyed. </a:t>
            </a:r>
          </a:p>
        </p:txBody>
      </p:sp>
      <p:sp>
        <p:nvSpPr>
          <p:cNvPr id="9" name="Content Placeholder 3">
            <a:extLst>
              <a:ext uri="{FF2B5EF4-FFF2-40B4-BE49-F238E27FC236}">
                <a16:creationId xmlns:a16="http://schemas.microsoft.com/office/drawing/2014/main" id="{C92D36B6-EABB-8291-E273-F1A94F0C22C5}"/>
              </a:ext>
            </a:extLst>
          </p:cNvPr>
          <p:cNvSpPr txBox="1">
            <a:spLocks/>
          </p:cNvSpPr>
          <p:nvPr/>
        </p:nvSpPr>
        <p:spPr>
          <a:xfrm>
            <a:off x="134874" y="419364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400" dirty="0"/>
              <a:t>…and it allows him to repent, return, and be restored. </a:t>
            </a:r>
          </a:p>
        </p:txBody>
      </p:sp>
    </p:spTree>
    <p:extLst>
      <p:ext uri="{BB962C8B-B14F-4D97-AF65-F5344CB8AC3E}">
        <p14:creationId xmlns:p14="http://schemas.microsoft.com/office/powerpoint/2010/main" val="24598862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523744" y="1119849"/>
            <a:ext cx="6620256" cy="4595151"/>
          </a:xfrm>
        </p:spPr>
        <p:txBody>
          <a:bodyPr anchor="ctr">
            <a:normAutofit lnSpcReduction="10000"/>
          </a:bodyPr>
          <a:lstStyle/>
          <a:p>
            <a:pPr marL="0" indent="0" algn="ctr">
              <a:buNone/>
            </a:pPr>
            <a:r>
              <a:rPr lang="en-US" sz="2000" dirty="0">
                <a:effectLst/>
                <a:latin typeface="Calibri" panose="020F0502020204030204" pitchFamily="34" charset="0"/>
                <a:ea typeface="Calibri" panose="020F0502020204030204" pitchFamily="34" charset="0"/>
              </a:rPr>
              <a:t>12 When he was in distress, he entreated the Lord his God and humbled himself greatly before the God of his fathers. 13 When he prayed to Him, He was moved by his entreaty and heard his supplication, and brought him again to Jerusalem to his kingdom. </a:t>
            </a:r>
            <a:r>
              <a:rPr lang="en-US" sz="2000" b="1" dirty="0">
                <a:solidFill>
                  <a:srgbClr val="FFFF00"/>
                </a:solidFill>
                <a:effectLst/>
                <a:latin typeface="Calibri" panose="020F0502020204030204" pitchFamily="34" charset="0"/>
                <a:ea typeface="Calibri" panose="020F0502020204030204" pitchFamily="34" charset="0"/>
              </a:rPr>
              <a:t>Then Manasseh knew that the Lord was God</a:t>
            </a:r>
            <a:r>
              <a:rPr lang="en-US" sz="2000" dirty="0">
                <a:effectLst/>
                <a:latin typeface="Calibri" panose="020F0502020204030204" pitchFamily="34" charset="0"/>
                <a:ea typeface="Calibri" panose="020F0502020204030204" pitchFamily="34" charset="0"/>
              </a:rPr>
              <a:t>. 14 Now after this he built the outer wall of the city of David on the west side of Gihon, in the valley, even to the entrance of the Fish Gate; and he encircled the </a:t>
            </a:r>
            <a:r>
              <a:rPr lang="en-US" sz="2000" dirty="0" err="1">
                <a:effectLst/>
                <a:latin typeface="Calibri" panose="020F0502020204030204" pitchFamily="34" charset="0"/>
                <a:ea typeface="Calibri" panose="020F0502020204030204" pitchFamily="34" charset="0"/>
              </a:rPr>
              <a:t>Ophel</a:t>
            </a:r>
            <a:r>
              <a:rPr lang="en-US" sz="2000" dirty="0">
                <a:effectLst/>
                <a:latin typeface="Calibri" panose="020F0502020204030204" pitchFamily="34" charset="0"/>
                <a:ea typeface="Calibri" panose="020F0502020204030204" pitchFamily="34" charset="0"/>
              </a:rPr>
              <a:t> with it and made it very high. Then he put army commanders in all the fortified cities of Judah. 15 He also removed the foreign gods and the idol from the house of the Lord, as well as all the altars which he had built on the mountain of the house of the Lord and in Jerusalem, and he threw them outside the city. 16 He set up the altar of the Lord and sacrificed peace offerings and thank offerings on it; and he ordered Judah to serve the Lord God of Israel. 17 Nevertheless the people still sacrificed in the high places, although only to the Lord their God.</a:t>
            </a:r>
          </a:p>
        </p:txBody>
      </p:sp>
      <p:sp>
        <p:nvSpPr>
          <p:cNvPr id="7" name="Content Placeholder 3">
            <a:extLst>
              <a:ext uri="{FF2B5EF4-FFF2-40B4-BE49-F238E27FC236}">
                <a16:creationId xmlns:a16="http://schemas.microsoft.com/office/drawing/2014/main" id="{7858C17E-9E33-E70C-F904-D12AA79CD8C2}"/>
              </a:ext>
            </a:extLst>
          </p:cNvPr>
          <p:cNvSpPr txBox="1">
            <a:spLocks/>
          </p:cNvSpPr>
          <p:nvPr/>
        </p:nvSpPr>
        <p:spPr>
          <a:xfrm>
            <a:off x="134874" y="152135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…but ignores it to live in sin. </a:t>
            </a:r>
          </a:p>
        </p:txBody>
      </p:sp>
      <p:sp>
        <p:nvSpPr>
          <p:cNvPr id="8" name="Content Placeholder 3">
            <a:extLst>
              <a:ext uri="{FF2B5EF4-FFF2-40B4-BE49-F238E27FC236}">
                <a16:creationId xmlns:a16="http://schemas.microsoft.com/office/drawing/2014/main" id="{B327CE44-407F-8883-1D28-0F3058143EDC}"/>
              </a:ext>
            </a:extLst>
          </p:cNvPr>
          <p:cNvSpPr txBox="1">
            <a:spLocks/>
          </p:cNvSpPr>
          <p:nvPr/>
        </p:nvSpPr>
        <p:spPr>
          <a:xfrm>
            <a:off x="134874" y="2857500"/>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…and is punished but not destroyed. </a:t>
            </a:r>
          </a:p>
        </p:txBody>
      </p:sp>
      <p:sp>
        <p:nvSpPr>
          <p:cNvPr id="9" name="Content Placeholder 3">
            <a:extLst>
              <a:ext uri="{FF2B5EF4-FFF2-40B4-BE49-F238E27FC236}">
                <a16:creationId xmlns:a16="http://schemas.microsoft.com/office/drawing/2014/main" id="{FC6F7666-A2B3-D851-9CF9-157F719D9A16}"/>
              </a:ext>
            </a:extLst>
          </p:cNvPr>
          <p:cNvSpPr txBox="1">
            <a:spLocks/>
          </p:cNvSpPr>
          <p:nvPr/>
        </p:nvSpPr>
        <p:spPr>
          <a:xfrm>
            <a:off x="134874" y="419364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400" dirty="0"/>
              <a:t>…and it allows him to repent, return, and be restored. </a:t>
            </a:r>
          </a:p>
        </p:txBody>
      </p:sp>
    </p:spTree>
    <p:extLst>
      <p:ext uri="{BB962C8B-B14F-4D97-AF65-F5344CB8AC3E}">
        <p14:creationId xmlns:p14="http://schemas.microsoft.com/office/powerpoint/2010/main" val="38785455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523744" y="1119849"/>
            <a:ext cx="6620256" cy="4595151"/>
          </a:xfrm>
        </p:spPr>
        <p:txBody>
          <a:bodyPr anchor="ctr">
            <a:normAutofit lnSpcReduction="10000"/>
          </a:bodyPr>
          <a:lstStyle/>
          <a:p>
            <a:pPr marL="0" indent="0" algn="ctr">
              <a:buNone/>
            </a:pPr>
            <a:r>
              <a:rPr lang="en-US" sz="2000" dirty="0">
                <a:effectLst/>
                <a:latin typeface="Calibri" panose="020F0502020204030204" pitchFamily="34" charset="0"/>
                <a:ea typeface="Calibri" panose="020F0502020204030204" pitchFamily="34" charset="0"/>
              </a:rPr>
              <a:t>12 When he was in distress, he entreated the Lord his God and humbled himself greatly before the God of his fathers. 13 When he prayed to Him, He was moved by his entreaty and heard his supplication, and brought him again to Jerusalem to his kingdom. </a:t>
            </a:r>
            <a:r>
              <a:rPr lang="en-US" sz="2000" b="1" dirty="0">
                <a:solidFill>
                  <a:srgbClr val="FFFF00"/>
                </a:solidFill>
                <a:effectLst/>
                <a:latin typeface="Calibri" panose="020F0502020204030204" pitchFamily="34" charset="0"/>
                <a:ea typeface="Calibri" panose="020F0502020204030204" pitchFamily="34" charset="0"/>
              </a:rPr>
              <a:t>Then Manasseh knew that the Lord was God</a:t>
            </a:r>
            <a:r>
              <a:rPr lang="en-US" sz="2000" dirty="0">
                <a:effectLst/>
                <a:latin typeface="Calibri" panose="020F0502020204030204" pitchFamily="34" charset="0"/>
                <a:ea typeface="Calibri" panose="020F0502020204030204" pitchFamily="34" charset="0"/>
              </a:rPr>
              <a:t>. 14 </a:t>
            </a:r>
            <a:r>
              <a:rPr lang="en-US" sz="2000" b="1" dirty="0">
                <a:solidFill>
                  <a:srgbClr val="FFFF00"/>
                </a:solidFill>
                <a:effectLst/>
                <a:latin typeface="Calibri" panose="020F0502020204030204" pitchFamily="34" charset="0"/>
                <a:ea typeface="Calibri" panose="020F0502020204030204" pitchFamily="34" charset="0"/>
              </a:rPr>
              <a:t>Now after this he built </a:t>
            </a:r>
            <a:r>
              <a:rPr lang="en-US" sz="2000" dirty="0">
                <a:effectLst/>
                <a:latin typeface="Calibri" panose="020F0502020204030204" pitchFamily="34" charset="0"/>
                <a:ea typeface="Calibri" panose="020F0502020204030204" pitchFamily="34" charset="0"/>
              </a:rPr>
              <a:t>the outer wall of the city of David on the west side of Gihon, in the valley, even to the entrance of the Fish Gate; and he encircled the </a:t>
            </a:r>
            <a:r>
              <a:rPr lang="en-US" sz="2000" dirty="0" err="1">
                <a:effectLst/>
                <a:latin typeface="Calibri" panose="020F0502020204030204" pitchFamily="34" charset="0"/>
                <a:ea typeface="Calibri" panose="020F0502020204030204" pitchFamily="34" charset="0"/>
              </a:rPr>
              <a:t>Ophel</a:t>
            </a:r>
            <a:r>
              <a:rPr lang="en-US" sz="2000" dirty="0">
                <a:effectLst/>
                <a:latin typeface="Calibri" panose="020F0502020204030204" pitchFamily="34" charset="0"/>
                <a:ea typeface="Calibri" panose="020F0502020204030204" pitchFamily="34" charset="0"/>
              </a:rPr>
              <a:t> with it and made it very high. </a:t>
            </a:r>
            <a:r>
              <a:rPr lang="en-US" sz="2000" b="1" dirty="0">
                <a:solidFill>
                  <a:srgbClr val="FFFF00"/>
                </a:solidFill>
                <a:effectLst/>
                <a:latin typeface="Calibri" panose="020F0502020204030204" pitchFamily="34" charset="0"/>
                <a:ea typeface="Calibri" panose="020F0502020204030204" pitchFamily="34" charset="0"/>
              </a:rPr>
              <a:t>Then he put army commanders in all the fortified cities of Judah</a:t>
            </a:r>
            <a:r>
              <a:rPr lang="en-US" sz="2000" dirty="0">
                <a:effectLst/>
                <a:latin typeface="Calibri" panose="020F0502020204030204" pitchFamily="34" charset="0"/>
                <a:ea typeface="Calibri" panose="020F0502020204030204" pitchFamily="34" charset="0"/>
              </a:rPr>
              <a:t>. 15 He also </a:t>
            </a:r>
            <a:r>
              <a:rPr lang="en-US" sz="2000" b="1" dirty="0">
                <a:solidFill>
                  <a:srgbClr val="FFFF00"/>
                </a:solidFill>
                <a:effectLst/>
                <a:latin typeface="Calibri" panose="020F0502020204030204" pitchFamily="34" charset="0"/>
                <a:ea typeface="Calibri" panose="020F0502020204030204" pitchFamily="34" charset="0"/>
              </a:rPr>
              <a:t>removed the foreign gods </a:t>
            </a:r>
            <a:r>
              <a:rPr lang="en-US" sz="2000" dirty="0">
                <a:effectLst/>
                <a:latin typeface="Calibri" panose="020F0502020204030204" pitchFamily="34" charset="0"/>
                <a:ea typeface="Calibri" panose="020F0502020204030204" pitchFamily="34" charset="0"/>
              </a:rPr>
              <a:t>and </a:t>
            </a:r>
            <a:r>
              <a:rPr lang="en-US" sz="2000" b="1" dirty="0">
                <a:solidFill>
                  <a:srgbClr val="FFFF00"/>
                </a:solidFill>
                <a:effectLst/>
                <a:latin typeface="Calibri" panose="020F0502020204030204" pitchFamily="34" charset="0"/>
                <a:ea typeface="Calibri" panose="020F0502020204030204" pitchFamily="34" charset="0"/>
              </a:rPr>
              <a:t>the idol</a:t>
            </a:r>
            <a:r>
              <a:rPr lang="en-US" sz="2000" dirty="0">
                <a:effectLst/>
                <a:latin typeface="Calibri" panose="020F0502020204030204" pitchFamily="34" charset="0"/>
                <a:ea typeface="Calibri" panose="020F0502020204030204" pitchFamily="34" charset="0"/>
              </a:rPr>
              <a:t> from the house of the Lord, as well </a:t>
            </a:r>
            <a:r>
              <a:rPr lang="en-US" sz="2000" b="1" dirty="0">
                <a:solidFill>
                  <a:srgbClr val="FFFF00"/>
                </a:solidFill>
                <a:effectLst/>
                <a:latin typeface="Calibri" panose="020F0502020204030204" pitchFamily="34" charset="0"/>
                <a:ea typeface="Calibri" panose="020F0502020204030204" pitchFamily="34" charset="0"/>
              </a:rPr>
              <a:t>as all the altars </a:t>
            </a:r>
            <a:r>
              <a:rPr lang="en-US" sz="2000" dirty="0">
                <a:effectLst/>
                <a:latin typeface="Calibri" panose="020F0502020204030204" pitchFamily="34" charset="0"/>
                <a:ea typeface="Calibri" panose="020F0502020204030204" pitchFamily="34" charset="0"/>
              </a:rPr>
              <a:t>which he had built on the mountain of the house of the Lord and in Jerusalem, and </a:t>
            </a:r>
            <a:r>
              <a:rPr lang="en-US" sz="2000" b="1" dirty="0">
                <a:solidFill>
                  <a:srgbClr val="FFFF00"/>
                </a:solidFill>
                <a:effectLst/>
                <a:latin typeface="Calibri" panose="020F0502020204030204" pitchFamily="34" charset="0"/>
                <a:ea typeface="Calibri" panose="020F0502020204030204" pitchFamily="34" charset="0"/>
              </a:rPr>
              <a:t>he threw them outside the city</a:t>
            </a:r>
            <a:r>
              <a:rPr lang="en-US" sz="2000" dirty="0">
                <a:effectLst/>
                <a:latin typeface="Calibri" panose="020F0502020204030204" pitchFamily="34" charset="0"/>
                <a:ea typeface="Calibri" panose="020F0502020204030204" pitchFamily="34" charset="0"/>
              </a:rPr>
              <a:t>. 16 </a:t>
            </a:r>
            <a:r>
              <a:rPr lang="en-US" sz="2000" b="1" dirty="0">
                <a:solidFill>
                  <a:srgbClr val="FFFF00"/>
                </a:solidFill>
                <a:effectLst/>
                <a:latin typeface="Calibri" panose="020F0502020204030204" pitchFamily="34" charset="0"/>
                <a:ea typeface="Calibri" panose="020F0502020204030204" pitchFamily="34" charset="0"/>
              </a:rPr>
              <a:t>He set up the altar of the Lord and sacrificed peace offerings and thank offerings on it</a:t>
            </a:r>
            <a:r>
              <a:rPr lang="en-US" sz="2000" dirty="0">
                <a:effectLst/>
                <a:latin typeface="Calibri" panose="020F0502020204030204" pitchFamily="34" charset="0"/>
                <a:ea typeface="Calibri" panose="020F0502020204030204" pitchFamily="34" charset="0"/>
              </a:rPr>
              <a:t>; and </a:t>
            </a:r>
            <a:r>
              <a:rPr lang="en-US" sz="2000" b="1" dirty="0">
                <a:solidFill>
                  <a:srgbClr val="FFFF00"/>
                </a:solidFill>
                <a:effectLst/>
                <a:latin typeface="Calibri" panose="020F0502020204030204" pitchFamily="34" charset="0"/>
                <a:ea typeface="Calibri" panose="020F0502020204030204" pitchFamily="34" charset="0"/>
              </a:rPr>
              <a:t>he ordered Judah to serve the Lord God of Israel</a:t>
            </a:r>
            <a:r>
              <a:rPr lang="en-US" sz="2000" dirty="0">
                <a:effectLst/>
                <a:latin typeface="Calibri" panose="020F0502020204030204" pitchFamily="34" charset="0"/>
                <a:ea typeface="Calibri" panose="020F0502020204030204" pitchFamily="34" charset="0"/>
              </a:rPr>
              <a:t>. 17 Nevertheless the people still sacrificed in the high places, although only to the Lord their God.</a:t>
            </a:r>
          </a:p>
        </p:txBody>
      </p:sp>
      <p:sp>
        <p:nvSpPr>
          <p:cNvPr id="7" name="Content Placeholder 3">
            <a:extLst>
              <a:ext uri="{FF2B5EF4-FFF2-40B4-BE49-F238E27FC236}">
                <a16:creationId xmlns:a16="http://schemas.microsoft.com/office/drawing/2014/main" id="{B5EBA724-7ABA-8033-4FC9-3622CD60574A}"/>
              </a:ext>
            </a:extLst>
          </p:cNvPr>
          <p:cNvSpPr txBox="1">
            <a:spLocks/>
          </p:cNvSpPr>
          <p:nvPr/>
        </p:nvSpPr>
        <p:spPr>
          <a:xfrm>
            <a:off x="134874" y="152135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…but ignores it to live in sin. </a:t>
            </a:r>
          </a:p>
        </p:txBody>
      </p:sp>
      <p:sp>
        <p:nvSpPr>
          <p:cNvPr id="8" name="Content Placeholder 3">
            <a:extLst>
              <a:ext uri="{FF2B5EF4-FFF2-40B4-BE49-F238E27FC236}">
                <a16:creationId xmlns:a16="http://schemas.microsoft.com/office/drawing/2014/main" id="{044DEF4E-2704-DBE4-A3D0-D2970F45DBBD}"/>
              </a:ext>
            </a:extLst>
          </p:cNvPr>
          <p:cNvSpPr txBox="1">
            <a:spLocks/>
          </p:cNvSpPr>
          <p:nvPr/>
        </p:nvSpPr>
        <p:spPr>
          <a:xfrm>
            <a:off x="134874" y="2857500"/>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…and is punished but not destroyed. </a:t>
            </a:r>
          </a:p>
        </p:txBody>
      </p:sp>
      <p:sp>
        <p:nvSpPr>
          <p:cNvPr id="9" name="Content Placeholder 3">
            <a:extLst>
              <a:ext uri="{FF2B5EF4-FFF2-40B4-BE49-F238E27FC236}">
                <a16:creationId xmlns:a16="http://schemas.microsoft.com/office/drawing/2014/main" id="{AAAB1B61-907D-B144-7440-2F411EB79845}"/>
              </a:ext>
            </a:extLst>
          </p:cNvPr>
          <p:cNvSpPr txBox="1">
            <a:spLocks/>
          </p:cNvSpPr>
          <p:nvPr/>
        </p:nvSpPr>
        <p:spPr>
          <a:xfrm>
            <a:off x="134874" y="419364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400" dirty="0"/>
              <a:t>…and it allows him to repent, return, and be restored. </a:t>
            </a:r>
          </a:p>
        </p:txBody>
      </p:sp>
    </p:spTree>
    <p:extLst>
      <p:ext uri="{BB962C8B-B14F-4D97-AF65-F5344CB8AC3E}">
        <p14:creationId xmlns:p14="http://schemas.microsoft.com/office/powerpoint/2010/main" val="9732066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95EBF-405F-B823-12DD-6C8D159C6EB0}"/>
              </a:ext>
            </a:extLst>
          </p:cNvPr>
          <p:cNvSpPr>
            <a:spLocks noGrp="1"/>
          </p:cNvSpPr>
          <p:nvPr>
            <p:ph type="title"/>
          </p:nvPr>
        </p:nvSpPr>
        <p:spPr>
          <a:xfrm>
            <a:off x="628650" y="118872"/>
            <a:ext cx="7886700" cy="1290035"/>
          </a:xfrm>
        </p:spPr>
        <p:txBody>
          <a:bodyPr>
            <a:normAutofit/>
          </a:bodyPr>
          <a:lstStyle/>
          <a:p>
            <a:pPr algn="ctr"/>
            <a:r>
              <a:rPr lang="en-US" sz="4000" dirty="0"/>
              <a:t>Whatever Manasseh</a:t>
            </a:r>
            <a:br>
              <a:rPr lang="en-US" sz="4000" dirty="0"/>
            </a:br>
            <a:r>
              <a:rPr lang="en-US" sz="4000" dirty="0"/>
              <a:t>you are today…</a:t>
            </a:r>
          </a:p>
        </p:txBody>
      </p:sp>
      <p:sp>
        <p:nvSpPr>
          <p:cNvPr id="3" name="Content Placeholder 2">
            <a:extLst>
              <a:ext uri="{FF2B5EF4-FFF2-40B4-BE49-F238E27FC236}">
                <a16:creationId xmlns:a16="http://schemas.microsoft.com/office/drawing/2014/main" id="{76ACD89A-366B-A809-F19F-70C94D9FF552}"/>
              </a:ext>
            </a:extLst>
          </p:cNvPr>
          <p:cNvSpPr>
            <a:spLocks noGrp="1"/>
          </p:cNvSpPr>
          <p:nvPr>
            <p:ph idx="1"/>
          </p:nvPr>
        </p:nvSpPr>
        <p:spPr>
          <a:xfrm>
            <a:off x="145368" y="1631079"/>
            <a:ext cx="2844312" cy="2694034"/>
          </a:xfrm>
          <a:ln w="25400">
            <a:solidFill>
              <a:schemeClr val="accent6">
                <a:lumMod val="60000"/>
                <a:lumOff val="40000"/>
              </a:schemeClr>
            </a:solidFill>
          </a:ln>
        </p:spPr>
        <p:txBody>
          <a:bodyPr anchor="ctr">
            <a:normAutofit/>
          </a:bodyPr>
          <a:lstStyle/>
          <a:p>
            <a:pPr marL="0" indent="0" algn="ctr">
              <a:buNone/>
            </a:pPr>
            <a:r>
              <a:rPr lang="en-US" sz="3600" dirty="0"/>
              <a:t>God has invested in you far more than you can fathom.</a:t>
            </a:r>
          </a:p>
        </p:txBody>
      </p:sp>
      <p:sp>
        <p:nvSpPr>
          <p:cNvPr id="4" name="Content Placeholder 2">
            <a:extLst>
              <a:ext uri="{FF2B5EF4-FFF2-40B4-BE49-F238E27FC236}">
                <a16:creationId xmlns:a16="http://schemas.microsoft.com/office/drawing/2014/main" id="{AB75BF95-553F-F2DE-C3A4-9DB2E4FB1570}"/>
              </a:ext>
            </a:extLst>
          </p:cNvPr>
          <p:cNvSpPr txBox="1">
            <a:spLocks/>
          </p:cNvSpPr>
          <p:nvPr/>
        </p:nvSpPr>
        <p:spPr>
          <a:xfrm>
            <a:off x="3158520" y="1631080"/>
            <a:ext cx="2844312" cy="2694034"/>
          </a:xfrm>
          <a:prstGeom prst="rect">
            <a:avLst/>
          </a:prstGeom>
          <a:ln w="25400">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You can repent and return from any sin you’ve committed. </a:t>
            </a:r>
          </a:p>
        </p:txBody>
      </p:sp>
      <p:sp>
        <p:nvSpPr>
          <p:cNvPr id="5" name="Content Placeholder 2">
            <a:extLst>
              <a:ext uri="{FF2B5EF4-FFF2-40B4-BE49-F238E27FC236}">
                <a16:creationId xmlns:a16="http://schemas.microsoft.com/office/drawing/2014/main" id="{E31D7164-87B3-666E-57F9-9F35472991F9}"/>
              </a:ext>
            </a:extLst>
          </p:cNvPr>
          <p:cNvSpPr txBox="1">
            <a:spLocks/>
          </p:cNvSpPr>
          <p:nvPr/>
        </p:nvSpPr>
        <p:spPr>
          <a:xfrm>
            <a:off x="6171672" y="1631079"/>
            <a:ext cx="2844312" cy="2694034"/>
          </a:xfrm>
          <a:prstGeom prst="rect">
            <a:avLst/>
          </a:prstGeom>
          <a:ln w="25400">
            <a:solidFill>
              <a:schemeClr val="accent6">
                <a:lumMod val="60000"/>
                <a:lumOff val="4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Be careful of the “I’ll repent later mentality.”</a:t>
            </a:r>
          </a:p>
        </p:txBody>
      </p:sp>
      <p:sp>
        <p:nvSpPr>
          <p:cNvPr id="7" name="Content Placeholder 2">
            <a:extLst>
              <a:ext uri="{FF2B5EF4-FFF2-40B4-BE49-F238E27FC236}">
                <a16:creationId xmlns:a16="http://schemas.microsoft.com/office/drawing/2014/main" id="{78AB9DD7-E86F-22D8-5821-139D6B5B3735}"/>
              </a:ext>
            </a:extLst>
          </p:cNvPr>
          <p:cNvSpPr txBox="1">
            <a:spLocks/>
          </p:cNvSpPr>
          <p:nvPr/>
        </p:nvSpPr>
        <p:spPr>
          <a:xfrm>
            <a:off x="145368" y="4547285"/>
            <a:ext cx="2844312" cy="1048843"/>
          </a:xfrm>
          <a:prstGeom prst="rect">
            <a:avLst/>
          </a:prstGeom>
          <a:ln w="25400">
            <a:solidFill>
              <a:schemeClr val="accent6">
                <a:lumMod val="75000"/>
              </a:schemeClr>
            </a:solidFill>
          </a:ln>
        </p:spPr>
        <p:txBody>
          <a:bodyPr vert="horz" lIns="91440" tIns="45720" rIns="91440" bIns="45720" rtlCol="0" anchor="ctr">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Do not “Manasseh” Him.</a:t>
            </a:r>
          </a:p>
        </p:txBody>
      </p:sp>
      <p:sp>
        <p:nvSpPr>
          <p:cNvPr id="8" name="Content Placeholder 2">
            <a:extLst>
              <a:ext uri="{FF2B5EF4-FFF2-40B4-BE49-F238E27FC236}">
                <a16:creationId xmlns:a16="http://schemas.microsoft.com/office/drawing/2014/main" id="{12DEC07A-2F6B-1753-476D-7990AA77AAE1}"/>
              </a:ext>
            </a:extLst>
          </p:cNvPr>
          <p:cNvSpPr txBox="1">
            <a:spLocks/>
          </p:cNvSpPr>
          <p:nvPr/>
        </p:nvSpPr>
        <p:spPr>
          <a:xfrm>
            <a:off x="3158520" y="4547284"/>
            <a:ext cx="2844312" cy="1048843"/>
          </a:xfrm>
          <a:prstGeom prst="rect">
            <a:avLst/>
          </a:prstGeom>
          <a:ln w="25400">
            <a:solidFill>
              <a:schemeClr val="accent6">
                <a:lumMod val="75000"/>
              </a:schemeClr>
            </a:solidFill>
          </a:ln>
        </p:spPr>
        <p:txBody>
          <a:bodyPr vert="horz" lIns="91440" tIns="45720" rIns="91440" bIns="45720" rtlCol="0" anchor="ctr">
            <a:normAutofit fontScale="70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He can “Manasseh” </a:t>
            </a:r>
          </a:p>
          <a:p>
            <a:pPr marL="0" indent="0" algn="ctr">
              <a:buFont typeface="Arial" panose="020B0604020202020204" pitchFamily="34" charset="0"/>
              <a:buNone/>
            </a:pPr>
            <a:r>
              <a:rPr lang="en-US" sz="3600" dirty="0"/>
              <a:t>your past. </a:t>
            </a:r>
          </a:p>
        </p:txBody>
      </p:sp>
      <p:sp>
        <p:nvSpPr>
          <p:cNvPr id="9" name="Content Placeholder 2">
            <a:extLst>
              <a:ext uri="{FF2B5EF4-FFF2-40B4-BE49-F238E27FC236}">
                <a16:creationId xmlns:a16="http://schemas.microsoft.com/office/drawing/2014/main" id="{B9C914A4-00C2-2B70-3EB9-2B7363FB0998}"/>
              </a:ext>
            </a:extLst>
          </p:cNvPr>
          <p:cNvSpPr txBox="1">
            <a:spLocks/>
          </p:cNvSpPr>
          <p:nvPr/>
        </p:nvSpPr>
        <p:spPr>
          <a:xfrm>
            <a:off x="6171672" y="4547284"/>
            <a:ext cx="2844312" cy="1048843"/>
          </a:xfrm>
          <a:prstGeom prst="rect">
            <a:avLst/>
          </a:prstGeom>
          <a:ln w="25400">
            <a:solidFill>
              <a:schemeClr val="accent6">
                <a:lumMod val="75000"/>
              </a:schemeClr>
            </a:solidFill>
          </a:ln>
        </p:spPr>
        <p:txBody>
          <a:bodyPr vert="horz" lIns="91440" tIns="45720" rIns="91440" bIns="45720" rtlCol="0" anchor="ctr">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Because some people won’t “Manasseh”</a:t>
            </a:r>
          </a:p>
        </p:txBody>
      </p:sp>
    </p:spTree>
    <p:extLst>
      <p:ext uri="{BB962C8B-B14F-4D97-AF65-F5344CB8AC3E}">
        <p14:creationId xmlns:p14="http://schemas.microsoft.com/office/powerpoint/2010/main" val="16016336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E07AB-8D91-8F49-548D-654C4141FCB3}"/>
              </a:ext>
            </a:extLst>
          </p:cNvPr>
          <p:cNvSpPr>
            <a:spLocks noGrp="1"/>
          </p:cNvSpPr>
          <p:nvPr>
            <p:ph type="title"/>
          </p:nvPr>
        </p:nvSpPr>
        <p:spPr/>
        <p:txBody>
          <a:bodyPr/>
          <a:lstStyle/>
          <a:p>
            <a:pPr algn="ctr"/>
            <a:r>
              <a:rPr lang="en-US" dirty="0"/>
              <a:t>Final questions to consider</a:t>
            </a:r>
          </a:p>
        </p:txBody>
      </p:sp>
      <p:sp>
        <p:nvSpPr>
          <p:cNvPr id="3" name="Content Placeholder 2">
            <a:extLst>
              <a:ext uri="{FF2B5EF4-FFF2-40B4-BE49-F238E27FC236}">
                <a16:creationId xmlns:a16="http://schemas.microsoft.com/office/drawing/2014/main" id="{8292C913-F39C-822E-0E92-B38FB9A374FC}"/>
              </a:ext>
            </a:extLst>
          </p:cNvPr>
          <p:cNvSpPr>
            <a:spLocks noGrp="1"/>
          </p:cNvSpPr>
          <p:nvPr>
            <p:ph idx="1"/>
          </p:nvPr>
        </p:nvSpPr>
        <p:spPr>
          <a:xfrm>
            <a:off x="628650" y="1521354"/>
            <a:ext cx="7886700" cy="4038198"/>
          </a:xfrm>
        </p:spPr>
        <p:txBody>
          <a:bodyPr>
            <a:normAutofit lnSpcReduction="10000"/>
          </a:bodyPr>
          <a:lstStyle/>
          <a:p>
            <a:r>
              <a:rPr lang="en-US" sz="2400" dirty="0"/>
              <a:t>How often do you consider the affect your example has on the world around you?</a:t>
            </a:r>
          </a:p>
          <a:p>
            <a:r>
              <a:rPr lang="en-US" sz="2400" dirty="0"/>
              <a:t>Are you aware of how your sin might be affecting your environment? How it might be possibly making it easier for others who might be predisposed to certain sins fall into it? </a:t>
            </a:r>
          </a:p>
          <a:p>
            <a:r>
              <a:rPr lang="en-US" sz="2400" dirty="0"/>
              <a:t>Are you aware that God’s goodness and grace does not nullify His justice and the consequences for the mistakes that you make? </a:t>
            </a:r>
          </a:p>
          <a:p>
            <a:r>
              <a:rPr lang="en-US" sz="2400" dirty="0"/>
              <a:t>Are you trying to fix yourself before repenting? </a:t>
            </a:r>
          </a:p>
          <a:p>
            <a:r>
              <a:rPr lang="en-US" sz="2400" dirty="0"/>
              <a:t>Will you continue to make your path to the Lord more difficult than it needs to be through continued sin?</a:t>
            </a:r>
          </a:p>
          <a:p>
            <a:endParaRPr lang="en-US" dirty="0"/>
          </a:p>
        </p:txBody>
      </p:sp>
    </p:spTree>
    <p:extLst>
      <p:ext uri="{BB962C8B-B14F-4D97-AF65-F5344CB8AC3E}">
        <p14:creationId xmlns:p14="http://schemas.microsoft.com/office/powerpoint/2010/main" val="919004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4" name="Content Placeholder 3">
            <a:extLst>
              <a:ext uri="{FF2B5EF4-FFF2-40B4-BE49-F238E27FC236}">
                <a16:creationId xmlns:a16="http://schemas.microsoft.com/office/drawing/2014/main" id="{931B32DF-958A-7C97-12A8-0DACDCE36D65}"/>
              </a:ext>
            </a:extLst>
          </p:cNvPr>
          <p:cNvSpPr>
            <a:spLocks noGrp="1"/>
          </p:cNvSpPr>
          <p:nvPr>
            <p:ph sz="half" idx="1"/>
          </p:nvPr>
        </p:nvSpPr>
        <p:spPr>
          <a:xfrm>
            <a:off x="134874" y="1521354"/>
            <a:ext cx="2498598" cy="3626115"/>
          </a:xfrm>
        </p:spPr>
        <p:txBody>
          <a:bodyPr/>
          <a:lstStyle/>
          <a:p>
            <a:endParaRPr lang="en-US" dirty="0"/>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633472" y="1119849"/>
            <a:ext cx="6510528" cy="4595151"/>
          </a:xfrm>
        </p:spPr>
        <p:txBody>
          <a:bodyPr/>
          <a:lstStyle/>
          <a:p>
            <a:pPr marL="0" indent="0" algn="ctr">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 Chronicles 33:1 Manasseh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was twelve years old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when he became king, and he </a:t>
            </a:r>
            <a:r>
              <a:rPr lang="en-US" sz="1800" kern="100" dirty="0">
                <a:effectLst/>
                <a:latin typeface="Calibri" panose="020F0502020204030204" pitchFamily="34" charset="0"/>
                <a:ea typeface="Calibri" panose="020F0502020204030204" pitchFamily="34" charset="0"/>
                <a:cs typeface="Calibri" panose="020F0502020204030204" pitchFamily="34" charset="0"/>
              </a:rPr>
              <a:t>reigned fifty-five years in Jerusalem.</a:t>
            </a:r>
            <a:endParaRPr lang="en-US" sz="1800" kern="1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 Chronicles 32:24 In those days Hezekiah became mortally ill; and he prayed to the Lord, and the Lord spoke to him and gave him a sign. (</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r>
              <a:rPr lang="en-US" sz="1800" b="1" kern="100" dirty="0">
                <a:latin typeface="Calibri" panose="020F0502020204030204" pitchFamily="34" charset="0"/>
                <a:ea typeface="Calibri" panose="020F0502020204030204" pitchFamily="34" charset="0"/>
                <a:cs typeface="Times New Roman" panose="02020603050405020304" pitchFamily="18" charset="0"/>
              </a:rPr>
              <a:t>It was an extra 15 years of life</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3643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4" name="Content Placeholder 3">
            <a:extLst>
              <a:ext uri="{FF2B5EF4-FFF2-40B4-BE49-F238E27FC236}">
                <a16:creationId xmlns:a16="http://schemas.microsoft.com/office/drawing/2014/main" id="{931B32DF-958A-7C97-12A8-0DACDCE36D65}"/>
              </a:ext>
            </a:extLst>
          </p:cNvPr>
          <p:cNvSpPr>
            <a:spLocks noGrp="1"/>
          </p:cNvSpPr>
          <p:nvPr>
            <p:ph sz="half" idx="1"/>
          </p:nvPr>
        </p:nvSpPr>
        <p:spPr>
          <a:xfrm>
            <a:off x="134874" y="1521354"/>
            <a:ext cx="2498598" cy="3626115"/>
          </a:xfrm>
        </p:spPr>
        <p:txBody>
          <a:bodyPr>
            <a:normAutofit lnSpcReduction="10000"/>
          </a:bodyPr>
          <a:lstStyle/>
          <a:p>
            <a:endParaRPr lang="en-US" dirty="0"/>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633472" y="1119849"/>
            <a:ext cx="6510528" cy="4595151"/>
          </a:xfrm>
        </p:spPr>
        <p:txBody>
          <a:bodyPr>
            <a:normAutofit lnSpcReduction="10000"/>
          </a:bodyPr>
          <a:lstStyle/>
          <a:p>
            <a:pPr marL="0" indent="0" algn="ctr">
              <a:buNone/>
            </a:pPr>
            <a:r>
              <a:rPr lang="en-US" sz="1800" u="sng" kern="100" dirty="0">
                <a:latin typeface="Calibri" panose="020F0502020204030204" pitchFamily="34" charset="0"/>
                <a:ea typeface="Calibri" panose="020F0502020204030204" pitchFamily="34" charset="0"/>
                <a:cs typeface="Times New Roman" panose="02020603050405020304" pitchFamily="18" charset="0"/>
              </a:rPr>
              <a:t>Deeds of his father Hezekiah</a:t>
            </a:r>
          </a:p>
          <a:p>
            <a:pPr marL="114300" indent="0">
              <a:spcBef>
                <a:spcPts val="0"/>
              </a:spcBef>
              <a:buNone/>
            </a:pPr>
            <a:r>
              <a:rPr lang="en-US" sz="1800" kern="100" dirty="0">
                <a:effectLst/>
                <a:latin typeface="Calibri" panose="020F0502020204030204" pitchFamily="34" charset="0"/>
                <a:ea typeface="Calibri" panose="020F0502020204030204" pitchFamily="34" charset="0"/>
                <a:cs typeface="Calibri" panose="020F0502020204030204" pitchFamily="34" charset="0"/>
              </a:rPr>
              <a:t>2</a:t>
            </a:r>
            <a:r>
              <a:rPr lang="en-US" sz="1800" kern="100" baseline="30000" dirty="0">
                <a:effectLst/>
                <a:latin typeface="Calibri" panose="020F0502020204030204" pitchFamily="34" charset="0"/>
                <a:ea typeface="Calibri" panose="020F0502020204030204" pitchFamily="34" charset="0"/>
                <a:cs typeface="Calibri" panose="020F0502020204030204" pitchFamily="34" charset="0"/>
              </a:rPr>
              <a:t>nd</a:t>
            </a:r>
            <a:r>
              <a:rPr lang="en-US" sz="1800" kern="100" dirty="0">
                <a:effectLst/>
                <a:latin typeface="Calibri" panose="020F0502020204030204" pitchFamily="34" charset="0"/>
                <a:ea typeface="Calibri" panose="020F0502020204030204" pitchFamily="34" charset="0"/>
                <a:cs typeface="Calibri" panose="020F0502020204030204" pitchFamily="34" charset="0"/>
              </a:rPr>
              <a:t> Chronicles 29:10 – “</a:t>
            </a:r>
            <a:r>
              <a:rPr lang="en-US" sz="1800" i="1" kern="100" dirty="0">
                <a:effectLst/>
                <a:latin typeface="Calibri" panose="020F0502020204030204" pitchFamily="34" charset="0"/>
                <a:ea typeface="Calibri" panose="020F0502020204030204" pitchFamily="34" charset="0"/>
                <a:cs typeface="Calibri" panose="020F0502020204030204" pitchFamily="34" charset="0"/>
              </a:rPr>
              <a:t>now it is in my heart to make a covenant with the Lord God of Israel.”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228600">
              <a:spcBef>
                <a:spcPts val="0"/>
              </a:spcBef>
              <a:buFont typeface="Wingdings" pitchFamily="2" charset="2"/>
              <a:buChar char=""/>
            </a:pPr>
            <a:r>
              <a:rPr lang="en-US" kern="100" dirty="0">
                <a:effectLst/>
                <a:latin typeface="Calibri" panose="020F0502020204030204" pitchFamily="34" charset="0"/>
                <a:ea typeface="Calibri" panose="020F0502020204030204" pitchFamily="34" charset="0"/>
                <a:cs typeface="Calibri" panose="020F0502020204030204" pitchFamily="34" charset="0"/>
              </a:rPr>
              <a:t>He restores the temple worship back in Jerusalem. (29:29-36)</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228600">
              <a:spcBef>
                <a:spcPts val="0"/>
              </a:spcBef>
              <a:buFont typeface="Wingdings" pitchFamily="2" charset="2"/>
              <a:buChar char=""/>
            </a:pPr>
            <a:r>
              <a:rPr lang="en-US" kern="100" dirty="0">
                <a:effectLst/>
                <a:latin typeface="Calibri" panose="020F0502020204030204" pitchFamily="34" charset="0"/>
                <a:ea typeface="Calibri" panose="020F0502020204030204" pitchFamily="34" charset="0"/>
                <a:cs typeface="Calibri" panose="020F0502020204030204" pitchFamily="34" charset="0"/>
              </a:rPr>
              <a:t>He invites all of Israel (probably those who were left by Assyria) to come and participate of Passover. (30:1-12)</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228600">
              <a:spcBef>
                <a:spcPts val="0"/>
              </a:spcBef>
              <a:buFont typeface="Wingdings" pitchFamily="2" charset="2"/>
              <a:buChar char=""/>
            </a:pPr>
            <a:r>
              <a:rPr lang="en-US" kern="100" dirty="0">
                <a:effectLst/>
                <a:latin typeface="Calibri" panose="020F0502020204030204" pitchFamily="34" charset="0"/>
                <a:ea typeface="Calibri" panose="020F0502020204030204" pitchFamily="34" charset="0"/>
                <a:cs typeface="Calibri" panose="020F0502020204030204" pitchFamily="34" charset="0"/>
              </a:rPr>
              <a:t>He reinstitutes the Passover and there’s this huge rejoicing and singing so much so that it there hadn’t been something like this since the days of Solomon. </a:t>
            </a:r>
          </a:p>
          <a:p>
            <a:pPr marL="800100" lvl="1" indent="-228600">
              <a:spcBef>
                <a:spcPts val="0"/>
              </a:spcBef>
              <a:buFont typeface="Wingdings" pitchFamily="2" charset="2"/>
              <a:buChar char=""/>
            </a:pPr>
            <a:r>
              <a:rPr lang="en-US" kern="100" dirty="0">
                <a:effectLst/>
                <a:latin typeface="Calibri" panose="020F0502020204030204" pitchFamily="34" charset="0"/>
                <a:ea typeface="Calibri" panose="020F0502020204030204" pitchFamily="34" charset="0"/>
                <a:cs typeface="Calibri" panose="020F0502020204030204" pitchFamily="34" charset="0"/>
              </a:rPr>
              <a:t>He destroyed the idols that were in all of Judah and again went as far as parts of Israel. (31:1-2)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228600">
              <a:spcBef>
                <a:spcPts val="0"/>
              </a:spcBef>
              <a:buFont typeface="Wingdings" pitchFamily="2" charset="2"/>
              <a:buChar char=""/>
            </a:pPr>
            <a:r>
              <a:rPr lang="en-US" kern="100" dirty="0">
                <a:effectLst/>
                <a:latin typeface="Calibri" panose="020F0502020204030204" pitchFamily="34" charset="0"/>
                <a:ea typeface="Calibri" panose="020F0502020204030204" pitchFamily="34" charset="0"/>
                <a:cs typeface="Calibri" panose="020F0502020204030204" pitchFamily="34" charset="0"/>
              </a:rPr>
              <a:t>He using his kingly portions for offerings like his supposed to. He’s leading the people to worship God.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228600">
              <a:spcBef>
                <a:spcPts val="0"/>
              </a:spcBef>
              <a:buFont typeface="Wingdings" pitchFamily="2" charset="2"/>
              <a:buChar char=""/>
            </a:pPr>
            <a:r>
              <a:rPr lang="en-US" kern="100" dirty="0">
                <a:effectLst/>
                <a:latin typeface="Calibri" panose="020F0502020204030204" pitchFamily="34" charset="0"/>
                <a:ea typeface="Calibri" panose="020F0502020204030204" pitchFamily="34" charset="0"/>
                <a:cs typeface="Calibri" panose="020F0502020204030204" pitchFamily="34" charset="0"/>
              </a:rPr>
              <a:t>And when trouble comes from the Assyrians he pours himself out to God and God saves him in a miraculous fashion. </a:t>
            </a:r>
            <a:endParaRPr lang="en-US" kern="100" dirty="0">
              <a:latin typeface="Calibri" panose="020F0502020204030204" pitchFamily="34" charset="0"/>
              <a:ea typeface="Calibri" panose="020F0502020204030204" pitchFamily="34" charset="0"/>
              <a:cs typeface="Calibri" panose="020F0502020204030204" pitchFamily="34" charset="0"/>
            </a:endParaRPr>
          </a:p>
          <a:p>
            <a:pPr marL="800100" lvl="1" indent="-228600">
              <a:spcBef>
                <a:spcPts val="0"/>
              </a:spcBef>
              <a:buFont typeface="Wingdings" pitchFamily="2" charset="2"/>
              <a:buChar char=""/>
            </a:pPr>
            <a:r>
              <a:rPr lang="en-US" kern="100" dirty="0">
                <a:effectLst/>
                <a:latin typeface="Calibri" panose="020F0502020204030204" pitchFamily="34" charset="0"/>
                <a:ea typeface="Calibri" panose="020F0502020204030204" pitchFamily="34" charset="0"/>
                <a:cs typeface="Calibri" panose="020F0502020204030204" pitchFamily="34" charset="0"/>
              </a:rPr>
              <a:t>31:20 </a:t>
            </a:r>
            <a:r>
              <a:rPr lang="en-US" i="1" kern="100" dirty="0">
                <a:effectLst/>
                <a:latin typeface="Calibri" panose="020F0502020204030204" pitchFamily="34" charset="0"/>
                <a:ea typeface="Calibri" panose="020F0502020204030204" pitchFamily="34" charset="0"/>
                <a:cs typeface="Calibri" panose="020F0502020204030204" pitchFamily="34" charset="0"/>
              </a:rPr>
              <a:t>Thus Hezekiah did throughout all Judah; and he did what was good, right and true before the LORD his God.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u="sng"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91208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fade">
                                      <p:cBhvr>
                                        <p:cTn id="30" dur="500"/>
                                        <p:tgtEl>
                                          <p:spTgt spid="5">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Effect transition="in" filter="fade">
                                      <p:cBhvr>
                                        <p:cTn id="33"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4" name="Content Placeholder 3">
            <a:extLst>
              <a:ext uri="{FF2B5EF4-FFF2-40B4-BE49-F238E27FC236}">
                <a16:creationId xmlns:a16="http://schemas.microsoft.com/office/drawing/2014/main" id="{931B32DF-958A-7C97-12A8-0DACDCE36D65}"/>
              </a:ext>
            </a:extLst>
          </p:cNvPr>
          <p:cNvSpPr>
            <a:spLocks noGrp="1"/>
          </p:cNvSpPr>
          <p:nvPr>
            <p:ph sz="half" idx="1"/>
          </p:nvPr>
        </p:nvSpPr>
        <p:spPr>
          <a:xfrm>
            <a:off x="134874" y="1521354"/>
            <a:ext cx="2498598" cy="3626115"/>
          </a:xfrm>
        </p:spPr>
        <p:txBody>
          <a:bodyPr>
            <a:normAutofit fontScale="92500" lnSpcReduction="20000"/>
          </a:bodyPr>
          <a:lstStyle/>
          <a:p>
            <a:pPr marL="0" indent="0">
              <a:buNone/>
            </a:pPr>
            <a:endParaRPr lang="en-US" dirty="0"/>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523744" y="1119849"/>
            <a:ext cx="6620256" cy="4595151"/>
          </a:xfrm>
        </p:spPr>
        <p:txBody>
          <a:bodyPr>
            <a:normAutofit fontScale="92500" lnSpcReduction="20000"/>
          </a:bodyPr>
          <a:lstStyle/>
          <a:p>
            <a:pPr marL="0" indent="0" algn="ctr">
              <a:buNone/>
            </a:pPr>
            <a:r>
              <a:rPr lang="en-US" sz="1800" u="sng" kern="100" dirty="0">
                <a:latin typeface="Calibri" panose="020F0502020204030204" pitchFamily="34" charset="0"/>
                <a:ea typeface="Calibri" panose="020F0502020204030204" pitchFamily="34" charset="0"/>
                <a:cs typeface="Times New Roman" panose="02020603050405020304" pitchFamily="18" charset="0"/>
              </a:rPr>
              <a:t>Deeds of his Manasseh</a:t>
            </a:r>
          </a:p>
          <a:p>
            <a:pPr marL="114300" indent="0" algn="ctr">
              <a:spcBef>
                <a:spcPts val="0"/>
              </a:spcBef>
              <a:buNone/>
            </a:pPr>
            <a:r>
              <a:rPr lang="en-US" sz="1800" kern="100" dirty="0">
                <a:effectLst/>
                <a:latin typeface="Calibri" panose="020F0502020204030204" pitchFamily="34" charset="0"/>
                <a:ea typeface="Calibri" panose="020F0502020204030204" pitchFamily="34" charset="0"/>
                <a:cs typeface="Calibri" panose="020F0502020204030204" pitchFamily="34" charset="0"/>
              </a:rPr>
              <a:t>2</a:t>
            </a:r>
            <a:r>
              <a:rPr lang="en-US" sz="1800" kern="100" baseline="30000" dirty="0">
                <a:effectLst/>
                <a:latin typeface="Calibri" panose="020F0502020204030204" pitchFamily="34" charset="0"/>
                <a:ea typeface="Calibri" panose="020F0502020204030204" pitchFamily="34" charset="0"/>
                <a:cs typeface="Calibri" panose="020F0502020204030204" pitchFamily="34" charset="0"/>
              </a:rPr>
              <a:t>nd</a:t>
            </a:r>
            <a:r>
              <a:rPr lang="en-US" sz="1800" kern="100" dirty="0">
                <a:effectLst/>
                <a:latin typeface="Calibri" panose="020F0502020204030204" pitchFamily="34" charset="0"/>
                <a:ea typeface="Calibri" panose="020F0502020204030204" pitchFamily="34" charset="0"/>
                <a:cs typeface="Calibri" panose="020F0502020204030204" pitchFamily="34" charset="0"/>
              </a:rPr>
              <a:t> Chronicles </a:t>
            </a:r>
            <a:r>
              <a:rPr lang="en-US" sz="1900" kern="100" dirty="0">
                <a:effectLst/>
                <a:latin typeface="Calibri" panose="020F0502020204030204" pitchFamily="34" charset="0"/>
                <a:ea typeface="Calibri" panose="020F0502020204030204" pitchFamily="34" charset="0"/>
                <a:cs typeface="Calibri" panose="020F0502020204030204" pitchFamily="34" charset="0"/>
              </a:rPr>
              <a:t>33:</a:t>
            </a:r>
            <a:r>
              <a:rPr lang="en-US" sz="1900" dirty="0">
                <a:effectLst/>
                <a:latin typeface="Calibri" panose="020F0502020204030204" pitchFamily="34" charset="0"/>
                <a:ea typeface="Calibri" panose="020F0502020204030204" pitchFamily="34" charset="0"/>
              </a:rPr>
              <a:t>2 He did evil in the sight of the Lord according to the abominations of the nations whom the Lord dispossessed before the sons of Israel. 3 For he rebuilt the high places which Hezekiah his father had broken down; he also erected altars for the Baals and made </a:t>
            </a:r>
            <a:r>
              <a:rPr lang="en-US" sz="1900" dirty="0" err="1">
                <a:effectLst/>
                <a:latin typeface="Calibri" panose="020F0502020204030204" pitchFamily="34" charset="0"/>
                <a:ea typeface="Calibri" panose="020F0502020204030204" pitchFamily="34" charset="0"/>
              </a:rPr>
              <a:t>Asherim</a:t>
            </a:r>
            <a:r>
              <a:rPr lang="en-US" sz="1900" dirty="0">
                <a:effectLst/>
                <a:latin typeface="Calibri" panose="020F0502020204030204" pitchFamily="34" charset="0"/>
                <a:ea typeface="Calibri" panose="020F0502020204030204" pitchFamily="34" charset="0"/>
              </a:rPr>
              <a:t>, and worshiped all the host of heaven and served them. 4 He built altars in the house of the Lord of which the Lord had said, “My name shall be in Jerusalem forever.” 5 For he built altars for all the host of heaven in the two courts of the house of the Lord. 6 He made his sons pass through the fire in the valley of Ben-</a:t>
            </a:r>
            <a:r>
              <a:rPr lang="en-US" sz="1900" dirty="0" err="1">
                <a:effectLst/>
                <a:latin typeface="Calibri" panose="020F0502020204030204" pitchFamily="34" charset="0"/>
                <a:ea typeface="Calibri" panose="020F0502020204030204" pitchFamily="34" charset="0"/>
              </a:rPr>
              <a:t>hinnom</a:t>
            </a:r>
            <a:r>
              <a:rPr lang="en-US" sz="1900" dirty="0">
                <a:effectLst/>
                <a:latin typeface="Calibri" panose="020F0502020204030204" pitchFamily="34" charset="0"/>
                <a:ea typeface="Calibri" panose="020F0502020204030204" pitchFamily="34" charset="0"/>
              </a:rPr>
              <a:t>; and he practiced witchcraft, used divination, practiced sorcery and dealt with mediums and </a:t>
            </a:r>
            <a:r>
              <a:rPr lang="en-US" sz="1900" dirty="0" err="1">
                <a:effectLst/>
                <a:latin typeface="Calibri" panose="020F0502020204030204" pitchFamily="34" charset="0"/>
                <a:ea typeface="Calibri" panose="020F0502020204030204" pitchFamily="34" charset="0"/>
              </a:rPr>
              <a:t>spiritists</a:t>
            </a:r>
            <a:r>
              <a:rPr lang="en-US" sz="1900" dirty="0">
                <a:effectLst/>
                <a:latin typeface="Calibri" panose="020F0502020204030204" pitchFamily="34" charset="0"/>
                <a:ea typeface="Calibri" panose="020F0502020204030204" pitchFamily="34" charset="0"/>
              </a:rPr>
              <a:t>. He did much evil in the sight of the Lord, provoking Him to anger. 7 Then he put the carved image of the idol which he had made in the house of God, of which God had said to David and to Solomon his son, “In this house and in Jerusalem, which I have chosen from all the tribes of Israel, I will put My name forever; 8 and I will not again remove the foot of Israel from the land which I have appointed for your fathers, if only they will observe to do all that I have commanded them according to all the law, the statutes and the ordinances given through Moses.” 9 Thus Manasseh misled Judah and the inhabitants of Jerusalem to do more evil than the nations whom the Lord destroyed before the sons of Israel.</a:t>
            </a:r>
            <a:r>
              <a:rPr lang="en-US" sz="1500" dirty="0">
                <a:effectLst/>
              </a:rPr>
              <a:t> </a:t>
            </a:r>
            <a:endParaRPr lang="en-US" sz="1800" u="sng"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84809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4" name="Content Placeholder 3">
            <a:extLst>
              <a:ext uri="{FF2B5EF4-FFF2-40B4-BE49-F238E27FC236}">
                <a16:creationId xmlns:a16="http://schemas.microsoft.com/office/drawing/2014/main" id="{931B32DF-958A-7C97-12A8-0DACDCE36D65}"/>
              </a:ext>
            </a:extLst>
          </p:cNvPr>
          <p:cNvSpPr>
            <a:spLocks noGrp="1"/>
          </p:cNvSpPr>
          <p:nvPr>
            <p:ph sz="half" idx="1"/>
          </p:nvPr>
        </p:nvSpPr>
        <p:spPr>
          <a:xfrm>
            <a:off x="134874" y="1521355"/>
            <a:ext cx="2498598" cy="993246"/>
          </a:xfrm>
          <a:ln>
            <a:solidFill>
              <a:schemeClr val="accent6">
                <a:lumMod val="40000"/>
                <a:lumOff val="60000"/>
              </a:schemeClr>
            </a:solidFill>
          </a:ln>
        </p:spPr>
        <p:txBody>
          <a:bodyPr anchor="ctr">
            <a:noAutofit/>
          </a:bodyPr>
          <a:lstStyle/>
          <a:p>
            <a:pPr marL="0" indent="0" algn="ctr">
              <a:buNone/>
            </a:pPr>
            <a:r>
              <a:rPr lang="en-US" sz="2400" dirty="0"/>
              <a:t>…but ignores it to live in sin. </a:t>
            </a:r>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523744" y="1119849"/>
            <a:ext cx="6620256" cy="4595151"/>
          </a:xfrm>
        </p:spPr>
        <p:txBody>
          <a:bodyPr>
            <a:normAutofit fontScale="92500" lnSpcReduction="20000"/>
          </a:bodyPr>
          <a:lstStyle/>
          <a:p>
            <a:pPr marL="0" indent="0" algn="ctr">
              <a:buNone/>
            </a:pPr>
            <a:r>
              <a:rPr lang="en-US" sz="1800" u="sng" kern="100" dirty="0">
                <a:latin typeface="Calibri" panose="020F0502020204030204" pitchFamily="34" charset="0"/>
                <a:ea typeface="Calibri" panose="020F0502020204030204" pitchFamily="34" charset="0"/>
                <a:cs typeface="Times New Roman" panose="02020603050405020304" pitchFamily="18" charset="0"/>
              </a:rPr>
              <a:t>Deeds of his Manasseh</a:t>
            </a:r>
          </a:p>
          <a:p>
            <a:pPr marL="114300" indent="0" algn="ctr">
              <a:spcBef>
                <a:spcPts val="0"/>
              </a:spcBef>
              <a:buNone/>
            </a:pPr>
            <a:r>
              <a:rPr lang="en-US" sz="1800" kern="100" dirty="0">
                <a:effectLst/>
                <a:latin typeface="Calibri" panose="020F0502020204030204" pitchFamily="34" charset="0"/>
                <a:ea typeface="Calibri" panose="020F0502020204030204" pitchFamily="34" charset="0"/>
                <a:cs typeface="Calibri" panose="020F0502020204030204" pitchFamily="34" charset="0"/>
              </a:rPr>
              <a:t>2</a:t>
            </a:r>
            <a:r>
              <a:rPr lang="en-US" sz="1800" kern="100" baseline="30000" dirty="0">
                <a:effectLst/>
                <a:latin typeface="Calibri" panose="020F0502020204030204" pitchFamily="34" charset="0"/>
                <a:ea typeface="Calibri" panose="020F0502020204030204" pitchFamily="34" charset="0"/>
                <a:cs typeface="Calibri" panose="020F0502020204030204" pitchFamily="34" charset="0"/>
              </a:rPr>
              <a:t>nd</a:t>
            </a:r>
            <a:r>
              <a:rPr lang="en-US" sz="1800" kern="100" dirty="0">
                <a:effectLst/>
                <a:latin typeface="Calibri" panose="020F0502020204030204" pitchFamily="34" charset="0"/>
                <a:ea typeface="Calibri" panose="020F0502020204030204" pitchFamily="34" charset="0"/>
                <a:cs typeface="Calibri" panose="020F0502020204030204" pitchFamily="34" charset="0"/>
              </a:rPr>
              <a:t> Chronicles </a:t>
            </a:r>
            <a:r>
              <a:rPr lang="en-US" sz="1900" kern="100" dirty="0">
                <a:effectLst/>
                <a:latin typeface="Calibri" panose="020F0502020204030204" pitchFamily="34" charset="0"/>
                <a:ea typeface="Calibri" panose="020F0502020204030204" pitchFamily="34" charset="0"/>
                <a:cs typeface="Calibri" panose="020F0502020204030204" pitchFamily="34" charset="0"/>
              </a:rPr>
              <a:t>33:</a:t>
            </a:r>
            <a:r>
              <a:rPr lang="en-US" sz="1900" dirty="0">
                <a:effectLst/>
                <a:latin typeface="Calibri" panose="020F0502020204030204" pitchFamily="34" charset="0"/>
                <a:ea typeface="Calibri" panose="020F0502020204030204" pitchFamily="34" charset="0"/>
              </a:rPr>
              <a:t>2 </a:t>
            </a:r>
            <a:r>
              <a:rPr lang="en-US" sz="1900" dirty="0">
                <a:solidFill>
                  <a:srgbClr val="FF0000"/>
                </a:solidFill>
                <a:effectLst/>
                <a:latin typeface="Calibri" panose="020F0502020204030204" pitchFamily="34" charset="0"/>
                <a:ea typeface="Calibri" panose="020F0502020204030204" pitchFamily="34" charset="0"/>
              </a:rPr>
              <a:t>He did evil </a:t>
            </a:r>
            <a:r>
              <a:rPr lang="en-US" sz="1900" dirty="0">
                <a:effectLst/>
                <a:latin typeface="Calibri" panose="020F0502020204030204" pitchFamily="34" charset="0"/>
                <a:ea typeface="Calibri" panose="020F0502020204030204" pitchFamily="34" charset="0"/>
              </a:rPr>
              <a:t>in the sight of the Lord </a:t>
            </a:r>
            <a:r>
              <a:rPr lang="en-US" sz="1900" dirty="0">
                <a:solidFill>
                  <a:srgbClr val="FF0000"/>
                </a:solidFill>
                <a:effectLst/>
                <a:latin typeface="Calibri" panose="020F0502020204030204" pitchFamily="34" charset="0"/>
                <a:ea typeface="Calibri" panose="020F0502020204030204" pitchFamily="34" charset="0"/>
              </a:rPr>
              <a:t>according to the abominations of the nations</a:t>
            </a:r>
            <a:r>
              <a:rPr lang="en-US" sz="1900" dirty="0">
                <a:effectLst/>
                <a:latin typeface="Calibri" panose="020F0502020204030204" pitchFamily="34" charset="0"/>
                <a:ea typeface="Calibri" panose="020F0502020204030204" pitchFamily="34" charset="0"/>
              </a:rPr>
              <a:t> whom the Lord dispossessed before the sons of Israel. 3 For he </a:t>
            </a:r>
            <a:r>
              <a:rPr lang="en-US" sz="1900" dirty="0">
                <a:solidFill>
                  <a:srgbClr val="FF0000"/>
                </a:solidFill>
                <a:effectLst/>
                <a:latin typeface="Calibri" panose="020F0502020204030204" pitchFamily="34" charset="0"/>
                <a:ea typeface="Calibri" panose="020F0502020204030204" pitchFamily="34" charset="0"/>
              </a:rPr>
              <a:t>rebuilt the high places </a:t>
            </a:r>
            <a:r>
              <a:rPr lang="en-US" sz="1900" dirty="0">
                <a:effectLst/>
                <a:latin typeface="Calibri" panose="020F0502020204030204" pitchFamily="34" charset="0"/>
                <a:ea typeface="Calibri" panose="020F0502020204030204" pitchFamily="34" charset="0"/>
              </a:rPr>
              <a:t>which Hezekiah his father had broken down; </a:t>
            </a:r>
            <a:r>
              <a:rPr lang="en-US" sz="1900" dirty="0">
                <a:solidFill>
                  <a:srgbClr val="FF0000"/>
                </a:solidFill>
                <a:effectLst/>
                <a:latin typeface="Calibri" panose="020F0502020204030204" pitchFamily="34" charset="0"/>
                <a:ea typeface="Calibri" panose="020F0502020204030204" pitchFamily="34" charset="0"/>
              </a:rPr>
              <a:t>he also erected altars for the Baals and made </a:t>
            </a:r>
            <a:r>
              <a:rPr lang="en-US" sz="1900" dirty="0" err="1">
                <a:solidFill>
                  <a:srgbClr val="FF0000"/>
                </a:solidFill>
                <a:effectLst/>
                <a:latin typeface="Calibri" panose="020F0502020204030204" pitchFamily="34" charset="0"/>
                <a:ea typeface="Calibri" panose="020F0502020204030204" pitchFamily="34" charset="0"/>
              </a:rPr>
              <a:t>Asherim</a:t>
            </a:r>
            <a:r>
              <a:rPr lang="en-US" sz="1900" dirty="0">
                <a:effectLst/>
                <a:latin typeface="Calibri" panose="020F0502020204030204" pitchFamily="34" charset="0"/>
                <a:ea typeface="Calibri" panose="020F0502020204030204" pitchFamily="34" charset="0"/>
              </a:rPr>
              <a:t>, and </a:t>
            </a:r>
            <a:r>
              <a:rPr lang="en-US" sz="1900" b="1" u="sng" dirty="0">
                <a:solidFill>
                  <a:srgbClr val="FF0000"/>
                </a:solidFill>
                <a:effectLst/>
                <a:latin typeface="Calibri" panose="020F0502020204030204" pitchFamily="34" charset="0"/>
                <a:ea typeface="Calibri" panose="020F0502020204030204" pitchFamily="34" charset="0"/>
              </a:rPr>
              <a:t>worshiped all the host of heaven and served them</a:t>
            </a:r>
            <a:r>
              <a:rPr lang="en-US" sz="1900" dirty="0">
                <a:effectLst/>
                <a:latin typeface="Calibri" panose="020F0502020204030204" pitchFamily="34" charset="0"/>
                <a:ea typeface="Calibri" panose="020F0502020204030204" pitchFamily="34" charset="0"/>
              </a:rPr>
              <a:t>. 4 He </a:t>
            </a:r>
            <a:r>
              <a:rPr lang="en-US" sz="1900" dirty="0">
                <a:solidFill>
                  <a:srgbClr val="FF0000"/>
                </a:solidFill>
                <a:effectLst/>
                <a:latin typeface="Calibri" panose="020F0502020204030204" pitchFamily="34" charset="0"/>
                <a:ea typeface="Calibri" panose="020F0502020204030204" pitchFamily="34" charset="0"/>
              </a:rPr>
              <a:t>built altars in the house of the Lord </a:t>
            </a:r>
            <a:r>
              <a:rPr lang="en-US" sz="1900" dirty="0">
                <a:effectLst/>
                <a:latin typeface="Calibri" panose="020F0502020204030204" pitchFamily="34" charset="0"/>
                <a:ea typeface="Calibri" panose="020F0502020204030204" pitchFamily="34" charset="0"/>
              </a:rPr>
              <a:t>of which the Lord had said, “My name shall be in Jerusalem forever.” 5 For he built altars for all the host of heaven in the two courts of the house of the Lord. 6 He </a:t>
            </a:r>
            <a:r>
              <a:rPr lang="en-US" sz="1900" dirty="0">
                <a:solidFill>
                  <a:srgbClr val="FF0000"/>
                </a:solidFill>
                <a:effectLst/>
                <a:latin typeface="Calibri" panose="020F0502020204030204" pitchFamily="34" charset="0"/>
                <a:ea typeface="Calibri" panose="020F0502020204030204" pitchFamily="34" charset="0"/>
              </a:rPr>
              <a:t>made his sons pass through the fire </a:t>
            </a:r>
            <a:r>
              <a:rPr lang="en-US" sz="1900" dirty="0">
                <a:effectLst/>
                <a:latin typeface="Calibri" panose="020F0502020204030204" pitchFamily="34" charset="0"/>
                <a:ea typeface="Calibri" panose="020F0502020204030204" pitchFamily="34" charset="0"/>
              </a:rPr>
              <a:t>in the valley of Ben-</a:t>
            </a:r>
            <a:r>
              <a:rPr lang="en-US" sz="1900" dirty="0" err="1">
                <a:effectLst/>
                <a:latin typeface="Calibri" panose="020F0502020204030204" pitchFamily="34" charset="0"/>
                <a:ea typeface="Calibri" panose="020F0502020204030204" pitchFamily="34" charset="0"/>
              </a:rPr>
              <a:t>hinnom</a:t>
            </a:r>
            <a:r>
              <a:rPr lang="en-US" sz="1900" dirty="0">
                <a:effectLst/>
                <a:latin typeface="Calibri" panose="020F0502020204030204" pitchFamily="34" charset="0"/>
                <a:ea typeface="Calibri" panose="020F0502020204030204" pitchFamily="34" charset="0"/>
              </a:rPr>
              <a:t>; and </a:t>
            </a:r>
            <a:r>
              <a:rPr lang="en-US" sz="1900" dirty="0">
                <a:solidFill>
                  <a:srgbClr val="FF0000"/>
                </a:solidFill>
                <a:effectLst/>
                <a:latin typeface="Calibri" panose="020F0502020204030204" pitchFamily="34" charset="0"/>
                <a:ea typeface="Calibri" panose="020F0502020204030204" pitchFamily="34" charset="0"/>
              </a:rPr>
              <a:t>he practiced witchcraft, used divination, practiced sorcery and dealt with mediums and </a:t>
            </a:r>
            <a:r>
              <a:rPr lang="en-US" sz="1900" dirty="0" err="1">
                <a:solidFill>
                  <a:srgbClr val="FF0000"/>
                </a:solidFill>
                <a:effectLst/>
                <a:latin typeface="Calibri" panose="020F0502020204030204" pitchFamily="34" charset="0"/>
                <a:ea typeface="Calibri" panose="020F0502020204030204" pitchFamily="34" charset="0"/>
              </a:rPr>
              <a:t>spiritists</a:t>
            </a:r>
            <a:r>
              <a:rPr lang="en-US" sz="1900" dirty="0">
                <a:effectLst/>
                <a:latin typeface="Calibri" panose="020F0502020204030204" pitchFamily="34" charset="0"/>
                <a:ea typeface="Calibri" panose="020F0502020204030204" pitchFamily="34" charset="0"/>
              </a:rPr>
              <a:t>. </a:t>
            </a:r>
            <a:r>
              <a:rPr lang="en-US" sz="1900" dirty="0">
                <a:solidFill>
                  <a:srgbClr val="FF0000"/>
                </a:solidFill>
                <a:effectLst/>
                <a:latin typeface="Calibri" panose="020F0502020204030204" pitchFamily="34" charset="0"/>
                <a:ea typeface="Calibri" panose="020F0502020204030204" pitchFamily="34" charset="0"/>
              </a:rPr>
              <a:t>He did much evil </a:t>
            </a:r>
            <a:r>
              <a:rPr lang="en-US" sz="1900" dirty="0">
                <a:effectLst/>
                <a:latin typeface="Calibri" panose="020F0502020204030204" pitchFamily="34" charset="0"/>
                <a:ea typeface="Calibri" panose="020F0502020204030204" pitchFamily="34" charset="0"/>
              </a:rPr>
              <a:t>in the sight of the Lord, provoking Him to anger. 7 </a:t>
            </a:r>
            <a:r>
              <a:rPr lang="en-US" sz="1900" dirty="0">
                <a:solidFill>
                  <a:srgbClr val="FF0000"/>
                </a:solidFill>
                <a:effectLst/>
                <a:latin typeface="Calibri" panose="020F0502020204030204" pitchFamily="34" charset="0"/>
                <a:ea typeface="Calibri" panose="020F0502020204030204" pitchFamily="34" charset="0"/>
              </a:rPr>
              <a:t>Then he put the carved image of the idol which he had made in the house of God</a:t>
            </a:r>
            <a:r>
              <a:rPr lang="en-US" sz="1900" dirty="0">
                <a:effectLst/>
                <a:latin typeface="Calibri" panose="020F0502020204030204" pitchFamily="34" charset="0"/>
                <a:ea typeface="Calibri" panose="020F0502020204030204" pitchFamily="34" charset="0"/>
              </a:rPr>
              <a:t>, of which God had said to David and to Solomon his son, “In this house and in Jerusalem, which I have chosen from all the tribes of Israel, I will put My name forever; 8 and I will not again remove the foot of Israel from the land which I have appointed for your fathers, if only they will observe to do all that I have commanded them according to all the law, the statutes and the ordinances given through Moses.” 9 </a:t>
            </a:r>
            <a:r>
              <a:rPr lang="en-US" sz="1900" dirty="0">
                <a:solidFill>
                  <a:srgbClr val="FF0000"/>
                </a:solidFill>
                <a:effectLst/>
                <a:latin typeface="Calibri" panose="020F0502020204030204" pitchFamily="34" charset="0"/>
                <a:ea typeface="Calibri" panose="020F0502020204030204" pitchFamily="34" charset="0"/>
              </a:rPr>
              <a:t>Thus Manasseh misled Judah </a:t>
            </a:r>
            <a:r>
              <a:rPr lang="en-US" sz="1900" dirty="0">
                <a:effectLst/>
                <a:latin typeface="Calibri" panose="020F0502020204030204" pitchFamily="34" charset="0"/>
                <a:ea typeface="Calibri" panose="020F0502020204030204" pitchFamily="34" charset="0"/>
              </a:rPr>
              <a:t>and the inhabitants of Jerusalem </a:t>
            </a:r>
            <a:r>
              <a:rPr lang="en-US" sz="1900" dirty="0">
                <a:solidFill>
                  <a:srgbClr val="FF0000"/>
                </a:solidFill>
                <a:effectLst/>
                <a:latin typeface="Calibri" panose="020F0502020204030204" pitchFamily="34" charset="0"/>
                <a:ea typeface="Calibri" panose="020F0502020204030204" pitchFamily="34" charset="0"/>
              </a:rPr>
              <a:t>to do more evil than the nations whom the Lord destroyed </a:t>
            </a:r>
            <a:r>
              <a:rPr lang="en-US" sz="1900" dirty="0">
                <a:effectLst/>
                <a:latin typeface="Calibri" panose="020F0502020204030204" pitchFamily="34" charset="0"/>
                <a:ea typeface="Calibri" panose="020F0502020204030204" pitchFamily="34" charset="0"/>
              </a:rPr>
              <a:t>before the sons of Israel.</a:t>
            </a:r>
            <a:r>
              <a:rPr lang="en-US" sz="1500" dirty="0">
                <a:effectLst/>
              </a:rPr>
              <a:t> </a:t>
            </a:r>
            <a:endParaRPr lang="en-US" sz="1800" u="sng"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6884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523744" y="1119849"/>
            <a:ext cx="6620256" cy="4595151"/>
          </a:xfrm>
        </p:spPr>
        <p:txBody>
          <a:bodyPr anchor="ctr">
            <a:normAutofit/>
          </a:bodyPr>
          <a:lstStyle/>
          <a:p>
            <a:pPr marL="0" indent="0" algn="ctr">
              <a:buNone/>
            </a:pPr>
            <a:r>
              <a:rPr lang="en-US" sz="2000" dirty="0">
                <a:effectLst/>
                <a:latin typeface="Calibri" panose="020F0502020204030204" pitchFamily="34" charset="0"/>
                <a:ea typeface="Calibri" panose="020F0502020204030204" pitchFamily="34" charset="0"/>
              </a:rPr>
              <a:t>9 Thus Manasseh misled Judah and the inhabitants of Jerusalem to do more evil than the nations whom the Lord destroyed before the sons of Israel.</a:t>
            </a:r>
            <a:r>
              <a:rPr lang="en-US" sz="2000" i="1" kern="100" dirty="0">
                <a:effectLst/>
                <a:latin typeface="Calibri" panose="020F0502020204030204" pitchFamily="34" charset="0"/>
                <a:ea typeface="Calibri" panose="020F0502020204030204" pitchFamily="34" charset="0"/>
                <a:cs typeface="Calibri" panose="020F0502020204030204" pitchFamily="34" charset="0"/>
              </a:rPr>
              <a:t> </a:t>
            </a:r>
            <a:r>
              <a:rPr lang="en-US" sz="2000" kern="100" dirty="0">
                <a:effectLst/>
                <a:latin typeface="Calibri" panose="020F0502020204030204" pitchFamily="34" charset="0"/>
                <a:ea typeface="Calibri" panose="020F0502020204030204" pitchFamily="34" charset="0"/>
                <a:cs typeface="Calibri" panose="020F0502020204030204" pitchFamily="34" charset="0"/>
              </a:rPr>
              <a:t>The Lord spoke to Manasseh and his people, but they paid no attention. 11 Therefore the Lord brought the commanders of the army of the king of Assyria against them, and they captured Manasseh with hooks, bound him with bronze chains and took him to Babylon</a:t>
            </a:r>
            <a:r>
              <a:rPr lang="en-US" sz="2000" b="1" kern="100" dirty="0">
                <a:effectLst/>
                <a:latin typeface="Calibri" panose="020F0502020204030204" pitchFamily="34" charset="0"/>
                <a:ea typeface="Calibri" panose="020F0502020204030204" pitchFamily="34" charset="0"/>
                <a:cs typeface="Calibri" panose="020F0502020204030204" pitchFamily="34"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1800" u="sng"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Content Placeholder 3">
            <a:extLst>
              <a:ext uri="{FF2B5EF4-FFF2-40B4-BE49-F238E27FC236}">
                <a16:creationId xmlns:a16="http://schemas.microsoft.com/office/drawing/2014/main" id="{A7D3F525-691D-1918-8C43-B22711E0EB74}"/>
              </a:ext>
            </a:extLst>
          </p:cNvPr>
          <p:cNvSpPr txBox="1">
            <a:spLocks/>
          </p:cNvSpPr>
          <p:nvPr/>
        </p:nvSpPr>
        <p:spPr>
          <a:xfrm>
            <a:off x="134874" y="152135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a:t>…but ignores it to live in sin. </a:t>
            </a:r>
            <a:endParaRPr lang="en-US" sz="2400" dirty="0"/>
          </a:p>
        </p:txBody>
      </p:sp>
    </p:spTree>
    <p:extLst>
      <p:ext uri="{BB962C8B-B14F-4D97-AF65-F5344CB8AC3E}">
        <p14:creationId xmlns:p14="http://schemas.microsoft.com/office/powerpoint/2010/main" val="16292851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523744" y="1119849"/>
            <a:ext cx="6620256" cy="4595151"/>
          </a:xfrm>
        </p:spPr>
        <p:txBody>
          <a:bodyPr anchor="ctr">
            <a:normAutofit/>
          </a:bodyPr>
          <a:lstStyle/>
          <a:p>
            <a:pPr marL="0" indent="0" algn="ctr">
              <a:buNone/>
            </a:pPr>
            <a:r>
              <a:rPr lang="en-US" sz="2000" dirty="0">
                <a:effectLst/>
                <a:latin typeface="Calibri" panose="020F0502020204030204" pitchFamily="34" charset="0"/>
                <a:ea typeface="Calibri" panose="020F0502020204030204" pitchFamily="34" charset="0"/>
              </a:rPr>
              <a:t>9 Thus Manasseh misled Judah and the inhabitants of Jerusalem to do more evil than the nations whom the Lord destroyed before the sons of Israel.</a:t>
            </a:r>
            <a:r>
              <a:rPr lang="en-US" sz="2000" i="1" kern="100" dirty="0">
                <a:effectLst/>
                <a:latin typeface="Calibri" panose="020F0502020204030204" pitchFamily="34" charset="0"/>
                <a:ea typeface="Calibri" panose="020F0502020204030204" pitchFamily="34" charset="0"/>
                <a:cs typeface="Calibri" panose="020F0502020204030204" pitchFamily="34" charset="0"/>
              </a:rPr>
              <a:t> </a:t>
            </a:r>
            <a:r>
              <a:rPr lang="en-US" sz="200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Lord spoke to Manasseh and his people, but they paid no attention</a:t>
            </a:r>
            <a:r>
              <a:rPr lang="en-US" sz="2000" kern="100" dirty="0">
                <a:effectLst/>
                <a:latin typeface="Calibri" panose="020F0502020204030204" pitchFamily="34" charset="0"/>
                <a:ea typeface="Calibri" panose="020F0502020204030204" pitchFamily="34" charset="0"/>
                <a:cs typeface="Calibri" panose="020F0502020204030204" pitchFamily="34" charset="0"/>
              </a:rPr>
              <a:t>. 11 Therefore the Lord brought the commanders of the army of the king of Assyria against them, and they captured Manasseh with hooks, bound him with bronze chains and took him to Babylon.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1800" u="sng"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Content Placeholder 3">
            <a:extLst>
              <a:ext uri="{FF2B5EF4-FFF2-40B4-BE49-F238E27FC236}">
                <a16:creationId xmlns:a16="http://schemas.microsoft.com/office/drawing/2014/main" id="{470CD6AD-F885-7E9F-0DA5-E95A2F52A6BE}"/>
              </a:ext>
            </a:extLst>
          </p:cNvPr>
          <p:cNvSpPr txBox="1">
            <a:spLocks/>
          </p:cNvSpPr>
          <p:nvPr/>
        </p:nvSpPr>
        <p:spPr>
          <a:xfrm>
            <a:off x="134874" y="152135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a:t>…but ignores it to live in sin. </a:t>
            </a:r>
            <a:endParaRPr lang="en-US" sz="2400" dirty="0"/>
          </a:p>
        </p:txBody>
      </p:sp>
    </p:spTree>
    <p:extLst>
      <p:ext uri="{BB962C8B-B14F-4D97-AF65-F5344CB8AC3E}">
        <p14:creationId xmlns:p14="http://schemas.microsoft.com/office/powerpoint/2010/main" val="8162430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523744" y="1119849"/>
            <a:ext cx="6620256" cy="4595151"/>
          </a:xfrm>
        </p:spPr>
        <p:txBody>
          <a:bodyPr anchor="ctr">
            <a:normAutofit/>
          </a:bodyPr>
          <a:lstStyle/>
          <a:p>
            <a:pPr marL="0" indent="0" algn="ctr">
              <a:buNone/>
            </a:pPr>
            <a:r>
              <a:rPr lang="en-US" sz="2000" dirty="0">
                <a:effectLst/>
                <a:latin typeface="Calibri" panose="020F0502020204030204" pitchFamily="34" charset="0"/>
                <a:ea typeface="Calibri" panose="020F0502020204030204" pitchFamily="34" charset="0"/>
              </a:rPr>
              <a:t>9 Thus Manasseh misled Judah and the inhabitants of Jerusalem to do more evil than the nations whom the Lord destroyed before the sons of Israel.</a:t>
            </a:r>
            <a:r>
              <a:rPr lang="en-US" sz="2000" i="1" kern="100" dirty="0">
                <a:effectLst/>
                <a:latin typeface="Calibri" panose="020F0502020204030204" pitchFamily="34" charset="0"/>
                <a:ea typeface="Calibri" panose="020F0502020204030204" pitchFamily="34" charset="0"/>
                <a:cs typeface="Calibri" panose="020F0502020204030204" pitchFamily="34" charset="0"/>
              </a:rPr>
              <a:t> </a:t>
            </a:r>
            <a:r>
              <a:rPr lang="en-US" sz="2000"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 Lord spoke to Manasseh and his people, but they paid no attention</a:t>
            </a:r>
            <a:r>
              <a:rPr lang="en-US" sz="2000" kern="100" dirty="0">
                <a:effectLst/>
                <a:latin typeface="Calibri" panose="020F0502020204030204" pitchFamily="34" charset="0"/>
                <a:ea typeface="Calibri" panose="020F0502020204030204" pitchFamily="34" charset="0"/>
                <a:cs typeface="Calibri" panose="020F0502020204030204" pitchFamily="34" charset="0"/>
              </a:rPr>
              <a:t>. 11 Therefore the Lord brought the commanders of the army of the king of Assyria against them, and </a:t>
            </a:r>
            <a:r>
              <a:rPr lang="en-US" sz="2000" b="1" u="sng" kern="1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they captured Manasseh with hooks, bound him with bronze chains and took him to Babylon.</a:t>
            </a:r>
            <a:endParaRPr lang="en-US" sz="2000" b="1" u="sng"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1800" u="sng"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3">
            <a:extLst>
              <a:ext uri="{FF2B5EF4-FFF2-40B4-BE49-F238E27FC236}">
                <a16:creationId xmlns:a16="http://schemas.microsoft.com/office/drawing/2014/main" id="{9DF77A62-9F1E-AD24-ABC3-5409B26D8720}"/>
              </a:ext>
            </a:extLst>
          </p:cNvPr>
          <p:cNvSpPr txBox="1">
            <a:spLocks/>
          </p:cNvSpPr>
          <p:nvPr/>
        </p:nvSpPr>
        <p:spPr>
          <a:xfrm>
            <a:off x="134874" y="152135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…but ignores it to live in sin. </a:t>
            </a:r>
          </a:p>
        </p:txBody>
      </p:sp>
      <p:sp>
        <p:nvSpPr>
          <p:cNvPr id="6" name="Content Placeholder 3">
            <a:extLst>
              <a:ext uri="{FF2B5EF4-FFF2-40B4-BE49-F238E27FC236}">
                <a16:creationId xmlns:a16="http://schemas.microsoft.com/office/drawing/2014/main" id="{749CB2AC-96DF-42AE-BF52-C75019464081}"/>
              </a:ext>
            </a:extLst>
          </p:cNvPr>
          <p:cNvSpPr txBox="1">
            <a:spLocks/>
          </p:cNvSpPr>
          <p:nvPr/>
        </p:nvSpPr>
        <p:spPr>
          <a:xfrm>
            <a:off x="134874" y="2857500"/>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…and is punished but not destroyed. </a:t>
            </a:r>
          </a:p>
        </p:txBody>
      </p:sp>
    </p:spTree>
    <p:extLst>
      <p:ext uri="{BB962C8B-B14F-4D97-AF65-F5344CB8AC3E}">
        <p14:creationId xmlns:p14="http://schemas.microsoft.com/office/powerpoint/2010/main" val="37225124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D1FF-1CA7-5547-656C-9FC34CB5B7F0}"/>
              </a:ext>
            </a:extLst>
          </p:cNvPr>
          <p:cNvSpPr>
            <a:spLocks noGrp="1"/>
          </p:cNvSpPr>
          <p:nvPr>
            <p:ph type="title"/>
          </p:nvPr>
        </p:nvSpPr>
        <p:spPr>
          <a:xfrm>
            <a:off x="628650" y="15213"/>
            <a:ext cx="7886700" cy="1104636"/>
          </a:xfrm>
        </p:spPr>
        <p:txBody>
          <a:bodyPr/>
          <a:lstStyle/>
          <a:p>
            <a:pPr algn="ctr"/>
            <a:r>
              <a:rPr lang="en-US" dirty="0"/>
              <a:t>Manasseh was alive because of the goodness and grace of God</a:t>
            </a:r>
          </a:p>
        </p:txBody>
      </p:sp>
      <p:sp>
        <p:nvSpPr>
          <p:cNvPr id="5" name="Content Placeholder 4">
            <a:extLst>
              <a:ext uri="{FF2B5EF4-FFF2-40B4-BE49-F238E27FC236}">
                <a16:creationId xmlns:a16="http://schemas.microsoft.com/office/drawing/2014/main" id="{8D259927-4B54-C0E9-57DB-C97BC3567FBB}"/>
              </a:ext>
            </a:extLst>
          </p:cNvPr>
          <p:cNvSpPr>
            <a:spLocks noGrp="1"/>
          </p:cNvSpPr>
          <p:nvPr>
            <p:ph sz="half" idx="2"/>
          </p:nvPr>
        </p:nvSpPr>
        <p:spPr>
          <a:xfrm>
            <a:off x="2523744" y="1119849"/>
            <a:ext cx="6620256" cy="4595151"/>
          </a:xfrm>
        </p:spPr>
        <p:txBody>
          <a:bodyPr anchor="ctr">
            <a:normAutofit lnSpcReduction="10000"/>
          </a:bodyPr>
          <a:lstStyle/>
          <a:p>
            <a:pPr marL="0" indent="0" algn="ctr">
              <a:buNone/>
            </a:pPr>
            <a:r>
              <a:rPr lang="en-US" sz="2000" dirty="0">
                <a:effectLst/>
                <a:latin typeface="Calibri" panose="020F0502020204030204" pitchFamily="34" charset="0"/>
                <a:ea typeface="Calibri" panose="020F0502020204030204" pitchFamily="34" charset="0"/>
              </a:rPr>
              <a:t>12 When he was in distress, he entreated the Lord his God and humbled himself greatly before the God of his fathers. 13 When he prayed to Him, He was moved by his entreaty and heard his supplication, and brought him again to Jerusalem to his kingdom. Then Manasseh knew that the Lord was God. 14 Now after this he built the outer wall of the city of David on the west side of Gihon, in the valley, even to the entrance of the Fish Gate; and he encircled the </a:t>
            </a:r>
            <a:r>
              <a:rPr lang="en-US" sz="2000" dirty="0" err="1">
                <a:effectLst/>
                <a:latin typeface="Calibri" panose="020F0502020204030204" pitchFamily="34" charset="0"/>
                <a:ea typeface="Calibri" panose="020F0502020204030204" pitchFamily="34" charset="0"/>
              </a:rPr>
              <a:t>Ophel</a:t>
            </a:r>
            <a:r>
              <a:rPr lang="en-US" sz="2000" dirty="0">
                <a:effectLst/>
                <a:latin typeface="Calibri" panose="020F0502020204030204" pitchFamily="34" charset="0"/>
                <a:ea typeface="Calibri" panose="020F0502020204030204" pitchFamily="34" charset="0"/>
              </a:rPr>
              <a:t> with it and made it very high. Then he put army commanders in all the fortified cities of Judah. 15 He also removed the foreign gods and the idol from the house of the Lord, as well as all the altars which he had built on the mountain of the house of the Lord and in Jerusalem, and he threw them outside the city. 16 He set up the altar of the Lord and sacrificed peace offerings and thank offerings on it; and he ordered Judah to serve the Lord God of Israel. 17 Nevertheless the people still sacrificed in the high places, although only to the Lord their God.</a:t>
            </a:r>
          </a:p>
        </p:txBody>
      </p:sp>
      <p:sp>
        <p:nvSpPr>
          <p:cNvPr id="7" name="Content Placeholder 3">
            <a:extLst>
              <a:ext uri="{FF2B5EF4-FFF2-40B4-BE49-F238E27FC236}">
                <a16:creationId xmlns:a16="http://schemas.microsoft.com/office/drawing/2014/main" id="{EE00DC77-D581-1373-2D4B-DD8BB0B53800}"/>
              </a:ext>
            </a:extLst>
          </p:cNvPr>
          <p:cNvSpPr txBox="1">
            <a:spLocks/>
          </p:cNvSpPr>
          <p:nvPr/>
        </p:nvSpPr>
        <p:spPr>
          <a:xfrm>
            <a:off x="134874" y="152135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…but ignores it to live in sin. </a:t>
            </a:r>
          </a:p>
        </p:txBody>
      </p:sp>
      <p:sp>
        <p:nvSpPr>
          <p:cNvPr id="8" name="Content Placeholder 3">
            <a:extLst>
              <a:ext uri="{FF2B5EF4-FFF2-40B4-BE49-F238E27FC236}">
                <a16:creationId xmlns:a16="http://schemas.microsoft.com/office/drawing/2014/main" id="{36B44319-2BE5-8EF3-5CA1-966AB21BFBC5}"/>
              </a:ext>
            </a:extLst>
          </p:cNvPr>
          <p:cNvSpPr txBox="1">
            <a:spLocks/>
          </p:cNvSpPr>
          <p:nvPr/>
        </p:nvSpPr>
        <p:spPr>
          <a:xfrm>
            <a:off x="134874" y="2857500"/>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dirty="0"/>
              <a:t>…and is punished but not destroyed. </a:t>
            </a:r>
          </a:p>
        </p:txBody>
      </p:sp>
      <p:sp>
        <p:nvSpPr>
          <p:cNvPr id="9" name="Content Placeholder 3">
            <a:extLst>
              <a:ext uri="{FF2B5EF4-FFF2-40B4-BE49-F238E27FC236}">
                <a16:creationId xmlns:a16="http://schemas.microsoft.com/office/drawing/2014/main" id="{B0C06CBE-A508-1ACB-3FEC-8D3B292E599D}"/>
              </a:ext>
            </a:extLst>
          </p:cNvPr>
          <p:cNvSpPr txBox="1">
            <a:spLocks/>
          </p:cNvSpPr>
          <p:nvPr/>
        </p:nvSpPr>
        <p:spPr>
          <a:xfrm>
            <a:off x="134874" y="4193645"/>
            <a:ext cx="2498598" cy="993246"/>
          </a:xfrm>
          <a:prstGeom prst="rect">
            <a:avLst/>
          </a:prstGeom>
          <a:ln>
            <a:solidFill>
              <a:schemeClr val="accent6">
                <a:lumMod val="40000"/>
                <a:lumOff val="60000"/>
              </a:schemeClr>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400" dirty="0"/>
              <a:t>…and it allows him to repent, return, and be restored. </a:t>
            </a:r>
          </a:p>
        </p:txBody>
      </p:sp>
    </p:spTree>
    <p:extLst>
      <p:ext uri="{BB962C8B-B14F-4D97-AF65-F5344CB8AC3E}">
        <p14:creationId xmlns:p14="http://schemas.microsoft.com/office/powerpoint/2010/main" val="12058194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135</TotalTime>
  <Words>2684</Words>
  <Application>Microsoft Macintosh PowerPoint</Application>
  <PresentationFormat>On-screen Show (16:10)</PresentationFormat>
  <Paragraphs>71</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Goodness and Grace in the life of Manasseh</vt:lpstr>
      <vt:lpstr>Manasseh was alive because of the goodness and grace of God</vt:lpstr>
      <vt:lpstr>Manasseh was alive because of the goodness and grace of God</vt:lpstr>
      <vt:lpstr>Manasseh was alive because of the goodness and grace of God</vt:lpstr>
      <vt:lpstr>Manasseh was alive because of the goodness and grace of God</vt:lpstr>
      <vt:lpstr>Manasseh was alive because of the goodness and grace of God</vt:lpstr>
      <vt:lpstr>Manasseh was alive because of the goodness and grace of God</vt:lpstr>
      <vt:lpstr>Manasseh was alive because of the goodness and grace of God</vt:lpstr>
      <vt:lpstr>Manasseh was alive because of the goodness and grace of God</vt:lpstr>
      <vt:lpstr>Manasseh was alive because of the goodness and grace of God</vt:lpstr>
      <vt:lpstr>Manasseh was alive because of the goodness and grace of God</vt:lpstr>
      <vt:lpstr>Manasseh was alive because of the goodness and grace of God</vt:lpstr>
      <vt:lpstr>Manasseh was alive because of the goodness and grace of God</vt:lpstr>
      <vt:lpstr>Whatever Manasseh you are today…</vt:lpstr>
      <vt:lpstr>Final questions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Goodness and Grace in the life of Manasseh</dc:title>
  <dc:creator>Bill Sanchez</dc:creator>
  <cp:lastModifiedBy>Bill Sanchez</cp:lastModifiedBy>
  <cp:revision>1</cp:revision>
  <dcterms:created xsi:type="dcterms:W3CDTF">2023-04-02T17:30:29Z</dcterms:created>
  <dcterms:modified xsi:type="dcterms:W3CDTF">2023-04-02T19:45:33Z</dcterms:modified>
</cp:coreProperties>
</file>