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25"/>
  </p:notesMasterIdLst>
  <p:sldIdLst>
    <p:sldId id="257" r:id="rId3"/>
    <p:sldId id="268" r:id="rId4"/>
    <p:sldId id="301" r:id="rId5"/>
    <p:sldId id="304" r:id="rId6"/>
    <p:sldId id="303" r:id="rId7"/>
    <p:sldId id="305" r:id="rId8"/>
    <p:sldId id="306" r:id="rId9"/>
    <p:sldId id="269" r:id="rId10"/>
    <p:sldId id="356" r:id="rId11"/>
    <p:sldId id="358" r:id="rId12"/>
    <p:sldId id="359" r:id="rId13"/>
    <p:sldId id="357" r:id="rId14"/>
    <p:sldId id="360" r:id="rId15"/>
    <p:sldId id="362" r:id="rId16"/>
    <p:sldId id="361" r:id="rId17"/>
    <p:sldId id="363" r:id="rId18"/>
    <p:sldId id="283" r:id="rId19"/>
    <p:sldId id="365" r:id="rId20"/>
    <p:sldId id="366" r:id="rId21"/>
    <p:sldId id="367" r:id="rId22"/>
    <p:sldId id="368" r:id="rId23"/>
    <p:sldId id="355" r:id="rId24"/>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24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8"/>
    <p:restoredTop sz="83264" autoAdjust="0"/>
  </p:normalViewPr>
  <p:slideViewPr>
    <p:cSldViewPr snapToGrid="0">
      <p:cViewPr>
        <p:scale>
          <a:sx n="66" d="100"/>
          <a:sy n="66" d="100"/>
        </p:scale>
        <p:origin x="1886" y="2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D120A-B341-7F4B-9525-75CFE47A8A5B}" type="datetimeFigureOut">
              <a:rPr lang="en-US" smtClean="0"/>
              <a:t>4/29/2023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AE20C-4441-E04D-8F0A-C96481A9E03E}" type="slidenum">
              <a:rPr lang="en-US" smtClean="0"/>
              <a:t>‹#›</a:t>
            </a:fld>
            <a:endParaRPr lang="en-US"/>
          </a:p>
        </p:txBody>
      </p:sp>
    </p:spTree>
    <p:extLst>
      <p:ext uri="{BB962C8B-B14F-4D97-AF65-F5344CB8AC3E}">
        <p14:creationId xmlns:p14="http://schemas.microsoft.com/office/powerpoint/2010/main" val="244912577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the Son of God/Son of Man</a:t>
            </a:r>
          </a:p>
          <a:p>
            <a:r>
              <a:rPr lang="en-US" dirty="0"/>
              <a:t>Jesus, the suffering servant</a:t>
            </a:r>
          </a:p>
          <a:p>
            <a:r>
              <a:rPr lang="en-US" dirty="0"/>
              <a:t>Defend Jesus’ universal call to discipleship – followers or opponents</a:t>
            </a:r>
          </a:p>
          <a:p>
            <a:r>
              <a:rPr lang="en-US" dirty="0"/>
              <a:t>Narrate the identity and teachings of Jesus</a:t>
            </a:r>
          </a:p>
          <a:p>
            <a:r>
              <a:rPr lang="en-US" dirty="0"/>
              <a:t>Relationship with Jesus</a:t>
            </a:r>
          </a:p>
          <a:p>
            <a:r>
              <a:rPr lang="en-US" dirty="0"/>
              <a:t>Prepare us for rejection like Jesus</a:t>
            </a:r>
          </a:p>
          <a:p>
            <a:r>
              <a:rPr lang="en-US" dirty="0"/>
              <a:t>-Possibly written from Rome; testimony of Peter</a:t>
            </a:r>
          </a:p>
          <a:p>
            <a:r>
              <a:rPr lang="en-US" dirty="0"/>
              <a:t>-Focus on actions and teachings of Jesus; fast-paced narrative; shortest of the four gospels</a:t>
            </a:r>
          </a:p>
          <a:p>
            <a:r>
              <a:rPr lang="en-US" dirty="0"/>
              <a:t>-Actions of Jesus and reactions of others</a:t>
            </a:r>
          </a:p>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a:t>
            </a:fld>
            <a:endParaRPr lang="en-US"/>
          </a:p>
        </p:txBody>
      </p:sp>
    </p:spTree>
    <p:extLst>
      <p:ext uri="{BB962C8B-B14F-4D97-AF65-F5344CB8AC3E}">
        <p14:creationId xmlns:p14="http://schemas.microsoft.com/office/powerpoint/2010/main" val="4156000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13</a:t>
            </a:fld>
            <a:endParaRPr lang="en-US"/>
          </a:p>
        </p:txBody>
      </p:sp>
    </p:spTree>
    <p:extLst>
      <p:ext uri="{BB962C8B-B14F-4D97-AF65-F5344CB8AC3E}">
        <p14:creationId xmlns:p14="http://schemas.microsoft.com/office/powerpoint/2010/main" val="2666139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14</a:t>
            </a:fld>
            <a:endParaRPr lang="en-US"/>
          </a:p>
        </p:txBody>
      </p:sp>
    </p:spTree>
    <p:extLst>
      <p:ext uri="{BB962C8B-B14F-4D97-AF65-F5344CB8AC3E}">
        <p14:creationId xmlns:p14="http://schemas.microsoft.com/office/powerpoint/2010/main" val="883733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15</a:t>
            </a:fld>
            <a:endParaRPr lang="en-US"/>
          </a:p>
        </p:txBody>
      </p:sp>
    </p:spTree>
    <p:extLst>
      <p:ext uri="{BB962C8B-B14F-4D97-AF65-F5344CB8AC3E}">
        <p14:creationId xmlns:p14="http://schemas.microsoft.com/office/powerpoint/2010/main" val="3899926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16</a:t>
            </a:fld>
            <a:endParaRPr lang="en-US"/>
          </a:p>
        </p:txBody>
      </p:sp>
    </p:spTree>
    <p:extLst>
      <p:ext uri="{BB962C8B-B14F-4D97-AF65-F5344CB8AC3E}">
        <p14:creationId xmlns:p14="http://schemas.microsoft.com/office/powerpoint/2010/main" val="3575608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18</a:t>
            </a:fld>
            <a:endParaRPr lang="en-US"/>
          </a:p>
        </p:txBody>
      </p:sp>
    </p:spTree>
    <p:extLst>
      <p:ext uri="{BB962C8B-B14F-4D97-AF65-F5344CB8AC3E}">
        <p14:creationId xmlns:p14="http://schemas.microsoft.com/office/powerpoint/2010/main" val="18803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19</a:t>
            </a:fld>
            <a:endParaRPr lang="en-US"/>
          </a:p>
        </p:txBody>
      </p:sp>
    </p:spTree>
    <p:extLst>
      <p:ext uri="{BB962C8B-B14F-4D97-AF65-F5344CB8AC3E}">
        <p14:creationId xmlns:p14="http://schemas.microsoft.com/office/powerpoint/2010/main" val="3760764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20</a:t>
            </a:fld>
            <a:endParaRPr lang="en-US"/>
          </a:p>
        </p:txBody>
      </p:sp>
    </p:spTree>
    <p:extLst>
      <p:ext uri="{BB962C8B-B14F-4D97-AF65-F5344CB8AC3E}">
        <p14:creationId xmlns:p14="http://schemas.microsoft.com/office/powerpoint/2010/main" val="508594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21</a:t>
            </a:fld>
            <a:endParaRPr lang="en-US"/>
          </a:p>
        </p:txBody>
      </p:sp>
    </p:spTree>
    <p:extLst>
      <p:ext uri="{BB962C8B-B14F-4D97-AF65-F5344CB8AC3E}">
        <p14:creationId xmlns:p14="http://schemas.microsoft.com/office/powerpoint/2010/main" val="2389291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22</a:t>
            </a:fld>
            <a:endParaRPr lang="en-US"/>
          </a:p>
        </p:txBody>
      </p:sp>
    </p:spTree>
    <p:extLst>
      <p:ext uri="{BB962C8B-B14F-4D97-AF65-F5344CB8AC3E}">
        <p14:creationId xmlns:p14="http://schemas.microsoft.com/office/powerpoint/2010/main" val="249240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2</a:t>
            </a:fld>
            <a:endParaRPr lang="en-US"/>
          </a:p>
        </p:txBody>
      </p:sp>
    </p:spTree>
    <p:extLst>
      <p:ext uri="{BB962C8B-B14F-4D97-AF65-F5344CB8AC3E}">
        <p14:creationId xmlns:p14="http://schemas.microsoft.com/office/powerpoint/2010/main" val="298876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3</a:t>
            </a:fld>
            <a:endParaRPr lang="en-US"/>
          </a:p>
        </p:txBody>
      </p:sp>
    </p:spTree>
    <p:extLst>
      <p:ext uri="{BB962C8B-B14F-4D97-AF65-F5344CB8AC3E}">
        <p14:creationId xmlns:p14="http://schemas.microsoft.com/office/powerpoint/2010/main" val="3654044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7</a:t>
            </a:fld>
            <a:endParaRPr lang="en-US"/>
          </a:p>
        </p:txBody>
      </p:sp>
    </p:spTree>
    <p:extLst>
      <p:ext uri="{BB962C8B-B14F-4D97-AF65-F5344CB8AC3E}">
        <p14:creationId xmlns:p14="http://schemas.microsoft.com/office/powerpoint/2010/main" val="330402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9519F56-13DA-E946-9377-A80445F57E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6732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9</a:t>
            </a:fld>
            <a:endParaRPr lang="en-US"/>
          </a:p>
        </p:txBody>
      </p:sp>
    </p:spTree>
    <p:extLst>
      <p:ext uri="{BB962C8B-B14F-4D97-AF65-F5344CB8AC3E}">
        <p14:creationId xmlns:p14="http://schemas.microsoft.com/office/powerpoint/2010/main" val="2416557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10</a:t>
            </a:fld>
            <a:endParaRPr lang="en-US"/>
          </a:p>
        </p:txBody>
      </p:sp>
    </p:spTree>
    <p:extLst>
      <p:ext uri="{BB962C8B-B14F-4D97-AF65-F5344CB8AC3E}">
        <p14:creationId xmlns:p14="http://schemas.microsoft.com/office/powerpoint/2010/main" val="1049850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11</a:t>
            </a:fld>
            <a:endParaRPr lang="en-US"/>
          </a:p>
        </p:txBody>
      </p:sp>
    </p:spTree>
    <p:extLst>
      <p:ext uri="{BB962C8B-B14F-4D97-AF65-F5344CB8AC3E}">
        <p14:creationId xmlns:p14="http://schemas.microsoft.com/office/powerpoint/2010/main" val="1508933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12</a:t>
            </a:fld>
            <a:endParaRPr lang="en-US"/>
          </a:p>
        </p:txBody>
      </p:sp>
    </p:spTree>
    <p:extLst>
      <p:ext uri="{BB962C8B-B14F-4D97-AF65-F5344CB8AC3E}">
        <p14:creationId xmlns:p14="http://schemas.microsoft.com/office/powerpoint/2010/main" val="43058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C2B09E-A05F-C44C-BD7D-8816A065E831}"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417001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2B09E-A05F-C44C-BD7D-8816A065E831}"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231381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2B09E-A05F-C44C-BD7D-8816A065E831}"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779784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66988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736592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E17E6-22FF-A743-930F-C2762F3AA020}"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3740761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0E17E6-22FF-A743-930F-C2762F3AA020}"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659209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0E17E6-22FF-A743-930F-C2762F3AA020}" type="datetimeFigureOut">
              <a:rPr lang="en-US" smtClean="0"/>
              <a:t>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798103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0E17E6-22FF-A743-930F-C2762F3AA020}" type="datetimeFigureOut">
              <a:rPr lang="en-US" smtClean="0"/>
              <a:t>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7970075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E17E6-22FF-A743-930F-C2762F3AA020}" type="datetimeFigureOut">
              <a:rPr lang="en-US" smtClean="0"/>
              <a:t>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341918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0E17E6-22FF-A743-930F-C2762F3AA020}"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13274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2B09E-A05F-C44C-BD7D-8816A065E831}"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3415822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0E17E6-22FF-A743-930F-C2762F3AA020}"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591965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90393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65070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C2B09E-A05F-C44C-BD7D-8816A065E831}"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3381785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C2B09E-A05F-C44C-BD7D-8816A065E831}"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90648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C2B09E-A05F-C44C-BD7D-8816A065E831}" type="datetimeFigureOut">
              <a:rPr lang="en-US" smtClean="0"/>
              <a:t>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126531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C2B09E-A05F-C44C-BD7D-8816A065E831}" type="datetimeFigureOut">
              <a:rPr lang="en-US" smtClean="0"/>
              <a:t>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30169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2B09E-A05F-C44C-BD7D-8816A065E831}" type="datetimeFigureOut">
              <a:rPr lang="en-US" smtClean="0"/>
              <a:t>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40654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C2B09E-A05F-C44C-BD7D-8816A065E831}"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295738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C2B09E-A05F-C44C-BD7D-8816A065E831}"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79705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CC2B09E-A05F-C44C-BD7D-8816A065E831}" type="datetimeFigureOut">
              <a:rPr lang="en-US" smtClean="0"/>
              <a:t>4/29/2023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0B2E3FB-7044-7F4D-AA2B-0045712AF779}" type="slidenum">
              <a:rPr lang="en-US" smtClean="0"/>
              <a:t>‹#›</a:t>
            </a:fld>
            <a:endParaRPr lang="en-US"/>
          </a:p>
        </p:txBody>
      </p:sp>
    </p:spTree>
    <p:extLst>
      <p:ext uri="{BB962C8B-B14F-4D97-AF65-F5344CB8AC3E}">
        <p14:creationId xmlns:p14="http://schemas.microsoft.com/office/powerpoint/2010/main" val="6566729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F0E17E6-22FF-A743-930F-C2762F3AA020}" type="datetimeFigureOut">
              <a:rPr lang="en-US" smtClean="0"/>
              <a:t>4/29/2023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9C89DFD-35BF-CF41-9AC3-396A125DDB24}" type="slidenum">
              <a:rPr lang="en-US" smtClean="0"/>
              <a:t>‹#›</a:t>
            </a:fld>
            <a:endParaRPr lang="en-US"/>
          </a:p>
        </p:txBody>
      </p:sp>
    </p:spTree>
    <p:extLst>
      <p:ext uri="{BB962C8B-B14F-4D97-AF65-F5344CB8AC3E}">
        <p14:creationId xmlns:p14="http://schemas.microsoft.com/office/powerpoint/2010/main" val="44047286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title"/>
          </p:nvPr>
        </p:nvSpPr>
        <p:spPr>
          <a:xfrm>
            <a:off x="628650" y="18300"/>
            <a:ext cx="7886700" cy="1104636"/>
          </a:xfrm>
        </p:spPr>
        <p:txBody>
          <a:bodyPr>
            <a:normAutofit/>
          </a:bodyPr>
          <a:lstStyle/>
          <a:p>
            <a:pPr algn="ctr"/>
            <a:r>
              <a:rPr lang="en-US" sz="4800" u="sng" dirty="0">
                <a:gradFill flip="none" rotWithShape="1">
                  <a:gsLst>
                    <a:gs pos="0">
                      <a:schemeClr val="accent1">
                        <a:lumMod val="60000"/>
                        <a:lumOff val="4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6200000" scaled="1"/>
                  <a:tileRect/>
                </a:gradFill>
              </a:rPr>
              <a:t>Pre-class assignment</a:t>
            </a:r>
          </a:p>
        </p:txBody>
      </p:sp>
      <p:sp>
        <p:nvSpPr>
          <p:cNvPr id="3" name="Subtitle 2">
            <a:extLst>
              <a:ext uri="{FF2B5EF4-FFF2-40B4-BE49-F238E27FC236}">
                <a16:creationId xmlns:a16="http://schemas.microsoft.com/office/drawing/2014/main" id="{D2ED12FA-1F66-6CD2-DF55-893A3459B609}"/>
              </a:ext>
            </a:extLst>
          </p:cNvPr>
          <p:cNvSpPr>
            <a:spLocks noGrp="1"/>
          </p:cNvSpPr>
          <p:nvPr>
            <p:ph type="subTitle" idx="4294967295"/>
          </p:nvPr>
        </p:nvSpPr>
        <p:spPr>
          <a:xfrm>
            <a:off x="0" y="1122936"/>
            <a:ext cx="9144000" cy="4573764"/>
          </a:xfrm>
        </p:spPr>
        <p:txBody>
          <a:bodyPr>
            <a:normAutofit/>
          </a:bodyPr>
          <a:lstStyle/>
          <a:p>
            <a:pPr marL="0" indent="0" algn="ctr">
              <a:buNone/>
            </a:pPr>
            <a:endParaRPr lang="en-US" sz="3200" u="sng" dirty="0"/>
          </a:p>
          <a:p>
            <a:pPr marL="0" indent="0" algn="ctr">
              <a:buNone/>
            </a:pPr>
            <a:r>
              <a:rPr lang="en-US" sz="3200" u="sng" dirty="0"/>
              <a:t>Discuss with those around you: </a:t>
            </a:r>
          </a:p>
          <a:p>
            <a:pPr marL="0" indent="0" algn="ctr">
              <a:buNone/>
            </a:pPr>
            <a:r>
              <a:rPr lang="en-US" sz="4000" dirty="0"/>
              <a:t>When you consider the gospel of Mark, what are some major themes you find in the book?</a:t>
            </a:r>
          </a:p>
        </p:txBody>
      </p:sp>
      <p:grpSp>
        <p:nvGrpSpPr>
          <p:cNvPr id="4" name="Google Shape;570;p17">
            <a:extLst>
              <a:ext uri="{FF2B5EF4-FFF2-40B4-BE49-F238E27FC236}">
                <a16:creationId xmlns:a16="http://schemas.microsoft.com/office/drawing/2014/main" id="{17BFEFF2-0C83-886F-153A-120996BE6F0A}"/>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AE6679C8-2040-C16F-A73E-A32C0DC67EB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EC016B72-86DC-FB85-23E9-3CDB5AC9EDA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9E7E5BDA-5317-3407-D187-7CE084EB9179}"/>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31DE5287-4D91-323E-A8D2-6DD31014C57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8359824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r>
              <a:rPr lang="en-US" sz="4400" b="1" u="sng" dirty="0"/>
              <a:t>Mark 1:1 </a:t>
            </a:r>
            <a:br>
              <a:rPr lang="en-US" sz="4400" b="1" u="sng" dirty="0"/>
            </a:br>
            <a:r>
              <a:rPr lang="en-US" sz="3600" dirty="0"/>
              <a:t>The beginning of the gospel of </a:t>
            </a:r>
            <a:r>
              <a:rPr lang="en-US" sz="3600" b="1" dirty="0">
                <a:solidFill>
                  <a:srgbClr val="E5C243"/>
                </a:solidFill>
              </a:rPr>
              <a:t>Jesus Christ, the Son of God</a:t>
            </a:r>
            <a:r>
              <a:rPr lang="en-US" sz="3600" b="1" dirty="0"/>
              <a:t>.</a:t>
            </a:r>
            <a:br>
              <a:rPr lang="en-US" sz="4400" b="1" dirty="0"/>
            </a:br>
            <a:br>
              <a:rPr lang="en-US" sz="4400" dirty="0"/>
            </a:br>
            <a:r>
              <a:rPr lang="en-US" sz="4400" b="1" u="sng" dirty="0"/>
              <a:t>Mark 15:39</a:t>
            </a:r>
            <a:br>
              <a:rPr lang="en-US" sz="4400" b="1" u="sng" dirty="0"/>
            </a:br>
            <a:r>
              <a:rPr lang="en-US" sz="3600" dirty="0"/>
              <a:t>And when the centurion, who stood facing him, saw that in this way he breathed his last, he said, “Truly this man was </a:t>
            </a:r>
            <a:r>
              <a:rPr lang="en-US" sz="3600" b="1" dirty="0">
                <a:solidFill>
                  <a:srgbClr val="E5C243"/>
                </a:solidFill>
              </a:rPr>
              <a:t>the Son of God</a:t>
            </a:r>
            <a:r>
              <a:rPr lang="en-US" sz="3600" dirty="0"/>
              <a:t>!”</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71032431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r>
              <a:rPr lang="en-US" sz="4400" b="1" u="sng" dirty="0"/>
              <a:t>Mark 1:11 </a:t>
            </a:r>
            <a:br>
              <a:rPr lang="en-US" sz="4400" b="1" u="sng" dirty="0"/>
            </a:br>
            <a:r>
              <a:rPr lang="en-US" sz="3600" dirty="0"/>
              <a:t>And a voice came from heaven, “</a:t>
            </a:r>
            <a:r>
              <a:rPr lang="en-US" sz="3600" b="1" dirty="0"/>
              <a:t>You are </a:t>
            </a:r>
            <a:r>
              <a:rPr lang="en-US" sz="3600" b="1" dirty="0">
                <a:solidFill>
                  <a:srgbClr val="E5C243"/>
                </a:solidFill>
              </a:rPr>
              <a:t>my beloved Son</a:t>
            </a:r>
            <a:r>
              <a:rPr lang="en-US" sz="3600" dirty="0"/>
              <a:t>; with you I am well pleased.”</a:t>
            </a:r>
            <a:br>
              <a:rPr lang="en-US" sz="4400" b="1" dirty="0"/>
            </a:br>
            <a:br>
              <a:rPr lang="en-US" sz="4400" dirty="0"/>
            </a:br>
            <a:r>
              <a:rPr lang="en-US" sz="4400" b="1" u="sng" dirty="0"/>
              <a:t>Mark 15:39</a:t>
            </a:r>
            <a:br>
              <a:rPr lang="en-US" sz="4400" b="1" u="sng" dirty="0"/>
            </a:br>
            <a:r>
              <a:rPr lang="en-US" sz="3600" dirty="0"/>
              <a:t>And when the centurion, who stood facing him, saw that in this way he breathed his last, he said, “</a:t>
            </a:r>
            <a:r>
              <a:rPr lang="en-US" sz="3600" b="1" dirty="0"/>
              <a:t>Truly this man was</a:t>
            </a:r>
            <a:r>
              <a:rPr lang="en-US" sz="3600" b="1" dirty="0">
                <a:solidFill>
                  <a:srgbClr val="E5C243"/>
                </a:solidFill>
              </a:rPr>
              <a:t> the Son of God</a:t>
            </a:r>
            <a:r>
              <a:rPr lang="en-US" sz="3600" dirty="0"/>
              <a:t>!”</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69881050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509081"/>
            <a:ext cx="7182394" cy="2855867"/>
          </a:xfrm>
        </p:spPr>
        <p:txBody>
          <a:bodyPr anchor="ctr">
            <a:noAutofit/>
          </a:bodyPr>
          <a:lstStyle/>
          <a:p>
            <a:r>
              <a:rPr lang="en-US" sz="4400" b="1" u="sng" dirty="0"/>
              <a:t>Mark 8:29 </a:t>
            </a:r>
            <a:br>
              <a:rPr lang="en-US" sz="4400" b="1" u="sng" dirty="0"/>
            </a:br>
            <a:r>
              <a:rPr lang="en-US" sz="3200" dirty="0"/>
              <a:t>And he asked them, “But who do you say that I am?” Peter answered him, “</a:t>
            </a:r>
            <a:r>
              <a:rPr lang="en-US" sz="3200" b="1" dirty="0"/>
              <a:t>You are the Christ</a:t>
            </a:r>
            <a:r>
              <a:rPr lang="en-US" sz="3200" dirty="0"/>
              <a:t>.”</a:t>
            </a:r>
            <a:br>
              <a:rPr lang="en-US" sz="3200" dirty="0"/>
            </a:br>
            <a:br>
              <a:rPr lang="en-US" sz="3200" dirty="0"/>
            </a:br>
            <a:r>
              <a:rPr lang="en-US" sz="4400" b="1" u="sng" dirty="0"/>
              <a:t>Mark 15:39</a:t>
            </a:r>
            <a:br>
              <a:rPr lang="en-US" sz="3200" dirty="0"/>
            </a:br>
            <a:r>
              <a:rPr lang="en-US" sz="3200" dirty="0"/>
              <a:t>And when the centurion, who stood facing him, saw that in this way he breathed his last, he said, “Truly this man was </a:t>
            </a:r>
            <a:r>
              <a:rPr lang="en-US" sz="3200" b="1" dirty="0">
                <a:solidFill>
                  <a:srgbClr val="E5C243"/>
                </a:solidFill>
              </a:rPr>
              <a:t>the Son of God</a:t>
            </a:r>
            <a:r>
              <a:rPr lang="en-US" sz="3200" dirty="0"/>
              <a:t>!”</a:t>
            </a:r>
            <a:br>
              <a:rPr lang="en-US" sz="3200" dirty="0"/>
            </a:br>
            <a:endParaRPr lang="en-US" sz="3200" dirty="0"/>
          </a:p>
        </p:txBody>
      </p:sp>
      <p:sp>
        <p:nvSpPr>
          <p:cNvPr id="6" name="Title 1">
            <a:extLst>
              <a:ext uri="{FF2B5EF4-FFF2-40B4-BE49-F238E27FC236}">
                <a16:creationId xmlns:a16="http://schemas.microsoft.com/office/drawing/2014/main" id="{3A9C05B5-9A0C-6A26-5A7A-8C5EE20FA772}"/>
              </a:ext>
            </a:extLst>
          </p:cNvPr>
          <p:cNvSpPr txBox="1">
            <a:spLocks/>
          </p:cNvSpPr>
          <p:nvPr/>
        </p:nvSpPr>
        <p:spPr>
          <a:xfrm>
            <a:off x="980803" y="1530932"/>
            <a:ext cx="7182394" cy="28558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400" b="1" u="sng" dirty="0"/>
              <a:t>Mark 8:29 </a:t>
            </a:r>
            <a:br>
              <a:rPr lang="en-US" sz="4400" b="1" u="sng" dirty="0"/>
            </a:br>
            <a:r>
              <a:rPr lang="en-US" sz="3200" dirty="0"/>
              <a:t>And he asked them, “But who do you say that I am?” Peter answered him, “</a:t>
            </a:r>
            <a:r>
              <a:rPr lang="en-US" sz="3200" b="1" dirty="0">
                <a:solidFill>
                  <a:srgbClr val="E5C243"/>
                </a:solidFill>
              </a:rPr>
              <a:t>You are the Christ</a:t>
            </a:r>
            <a:r>
              <a:rPr lang="en-US" sz="3200" dirty="0"/>
              <a:t>.”</a:t>
            </a:r>
          </a:p>
          <a:p>
            <a:endParaRPr lang="en-US" sz="3200" dirty="0"/>
          </a:p>
          <a:p>
            <a:r>
              <a:rPr lang="en-US" sz="4400" b="1" dirty="0"/>
              <a:t>Mark 15:39</a:t>
            </a:r>
            <a:br>
              <a:rPr lang="en-US" sz="4400" dirty="0"/>
            </a:br>
            <a:r>
              <a:rPr lang="en-US" sz="3200" dirty="0"/>
              <a:t>And when the centurion, who stood facing him, saw that in this way he breathed his last, he said, “Truly this man was </a:t>
            </a:r>
            <a:r>
              <a:rPr lang="en-US" sz="3200" b="1" dirty="0">
                <a:solidFill>
                  <a:srgbClr val="E5C243"/>
                </a:solidFill>
              </a:rPr>
              <a:t>the Son of God</a:t>
            </a:r>
            <a:r>
              <a:rPr lang="en-US" sz="3200" dirty="0"/>
              <a:t>!”</a:t>
            </a:r>
            <a:br>
              <a:rPr lang="en-US" sz="3600" dirty="0"/>
            </a:br>
            <a:endParaRPr lang="en-US" sz="3600" dirty="0"/>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7136910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r>
              <a:rPr lang="en-US" sz="4400" b="1" u="sng" dirty="0"/>
              <a:t>Mark 8:31-32</a:t>
            </a:r>
            <a:br>
              <a:rPr lang="en-US" sz="4400" b="1" u="sng" dirty="0"/>
            </a:br>
            <a:r>
              <a:rPr lang="en-US" sz="3200" dirty="0"/>
              <a:t>31 And he began to teach them that the Son of Man must suffer many things and be rejected by the elders and the chief priests and the scribes and be killed, and after three days rise again. 32 And he said this plainly. </a:t>
            </a:r>
          </a:p>
        </p:txBody>
      </p:sp>
      <p:sp>
        <p:nvSpPr>
          <p:cNvPr id="4" name="Title 1">
            <a:extLst>
              <a:ext uri="{FF2B5EF4-FFF2-40B4-BE49-F238E27FC236}">
                <a16:creationId xmlns:a16="http://schemas.microsoft.com/office/drawing/2014/main" id="{66F54801-49E1-4F35-EEF0-7E3CC9F2197B}"/>
              </a:ext>
            </a:extLst>
          </p:cNvPr>
          <p:cNvSpPr txBox="1">
            <a:spLocks/>
          </p:cNvSpPr>
          <p:nvPr/>
        </p:nvSpPr>
        <p:spPr>
          <a:xfrm>
            <a:off x="980803" y="1429565"/>
            <a:ext cx="7182394" cy="28558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400" b="1" u="sng" dirty="0"/>
              <a:t>Mark 8:31-32</a:t>
            </a:r>
            <a:br>
              <a:rPr lang="en-US" sz="4400" b="1" u="sng" dirty="0"/>
            </a:br>
            <a:r>
              <a:rPr lang="en-US" sz="3200" dirty="0"/>
              <a:t>31 And he began to teach them that </a:t>
            </a:r>
            <a:r>
              <a:rPr lang="en-US" sz="3200" dirty="0">
                <a:solidFill>
                  <a:srgbClr val="E5C243"/>
                </a:solidFill>
              </a:rPr>
              <a:t>the Son of Man must suffer many things</a:t>
            </a:r>
            <a:r>
              <a:rPr lang="en-US" sz="3200" dirty="0"/>
              <a:t> and </a:t>
            </a:r>
            <a:r>
              <a:rPr lang="en-US" sz="3200" dirty="0">
                <a:solidFill>
                  <a:srgbClr val="E5C243"/>
                </a:solidFill>
              </a:rPr>
              <a:t>be rejected </a:t>
            </a:r>
            <a:r>
              <a:rPr lang="en-US" sz="3200" dirty="0"/>
              <a:t>by the elders and the chief priests and the scribes and </a:t>
            </a:r>
            <a:r>
              <a:rPr lang="en-US" sz="3200" dirty="0">
                <a:solidFill>
                  <a:srgbClr val="E5C243"/>
                </a:solidFill>
              </a:rPr>
              <a:t>be killed</a:t>
            </a:r>
            <a:r>
              <a:rPr lang="en-US" sz="3200" dirty="0"/>
              <a:t>, and </a:t>
            </a:r>
            <a:r>
              <a:rPr lang="en-US" sz="3200" dirty="0">
                <a:solidFill>
                  <a:srgbClr val="E5C243"/>
                </a:solidFill>
              </a:rPr>
              <a:t>after three days rise again</a:t>
            </a:r>
            <a:r>
              <a:rPr lang="en-US" sz="3200" dirty="0"/>
              <a:t>. 32 And </a:t>
            </a:r>
            <a:r>
              <a:rPr lang="en-US" sz="3200" dirty="0">
                <a:solidFill>
                  <a:srgbClr val="E5C243"/>
                </a:solidFill>
              </a:rPr>
              <a:t>he said this plainly</a:t>
            </a:r>
            <a:r>
              <a:rPr lang="en-US" sz="3200" dirty="0"/>
              <a:t>. </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6297973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r>
              <a:rPr lang="en-US" sz="4400" b="1" u="sng" dirty="0"/>
              <a:t>Mark 8:31-32</a:t>
            </a:r>
            <a:br>
              <a:rPr lang="en-US" sz="4400" b="1" u="sng" dirty="0"/>
            </a:br>
            <a:r>
              <a:rPr lang="en-US" sz="4400" b="1" u="sng" dirty="0"/>
              <a:t>Mark 9:31</a:t>
            </a:r>
            <a:br>
              <a:rPr lang="en-US" sz="4400" b="1" u="sng" dirty="0"/>
            </a:br>
            <a:r>
              <a:rPr lang="en-US" sz="4400" b="1" u="sng" dirty="0"/>
              <a:t>Mark 10:32-34</a:t>
            </a:r>
            <a:br>
              <a:rPr lang="en-US" sz="4400" b="1" u="sng" dirty="0"/>
            </a:br>
            <a:r>
              <a:rPr lang="en-US" sz="2800" dirty="0"/>
              <a:t>he began to tell them what was to happen to him, 33 saying, “See, we are going up to Jerusalem, and the Son of Man will be delivered over to the chief priests and the scribes, and they will condemn him to death and deliver him over to the Gentiles. 34 And they will mock him and spit on him, and flog him and kill him. And after three days he will rise.”</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3" name="Title 1">
            <a:extLst>
              <a:ext uri="{FF2B5EF4-FFF2-40B4-BE49-F238E27FC236}">
                <a16:creationId xmlns:a16="http://schemas.microsoft.com/office/drawing/2014/main" id="{2876E978-007A-6285-E018-014B519B825A}"/>
              </a:ext>
            </a:extLst>
          </p:cNvPr>
          <p:cNvSpPr txBox="1">
            <a:spLocks/>
          </p:cNvSpPr>
          <p:nvPr/>
        </p:nvSpPr>
        <p:spPr>
          <a:xfrm>
            <a:off x="980803" y="1429565"/>
            <a:ext cx="7182394" cy="28558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400" b="1" u="sng" dirty="0"/>
              <a:t>Mark 8:31-32</a:t>
            </a:r>
            <a:br>
              <a:rPr lang="en-US" sz="4400" b="1" u="sng" dirty="0"/>
            </a:br>
            <a:r>
              <a:rPr lang="en-US" sz="4400" b="1" u="sng" dirty="0"/>
              <a:t>Mark 9:31</a:t>
            </a:r>
            <a:br>
              <a:rPr lang="en-US" sz="4400" b="1" u="sng" dirty="0"/>
            </a:br>
            <a:r>
              <a:rPr lang="en-US" sz="4400" b="1" u="sng" dirty="0"/>
              <a:t>Mark 10:32-34</a:t>
            </a:r>
            <a:br>
              <a:rPr lang="en-US" sz="4400" b="1" u="sng" dirty="0"/>
            </a:br>
            <a:r>
              <a:rPr lang="en-US" sz="2800" dirty="0"/>
              <a:t>he began to tell them what was to happen to him, 33 saying, “See, we are going up to Jerusalem, and </a:t>
            </a:r>
            <a:r>
              <a:rPr lang="en-US" sz="2800" dirty="0">
                <a:solidFill>
                  <a:srgbClr val="E5C243"/>
                </a:solidFill>
              </a:rPr>
              <a:t>the Son of Man will be delivered </a:t>
            </a:r>
            <a:r>
              <a:rPr lang="en-US" sz="2800" dirty="0"/>
              <a:t>over to the chief priests and the scribes, and they will </a:t>
            </a:r>
            <a:r>
              <a:rPr lang="en-US" sz="2800" dirty="0">
                <a:solidFill>
                  <a:srgbClr val="E5C243"/>
                </a:solidFill>
              </a:rPr>
              <a:t>condemn him to death </a:t>
            </a:r>
            <a:r>
              <a:rPr lang="en-US" sz="2800" dirty="0"/>
              <a:t>and </a:t>
            </a:r>
            <a:r>
              <a:rPr lang="en-US" sz="2800" dirty="0">
                <a:solidFill>
                  <a:srgbClr val="E5C243"/>
                </a:solidFill>
              </a:rPr>
              <a:t>deliver him over to the Gentiles</a:t>
            </a:r>
            <a:r>
              <a:rPr lang="en-US" sz="2800" dirty="0"/>
              <a:t>. 34 And they will </a:t>
            </a:r>
            <a:r>
              <a:rPr lang="en-US" sz="2800" dirty="0">
                <a:solidFill>
                  <a:srgbClr val="E5C243"/>
                </a:solidFill>
              </a:rPr>
              <a:t>mock him </a:t>
            </a:r>
            <a:r>
              <a:rPr lang="en-US" sz="2800" dirty="0"/>
              <a:t>and </a:t>
            </a:r>
            <a:r>
              <a:rPr lang="en-US" sz="2800" dirty="0">
                <a:solidFill>
                  <a:srgbClr val="E5C243"/>
                </a:solidFill>
              </a:rPr>
              <a:t>spit on him</a:t>
            </a:r>
            <a:r>
              <a:rPr lang="en-US" sz="2800" dirty="0"/>
              <a:t>, and </a:t>
            </a:r>
            <a:r>
              <a:rPr lang="en-US" sz="2800" dirty="0">
                <a:solidFill>
                  <a:srgbClr val="E5C243"/>
                </a:solidFill>
              </a:rPr>
              <a:t>flog him </a:t>
            </a:r>
            <a:r>
              <a:rPr lang="en-US" sz="2800" dirty="0"/>
              <a:t>and </a:t>
            </a:r>
            <a:r>
              <a:rPr lang="en-US" sz="2800" dirty="0">
                <a:solidFill>
                  <a:srgbClr val="E5C243"/>
                </a:solidFill>
              </a:rPr>
              <a:t>kill him</a:t>
            </a:r>
            <a:r>
              <a:rPr lang="en-US" sz="2800" dirty="0"/>
              <a:t>. </a:t>
            </a:r>
            <a:r>
              <a:rPr lang="en-US" sz="2800" dirty="0">
                <a:solidFill>
                  <a:srgbClr val="E5C243"/>
                </a:solidFill>
              </a:rPr>
              <a:t>And after three days he will rise</a:t>
            </a:r>
            <a:r>
              <a:rPr lang="en-US" sz="2800" dirty="0"/>
              <a:t>.”</a:t>
            </a:r>
          </a:p>
        </p:txBody>
      </p:sp>
    </p:spTree>
    <p:extLst>
      <p:ext uri="{BB962C8B-B14F-4D97-AF65-F5344CB8AC3E}">
        <p14:creationId xmlns:p14="http://schemas.microsoft.com/office/powerpoint/2010/main" val="37949552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r>
              <a:rPr lang="en-US" sz="4400" b="1" u="sng" dirty="0"/>
              <a:t>Mark 8:34-35</a:t>
            </a:r>
            <a:br>
              <a:rPr lang="en-US" sz="4400" b="1" u="sng" dirty="0"/>
            </a:br>
            <a:r>
              <a:rPr lang="en-US" sz="3200" dirty="0"/>
              <a:t>34 And calling the crowd to him with his disciples, he said to them, “If anyone would come after me, let him deny himself and take up his cross and follow me. 35 For whoever would save his life will lose it, but whoever loses his life for my sake and the gospel's will save it.</a:t>
            </a:r>
          </a:p>
        </p:txBody>
      </p:sp>
      <p:sp>
        <p:nvSpPr>
          <p:cNvPr id="3" name="Title 1">
            <a:extLst>
              <a:ext uri="{FF2B5EF4-FFF2-40B4-BE49-F238E27FC236}">
                <a16:creationId xmlns:a16="http://schemas.microsoft.com/office/drawing/2014/main" id="{1C670A63-8DB8-2C8A-223D-1DA3FDC7409B}"/>
              </a:ext>
            </a:extLst>
          </p:cNvPr>
          <p:cNvSpPr txBox="1">
            <a:spLocks/>
          </p:cNvSpPr>
          <p:nvPr/>
        </p:nvSpPr>
        <p:spPr>
          <a:xfrm>
            <a:off x="980803" y="1427897"/>
            <a:ext cx="7182394" cy="28558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400" b="1" u="sng" dirty="0"/>
              <a:t>Mark 8:34-35</a:t>
            </a:r>
            <a:br>
              <a:rPr lang="en-US" sz="4400" b="1" u="sng" dirty="0"/>
            </a:br>
            <a:r>
              <a:rPr lang="en-US" sz="3200" dirty="0"/>
              <a:t>34 And calling the crowd to him with his disciples, he said to them, “If anyone would come after me, </a:t>
            </a:r>
            <a:r>
              <a:rPr lang="en-US" sz="3200" dirty="0">
                <a:solidFill>
                  <a:srgbClr val="E5C243"/>
                </a:solidFill>
              </a:rPr>
              <a:t>let him deny himself</a:t>
            </a:r>
            <a:r>
              <a:rPr lang="en-US" sz="3200" dirty="0"/>
              <a:t> and </a:t>
            </a:r>
            <a:r>
              <a:rPr lang="en-US" sz="3200" dirty="0">
                <a:solidFill>
                  <a:srgbClr val="E5C243"/>
                </a:solidFill>
              </a:rPr>
              <a:t>take up his cross and follow me</a:t>
            </a:r>
            <a:r>
              <a:rPr lang="en-US" sz="3200" dirty="0"/>
              <a:t>. 35 For whoever would save his life will lose it, but whoever loses his life for my sake and the gospel's will save it.</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4536058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r>
              <a:rPr lang="en-US" sz="4400" b="1" u="sng" dirty="0"/>
              <a:t>Mark 9:7</a:t>
            </a:r>
            <a:br>
              <a:rPr lang="en-US" sz="4400" b="1" u="sng" dirty="0"/>
            </a:br>
            <a:r>
              <a:rPr lang="en-US" sz="3200" dirty="0"/>
              <a:t>And a cloud overshadowed them, and a voice came out of the cloud, “</a:t>
            </a:r>
            <a:r>
              <a:rPr lang="en-US" sz="3200" b="1" dirty="0">
                <a:solidFill>
                  <a:srgbClr val="E5C243"/>
                </a:solidFill>
              </a:rPr>
              <a:t>This is my beloved Son</a:t>
            </a:r>
            <a:r>
              <a:rPr lang="en-US" sz="3200" dirty="0"/>
              <a:t>; listen to him.”</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3889882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6CB753C-6F86-6272-AE55-9406A29551ED}"/>
              </a:ext>
            </a:extLst>
          </p:cNvPr>
          <p:cNvGraphicFramePr>
            <a:graphicFrameLocks noGrp="1"/>
          </p:cNvGraphicFramePr>
          <p:nvPr>
            <p:extLst>
              <p:ext uri="{D42A27DB-BD31-4B8C-83A1-F6EECF244321}">
                <p14:modId xmlns:p14="http://schemas.microsoft.com/office/powerpoint/2010/main" val="2715345707"/>
              </p:ext>
            </p:extLst>
          </p:nvPr>
        </p:nvGraphicFramePr>
        <p:xfrm>
          <a:off x="0" y="-1"/>
          <a:ext cx="9144000" cy="5715001"/>
        </p:xfrm>
        <a:graphic>
          <a:graphicData uri="http://schemas.openxmlformats.org/drawingml/2006/table">
            <a:tbl>
              <a:tblPr>
                <a:tableStyleId>{D7AC3CCA-C797-4891-BE02-D94E43425B78}</a:tableStyleId>
              </a:tblPr>
              <a:tblGrid>
                <a:gridCol w="1384698">
                  <a:extLst>
                    <a:ext uri="{9D8B030D-6E8A-4147-A177-3AD203B41FA5}">
                      <a16:colId xmlns:a16="http://schemas.microsoft.com/office/drawing/2014/main" val="2498843618"/>
                    </a:ext>
                  </a:extLst>
                </a:gridCol>
                <a:gridCol w="1736189">
                  <a:extLst>
                    <a:ext uri="{9D8B030D-6E8A-4147-A177-3AD203B41FA5}">
                      <a16:colId xmlns:a16="http://schemas.microsoft.com/office/drawing/2014/main" val="3375775638"/>
                    </a:ext>
                  </a:extLst>
                </a:gridCol>
                <a:gridCol w="6023113">
                  <a:extLst>
                    <a:ext uri="{9D8B030D-6E8A-4147-A177-3AD203B41FA5}">
                      <a16:colId xmlns:a16="http://schemas.microsoft.com/office/drawing/2014/main" val="3513053783"/>
                    </a:ext>
                  </a:extLst>
                </a:gridCol>
              </a:tblGrid>
              <a:tr h="1119926">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Passage</a:t>
                      </a:r>
                      <a:endParaRPr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Questions to answer:</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 In your passage, how does Jesus react?</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2) How does this reaction confirm He is the Son of God?</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658815215"/>
                  </a:ext>
                </a:extLst>
              </a:tr>
              <a:tr h="1208937">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1</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41-50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385176595"/>
                  </a:ext>
                </a:extLst>
              </a:tr>
              <a:tr h="1119926">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2</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53-65</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2020932918"/>
                  </a:ext>
                </a:extLst>
              </a:tr>
              <a:tr h="1146286">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3</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1-20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94256709"/>
                  </a:ext>
                </a:extLst>
              </a:tr>
              <a:tr h="1119926">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21-39</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279390977"/>
                  </a:ext>
                </a:extLst>
              </a:tr>
            </a:tbl>
          </a:graphicData>
        </a:graphic>
      </p:graphicFrame>
    </p:spTree>
    <p:extLst>
      <p:ext uri="{BB962C8B-B14F-4D97-AF65-F5344CB8AC3E}">
        <p14:creationId xmlns:p14="http://schemas.microsoft.com/office/powerpoint/2010/main" val="186199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6CB753C-6F86-6272-AE55-9406A29551ED}"/>
              </a:ext>
            </a:extLst>
          </p:cNvPr>
          <p:cNvGraphicFramePr>
            <a:graphicFrameLocks noGrp="1"/>
          </p:cNvGraphicFramePr>
          <p:nvPr>
            <p:extLst>
              <p:ext uri="{D42A27DB-BD31-4B8C-83A1-F6EECF244321}">
                <p14:modId xmlns:p14="http://schemas.microsoft.com/office/powerpoint/2010/main" val="4047199190"/>
              </p:ext>
            </p:extLst>
          </p:nvPr>
        </p:nvGraphicFramePr>
        <p:xfrm>
          <a:off x="0" y="-76050"/>
          <a:ext cx="9144000" cy="5791050"/>
        </p:xfrm>
        <a:graphic>
          <a:graphicData uri="http://schemas.openxmlformats.org/drawingml/2006/table">
            <a:tbl>
              <a:tblPr>
                <a:tableStyleId>{D7AC3CCA-C797-4891-BE02-D94E43425B78}</a:tableStyleId>
              </a:tblPr>
              <a:tblGrid>
                <a:gridCol w="1384698">
                  <a:extLst>
                    <a:ext uri="{9D8B030D-6E8A-4147-A177-3AD203B41FA5}">
                      <a16:colId xmlns:a16="http://schemas.microsoft.com/office/drawing/2014/main" val="2498843618"/>
                    </a:ext>
                  </a:extLst>
                </a:gridCol>
                <a:gridCol w="1736189">
                  <a:extLst>
                    <a:ext uri="{9D8B030D-6E8A-4147-A177-3AD203B41FA5}">
                      <a16:colId xmlns:a16="http://schemas.microsoft.com/office/drawing/2014/main" val="3375775638"/>
                    </a:ext>
                  </a:extLst>
                </a:gridCol>
                <a:gridCol w="6023113">
                  <a:extLst>
                    <a:ext uri="{9D8B030D-6E8A-4147-A177-3AD203B41FA5}">
                      <a16:colId xmlns:a16="http://schemas.microsoft.com/office/drawing/2014/main" val="3513053783"/>
                    </a:ext>
                  </a:extLst>
                </a:gridCol>
              </a:tblGrid>
              <a:tr h="1043913">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Passage</a:t>
                      </a:r>
                      <a:endParaRPr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Prophecy in Mark</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Questions to answer:</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 In your passage, how does Jesus react?</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2) How does this reaction confirm He is the Son of God?</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658815215"/>
                  </a:ext>
                </a:extLst>
              </a:tr>
              <a:tr h="1333896">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1</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41-50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14:10-11, 18</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isn’t resting.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goes to His betrayer instead of running, hiding, or fighting.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Fulfilling the Scriptures/prophecy.</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385176595"/>
                  </a:ext>
                </a:extLst>
              </a:tr>
              <a:tr h="104391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2</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53-65</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2020932918"/>
                  </a:ext>
                </a:extLst>
              </a:tr>
              <a:tr h="104391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3</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1-20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94256709"/>
                  </a:ext>
                </a:extLst>
              </a:tr>
              <a:tr h="104391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21-39</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279390977"/>
                  </a:ext>
                </a:extLst>
              </a:tr>
            </a:tbl>
          </a:graphicData>
        </a:graphic>
      </p:graphicFrame>
    </p:spTree>
    <p:extLst>
      <p:ext uri="{BB962C8B-B14F-4D97-AF65-F5344CB8AC3E}">
        <p14:creationId xmlns:p14="http://schemas.microsoft.com/office/powerpoint/2010/main" val="3386577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6CB753C-6F86-6272-AE55-9406A29551ED}"/>
              </a:ext>
            </a:extLst>
          </p:cNvPr>
          <p:cNvGraphicFramePr>
            <a:graphicFrameLocks noGrp="1"/>
          </p:cNvGraphicFramePr>
          <p:nvPr>
            <p:extLst>
              <p:ext uri="{D42A27DB-BD31-4B8C-83A1-F6EECF244321}">
                <p14:modId xmlns:p14="http://schemas.microsoft.com/office/powerpoint/2010/main" val="2457699134"/>
              </p:ext>
            </p:extLst>
          </p:nvPr>
        </p:nvGraphicFramePr>
        <p:xfrm>
          <a:off x="0" y="-38025"/>
          <a:ext cx="9144000" cy="5791050"/>
        </p:xfrm>
        <a:graphic>
          <a:graphicData uri="http://schemas.openxmlformats.org/drawingml/2006/table">
            <a:tbl>
              <a:tblPr>
                <a:tableStyleId>{D7AC3CCA-C797-4891-BE02-D94E43425B78}</a:tableStyleId>
              </a:tblPr>
              <a:tblGrid>
                <a:gridCol w="1384698">
                  <a:extLst>
                    <a:ext uri="{9D8B030D-6E8A-4147-A177-3AD203B41FA5}">
                      <a16:colId xmlns:a16="http://schemas.microsoft.com/office/drawing/2014/main" val="2498843618"/>
                    </a:ext>
                  </a:extLst>
                </a:gridCol>
                <a:gridCol w="1736189">
                  <a:extLst>
                    <a:ext uri="{9D8B030D-6E8A-4147-A177-3AD203B41FA5}">
                      <a16:colId xmlns:a16="http://schemas.microsoft.com/office/drawing/2014/main" val="3375775638"/>
                    </a:ext>
                  </a:extLst>
                </a:gridCol>
                <a:gridCol w="6023113">
                  <a:extLst>
                    <a:ext uri="{9D8B030D-6E8A-4147-A177-3AD203B41FA5}">
                      <a16:colId xmlns:a16="http://schemas.microsoft.com/office/drawing/2014/main" val="3513053783"/>
                    </a:ext>
                  </a:extLst>
                </a:gridCol>
              </a:tblGrid>
              <a:tr h="1043913">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Passage</a:t>
                      </a:r>
                      <a:endParaRPr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Prophecy in Mark</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Questions to answer:</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 In your passage, how does Jesus react?</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2) How does this reaction confirm He is the Son of God?</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658815215"/>
                  </a:ext>
                </a:extLst>
              </a:tr>
              <a:tr h="1333897">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1</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41-50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14:10-11, 18</a:t>
                      </a: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isn’t resting.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goes to His betrayer instead of running, hiding, or fighting.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Fulfilling the Scriptures/prophecy.</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385176595"/>
                  </a:ext>
                </a:extLst>
              </a:tr>
              <a:tr h="104391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2</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53-65</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8:31, 10:33-34</a:t>
                      </a: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No guilt. He did not defend himself.</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says he is the Son of God.</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did not fight back; fulfilled prophecy.</a:t>
                      </a:r>
                    </a:p>
                  </a:txBody>
                  <a:tcPr marL="91425" marR="91425" marT="91425" marB="91425" anchor="ctr">
                    <a:solidFill>
                      <a:schemeClr val="bg1">
                        <a:lumMod val="75000"/>
                        <a:lumOff val="25000"/>
                      </a:schemeClr>
                    </a:solidFill>
                  </a:tcPr>
                </a:tc>
                <a:extLst>
                  <a:ext uri="{0D108BD9-81ED-4DB2-BD59-A6C34878D82A}">
                    <a16:rowId xmlns:a16="http://schemas.microsoft.com/office/drawing/2014/main" val="2020932918"/>
                  </a:ext>
                </a:extLst>
              </a:tr>
              <a:tr h="104391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3</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1-20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94256709"/>
                  </a:ext>
                </a:extLst>
              </a:tr>
              <a:tr h="104391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21-39</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279390977"/>
                  </a:ext>
                </a:extLst>
              </a:tr>
            </a:tbl>
          </a:graphicData>
        </a:graphic>
      </p:graphicFrame>
    </p:spTree>
    <p:extLst>
      <p:ext uri="{BB962C8B-B14F-4D97-AF65-F5344CB8AC3E}">
        <p14:creationId xmlns:p14="http://schemas.microsoft.com/office/powerpoint/2010/main" val="1545788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1097334" y="898327"/>
            <a:ext cx="6949331" cy="1959173"/>
          </a:xfrm>
        </p:spPr>
        <p:txBody>
          <a:bodyPr>
            <a:normAutofit/>
          </a:bodyPr>
          <a:lstStyle/>
          <a:p>
            <a:r>
              <a:rPr lang="en-US" sz="8000" dirty="0"/>
              <a:t>The Cross </a:t>
            </a:r>
            <a:br>
              <a:rPr lang="en-US" sz="8000" dirty="0"/>
            </a:br>
            <a:r>
              <a:rPr lang="en-US" sz="4800" dirty="0"/>
              <a:t>(L5)</a:t>
            </a:r>
            <a:endParaRPr lang="en-US" sz="8000" dirty="0"/>
          </a:p>
        </p:txBody>
      </p:sp>
      <p:sp>
        <p:nvSpPr>
          <p:cNvPr id="3" name="Subtitle 2">
            <a:extLst>
              <a:ext uri="{FF2B5EF4-FFF2-40B4-BE49-F238E27FC236}">
                <a16:creationId xmlns:a16="http://schemas.microsoft.com/office/drawing/2014/main" id="{D2ED12FA-1F66-6CD2-DF55-893A3459B609}"/>
              </a:ext>
            </a:extLst>
          </p:cNvPr>
          <p:cNvSpPr>
            <a:spLocks noGrp="1"/>
          </p:cNvSpPr>
          <p:nvPr>
            <p:ph type="subTitle" idx="1"/>
          </p:nvPr>
        </p:nvSpPr>
        <p:spPr>
          <a:xfrm>
            <a:off x="1143000" y="3009936"/>
            <a:ext cx="6858000" cy="1379802"/>
          </a:xfrm>
        </p:spPr>
        <p:txBody>
          <a:bodyPr>
            <a:normAutofit lnSpcReduction="10000"/>
          </a:bodyPr>
          <a:lstStyle/>
          <a:p>
            <a:pPr marL="0" marR="0" algn="ctr">
              <a:spcBef>
                <a:spcPts val="0"/>
              </a:spcBef>
              <a:spcAft>
                <a:spcPts val="0"/>
              </a:spcAft>
            </a:pPr>
            <a:r>
              <a:rPr lang="en-US" sz="3200" u="sng" dirty="0">
                <a:effectLst/>
                <a:latin typeface="Calibri" panose="020F0502020204030204" pitchFamily="34" charset="0"/>
                <a:ea typeface="Calibri" panose="020F0502020204030204" pitchFamily="34" charset="0"/>
                <a:cs typeface="Times New Roman" panose="02020603050405020304" pitchFamily="18" charset="0"/>
              </a:rPr>
              <a:t>in the eyes of Mark</a:t>
            </a:r>
          </a:p>
          <a:p>
            <a:pPr marL="0" marR="0" algn="ctr">
              <a:spcBef>
                <a:spcPts val="0"/>
              </a:spcBef>
              <a:spcAft>
                <a:spcPts val="0"/>
              </a:spcAft>
            </a:pPr>
            <a:endParaRPr lang="en-US" sz="32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u="sng" dirty="0">
                <a:effectLst/>
                <a:latin typeface="Calibri" panose="020F0502020204030204" pitchFamily="34" charset="0"/>
                <a:ea typeface="Calibri" panose="020F0502020204030204" pitchFamily="34" charset="0"/>
                <a:cs typeface="Times New Roman" panose="02020603050405020304" pitchFamily="18" charset="0"/>
              </a:rPr>
              <a:t>Mark 14:41-15:39</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78784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6CB753C-6F86-6272-AE55-9406A29551ED}"/>
              </a:ext>
            </a:extLst>
          </p:cNvPr>
          <p:cNvGraphicFramePr>
            <a:graphicFrameLocks noGrp="1"/>
          </p:cNvGraphicFramePr>
          <p:nvPr>
            <p:extLst>
              <p:ext uri="{D42A27DB-BD31-4B8C-83A1-F6EECF244321}">
                <p14:modId xmlns:p14="http://schemas.microsoft.com/office/powerpoint/2010/main" val="885265629"/>
              </p:ext>
            </p:extLst>
          </p:nvPr>
        </p:nvGraphicFramePr>
        <p:xfrm>
          <a:off x="0" y="-38025"/>
          <a:ext cx="9144000" cy="5791050"/>
        </p:xfrm>
        <a:graphic>
          <a:graphicData uri="http://schemas.openxmlformats.org/drawingml/2006/table">
            <a:tbl>
              <a:tblPr>
                <a:tableStyleId>{D7AC3CCA-C797-4891-BE02-D94E43425B78}</a:tableStyleId>
              </a:tblPr>
              <a:tblGrid>
                <a:gridCol w="1384698">
                  <a:extLst>
                    <a:ext uri="{9D8B030D-6E8A-4147-A177-3AD203B41FA5}">
                      <a16:colId xmlns:a16="http://schemas.microsoft.com/office/drawing/2014/main" val="2498843618"/>
                    </a:ext>
                  </a:extLst>
                </a:gridCol>
                <a:gridCol w="1736189">
                  <a:extLst>
                    <a:ext uri="{9D8B030D-6E8A-4147-A177-3AD203B41FA5}">
                      <a16:colId xmlns:a16="http://schemas.microsoft.com/office/drawing/2014/main" val="3375775638"/>
                    </a:ext>
                  </a:extLst>
                </a:gridCol>
                <a:gridCol w="6023113">
                  <a:extLst>
                    <a:ext uri="{9D8B030D-6E8A-4147-A177-3AD203B41FA5}">
                      <a16:colId xmlns:a16="http://schemas.microsoft.com/office/drawing/2014/main" val="3513053783"/>
                    </a:ext>
                  </a:extLst>
                </a:gridCol>
              </a:tblGrid>
              <a:tr h="1015403">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Passage</a:t>
                      </a:r>
                      <a:endParaRPr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Prophecy in Mark</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Questions to answer:</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 In your passage, how does Jesus react?</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2) How does this reaction confirm He is the Son of God?</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658815215"/>
                  </a:ext>
                </a:extLst>
              </a:tr>
              <a:tr h="1297467">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1</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41-50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14:10-11, 18</a:t>
                      </a: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isn’t resting.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goes to His betrayer instead of running, hiding, or fighting.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Fulfilling the Scriptures/prophecy.</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385176595"/>
                  </a:ext>
                </a:extLst>
              </a:tr>
              <a:tr h="101540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2</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53-65</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8:31, 10:33-34</a:t>
                      </a: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No guilt. He did not defend himself.</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says he is the Son of God.</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did not fight back; fulfilled prophecy.</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2020932918"/>
                  </a:ext>
                </a:extLst>
              </a:tr>
              <a:tr h="101540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3</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1-20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8:31, 9:31, 10:33-34</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stated He is the King of the Jews.</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Pilot is amazed with his response which was silence.</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Fulfilled prophecy.</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94256709"/>
                  </a:ext>
                </a:extLst>
              </a:tr>
              <a:tr h="101540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21-39</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279390977"/>
                  </a:ext>
                </a:extLst>
              </a:tr>
            </a:tbl>
          </a:graphicData>
        </a:graphic>
      </p:graphicFrame>
    </p:spTree>
    <p:extLst>
      <p:ext uri="{BB962C8B-B14F-4D97-AF65-F5344CB8AC3E}">
        <p14:creationId xmlns:p14="http://schemas.microsoft.com/office/powerpoint/2010/main" val="7684371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6CB753C-6F86-6272-AE55-9406A29551ED}"/>
              </a:ext>
            </a:extLst>
          </p:cNvPr>
          <p:cNvGraphicFramePr>
            <a:graphicFrameLocks noGrp="1"/>
          </p:cNvGraphicFramePr>
          <p:nvPr>
            <p:extLst>
              <p:ext uri="{D42A27DB-BD31-4B8C-83A1-F6EECF244321}">
                <p14:modId xmlns:p14="http://schemas.microsoft.com/office/powerpoint/2010/main" val="3762970420"/>
              </p:ext>
            </p:extLst>
          </p:nvPr>
        </p:nvGraphicFramePr>
        <p:xfrm>
          <a:off x="0" y="-48207"/>
          <a:ext cx="9144000" cy="5811413"/>
        </p:xfrm>
        <a:graphic>
          <a:graphicData uri="http://schemas.openxmlformats.org/drawingml/2006/table">
            <a:tbl>
              <a:tblPr>
                <a:tableStyleId>{D7AC3CCA-C797-4891-BE02-D94E43425B78}</a:tableStyleId>
              </a:tblPr>
              <a:tblGrid>
                <a:gridCol w="1384698">
                  <a:extLst>
                    <a:ext uri="{9D8B030D-6E8A-4147-A177-3AD203B41FA5}">
                      <a16:colId xmlns:a16="http://schemas.microsoft.com/office/drawing/2014/main" val="2498843618"/>
                    </a:ext>
                  </a:extLst>
                </a:gridCol>
                <a:gridCol w="1736189">
                  <a:extLst>
                    <a:ext uri="{9D8B030D-6E8A-4147-A177-3AD203B41FA5}">
                      <a16:colId xmlns:a16="http://schemas.microsoft.com/office/drawing/2014/main" val="3375775638"/>
                    </a:ext>
                  </a:extLst>
                </a:gridCol>
                <a:gridCol w="6023113">
                  <a:extLst>
                    <a:ext uri="{9D8B030D-6E8A-4147-A177-3AD203B41FA5}">
                      <a16:colId xmlns:a16="http://schemas.microsoft.com/office/drawing/2014/main" val="3513053783"/>
                    </a:ext>
                  </a:extLst>
                </a:gridCol>
              </a:tblGrid>
              <a:tr h="1076199">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Passage</a:t>
                      </a:r>
                      <a:endParaRPr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Prophecy in Mark</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Questions to answer:</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 In your passage, how does Jesus react?</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2) How does this reaction confirm He is the Son of God?</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658815215"/>
                  </a:ext>
                </a:extLst>
              </a:tr>
              <a:tr h="1372671">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1</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41-50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14:10-11, 18</a:t>
                      </a: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isn’t resting.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goes to His betrayer instead of running, hiding, or fighting.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Fulfilling the Scriptures/prophecy.</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385176595"/>
                  </a:ext>
                </a:extLst>
              </a:tr>
              <a:tr h="1074258">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2</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53-65</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8:31, 10:33-34</a:t>
                      </a: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No guilt. He did not defend himself.</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says he is the Son of God.</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did not fight back; fulfilled prophecy.</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2020932918"/>
                  </a:ext>
                </a:extLst>
              </a:tr>
              <a:tr h="1117613">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3</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1-20</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8:31, 9:31, 10:33-34</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He stated He is the King of the Jews.</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Pilot is amazed with his response / His silence.</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Fulfilled prophecy. No self-preservation.</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94256709"/>
                  </a:ext>
                </a:extLst>
              </a:tr>
              <a:tr h="1074258">
                <a:tc>
                  <a:txBody>
                    <a:bodyPr/>
                    <a:lstStyle/>
                    <a:p>
                      <a:pPr marL="0" lvl="0" indent="0" algn="ctr" rtl="0">
                        <a:spcBef>
                          <a:spcPts val="0"/>
                        </a:spcBef>
                        <a:spcAft>
                          <a:spcPts val="0"/>
                        </a:spcAft>
                        <a:buNone/>
                      </a:pPr>
                      <a:r>
                        <a:rPr lang="en-US" sz="2000" b="0" u="sng"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Group 4</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Mark 15</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Cinzel"/>
                          <a:ea typeface="Cinzel"/>
                          <a:cs typeface="Cinzel"/>
                          <a:sym typeface="Cinzel"/>
                        </a:rPr>
                        <a:t>21-39</a:t>
                      </a:r>
                    </a:p>
                  </a:txBody>
                  <a:tcPr marL="91425" marR="91425" marT="91425" marB="91425" anchor="ctr">
                    <a:solidFill>
                      <a:schemeClr val="bg1">
                        <a:lumMod val="85000"/>
                        <a:lumOff val="1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8:12, 8:31, 9:31, 10:33-34 </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85000"/>
                        <a:lumOff val="15000"/>
                      </a:schemeClr>
                    </a:solidFill>
                  </a:tcPr>
                </a:tc>
                <a:tc>
                  <a:txBody>
                    <a:bodyPr/>
                    <a:lstStyle/>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Fulfilled prophecy. Confirming Him through mocking.</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Endured the cross; denying himself; accepts shame.</a:t>
                      </a:r>
                    </a:p>
                    <a:p>
                      <a:pPr marL="0" lvl="0" indent="0" algn="l"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Darkness; Forgiveness; Last breath.</a:t>
                      </a:r>
                    </a:p>
                  </a:txBody>
                  <a:tcPr marL="91425" marR="91425" marT="91425" marB="91425" anchor="ctr">
                    <a:solidFill>
                      <a:schemeClr val="bg1">
                        <a:lumMod val="75000"/>
                        <a:lumOff val="25000"/>
                      </a:schemeClr>
                    </a:solidFill>
                  </a:tcPr>
                </a:tc>
                <a:extLst>
                  <a:ext uri="{0D108BD9-81ED-4DB2-BD59-A6C34878D82A}">
                    <a16:rowId xmlns:a16="http://schemas.microsoft.com/office/drawing/2014/main" val="3279390977"/>
                  </a:ext>
                </a:extLst>
              </a:tr>
            </a:tbl>
          </a:graphicData>
        </a:graphic>
      </p:graphicFrame>
    </p:spTree>
    <p:extLst>
      <p:ext uri="{BB962C8B-B14F-4D97-AF65-F5344CB8AC3E}">
        <p14:creationId xmlns:p14="http://schemas.microsoft.com/office/powerpoint/2010/main" val="4504848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586CE-5B6C-D53E-AE06-AC9CAC81A66A}"/>
              </a:ext>
            </a:extLst>
          </p:cNvPr>
          <p:cNvSpPr>
            <a:spLocks noGrp="1"/>
          </p:cNvSpPr>
          <p:nvPr>
            <p:ph type="title"/>
          </p:nvPr>
        </p:nvSpPr>
        <p:spPr>
          <a:xfrm>
            <a:off x="628650" y="15213"/>
            <a:ext cx="7886700" cy="1104636"/>
          </a:xfrm>
        </p:spPr>
        <p:txBody>
          <a:bodyPr/>
          <a:lstStyle/>
          <a:p>
            <a:pPr algn="ctr"/>
            <a:r>
              <a:rPr lang="en-US" dirty="0"/>
              <a:t>The Resurrection</a:t>
            </a:r>
          </a:p>
        </p:txBody>
      </p:sp>
      <p:sp>
        <p:nvSpPr>
          <p:cNvPr id="3" name="Content Placeholder 2">
            <a:extLst>
              <a:ext uri="{FF2B5EF4-FFF2-40B4-BE49-F238E27FC236}">
                <a16:creationId xmlns:a16="http://schemas.microsoft.com/office/drawing/2014/main" id="{1C55740E-C1B5-E65F-1D3E-03E4DDEB1031}"/>
              </a:ext>
            </a:extLst>
          </p:cNvPr>
          <p:cNvSpPr>
            <a:spLocks noGrp="1"/>
          </p:cNvSpPr>
          <p:nvPr>
            <p:ph idx="1"/>
          </p:nvPr>
        </p:nvSpPr>
        <p:spPr>
          <a:xfrm>
            <a:off x="628650" y="887042"/>
            <a:ext cx="7886700" cy="2074820"/>
          </a:xfrm>
        </p:spPr>
        <p:txBody>
          <a:bodyPr>
            <a:normAutofit/>
          </a:bodyPr>
          <a:lstStyle/>
          <a:p>
            <a:pPr marL="0" indent="0">
              <a:buNone/>
            </a:pPr>
            <a:r>
              <a:rPr lang="en-US" sz="3200" dirty="0"/>
              <a:t>16:6 And he said to them, “Do not be alarmed. You seek Jesus of Nazareth, who was crucified. He has risen; he is not here. See the place where they laid him. 7 But go, tell…</a:t>
            </a:r>
          </a:p>
        </p:txBody>
      </p:sp>
      <p:sp>
        <p:nvSpPr>
          <p:cNvPr id="4" name="Google Shape;571;p17">
            <a:extLst>
              <a:ext uri="{FF2B5EF4-FFF2-40B4-BE49-F238E27FC236}">
                <a16:creationId xmlns:a16="http://schemas.microsoft.com/office/drawing/2014/main" id="{56A4CB1C-60B4-57FE-FF94-FE9AD9723235}"/>
              </a:ext>
            </a:extLst>
          </p:cNvPr>
          <p:cNvSpPr/>
          <p:nvPr/>
        </p:nvSpPr>
        <p:spPr>
          <a:xfrm>
            <a:off x="7856738" y="4851303"/>
            <a:ext cx="1287262" cy="863697"/>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Content Placeholder 2">
            <a:extLst>
              <a:ext uri="{FF2B5EF4-FFF2-40B4-BE49-F238E27FC236}">
                <a16:creationId xmlns:a16="http://schemas.microsoft.com/office/drawing/2014/main" id="{C11AC278-29DE-8DF4-6106-67EE43CC4ED0}"/>
              </a:ext>
            </a:extLst>
          </p:cNvPr>
          <p:cNvSpPr txBox="1">
            <a:spLocks/>
          </p:cNvSpPr>
          <p:nvPr/>
        </p:nvSpPr>
        <p:spPr>
          <a:xfrm>
            <a:off x="628650" y="887041"/>
            <a:ext cx="7886700" cy="197045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3200" dirty="0"/>
              <a:t>16:6 And he said to them, “Do not be alarmed. </a:t>
            </a:r>
            <a:r>
              <a:rPr lang="en-US" sz="3200" dirty="0">
                <a:solidFill>
                  <a:srgbClr val="E5C243"/>
                </a:solidFill>
              </a:rPr>
              <a:t>You seek Jesus of Nazareth, who was crucified. He has risen</a:t>
            </a:r>
            <a:r>
              <a:rPr lang="en-US" sz="3200" dirty="0"/>
              <a:t>; he is not here. See the place where they laid him. 7 </a:t>
            </a:r>
            <a:r>
              <a:rPr lang="en-US" sz="3200" dirty="0">
                <a:solidFill>
                  <a:srgbClr val="E5C243"/>
                </a:solidFill>
              </a:rPr>
              <a:t>But go, tell…</a:t>
            </a:r>
          </a:p>
        </p:txBody>
      </p:sp>
      <p:sp>
        <p:nvSpPr>
          <p:cNvPr id="6" name="Title 1">
            <a:extLst>
              <a:ext uri="{FF2B5EF4-FFF2-40B4-BE49-F238E27FC236}">
                <a16:creationId xmlns:a16="http://schemas.microsoft.com/office/drawing/2014/main" id="{64FB236B-B7C9-9EB2-C64F-4E23665F0DA0}"/>
              </a:ext>
            </a:extLst>
          </p:cNvPr>
          <p:cNvSpPr txBox="1">
            <a:spLocks/>
          </p:cNvSpPr>
          <p:nvPr/>
        </p:nvSpPr>
        <p:spPr>
          <a:xfrm>
            <a:off x="628650" y="2612639"/>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Our Mission</a:t>
            </a:r>
          </a:p>
        </p:txBody>
      </p:sp>
      <p:sp>
        <p:nvSpPr>
          <p:cNvPr id="7" name="Content Placeholder 2">
            <a:extLst>
              <a:ext uri="{FF2B5EF4-FFF2-40B4-BE49-F238E27FC236}">
                <a16:creationId xmlns:a16="http://schemas.microsoft.com/office/drawing/2014/main" id="{B300D5D8-927E-9A8B-02EA-2125A4DC88C9}"/>
              </a:ext>
            </a:extLst>
          </p:cNvPr>
          <p:cNvSpPr txBox="1">
            <a:spLocks/>
          </p:cNvSpPr>
          <p:nvPr/>
        </p:nvSpPr>
        <p:spPr>
          <a:xfrm>
            <a:off x="701537" y="3469422"/>
            <a:ext cx="7886700" cy="197045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3200" dirty="0"/>
              <a:t>16:15</a:t>
            </a:r>
            <a:r>
              <a:rPr lang="en-US" sz="3200" b="1" baseline="30000" dirty="0"/>
              <a:t> </a:t>
            </a:r>
            <a:r>
              <a:rPr lang="en-US" sz="3200" dirty="0"/>
              <a:t>And he said to them, “Go into all the world and proclaim the gospel to the whole creation.</a:t>
            </a:r>
            <a:endParaRPr lang="en-US" sz="3200" dirty="0">
              <a:solidFill>
                <a:srgbClr val="E5C243"/>
              </a:solidFill>
            </a:endParaRPr>
          </a:p>
        </p:txBody>
      </p:sp>
    </p:spTree>
    <p:extLst>
      <p:ext uri="{BB962C8B-B14F-4D97-AF65-F5344CB8AC3E}">
        <p14:creationId xmlns:p14="http://schemas.microsoft.com/office/powerpoint/2010/main" val="53483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F4FF7-7AE2-8458-4B09-262257473BD0}"/>
              </a:ext>
            </a:extLst>
          </p:cNvPr>
          <p:cNvSpPr>
            <a:spLocks noGrp="1"/>
          </p:cNvSpPr>
          <p:nvPr>
            <p:ph idx="1"/>
          </p:nvPr>
        </p:nvSpPr>
        <p:spPr/>
        <p:txBody>
          <a:bodyPr>
            <a:noAutofit/>
          </a:bodyPr>
          <a:lstStyle/>
          <a:p>
            <a:r>
              <a:rPr lang="en-US" sz="2800" dirty="0">
                <a:latin typeface="Calibri" panose="020F0502020204030204" pitchFamily="34" charset="0"/>
                <a:cs typeface="Calibri" panose="020F0502020204030204" pitchFamily="34" charset="0"/>
              </a:rPr>
              <a:t>In history, no moment did more to shape the world and change the direction of humanity than the crucifixion did. </a:t>
            </a:r>
          </a:p>
          <a:p>
            <a:r>
              <a:rPr lang="en-US" sz="2800" dirty="0">
                <a:latin typeface="Calibri" panose="020F0502020204030204" pitchFamily="34" charset="0"/>
                <a:cs typeface="Calibri" panose="020F0502020204030204" pitchFamily="34" charset="0"/>
              </a:rPr>
              <a:t>It is an event that is universal and uniquely personal.</a:t>
            </a:r>
          </a:p>
          <a:p>
            <a:r>
              <a:rPr lang="en-US" sz="2800" dirty="0">
                <a:latin typeface="Calibri" panose="020F0502020204030204" pitchFamily="34" charset="0"/>
                <a:cs typeface="Calibri" panose="020F0502020204030204" pitchFamily="34" charset="0"/>
              </a:rPr>
              <a:t>It is seemingly insignificant in its moment, and yet life altering for everyone who has ever lived.</a:t>
            </a:r>
          </a:p>
          <a:p>
            <a:r>
              <a:rPr lang="en-US" sz="2800" dirty="0">
                <a:effectLst/>
                <a:latin typeface="Calibri" panose="020F0502020204030204" pitchFamily="34" charset="0"/>
                <a:ea typeface="Calibri" panose="020F0502020204030204" pitchFamily="34" charset="0"/>
                <a:cs typeface="Calibri" panose="020F0502020204030204" pitchFamily="34" charset="0"/>
              </a:rPr>
              <a:t>It is the moment that all of history leads to and that all times since is measured against but why?</a:t>
            </a:r>
          </a:p>
        </p:txBody>
      </p:sp>
      <p:grpSp>
        <p:nvGrpSpPr>
          <p:cNvPr id="4" name="Google Shape;570;p17">
            <a:extLst>
              <a:ext uri="{FF2B5EF4-FFF2-40B4-BE49-F238E27FC236}">
                <a16:creationId xmlns:a16="http://schemas.microsoft.com/office/drawing/2014/main" id="{2351425F-FDE4-5E13-0EFD-F24832A306DE}"/>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D1F0EA9E-6A53-F92D-451D-C5162A748F4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7AFAF209-0216-56A7-F376-16C98477D0D0}"/>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E52DD8AB-E7A7-7191-EE1F-841CB1A02DD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95ED7410-9FA3-F41C-C733-9CA53AF64A5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11" name="Title 10">
            <a:extLst>
              <a:ext uri="{FF2B5EF4-FFF2-40B4-BE49-F238E27FC236}">
                <a16:creationId xmlns:a16="http://schemas.microsoft.com/office/drawing/2014/main" id="{6F1DA4B0-F44A-8D2A-7825-5AA5408BFD94}"/>
              </a:ext>
            </a:extLst>
          </p:cNvPr>
          <p:cNvSpPr>
            <a:spLocks noGrp="1"/>
          </p:cNvSpPr>
          <p:nvPr>
            <p:ph type="title"/>
          </p:nvPr>
        </p:nvSpPr>
        <p:spPr>
          <a:xfrm>
            <a:off x="819139" y="304294"/>
            <a:ext cx="7886700" cy="1104636"/>
          </a:xfrm>
        </p:spPr>
        <p:txBody>
          <a:bodyPr>
            <a:normAutofit/>
          </a:bodyPr>
          <a:lstStyle/>
          <a:p>
            <a:pPr algn="ctr"/>
            <a:r>
              <a:rPr lang="en-US" sz="3600" dirty="0"/>
              <a:t>The cross of Jesus</a:t>
            </a:r>
          </a:p>
        </p:txBody>
      </p:sp>
    </p:spTree>
    <p:extLst>
      <p:ext uri="{BB962C8B-B14F-4D97-AF65-F5344CB8AC3E}">
        <p14:creationId xmlns:p14="http://schemas.microsoft.com/office/powerpoint/2010/main" val="124549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1033540" y="1733389"/>
            <a:ext cx="3273767" cy="1620608"/>
          </a:xfrm>
          <a:prstGeom prst="rect">
            <a:avLst/>
          </a:prstGeom>
          <a:ln w="25400">
            <a:no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noFill/>
              </a:rPr>
              <a:t>Because He conquered sin and death.</a:t>
            </a:r>
          </a:p>
        </p:txBody>
      </p:sp>
    </p:spTree>
    <p:extLst>
      <p:ext uri="{BB962C8B-B14F-4D97-AF65-F5344CB8AC3E}">
        <p14:creationId xmlns:p14="http://schemas.microsoft.com/office/powerpoint/2010/main" val="191515530"/>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4507181" y="1733389"/>
            <a:ext cx="3273767" cy="1620608"/>
          </a:xfrm>
          <a:prstGeom prst="rect">
            <a:avLst/>
          </a:prstGeom>
          <a:ln w="25400">
            <a:no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noFill/>
              </a:rPr>
              <a:t>Because we can see the severity of sin, God's justice and his love for us</a:t>
            </a:r>
          </a:p>
        </p:txBody>
      </p:sp>
    </p:spTree>
    <p:extLst>
      <p:ext uri="{BB962C8B-B14F-4D97-AF65-F5344CB8AC3E}">
        <p14:creationId xmlns:p14="http://schemas.microsoft.com/office/powerpoint/2010/main" val="2119363518"/>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1086679" y="3568229"/>
            <a:ext cx="3273767" cy="1620608"/>
          </a:xfrm>
          <a:prstGeom prst="rect">
            <a:avLst/>
          </a:prstGeom>
          <a:ln w="25400">
            <a:solidFill>
              <a:schemeClr val="tx2">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we can see the severity of sin, God's justice and his love for us.</a:t>
            </a:r>
          </a:p>
        </p:txBody>
      </p:sp>
      <p:sp>
        <p:nvSpPr>
          <p:cNvPr id="11" name="Content Placeholder 2">
            <a:extLst>
              <a:ext uri="{FF2B5EF4-FFF2-40B4-BE49-F238E27FC236}">
                <a16:creationId xmlns:a16="http://schemas.microsoft.com/office/drawing/2014/main" id="{11C7E303-D3F5-3649-427C-136898260371}"/>
              </a:ext>
            </a:extLst>
          </p:cNvPr>
          <p:cNvSpPr txBox="1">
            <a:spLocks/>
          </p:cNvSpPr>
          <p:nvPr/>
        </p:nvSpPr>
        <p:spPr>
          <a:xfrm>
            <a:off x="1068317" y="3568229"/>
            <a:ext cx="3273767" cy="1620608"/>
          </a:xfrm>
          <a:prstGeom prst="rect">
            <a:avLst/>
          </a:prstGeom>
          <a:ln w="25400">
            <a:no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noFill/>
              </a:rPr>
              <a:t>Because the God of life, gave us life once more..</a:t>
            </a:r>
          </a:p>
        </p:txBody>
      </p:sp>
    </p:spTree>
    <p:extLst>
      <p:ext uri="{BB962C8B-B14F-4D97-AF65-F5344CB8AC3E}">
        <p14:creationId xmlns:p14="http://schemas.microsoft.com/office/powerpoint/2010/main" val="2246508173"/>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1086679" y="3568229"/>
            <a:ext cx="3273767" cy="1620608"/>
          </a:xfrm>
          <a:prstGeom prst="rect">
            <a:avLst/>
          </a:prstGeom>
          <a:ln w="25400">
            <a:solidFill>
              <a:schemeClr val="tx2">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we can see the severity of sin, God's justice and his love for us.</a:t>
            </a:r>
          </a:p>
        </p:txBody>
      </p:sp>
      <p:sp>
        <p:nvSpPr>
          <p:cNvPr id="11" name="Content Placeholder 2">
            <a:extLst>
              <a:ext uri="{FF2B5EF4-FFF2-40B4-BE49-F238E27FC236}">
                <a16:creationId xmlns:a16="http://schemas.microsoft.com/office/drawing/2014/main" id="{11C7E303-D3F5-3649-427C-136898260371}"/>
              </a:ext>
            </a:extLst>
          </p:cNvPr>
          <p:cNvSpPr txBox="1">
            <a:spLocks/>
          </p:cNvSpPr>
          <p:nvPr/>
        </p:nvSpPr>
        <p:spPr>
          <a:xfrm>
            <a:off x="4507181" y="356822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the God of life, gave us life once more.</a:t>
            </a:r>
          </a:p>
        </p:txBody>
      </p:sp>
    </p:spTree>
    <p:extLst>
      <p:ext uri="{BB962C8B-B14F-4D97-AF65-F5344CB8AC3E}">
        <p14:creationId xmlns:p14="http://schemas.microsoft.com/office/powerpoint/2010/main" val="3045568195"/>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9BFB-3F05-E6E6-7464-E563B007EB91}"/>
              </a:ext>
            </a:extLst>
          </p:cNvPr>
          <p:cNvSpPr>
            <a:spLocks noGrp="1"/>
          </p:cNvSpPr>
          <p:nvPr>
            <p:ph type="title"/>
          </p:nvPr>
        </p:nvSpPr>
        <p:spPr>
          <a:xfrm>
            <a:off x="0" y="0"/>
            <a:ext cx="9144000" cy="894741"/>
          </a:xfrm>
          <a:noFill/>
          <a:ln>
            <a:noFill/>
          </a:ln>
        </p:spPr>
        <p:txBody>
          <a:bodyPr>
            <a:normAutofit/>
          </a:bodyPr>
          <a:lstStyle/>
          <a:p>
            <a:pPr algn="ctr"/>
            <a:r>
              <a:rPr lang="en-US" sz="4050" dirty="0">
                <a:gradFill flip="none" rotWithShape="1">
                  <a:gsLst>
                    <a:gs pos="0">
                      <a:schemeClr val="accent1">
                        <a:lumMod val="59566"/>
                        <a:lumOff val="40434"/>
                      </a:schemeClr>
                    </a:gs>
                    <a:gs pos="35000">
                      <a:schemeClr val="accent1">
                        <a:lumMod val="0"/>
                        <a:lumOff val="100000"/>
                      </a:schemeClr>
                    </a:gs>
                    <a:gs pos="100000">
                      <a:schemeClr val="accent1">
                        <a:lumMod val="100000"/>
                      </a:schemeClr>
                    </a:gs>
                  </a:gsLst>
                  <a:lin ang="5400000" scaled="1"/>
                  <a:tileRect/>
                </a:gradFill>
              </a:rPr>
              <a:t>Class Schedule</a:t>
            </a:r>
          </a:p>
        </p:txBody>
      </p:sp>
      <p:graphicFrame>
        <p:nvGraphicFramePr>
          <p:cNvPr id="13" name="Table 12">
            <a:extLst>
              <a:ext uri="{FF2B5EF4-FFF2-40B4-BE49-F238E27FC236}">
                <a16:creationId xmlns:a16="http://schemas.microsoft.com/office/drawing/2014/main" id="{9EE0BEFA-A4A7-26D3-FC76-D34CD0E2B042}"/>
              </a:ext>
            </a:extLst>
          </p:cNvPr>
          <p:cNvGraphicFramePr>
            <a:graphicFrameLocks noGrp="1"/>
          </p:cNvGraphicFramePr>
          <p:nvPr>
            <p:extLst>
              <p:ext uri="{D42A27DB-BD31-4B8C-83A1-F6EECF244321}">
                <p14:modId xmlns:p14="http://schemas.microsoft.com/office/powerpoint/2010/main" val="1224137092"/>
              </p:ext>
            </p:extLst>
          </p:nvPr>
        </p:nvGraphicFramePr>
        <p:xfrm>
          <a:off x="0" y="894741"/>
          <a:ext cx="9144000" cy="4820259"/>
        </p:xfrm>
        <a:graphic>
          <a:graphicData uri="http://schemas.openxmlformats.org/drawingml/2006/table">
            <a:tbl>
              <a:tblPr firstRow="1" firstCol="1" bandRow="1"/>
              <a:tblGrid>
                <a:gridCol w="1615294">
                  <a:extLst>
                    <a:ext uri="{9D8B030D-6E8A-4147-A177-3AD203B41FA5}">
                      <a16:colId xmlns:a16="http://schemas.microsoft.com/office/drawing/2014/main" val="1419417010"/>
                    </a:ext>
                  </a:extLst>
                </a:gridCol>
                <a:gridCol w="7443240">
                  <a:extLst>
                    <a:ext uri="{9D8B030D-6E8A-4147-A177-3AD203B41FA5}">
                      <a16:colId xmlns:a16="http://schemas.microsoft.com/office/drawing/2014/main" val="4194913623"/>
                    </a:ext>
                  </a:extLst>
                </a:gridCol>
                <a:gridCol w="85466">
                  <a:extLst>
                    <a:ext uri="{9D8B030D-6E8A-4147-A177-3AD203B41FA5}">
                      <a16:colId xmlns:a16="http://schemas.microsoft.com/office/drawing/2014/main" val="2280738211"/>
                    </a:ext>
                  </a:extLst>
                </a:gridCol>
              </a:tblGrid>
              <a:tr h="390010">
                <a:tc>
                  <a:txBody>
                    <a:bodyPr/>
                    <a:lstStyle/>
                    <a:p>
                      <a:pPr marL="0" marR="0" algn="ctr">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8601757"/>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God of life dies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3845690"/>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the Messiah needed to die</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7681328"/>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April 23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humiliation of the cross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6636256"/>
                  </a:ext>
                </a:extLst>
              </a:tr>
              <a:tr h="388829">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26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Matthew</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047355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April 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rgbClr val="E5C243"/>
                          </a:solidFill>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Mark</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629305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Luke</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496466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John</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6094700"/>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from Jesus’ eyes - what He sees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9831707"/>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from Jesus’ eyes - what He said</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076758"/>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17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How the Cross affected Jesus’ ministry</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1773226"/>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Resurrection - in the acts of the Apostles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1019819"/>
                  </a:ext>
                </a:extLst>
              </a:tr>
              <a:tr h="328652">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Gospel of the cross - in our lives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1943102"/>
                  </a:ext>
                </a:extLst>
              </a:tr>
              <a:tr h="328652">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28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Gospel of the Resurrection</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3122520"/>
                  </a:ext>
                </a:extLst>
              </a:tr>
            </a:tbl>
          </a:graphicData>
        </a:graphic>
      </p:graphicFrame>
      <p:grpSp>
        <p:nvGrpSpPr>
          <p:cNvPr id="14" name="Google Shape;570;p17">
            <a:extLst>
              <a:ext uri="{FF2B5EF4-FFF2-40B4-BE49-F238E27FC236}">
                <a16:creationId xmlns:a16="http://schemas.microsoft.com/office/drawing/2014/main" id="{FA774106-24FD-E94A-140A-21CCB3515FD7}"/>
              </a:ext>
            </a:extLst>
          </p:cNvPr>
          <p:cNvGrpSpPr/>
          <p:nvPr/>
        </p:nvGrpSpPr>
        <p:grpSpPr>
          <a:xfrm>
            <a:off x="7856738" y="4829452"/>
            <a:ext cx="1287262" cy="885548"/>
            <a:chOff x="3301300" y="2440050"/>
            <a:chExt cx="2541400" cy="2069938"/>
          </a:xfrm>
        </p:grpSpPr>
        <p:sp>
          <p:nvSpPr>
            <p:cNvPr id="15" name="Google Shape;571;p17">
              <a:extLst>
                <a:ext uri="{FF2B5EF4-FFF2-40B4-BE49-F238E27FC236}">
                  <a16:creationId xmlns:a16="http://schemas.microsoft.com/office/drawing/2014/main" id="{ABDC089C-0B31-5FFA-00F2-6441CEF356D2}"/>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Google Shape;569;p17">
              <a:extLst>
                <a:ext uri="{FF2B5EF4-FFF2-40B4-BE49-F238E27FC236}">
                  <a16:creationId xmlns:a16="http://schemas.microsoft.com/office/drawing/2014/main" id="{6E5563CC-D22D-4102-878F-73F28E41D6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7" name="Google Shape;572;p17">
              <a:extLst>
                <a:ext uri="{FF2B5EF4-FFF2-40B4-BE49-F238E27FC236}">
                  <a16:creationId xmlns:a16="http://schemas.microsoft.com/office/drawing/2014/main" id="{FBC62C94-84D6-A9FF-8E5A-76789F67750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8" name="Google Shape;573;p17">
              <a:extLst>
                <a:ext uri="{FF2B5EF4-FFF2-40B4-BE49-F238E27FC236}">
                  <a16:creationId xmlns:a16="http://schemas.microsoft.com/office/drawing/2014/main" id="{1BE09CBE-6A6D-80D3-91A8-8F41943DAE1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63622706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br>
              <a:rPr lang="en-US" sz="4400" dirty="0"/>
            </a:br>
            <a:r>
              <a:rPr lang="en-US" sz="4400" b="1" u="sng" dirty="0"/>
              <a:t>Mark 15:39</a:t>
            </a:r>
            <a:br>
              <a:rPr lang="en-US" sz="4400" b="1" u="sng" dirty="0"/>
            </a:br>
            <a:r>
              <a:rPr lang="en-US" sz="3600" dirty="0"/>
              <a:t>And when the centurion, who stood facing him, saw that in this way he breathed his last, he said, “Truly this man was </a:t>
            </a:r>
            <a:r>
              <a:rPr lang="en-US" sz="3600" b="1" dirty="0"/>
              <a:t>the Son of God</a:t>
            </a:r>
            <a:r>
              <a:rPr lang="en-US" sz="3600" dirty="0"/>
              <a:t>!”</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3" name="Title 1">
            <a:extLst>
              <a:ext uri="{FF2B5EF4-FFF2-40B4-BE49-F238E27FC236}">
                <a16:creationId xmlns:a16="http://schemas.microsoft.com/office/drawing/2014/main" id="{61D025A8-5B6C-3029-5FCD-19E6A742BCD1}"/>
              </a:ext>
            </a:extLst>
          </p:cNvPr>
          <p:cNvSpPr txBox="1">
            <a:spLocks/>
          </p:cNvSpPr>
          <p:nvPr/>
        </p:nvSpPr>
        <p:spPr>
          <a:xfrm>
            <a:off x="980803" y="1125458"/>
            <a:ext cx="7182394" cy="28558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br>
              <a:rPr lang="en-US" sz="4400" b="1" dirty="0"/>
            </a:br>
            <a:br>
              <a:rPr lang="en-US" sz="4400" dirty="0"/>
            </a:br>
            <a:r>
              <a:rPr lang="en-US" sz="4400" b="1" u="sng" dirty="0"/>
              <a:t>Mark 15:39</a:t>
            </a:r>
            <a:br>
              <a:rPr lang="en-US" sz="4400" b="1" u="sng" dirty="0"/>
            </a:br>
            <a:r>
              <a:rPr lang="en-US" sz="3600" dirty="0"/>
              <a:t>And when the centurion, who stood facing him, saw that in this way he breathed his last, he said, “Truly this man was </a:t>
            </a:r>
            <a:r>
              <a:rPr lang="en-US" sz="3600" b="1" dirty="0">
                <a:solidFill>
                  <a:srgbClr val="E5C243"/>
                </a:solidFill>
              </a:rPr>
              <a:t>the Son of God</a:t>
            </a:r>
            <a:r>
              <a:rPr lang="en-US" sz="3600" dirty="0"/>
              <a:t>!”</a:t>
            </a:r>
          </a:p>
        </p:txBody>
      </p:sp>
    </p:spTree>
    <p:extLst>
      <p:ext uri="{BB962C8B-B14F-4D97-AF65-F5344CB8AC3E}">
        <p14:creationId xmlns:p14="http://schemas.microsoft.com/office/powerpoint/2010/main" val="35910246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2223</TotalTime>
  <Words>1940</Words>
  <Application>Microsoft Office PowerPoint</Application>
  <PresentationFormat>On-screen Show (16:10)</PresentationFormat>
  <Paragraphs>229</Paragraphs>
  <Slides>22</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Actor</vt:lpstr>
      <vt:lpstr>Arial</vt:lpstr>
      <vt:lpstr>Calibri</vt:lpstr>
      <vt:lpstr>Calibri Light</vt:lpstr>
      <vt:lpstr>Cinzel</vt:lpstr>
      <vt:lpstr>Office Theme</vt:lpstr>
      <vt:lpstr>1_Office Theme</vt:lpstr>
      <vt:lpstr>Pre-class assignment</vt:lpstr>
      <vt:lpstr>The Cross  (L5)</vt:lpstr>
      <vt:lpstr>The cross of Jesus</vt:lpstr>
      <vt:lpstr>The cross of Jesus</vt:lpstr>
      <vt:lpstr>The cross of Jesus</vt:lpstr>
      <vt:lpstr>The cross of Jesus</vt:lpstr>
      <vt:lpstr>The cross of Jesus</vt:lpstr>
      <vt:lpstr>Class Schedule</vt:lpstr>
      <vt:lpstr> Mark 15:39 And when the centurion, who stood facing him, saw that in this way he breathed his last, he said, “Truly this man was the Son of God!”</vt:lpstr>
      <vt:lpstr>Mark 1:1  The beginning of the gospel of Jesus Christ, the Son of God.  Mark 15:39 And when the centurion, who stood facing him, saw that in this way he breathed his last, he said, “Truly this man was the Son of God!”</vt:lpstr>
      <vt:lpstr>Mark 1:11  And a voice came from heaven, “You are my beloved Son; with you I am well pleased.”  Mark 15:39 And when the centurion, who stood facing him, saw that in this way he breathed his last, he said, “Truly this man was the Son of God!”</vt:lpstr>
      <vt:lpstr>Mark 8:29  And he asked them, “But who do you say that I am?” Peter answered him, “You are the Christ.”  Mark 15:39 And when the centurion, who stood facing him, saw that in this way he breathed his last, he said, “Truly this man was the Son of God!” </vt:lpstr>
      <vt:lpstr>Mark 8:31-32 31 And he began to teach them that the Son of Man must suffer many things and be rejected by the elders and the chief priests and the scribes and be killed, and after three days rise again. 32 And he said this plainly. </vt:lpstr>
      <vt:lpstr>Mark 8:31-32 Mark 9:31 Mark 10:32-34 he began to tell them what was to happen to him, 33 saying, “See, we are going up to Jerusalem, and the Son of Man will be delivered over to the chief priests and the scribes, and they will condemn him to death and deliver him over to the Gentiles. 34 And they will mock him and spit on him, and flog him and kill him. And after three days he will rise.”</vt:lpstr>
      <vt:lpstr>Mark 8:34-35 34 And calling the crowd to him with his disciples, he said to them, “If anyone would come after me, let him deny himself and take up his cross and follow me. 35 For whoever would save his life will lose it, but whoever loses his life for my sake and the gospel's will save it.</vt:lpstr>
      <vt:lpstr>Mark 9:7 And a cloud overshadowed them, and a voice came out of the cloud, “This is my beloved Son; listen to him.”</vt:lpstr>
      <vt:lpstr>PowerPoint Presentation</vt:lpstr>
      <vt:lpstr>PowerPoint Presentation</vt:lpstr>
      <vt:lpstr>PowerPoint Presentation</vt:lpstr>
      <vt:lpstr>PowerPoint Presentation</vt:lpstr>
      <vt:lpstr>PowerPoint Presentation</vt:lpstr>
      <vt:lpstr>The Resurrection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Pre-class assignment</dc:title>
  <dc:creator>Bill Sanchez</dc:creator>
  <cp:lastModifiedBy>Meaghan Drumm</cp:lastModifiedBy>
  <cp:revision>19</cp:revision>
  <dcterms:created xsi:type="dcterms:W3CDTF">2023-04-26T18:12:15Z</dcterms:created>
  <dcterms:modified xsi:type="dcterms:W3CDTF">2023-04-30T10:54:37Z</dcterms:modified>
</cp:coreProperties>
</file>