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1"/>
  </p:notesMasterIdLst>
  <p:sldIdLst>
    <p:sldId id="257" r:id="rId2"/>
    <p:sldId id="258" r:id="rId3"/>
    <p:sldId id="268" r:id="rId4"/>
    <p:sldId id="269" r:id="rId5"/>
    <p:sldId id="270" r:id="rId6"/>
    <p:sldId id="271" r:id="rId7"/>
    <p:sldId id="273" r:id="rId8"/>
    <p:sldId id="274" r:id="rId9"/>
    <p:sldId id="275" r:id="rId10"/>
    <p:sldId id="276" r:id="rId11"/>
    <p:sldId id="278" r:id="rId12"/>
    <p:sldId id="277" r:id="rId13"/>
    <p:sldId id="280" r:id="rId14"/>
    <p:sldId id="281" r:id="rId15"/>
    <p:sldId id="282" r:id="rId16"/>
    <p:sldId id="283" r:id="rId17"/>
    <p:sldId id="285" r:id="rId18"/>
    <p:sldId id="284" r:id="rId19"/>
    <p:sldId id="286" r:id="rId20"/>
    <p:sldId id="287" r:id="rId21"/>
    <p:sldId id="288" r:id="rId22"/>
    <p:sldId id="289" r:id="rId23"/>
    <p:sldId id="290" r:id="rId24"/>
    <p:sldId id="291" r:id="rId25"/>
    <p:sldId id="292" r:id="rId26"/>
    <p:sldId id="293" r:id="rId27"/>
    <p:sldId id="294" r:id="rId28"/>
    <p:sldId id="295" r:id="rId29"/>
    <p:sldId id="296" r:id="rId30"/>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AB56CB-5644-BF49-B083-9F9DDD8CB258}" v="60" dt="2023-04-23T03:20:26.6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425"/>
    <p:restoredTop sz="96327"/>
  </p:normalViewPr>
  <p:slideViewPr>
    <p:cSldViewPr snapToGrid="0">
      <p:cViewPr varScale="1">
        <p:scale>
          <a:sx n="81" d="100"/>
          <a:sy n="81" d="100"/>
        </p:scale>
        <p:origin x="192" y="14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4200CF-1B4D-FA41-9826-19D839694062}" type="datetimeFigureOut">
              <a:rPr lang="en-US" smtClean="0"/>
              <a:t>4/22/23</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5C4DDA-8D9B-2D4D-A839-92F2359F55D2}" type="slidenum">
              <a:rPr lang="en-US" smtClean="0"/>
              <a:t>‹#›</a:t>
            </a:fld>
            <a:endParaRPr lang="en-US"/>
          </a:p>
        </p:txBody>
      </p:sp>
    </p:spTree>
    <p:extLst>
      <p:ext uri="{BB962C8B-B14F-4D97-AF65-F5344CB8AC3E}">
        <p14:creationId xmlns:p14="http://schemas.microsoft.com/office/powerpoint/2010/main" val="1227449185"/>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9519F56-13DA-E946-9377-A80445F57EF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36732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F0E17E6-22FF-A743-930F-C2762F3AA020}" type="datetimeFigureOut">
              <a:rPr lang="en-US" smtClean="0"/>
              <a:t>4/22/23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89DFD-35BF-CF41-9AC3-396A125DDB24}" type="slidenum">
              <a:rPr lang="en-US" smtClean="0"/>
              <a:t>‹#›</a:t>
            </a:fld>
            <a:endParaRPr lang="en-US"/>
          </a:p>
        </p:txBody>
      </p:sp>
    </p:spTree>
    <p:extLst>
      <p:ext uri="{BB962C8B-B14F-4D97-AF65-F5344CB8AC3E}">
        <p14:creationId xmlns:p14="http://schemas.microsoft.com/office/powerpoint/2010/main" val="2794518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0E17E6-22FF-A743-930F-C2762F3AA020}" type="datetimeFigureOut">
              <a:rPr lang="en-US" smtClean="0"/>
              <a:t>4/22/23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89DFD-35BF-CF41-9AC3-396A125DDB24}" type="slidenum">
              <a:rPr lang="en-US" smtClean="0"/>
              <a:t>‹#›</a:t>
            </a:fld>
            <a:endParaRPr lang="en-US"/>
          </a:p>
        </p:txBody>
      </p:sp>
    </p:spTree>
    <p:extLst>
      <p:ext uri="{BB962C8B-B14F-4D97-AF65-F5344CB8AC3E}">
        <p14:creationId xmlns:p14="http://schemas.microsoft.com/office/powerpoint/2010/main" val="2122426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0E17E6-22FF-A743-930F-C2762F3AA020}" type="datetimeFigureOut">
              <a:rPr lang="en-US" smtClean="0"/>
              <a:t>4/22/23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89DFD-35BF-CF41-9AC3-396A125DDB24}" type="slidenum">
              <a:rPr lang="en-US" smtClean="0"/>
              <a:t>‹#›</a:t>
            </a:fld>
            <a:endParaRPr lang="en-US"/>
          </a:p>
        </p:txBody>
      </p:sp>
    </p:spTree>
    <p:extLst>
      <p:ext uri="{BB962C8B-B14F-4D97-AF65-F5344CB8AC3E}">
        <p14:creationId xmlns:p14="http://schemas.microsoft.com/office/powerpoint/2010/main" val="3027701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0E17E6-22FF-A743-930F-C2762F3AA020}" type="datetimeFigureOut">
              <a:rPr lang="en-US" smtClean="0"/>
              <a:t>4/22/23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89DFD-35BF-CF41-9AC3-396A125DDB24}" type="slidenum">
              <a:rPr lang="en-US" smtClean="0"/>
              <a:t>‹#›</a:t>
            </a:fld>
            <a:endParaRPr lang="en-US"/>
          </a:p>
        </p:txBody>
      </p:sp>
    </p:spTree>
    <p:extLst>
      <p:ext uri="{BB962C8B-B14F-4D97-AF65-F5344CB8AC3E}">
        <p14:creationId xmlns:p14="http://schemas.microsoft.com/office/powerpoint/2010/main" val="863144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0E17E6-22FF-A743-930F-C2762F3AA020}" type="datetimeFigureOut">
              <a:rPr lang="en-US" smtClean="0"/>
              <a:t>4/22/23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89DFD-35BF-CF41-9AC3-396A125DDB24}" type="slidenum">
              <a:rPr lang="en-US" smtClean="0"/>
              <a:t>‹#›</a:t>
            </a:fld>
            <a:endParaRPr lang="en-US"/>
          </a:p>
        </p:txBody>
      </p:sp>
    </p:spTree>
    <p:extLst>
      <p:ext uri="{BB962C8B-B14F-4D97-AF65-F5344CB8AC3E}">
        <p14:creationId xmlns:p14="http://schemas.microsoft.com/office/powerpoint/2010/main" val="973451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F0E17E6-22FF-A743-930F-C2762F3AA020}" type="datetimeFigureOut">
              <a:rPr lang="en-US" smtClean="0"/>
              <a:t>4/22/23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89DFD-35BF-CF41-9AC3-396A125DDB24}" type="slidenum">
              <a:rPr lang="en-US" smtClean="0"/>
              <a:t>‹#›</a:t>
            </a:fld>
            <a:endParaRPr lang="en-US"/>
          </a:p>
        </p:txBody>
      </p:sp>
    </p:spTree>
    <p:extLst>
      <p:ext uri="{BB962C8B-B14F-4D97-AF65-F5344CB8AC3E}">
        <p14:creationId xmlns:p14="http://schemas.microsoft.com/office/powerpoint/2010/main" val="1827420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0E17E6-22FF-A743-930F-C2762F3AA020}" type="datetimeFigureOut">
              <a:rPr lang="en-US" smtClean="0"/>
              <a:t>4/22/23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C89DFD-35BF-CF41-9AC3-396A125DDB24}" type="slidenum">
              <a:rPr lang="en-US" smtClean="0"/>
              <a:t>‹#›</a:t>
            </a:fld>
            <a:endParaRPr lang="en-US"/>
          </a:p>
        </p:txBody>
      </p:sp>
    </p:spTree>
    <p:extLst>
      <p:ext uri="{BB962C8B-B14F-4D97-AF65-F5344CB8AC3E}">
        <p14:creationId xmlns:p14="http://schemas.microsoft.com/office/powerpoint/2010/main" val="389165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F0E17E6-22FF-A743-930F-C2762F3AA020}" type="datetimeFigureOut">
              <a:rPr lang="en-US" smtClean="0"/>
              <a:t>4/22/23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C89DFD-35BF-CF41-9AC3-396A125DDB24}" type="slidenum">
              <a:rPr lang="en-US" smtClean="0"/>
              <a:t>‹#›</a:t>
            </a:fld>
            <a:endParaRPr lang="en-US"/>
          </a:p>
        </p:txBody>
      </p:sp>
    </p:spTree>
    <p:extLst>
      <p:ext uri="{BB962C8B-B14F-4D97-AF65-F5344CB8AC3E}">
        <p14:creationId xmlns:p14="http://schemas.microsoft.com/office/powerpoint/2010/main" val="1759284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0E17E6-22FF-A743-930F-C2762F3AA020}" type="datetimeFigureOut">
              <a:rPr lang="en-US" smtClean="0"/>
              <a:t>4/22/23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C89DFD-35BF-CF41-9AC3-396A125DDB24}" type="slidenum">
              <a:rPr lang="en-US" smtClean="0"/>
              <a:t>‹#›</a:t>
            </a:fld>
            <a:endParaRPr lang="en-US"/>
          </a:p>
        </p:txBody>
      </p:sp>
    </p:spTree>
    <p:extLst>
      <p:ext uri="{BB962C8B-B14F-4D97-AF65-F5344CB8AC3E}">
        <p14:creationId xmlns:p14="http://schemas.microsoft.com/office/powerpoint/2010/main" val="4098266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F0E17E6-22FF-A743-930F-C2762F3AA020}" type="datetimeFigureOut">
              <a:rPr lang="en-US" smtClean="0"/>
              <a:t>4/22/23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89DFD-35BF-CF41-9AC3-396A125DDB24}" type="slidenum">
              <a:rPr lang="en-US" smtClean="0"/>
              <a:t>‹#›</a:t>
            </a:fld>
            <a:endParaRPr lang="en-US"/>
          </a:p>
        </p:txBody>
      </p:sp>
    </p:spTree>
    <p:extLst>
      <p:ext uri="{BB962C8B-B14F-4D97-AF65-F5344CB8AC3E}">
        <p14:creationId xmlns:p14="http://schemas.microsoft.com/office/powerpoint/2010/main" val="1754517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F0E17E6-22FF-A743-930F-C2762F3AA020}" type="datetimeFigureOut">
              <a:rPr lang="en-US" smtClean="0"/>
              <a:t>4/22/23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89DFD-35BF-CF41-9AC3-396A125DDB24}" type="slidenum">
              <a:rPr lang="en-US" smtClean="0"/>
              <a:t>‹#›</a:t>
            </a:fld>
            <a:endParaRPr lang="en-US"/>
          </a:p>
        </p:txBody>
      </p:sp>
    </p:spTree>
    <p:extLst>
      <p:ext uri="{BB962C8B-B14F-4D97-AF65-F5344CB8AC3E}">
        <p14:creationId xmlns:p14="http://schemas.microsoft.com/office/powerpoint/2010/main" val="2660726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5F0E17E6-22FF-A743-930F-C2762F3AA020}" type="datetimeFigureOut">
              <a:rPr lang="en-US" smtClean="0"/>
              <a:t>4/22/23</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89C89DFD-35BF-CF41-9AC3-396A125DDB24}" type="slidenum">
              <a:rPr lang="en-US" smtClean="0"/>
              <a:t>‹#›</a:t>
            </a:fld>
            <a:endParaRPr lang="en-US"/>
          </a:p>
        </p:txBody>
      </p:sp>
    </p:spTree>
    <p:extLst>
      <p:ext uri="{BB962C8B-B14F-4D97-AF65-F5344CB8AC3E}">
        <p14:creationId xmlns:p14="http://schemas.microsoft.com/office/powerpoint/2010/main" val="290113501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92CCF-1D7B-44C9-9A5E-621D483DEEFC}"/>
              </a:ext>
            </a:extLst>
          </p:cNvPr>
          <p:cNvSpPr>
            <a:spLocks noGrp="1"/>
          </p:cNvSpPr>
          <p:nvPr>
            <p:ph type="title"/>
          </p:nvPr>
        </p:nvSpPr>
        <p:spPr>
          <a:xfrm>
            <a:off x="628650" y="18300"/>
            <a:ext cx="7886700" cy="1104636"/>
          </a:xfrm>
        </p:spPr>
        <p:txBody>
          <a:bodyPr>
            <a:normAutofit/>
          </a:bodyPr>
          <a:lstStyle/>
          <a:p>
            <a:pPr algn="ctr"/>
            <a:r>
              <a:rPr lang="en-US" sz="4800" u="sng" dirty="0">
                <a:gradFill flip="none" rotWithShape="1">
                  <a:gsLst>
                    <a:gs pos="0">
                      <a:schemeClr val="accent1">
                        <a:lumMod val="60000"/>
                        <a:lumOff val="40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16200000" scaled="1"/>
                  <a:tileRect/>
                </a:gradFill>
              </a:rPr>
              <a:t>Pre-class assignment</a:t>
            </a:r>
          </a:p>
        </p:txBody>
      </p:sp>
      <p:sp>
        <p:nvSpPr>
          <p:cNvPr id="3" name="Subtitle 2">
            <a:extLst>
              <a:ext uri="{FF2B5EF4-FFF2-40B4-BE49-F238E27FC236}">
                <a16:creationId xmlns:a16="http://schemas.microsoft.com/office/drawing/2014/main" id="{D2ED12FA-1F66-6CD2-DF55-893A3459B609}"/>
              </a:ext>
            </a:extLst>
          </p:cNvPr>
          <p:cNvSpPr>
            <a:spLocks noGrp="1"/>
          </p:cNvSpPr>
          <p:nvPr>
            <p:ph type="subTitle" idx="4294967295"/>
          </p:nvPr>
        </p:nvSpPr>
        <p:spPr>
          <a:xfrm>
            <a:off x="0" y="1122936"/>
            <a:ext cx="9144000" cy="4573764"/>
          </a:xfrm>
        </p:spPr>
        <p:txBody>
          <a:bodyPr>
            <a:normAutofit/>
          </a:bodyPr>
          <a:lstStyle/>
          <a:p>
            <a:pPr marL="0" indent="0" algn="ctr">
              <a:buNone/>
            </a:pPr>
            <a:r>
              <a:rPr lang="en-US" sz="4400" u="sng" dirty="0"/>
              <a:t>Please remember to sit further up…</a:t>
            </a:r>
          </a:p>
          <a:p>
            <a:pPr marL="0" indent="0" algn="ctr">
              <a:buNone/>
            </a:pPr>
            <a:r>
              <a:rPr lang="en-US" sz="4400" b="1" dirty="0"/>
              <a:t> Yes, you.</a:t>
            </a:r>
            <a:endParaRPr lang="en-US" sz="4400" u="sng" dirty="0"/>
          </a:p>
          <a:p>
            <a:pPr marL="0" indent="0" algn="ctr">
              <a:buNone/>
            </a:pPr>
            <a:endParaRPr lang="en-US" sz="3200" u="sng" dirty="0"/>
          </a:p>
          <a:p>
            <a:pPr marL="0" indent="0" algn="ctr">
              <a:buNone/>
            </a:pPr>
            <a:r>
              <a:rPr lang="en-US" sz="3200" u="sng" dirty="0"/>
              <a:t>Discuss with those around you: </a:t>
            </a:r>
          </a:p>
          <a:p>
            <a:pPr marL="0" indent="0" algn="ctr">
              <a:buNone/>
            </a:pPr>
            <a:r>
              <a:rPr lang="en-US" sz="3600" dirty="0"/>
              <a:t>Separate Jesus from the cross for a moment, what was the cross? If you were living in the 1</a:t>
            </a:r>
            <a:r>
              <a:rPr lang="en-US" sz="3600" baseline="30000" dirty="0"/>
              <a:t>st</a:t>
            </a:r>
            <a:r>
              <a:rPr lang="en-US" sz="3600" dirty="0"/>
              <a:t> century how would you have viewed it? </a:t>
            </a:r>
          </a:p>
        </p:txBody>
      </p:sp>
      <p:grpSp>
        <p:nvGrpSpPr>
          <p:cNvPr id="4" name="Google Shape;570;p17">
            <a:extLst>
              <a:ext uri="{FF2B5EF4-FFF2-40B4-BE49-F238E27FC236}">
                <a16:creationId xmlns:a16="http://schemas.microsoft.com/office/drawing/2014/main" id="{17BFEFF2-0C83-886F-153A-120996BE6F0A}"/>
              </a:ext>
            </a:extLst>
          </p:cNvPr>
          <p:cNvGrpSpPr/>
          <p:nvPr/>
        </p:nvGrpSpPr>
        <p:grpSpPr>
          <a:xfrm>
            <a:off x="7856738" y="4829452"/>
            <a:ext cx="1287262" cy="885548"/>
            <a:chOff x="3301300" y="2440050"/>
            <a:chExt cx="2541400" cy="2069938"/>
          </a:xfrm>
        </p:grpSpPr>
        <p:sp>
          <p:nvSpPr>
            <p:cNvPr id="5" name="Google Shape;571;p17">
              <a:extLst>
                <a:ext uri="{FF2B5EF4-FFF2-40B4-BE49-F238E27FC236}">
                  <a16:creationId xmlns:a16="http://schemas.microsoft.com/office/drawing/2014/main" id="{AE6679C8-2040-C16F-A73E-A32C0DC67EB0}"/>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Google Shape;569;p17">
              <a:extLst>
                <a:ext uri="{FF2B5EF4-FFF2-40B4-BE49-F238E27FC236}">
                  <a16:creationId xmlns:a16="http://schemas.microsoft.com/office/drawing/2014/main" id="{EC016B72-86DC-FB85-23E9-3CDB5AC9EDAB}"/>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7" name="Google Shape;572;p17">
              <a:extLst>
                <a:ext uri="{FF2B5EF4-FFF2-40B4-BE49-F238E27FC236}">
                  <a16:creationId xmlns:a16="http://schemas.microsoft.com/office/drawing/2014/main" id="{9E7E5BDA-5317-3407-D187-7CE084EB9179}"/>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8" name="Google Shape;573;p17">
              <a:extLst>
                <a:ext uri="{FF2B5EF4-FFF2-40B4-BE49-F238E27FC236}">
                  <a16:creationId xmlns:a16="http://schemas.microsoft.com/office/drawing/2014/main" id="{31DE5287-4D91-323E-A8D2-6DD31014C57A}"/>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Tree>
    <p:extLst>
      <p:ext uri="{BB962C8B-B14F-4D97-AF65-F5344CB8AC3E}">
        <p14:creationId xmlns:p14="http://schemas.microsoft.com/office/powerpoint/2010/main" val="1835982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A60E4-E8E9-0E10-A55F-8D8E3AD25F53}"/>
              </a:ext>
            </a:extLst>
          </p:cNvPr>
          <p:cNvSpPr>
            <a:spLocks noGrp="1"/>
          </p:cNvSpPr>
          <p:nvPr>
            <p:ph type="title"/>
          </p:nvPr>
        </p:nvSpPr>
        <p:spPr>
          <a:xfrm>
            <a:off x="628650" y="1426464"/>
            <a:ext cx="7886700" cy="1983354"/>
          </a:xfrm>
        </p:spPr>
        <p:txBody>
          <a:bodyPr>
            <a:normAutofit fontScale="90000"/>
          </a:bodyPr>
          <a:lstStyle/>
          <a:p>
            <a:pPr algn="ctr"/>
            <a:r>
              <a:rPr lang="en-US" sz="4800" dirty="0"/>
              <a:t>It was nothing for the Romans to </a:t>
            </a:r>
            <a:br>
              <a:rPr lang="en-US" sz="4800" dirty="0"/>
            </a:br>
            <a:r>
              <a:rPr lang="en-US" sz="4800" dirty="0"/>
              <a:t>crucify a man</a:t>
            </a:r>
          </a:p>
        </p:txBody>
      </p:sp>
      <p:grpSp>
        <p:nvGrpSpPr>
          <p:cNvPr id="4" name="Google Shape;570;p17">
            <a:extLst>
              <a:ext uri="{FF2B5EF4-FFF2-40B4-BE49-F238E27FC236}">
                <a16:creationId xmlns:a16="http://schemas.microsoft.com/office/drawing/2014/main" id="{CC1F5F05-0948-7C07-0A76-5D7401533B80}"/>
              </a:ext>
            </a:extLst>
          </p:cNvPr>
          <p:cNvGrpSpPr/>
          <p:nvPr/>
        </p:nvGrpSpPr>
        <p:grpSpPr>
          <a:xfrm>
            <a:off x="7856738" y="4829452"/>
            <a:ext cx="1287262" cy="885548"/>
            <a:chOff x="3301300" y="2440050"/>
            <a:chExt cx="2541400" cy="2069938"/>
          </a:xfrm>
        </p:grpSpPr>
        <p:sp>
          <p:nvSpPr>
            <p:cNvPr id="5" name="Google Shape;571;p17">
              <a:extLst>
                <a:ext uri="{FF2B5EF4-FFF2-40B4-BE49-F238E27FC236}">
                  <a16:creationId xmlns:a16="http://schemas.microsoft.com/office/drawing/2014/main" id="{17B17E47-AA25-E256-7670-413E525FCF24}"/>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Google Shape;569;p17">
              <a:extLst>
                <a:ext uri="{FF2B5EF4-FFF2-40B4-BE49-F238E27FC236}">
                  <a16:creationId xmlns:a16="http://schemas.microsoft.com/office/drawing/2014/main" id="{AF04D483-1753-2335-13AE-9B4D975CDD25}"/>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7" name="Google Shape;572;p17">
              <a:extLst>
                <a:ext uri="{FF2B5EF4-FFF2-40B4-BE49-F238E27FC236}">
                  <a16:creationId xmlns:a16="http://schemas.microsoft.com/office/drawing/2014/main" id="{6235DAE9-37F0-05FF-8468-A0904E1F7C1C}"/>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8" name="Google Shape;573;p17">
              <a:extLst>
                <a:ext uri="{FF2B5EF4-FFF2-40B4-BE49-F238E27FC236}">
                  <a16:creationId xmlns:a16="http://schemas.microsoft.com/office/drawing/2014/main" id="{0E220249-F820-D2B2-5001-21E0392A8E85}"/>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Tree>
    <p:extLst>
      <p:ext uri="{BB962C8B-B14F-4D97-AF65-F5344CB8AC3E}">
        <p14:creationId xmlns:p14="http://schemas.microsoft.com/office/powerpoint/2010/main" val="30691161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A60E4-E8E9-0E10-A55F-8D8E3AD25F53}"/>
              </a:ext>
            </a:extLst>
          </p:cNvPr>
          <p:cNvSpPr>
            <a:spLocks noGrp="1"/>
          </p:cNvSpPr>
          <p:nvPr>
            <p:ph type="title"/>
          </p:nvPr>
        </p:nvSpPr>
        <p:spPr>
          <a:xfrm>
            <a:off x="628650" y="64008"/>
            <a:ext cx="7886700" cy="1088136"/>
          </a:xfrm>
        </p:spPr>
        <p:txBody>
          <a:bodyPr>
            <a:normAutofit/>
          </a:bodyPr>
          <a:lstStyle/>
          <a:p>
            <a:pPr algn="ctr"/>
            <a:r>
              <a:rPr lang="en-US" sz="3200" dirty="0"/>
              <a:t>The cross to Romans was the most shameful way of dying, but it was common</a:t>
            </a:r>
          </a:p>
        </p:txBody>
      </p:sp>
      <p:sp>
        <p:nvSpPr>
          <p:cNvPr id="3" name="TextBox 2">
            <a:extLst>
              <a:ext uri="{FF2B5EF4-FFF2-40B4-BE49-F238E27FC236}">
                <a16:creationId xmlns:a16="http://schemas.microsoft.com/office/drawing/2014/main" id="{7D5FAC11-16FB-9524-2248-56EBC4310A1B}"/>
              </a:ext>
            </a:extLst>
          </p:cNvPr>
          <p:cNvSpPr txBox="1"/>
          <p:nvPr/>
        </p:nvSpPr>
        <p:spPr>
          <a:xfrm>
            <a:off x="182880" y="1152144"/>
            <a:ext cx="8677656" cy="4498848"/>
          </a:xfrm>
          <a:prstGeom prst="rect">
            <a:avLst/>
          </a:prstGeom>
          <a:noFill/>
        </p:spPr>
        <p:txBody>
          <a:bodyPr wrap="square" rtlCol="0">
            <a:noAutofit/>
          </a:bodyPr>
          <a:lstStyle/>
          <a:p>
            <a:pPr marL="285750" indent="-285750">
              <a:buFont typeface="Arial" panose="020B0604020202020204" pitchFamily="34" charset="0"/>
              <a:buChar char="•"/>
            </a:pPr>
            <a:r>
              <a:rPr lang="en-US" sz="2400" dirty="0"/>
              <a:t>To use the word was offensive to  most Romans.</a:t>
            </a:r>
          </a:p>
          <a:p>
            <a:pPr marL="285750" indent="-285750">
              <a:buFont typeface="Arial" panose="020B0604020202020204" pitchFamily="34" charset="0"/>
              <a:buChar char="•"/>
            </a:pPr>
            <a:r>
              <a:rPr lang="en-US" sz="2400" dirty="0"/>
              <a:t>It’s where we derive the word for excruciating.</a:t>
            </a:r>
          </a:p>
          <a:p>
            <a:pPr marL="285750" indent="-285750">
              <a:buFont typeface="Arial" panose="020B0604020202020204" pitchFamily="34" charset="0"/>
              <a:buChar char="•"/>
            </a:pPr>
            <a:r>
              <a:rPr lang="en-US" sz="2400" dirty="0"/>
              <a:t>It was something that they reserved only for slaves and their enemies. </a:t>
            </a:r>
          </a:p>
          <a:p>
            <a:pPr marL="285750" indent="-285750">
              <a:buFont typeface="Arial" panose="020B0604020202020204" pitchFamily="34" charset="0"/>
              <a:buChar char="•"/>
            </a:pPr>
            <a:r>
              <a:rPr lang="en-US" sz="2400" dirty="0"/>
              <a:t>Cicero called crucifixion the "extreme and final punishment of slaves" (</a:t>
            </a:r>
            <a:r>
              <a:rPr lang="en-US" sz="2400" dirty="0" err="1"/>
              <a:t>servitutis</a:t>
            </a:r>
            <a:r>
              <a:rPr lang="en-US" sz="2400" dirty="0"/>
              <a:t> extremum </a:t>
            </a:r>
            <a:r>
              <a:rPr lang="en-US" sz="2400" dirty="0" err="1"/>
              <a:t>summumque</a:t>
            </a:r>
            <a:r>
              <a:rPr lang="en-US" sz="2400" dirty="0"/>
              <a:t> </a:t>
            </a:r>
            <a:r>
              <a:rPr lang="en-US" sz="2400" dirty="0" err="1"/>
              <a:t>supplicium</a:t>
            </a:r>
            <a:r>
              <a:rPr lang="en-US" sz="2400" dirty="0"/>
              <a:t>, contra Verres 2.5.169), and the "cruelest and most disgusting punishment." (</a:t>
            </a:r>
            <a:r>
              <a:rPr lang="en-US" sz="2400" dirty="0" err="1"/>
              <a:t>crudelissimum</a:t>
            </a:r>
            <a:r>
              <a:rPr lang="en-US" sz="2400" dirty="0"/>
              <a:t> </a:t>
            </a:r>
            <a:r>
              <a:rPr lang="en-US" sz="2400" dirty="0" err="1"/>
              <a:t>taeterrimumque</a:t>
            </a:r>
            <a:r>
              <a:rPr lang="en-US" sz="2400" dirty="0"/>
              <a:t> </a:t>
            </a:r>
            <a:r>
              <a:rPr lang="en-US" sz="2400" dirty="0" err="1"/>
              <a:t>suplicium</a:t>
            </a:r>
            <a:r>
              <a:rPr lang="en-US" sz="2400" dirty="0"/>
              <a:t>, ibid 2,5. 165.)</a:t>
            </a:r>
          </a:p>
          <a:p>
            <a:pPr marL="285750" indent="-285750">
              <a:buFont typeface="Arial" panose="020B0604020202020204" pitchFamily="34" charset="0"/>
              <a:buChar char="•"/>
            </a:pPr>
            <a:endParaRPr lang="en-US" dirty="0"/>
          </a:p>
        </p:txBody>
      </p:sp>
      <p:sp>
        <p:nvSpPr>
          <p:cNvPr id="4" name="TextBox 3">
            <a:extLst>
              <a:ext uri="{FF2B5EF4-FFF2-40B4-BE49-F238E27FC236}">
                <a16:creationId xmlns:a16="http://schemas.microsoft.com/office/drawing/2014/main" id="{7680B5F6-531E-0381-4CC2-A432501D4550}"/>
              </a:ext>
            </a:extLst>
          </p:cNvPr>
          <p:cNvSpPr txBox="1"/>
          <p:nvPr/>
        </p:nvSpPr>
        <p:spPr>
          <a:xfrm>
            <a:off x="2450592" y="3767328"/>
            <a:ext cx="4242816" cy="1947672"/>
          </a:xfrm>
          <a:prstGeom prst="rect">
            <a:avLst/>
          </a:prstGeom>
          <a:solidFill>
            <a:schemeClr val="bg1"/>
          </a:solidFill>
          <a:ln w="25400">
            <a:solidFill>
              <a:schemeClr val="accent1"/>
            </a:solidFill>
          </a:ln>
        </p:spPr>
        <p:txBody>
          <a:bodyPr wrap="square" rtlCol="0" anchor="ctr">
            <a:noAutofit/>
          </a:bodyPr>
          <a:lstStyle/>
          <a:p>
            <a:pPr algn="ctr"/>
            <a:r>
              <a:rPr lang="en-US" sz="3200" dirty="0"/>
              <a:t>Why was Jesus’ death so notable?</a:t>
            </a:r>
          </a:p>
        </p:txBody>
      </p:sp>
      <p:grpSp>
        <p:nvGrpSpPr>
          <p:cNvPr id="5" name="Google Shape;570;p17">
            <a:extLst>
              <a:ext uri="{FF2B5EF4-FFF2-40B4-BE49-F238E27FC236}">
                <a16:creationId xmlns:a16="http://schemas.microsoft.com/office/drawing/2014/main" id="{2C3C4594-EBCC-577F-B42C-54D955891C4C}"/>
              </a:ext>
            </a:extLst>
          </p:cNvPr>
          <p:cNvGrpSpPr/>
          <p:nvPr/>
        </p:nvGrpSpPr>
        <p:grpSpPr>
          <a:xfrm>
            <a:off x="7856738" y="4829452"/>
            <a:ext cx="1287262" cy="885548"/>
            <a:chOff x="3301300" y="2440050"/>
            <a:chExt cx="2541400" cy="2069938"/>
          </a:xfrm>
        </p:grpSpPr>
        <p:sp>
          <p:nvSpPr>
            <p:cNvPr id="6" name="Google Shape;571;p17">
              <a:extLst>
                <a:ext uri="{FF2B5EF4-FFF2-40B4-BE49-F238E27FC236}">
                  <a16:creationId xmlns:a16="http://schemas.microsoft.com/office/drawing/2014/main" id="{6453180D-7C83-CB10-41F4-7832034B565A}"/>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Google Shape;569;p17">
              <a:extLst>
                <a:ext uri="{FF2B5EF4-FFF2-40B4-BE49-F238E27FC236}">
                  <a16:creationId xmlns:a16="http://schemas.microsoft.com/office/drawing/2014/main" id="{B76E923D-DFC4-C32F-9382-E3C7722A0CF2}"/>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8" name="Google Shape;572;p17">
              <a:extLst>
                <a:ext uri="{FF2B5EF4-FFF2-40B4-BE49-F238E27FC236}">
                  <a16:creationId xmlns:a16="http://schemas.microsoft.com/office/drawing/2014/main" id="{76787BE2-7B0E-A3B6-A0FB-F79E1F714A6D}"/>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9" name="Google Shape;573;p17">
              <a:extLst>
                <a:ext uri="{FF2B5EF4-FFF2-40B4-BE49-F238E27FC236}">
                  <a16:creationId xmlns:a16="http://schemas.microsoft.com/office/drawing/2014/main" id="{F5CF8FC8-4411-55FD-F47F-0567B547B831}"/>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Tree>
    <p:extLst>
      <p:ext uri="{BB962C8B-B14F-4D97-AF65-F5344CB8AC3E}">
        <p14:creationId xmlns:p14="http://schemas.microsoft.com/office/powerpoint/2010/main" val="14178305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A60E4-E8E9-0E10-A55F-8D8E3AD25F53}"/>
              </a:ext>
            </a:extLst>
          </p:cNvPr>
          <p:cNvSpPr>
            <a:spLocks noGrp="1"/>
          </p:cNvSpPr>
          <p:nvPr>
            <p:ph type="title"/>
          </p:nvPr>
        </p:nvSpPr>
        <p:spPr>
          <a:xfrm>
            <a:off x="628650" y="64008"/>
            <a:ext cx="7886700" cy="1088136"/>
          </a:xfrm>
        </p:spPr>
        <p:txBody>
          <a:bodyPr>
            <a:normAutofit/>
          </a:bodyPr>
          <a:lstStyle/>
          <a:p>
            <a:pPr algn="ctr"/>
            <a:r>
              <a:rPr lang="en-US" sz="3200" dirty="0"/>
              <a:t>The cross to Romans was the most shameful way of dying, but it was common</a:t>
            </a:r>
          </a:p>
        </p:txBody>
      </p:sp>
      <p:sp>
        <p:nvSpPr>
          <p:cNvPr id="3" name="TextBox 2">
            <a:extLst>
              <a:ext uri="{FF2B5EF4-FFF2-40B4-BE49-F238E27FC236}">
                <a16:creationId xmlns:a16="http://schemas.microsoft.com/office/drawing/2014/main" id="{7D5FAC11-16FB-9524-2248-56EBC4310A1B}"/>
              </a:ext>
            </a:extLst>
          </p:cNvPr>
          <p:cNvSpPr txBox="1"/>
          <p:nvPr/>
        </p:nvSpPr>
        <p:spPr>
          <a:xfrm>
            <a:off x="182880" y="1152144"/>
            <a:ext cx="8677656" cy="4498848"/>
          </a:xfrm>
          <a:prstGeom prst="rect">
            <a:avLst/>
          </a:prstGeom>
          <a:noFill/>
        </p:spPr>
        <p:txBody>
          <a:bodyPr wrap="square" rtlCol="0">
            <a:noAutofit/>
          </a:bodyPr>
          <a:lstStyle/>
          <a:p>
            <a:pPr marL="285750" indent="-285750">
              <a:buFont typeface="Arial" panose="020B0604020202020204" pitchFamily="34" charset="0"/>
              <a:buChar char="•"/>
            </a:pPr>
            <a:r>
              <a:rPr lang="en-US" sz="2400" dirty="0"/>
              <a:t>To use the word was offensive to  most Romans.</a:t>
            </a:r>
          </a:p>
          <a:p>
            <a:pPr marL="285750" indent="-285750">
              <a:buFont typeface="Arial" panose="020B0604020202020204" pitchFamily="34" charset="0"/>
              <a:buChar char="•"/>
            </a:pPr>
            <a:r>
              <a:rPr lang="en-US" sz="2400" dirty="0"/>
              <a:t>It’s where we derive the word for excruciating.</a:t>
            </a:r>
          </a:p>
          <a:p>
            <a:pPr marL="285750" indent="-285750">
              <a:buFont typeface="Arial" panose="020B0604020202020204" pitchFamily="34" charset="0"/>
              <a:buChar char="•"/>
            </a:pPr>
            <a:r>
              <a:rPr lang="en-US" sz="2400" dirty="0"/>
              <a:t>It was something that they reserved only for slaves and their enemies. </a:t>
            </a:r>
          </a:p>
          <a:p>
            <a:pPr marL="285750" indent="-285750">
              <a:buFont typeface="Arial" panose="020B0604020202020204" pitchFamily="34" charset="0"/>
              <a:buChar char="•"/>
            </a:pPr>
            <a:r>
              <a:rPr lang="en-US" sz="2400" dirty="0"/>
              <a:t>Cicero called crucifixion the "extreme and final punishment of slaves" (</a:t>
            </a:r>
            <a:r>
              <a:rPr lang="en-US" sz="2400" dirty="0" err="1"/>
              <a:t>servitutis</a:t>
            </a:r>
            <a:r>
              <a:rPr lang="en-US" sz="2400" dirty="0"/>
              <a:t> extremum </a:t>
            </a:r>
            <a:r>
              <a:rPr lang="en-US" sz="2400" dirty="0" err="1"/>
              <a:t>summumque</a:t>
            </a:r>
            <a:r>
              <a:rPr lang="en-US" sz="2400" dirty="0"/>
              <a:t> </a:t>
            </a:r>
            <a:r>
              <a:rPr lang="en-US" sz="2400" dirty="0" err="1"/>
              <a:t>supplicium</a:t>
            </a:r>
            <a:r>
              <a:rPr lang="en-US" sz="2400" dirty="0"/>
              <a:t>, contra Verres 2.5.169), and the "cruelest and most disgusting punishment." (</a:t>
            </a:r>
            <a:r>
              <a:rPr lang="en-US" sz="2400" dirty="0" err="1"/>
              <a:t>crudelissimum</a:t>
            </a:r>
            <a:r>
              <a:rPr lang="en-US" sz="2400" dirty="0"/>
              <a:t> </a:t>
            </a:r>
            <a:r>
              <a:rPr lang="en-US" sz="2400" dirty="0" err="1"/>
              <a:t>taeterrimumque</a:t>
            </a:r>
            <a:r>
              <a:rPr lang="en-US" sz="2400" dirty="0"/>
              <a:t> </a:t>
            </a:r>
            <a:r>
              <a:rPr lang="en-US" sz="2400" dirty="0" err="1"/>
              <a:t>suplicium</a:t>
            </a:r>
            <a:r>
              <a:rPr lang="en-US" sz="2400" dirty="0"/>
              <a:t>, ibid 2,5. 165.)</a:t>
            </a:r>
          </a:p>
          <a:p>
            <a:pPr marL="285750" indent="-285750">
              <a:buFont typeface="Arial" panose="020B0604020202020204" pitchFamily="34" charset="0"/>
              <a:buChar char="•"/>
            </a:pPr>
            <a:endParaRPr lang="en-US" dirty="0"/>
          </a:p>
        </p:txBody>
      </p:sp>
      <p:sp>
        <p:nvSpPr>
          <p:cNvPr id="4" name="TextBox 3">
            <a:extLst>
              <a:ext uri="{FF2B5EF4-FFF2-40B4-BE49-F238E27FC236}">
                <a16:creationId xmlns:a16="http://schemas.microsoft.com/office/drawing/2014/main" id="{7680B5F6-531E-0381-4CC2-A432501D4550}"/>
              </a:ext>
            </a:extLst>
          </p:cNvPr>
          <p:cNvSpPr txBox="1"/>
          <p:nvPr/>
        </p:nvSpPr>
        <p:spPr>
          <a:xfrm>
            <a:off x="1" y="3767328"/>
            <a:ext cx="4242816" cy="1947672"/>
          </a:xfrm>
          <a:prstGeom prst="rect">
            <a:avLst/>
          </a:prstGeom>
          <a:solidFill>
            <a:schemeClr val="bg1"/>
          </a:solidFill>
          <a:ln w="25400">
            <a:solidFill>
              <a:schemeClr val="accent1"/>
            </a:solidFill>
          </a:ln>
        </p:spPr>
        <p:txBody>
          <a:bodyPr wrap="square" rtlCol="0" anchor="ctr">
            <a:noAutofit/>
          </a:bodyPr>
          <a:lstStyle/>
          <a:p>
            <a:pPr algn="ctr"/>
            <a:r>
              <a:rPr lang="en-US" sz="3200" dirty="0"/>
              <a:t>It’s the most incredible happenstance of human history.</a:t>
            </a:r>
          </a:p>
        </p:txBody>
      </p:sp>
      <p:sp>
        <p:nvSpPr>
          <p:cNvPr id="5" name="TextBox 4">
            <a:extLst>
              <a:ext uri="{FF2B5EF4-FFF2-40B4-BE49-F238E27FC236}">
                <a16:creationId xmlns:a16="http://schemas.microsoft.com/office/drawing/2014/main" id="{AE9B1204-C983-CC4D-5070-D127486EC6BB}"/>
              </a:ext>
            </a:extLst>
          </p:cNvPr>
          <p:cNvSpPr txBox="1"/>
          <p:nvPr/>
        </p:nvSpPr>
        <p:spPr>
          <a:xfrm>
            <a:off x="4901184" y="3767328"/>
            <a:ext cx="4242816" cy="1947672"/>
          </a:xfrm>
          <a:prstGeom prst="rect">
            <a:avLst/>
          </a:prstGeom>
          <a:solidFill>
            <a:schemeClr val="bg1"/>
          </a:solidFill>
          <a:ln w="25400">
            <a:solidFill>
              <a:schemeClr val="accent1"/>
            </a:solidFill>
          </a:ln>
        </p:spPr>
        <p:txBody>
          <a:bodyPr wrap="square" rtlCol="0" anchor="ctr">
            <a:noAutofit/>
          </a:bodyPr>
          <a:lstStyle/>
          <a:p>
            <a:pPr algn="ctr"/>
            <a:r>
              <a:rPr lang="en-US" sz="3200" dirty="0"/>
              <a:t>Because Jesus existed and He was far more than just a man. </a:t>
            </a:r>
          </a:p>
        </p:txBody>
      </p:sp>
    </p:spTree>
    <p:extLst>
      <p:ext uri="{BB962C8B-B14F-4D97-AF65-F5344CB8AC3E}">
        <p14:creationId xmlns:p14="http://schemas.microsoft.com/office/powerpoint/2010/main" val="34963644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FAC9F-AC67-9BFF-3E06-D5306A4DA1D4}"/>
              </a:ext>
            </a:extLst>
          </p:cNvPr>
          <p:cNvSpPr>
            <a:spLocks noGrp="1"/>
          </p:cNvSpPr>
          <p:nvPr>
            <p:ph type="title"/>
          </p:nvPr>
        </p:nvSpPr>
        <p:spPr>
          <a:xfrm>
            <a:off x="628650" y="15213"/>
            <a:ext cx="7886700" cy="1104636"/>
          </a:xfrm>
        </p:spPr>
        <p:txBody>
          <a:bodyPr/>
          <a:lstStyle/>
          <a:p>
            <a:pPr algn="ctr"/>
            <a:r>
              <a:rPr lang="en-US" dirty="0"/>
              <a:t>The cross was far more brutal than we can imagine, but Jesus knew it’d be</a:t>
            </a:r>
          </a:p>
        </p:txBody>
      </p:sp>
      <p:sp>
        <p:nvSpPr>
          <p:cNvPr id="3" name="Content Placeholder 2">
            <a:extLst>
              <a:ext uri="{FF2B5EF4-FFF2-40B4-BE49-F238E27FC236}">
                <a16:creationId xmlns:a16="http://schemas.microsoft.com/office/drawing/2014/main" id="{0F592B5B-821C-742C-8570-0BF50E7D51FF}"/>
              </a:ext>
            </a:extLst>
          </p:cNvPr>
          <p:cNvSpPr>
            <a:spLocks noGrp="1"/>
          </p:cNvSpPr>
          <p:nvPr>
            <p:ph idx="1"/>
          </p:nvPr>
        </p:nvSpPr>
        <p:spPr>
          <a:xfrm>
            <a:off x="628650" y="1289304"/>
            <a:ext cx="7886700" cy="4410482"/>
          </a:xfrm>
        </p:spPr>
        <p:txBody>
          <a:bodyPr>
            <a:normAutofit/>
          </a:bodyPr>
          <a:lstStyle/>
          <a:p>
            <a:pPr marL="0" indent="0" algn="ctr">
              <a:buNone/>
            </a:pPr>
            <a:r>
              <a:rPr lang="en-US" sz="2400" dirty="0"/>
              <a:t>Mark 14:33 And He *took with Him Peter and James and John, and began to be very distressed and troubled.34 And He *said to them, “My soul is deeply grieved to the point of death; remain here and keep watch.”35 And He went a little beyond them, and fell to the ground and began to pray that if it were possible, the hour might pass Him by.</a:t>
            </a:r>
          </a:p>
          <a:p>
            <a:pPr marL="0" indent="0" algn="ctr">
              <a:buNone/>
            </a:pPr>
            <a:endParaRPr lang="en-US" sz="2400" dirty="0"/>
          </a:p>
          <a:p>
            <a:pPr marL="0" indent="0" algn="ctr">
              <a:buNone/>
            </a:pPr>
            <a:r>
              <a:rPr lang="en-US" sz="2400" dirty="0"/>
              <a:t>Luke 22:44 And being in agony He was praying very fervently; and His sweat became like drops of blood, falling down upon the ground.</a:t>
            </a:r>
          </a:p>
        </p:txBody>
      </p:sp>
      <p:sp>
        <p:nvSpPr>
          <p:cNvPr id="4" name="TextBox 3">
            <a:extLst>
              <a:ext uri="{FF2B5EF4-FFF2-40B4-BE49-F238E27FC236}">
                <a16:creationId xmlns:a16="http://schemas.microsoft.com/office/drawing/2014/main" id="{EF7B6234-13B0-71B3-268E-EC01757B672B}"/>
              </a:ext>
            </a:extLst>
          </p:cNvPr>
          <p:cNvSpPr txBox="1"/>
          <p:nvPr/>
        </p:nvSpPr>
        <p:spPr>
          <a:xfrm>
            <a:off x="1943100" y="3209544"/>
            <a:ext cx="5257800" cy="2505456"/>
          </a:xfrm>
          <a:prstGeom prst="rect">
            <a:avLst/>
          </a:prstGeom>
          <a:solidFill>
            <a:schemeClr val="bg1"/>
          </a:solidFill>
          <a:ln w="25400">
            <a:solidFill>
              <a:schemeClr val="accent1"/>
            </a:solidFill>
          </a:ln>
        </p:spPr>
        <p:txBody>
          <a:bodyPr wrap="square" rtlCol="0" anchor="ctr">
            <a:noAutofit/>
          </a:bodyPr>
          <a:lstStyle/>
          <a:p>
            <a:pPr algn="ctr"/>
            <a:r>
              <a:rPr lang="en-US" sz="2400" dirty="0">
                <a:effectLst/>
                <a:latin typeface="Calibri" panose="020F0502020204030204" pitchFamily="34" charset="0"/>
                <a:ea typeface="Calibri" panose="020F0502020204030204" pitchFamily="34" charset="0"/>
                <a:cs typeface="Calibri" panose="020F0502020204030204" pitchFamily="34" charset="0"/>
              </a:rPr>
              <a:t>With a brief exception in the garden of Gethsemane, no divine intervention whether from the Father or of His own will spare Jesus the man from experiencing the complete justice reserved for sin.</a:t>
            </a:r>
            <a:r>
              <a:rPr lang="en-US" sz="2400" dirty="0">
                <a:effectLst/>
                <a:latin typeface="Calibri" panose="020F0502020204030204" pitchFamily="34" charset="0"/>
                <a:cs typeface="Calibri" panose="020F0502020204030204" pitchFamily="34" charset="0"/>
              </a:rPr>
              <a:t> </a:t>
            </a:r>
            <a:endParaRPr lang="en-US" sz="2400" dirty="0">
              <a:latin typeface="Calibri" panose="020F0502020204030204" pitchFamily="34" charset="0"/>
              <a:cs typeface="Calibri" panose="020F0502020204030204" pitchFamily="34" charset="0"/>
            </a:endParaRPr>
          </a:p>
        </p:txBody>
      </p:sp>
      <p:grpSp>
        <p:nvGrpSpPr>
          <p:cNvPr id="5" name="Google Shape;570;p17">
            <a:extLst>
              <a:ext uri="{FF2B5EF4-FFF2-40B4-BE49-F238E27FC236}">
                <a16:creationId xmlns:a16="http://schemas.microsoft.com/office/drawing/2014/main" id="{1AC34B97-B04F-6E96-6DD7-1B650065A0F8}"/>
              </a:ext>
            </a:extLst>
          </p:cNvPr>
          <p:cNvGrpSpPr/>
          <p:nvPr/>
        </p:nvGrpSpPr>
        <p:grpSpPr>
          <a:xfrm>
            <a:off x="7856738" y="4829452"/>
            <a:ext cx="1287262" cy="885548"/>
            <a:chOff x="3301300" y="2440050"/>
            <a:chExt cx="2541400" cy="2069938"/>
          </a:xfrm>
        </p:grpSpPr>
        <p:sp>
          <p:nvSpPr>
            <p:cNvPr id="6" name="Google Shape;571;p17">
              <a:extLst>
                <a:ext uri="{FF2B5EF4-FFF2-40B4-BE49-F238E27FC236}">
                  <a16:creationId xmlns:a16="http://schemas.microsoft.com/office/drawing/2014/main" id="{8785C3D1-F01D-C900-4030-20523ADAE64C}"/>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Google Shape;569;p17">
              <a:extLst>
                <a:ext uri="{FF2B5EF4-FFF2-40B4-BE49-F238E27FC236}">
                  <a16:creationId xmlns:a16="http://schemas.microsoft.com/office/drawing/2014/main" id="{2FFB72AE-5F43-169B-C3B0-022DB4FA6A57}"/>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8" name="Google Shape;572;p17">
              <a:extLst>
                <a:ext uri="{FF2B5EF4-FFF2-40B4-BE49-F238E27FC236}">
                  <a16:creationId xmlns:a16="http://schemas.microsoft.com/office/drawing/2014/main" id="{FA8E37DA-F87E-2743-ABDC-16E9DA4E6DED}"/>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9" name="Google Shape;573;p17">
              <a:extLst>
                <a:ext uri="{FF2B5EF4-FFF2-40B4-BE49-F238E27FC236}">
                  <a16:creationId xmlns:a16="http://schemas.microsoft.com/office/drawing/2014/main" id="{1BEB60C0-3017-60B3-1B17-4A5C54C56D65}"/>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Tree>
    <p:extLst>
      <p:ext uri="{BB962C8B-B14F-4D97-AF65-F5344CB8AC3E}">
        <p14:creationId xmlns:p14="http://schemas.microsoft.com/office/powerpoint/2010/main" val="1386181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0749A-63AF-13BD-20FF-D131C0A18D20}"/>
              </a:ext>
            </a:extLst>
          </p:cNvPr>
          <p:cNvSpPr>
            <a:spLocks noGrp="1"/>
          </p:cNvSpPr>
          <p:nvPr>
            <p:ph type="title"/>
          </p:nvPr>
        </p:nvSpPr>
        <p:spPr>
          <a:xfrm>
            <a:off x="628650" y="0"/>
            <a:ext cx="7886700" cy="1104636"/>
          </a:xfrm>
        </p:spPr>
        <p:txBody>
          <a:bodyPr/>
          <a:lstStyle/>
          <a:p>
            <a:pPr algn="ctr"/>
            <a:r>
              <a:rPr lang="en-US" dirty="0"/>
              <a:t>Pains before the cross</a:t>
            </a:r>
          </a:p>
        </p:txBody>
      </p:sp>
      <p:sp>
        <p:nvSpPr>
          <p:cNvPr id="3" name="Content Placeholder 2">
            <a:extLst>
              <a:ext uri="{FF2B5EF4-FFF2-40B4-BE49-F238E27FC236}">
                <a16:creationId xmlns:a16="http://schemas.microsoft.com/office/drawing/2014/main" id="{273D2162-4A69-E81F-FE12-BA2E3119CB4F}"/>
              </a:ext>
            </a:extLst>
          </p:cNvPr>
          <p:cNvSpPr>
            <a:spLocks noGrp="1"/>
          </p:cNvSpPr>
          <p:nvPr>
            <p:ph idx="1"/>
          </p:nvPr>
        </p:nvSpPr>
        <p:spPr>
          <a:xfrm>
            <a:off x="0" y="1044442"/>
            <a:ext cx="9144000" cy="4670558"/>
          </a:xfrm>
        </p:spPr>
        <p:txBody>
          <a:bodyPr>
            <a:normAutofit/>
          </a:bodyPr>
          <a:lstStyle/>
          <a:p>
            <a:r>
              <a:rPr lang="en-US" sz="2400" dirty="0"/>
              <a:t>Mental agony knowing that He’s going to die. </a:t>
            </a:r>
          </a:p>
          <a:p>
            <a:r>
              <a:rPr lang="en-US" sz="2400" dirty="0"/>
              <a:t>Emotional hurt of being betrayed and abandoned by your closest friends. </a:t>
            </a:r>
          </a:p>
          <a:p>
            <a:r>
              <a:rPr lang="en-US" sz="2400" dirty="0"/>
              <a:t>John 18:22 When He had said this, one of the officers standing nearby </a:t>
            </a:r>
            <a:r>
              <a:rPr lang="en-US" sz="2400" b="1" dirty="0"/>
              <a:t>struck Jesus</a:t>
            </a:r>
            <a:r>
              <a:rPr lang="en-US" sz="2400" dirty="0"/>
              <a:t>, saying, “Is that the way You answer the high priest?”</a:t>
            </a:r>
          </a:p>
          <a:p>
            <a:r>
              <a:rPr lang="en-US" sz="2400" dirty="0"/>
              <a:t>Luke 22:63 Now the men who were holding Jesus in custody were </a:t>
            </a:r>
            <a:r>
              <a:rPr lang="en-US" sz="2400" b="1" dirty="0"/>
              <a:t>mocking Him and beating Him</a:t>
            </a:r>
            <a:r>
              <a:rPr lang="en-US" sz="2400" dirty="0"/>
              <a:t>, 64 and they blindfolded Him and were asking Him, saying, “Prophesy, who is the one who hit You?” 65 And they were saying many other things against Him, blaspheming.</a:t>
            </a:r>
          </a:p>
        </p:txBody>
      </p:sp>
      <p:grpSp>
        <p:nvGrpSpPr>
          <p:cNvPr id="4" name="Google Shape;570;p17">
            <a:extLst>
              <a:ext uri="{FF2B5EF4-FFF2-40B4-BE49-F238E27FC236}">
                <a16:creationId xmlns:a16="http://schemas.microsoft.com/office/drawing/2014/main" id="{38B51DA2-A08D-EEE5-DD44-4482E532C937}"/>
              </a:ext>
            </a:extLst>
          </p:cNvPr>
          <p:cNvGrpSpPr/>
          <p:nvPr/>
        </p:nvGrpSpPr>
        <p:grpSpPr>
          <a:xfrm>
            <a:off x="7856738" y="4829452"/>
            <a:ext cx="1287262" cy="885548"/>
            <a:chOff x="3301300" y="2440050"/>
            <a:chExt cx="2541400" cy="2069938"/>
          </a:xfrm>
        </p:grpSpPr>
        <p:sp>
          <p:nvSpPr>
            <p:cNvPr id="5" name="Google Shape;571;p17">
              <a:extLst>
                <a:ext uri="{FF2B5EF4-FFF2-40B4-BE49-F238E27FC236}">
                  <a16:creationId xmlns:a16="http://schemas.microsoft.com/office/drawing/2014/main" id="{0F6C7E98-F667-7C31-D5FD-9ECA0A70D94E}"/>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Google Shape;569;p17">
              <a:extLst>
                <a:ext uri="{FF2B5EF4-FFF2-40B4-BE49-F238E27FC236}">
                  <a16:creationId xmlns:a16="http://schemas.microsoft.com/office/drawing/2014/main" id="{8355EC8F-2F57-0B34-B56C-47FA3BEAF4FB}"/>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7" name="Google Shape;572;p17">
              <a:extLst>
                <a:ext uri="{FF2B5EF4-FFF2-40B4-BE49-F238E27FC236}">
                  <a16:creationId xmlns:a16="http://schemas.microsoft.com/office/drawing/2014/main" id="{92B21F53-BB74-174E-3DB5-2D21018F3F36}"/>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8" name="Google Shape;573;p17">
              <a:extLst>
                <a:ext uri="{FF2B5EF4-FFF2-40B4-BE49-F238E27FC236}">
                  <a16:creationId xmlns:a16="http://schemas.microsoft.com/office/drawing/2014/main" id="{236917F5-C025-C89A-37AF-329EF97E3BB3}"/>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Tree>
    <p:extLst>
      <p:ext uri="{BB962C8B-B14F-4D97-AF65-F5344CB8AC3E}">
        <p14:creationId xmlns:p14="http://schemas.microsoft.com/office/powerpoint/2010/main" val="30469245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0749A-63AF-13BD-20FF-D131C0A18D20}"/>
              </a:ext>
            </a:extLst>
          </p:cNvPr>
          <p:cNvSpPr>
            <a:spLocks noGrp="1"/>
          </p:cNvSpPr>
          <p:nvPr>
            <p:ph type="title"/>
          </p:nvPr>
        </p:nvSpPr>
        <p:spPr>
          <a:xfrm>
            <a:off x="628650" y="0"/>
            <a:ext cx="7886700" cy="1104636"/>
          </a:xfrm>
        </p:spPr>
        <p:txBody>
          <a:bodyPr/>
          <a:lstStyle/>
          <a:p>
            <a:pPr algn="ctr"/>
            <a:r>
              <a:rPr lang="en-US" dirty="0"/>
              <a:t>Pains before the cross</a:t>
            </a:r>
          </a:p>
        </p:txBody>
      </p:sp>
      <p:sp>
        <p:nvSpPr>
          <p:cNvPr id="3" name="Content Placeholder 2">
            <a:extLst>
              <a:ext uri="{FF2B5EF4-FFF2-40B4-BE49-F238E27FC236}">
                <a16:creationId xmlns:a16="http://schemas.microsoft.com/office/drawing/2014/main" id="{273D2162-4A69-E81F-FE12-BA2E3119CB4F}"/>
              </a:ext>
            </a:extLst>
          </p:cNvPr>
          <p:cNvSpPr>
            <a:spLocks noGrp="1"/>
          </p:cNvSpPr>
          <p:nvPr>
            <p:ph idx="1"/>
          </p:nvPr>
        </p:nvSpPr>
        <p:spPr>
          <a:xfrm>
            <a:off x="0" y="1044442"/>
            <a:ext cx="9144000" cy="4670558"/>
          </a:xfrm>
        </p:spPr>
        <p:txBody>
          <a:bodyPr>
            <a:normAutofit/>
          </a:bodyPr>
          <a:lstStyle/>
          <a:p>
            <a:r>
              <a:rPr lang="en-US" sz="2400" dirty="0"/>
              <a:t>Mental, emotional, some physical pain. </a:t>
            </a:r>
          </a:p>
          <a:p>
            <a:r>
              <a:rPr lang="en-US" sz="2400" dirty="0"/>
              <a:t>John 19:1 Pilate then took Jesus and scourged Him.</a:t>
            </a:r>
          </a:p>
          <a:p>
            <a:endParaRPr lang="en-US" sz="2400" dirty="0"/>
          </a:p>
        </p:txBody>
      </p:sp>
      <p:pic>
        <p:nvPicPr>
          <p:cNvPr id="4" name="Picture 3" descr="A picture containing ground, weapon&#10;&#10;Description automatically generated">
            <a:extLst>
              <a:ext uri="{FF2B5EF4-FFF2-40B4-BE49-F238E27FC236}">
                <a16:creationId xmlns:a16="http://schemas.microsoft.com/office/drawing/2014/main" id="{3B8786A6-125A-FFC1-1A4B-15374001CB36}"/>
              </a:ext>
            </a:extLst>
          </p:cNvPr>
          <p:cNvPicPr>
            <a:picLocks noChangeAspect="1"/>
          </p:cNvPicPr>
          <p:nvPr/>
        </p:nvPicPr>
        <p:blipFill>
          <a:blip r:embed="rId2"/>
          <a:stretch>
            <a:fillRect/>
          </a:stretch>
        </p:blipFill>
        <p:spPr>
          <a:xfrm>
            <a:off x="0" y="3307849"/>
            <a:ext cx="3026664" cy="2407152"/>
          </a:xfrm>
          <a:prstGeom prst="rect">
            <a:avLst/>
          </a:prstGeom>
        </p:spPr>
      </p:pic>
      <p:grpSp>
        <p:nvGrpSpPr>
          <p:cNvPr id="5" name="Google Shape;570;p17">
            <a:extLst>
              <a:ext uri="{FF2B5EF4-FFF2-40B4-BE49-F238E27FC236}">
                <a16:creationId xmlns:a16="http://schemas.microsoft.com/office/drawing/2014/main" id="{11D74EA3-2F33-6E6D-9467-88BE2238B3BA}"/>
              </a:ext>
            </a:extLst>
          </p:cNvPr>
          <p:cNvGrpSpPr/>
          <p:nvPr/>
        </p:nvGrpSpPr>
        <p:grpSpPr>
          <a:xfrm>
            <a:off x="7856738" y="4829452"/>
            <a:ext cx="1287262" cy="885548"/>
            <a:chOff x="3301300" y="2440050"/>
            <a:chExt cx="2541400" cy="2069938"/>
          </a:xfrm>
        </p:grpSpPr>
        <p:sp>
          <p:nvSpPr>
            <p:cNvPr id="6" name="Google Shape;571;p17">
              <a:extLst>
                <a:ext uri="{FF2B5EF4-FFF2-40B4-BE49-F238E27FC236}">
                  <a16:creationId xmlns:a16="http://schemas.microsoft.com/office/drawing/2014/main" id="{025E67E9-C081-90D1-0510-0E39BA6ED520}"/>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Google Shape;569;p17">
              <a:extLst>
                <a:ext uri="{FF2B5EF4-FFF2-40B4-BE49-F238E27FC236}">
                  <a16:creationId xmlns:a16="http://schemas.microsoft.com/office/drawing/2014/main" id="{4AD73D27-565E-58F5-FA1B-75BE31C99EF2}"/>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8" name="Google Shape;572;p17">
              <a:extLst>
                <a:ext uri="{FF2B5EF4-FFF2-40B4-BE49-F238E27FC236}">
                  <a16:creationId xmlns:a16="http://schemas.microsoft.com/office/drawing/2014/main" id="{68690EC9-699E-613C-B73F-489A48950EC4}"/>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9" name="Google Shape;573;p17">
              <a:extLst>
                <a:ext uri="{FF2B5EF4-FFF2-40B4-BE49-F238E27FC236}">
                  <a16:creationId xmlns:a16="http://schemas.microsoft.com/office/drawing/2014/main" id="{12552159-9B7A-80EF-DA6F-6DB48F2D3CF1}"/>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Tree>
    <p:extLst>
      <p:ext uri="{BB962C8B-B14F-4D97-AF65-F5344CB8AC3E}">
        <p14:creationId xmlns:p14="http://schemas.microsoft.com/office/powerpoint/2010/main" val="22732165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0749A-63AF-13BD-20FF-D131C0A18D20}"/>
              </a:ext>
            </a:extLst>
          </p:cNvPr>
          <p:cNvSpPr>
            <a:spLocks noGrp="1"/>
          </p:cNvSpPr>
          <p:nvPr>
            <p:ph type="title"/>
          </p:nvPr>
        </p:nvSpPr>
        <p:spPr>
          <a:xfrm>
            <a:off x="628650" y="0"/>
            <a:ext cx="7886700" cy="1104636"/>
          </a:xfrm>
        </p:spPr>
        <p:txBody>
          <a:bodyPr/>
          <a:lstStyle/>
          <a:p>
            <a:pPr algn="ctr"/>
            <a:r>
              <a:rPr lang="en-US" dirty="0"/>
              <a:t>Pains before the cross</a:t>
            </a:r>
          </a:p>
        </p:txBody>
      </p:sp>
      <p:sp>
        <p:nvSpPr>
          <p:cNvPr id="3" name="Content Placeholder 2">
            <a:extLst>
              <a:ext uri="{FF2B5EF4-FFF2-40B4-BE49-F238E27FC236}">
                <a16:creationId xmlns:a16="http://schemas.microsoft.com/office/drawing/2014/main" id="{273D2162-4A69-E81F-FE12-BA2E3119CB4F}"/>
              </a:ext>
            </a:extLst>
          </p:cNvPr>
          <p:cNvSpPr>
            <a:spLocks noGrp="1"/>
          </p:cNvSpPr>
          <p:nvPr>
            <p:ph idx="1"/>
          </p:nvPr>
        </p:nvSpPr>
        <p:spPr>
          <a:xfrm>
            <a:off x="0" y="1044442"/>
            <a:ext cx="9144000" cy="4670558"/>
          </a:xfrm>
        </p:spPr>
        <p:txBody>
          <a:bodyPr>
            <a:normAutofit/>
          </a:bodyPr>
          <a:lstStyle/>
          <a:p>
            <a:r>
              <a:rPr lang="en-US" sz="2400" dirty="0"/>
              <a:t>Mental, emotional, some physical pain. </a:t>
            </a:r>
          </a:p>
          <a:p>
            <a:r>
              <a:rPr lang="en-US" sz="2400" dirty="0"/>
              <a:t>John 19:1 Pilate then took Jesus and scourged Him.</a:t>
            </a:r>
          </a:p>
          <a:p>
            <a:r>
              <a:rPr lang="en-US" sz="2400" dirty="0"/>
              <a:t>John 19:2  And the soldiers twisted together a crown of thorns and put it on His head, and put a purple robe on Him.</a:t>
            </a:r>
          </a:p>
          <a:p>
            <a:endParaRPr lang="en-US" sz="2400" dirty="0"/>
          </a:p>
        </p:txBody>
      </p:sp>
      <p:pic>
        <p:nvPicPr>
          <p:cNvPr id="5" name="Picture 4" descr="A close up of a spider&#10;&#10;Description automatically generated with low confidence">
            <a:extLst>
              <a:ext uri="{FF2B5EF4-FFF2-40B4-BE49-F238E27FC236}">
                <a16:creationId xmlns:a16="http://schemas.microsoft.com/office/drawing/2014/main" id="{54F4F8C5-29D3-F25C-059A-15F126430E7A}"/>
              </a:ext>
            </a:extLst>
          </p:cNvPr>
          <p:cNvPicPr>
            <a:picLocks noChangeAspect="1"/>
          </p:cNvPicPr>
          <p:nvPr/>
        </p:nvPicPr>
        <p:blipFill>
          <a:blip r:embed="rId2"/>
          <a:stretch>
            <a:fillRect/>
          </a:stretch>
        </p:blipFill>
        <p:spPr>
          <a:xfrm>
            <a:off x="0" y="3941064"/>
            <a:ext cx="2364143" cy="1773936"/>
          </a:xfrm>
          <a:prstGeom prst="rect">
            <a:avLst/>
          </a:prstGeom>
        </p:spPr>
      </p:pic>
      <p:grpSp>
        <p:nvGrpSpPr>
          <p:cNvPr id="6" name="Google Shape;570;p17">
            <a:extLst>
              <a:ext uri="{FF2B5EF4-FFF2-40B4-BE49-F238E27FC236}">
                <a16:creationId xmlns:a16="http://schemas.microsoft.com/office/drawing/2014/main" id="{E2C0030D-DD74-ED4B-24A5-FEFDDEC943B6}"/>
              </a:ext>
            </a:extLst>
          </p:cNvPr>
          <p:cNvGrpSpPr/>
          <p:nvPr/>
        </p:nvGrpSpPr>
        <p:grpSpPr>
          <a:xfrm>
            <a:off x="7856738" y="4829452"/>
            <a:ext cx="1287262" cy="885548"/>
            <a:chOff x="3301300" y="2440050"/>
            <a:chExt cx="2541400" cy="2069938"/>
          </a:xfrm>
        </p:grpSpPr>
        <p:sp>
          <p:nvSpPr>
            <p:cNvPr id="7" name="Google Shape;571;p17">
              <a:extLst>
                <a:ext uri="{FF2B5EF4-FFF2-40B4-BE49-F238E27FC236}">
                  <a16:creationId xmlns:a16="http://schemas.microsoft.com/office/drawing/2014/main" id="{5B929565-6C9C-62A7-3FA6-45B57FD94F89}"/>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Google Shape;569;p17">
              <a:extLst>
                <a:ext uri="{FF2B5EF4-FFF2-40B4-BE49-F238E27FC236}">
                  <a16:creationId xmlns:a16="http://schemas.microsoft.com/office/drawing/2014/main" id="{08110D97-B57B-0445-B7ED-6D5ADD018748}"/>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9" name="Google Shape;572;p17">
              <a:extLst>
                <a:ext uri="{FF2B5EF4-FFF2-40B4-BE49-F238E27FC236}">
                  <a16:creationId xmlns:a16="http://schemas.microsoft.com/office/drawing/2014/main" id="{24C8643D-FEF3-0A7E-5F20-1F81EFCBBF0E}"/>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0" name="Google Shape;573;p17">
              <a:extLst>
                <a:ext uri="{FF2B5EF4-FFF2-40B4-BE49-F238E27FC236}">
                  <a16:creationId xmlns:a16="http://schemas.microsoft.com/office/drawing/2014/main" id="{B0B5EDBC-ED08-BC10-7B8C-5F4C013DFD47}"/>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Tree>
    <p:extLst>
      <p:ext uri="{BB962C8B-B14F-4D97-AF65-F5344CB8AC3E}">
        <p14:creationId xmlns:p14="http://schemas.microsoft.com/office/powerpoint/2010/main" val="31676831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0749A-63AF-13BD-20FF-D131C0A18D20}"/>
              </a:ext>
            </a:extLst>
          </p:cNvPr>
          <p:cNvSpPr>
            <a:spLocks noGrp="1"/>
          </p:cNvSpPr>
          <p:nvPr>
            <p:ph type="title"/>
          </p:nvPr>
        </p:nvSpPr>
        <p:spPr>
          <a:xfrm>
            <a:off x="628650" y="0"/>
            <a:ext cx="7886700" cy="1104636"/>
          </a:xfrm>
        </p:spPr>
        <p:txBody>
          <a:bodyPr/>
          <a:lstStyle/>
          <a:p>
            <a:pPr algn="ctr"/>
            <a:r>
              <a:rPr lang="en-US" dirty="0"/>
              <a:t>Pains before the cross</a:t>
            </a:r>
          </a:p>
        </p:txBody>
      </p:sp>
      <p:sp>
        <p:nvSpPr>
          <p:cNvPr id="3" name="Content Placeholder 2">
            <a:extLst>
              <a:ext uri="{FF2B5EF4-FFF2-40B4-BE49-F238E27FC236}">
                <a16:creationId xmlns:a16="http://schemas.microsoft.com/office/drawing/2014/main" id="{273D2162-4A69-E81F-FE12-BA2E3119CB4F}"/>
              </a:ext>
            </a:extLst>
          </p:cNvPr>
          <p:cNvSpPr>
            <a:spLocks noGrp="1"/>
          </p:cNvSpPr>
          <p:nvPr>
            <p:ph idx="1"/>
          </p:nvPr>
        </p:nvSpPr>
        <p:spPr>
          <a:xfrm>
            <a:off x="0" y="1044442"/>
            <a:ext cx="9144000" cy="4670558"/>
          </a:xfrm>
        </p:spPr>
        <p:txBody>
          <a:bodyPr>
            <a:normAutofit lnSpcReduction="10000"/>
          </a:bodyPr>
          <a:lstStyle/>
          <a:p>
            <a:r>
              <a:rPr lang="en-US" sz="2400" dirty="0"/>
              <a:t>Mental, emotional, some physical pain. </a:t>
            </a:r>
          </a:p>
          <a:p>
            <a:r>
              <a:rPr lang="en-US" sz="2400" dirty="0"/>
              <a:t>John 19:1 Pilate then took Jesus and scourged Him.</a:t>
            </a:r>
          </a:p>
          <a:p>
            <a:r>
              <a:rPr lang="en-US" sz="2400" dirty="0"/>
              <a:t>John 19:2  And the soldiers twisted together a crown of thorns and put it on His head, and put a purple robe on Him.</a:t>
            </a:r>
          </a:p>
          <a:p>
            <a:r>
              <a:rPr lang="en-US" sz="2400" dirty="0"/>
              <a:t>Mark 15:16 The soldiers took Him away into the palace, and they *called together the whole Roman cohort. 17 They *dressed Him up in purple, and after twisting a crown of thorns, they put it on Him; 18 and they began to acclaim Him, “Hail, King of the Jews!” 19 They kept beating His head with a reed, and spitting on Him, and kneeling and bowing before Him. 20 After they had mocked Him, they took the purple robe off Him and put His own garments on Him. And they *led Him out to crucify Him.</a:t>
            </a:r>
          </a:p>
          <a:p>
            <a:r>
              <a:rPr lang="en-US" sz="2400" dirty="0"/>
              <a:t>John 19:16 So he then handed Him over to them to be crucified.</a:t>
            </a:r>
          </a:p>
          <a:p>
            <a:endParaRPr lang="en-US" sz="2400" dirty="0"/>
          </a:p>
        </p:txBody>
      </p:sp>
      <p:grpSp>
        <p:nvGrpSpPr>
          <p:cNvPr id="4" name="Google Shape;570;p17">
            <a:extLst>
              <a:ext uri="{FF2B5EF4-FFF2-40B4-BE49-F238E27FC236}">
                <a16:creationId xmlns:a16="http://schemas.microsoft.com/office/drawing/2014/main" id="{F814D7AD-5095-939E-5DD0-11FB2EACCFE2}"/>
              </a:ext>
            </a:extLst>
          </p:cNvPr>
          <p:cNvGrpSpPr/>
          <p:nvPr/>
        </p:nvGrpSpPr>
        <p:grpSpPr>
          <a:xfrm>
            <a:off x="7856738" y="4829452"/>
            <a:ext cx="1287262" cy="885548"/>
            <a:chOff x="3301300" y="2440050"/>
            <a:chExt cx="2541400" cy="2069938"/>
          </a:xfrm>
        </p:grpSpPr>
        <p:sp>
          <p:nvSpPr>
            <p:cNvPr id="6" name="Google Shape;571;p17">
              <a:extLst>
                <a:ext uri="{FF2B5EF4-FFF2-40B4-BE49-F238E27FC236}">
                  <a16:creationId xmlns:a16="http://schemas.microsoft.com/office/drawing/2014/main" id="{8EE8EA90-9590-29B5-0A85-D8E28DFF7192}"/>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Google Shape;569;p17">
              <a:extLst>
                <a:ext uri="{FF2B5EF4-FFF2-40B4-BE49-F238E27FC236}">
                  <a16:creationId xmlns:a16="http://schemas.microsoft.com/office/drawing/2014/main" id="{002BDAD0-0851-E58E-FACD-0B6C653F8CD1}"/>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8" name="Google Shape;572;p17">
              <a:extLst>
                <a:ext uri="{FF2B5EF4-FFF2-40B4-BE49-F238E27FC236}">
                  <a16:creationId xmlns:a16="http://schemas.microsoft.com/office/drawing/2014/main" id="{0EEB0363-6DD8-A16E-D7D0-C48FA81A1428}"/>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9" name="Google Shape;573;p17">
              <a:extLst>
                <a:ext uri="{FF2B5EF4-FFF2-40B4-BE49-F238E27FC236}">
                  <a16:creationId xmlns:a16="http://schemas.microsoft.com/office/drawing/2014/main" id="{6EEF1BD0-0467-4884-C047-64AE12291E50}"/>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Tree>
    <p:extLst>
      <p:ext uri="{BB962C8B-B14F-4D97-AF65-F5344CB8AC3E}">
        <p14:creationId xmlns:p14="http://schemas.microsoft.com/office/powerpoint/2010/main" val="8597174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D92CA0-A659-343F-C1CE-E253D8789EE0}"/>
              </a:ext>
            </a:extLst>
          </p:cNvPr>
          <p:cNvSpPr>
            <a:spLocks noGrp="1"/>
          </p:cNvSpPr>
          <p:nvPr>
            <p:ph idx="1"/>
          </p:nvPr>
        </p:nvSpPr>
        <p:spPr/>
        <p:txBody>
          <a:bodyPr/>
          <a:lstStyle/>
          <a:p>
            <a:r>
              <a:rPr lang="en-US" dirty="0"/>
              <a:t>Juan 19:17 They took Jesus, therefore, and He went out, bearing His own cross, to the place called the Place of a Skull, which is called in Hebrew, Golgotha.</a:t>
            </a:r>
          </a:p>
          <a:p>
            <a:r>
              <a:rPr lang="en-US" dirty="0"/>
              <a:t>Matthew 27:32 As they were coming out, they found a man of Cyrene named Simon, whom they pressed into service to bear His cross.</a:t>
            </a:r>
          </a:p>
          <a:p>
            <a:r>
              <a:rPr lang="en-US" dirty="0"/>
              <a:t>It’s about .5 mile walk there. He’s been turned over to the Roman soldiers (typically group of 5) they’re trying to maintain order and make sure that the condemned gets to the cross alive. </a:t>
            </a:r>
          </a:p>
          <a:p>
            <a:r>
              <a:rPr lang="en-US" dirty="0"/>
              <a:t>It’s unlikely that Jesus is carrying the full cross. </a:t>
            </a:r>
            <a:br>
              <a:rPr lang="en-US" dirty="0"/>
            </a:br>
            <a:endParaRPr lang="en-US" dirty="0"/>
          </a:p>
        </p:txBody>
      </p:sp>
      <p:sp>
        <p:nvSpPr>
          <p:cNvPr id="4" name="Title 1">
            <a:extLst>
              <a:ext uri="{FF2B5EF4-FFF2-40B4-BE49-F238E27FC236}">
                <a16:creationId xmlns:a16="http://schemas.microsoft.com/office/drawing/2014/main" id="{8FD4390B-6A3F-CCA1-C964-FDA68E28EDD4}"/>
              </a:ext>
            </a:extLst>
          </p:cNvPr>
          <p:cNvSpPr txBox="1">
            <a:spLocks/>
          </p:cNvSpPr>
          <p:nvPr/>
        </p:nvSpPr>
        <p:spPr>
          <a:xfrm>
            <a:off x="628650" y="0"/>
            <a:ext cx="7886700" cy="1104636"/>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dirty="0"/>
              <a:t>The way to the cross</a:t>
            </a:r>
          </a:p>
        </p:txBody>
      </p:sp>
      <p:grpSp>
        <p:nvGrpSpPr>
          <p:cNvPr id="6" name="Google Shape;570;p17">
            <a:extLst>
              <a:ext uri="{FF2B5EF4-FFF2-40B4-BE49-F238E27FC236}">
                <a16:creationId xmlns:a16="http://schemas.microsoft.com/office/drawing/2014/main" id="{5D63E48C-5522-6896-2459-DB8F1ABBEB66}"/>
              </a:ext>
            </a:extLst>
          </p:cNvPr>
          <p:cNvGrpSpPr/>
          <p:nvPr/>
        </p:nvGrpSpPr>
        <p:grpSpPr>
          <a:xfrm>
            <a:off x="7856738" y="4829452"/>
            <a:ext cx="1287262" cy="885548"/>
            <a:chOff x="3301300" y="2440050"/>
            <a:chExt cx="2541400" cy="2069938"/>
          </a:xfrm>
        </p:grpSpPr>
        <p:sp>
          <p:nvSpPr>
            <p:cNvPr id="7" name="Google Shape;571;p17">
              <a:extLst>
                <a:ext uri="{FF2B5EF4-FFF2-40B4-BE49-F238E27FC236}">
                  <a16:creationId xmlns:a16="http://schemas.microsoft.com/office/drawing/2014/main" id="{1E51ABDC-669B-F11C-B2C8-5EB5C2EFA69D}"/>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Google Shape;569;p17">
              <a:extLst>
                <a:ext uri="{FF2B5EF4-FFF2-40B4-BE49-F238E27FC236}">
                  <a16:creationId xmlns:a16="http://schemas.microsoft.com/office/drawing/2014/main" id="{8BDBCCD6-A3E2-5259-9AE0-A256642EAA68}"/>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9" name="Google Shape;572;p17">
              <a:extLst>
                <a:ext uri="{FF2B5EF4-FFF2-40B4-BE49-F238E27FC236}">
                  <a16:creationId xmlns:a16="http://schemas.microsoft.com/office/drawing/2014/main" id="{9AE8F2C9-F400-F4DF-818C-CB35B47A4722}"/>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0" name="Google Shape;573;p17">
              <a:extLst>
                <a:ext uri="{FF2B5EF4-FFF2-40B4-BE49-F238E27FC236}">
                  <a16:creationId xmlns:a16="http://schemas.microsoft.com/office/drawing/2014/main" id="{800C688C-A01D-06C1-9487-283E2FD92F26}"/>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Tree>
    <p:extLst>
      <p:ext uri="{BB962C8B-B14F-4D97-AF65-F5344CB8AC3E}">
        <p14:creationId xmlns:p14="http://schemas.microsoft.com/office/powerpoint/2010/main" val="18336419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1A476-ADB6-DB59-73D9-DADA6EBED072}"/>
              </a:ext>
            </a:extLst>
          </p:cNvPr>
          <p:cNvSpPr>
            <a:spLocks noGrp="1"/>
          </p:cNvSpPr>
          <p:nvPr>
            <p:ph type="title"/>
          </p:nvPr>
        </p:nvSpPr>
        <p:spPr/>
        <p:txBody>
          <a:bodyPr/>
          <a:lstStyle/>
          <a:p>
            <a:pPr algn="ctr"/>
            <a:r>
              <a:rPr lang="en-US" dirty="0"/>
              <a:t>The cross</a:t>
            </a:r>
          </a:p>
        </p:txBody>
      </p:sp>
      <p:graphicFrame>
        <p:nvGraphicFramePr>
          <p:cNvPr id="4" name="Table 4">
            <a:extLst>
              <a:ext uri="{FF2B5EF4-FFF2-40B4-BE49-F238E27FC236}">
                <a16:creationId xmlns:a16="http://schemas.microsoft.com/office/drawing/2014/main" id="{BEAE532A-063B-2C75-511A-76131C1D0552}"/>
              </a:ext>
            </a:extLst>
          </p:cNvPr>
          <p:cNvGraphicFramePr>
            <a:graphicFrameLocks noGrp="1"/>
          </p:cNvGraphicFramePr>
          <p:nvPr>
            <p:ph idx="1"/>
          </p:nvPr>
        </p:nvGraphicFramePr>
        <p:xfrm>
          <a:off x="628650" y="1746250"/>
          <a:ext cx="7886700" cy="3273806"/>
        </p:xfrm>
        <a:graphic>
          <a:graphicData uri="http://schemas.openxmlformats.org/drawingml/2006/table">
            <a:tbl>
              <a:tblPr firstRow="1" bandRow="1">
                <a:tableStyleId>{5C22544A-7EE6-4342-B048-85BDC9FD1C3A}</a:tableStyleId>
              </a:tblPr>
              <a:tblGrid>
                <a:gridCol w="3943350">
                  <a:extLst>
                    <a:ext uri="{9D8B030D-6E8A-4147-A177-3AD203B41FA5}">
                      <a16:colId xmlns:a16="http://schemas.microsoft.com/office/drawing/2014/main" val="2641279686"/>
                    </a:ext>
                  </a:extLst>
                </a:gridCol>
                <a:gridCol w="3943350">
                  <a:extLst>
                    <a:ext uri="{9D8B030D-6E8A-4147-A177-3AD203B41FA5}">
                      <a16:colId xmlns:a16="http://schemas.microsoft.com/office/drawing/2014/main" val="1224724607"/>
                    </a:ext>
                  </a:extLst>
                </a:gridCol>
              </a:tblGrid>
              <a:tr h="1636903">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2000" b="0" dirty="0"/>
                        <a:t>Matthew 27:35 And when they had crucified Him, they divided up His garments among themselves by casting lots.</a:t>
                      </a:r>
                    </a:p>
                  </a:txBody>
                  <a:tcPr anchor="ctr">
                    <a:lnR w="28575" cap="flat" cmpd="sng" algn="ctr">
                      <a:solidFill>
                        <a:schemeClr val="accent1">
                          <a:lumMod val="50000"/>
                        </a:schemeClr>
                      </a:solidFill>
                      <a:prstDash val="solid"/>
                      <a:round/>
                      <a:headEnd type="none" w="med" len="med"/>
                      <a:tailEnd type="none" w="med" len="med"/>
                    </a:lnR>
                    <a:lnB w="28575" cap="flat" cmpd="sng" algn="ctr">
                      <a:solidFill>
                        <a:schemeClr val="accent1">
                          <a:lumMod val="50000"/>
                        </a:schemeClr>
                      </a:solidFill>
                      <a:prstDash val="solid"/>
                      <a:round/>
                      <a:headEnd type="none" w="med" len="med"/>
                      <a:tailEnd type="none" w="med" len="med"/>
                    </a:lnB>
                    <a:solidFill>
                      <a:schemeClr val="bg1"/>
                    </a:solidFill>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2000" b="0" dirty="0"/>
                        <a:t>Mark 15:24 And they *crucified Him, and *divided up His garments among themselves, casting lots for them to decide what each man should take.</a:t>
                      </a:r>
                    </a:p>
                  </a:txBody>
                  <a:tcPr anchor="ctr">
                    <a:lnL w="28575" cap="flat" cmpd="sng" algn="ctr">
                      <a:solidFill>
                        <a:schemeClr val="accent1">
                          <a:lumMod val="50000"/>
                        </a:schemeClr>
                      </a:solidFill>
                      <a:prstDash val="solid"/>
                      <a:round/>
                      <a:headEnd type="none" w="med" len="med"/>
                      <a:tailEnd type="none" w="med" len="med"/>
                    </a:lnL>
                    <a:lnB w="28575" cap="flat" cmpd="sng" algn="ctr">
                      <a:solidFill>
                        <a:schemeClr val="accent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47897342"/>
                  </a:ext>
                </a:extLst>
              </a:tr>
              <a:tr h="1636903">
                <a:tc>
                  <a:txBody>
                    <a:bodyPr/>
                    <a:lstStyle/>
                    <a:p>
                      <a:pPr algn="ctr"/>
                      <a:r>
                        <a:rPr lang="en-US" sz="2000" dirty="0">
                          <a:solidFill>
                            <a:schemeClr val="tx1"/>
                          </a:solidFill>
                        </a:rPr>
                        <a:t>Luke 23:33 When they came to the place called The Skull, there they crucified Him and the criminals, one on the right and the other on the left.</a:t>
                      </a:r>
                      <a:endParaRPr lang="en-US" sz="2000" dirty="0"/>
                    </a:p>
                  </a:txBody>
                  <a:tcPr anchor="ctr">
                    <a:lnR w="28575" cap="flat" cmpd="sng" algn="ctr">
                      <a:solidFill>
                        <a:schemeClr val="accent1">
                          <a:lumMod val="50000"/>
                        </a:schemeClr>
                      </a:solidFill>
                      <a:prstDash val="solid"/>
                      <a:round/>
                      <a:headEnd type="none" w="med" len="med"/>
                      <a:tailEnd type="none" w="med" len="med"/>
                    </a:lnR>
                    <a:lnT w="28575" cap="flat" cmpd="sng" algn="ctr">
                      <a:solidFill>
                        <a:schemeClr val="accent1">
                          <a:lumMod val="50000"/>
                        </a:schemeClr>
                      </a:solidFill>
                      <a:prstDash val="solid"/>
                      <a:round/>
                      <a:headEnd type="none" w="med" len="med"/>
                      <a:tailEnd type="none" w="med" len="med"/>
                    </a:lnT>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John 19:18 There they crucified Him, and with Him two other men, one on either side, and Jesus in between.</a:t>
                      </a:r>
                    </a:p>
                  </a:txBody>
                  <a:tcPr anchor="ctr">
                    <a:lnL w="28575" cap="flat" cmpd="sng" algn="ctr">
                      <a:solidFill>
                        <a:schemeClr val="accent1">
                          <a:lumMod val="50000"/>
                        </a:schemeClr>
                      </a:solidFill>
                      <a:prstDash val="solid"/>
                      <a:round/>
                      <a:headEnd type="none" w="med" len="med"/>
                      <a:tailEnd type="none" w="med" len="med"/>
                    </a:lnL>
                    <a:lnT w="28575" cap="flat" cmpd="sng" algn="ctr">
                      <a:solidFill>
                        <a:schemeClr val="accent1">
                          <a:lumMod val="50000"/>
                        </a:schemeClr>
                      </a:solidFill>
                      <a:prstDash val="solid"/>
                      <a:round/>
                      <a:headEnd type="none" w="med" len="med"/>
                      <a:tailEnd type="none" w="med" len="med"/>
                    </a:lnT>
                    <a:solidFill>
                      <a:schemeClr val="bg1"/>
                    </a:solidFill>
                  </a:tcPr>
                </a:tc>
                <a:extLst>
                  <a:ext uri="{0D108BD9-81ED-4DB2-BD59-A6C34878D82A}">
                    <a16:rowId xmlns:a16="http://schemas.microsoft.com/office/drawing/2014/main" val="3585226435"/>
                  </a:ext>
                </a:extLst>
              </a:tr>
            </a:tbl>
          </a:graphicData>
        </a:graphic>
      </p:graphicFrame>
      <p:grpSp>
        <p:nvGrpSpPr>
          <p:cNvPr id="3" name="Google Shape;570;p17">
            <a:extLst>
              <a:ext uri="{FF2B5EF4-FFF2-40B4-BE49-F238E27FC236}">
                <a16:creationId xmlns:a16="http://schemas.microsoft.com/office/drawing/2014/main" id="{218712AA-E192-78EF-F79A-847B28767860}"/>
              </a:ext>
            </a:extLst>
          </p:cNvPr>
          <p:cNvGrpSpPr/>
          <p:nvPr/>
        </p:nvGrpSpPr>
        <p:grpSpPr>
          <a:xfrm>
            <a:off x="7856738" y="4829452"/>
            <a:ext cx="1287262" cy="885548"/>
            <a:chOff x="3301300" y="2440050"/>
            <a:chExt cx="2541400" cy="2069938"/>
          </a:xfrm>
        </p:grpSpPr>
        <p:sp>
          <p:nvSpPr>
            <p:cNvPr id="5" name="Google Shape;571;p17">
              <a:extLst>
                <a:ext uri="{FF2B5EF4-FFF2-40B4-BE49-F238E27FC236}">
                  <a16:creationId xmlns:a16="http://schemas.microsoft.com/office/drawing/2014/main" id="{4B5FA80F-BD8C-7AB1-7497-718FB09166EE}"/>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Google Shape;569;p17">
              <a:extLst>
                <a:ext uri="{FF2B5EF4-FFF2-40B4-BE49-F238E27FC236}">
                  <a16:creationId xmlns:a16="http://schemas.microsoft.com/office/drawing/2014/main" id="{370B1331-C3C4-9AD0-7F21-1C813B5F6E72}"/>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7" name="Google Shape;572;p17">
              <a:extLst>
                <a:ext uri="{FF2B5EF4-FFF2-40B4-BE49-F238E27FC236}">
                  <a16:creationId xmlns:a16="http://schemas.microsoft.com/office/drawing/2014/main" id="{3D8CF68F-DAD4-8189-CB3F-EEE574A793FA}"/>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8" name="Google Shape;573;p17">
              <a:extLst>
                <a:ext uri="{FF2B5EF4-FFF2-40B4-BE49-F238E27FC236}">
                  <a16:creationId xmlns:a16="http://schemas.microsoft.com/office/drawing/2014/main" id="{6C52575C-1DF3-2242-4530-DF6535226610}"/>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Tree>
    <p:extLst>
      <p:ext uri="{BB962C8B-B14F-4D97-AF65-F5344CB8AC3E}">
        <p14:creationId xmlns:p14="http://schemas.microsoft.com/office/powerpoint/2010/main" val="28103105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92CCF-1D7B-44C9-9A5E-621D483DEEFC}"/>
              </a:ext>
            </a:extLst>
          </p:cNvPr>
          <p:cNvSpPr>
            <a:spLocks noGrp="1"/>
          </p:cNvSpPr>
          <p:nvPr>
            <p:ph type="ctrTitle"/>
          </p:nvPr>
        </p:nvSpPr>
        <p:spPr>
          <a:xfrm>
            <a:off x="980803" y="1429566"/>
            <a:ext cx="7182394" cy="2855867"/>
          </a:xfrm>
        </p:spPr>
        <p:txBody>
          <a:bodyPr anchor="ctr">
            <a:noAutofit/>
          </a:bodyPr>
          <a:lstStyle/>
          <a:p>
            <a:r>
              <a:rPr lang="en-US" sz="4400" dirty="0"/>
              <a:t>We’ll read from John’s account of the crucifixion of Christ.</a:t>
            </a:r>
            <a:br>
              <a:rPr lang="en-US" sz="4400" dirty="0"/>
            </a:br>
            <a:r>
              <a:rPr lang="en-US" sz="4800" b="1" u="sng" dirty="0"/>
              <a:t>John 19:1-7, 16-19, </a:t>
            </a:r>
            <a:br>
              <a:rPr lang="en-US" sz="4800" b="1" u="sng" dirty="0"/>
            </a:br>
            <a:r>
              <a:rPr lang="en-US" sz="4800" b="1" u="sng" dirty="0"/>
              <a:t>23-24, 28-30</a:t>
            </a:r>
            <a:endParaRPr lang="en-US" sz="4400" b="1" u="sng" dirty="0"/>
          </a:p>
        </p:txBody>
      </p:sp>
      <p:grpSp>
        <p:nvGrpSpPr>
          <p:cNvPr id="9" name="Google Shape;570;p17">
            <a:extLst>
              <a:ext uri="{FF2B5EF4-FFF2-40B4-BE49-F238E27FC236}">
                <a16:creationId xmlns:a16="http://schemas.microsoft.com/office/drawing/2014/main" id="{48EC9092-95D1-416D-F91B-021C51912101}"/>
              </a:ext>
            </a:extLst>
          </p:cNvPr>
          <p:cNvGrpSpPr/>
          <p:nvPr/>
        </p:nvGrpSpPr>
        <p:grpSpPr>
          <a:xfrm>
            <a:off x="7856738" y="4829452"/>
            <a:ext cx="1287262" cy="885548"/>
            <a:chOff x="3301300" y="2440050"/>
            <a:chExt cx="2541400" cy="2069938"/>
          </a:xfrm>
        </p:grpSpPr>
        <p:sp>
          <p:nvSpPr>
            <p:cNvPr id="10" name="Google Shape;571;p17">
              <a:extLst>
                <a:ext uri="{FF2B5EF4-FFF2-40B4-BE49-F238E27FC236}">
                  <a16:creationId xmlns:a16="http://schemas.microsoft.com/office/drawing/2014/main" id="{8802B90C-29A9-08E6-2B6C-C9D39B25DD2D}"/>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Google Shape;569;p17">
              <a:extLst>
                <a:ext uri="{FF2B5EF4-FFF2-40B4-BE49-F238E27FC236}">
                  <a16:creationId xmlns:a16="http://schemas.microsoft.com/office/drawing/2014/main" id="{AAB0B5E5-D13B-9530-D75A-29A538214953}"/>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2" name="Google Shape;572;p17">
              <a:extLst>
                <a:ext uri="{FF2B5EF4-FFF2-40B4-BE49-F238E27FC236}">
                  <a16:creationId xmlns:a16="http://schemas.microsoft.com/office/drawing/2014/main" id="{010D7E1D-AC5E-1389-D45D-C5CF348CE155}"/>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3" name="Google Shape;573;p17">
              <a:extLst>
                <a:ext uri="{FF2B5EF4-FFF2-40B4-BE49-F238E27FC236}">
                  <a16:creationId xmlns:a16="http://schemas.microsoft.com/office/drawing/2014/main" id="{0AEAE9FD-20A7-E7CB-90A4-FD8ADAAE1F18}"/>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Tree>
    <p:extLst>
      <p:ext uri="{BB962C8B-B14F-4D97-AF65-F5344CB8AC3E}">
        <p14:creationId xmlns:p14="http://schemas.microsoft.com/office/powerpoint/2010/main" val="11765028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0AEBE-CA4A-E656-A0CD-B4A93FBF2C94}"/>
              </a:ext>
            </a:extLst>
          </p:cNvPr>
          <p:cNvSpPr>
            <a:spLocks noGrp="1"/>
          </p:cNvSpPr>
          <p:nvPr>
            <p:ph type="title"/>
          </p:nvPr>
        </p:nvSpPr>
        <p:spPr/>
        <p:txBody>
          <a:bodyPr/>
          <a:lstStyle/>
          <a:p>
            <a:pPr algn="ctr"/>
            <a:r>
              <a:rPr lang="en-US" dirty="0"/>
              <a:t>The cross</a:t>
            </a:r>
          </a:p>
        </p:txBody>
      </p:sp>
      <p:sp>
        <p:nvSpPr>
          <p:cNvPr id="8" name="Content Placeholder 7">
            <a:extLst>
              <a:ext uri="{FF2B5EF4-FFF2-40B4-BE49-F238E27FC236}">
                <a16:creationId xmlns:a16="http://schemas.microsoft.com/office/drawing/2014/main" id="{4AD67070-7866-E3ED-DD76-03FDDA2CB298}"/>
              </a:ext>
            </a:extLst>
          </p:cNvPr>
          <p:cNvSpPr>
            <a:spLocks noGrp="1"/>
          </p:cNvSpPr>
          <p:nvPr>
            <p:ph idx="1"/>
          </p:nvPr>
        </p:nvSpPr>
        <p:spPr>
          <a:xfrm>
            <a:off x="0" y="1408907"/>
            <a:ext cx="4809744" cy="4306093"/>
          </a:xfrm>
        </p:spPr>
        <p:txBody>
          <a:bodyPr>
            <a:normAutofit fontScale="92500"/>
          </a:bodyPr>
          <a:lstStyle/>
          <a:p>
            <a:r>
              <a:rPr lang="en-US" sz="2000" dirty="0"/>
              <a:t>Once there the Roman soldiers would get to work. </a:t>
            </a:r>
          </a:p>
          <a:p>
            <a:pPr lvl="1"/>
            <a:r>
              <a:rPr lang="en-US" sz="2100" dirty="0">
                <a:effectLst/>
                <a:latin typeface="Calibri" panose="020F0502020204030204" pitchFamily="34" charset="0"/>
                <a:ea typeface="Calibri" panose="020F0502020204030204" pitchFamily="34" charset="0"/>
                <a:cs typeface="Times New Roman" panose="02020603050405020304" pitchFamily="18" charset="0"/>
              </a:rPr>
              <a:t>They would stretch out His arms to nail Him to the crossbeam.</a:t>
            </a:r>
          </a:p>
          <a:p>
            <a:pPr lvl="1"/>
            <a:r>
              <a:rPr lang="en-US" sz="2100" dirty="0">
                <a:effectLst/>
                <a:latin typeface="Calibri" panose="020F0502020204030204" pitchFamily="34" charset="0"/>
                <a:ea typeface="Calibri" panose="020F0502020204030204" pitchFamily="34" charset="0"/>
                <a:cs typeface="Times New Roman" panose="02020603050405020304" pitchFamily="18" charset="0"/>
              </a:rPr>
              <a:t>2 soldiers would then typically get on the criminal. One on his chest and the other on his legs to keep him from moving. </a:t>
            </a:r>
          </a:p>
          <a:p>
            <a:pPr lvl="1"/>
            <a:r>
              <a:rPr lang="en-US" sz="2100" dirty="0">
                <a:effectLst/>
                <a:latin typeface="Calibri" panose="020F0502020204030204" pitchFamily="34" charset="0"/>
                <a:ea typeface="Calibri" panose="020F0502020204030204" pitchFamily="34" charset="0"/>
                <a:cs typeface="Times New Roman" panose="02020603050405020304" pitchFamily="18" charset="0"/>
              </a:rPr>
              <a:t>Then a large 5–7-inch nail was driven through the hand. Typically, at the wrist. </a:t>
            </a:r>
          </a:p>
          <a:p>
            <a:pPr lvl="1"/>
            <a:r>
              <a:rPr lang="en-US" sz="2100" dirty="0">
                <a:effectLst/>
                <a:latin typeface="Calibri" panose="020F0502020204030204" pitchFamily="34" charset="0"/>
                <a:ea typeface="Calibri" panose="020F0502020204030204" pitchFamily="34" charset="0"/>
                <a:cs typeface="Times New Roman" panose="02020603050405020304" pitchFamily="18" charset="0"/>
              </a:rPr>
              <a:t>It’s important to think about this, if it was through the palm, it wouldn’t have held the body.</a:t>
            </a:r>
          </a:p>
          <a:p>
            <a:pPr lvl="1"/>
            <a:r>
              <a:rPr lang="en-US" sz="2100" dirty="0">
                <a:latin typeface="Calibri" panose="020F0502020204030204" pitchFamily="34" charset="0"/>
                <a:ea typeface="Calibri" panose="020F0502020204030204" pitchFamily="34" charset="0"/>
                <a:cs typeface="Times New Roman" panose="02020603050405020304" pitchFamily="18" charset="0"/>
              </a:rPr>
              <a:t>Two</a:t>
            </a:r>
            <a:r>
              <a:rPr lang="en-US" sz="2100" dirty="0">
                <a:effectLst/>
                <a:latin typeface="Calibri" panose="020F0502020204030204" pitchFamily="34" charset="0"/>
                <a:ea typeface="Calibri" panose="020F0502020204030204" pitchFamily="34" charset="0"/>
                <a:cs typeface="Times New Roman" panose="02020603050405020304" pitchFamily="18" charset="0"/>
              </a:rPr>
              <a:t> possible options: it was driven at an angle and forced to come out of the wrist or forced through the wrist itself. </a:t>
            </a:r>
          </a:p>
          <a:p>
            <a:endParaRPr lang="en-US" dirty="0"/>
          </a:p>
        </p:txBody>
      </p:sp>
      <p:pic>
        <p:nvPicPr>
          <p:cNvPr id="9" name="Picture 8" descr="Diagram&#10;&#10;Description automatically generated">
            <a:extLst>
              <a:ext uri="{FF2B5EF4-FFF2-40B4-BE49-F238E27FC236}">
                <a16:creationId xmlns:a16="http://schemas.microsoft.com/office/drawing/2014/main" id="{412B7296-FEB8-1C3D-068E-A03209B9197B}"/>
              </a:ext>
            </a:extLst>
          </p:cNvPr>
          <p:cNvPicPr>
            <a:picLocks noChangeAspect="1"/>
          </p:cNvPicPr>
          <p:nvPr/>
        </p:nvPicPr>
        <p:blipFill>
          <a:blip r:embed="rId2"/>
          <a:stretch>
            <a:fillRect/>
          </a:stretch>
        </p:blipFill>
        <p:spPr>
          <a:xfrm>
            <a:off x="5189220" y="1560302"/>
            <a:ext cx="3326130" cy="2724911"/>
          </a:xfrm>
          <a:prstGeom prst="rect">
            <a:avLst/>
          </a:prstGeom>
        </p:spPr>
      </p:pic>
      <p:grpSp>
        <p:nvGrpSpPr>
          <p:cNvPr id="10" name="Google Shape;570;p17">
            <a:extLst>
              <a:ext uri="{FF2B5EF4-FFF2-40B4-BE49-F238E27FC236}">
                <a16:creationId xmlns:a16="http://schemas.microsoft.com/office/drawing/2014/main" id="{8D4F8A4E-ED32-88A1-700C-8FC1C576B349}"/>
              </a:ext>
            </a:extLst>
          </p:cNvPr>
          <p:cNvGrpSpPr/>
          <p:nvPr/>
        </p:nvGrpSpPr>
        <p:grpSpPr>
          <a:xfrm>
            <a:off x="7856738" y="4829452"/>
            <a:ext cx="1287262" cy="885548"/>
            <a:chOff x="3301300" y="2440050"/>
            <a:chExt cx="2541400" cy="2069938"/>
          </a:xfrm>
        </p:grpSpPr>
        <p:sp>
          <p:nvSpPr>
            <p:cNvPr id="11" name="Google Shape;571;p17">
              <a:extLst>
                <a:ext uri="{FF2B5EF4-FFF2-40B4-BE49-F238E27FC236}">
                  <a16:creationId xmlns:a16="http://schemas.microsoft.com/office/drawing/2014/main" id="{5C08A66B-0DAB-6F64-A026-0EBBDD744060}"/>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Google Shape;569;p17">
              <a:extLst>
                <a:ext uri="{FF2B5EF4-FFF2-40B4-BE49-F238E27FC236}">
                  <a16:creationId xmlns:a16="http://schemas.microsoft.com/office/drawing/2014/main" id="{4544A0A4-294A-F288-B811-BC80F3A50A2E}"/>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3" name="Google Shape;572;p17">
              <a:extLst>
                <a:ext uri="{FF2B5EF4-FFF2-40B4-BE49-F238E27FC236}">
                  <a16:creationId xmlns:a16="http://schemas.microsoft.com/office/drawing/2014/main" id="{F7D1FE3B-7F7A-CA99-71C5-3299D823247A}"/>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4" name="Google Shape;573;p17">
              <a:extLst>
                <a:ext uri="{FF2B5EF4-FFF2-40B4-BE49-F238E27FC236}">
                  <a16:creationId xmlns:a16="http://schemas.microsoft.com/office/drawing/2014/main" id="{8FFEDAA6-5C52-C169-E23C-B081DF07BEC7}"/>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Tree>
    <p:extLst>
      <p:ext uri="{BB962C8B-B14F-4D97-AF65-F5344CB8AC3E}">
        <p14:creationId xmlns:p14="http://schemas.microsoft.com/office/powerpoint/2010/main" val="15494911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fade">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fade">
                                      <p:cBhvr>
                                        <p:cTn id="27" dur="5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fade">
                                      <p:cBhvr>
                                        <p:cTn id="32"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1514C4-6C5F-D2E2-D13C-CAACAE0FC86F}"/>
              </a:ext>
            </a:extLst>
          </p:cNvPr>
          <p:cNvSpPr>
            <a:spLocks noGrp="1"/>
          </p:cNvSpPr>
          <p:nvPr>
            <p:ph idx="1"/>
          </p:nvPr>
        </p:nvSpPr>
        <p:spPr/>
        <p:txBody>
          <a:bodyPr>
            <a:normAutofit/>
          </a:bodyPr>
          <a:lstStyle/>
          <a:p>
            <a:r>
              <a:rPr lang="en-US" sz="2400" dirty="0"/>
              <a:t>The criminal’s hands were nailed so that he had to use his back to lift himself up to breathe. </a:t>
            </a:r>
          </a:p>
          <a:p>
            <a:r>
              <a:rPr lang="en-US" sz="2400" dirty="0"/>
              <a:t>Afterwards they would lift the prisoner up on the vertical beam. </a:t>
            </a:r>
          </a:p>
          <a:p>
            <a:r>
              <a:rPr lang="en-US" sz="2400" dirty="0"/>
              <a:t>Imagine the pain whenever the soldiers would let him go and the full weight is being felt on the cross.</a:t>
            </a:r>
          </a:p>
          <a:p>
            <a:r>
              <a:rPr lang="en-US" sz="2400" dirty="0"/>
              <a:t> Then lastly, they would drive a nail through his feet. Probably in the middle of the foot to not break bones.</a:t>
            </a:r>
          </a:p>
        </p:txBody>
      </p:sp>
      <p:sp>
        <p:nvSpPr>
          <p:cNvPr id="4" name="Title 1">
            <a:extLst>
              <a:ext uri="{FF2B5EF4-FFF2-40B4-BE49-F238E27FC236}">
                <a16:creationId xmlns:a16="http://schemas.microsoft.com/office/drawing/2014/main" id="{8A20162F-E9CD-132B-6075-67A8C080B86B}"/>
              </a:ext>
            </a:extLst>
          </p:cNvPr>
          <p:cNvSpPr>
            <a:spLocks noGrp="1"/>
          </p:cNvSpPr>
          <p:nvPr>
            <p:ph type="title"/>
          </p:nvPr>
        </p:nvSpPr>
        <p:spPr/>
        <p:txBody>
          <a:bodyPr/>
          <a:lstStyle/>
          <a:p>
            <a:pPr algn="ctr"/>
            <a:r>
              <a:rPr lang="en-US" dirty="0"/>
              <a:t>The cross</a:t>
            </a:r>
          </a:p>
        </p:txBody>
      </p:sp>
      <p:grpSp>
        <p:nvGrpSpPr>
          <p:cNvPr id="5" name="Google Shape;570;p17">
            <a:extLst>
              <a:ext uri="{FF2B5EF4-FFF2-40B4-BE49-F238E27FC236}">
                <a16:creationId xmlns:a16="http://schemas.microsoft.com/office/drawing/2014/main" id="{2A70794E-E5E3-46B0-8F2A-557C7691F1A5}"/>
              </a:ext>
            </a:extLst>
          </p:cNvPr>
          <p:cNvGrpSpPr/>
          <p:nvPr/>
        </p:nvGrpSpPr>
        <p:grpSpPr>
          <a:xfrm>
            <a:off x="7856738" y="4829452"/>
            <a:ext cx="1287262" cy="885548"/>
            <a:chOff x="3301300" y="2440050"/>
            <a:chExt cx="2541400" cy="2069938"/>
          </a:xfrm>
        </p:grpSpPr>
        <p:sp>
          <p:nvSpPr>
            <p:cNvPr id="6" name="Google Shape;571;p17">
              <a:extLst>
                <a:ext uri="{FF2B5EF4-FFF2-40B4-BE49-F238E27FC236}">
                  <a16:creationId xmlns:a16="http://schemas.microsoft.com/office/drawing/2014/main" id="{6AC77615-7A67-EC46-EC0A-2EA39C1A5F57}"/>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Google Shape;569;p17">
              <a:extLst>
                <a:ext uri="{FF2B5EF4-FFF2-40B4-BE49-F238E27FC236}">
                  <a16:creationId xmlns:a16="http://schemas.microsoft.com/office/drawing/2014/main" id="{41C866E5-BBC6-F87C-4CA4-BE229BCA51D2}"/>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8" name="Google Shape;572;p17">
              <a:extLst>
                <a:ext uri="{FF2B5EF4-FFF2-40B4-BE49-F238E27FC236}">
                  <a16:creationId xmlns:a16="http://schemas.microsoft.com/office/drawing/2014/main" id="{BC95C133-F303-F121-3EB5-CC27413727F2}"/>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9" name="Google Shape;573;p17">
              <a:extLst>
                <a:ext uri="{FF2B5EF4-FFF2-40B4-BE49-F238E27FC236}">
                  <a16:creationId xmlns:a16="http://schemas.microsoft.com/office/drawing/2014/main" id="{09F23970-B136-4D38-C56A-79CD331D605B}"/>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Tree>
    <p:extLst>
      <p:ext uri="{BB962C8B-B14F-4D97-AF65-F5344CB8AC3E}">
        <p14:creationId xmlns:p14="http://schemas.microsoft.com/office/powerpoint/2010/main" val="6252673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C80CF-59C5-94AC-D28B-F8DBE4111A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C1B2433-F162-A1CA-70A6-E76E2B5A1D6F}"/>
              </a:ext>
            </a:extLst>
          </p:cNvPr>
          <p:cNvSpPr>
            <a:spLocks noGrp="1"/>
          </p:cNvSpPr>
          <p:nvPr>
            <p:ph idx="1"/>
          </p:nvPr>
        </p:nvSpPr>
        <p:spPr/>
        <p:txBody>
          <a:bodyPr>
            <a:normAutofit/>
          </a:bodyPr>
          <a:lstStyle/>
          <a:p>
            <a:pPr marL="0" indent="0" algn="ctr">
              <a:buNone/>
            </a:pPr>
            <a:r>
              <a:rPr lang="en-US" sz="2800" dirty="0"/>
              <a:t>And so the body, in excruciating pain, would desperately search for a way to find relief. </a:t>
            </a:r>
          </a:p>
          <a:p>
            <a:pPr marL="0" indent="0" algn="ctr">
              <a:buNone/>
            </a:pPr>
            <a:r>
              <a:rPr lang="en-US" sz="2800" dirty="0"/>
              <a:t>But there wasn’t any.</a:t>
            </a:r>
          </a:p>
          <a:p>
            <a:pPr marL="0" indent="0" algn="ctr">
              <a:buNone/>
            </a:pPr>
            <a:r>
              <a:rPr lang="en-US" sz="2800" dirty="0"/>
              <a:t>Loss of blood, shock, heart attack, suffocation.</a:t>
            </a:r>
          </a:p>
          <a:p>
            <a:pPr marL="0" indent="0" algn="ctr">
              <a:buNone/>
            </a:pPr>
            <a:r>
              <a:rPr lang="en-US" sz="2800" dirty="0"/>
              <a:t>And while this was going on, it was quite a spectacle for the people watching.</a:t>
            </a:r>
          </a:p>
        </p:txBody>
      </p:sp>
      <p:grpSp>
        <p:nvGrpSpPr>
          <p:cNvPr id="4" name="Google Shape;570;p17">
            <a:extLst>
              <a:ext uri="{FF2B5EF4-FFF2-40B4-BE49-F238E27FC236}">
                <a16:creationId xmlns:a16="http://schemas.microsoft.com/office/drawing/2014/main" id="{E250AEEA-6457-3C32-6820-61AE7277278D}"/>
              </a:ext>
            </a:extLst>
          </p:cNvPr>
          <p:cNvGrpSpPr/>
          <p:nvPr/>
        </p:nvGrpSpPr>
        <p:grpSpPr>
          <a:xfrm>
            <a:off x="7856738" y="4829452"/>
            <a:ext cx="1287262" cy="885548"/>
            <a:chOff x="3301300" y="2440050"/>
            <a:chExt cx="2541400" cy="2069938"/>
          </a:xfrm>
        </p:grpSpPr>
        <p:sp>
          <p:nvSpPr>
            <p:cNvPr id="5" name="Google Shape;571;p17">
              <a:extLst>
                <a:ext uri="{FF2B5EF4-FFF2-40B4-BE49-F238E27FC236}">
                  <a16:creationId xmlns:a16="http://schemas.microsoft.com/office/drawing/2014/main" id="{75A03B81-20A4-594F-E460-07F78AAE0533}"/>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Google Shape;569;p17">
              <a:extLst>
                <a:ext uri="{FF2B5EF4-FFF2-40B4-BE49-F238E27FC236}">
                  <a16:creationId xmlns:a16="http://schemas.microsoft.com/office/drawing/2014/main" id="{626C31F5-3C26-F016-1CFF-5DB456BE32DC}"/>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7" name="Google Shape;572;p17">
              <a:extLst>
                <a:ext uri="{FF2B5EF4-FFF2-40B4-BE49-F238E27FC236}">
                  <a16:creationId xmlns:a16="http://schemas.microsoft.com/office/drawing/2014/main" id="{C78BD4E9-3D66-9D77-BE80-2996995475A2}"/>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8" name="Google Shape;573;p17">
              <a:extLst>
                <a:ext uri="{FF2B5EF4-FFF2-40B4-BE49-F238E27FC236}">
                  <a16:creationId xmlns:a16="http://schemas.microsoft.com/office/drawing/2014/main" id="{BBB6073C-42CF-459E-7C08-06789CE33918}"/>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Tree>
    <p:extLst>
      <p:ext uri="{BB962C8B-B14F-4D97-AF65-F5344CB8AC3E}">
        <p14:creationId xmlns:p14="http://schemas.microsoft.com/office/powerpoint/2010/main" val="40455069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87B53-8DC1-C577-009A-535AFB514CE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46D558-46D5-01F2-B30D-55AB19F67953}"/>
              </a:ext>
            </a:extLst>
          </p:cNvPr>
          <p:cNvSpPr>
            <a:spLocks noGrp="1"/>
          </p:cNvSpPr>
          <p:nvPr>
            <p:ph idx="1"/>
          </p:nvPr>
        </p:nvSpPr>
        <p:spPr/>
        <p:txBody>
          <a:bodyPr anchor="ctr">
            <a:normAutofit/>
          </a:bodyPr>
          <a:lstStyle/>
          <a:p>
            <a:pPr marL="0" indent="0" algn="ctr">
              <a:buNone/>
            </a:pPr>
            <a:r>
              <a:rPr lang="en-US" sz="3600" dirty="0"/>
              <a:t>Luke 23:46 And Jesus, crying out with a loud voice, said, “Father, into Your hands I commit My spirit.” Having said this, He breathed His last.</a:t>
            </a:r>
          </a:p>
        </p:txBody>
      </p:sp>
      <p:grpSp>
        <p:nvGrpSpPr>
          <p:cNvPr id="4" name="Google Shape;570;p17">
            <a:extLst>
              <a:ext uri="{FF2B5EF4-FFF2-40B4-BE49-F238E27FC236}">
                <a16:creationId xmlns:a16="http://schemas.microsoft.com/office/drawing/2014/main" id="{AAE8FE94-EFD7-6A98-1F45-064AF5C3EA9A}"/>
              </a:ext>
            </a:extLst>
          </p:cNvPr>
          <p:cNvGrpSpPr/>
          <p:nvPr/>
        </p:nvGrpSpPr>
        <p:grpSpPr>
          <a:xfrm>
            <a:off x="7856738" y="4829452"/>
            <a:ext cx="1287262" cy="885548"/>
            <a:chOff x="3301300" y="2440050"/>
            <a:chExt cx="2541400" cy="2069938"/>
          </a:xfrm>
        </p:grpSpPr>
        <p:sp>
          <p:nvSpPr>
            <p:cNvPr id="5" name="Google Shape;571;p17">
              <a:extLst>
                <a:ext uri="{FF2B5EF4-FFF2-40B4-BE49-F238E27FC236}">
                  <a16:creationId xmlns:a16="http://schemas.microsoft.com/office/drawing/2014/main" id="{95A18566-0330-D9E2-1EE8-5F597D3CB515}"/>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Google Shape;569;p17">
              <a:extLst>
                <a:ext uri="{FF2B5EF4-FFF2-40B4-BE49-F238E27FC236}">
                  <a16:creationId xmlns:a16="http://schemas.microsoft.com/office/drawing/2014/main" id="{164B223F-6930-D836-A764-312E2361387C}"/>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7" name="Google Shape;572;p17">
              <a:extLst>
                <a:ext uri="{FF2B5EF4-FFF2-40B4-BE49-F238E27FC236}">
                  <a16:creationId xmlns:a16="http://schemas.microsoft.com/office/drawing/2014/main" id="{959249AC-E867-FA8A-8DAA-ACE3FDF581E5}"/>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8" name="Google Shape;573;p17">
              <a:extLst>
                <a:ext uri="{FF2B5EF4-FFF2-40B4-BE49-F238E27FC236}">
                  <a16:creationId xmlns:a16="http://schemas.microsoft.com/office/drawing/2014/main" id="{7D4E3B14-E615-FD99-2D61-278B22EE7309}"/>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Tree>
    <p:extLst>
      <p:ext uri="{BB962C8B-B14F-4D97-AF65-F5344CB8AC3E}">
        <p14:creationId xmlns:p14="http://schemas.microsoft.com/office/powerpoint/2010/main" val="31758860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6F4FF7-7AE2-8458-4B09-262257473BD0}"/>
              </a:ext>
            </a:extLst>
          </p:cNvPr>
          <p:cNvSpPr>
            <a:spLocks noGrp="1"/>
          </p:cNvSpPr>
          <p:nvPr>
            <p:ph idx="1"/>
          </p:nvPr>
        </p:nvSpPr>
        <p:spPr/>
        <p:txBody>
          <a:bodyPr>
            <a:normAutofit/>
          </a:bodyPr>
          <a:lstStyle/>
          <a:p>
            <a:r>
              <a:rPr lang="en-US" sz="2400" dirty="0">
                <a:latin typeface="Calibri" panose="020F0502020204030204" pitchFamily="34" charset="0"/>
                <a:cs typeface="Calibri" panose="020F0502020204030204" pitchFamily="34" charset="0"/>
              </a:rPr>
              <a:t>In history there is no moment that did more to shape the world, that  did more to change the world, that changed the direction of time, more than the crucifixion ever did.</a:t>
            </a:r>
          </a:p>
          <a:p>
            <a:r>
              <a:rPr lang="en-US" sz="2400" dirty="0">
                <a:latin typeface="Calibri" panose="020F0502020204030204" pitchFamily="34" charset="0"/>
                <a:cs typeface="Calibri" panose="020F0502020204030204" pitchFamily="34" charset="0"/>
              </a:rPr>
              <a:t>It is an event that is universal and uniquely personal.</a:t>
            </a:r>
          </a:p>
          <a:p>
            <a:r>
              <a:rPr lang="en-US" sz="2400" dirty="0">
                <a:latin typeface="Calibri" panose="020F0502020204030204" pitchFamily="34" charset="0"/>
                <a:cs typeface="Calibri" panose="020F0502020204030204" pitchFamily="34" charset="0"/>
              </a:rPr>
              <a:t>It is seemingly insignificant in its moment, and yet life altering for everyone who has ever lived.</a:t>
            </a:r>
          </a:p>
          <a:p>
            <a:r>
              <a:rPr lang="en-US" sz="2400" dirty="0">
                <a:effectLst/>
                <a:latin typeface="Calibri" panose="020F0502020204030204" pitchFamily="34" charset="0"/>
                <a:ea typeface="Calibri" panose="020F0502020204030204" pitchFamily="34" charset="0"/>
                <a:cs typeface="Calibri" panose="020F0502020204030204" pitchFamily="34" charset="0"/>
              </a:rPr>
              <a:t>It is the moment that all of history leads to and at all times since is measured against but why?</a:t>
            </a:r>
          </a:p>
        </p:txBody>
      </p:sp>
      <p:grpSp>
        <p:nvGrpSpPr>
          <p:cNvPr id="4" name="Google Shape;570;p17">
            <a:extLst>
              <a:ext uri="{FF2B5EF4-FFF2-40B4-BE49-F238E27FC236}">
                <a16:creationId xmlns:a16="http://schemas.microsoft.com/office/drawing/2014/main" id="{2351425F-FDE4-5E13-0EFD-F24832A306DE}"/>
              </a:ext>
            </a:extLst>
          </p:cNvPr>
          <p:cNvGrpSpPr/>
          <p:nvPr/>
        </p:nvGrpSpPr>
        <p:grpSpPr>
          <a:xfrm>
            <a:off x="7856738" y="4829452"/>
            <a:ext cx="1287262" cy="885548"/>
            <a:chOff x="3301300" y="2440050"/>
            <a:chExt cx="2541400" cy="2069938"/>
          </a:xfrm>
        </p:grpSpPr>
        <p:sp>
          <p:nvSpPr>
            <p:cNvPr id="5" name="Google Shape;571;p17">
              <a:extLst>
                <a:ext uri="{FF2B5EF4-FFF2-40B4-BE49-F238E27FC236}">
                  <a16:creationId xmlns:a16="http://schemas.microsoft.com/office/drawing/2014/main" id="{D1F0EA9E-6A53-F92D-451D-C5162A748F40}"/>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Google Shape;569;p17">
              <a:extLst>
                <a:ext uri="{FF2B5EF4-FFF2-40B4-BE49-F238E27FC236}">
                  <a16:creationId xmlns:a16="http://schemas.microsoft.com/office/drawing/2014/main" id="{7AFAF209-0216-56A7-F376-16C98477D0D0}"/>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7" name="Google Shape;572;p17">
              <a:extLst>
                <a:ext uri="{FF2B5EF4-FFF2-40B4-BE49-F238E27FC236}">
                  <a16:creationId xmlns:a16="http://schemas.microsoft.com/office/drawing/2014/main" id="{E52DD8AB-E7A7-7191-EE1F-841CB1A02DDA}"/>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8" name="Google Shape;573;p17">
              <a:extLst>
                <a:ext uri="{FF2B5EF4-FFF2-40B4-BE49-F238E27FC236}">
                  <a16:creationId xmlns:a16="http://schemas.microsoft.com/office/drawing/2014/main" id="{95ED7410-9FA3-F41C-C733-9CA53AF64A5B}"/>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
        <p:nvSpPr>
          <p:cNvPr id="11" name="Title 10">
            <a:extLst>
              <a:ext uri="{FF2B5EF4-FFF2-40B4-BE49-F238E27FC236}">
                <a16:creationId xmlns:a16="http://schemas.microsoft.com/office/drawing/2014/main" id="{6F1DA4B0-F44A-8D2A-7825-5AA5408BFD94}"/>
              </a:ext>
            </a:extLst>
          </p:cNvPr>
          <p:cNvSpPr>
            <a:spLocks noGrp="1"/>
          </p:cNvSpPr>
          <p:nvPr>
            <p:ph type="title"/>
          </p:nvPr>
        </p:nvSpPr>
        <p:spPr>
          <a:xfrm>
            <a:off x="819139" y="304294"/>
            <a:ext cx="7886700" cy="1104636"/>
          </a:xfrm>
        </p:spPr>
        <p:txBody>
          <a:bodyPr>
            <a:normAutofit/>
          </a:bodyPr>
          <a:lstStyle/>
          <a:p>
            <a:pPr algn="ctr"/>
            <a:r>
              <a:rPr lang="en-US" sz="3600" dirty="0"/>
              <a:t>The cross of Jesus</a:t>
            </a:r>
          </a:p>
        </p:txBody>
      </p:sp>
    </p:spTree>
    <p:extLst>
      <p:ext uri="{BB962C8B-B14F-4D97-AF65-F5344CB8AC3E}">
        <p14:creationId xmlns:p14="http://schemas.microsoft.com/office/powerpoint/2010/main" val="24489631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40376-8B62-6DB3-FF72-407849D1ED7F}"/>
              </a:ext>
            </a:extLst>
          </p:cNvPr>
          <p:cNvSpPr>
            <a:spLocks noGrp="1"/>
          </p:cNvSpPr>
          <p:nvPr>
            <p:ph type="title"/>
          </p:nvPr>
        </p:nvSpPr>
        <p:spPr/>
        <p:txBody>
          <a:bodyPr/>
          <a:lstStyle/>
          <a:p>
            <a:pPr algn="ctr"/>
            <a:r>
              <a:rPr lang="en-US" dirty="0"/>
              <a:t>The cross of Jesus</a:t>
            </a:r>
          </a:p>
        </p:txBody>
      </p:sp>
      <p:sp>
        <p:nvSpPr>
          <p:cNvPr id="3" name="Content Placeholder 2">
            <a:extLst>
              <a:ext uri="{FF2B5EF4-FFF2-40B4-BE49-F238E27FC236}">
                <a16:creationId xmlns:a16="http://schemas.microsoft.com/office/drawing/2014/main" id="{847BF7C8-708B-6C1B-1F32-050018BCCF5F}"/>
              </a:ext>
            </a:extLst>
          </p:cNvPr>
          <p:cNvSpPr>
            <a:spLocks noGrp="1"/>
          </p:cNvSpPr>
          <p:nvPr>
            <p:ph idx="1"/>
          </p:nvPr>
        </p:nvSpPr>
        <p:spPr/>
        <p:txBody>
          <a:bodyPr>
            <a:normAutofit/>
          </a:bodyPr>
          <a:lstStyle/>
          <a:p>
            <a:pPr marL="0" indent="0">
              <a:buNone/>
            </a:pPr>
            <a:r>
              <a:rPr lang="en-US" sz="2800" dirty="0"/>
              <a:t>Because He rose on the third day.</a:t>
            </a:r>
          </a:p>
          <a:p>
            <a:pPr marL="0" indent="0">
              <a:buNone/>
            </a:pPr>
            <a:r>
              <a:rPr lang="en-US" sz="2800" dirty="0"/>
              <a:t>Because He conquered sin and death.</a:t>
            </a:r>
          </a:p>
          <a:p>
            <a:pPr marL="0" indent="0">
              <a:buNone/>
            </a:pPr>
            <a:r>
              <a:rPr lang="en-US" sz="2800" dirty="0"/>
              <a:t>Because we can see the severity of sin, God's justice and his love for us.</a:t>
            </a:r>
          </a:p>
          <a:p>
            <a:pPr marL="0" indent="0">
              <a:buNone/>
            </a:pPr>
            <a:r>
              <a:rPr lang="en-US" sz="2800" dirty="0"/>
              <a:t>Because the God of life, gave us life once more.</a:t>
            </a:r>
          </a:p>
        </p:txBody>
      </p:sp>
      <p:grpSp>
        <p:nvGrpSpPr>
          <p:cNvPr id="4" name="Google Shape;570;p17">
            <a:extLst>
              <a:ext uri="{FF2B5EF4-FFF2-40B4-BE49-F238E27FC236}">
                <a16:creationId xmlns:a16="http://schemas.microsoft.com/office/drawing/2014/main" id="{1E7616B3-3405-EBD5-2CF4-0A7B1D89462B}"/>
              </a:ext>
            </a:extLst>
          </p:cNvPr>
          <p:cNvGrpSpPr/>
          <p:nvPr/>
        </p:nvGrpSpPr>
        <p:grpSpPr>
          <a:xfrm>
            <a:off x="7856738" y="4829452"/>
            <a:ext cx="1287262" cy="885548"/>
            <a:chOff x="3301300" y="2440050"/>
            <a:chExt cx="2541400" cy="2069938"/>
          </a:xfrm>
        </p:grpSpPr>
        <p:sp>
          <p:nvSpPr>
            <p:cNvPr id="5" name="Google Shape;571;p17">
              <a:extLst>
                <a:ext uri="{FF2B5EF4-FFF2-40B4-BE49-F238E27FC236}">
                  <a16:creationId xmlns:a16="http://schemas.microsoft.com/office/drawing/2014/main" id="{5EABCEA1-68E0-BD7A-48A6-B873D16AC863}"/>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Google Shape;569;p17">
              <a:extLst>
                <a:ext uri="{FF2B5EF4-FFF2-40B4-BE49-F238E27FC236}">
                  <a16:creationId xmlns:a16="http://schemas.microsoft.com/office/drawing/2014/main" id="{D46E538B-2DEB-E710-0040-34D3538AECD1}"/>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7" name="Google Shape;572;p17">
              <a:extLst>
                <a:ext uri="{FF2B5EF4-FFF2-40B4-BE49-F238E27FC236}">
                  <a16:creationId xmlns:a16="http://schemas.microsoft.com/office/drawing/2014/main" id="{045E43F8-E9CA-AE14-A2ED-AF5479A6DAEC}"/>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8" name="Google Shape;573;p17">
              <a:extLst>
                <a:ext uri="{FF2B5EF4-FFF2-40B4-BE49-F238E27FC236}">
                  <a16:creationId xmlns:a16="http://schemas.microsoft.com/office/drawing/2014/main" id="{1BBD7922-51DE-4640-114B-FA321FB2050A}"/>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Tree>
    <p:extLst>
      <p:ext uri="{BB962C8B-B14F-4D97-AF65-F5344CB8AC3E}">
        <p14:creationId xmlns:p14="http://schemas.microsoft.com/office/powerpoint/2010/main" val="28288005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453F0-C793-3AED-6409-1466EBE9CE1D}"/>
              </a:ext>
            </a:extLst>
          </p:cNvPr>
          <p:cNvSpPr>
            <a:spLocks noGrp="1"/>
          </p:cNvSpPr>
          <p:nvPr>
            <p:ph type="title"/>
          </p:nvPr>
        </p:nvSpPr>
        <p:spPr/>
        <p:txBody>
          <a:bodyPr/>
          <a:lstStyle/>
          <a:p>
            <a:pPr algn="ctr"/>
            <a:r>
              <a:rPr lang="en-US" dirty="0"/>
              <a:t>When I survey the wondrous cross</a:t>
            </a:r>
          </a:p>
        </p:txBody>
      </p:sp>
      <p:sp>
        <p:nvSpPr>
          <p:cNvPr id="3" name="Content Placeholder 2">
            <a:extLst>
              <a:ext uri="{FF2B5EF4-FFF2-40B4-BE49-F238E27FC236}">
                <a16:creationId xmlns:a16="http://schemas.microsoft.com/office/drawing/2014/main" id="{8B4EBF3A-7282-EAE5-DD9A-5BA3AD3C5625}"/>
              </a:ext>
            </a:extLst>
          </p:cNvPr>
          <p:cNvSpPr>
            <a:spLocks noGrp="1"/>
          </p:cNvSpPr>
          <p:nvPr>
            <p:ph idx="1"/>
          </p:nvPr>
        </p:nvSpPr>
        <p:spPr/>
        <p:txBody>
          <a:bodyPr anchor="ctr"/>
          <a:lstStyle/>
          <a:p>
            <a:pPr marL="0" indent="0" algn="ctr">
              <a:buNone/>
            </a:pPr>
            <a:r>
              <a:rPr lang="en-US" sz="3600" dirty="0"/>
              <a:t>When I survey the wondrous cross</a:t>
            </a:r>
          </a:p>
          <a:p>
            <a:pPr marL="0" indent="0" algn="ctr">
              <a:buNone/>
            </a:pPr>
            <a:r>
              <a:rPr lang="en-US" sz="3600" dirty="0"/>
              <a:t>On which the Prince of glory died,</a:t>
            </a:r>
          </a:p>
          <a:p>
            <a:pPr marL="0" indent="0" algn="ctr">
              <a:buNone/>
            </a:pPr>
            <a:r>
              <a:rPr lang="en-US" sz="3600" dirty="0"/>
              <a:t>My richest gain I count but loss,</a:t>
            </a:r>
          </a:p>
          <a:p>
            <a:pPr marL="0" indent="0" algn="ctr">
              <a:buNone/>
            </a:pPr>
            <a:r>
              <a:rPr lang="en-US" sz="3600" dirty="0"/>
              <a:t>And pour contempt on all my pride</a:t>
            </a:r>
            <a:r>
              <a:rPr lang="en-US" sz="2400" dirty="0"/>
              <a:t>.</a:t>
            </a:r>
          </a:p>
          <a:p>
            <a:pPr marL="0" indent="0">
              <a:buNone/>
            </a:pPr>
            <a:endParaRPr lang="en-US" dirty="0"/>
          </a:p>
        </p:txBody>
      </p:sp>
      <p:grpSp>
        <p:nvGrpSpPr>
          <p:cNvPr id="4" name="Google Shape;570;p17">
            <a:extLst>
              <a:ext uri="{FF2B5EF4-FFF2-40B4-BE49-F238E27FC236}">
                <a16:creationId xmlns:a16="http://schemas.microsoft.com/office/drawing/2014/main" id="{45DEDD70-8B50-05C2-67D7-17EDF35589E0}"/>
              </a:ext>
            </a:extLst>
          </p:cNvPr>
          <p:cNvGrpSpPr/>
          <p:nvPr/>
        </p:nvGrpSpPr>
        <p:grpSpPr>
          <a:xfrm>
            <a:off x="7856738" y="4829452"/>
            <a:ext cx="1287262" cy="885548"/>
            <a:chOff x="3301300" y="2440050"/>
            <a:chExt cx="2541400" cy="2069938"/>
          </a:xfrm>
        </p:grpSpPr>
        <p:sp>
          <p:nvSpPr>
            <p:cNvPr id="5" name="Google Shape;571;p17">
              <a:extLst>
                <a:ext uri="{FF2B5EF4-FFF2-40B4-BE49-F238E27FC236}">
                  <a16:creationId xmlns:a16="http://schemas.microsoft.com/office/drawing/2014/main" id="{9DD7DAC7-2BB5-5226-C070-80FC367D1713}"/>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Google Shape;569;p17">
              <a:extLst>
                <a:ext uri="{FF2B5EF4-FFF2-40B4-BE49-F238E27FC236}">
                  <a16:creationId xmlns:a16="http://schemas.microsoft.com/office/drawing/2014/main" id="{4577654B-3C4B-5F79-1262-A052AF3C9E8C}"/>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7" name="Google Shape;572;p17">
              <a:extLst>
                <a:ext uri="{FF2B5EF4-FFF2-40B4-BE49-F238E27FC236}">
                  <a16:creationId xmlns:a16="http://schemas.microsoft.com/office/drawing/2014/main" id="{5B1927A9-4BF8-6198-93AD-B90692DB8F23}"/>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8" name="Google Shape;573;p17">
              <a:extLst>
                <a:ext uri="{FF2B5EF4-FFF2-40B4-BE49-F238E27FC236}">
                  <a16:creationId xmlns:a16="http://schemas.microsoft.com/office/drawing/2014/main" id="{9ED6807D-6D74-A21B-11A7-E6A50EF0374C}"/>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Tree>
    <p:extLst>
      <p:ext uri="{BB962C8B-B14F-4D97-AF65-F5344CB8AC3E}">
        <p14:creationId xmlns:p14="http://schemas.microsoft.com/office/powerpoint/2010/main" val="12885089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453F0-C793-3AED-6409-1466EBE9CE1D}"/>
              </a:ext>
            </a:extLst>
          </p:cNvPr>
          <p:cNvSpPr>
            <a:spLocks noGrp="1"/>
          </p:cNvSpPr>
          <p:nvPr>
            <p:ph type="title"/>
          </p:nvPr>
        </p:nvSpPr>
        <p:spPr/>
        <p:txBody>
          <a:bodyPr/>
          <a:lstStyle/>
          <a:p>
            <a:pPr algn="ctr"/>
            <a:r>
              <a:rPr lang="en-US" dirty="0"/>
              <a:t>When I survey the wondrous cross</a:t>
            </a:r>
          </a:p>
        </p:txBody>
      </p:sp>
      <p:sp>
        <p:nvSpPr>
          <p:cNvPr id="3" name="Content Placeholder 2">
            <a:extLst>
              <a:ext uri="{FF2B5EF4-FFF2-40B4-BE49-F238E27FC236}">
                <a16:creationId xmlns:a16="http://schemas.microsoft.com/office/drawing/2014/main" id="{8B4EBF3A-7282-EAE5-DD9A-5BA3AD3C5625}"/>
              </a:ext>
            </a:extLst>
          </p:cNvPr>
          <p:cNvSpPr>
            <a:spLocks noGrp="1"/>
          </p:cNvSpPr>
          <p:nvPr>
            <p:ph idx="1"/>
          </p:nvPr>
        </p:nvSpPr>
        <p:spPr/>
        <p:txBody>
          <a:bodyPr anchor="ctr"/>
          <a:lstStyle/>
          <a:p>
            <a:pPr marL="0" indent="0" algn="ctr">
              <a:buNone/>
            </a:pPr>
            <a:r>
              <a:rPr lang="en-US" sz="3600" dirty="0"/>
              <a:t>Forbid it, Lord, that I should boast,</a:t>
            </a:r>
          </a:p>
          <a:p>
            <a:pPr marL="0" indent="0" algn="ctr">
              <a:buNone/>
            </a:pPr>
            <a:r>
              <a:rPr lang="en-US" sz="3600" dirty="0"/>
              <a:t>Save in the death of Christ my God!</a:t>
            </a:r>
          </a:p>
          <a:p>
            <a:pPr marL="0" indent="0" algn="ctr">
              <a:buNone/>
            </a:pPr>
            <a:r>
              <a:rPr lang="en-US" sz="3600" dirty="0"/>
              <a:t>All the vain things that charm me most,</a:t>
            </a:r>
          </a:p>
          <a:p>
            <a:pPr marL="0" indent="0" algn="ctr">
              <a:buNone/>
            </a:pPr>
            <a:r>
              <a:rPr lang="en-US" sz="3600" dirty="0"/>
              <a:t>I sacrifice them through His blood.</a:t>
            </a:r>
          </a:p>
          <a:p>
            <a:pPr marL="0" indent="0" algn="ctr">
              <a:buNone/>
            </a:pPr>
            <a:endParaRPr lang="en-US" dirty="0"/>
          </a:p>
        </p:txBody>
      </p:sp>
      <p:grpSp>
        <p:nvGrpSpPr>
          <p:cNvPr id="4" name="Google Shape;570;p17">
            <a:extLst>
              <a:ext uri="{FF2B5EF4-FFF2-40B4-BE49-F238E27FC236}">
                <a16:creationId xmlns:a16="http://schemas.microsoft.com/office/drawing/2014/main" id="{5D29B5CA-E909-562B-EAEC-8247CC4A1832}"/>
              </a:ext>
            </a:extLst>
          </p:cNvPr>
          <p:cNvGrpSpPr/>
          <p:nvPr/>
        </p:nvGrpSpPr>
        <p:grpSpPr>
          <a:xfrm>
            <a:off x="7856738" y="4829452"/>
            <a:ext cx="1287262" cy="885548"/>
            <a:chOff x="3301300" y="2440050"/>
            <a:chExt cx="2541400" cy="2069938"/>
          </a:xfrm>
        </p:grpSpPr>
        <p:sp>
          <p:nvSpPr>
            <p:cNvPr id="5" name="Google Shape;571;p17">
              <a:extLst>
                <a:ext uri="{FF2B5EF4-FFF2-40B4-BE49-F238E27FC236}">
                  <a16:creationId xmlns:a16="http://schemas.microsoft.com/office/drawing/2014/main" id="{9AF302A7-1A13-9416-C4DE-547219EC322A}"/>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Google Shape;569;p17">
              <a:extLst>
                <a:ext uri="{FF2B5EF4-FFF2-40B4-BE49-F238E27FC236}">
                  <a16:creationId xmlns:a16="http://schemas.microsoft.com/office/drawing/2014/main" id="{E92ADB84-A966-4BAA-643D-EC1CD42CA280}"/>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7" name="Google Shape;572;p17">
              <a:extLst>
                <a:ext uri="{FF2B5EF4-FFF2-40B4-BE49-F238E27FC236}">
                  <a16:creationId xmlns:a16="http://schemas.microsoft.com/office/drawing/2014/main" id="{62143E50-14C3-A425-83DB-10FD8C6179E3}"/>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8" name="Google Shape;573;p17">
              <a:extLst>
                <a:ext uri="{FF2B5EF4-FFF2-40B4-BE49-F238E27FC236}">
                  <a16:creationId xmlns:a16="http://schemas.microsoft.com/office/drawing/2014/main" id="{1CD83530-8B2E-B781-C3FB-8361D9A748A7}"/>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Tree>
    <p:extLst>
      <p:ext uri="{BB962C8B-B14F-4D97-AF65-F5344CB8AC3E}">
        <p14:creationId xmlns:p14="http://schemas.microsoft.com/office/powerpoint/2010/main" val="14198474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453F0-C793-3AED-6409-1466EBE9CE1D}"/>
              </a:ext>
            </a:extLst>
          </p:cNvPr>
          <p:cNvSpPr>
            <a:spLocks noGrp="1"/>
          </p:cNvSpPr>
          <p:nvPr>
            <p:ph type="title"/>
          </p:nvPr>
        </p:nvSpPr>
        <p:spPr/>
        <p:txBody>
          <a:bodyPr/>
          <a:lstStyle/>
          <a:p>
            <a:pPr algn="ctr"/>
            <a:r>
              <a:rPr lang="en-US" dirty="0"/>
              <a:t>When I survey the wondrous cross</a:t>
            </a:r>
          </a:p>
        </p:txBody>
      </p:sp>
      <p:sp>
        <p:nvSpPr>
          <p:cNvPr id="3" name="Content Placeholder 2">
            <a:extLst>
              <a:ext uri="{FF2B5EF4-FFF2-40B4-BE49-F238E27FC236}">
                <a16:creationId xmlns:a16="http://schemas.microsoft.com/office/drawing/2014/main" id="{8B4EBF3A-7282-EAE5-DD9A-5BA3AD3C5625}"/>
              </a:ext>
            </a:extLst>
          </p:cNvPr>
          <p:cNvSpPr>
            <a:spLocks noGrp="1"/>
          </p:cNvSpPr>
          <p:nvPr>
            <p:ph idx="1"/>
          </p:nvPr>
        </p:nvSpPr>
        <p:spPr/>
        <p:txBody>
          <a:bodyPr anchor="ctr"/>
          <a:lstStyle/>
          <a:p>
            <a:pPr marL="0" indent="0" algn="ctr">
              <a:buNone/>
            </a:pPr>
            <a:r>
              <a:rPr lang="en-US" sz="3600" b="0" i="0" u="none" strike="noStrike" dirty="0">
                <a:effectLst/>
                <a:latin typeface="Calibri" panose="020F0502020204030204" pitchFamily="34" charset="0"/>
                <a:cs typeface="Calibri" panose="020F0502020204030204" pitchFamily="34" charset="0"/>
              </a:rPr>
              <a:t>See from His head, His hands, His feet,</a:t>
            </a:r>
          </a:p>
          <a:p>
            <a:pPr marL="0" indent="0" algn="ctr">
              <a:buNone/>
            </a:pPr>
            <a:r>
              <a:rPr lang="en-US" sz="3600" b="0" i="0" u="none" strike="noStrike" dirty="0">
                <a:effectLst/>
                <a:latin typeface="Calibri" panose="020F0502020204030204" pitchFamily="34" charset="0"/>
                <a:cs typeface="Calibri" panose="020F0502020204030204" pitchFamily="34" charset="0"/>
              </a:rPr>
              <a:t>Sorrow and love flow mingled down!</a:t>
            </a:r>
          </a:p>
          <a:p>
            <a:pPr marL="0" indent="0" algn="ctr">
              <a:buNone/>
            </a:pPr>
            <a:r>
              <a:rPr lang="en-US" sz="3600" b="0" i="0" u="none" strike="noStrike" dirty="0">
                <a:effectLst/>
                <a:latin typeface="Calibri" panose="020F0502020204030204" pitchFamily="34" charset="0"/>
                <a:cs typeface="Calibri" panose="020F0502020204030204" pitchFamily="34" charset="0"/>
              </a:rPr>
              <a:t>Did e’er such love and sorrow meet,</a:t>
            </a:r>
          </a:p>
          <a:p>
            <a:pPr marL="0" indent="0" algn="ctr">
              <a:buNone/>
            </a:pPr>
            <a:r>
              <a:rPr lang="en-US" sz="3600" b="0" i="0" u="none" strike="noStrike" dirty="0">
                <a:effectLst/>
                <a:latin typeface="Calibri" panose="020F0502020204030204" pitchFamily="34" charset="0"/>
                <a:cs typeface="Calibri" panose="020F0502020204030204" pitchFamily="34" charset="0"/>
              </a:rPr>
              <a:t>Or thorns compose so rich a crown?</a:t>
            </a:r>
          </a:p>
          <a:p>
            <a:pPr marL="0" indent="0" algn="ctr">
              <a:buNone/>
            </a:pPr>
            <a:endParaRPr lang="en-US" dirty="0"/>
          </a:p>
        </p:txBody>
      </p:sp>
      <p:grpSp>
        <p:nvGrpSpPr>
          <p:cNvPr id="4" name="Google Shape;570;p17">
            <a:extLst>
              <a:ext uri="{FF2B5EF4-FFF2-40B4-BE49-F238E27FC236}">
                <a16:creationId xmlns:a16="http://schemas.microsoft.com/office/drawing/2014/main" id="{884F3A55-FEE2-104D-E78D-711373493D89}"/>
              </a:ext>
            </a:extLst>
          </p:cNvPr>
          <p:cNvGrpSpPr/>
          <p:nvPr/>
        </p:nvGrpSpPr>
        <p:grpSpPr>
          <a:xfrm>
            <a:off x="7856738" y="4829452"/>
            <a:ext cx="1287262" cy="885548"/>
            <a:chOff x="3301300" y="2440050"/>
            <a:chExt cx="2541400" cy="2069938"/>
          </a:xfrm>
        </p:grpSpPr>
        <p:sp>
          <p:nvSpPr>
            <p:cNvPr id="5" name="Google Shape;571;p17">
              <a:extLst>
                <a:ext uri="{FF2B5EF4-FFF2-40B4-BE49-F238E27FC236}">
                  <a16:creationId xmlns:a16="http://schemas.microsoft.com/office/drawing/2014/main" id="{50069E3C-A700-37A6-BB33-15B1E1148B22}"/>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Google Shape;569;p17">
              <a:extLst>
                <a:ext uri="{FF2B5EF4-FFF2-40B4-BE49-F238E27FC236}">
                  <a16:creationId xmlns:a16="http://schemas.microsoft.com/office/drawing/2014/main" id="{50F67DC6-5ACC-509E-45AD-8880E6D923CD}"/>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7" name="Google Shape;572;p17">
              <a:extLst>
                <a:ext uri="{FF2B5EF4-FFF2-40B4-BE49-F238E27FC236}">
                  <a16:creationId xmlns:a16="http://schemas.microsoft.com/office/drawing/2014/main" id="{CBE28031-35E5-B441-25DB-E81ADA6F7868}"/>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8" name="Google Shape;573;p17">
              <a:extLst>
                <a:ext uri="{FF2B5EF4-FFF2-40B4-BE49-F238E27FC236}">
                  <a16:creationId xmlns:a16="http://schemas.microsoft.com/office/drawing/2014/main" id="{FA3BF7A5-9299-12DE-A356-2FFCCFD8FEE3}"/>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Tree>
    <p:extLst>
      <p:ext uri="{BB962C8B-B14F-4D97-AF65-F5344CB8AC3E}">
        <p14:creationId xmlns:p14="http://schemas.microsoft.com/office/powerpoint/2010/main" val="16708550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453F0-C793-3AED-6409-1466EBE9CE1D}"/>
              </a:ext>
            </a:extLst>
          </p:cNvPr>
          <p:cNvSpPr>
            <a:spLocks noGrp="1"/>
          </p:cNvSpPr>
          <p:nvPr>
            <p:ph type="title"/>
          </p:nvPr>
        </p:nvSpPr>
        <p:spPr/>
        <p:txBody>
          <a:bodyPr/>
          <a:lstStyle/>
          <a:p>
            <a:pPr algn="ctr"/>
            <a:r>
              <a:rPr lang="en-US" dirty="0"/>
              <a:t>When I survey the wondrous cross</a:t>
            </a:r>
          </a:p>
        </p:txBody>
      </p:sp>
      <p:sp>
        <p:nvSpPr>
          <p:cNvPr id="3" name="Content Placeholder 2">
            <a:extLst>
              <a:ext uri="{FF2B5EF4-FFF2-40B4-BE49-F238E27FC236}">
                <a16:creationId xmlns:a16="http://schemas.microsoft.com/office/drawing/2014/main" id="{8B4EBF3A-7282-EAE5-DD9A-5BA3AD3C5625}"/>
              </a:ext>
            </a:extLst>
          </p:cNvPr>
          <p:cNvSpPr>
            <a:spLocks noGrp="1"/>
          </p:cNvSpPr>
          <p:nvPr>
            <p:ph idx="1"/>
          </p:nvPr>
        </p:nvSpPr>
        <p:spPr/>
        <p:txBody>
          <a:bodyPr anchor="ctr"/>
          <a:lstStyle/>
          <a:p>
            <a:pPr marL="0" indent="0" algn="ctr">
              <a:buNone/>
            </a:pPr>
            <a:r>
              <a:rPr lang="en-US" sz="3600" b="0" i="0" u="none" strike="noStrike" dirty="0">
                <a:effectLst/>
              </a:rPr>
              <a:t>His dying crimson, like a robe,</a:t>
            </a:r>
          </a:p>
          <a:p>
            <a:pPr marL="0" indent="0" algn="ctr">
              <a:buNone/>
            </a:pPr>
            <a:r>
              <a:rPr lang="en-US" sz="3600" b="0" i="0" u="none" strike="noStrike" dirty="0">
                <a:effectLst/>
              </a:rPr>
              <a:t>Spreads o’er His body on the tree;</a:t>
            </a:r>
          </a:p>
          <a:p>
            <a:pPr marL="0" indent="0" algn="ctr">
              <a:buNone/>
            </a:pPr>
            <a:r>
              <a:rPr lang="en-US" sz="3600" b="0" i="0" u="none" strike="noStrike" dirty="0">
                <a:effectLst/>
              </a:rPr>
              <a:t>Then I am dead to all the globe,</a:t>
            </a:r>
          </a:p>
          <a:p>
            <a:pPr marL="0" indent="0" algn="ctr">
              <a:buNone/>
            </a:pPr>
            <a:r>
              <a:rPr lang="en-US" sz="3600" b="0" i="0" u="none" strike="noStrike" dirty="0">
                <a:effectLst/>
              </a:rPr>
              <a:t>And all the globe is dead to me.</a:t>
            </a:r>
          </a:p>
          <a:p>
            <a:pPr marL="0" indent="0" algn="ctr">
              <a:buNone/>
            </a:pPr>
            <a:endParaRPr lang="en-US" dirty="0"/>
          </a:p>
        </p:txBody>
      </p:sp>
      <p:grpSp>
        <p:nvGrpSpPr>
          <p:cNvPr id="4" name="Google Shape;570;p17">
            <a:extLst>
              <a:ext uri="{FF2B5EF4-FFF2-40B4-BE49-F238E27FC236}">
                <a16:creationId xmlns:a16="http://schemas.microsoft.com/office/drawing/2014/main" id="{8C1707C2-E713-CD4F-43F1-263AC72D6EF3}"/>
              </a:ext>
            </a:extLst>
          </p:cNvPr>
          <p:cNvGrpSpPr/>
          <p:nvPr/>
        </p:nvGrpSpPr>
        <p:grpSpPr>
          <a:xfrm>
            <a:off x="7856738" y="4829452"/>
            <a:ext cx="1287262" cy="885548"/>
            <a:chOff x="3301300" y="2440050"/>
            <a:chExt cx="2541400" cy="2069938"/>
          </a:xfrm>
        </p:grpSpPr>
        <p:sp>
          <p:nvSpPr>
            <p:cNvPr id="5" name="Google Shape;571;p17">
              <a:extLst>
                <a:ext uri="{FF2B5EF4-FFF2-40B4-BE49-F238E27FC236}">
                  <a16:creationId xmlns:a16="http://schemas.microsoft.com/office/drawing/2014/main" id="{CFDE2BCD-5A0F-C0B8-B123-2CE5FCA7E283}"/>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Google Shape;569;p17">
              <a:extLst>
                <a:ext uri="{FF2B5EF4-FFF2-40B4-BE49-F238E27FC236}">
                  <a16:creationId xmlns:a16="http://schemas.microsoft.com/office/drawing/2014/main" id="{5FB59D81-ACBB-1B4D-FBB6-68CE1E9A2425}"/>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7" name="Google Shape;572;p17">
              <a:extLst>
                <a:ext uri="{FF2B5EF4-FFF2-40B4-BE49-F238E27FC236}">
                  <a16:creationId xmlns:a16="http://schemas.microsoft.com/office/drawing/2014/main" id="{5419E909-65C5-B667-A72A-D9DE53694FC2}"/>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8" name="Google Shape;573;p17">
              <a:extLst>
                <a:ext uri="{FF2B5EF4-FFF2-40B4-BE49-F238E27FC236}">
                  <a16:creationId xmlns:a16="http://schemas.microsoft.com/office/drawing/2014/main" id="{878AE98C-EA04-8E02-1F5E-F21608D36E24}"/>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Tree>
    <p:extLst>
      <p:ext uri="{BB962C8B-B14F-4D97-AF65-F5344CB8AC3E}">
        <p14:creationId xmlns:p14="http://schemas.microsoft.com/office/powerpoint/2010/main" val="3720810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92CCF-1D7B-44C9-9A5E-621D483DEEFC}"/>
              </a:ext>
            </a:extLst>
          </p:cNvPr>
          <p:cNvSpPr>
            <a:spLocks noGrp="1"/>
          </p:cNvSpPr>
          <p:nvPr>
            <p:ph type="ctrTitle"/>
          </p:nvPr>
        </p:nvSpPr>
        <p:spPr>
          <a:xfrm>
            <a:off x="905608" y="949569"/>
            <a:ext cx="6949331" cy="1959173"/>
          </a:xfrm>
        </p:spPr>
        <p:txBody>
          <a:bodyPr>
            <a:normAutofit/>
          </a:bodyPr>
          <a:lstStyle/>
          <a:p>
            <a:r>
              <a:rPr lang="en-US" sz="8000" dirty="0"/>
              <a:t>The Cross </a:t>
            </a:r>
            <a:br>
              <a:rPr lang="en-US" sz="8000" dirty="0"/>
            </a:br>
            <a:r>
              <a:rPr lang="en-US" sz="4800" dirty="0"/>
              <a:t>(L3)</a:t>
            </a:r>
            <a:endParaRPr lang="en-US" sz="8000" dirty="0"/>
          </a:p>
        </p:txBody>
      </p:sp>
      <p:sp>
        <p:nvSpPr>
          <p:cNvPr id="3" name="Subtitle 2">
            <a:extLst>
              <a:ext uri="{FF2B5EF4-FFF2-40B4-BE49-F238E27FC236}">
                <a16:creationId xmlns:a16="http://schemas.microsoft.com/office/drawing/2014/main" id="{D2ED12FA-1F66-6CD2-DF55-893A3459B609}"/>
              </a:ext>
            </a:extLst>
          </p:cNvPr>
          <p:cNvSpPr>
            <a:spLocks noGrp="1"/>
          </p:cNvSpPr>
          <p:nvPr>
            <p:ph type="subTitle" idx="1"/>
          </p:nvPr>
        </p:nvSpPr>
        <p:spPr/>
        <p:txBody>
          <a:bodyPr>
            <a:normAutofit/>
          </a:bodyPr>
          <a:lstStyle/>
          <a:p>
            <a:pPr marL="0" marR="0" algn="ctr">
              <a:spcBef>
                <a:spcPts val="0"/>
              </a:spcBef>
              <a:spcAft>
                <a:spcPts val="0"/>
              </a:spcAft>
            </a:pPr>
            <a:r>
              <a:rPr lang="en-US" sz="3200" u="sng" dirty="0">
                <a:latin typeface="Calibri" panose="020F0502020204030204" pitchFamily="34" charset="0"/>
                <a:ea typeface="Calibri" panose="020F0502020204030204" pitchFamily="34" charset="0"/>
                <a:cs typeface="Times New Roman" panose="02020603050405020304" pitchFamily="18" charset="0"/>
              </a:rPr>
              <a:t>the humiliation of the cross</a:t>
            </a:r>
            <a:endParaRPr lang="en-US" sz="3200" u="sng"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9" name="Google Shape;570;p17">
            <a:extLst>
              <a:ext uri="{FF2B5EF4-FFF2-40B4-BE49-F238E27FC236}">
                <a16:creationId xmlns:a16="http://schemas.microsoft.com/office/drawing/2014/main" id="{48EC9092-95D1-416D-F91B-021C51912101}"/>
              </a:ext>
            </a:extLst>
          </p:cNvPr>
          <p:cNvGrpSpPr/>
          <p:nvPr/>
        </p:nvGrpSpPr>
        <p:grpSpPr>
          <a:xfrm>
            <a:off x="7856738" y="4829452"/>
            <a:ext cx="1287262" cy="885548"/>
            <a:chOff x="3301300" y="2440050"/>
            <a:chExt cx="2541400" cy="2069938"/>
          </a:xfrm>
        </p:grpSpPr>
        <p:sp>
          <p:nvSpPr>
            <p:cNvPr id="10" name="Google Shape;571;p17">
              <a:extLst>
                <a:ext uri="{FF2B5EF4-FFF2-40B4-BE49-F238E27FC236}">
                  <a16:creationId xmlns:a16="http://schemas.microsoft.com/office/drawing/2014/main" id="{8802B90C-29A9-08E6-2B6C-C9D39B25DD2D}"/>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Google Shape;569;p17">
              <a:extLst>
                <a:ext uri="{FF2B5EF4-FFF2-40B4-BE49-F238E27FC236}">
                  <a16:creationId xmlns:a16="http://schemas.microsoft.com/office/drawing/2014/main" id="{AAB0B5E5-D13B-9530-D75A-29A538214953}"/>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2" name="Google Shape;572;p17">
              <a:extLst>
                <a:ext uri="{FF2B5EF4-FFF2-40B4-BE49-F238E27FC236}">
                  <a16:creationId xmlns:a16="http://schemas.microsoft.com/office/drawing/2014/main" id="{010D7E1D-AC5E-1389-D45D-C5CF348CE155}"/>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3" name="Google Shape;573;p17">
              <a:extLst>
                <a:ext uri="{FF2B5EF4-FFF2-40B4-BE49-F238E27FC236}">
                  <a16:creationId xmlns:a16="http://schemas.microsoft.com/office/drawing/2014/main" id="{0AEAE9FD-20A7-E7CB-90A4-FD8ADAAE1F18}"/>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Tree>
    <p:extLst>
      <p:ext uri="{BB962C8B-B14F-4D97-AF65-F5344CB8AC3E}">
        <p14:creationId xmlns:p14="http://schemas.microsoft.com/office/powerpoint/2010/main" val="37878482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89BFB-3F05-E6E6-7464-E563B007EB91}"/>
              </a:ext>
            </a:extLst>
          </p:cNvPr>
          <p:cNvSpPr>
            <a:spLocks noGrp="1"/>
          </p:cNvSpPr>
          <p:nvPr>
            <p:ph type="title"/>
          </p:nvPr>
        </p:nvSpPr>
        <p:spPr>
          <a:xfrm>
            <a:off x="0" y="0"/>
            <a:ext cx="9144000" cy="894741"/>
          </a:xfrm>
          <a:noFill/>
          <a:ln>
            <a:noFill/>
          </a:ln>
        </p:spPr>
        <p:txBody>
          <a:bodyPr>
            <a:normAutofit/>
          </a:bodyPr>
          <a:lstStyle/>
          <a:p>
            <a:pPr algn="ctr"/>
            <a:r>
              <a:rPr lang="en-US" sz="4050" dirty="0">
                <a:gradFill flip="none" rotWithShape="1">
                  <a:gsLst>
                    <a:gs pos="0">
                      <a:schemeClr val="accent1">
                        <a:lumMod val="59566"/>
                        <a:lumOff val="40434"/>
                      </a:schemeClr>
                    </a:gs>
                    <a:gs pos="35000">
                      <a:schemeClr val="accent1">
                        <a:lumMod val="0"/>
                        <a:lumOff val="100000"/>
                      </a:schemeClr>
                    </a:gs>
                    <a:gs pos="100000">
                      <a:schemeClr val="accent1">
                        <a:lumMod val="100000"/>
                      </a:schemeClr>
                    </a:gs>
                  </a:gsLst>
                  <a:lin ang="5400000" scaled="1"/>
                  <a:tileRect/>
                </a:gradFill>
              </a:rPr>
              <a:t>Class Schedule</a:t>
            </a:r>
          </a:p>
        </p:txBody>
      </p:sp>
      <p:graphicFrame>
        <p:nvGraphicFramePr>
          <p:cNvPr id="13" name="Table 12">
            <a:extLst>
              <a:ext uri="{FF2B5EF4-FFF2-40B4-BE49-F238E27FC236}">
                <a16:creationId xmlns:a16="http://schemas.microsoft.com/office/drawing/2014/main" id="{9EE0BEFA-A4A7-26D3-FC76-D34CD0E2B042}"/>
              </a:ext>
            </a:extLst>
          </p:cNvPr>
          <p:cNvGraphicFramePr>
            <a:graphicFrameLocks noGrp="1"/>
          </p:cNvGraphicFramePr>
          <p:nvPr>
            <p:extLst>
              <p:ext uri="{D42A27DB-BD31-4B8C-83A1-F6EECF244321}">
                <p14:modId xmlns:p14="http://schemas.microsoft.com/office/powerpoint/2010/main" val="2193401399"/>
              </p:ext>
            </p:extLst>
          </p:nvPr>
        </p:nvGraphicFramePr>
        <p:xfrm>
          <a:off x="0" y="894741"/>
          <a:ext cx="9144000" cy="4820259"/>
        </p:xfrm>
        <a:graphic>
          <a:graphicData uri="http://schemas.openxmlformats.org/drawingml/2006/table">
            <a:tbl>
              <a:tblPr firstRow="1" firstCol="1" bandRow="1"/>
              <a:tblGrid>
                <a:gridCol w="1615294">
                  <a:extLst>
                    <a:ext uri="{9D8B030D-6E8A-4147-A177-3AD203B41FA5}">
                      <a16:colId xmlns:a16="http://schemas.microsoft.com/office/drawing/2014/main" val="1419417010"/>
                    </a:ext>
                  </a:extLst>
                </a:gridCol>
                <a:gridCol w="7443240">
                  <a:extLst>
                    <a:ext uri="{9D8B030D-6E8A-4147-A177-3AD203B41FA5}">
                      <a16:colId xmlns:a16="http://schemas.microsoft.com/office/drawing/2014/main" val="4194913623"/>
                    </a:ext>
                  </a:extLst>
                </a:gridCol>
                <a:gridCol w="85466">
                  <a:extLst>
                    <a:ext uri="{9D8B030D-6E8A-4147-A177-3AD203B41FA5}">
                      <a16:colId xmlns:a16="http://schemas.microsoft.com/office/drawing/2014/main" val="2280738211"/>
                    </a:ext>
                  </a:extLst>
                </a:gridCol>
              </a:tblGrid>
              <a:tr h="390010">
                <a:tc>
                  <a:txBody>
                    <a:bodyPr/>
                    <a:lstStyle/>
                    <a:p>
                      <a:pPr marL="0" marR="0" algn="ctr">
                        <a:spcBef>
                          <a:spcPts val="0"/>
                        </a:spcBef>
                        <a:spcAft>
                          <a:spcPts val="0"/>
                        </a:spcAft>
                      </a:pP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08601757"/>
                  </a:ext>
                </a:extLst>
              </a:tr>
              <a:tr h="298565">
                <a:tc>
                  <a:txBody>
                    <a:bodyPr/>
                    <a:lstStyle/>
                    <a:p>
                      <a:pPr marL="0" marR="0" algn="ctr">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April 16</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u="sng" dirty="0">
                          <a:effectLst/>
                          <a:latin typeface="Calibri" panose="020F0502020204030204" pitchFamily="34" charset="0"/>
                          <a:ea typeface="Calibri" panose="020F0502020204030204" pitchFamily="34" charset="0"/>
                          <a:cs typeface="Times New Roman" panose="02020603050405020304" pitchFamily="18" charset="0"/>
                        </a:rPr>
                        <a:t>The God of life dies</a:t>
                      </a: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23845690"/>
                  </a:ext>
                </a:extLst>
              </a:tr>
              <a:tr h="298565">
                <a:tc>
                  <a:txBody>
                    <a:bodyPr/>
                    <a:lstStyle/>
                    <a:p>
                      <a:pPr marL="0" marR="0" algn="ctr">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April 19</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Why the Messiah needed to die</a:t>
                      </a: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67681328"/>
                  </a:ext>
                </a:extLst>
              </a:tr>
              <a:tr h="298565">
                <a:tc>
                  <a:txBody>
                    <a:bodyPr/>
                    <a:lstStyle/>
                    <a:p>
                      <a:pPr marL="0" marR="0" algn="ctr">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April 23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u="sng"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The humiliation of the </a:t>
                      </a:r>
                      <a:r>
                        <a:rPr lang="en-US" sz="2000" u="sng" dirty="0" err="1">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corss</a:t>
                      </a:r>
                      <a:endParaRPr lang="en-US" sz="2000" u="sng"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36636256"/>
                  </a:ext>
                </a:extLst>
              </a:tr>
              <a:tr h="388829">
                <a:tc>
                  <a:txBody>
                    <a:bodyPr/>
                    <a:lstStyle/>
                    <a:p>
                      <a:pPr marL="0" marR="0" algn="ctr">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April 26</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u="sng" dirty="0">
                          <a:effectLst/>
                          <a:latin typeface="Calibri" panose="020F0502020204030204" pitchFamily="34" charset="0"/>
                          <a:ea typeface="Calibri" panose="020F0502020204030204" pitchFamily="34" charset="0"/>
                          <a:cs typeface="Times New Roman" panose="02020603050405020304" pitchFamily="18" charset="0"/>
                        </a:rPr>
                        <a:t>The Cross and the Resurrection - in the eyes of Matthew</a:t>
                      </a: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20473554"/>
                  </a:ext>
                </a:extLst>
              </a:tr>
              <a:tr h="388829">
                <a:tc>
                  <a:txBody>
                    <a:bodyPr/>
                    <a:lstStyle/>
                    <a:p>
                      <a:pPr marL="0" marR="0" algn="ctr">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April 30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u="sng" dirty="0">
                          <a:effectLst/>
                          <a:latin typeface="Calibri" panose="020F0502020204030204" pitchFamily="34" charset="0"/>
                          <a:ea typeface="Calibri" panose="020F0502020204030204" pitchFamily="34" charset="0"/>
                          <a:cs typeface="Times New Roman" panose="02020603050405020304" pitchFamily="18" charset="0"/>
                        </a:rPr>
                        <a:t>The Cross and the Resurrection - in the eyes of Mark</a:t>
                      </a: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96293054"/>
                  </a:ext>
                </a:extLst>
              </a:tr>
              <a:tr h="388829">
                <a:tc>
                  <a:txBody>
                    <a:bodyPr/>
                    <a:lstStyle/>
                    <a:p>
                      <a:pPr marL="0" marR="0" algn="ctr">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May 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u="sng" dirty="0">
                          <a:effectLst/>
                          <a:latin typeface="Calibri" panose="020F0502020204030204" pitchFamily="34" charset="0"/>
                          <a:ea typeface="Calibri" panose="020F0502020204030204" pitchFamily="34" charset="0"/>
                          <a:cs typeface="Times New Roman" panose="02020603050405020304" pitchFamily="18" charset="0"/>
                        </a:rPr>
                        <a:t>The Cross and the Resurrection - in the eyes of Luke</a:t>
                      </a: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74964664"/>
                  </a:ext>
                </a:extLst>
              </a:tr>
              <a:tr h="388829">
                <a:tc>
                  <a:txBody>
                    <a:bodyPr/>
                    <a:lstStyle/>
                    <a:p>
                      <a:pPr marL="0" marR="0" algn="ctr">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May 7</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u="sng" dirty="0">
                          <a:effectLst/>
                          <a:latin typeface="Calibri" panose="020F0502020204030204" pitchFamily="34" charset="0"/>
                          <a:ea typeface="Calibri" panose="020F0502020204030204" pitchFamily="34" charset="0"/>
                          <a:cs typeface="Times New Roman" panose="02020603050405020304" pitchFamily="18" charset="0"/>
                        </a:rPr>
                        <a:t>The Cross and the Resurrection - in the eyes of John</a:t>
                      </a: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46094700"/>
                  </a:ext>
                </a:extLst>
              </a:tr>
              <a:tr h="298565">
                <a:tc>
                  <a:txBody>
                    <a:bodyPr/>
                    <a:lstStyle/>
                    <a:p>
                      <a:pPr marL="0" marR="0" algn="ctr">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May 10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u="sng" dirty="0">
                          <a:effectLst/>
                          <a:latin typeface="Calibri" panose="020F0502020204030204" pitchFamily="34" charset="0"/>
                          <a:ea typeface="Calibri" panose="020F0502020204030204" pitchFamily="34" charset="0"/>
                          <a:cs typeface="Times New Roman" panose="02020603050405020304" pitchFamily="18" charset="0"/>
                        </a:rPr>
                        <a:t>The Cross from Jesus’ eyes - what He sees</a:t>
                      </a: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39831707"/>
                  </a:ext>
                </a:extLst>
              </a:tr>
              <a:tr h="298565">
                <a:tc>
                  <a:txBody>
                    <a:bodyPr/>
                    <a:lstStyle/>
                    <a:p>
                      <a:pPr marL="0" marR="0" algn="ctr">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May 14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u="sng" dirty="0">
                          <a:effectLst/>
                          <a:latin typeface="Calibri" panose="020F0502020204030204" pitchFamily="34" charset="0"/>
                          <a:ea typeface="Calibri" panose="020F0502020204030204" pitchFamily="34" charset="0"/>
                          <a:cs typeface="Times New Roman" panose="02020603050405020304" pitchFamily="18" charset="0"/>
                        </a:rPr>
                        <a:t>The Cross from Jesus’ eyes - what He said</a:t>
                      </a: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4076758"/>
                  </a:ext>
                </a:extLst>
              </a:tr>
              <a:tr h="298565">
                <a:tc>
                  <a:txBody>
                    <a:bodyPr/>
                    <a:lstStyle/>
                    <a:p>
                      <a:pPr marL="0" marR="0" algn="ctr">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May 17</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u="sng" dirty="0">
                          <a:effectLst/>
                          <a:latin typeface="Calibri" panose="020F0502020204030204" pitchFamily="34" charset="0"/>
                          <a:ea typeface="Calibri" panose="020F0502020204030204" pitchFamily="34" charset="0"/>
                          <a:cs typeface="Times New Roman" panose="02020603050405020304" pitchFamily="18" charset="0"/>
                        </a:rPr>
                        <a:t>How the Cross affected Jesus’ ministry</a:t>
                      </a: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51773226"/>
                  </a:ext>
                </a:extLst>
              </a:tr>
              <a:tr h="388829">
                <a:tc>
                  <a:txBody>
                    <a:bodyPr/>
                    <a:lstStyle/>
                    <a:p>
                      <a:pPr marL="0" marR="0" algn="ctr">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May 21</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u="sng" dirty="0">
                          <a:effectLst/>
                          <a:latin typeface="Calibri" panose="020F0502020204030204" pitchFamily="34" charset="0"/>
                          <a:ea typeface="Calibri" panose="020F0502020204030204" pitchFamily="34" charset="0"/>
                          <a:cs typeface="Times New Roman" panose="02020603050405020304" pitchFamily="18" charset="0"/>
                        </a:rPr>
                        <a:t>The Cross and Resurrection - in the acts of the Apostles</a:t>
                      </a: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01019819"/>
                  </a:ext>
                </a:extLst>
              </a:tr>
              <a:tr h="328652">
                <a:tc>
                  <a:txBody>
                    <a:bodyPr/>
                    <a:lstStyle/>
                    <a:p>
                      <a:pPr marL="0" marR="0" algn="ctr">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May 24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u="sng" dirty="0">
                          <a:effectLst/>
                          <a:latin typeface="Calibri" panose="020F0502020204030204" pitchFamily="34" charset="0"/>
                          <a:ea typeface="Calibri" panose="020F0502020204030204" pitchFamily="34" charset="0"/>
                          <a:cs typeface="Times New Roman" panose="02020603050405020304" pitchFamily="18" charset="0"/>
                        </a:rPr>
                        <a:t>The Gospel of the cross - in our lives</a:t>
                      </a: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41943102"/>
                  </a:ext>
                </a:extLst>
              </a:tr>
              <a:tr h="328652">
                <a:tc>
                  <a:txBody>
                    <a:bodyPr/>
                    <a:lstStyle/>
                    <a:p>
                      <a:pPr marL="0" marR="0" algn="ctr">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May 28</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u="sng" dirty="0">
                          <a:effectLst/>
                          <a:latin typeface="Calibri" panose="020F0502020204030204" pitchFamily="34" charset="0"/>
                          <a:ea typeface="Calibri" panose="020F0502020204030204" pitchFamily="34" charset="0"/>
                          <a:cs typeface="Times New Roman" panose="02020603050405020304" pitchFamily="18" charset="0"/>
                        </a:rPr>
                        <a:t>The Gospel of the Resurrection</a:t>
                      </a: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93122520"/>
                  </a:ext>
                </a:extLst>
              </a:tr>
            </a:tbl>
          </a:graphicData>
        </a:graphic>
      </p:graphicFrame>
      <p:grpSp>
        <p:nvGrpSpPr>
          <p:cNvPr id="14" name="Google Shape;570;p17">
            <a:extLst>
              <a:ext uri="{FF2B5EF4-FFF2-40B4-BE49-F238E27FC236}">
                <a16:creationId xmlns:a16="http://schemas.microsoft.com/office/drawing/2014/main" id="{FA774106-24FD-E94A-140A-21CCB3515FD7}"/>
              </a:ext>
            </a:extLst>
          </p:cNvPr>
          <p:cNvGrpSpPr/>
          <p:nvPr/>
        </p:nvGrpSpPr>
        <p:grpSpPr>
          <a:xfrm>
            <a:off x="7856738" y="4829452"/>
            <a:ext cx="1287262" cy="885548"/>
            <a:chOff x="3301300" y="2440050"/>
            <a:chExt cx="2541400" cy="2069938"/>
          </a:xfrm>
        </p:grpSpPr>
        <p:sp>
          <p:nvSpPr>
            <p:cNvPr id="15" name="Google Shape;571;p17">
              <a:extLst>
                <a:ext uri="{FF2B5EF4-FFF2-40B4-BE49-F238E27FC236}">
                  <a16:creationId xmlns:a16="http://schemas.microsoft.com/office/drawing/2014/main" id="{ABDC089C-0B31-5FFA-00F2-6441CEF356D2}"/>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 name="Google Shape;569;p17">
              <a:extLst>
                <a:ext uri="{FF2B5EF4-FFF2-40B4-BE49-F238E27FC236}">
                  <a16:creationId xmlns:a16="http://schemas.microsoft.com/office/drawing/2014/main" id="{6E5563CC-D22D-4102-878F-73F28E41D6D1}"/>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7" name="Google Shape;572;p17">
              <a:extLst>
                <a:ext uri="{FF2B5EF4-FFF2-40B4-BE49-F238E27FC236}">
                  <a16:creationId xmlns:a16="http://schemas.microsoft.com/office/drawing/2014/main" id="{FBC62C94-84D6-A9FF-8E5A-76789F67750A}"/>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8" name="Google Shape;573;p17">
              <a:extLst>
                <a:ext uri="{FF2B5EF4-FFF2-40B4-BE49-F238E27FC236}">
                  <a16:creationId xmlns:a16="http://schemas.microsoft.com/office/drawing/2014/main" id="{1BE09CBE-6A6D-80D3-91A8-8F41943DAE1B}"/>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Tree>
    <p:extLst>
      <p:ext uri="{BB962C8B-B14F-4D97-AF65-F5344CB8AC3E}">
        <p14:creationId xmlns:p14="http://schemas.microsoft.com/office/powerpoint/2010/main" val="16362270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BAAC9-B76C-DFAE-C4F7-27CE726F22AA}"/>
              </a:ext>
            </a:extLst>
          </p:cNvPr>
          <p:cNvSpPr>
            <a:spLocks noGrp="1"/>
          </p:cNvSpPr>
          <p:nvPr>
            <p:ph type="title"/>
          </p:nvPr>
        </p:nvSpPr>
        <p:spPr>
          <a:xfrm>
            <a:off x="628650" y="15213"/>
            <a:ext cx="7886700" cy="1104636"/>
          </a:xfrm>
        </p:spPr>
        <p:txBody>
          <a:bodyPr/>
          <a:lstStyle/>
          <a:p>
            <a:pPr algn="ctr"/>
            <a:r>
              <a:rPr lang="en-US" dirty="0"/>
              <a:t>The cross from Jesus’ eyes </a:t>
            </a:r>
          </a:p>
        </p:txBody>
      </p:sp>
      <p:sp>
        <p:nvSpPr>
          <p:cNvPr id="3" name="Content Placeholder 2">
            <a:extLst>
              <a:ext uri="{FF2B5EF4-FFF2-40B4-BE49-F238E27FC236}">
                <a16:creationId xmlns:a16="http://schemas.microsoft.com/office/drawing/2014/main" id="{9D41C451-E53D-24AA-4454-AAEB237F4634}"/>
              </a:ext>
            </a:extLst>
          </p:cNvPr>
          <p:cNvSpPr>
            <a:spLocks noGrp="1"/>
          </p:cNvSpPr>
          <p:nvPr>
            <p:ph idx="1"/>
          </p:nvPr>
        </p:nvSpPr>
        <p:spPr>
          <a:xfrm>
            <a:off x="338328" y="1119850"/>
            <a:ext cx="8394192" cy="4439702"/>
          </a:xfrm>
        </p:spPr>
        <p:txBody>
          <a:bodyPr>
            <a:normAutofit/>
          </a:bodyPr>
          <a:lstStyle/>
          <a:p>
            <a:pPr marL="0" indent="0" algn="ctr">
              <a:buNone/>
            </a:pPr>
            <a:r>
              <a:rPr lang="en-US" sz="3200" dirty="0"/>
              <a:t>Philippians 2</a:t>
            </a:r>
          </a:p>
          <a:p>
            <a:pPr marL="0" indent="0" algn="ctr">
              <a:buNone/>
            </a:pPr>
            <a:r>
              <a:rPr lang="en-US" sz="3200" dirty="0"/>
              <a:t>Christ Jesus, 6 who, although He existed in the form of God, did not regard equality with God a thing to be grasped, 7 but emptied Himself, taking the form of a bond-servant, and being made in the likeness of men. 8 Being found in appearance as a man, He humbled Himself by becoming obedient to the point of death, even death on a cross.</a:t>
            </a:r>
          </a:p>
        </p:txBody>
      </p:sp>
      <p:grpSp>
        <p:nvGrpSpPr>
          <p:cNvPr id="5" name="Google Shape;570;p17">
            <a:extLst>
              <a:ext uri="{FF2B5EF4-FFF2-40B4-BE49-F238E27FC236}">
                <a16:creationId xmlns:a16="http://schemas.microsoft.com/office/drawing/2014/main" id="{CCBE2187-1EF2-4614-41B5-B350B07BD7D7}"/>
              </a:ext>
            </a:extLst>
          </p:cNvPr>
          <p:cNvGrpSpPr/>
          <p:nvPr/>
        </p:nvGrpSpPr>
        <p:grpSpPr>
          <a:xfrm>
            <a:off x="7856738" y="4829452"/>
            <a:ext cx="1287262" cy="885548"/>
            <a:chOff x="3301300" y="2440050"/>
            <a:chExt cx="2541400" cy="2069938"/>
          </a:xfrm>
        </p:grpSpPr>
        <p:sp>
          <p:nvSpPr>
            <p:cNvPr id="6" name="Google Shape;571;p17">
              <a:extLst>
                <a:ext uri="{FF2B5EF4-FFF2-40B4-BE49-F238E27FC236}">
                  <a16:creationId xmlns:a16="http://schemas.microsoft.com/office/drawing/2014/main" id="{AF35FA30-B798-F6C0-E216-B02A6FC4F787}"/>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Google Shape;569;p17">
              <a:extLst>
                <a:ext uri="{FF2B5EF4-FFF2-40B4-BE49-F238E27FC236}">
                  <a16:creationId xmlns:a16="http://schemas.microsoft.com/office/drawing/2014/main" id="{19DCC59B-1BE1-366E-8D14-0EBCA118042B}"/>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8" name="Google Shape;572;p17">
              <a:extLst>
                <a:ext uri="{FF2B5EF4-FFF2-40B4-BE49-F238E27FC236}">
                  <a16:creationId xmlns:a16="http://schemas.microsoft.com/office/drawing/2014/main" id="{CE25804C-3A9F-BA7A-C838-BCCD8BD83DAD}"/>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9" name="Google Shape;573;p17">
              <a:extLst>
                <a:ext uri="{FF2B5EF4-FFF2-40B4-BE49-F238E27FC236}">
                  <a16:creationId xmlns:a16="http://schemas.microsoft.com/office/drawing/2014/main" id="{3C6A6C25-59CE-9F56-CABB-547B9F70EEF6}"/>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Tree>
    <p:extLst>
      <p:ext uri="{BB962C8B-B14F-4D97-AF65-F5344CB8AC3E}">
        <p14:creationId xmlns:p14="http://schemas.microsoft.com/office/powerpoint/2010/main" val="41588850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BAAC9-B76C-DFAE-C4F7-27CE726F22AA}"/>
              </a:ext>
            </a:extLst>
          </p:cNvPr>
          <p:cNvSpPr>
            <a:spLocks noGrp="1"/>
          </p:cNvSpPr>
          <p:nvPr>
            <p:ph type="title"/>
          </p:nvPr>
        </p:nvSpPr>
        <p:spPr>
          <a:xfrm>
            <a:off x="628650" y="15213"/>
            <a:ext cx="7886700" cy="1104636"/>
          </a:xfrm>
        </p:spPr>
        <p:txBody>
          <a:bodyPr/>
          <a:lstStyle/>
          <a:p>
            <a:pPr algn="ctr"/>
            <a:r>
              <a:rPr lang="en-US" dirty="0"/>
              <a:t>The cross from Jesus’ eyes </a:t>
            </a:r>
          </a:p>
        </p:txBody>
      </p:sp>
      <p:sp>
        <p:nvSpPr>
          <p:cNvPr id="3" name="Content Placeholder 2">
            <a:extLst>
              <a:ext uri="{FF2B5EF4-FFF2-40B4-BE49-F238E27FC236}">
                <a16:creationId xmlns:a16="http://schemas.microsoft.com/office/drawing/2014/main" id="{9D41C451-E53D-24AA-4454-AAEB237F4634}"/>
              </a:ext>
            </a:extLst>
          </p:cNvPr>
          <p:cNvSpPr>
            <a:spLocks noGrp="1"/>
          </p:cNvSpPr>
          <p:nvPr>
            <p:ph idx="1"/>
          </p:nvPr>
        </p:nvSpPr>
        <p:spPr>
          <a:xfrm>
            <a:off x="338328" y="1119850"/>
            <a:ext cx="8394192" cy="4439702"/>
          </a:xfrm>
        </p:spPr>
        <p:txBody>
          <a:bodyPr>
            <a:normAutofit/>
          </a:bodyPr>
          <a:lstStyle/>
          <a:p>
            <a:pPr marL="0" indent="0" algn="ctr">
              <a:buNone/>
            </a:pPr>
            <a:r>
              <a:rPr lang="en-US" sz="3200" dirty="0"/>
              <a:t>Philippians 2</a:t>
            </a:r>
          </a:p>
          <a:p>
            <a:pPr marL="0" indent="0" algn="ctr">
              <a:buNone/>
            </a:pPr>
            <a:r>
              <a:rPr lang="en-US" sz="3200" u="sng" dirty="0"/>
              <a:t>Christ Jesus</a:t>
            </a:r>
            <a:r>
              <a:rPr lang="en-US" sz="3200" dirty="0"/>
              <a:t>, 6 who, although </a:t>
            </a:r>
            <a:r>
              <a:rPr lang="en-US" sz="3200" dirty="0">
                <a:solidFill>
                  <a:schemeClr val="tx2"/>
                </a:solidFill>
              </a:rPr>
              <a:t>He existed in the form of God</a:t>
            </a:r>
            <a:r>
              <a:rPr lang="en-US" sz="3200" dirty="0"/>
              <a:t>, did not regard equality with God a thing to be grasped, 7 but emptied Himself, taking the form of a bond-servant, and being made in the likeness of men. 8 Being found in appearance as a man, </a:t>
            </a:r>
            <a:r>
              <a:rPr lang="en-US" sz="3200" u="sng" dirty="0"/>
              <a:t>He humbled Himself</a:t>
            </a:r>
            <a:r>
              <a:rPr lang="en-US" sz="3200" dirty="0"/>
              <a:t> by becoming obedient to </a:t>
            </a:r>
            <a:r>
              <a:rPr lang="en-US" sz="3200" u="sng" dirty="0"/>
              <a:t>the point of death</a:t>
            </a:r>
            <a:r>
              <a:rPr lang="en-US" sz="3200" dirty="0"/>
              <a:t>, even death </a:t>
            </a:r>
            <a:r>
              <a:rPr lang="en-US" sz="3200" u="sng" dirty="0"/>
              <a:t>on a cross</a:t>
            </a:r>
            <a:r>
              <a:rPr lang="en-US" sz="3200" dirty="0"/>
              <a:t>.</a:t>
            </a:r>
          </a:p>
        </p:txBody>
      </p:sp>
      <p:sp>
        <p:nvSpPr>
          <p:cNvPr id="4" name="TextBox 3">
            <a:extLst>
              <a:ext uri="{FF2B5EF4-FFF2-40B4-BE49-F238E27FC236}">
                <a16:creationId xmlns:a16="http://schemas.microsoft.com/office/drawing/2014/main" id="{9F861401-84AA-4CC5-F8B8-00D53B31FDE6}"/>
              </a:ext>
            </a:extLst>
          </p:cNvPr>
          <p:cNvSpPr txBox="1"/>
          <p:nvPr/>
        </p:nvSpPr>
        <p:spPr>
          <a:xfrm>
            <a:off x="2450592" y="3752115"/>
            <a:ext cx="4242816" cy="1947672"/>
          </a:xfrm>
          <a:prstGeom prst="rect">
            <a:avLst/>
          </a:prstGeom>
          <a:solidFill>
            <a:schemeClr val="bg1"/>
          </a:solidFill>
          <a:ln w="25400">
            <a:solidFill>
              <a:schemeClr val="accent1"/>
            </a:solidFill>
          </a:ln>
        </p:spPr>
        <p:txBody>
          <a:bodyPr wrap="square" rtlCol="0" anchor="ctr">
            <a:noAutofit/>
          </a:bodyPr>
          <a:lstStyle/>
          <a:p>
            <a:pPr algn="ctr"/>
            <a:r>
              <a:rPr lang="en-US" sz="3200" dirty="0"/>
              <a:t>The cross would’ve been humiliating to man, how much more so God. </a:t>
            </a:r>
          </a:p>
        </p:txBody>
      </p:sp>
      <p:grpSp>
        <p:nvGrpSpPr>
          <p:cNvPr id="5" name="Google Shape;570;p17">
            <a:extLst>
              <a:ext uri="{FF2B5EF4-FFF2-40B4-BE49-F238E27FC236}">
                <a16:creationId xmlns:a16="http://schemas.microsoft.com/office/drawing/2014/main" id="{197A16E9-A818-909E-9F54-A47A848E4085}"/>
              </a:ext>
            </a:extLst>
          </p:cNvPr>
          <p:cNvGrpSpPr/>
          <p:nvPr/>
        </p:nvGrpSpPr>
        <p:grpSpPr>
          <a:xfrm>
            <a:off x="7856738" y="4829452"/>
            <a:ext cx="1287262" cy="885548"/>
            <a:chOff x="3301300" y="2440050"/>
            <a:chExt cx="2541400" cy="2069938"/>
          </a:xfrm>
        </p:grpSpPr>
        <p:sp>
          <p:nvSpPr>
            <p:cNvPr id="6" name="Google Shape;571;p17">
              <a:extLst>
                <a:ext uri="{FF2B5EF4-FFF2-40B4-BE49-F238E27FC236}">
                  <a16:creationId xmlns:a16="http://schemas.microsoft.com/office/drawing/2014/main" id="{7B04BD04-9E07-813A-ABE8-DFACE6059DCE}"/>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Google Shape;569;p17">
              <a:extLst>
                <a:ext uri="{FF2B5EF4-FFF2-40B4-BE49-F238E27FC236}">
                  <a16:creationId xmlns:a16="http://schemas.microsoft.com/office/drawing/2014/main" id="{1427D364-990C-0774-7042-33E09F677042}"/>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8" name="Google Shape;572;p17">
              <a:extLst>
                <a:ext uri="{FF2B5EF4-FFF2-40B4-BE49-F238E27FC236}">
                  <a16:creationId xmlns:a16="http://schemas.microsoft.com/office/drawing/2014/main" id="{1DCA5710-E021-ED1C-7227-EF54146C6E18}"/>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9" name="Google Shape;573;p17">
              <a:extLst>
                <a:ext uri="{FF2B5EF4-FFF2-40B4-BE49-F238E27FC236}">
                  <a16:creationId xmlns:a16="http://schemas.microsoft.com/office/drawing/2014/main" id="{CB70A23A-AE45-B074-CF95-4EFE7087CEAE}"/>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Tree>
    <p:extLst>
      <p:ext uri="{BB962C8B-B14F-4D97-AF65-F5344CB8AC3E}">
        <p14:creationId xmlns:p14="http://schemas.microsoft.com/office/powerpoint/2010/main" val="41630458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BAAC9-B76C-DFAE-C4F7-27CE726F22AA}"/>
              </a:ext>
            </a:extLst>
          </p:cNvPr>
          <p:cNvSpPr>
            <a:spLocks noGrp="1"/>
          </p:cNvSpPr>
          <p:nvPr>
            <p:ph type="title"/>
          </p:nvPr>
        </p:nvSpPr>
        <p:spPr>
          <a:xfrm>
            <a:off x="628650" y="15213"/>
            <a:ext cx="7886700" cy="1104636"/>
          </a:xfrm>
        </p:spPr>
        <p:txBody>
          <a:bodyPr/>
          <a:lstStyle/>
          <a:p>
            <a:pPr algn="ctr"/>
            <a:r>
              <a:rPr lang="en-US" dirty="0"/>
              <a:t>The cross from Jesus’ eyes </a:t>
            </a:r>
          </a:p>
        </p:txBody>
      </p:sp>
      <p:sp>
        <p:nvSpPr>
          <p:cNvPr id="3" name="Content Placeholder 2">
            <a:extLst>
              <a:ext uri="{FF2B5EF4-FFF2-40B4-BE49-F238E27FC236}">
                <a16:creationId xmlns:a16="http://schemas.microsoft.com/office/drawing/2014/main" id="{9D41C451-E53D-24AA-4454-AAEB237F4634}"/>
              </a:ext>
            </a:extLst>
          </p:cNvPr>
          <p:cNvSpPr>
            <a:spLocks noGrp="1"/>
          </p:cNvSpPr>
          <p:nvPr>
            <p:ph idx="1"/>
          </p:nvPr>
        </p:nvSpPr>
        <p:spPr>
          <a:xfrm>
            <a:off x="338328" y="1119850"/>
            <a:ext cx="8394192" cy="4439702"/>
          </a:xfrm>
        </p:spPr>
        <p:txBody>
          <a:bodyPr>
            <a:normAutofit/>
          </a:bodyPr>
          <a:lstStyle/>
          <a:p>
            <a:pPr marL="0" indent="0" algn="ctr">
              <a:buNone/>
            </a:pPr>
            <a:r>
              <a:rPr lang="en-US" sz="3200" dirty="0"/>
              <a:t>Philippians 2</a:t>
            </a:r>
          </a:p>
          <a:p>
            <a:pPr marL="0" indent="0" algn="ctr">
              <a:buNone/>
            </a:pPr>
            <a:r>
              <a:rPr lang="en-US" sz="3200" u="sng" dirty="0"/>
              <a:t>Christ Jesus</a:t>
            </a:r>
            <a:r>
              <a:rPr lang="en-US" sz="3200" dirty="0"/>
              <a:t>, 6 who, although </a:t>
            </a:r>
            <a:r>
              <a:rPr lang="en-US" sz="3200" dirty="0">
                <a:solidFill>
                  <a:schemeClr val="tx2"/>
                </a:solidFill>
              </a:rPr>
              <a:t>He existed in the form of God</a:t>
            </a:r>
            <a:r>
              <a:rPr lang="en-US" sz="3200" dirty="0"/>
              <a:t>, did not regard equality with God a thing to be grasped, 7 </a:t>
            </a:r>
            <a:r>
              <a:rPr lang="en-US" sz="3200" u="sng" dirty="0"/>
              <a:t>but emptied Himself</a:t>
            </a:r>
            <a:r>
              <a:rPr lang="en-US" sz="3200" dirty="0"/>
              <a:t>, taking </a:t>
            </a:r>
            <a:r>
              <a:rPr lang="en-US" sz="3200" u="sng" dirty="0"/>
              <a:t>the form of a bond-servant</a:t>
            </a:r>
            <a:r>
              <a:rPr lang="en-US" sz="3200" dirty="0"/>
              <a:t>, and being </a:t>
            </a:r>
            <a:r>
              <a:rPr lang="en-US" sz="3200" u="sng" dirty="0"/>
              <a:t>made in the likeness of men</a:t>
            </a:r>
            <a:r>
              <a:rPr lang="en-US" sz="3200" dirty="0"/>
              <a:t>. 8 Being found in appearance as a man, </a:t>
            </a:r>
            <a:r>
              <a:rPr lang="en-US" sz="3200" u="sng" dirty="0"/>
              <a:t>He humbled Himself</a:t>
            </a:r>
            <a:r>
              <a:rPr lang="en-US" sz="3200" dirty="0"/>
              <a:t> by becoming obedient to </a:t>
            </a:r>
            <a:r>
              <a:rPr lang="en-US" sz="3200" u="sng" dirty="0"/>
              <a:t>the point of death</a:t>
            </a:r>
            <a:r>
              <a:rPr lang="en-US" sz="3200" dirty="0"/>
              <a:t>, even death </a:t>
            </a:r>
            <a:r>
              <a:rPr lang="en-US" sz="3200" u="sng" dirty="0"/>
              <a:t>on a cross</a:t>
            </a:r>
            <a:r>
              <a:rPr lang="en-US" sz="3200" dirty="0"/>
              <a:t>.</a:t>
            </a:r>
          </a:p>
        </p:txBody>
      </p:sp>
      <p:sp>
        <p:nvSpPr>
          <p:cNvPr id="4" name="TextBox 3">
            <a:extLst>
              <a:ext uri="{FF2B5EF4-FFF2-40B4-BE49-F238E27FC236}">
                <a16:creationId xmlns:a16="http://schemas.microsoft.com/office/drawing/2014/main" id="{9F861401-84AA-4CC5-F8B8-00D53B31FDE6}"/>
              </a:ext>
            </a:extLst>
          </p:cNvPr>
          <p:cNvSpPr txBox="1"/>
          <p:nvPr/>
        </p:nvSpPr>
        <p:spPr>
          <a:xfrm>
            <a:off x="2450592" y="3767328"/>
            <a:ext cx="4242816" cy="1947672"/>
          </a:xfrm>
          <a:prstGeom prst="rect">
            <a:avLst/>
          </a:prstGeom>
          <a:solidFill>
            <a:schemeClr val="bg1"/>
          </a:solidFill>
          <a:ln w="25400">
            <a:solidFill>
              <a:schemeClr val="accent1"/>
            </a:solidFill>
          </a:ln>
        </p:spPr>
        <p:txBody>
          <a:bodyPr wrap="square" rtlCol="0" anchor="ctr">
            <a:noAutofit/>
          </a:bodyPr>
          <a:lstStyle/>
          <a:p>
            <a:pPr algn="ctr"/>
            <a:r>
              <a:rPr lang="en-US" sz="3200" dirty="0"/>
              <a:t>Far before the cross, Jesus had taken multiple steps of humiliation. </a:t>
            </a:r>
          </a:p>
        </p:txBody>
      </p:sp>
      <p:grpSp>
        <p:nvGrpSpPr>
          <p:cNvPr id="5" name="Google Shape;570;p17">
            <a:extLst>
              <a:ext uri="{FF2B5EF4-FFF2-40B4-BE49-F238E27FC236}">
                <a16:creationId xmlns:a16="http://schemas.microsoft.com/office/drawing/2014/main" id="{EB24554F-52EB-95D8-AD45-59DDC3E2FD31}"/>
              </a:ext>
            </a:extLst>
          </p:cNvPr>
          <p:cNvGrpSpPr/>
          <p:nvPr/>
        </p:nvGrpSpPr>
        <p:grpSpPr>
          <a:xfrm>
            <a:off x="7856738" y="4829452"/>
            <a:ext cx="1287262" cy="885548"/>
            <a:chOff x="3301300" y="2440050"/>
            <a:chExt cx="2541400" cy="2069938"/>
          </a:xfrm>
        </p:grpSpPr>
        <p:sp>
          <p:nvSpPr>
            <p:cNvPr id="6" name="Google Shape;571;p17">
              <a:extLst>
                <a:ext uri="{FF2B5EF4-FFF2-40B4-BE49-F238E27FC236}">
                  <a16:creationId xmlns:a16="http://schemas.microsoft.com/office/drawing/2014/main" id="{41D2CF5E-9975-18D7-EF49-07171ABA4B37}"/>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Google Shape;569;p17">
              <a:extLst>
                <a:ext uri="{FF2B5EF4-FFF2-40B4-BE49-F238E27FC236}">
                  <a16:creationId xmlns:a16="http://schemas.microsoft.com/office/drawing/2014/main" id="{D8B97E38-A359-EF2F-0A36-95CA4016BCCE}"/>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8" name="Google Shape;572;p17">
              <a:extLst>
                <a:ext uri="{FF2B5EF4-FFF2-40B4-BE49-F238E27FC236}">
                  <a16:creationId xmlns:a16="http://schemas.microsoft.com/office/drawing/2014/main" id="{3E95AB0A-9C70-383D-8AD0-7D49A15C5E3E}"/>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9" name="Google Shape;573;p17">
              <a:extLst>
                <a:ext uri="{FF2B5EF4-FFF2-40B4-BE49-F238E27FC236}">
                  <a16:creationId xmlns:a16="http://schemas.microsoft.com/office/drawing/2014/main" id="{709144F9-3941-F739-9433-40154DA8D704}"/>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Tree>
    <p:extLst>
      <p:ext uri="{BB962C8B-B14F-4D97-AF65-F5344CB8AC3E}">
        <p14:creationId xmlns:p14="http://schemas.microsoft.com/office/powerpoint/2010/main" val="22665030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0BB5D-D81D-FAB1-7077-C2E4000510BF}"/>
              </a:ext>
            </a:extLst>
          </p:cNvPr>
          <p:cNvSpPr>
            <a:spLocks noGrp="1"/>
          </p:cNvSpPr>
          <p:nvPr>
            <p:ph type="title"/>
          </p:nvPr>
        </p:nvSpPr>
        <p:spPr>
          <a:xfrm>
            <a:off x="628650" y="121391"/>
            <a:ext cx="7886700" cy="1104636"/>
          </a:xfrm>
        </p:spPr>
        <p:txBody>
          <a:bodyPr/>
          <a:lstStyle/>
          <a:p>
            <a:pPr algn="ctr"/>
            <a:r>
              <a:rPr lang="en-US" dirty="0"/>
              <a:t>The humiliation of God the Son </a:t>
            </a:r>
            <a:br>
              <a:rPr lang="en-US" dirty="0"/>
            </a:br>
            <a:r>
              <a:rPr lang="en-US" dirty="0"/>
              <a:t>(before the cross)</a:t>
            </a:r>
          </a:p>
        </p:txBody>
      </p:sp>
      <p:sp>
        <p:nvSpPr>
          <p:cNvPr id="3" name="Content Placeholder 2">
            <a:extLst>
              <a:ext uri="{FF2B5EF4-FFF2-40B4-BE49-F238E27FC236}">
                <a16:creationId xmlns:a16="http://schemas.microsoft.com/office/drawing/2014/main" id="{8C13C3B3-46F9-3CAA-468A-2BEFFFC649C8}"/>
              </a:ext>
            </a:extLst>
          </p:cNvPr>
          <p:cNvSpPr>
            <a:spLocks noGrp="1"/>
          </p:cNvSpPr>
          <p:nvPr>
            <p:ph idx="1"/>
          </p:nvPr>
        </p:nvSpPr>
        <p:spPr>
          <a:xfrm>
            <a:off x="390906" y="1521354"/>
            <a:ext cx="8515350" cy="4072255"/>
          </a:xfrm>
        </p:spPr>
        <p:txBody>
          <a:bodyPr>
            <a:normAutofit/>
          </a:bodyPr>
          <a:lstStyle/>
          <a:p>
            <a:pPr>
              <a:buFont typeface="Wingdings" pitchFamily="2" charset="2"/>
              <a:buChar char="Ø"/>
            </a:pPr>
            <a:r>
              <a:rPr lang="en-US" sz="2800" u="sng" dirty="0"/>
              <a:t>God emptied Himself and became man. </a:t>
            </a:r>
          </a:p>
          <a:p>
            <a:pPr lvl="1">
              <a:buFont typeface="Wingdings" pitchFamily="2" charset="2"/>
              <a:buChar char="Ø"/>
            </a:pPr>
            <a:r>
              <a:rPr lang="en-US" sz="2400" dirty="0"/>
              <a:t>Became a man (John 1:1-3;14) </a:t>
            </a:r>
          </a:p>
          <a:p>
            <a:pPr lvl="1">
              <a:buFont typeface="Wingdings" pitchFamily="2" charset="2"/>
              <a:buChar char="Ø"/>
            </a:pPr>
            <a:r>
              <a:rPr lang="en-US" sz="2400" dirty="0"/>
              <a:t>Born of a woman (Gen 3:15; Gal 4:4; Mat 1:25)</a:t>
            </a:r>
          </a:p>
          <a:p>
            <a:pPr lvl="1">
              <a:buFont typeface="Wingdings" pitchFamily="2" charset="2"/>
              <a:buChar char="Ø"/>
            </a:pPr>
            <a:r>
              <a:rPr lang="en-US" sz="2400" dirty="0"/>
              <a:t>Born Jewish – Bethlehem (Ez. 2:23; Mic 5:2; Mat 2:5-6) </a:t>
            </a:r>
          </a:p>
          <a:p>
            <a:pPr lvl="1">
              <a:buFont typeface="Wingdings" pitchFamily="2" charset="2"/>
              <a:buChar char="Ø"/>
            </a:pPr>
            <a:r>
              <a:rPr lang="en-US" sz="2400" dirty="0"/>
              <a:t>No “majestic form/majesty"/appearance that we should be drawn to Him (Is. 53:2; Mk 6:3; Lk. 4:24; Jn. 1:43 Jn. 6:42, 7:41) </a:t>
            </a:r>
          </a:p>
          <a:p>
            <a:pPr>
              <a:buFont typeface="Wingdings" pitchFamily="2" charset="2"/>
              <a:buChar char="Ø"/>
            </a:pPr>
            <a:r>
              <a:rPr lang="en-US" sz="2800" u="sng" dirty="0"/>
              <a:t>God the man became a servant </a:t>
            </a:r>
          </a:p>
          <a:p>
            <a:pPr lvl="1">
              <a:buFont typeface="Wingdings" pitchFamily="2" charset="2"/>
              <a:buChar char="Ø"/>
            </a:pPr>
            <a:r>
              <a:rPr lang="en-US" sz="2400" dirty="0"/>
              <a:t>He served sinners and tax collectors (Mark 2:13-17) </a:t>
            </a:r>
          </a:p>
          <a:p>
            <a:pPr lvl="1">
              <a:buFont typeface="Wingdings" pitchFamily="2" charset="2"/>
              <a:buChar char="Ø"/>
            </a:pPr>
            <a:r>
              <a:rPr lang="en-US" sz="2400" dirty="0"/>
              <a:t>He served the Gentiles (Matt. 15:22-28) </a:t>
            </a:r>
          </a:p>
          <a:p>
            <a:pPr lvl="1">
              <a:buFont typeface="Wingdings" pitchFamily="2" charset="2"/>
              <a:buChar char="Ø"/>
            </a:pPr>
            <a:r>
              <a:rPr lang="en-US" sz="2400" dirty="0"/>
              <a:t>He washed the disciples' feet (John 13:2-8)</a:t>
            </a:r>
          </a:p>
          <a:p>
            <a:pPr lvl="1">
              <a:buFont typeface="Wingdings" pitchFamily="2" charset="2"/>
              <a:buChar char="Ø"/>
            </a:pPr>
            <a:endParaRPr lang="en-US" sz="2100" dirty="0"/>
          </a:p>
        </p:txBody>
      </p:sp>
      <p:sp>
        <p:nvSpPr>
          <p:cNvPr id="4" name="TextBox 3">
            <a:extLst>
              <a:ext uri="{FF2B5EF4-FFF2-40B4-BE49-F238E27FC236}">
                <a16:creationId xmlns:a16="http://schemas.microsoft.com/office/drawing/2014/main" id="{69F1A693-2E75-4433-309D-D7A2A341C194}"/>
              </a:ext>
            </a:extLst>
          </p:cNvPr>
          <p:cNvSpPr txBox="1"/>
          <p:nvPr/>
        </p:nvSpPr>
        <p:spPr>
          <a:xfrm>
            <a:off x="2450592" y="3767328"/>
            <a:ext cx="4242816" cy="1947672"/>
          </a:xfrm>
          <a:prstGeom prst="rect">
            <a:avLst/>
          </a:prstGeom>
          <a:solidFill>
            <a:schemeClr val="bg1"/>
          </a:solidFill>
          <a:ln w="25400">
            <a:solidFill>
              <a:schemeClr val="accent1"/>
            </a:solidFill>
          </a:ln>
        </p:spPr>
        <p:txBody>
          <a:bodyPr wrap="square" rtlCol="0" anchor="ctr">
            <a:noAutofit/>
          </a:bodyPr>
          <a:lstStyle/>
          <a:p>
            <a:pPr algn="ctr"/>
            <a:r>
              <a:rPr lang="en-US" sz="3200" dirty="0"/>
              <a:t>Far before the cross, Jesus had taken multiple steps of humiliation. </a:t>
            </a:r>
          </a:p>
        </p:txBody>
      </p:sp>
      <p:grpSp>
        <p:nvGrpSpPr>
          <p:cNvPr id="5" name="Google Shape;570;p17">
            <a:extLst>
              <a:ext uri="{FF2B5EF4-FFF2-40B4-BE49-F238E27FC236}">
                <a16:creationId xmlns:a16="http://schemas.microsoft.com/office/drawing/2014/main" id="{B28B51CC-1F0E-9DA3-F3E9-9DBBF81E5187}"/>
              </a:ext>
            </a:extLst>
          </p:cNvPr>
          <p:cNvGrpSpPr/>
          <p:nvPr/>
        </p:nvGrpSpPr>
        <p:grpSpPr>
          <a:xfrm>
            <a:off x="7856738" y="4829452"/>
            <a:ext cx="1287262" cy="885548"/>
            <a:chOff x="3301300" y="2440050"/>
            <a:chExt cx="2541400" cy="2069938"/>
          </a:xfrm>
        </p:grpSpPr>
        <p:sp>
          <p:nvSpPr>
            <p:cNvPr id="6" name="Google Shape;571;p17">
              <a:extLst>
                <a:ext uri="{FF2B5EF4-FFF2-40B4-BE49-F238E27FC236}">
                  <a16:creationId xmlns:a16="http://schemas.microsoft.com/office/drawing/2014/main" id="{BD766EB4-AB19-F752-7716-13D9C69D18E9}"/>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Google Shape;569;p17">
              <a:extLst>
                <a:ext uri="{FF2B5EF4-FFF2-40B4-BE49-F238E27FC236}">
                  <a16:creationId xmlns:a16="http://schemas.microsoft.com/office/drawing/2014/main" id="{5802DA14-6402-37AE-5EB8-ADADE3003DAA}"/>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8" name="Google Shape;572;p17">
              <a:extLst>
                <a:ext uri="{FF2B5EF4-FFF2-40B4-BE49-F238E27FC236}">
                  <a16:creationId xmlns:a16="http://schemas.microsoft.com/office/drawing/2014/main" id="{9A77C463-C61C-3345-6F79-FFBD5B36C78C}"/>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9" name="Google Shape;573;p17">
              <a:extLst>
                <a:ext uri="{FF2B5EF4-FFF2-40B4-BE49-F238E27FC236}">
                  <a16:creationId xmlns:a16="http://schemas.microsoft.com/office/drawing/2014/main" id="{88DDB5F3-4C1F-C756-E4A1-BFAFF6ACC23F}"/>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Tree>
    <p:extLst>
      <p:ext uri="{BB962C8B-B14F-4D97-AF65-F5344CB8AC3E}">
        <p14:creationId xmlns:p14="http://schemas.microsoft.com/office/powerpoint/2010/main" val="22680490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fade">
                                      <p:cBhvr>
                                        <p:cTn id="3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95000"/>
            <a:lumOff val="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1A476-ADB6-DB59-73D9-DADA6EBED072}"/>
              </a:ext>
            </a:extLst>
          </p:cNvPr>
          <p:cNvSpPr>
            <a:spLocks noGrp="1"/>
          </p:cNvSpPr>
          <p:nvPr>
            <p:ph type="title"/>
          </p:nvPr>
        </p:nvSpPr>
        <p:spPr/>
        <p:txBody>
          <a:bodyPr/>
          <a:lstStyle/>
          <a:p>
            <a:pPr algn="ctr"/>
            <a:r>
              <a:rPr lang="en-US" dirty="0"/>
              <a:t>The humiliation of the cross</a:t>
            </a:r>
          </a:p>
        </p:txBody>
      </p:sp>
      <p:graphicFrame>
        <p:nvGraphicFramePr>
          <p:cNvPr id="4" name="Table 4">
            <a:extLst>
              <a:ext uri="{FF2B5EF4-FFF2-40B4-BE49-F238E27FC236}">
                <a16:creationId xmlns:a16="http://schemas.microsoft.com/office/drawing/2014/main" id="{BEAE532A-063B-2C75-511A-76131C1D0552}"/>
              </a:ext>
            </a:extLst>
          </p:cNvPr>
          <p:cNvGraphicFramePr>
            <a:graphicFrameLocks noGrp="1"/>
          </p:cNvGraphicFramePr>
          <p:nvPr>
            <p:ph idx="1"/>
            <p:extLst>
              <p:ext uri="{D42A27DB-BD31-4B8C-83A1-F6EECF244321}">
                <p14:modId xmlns:p14="http://schemas.microsoft.com/office/powerpoint/2010/main" val="2935830023"/>
              </p:ext>
            </p:extLst>
          </p:nvPr>
        </p:nvGraphicFramePr>
        <p:xfrm>
          <a:off x="628650" y="1746250"/>
          <a:ext cx="7886700" cy="3273806"/>
        </p:xfrm>
        <a:graphic>
          <a:graphicData uri="http://schemas.openxmlformats.org/drawingml/2006/table">
            <a:tbl>
              <a:tblPr firstRow="1" bandRow="1">
                <a:tableStyleId>{5C22544A-7EE6-4342-B048-85BDC9FD1C3A}</a:tableStyleId>
              </a:tblPr>
              <a:tblGrid>
                <a:gridCol w="3943350">
                  <a:extLst>
                    <a:ext uri="{9D8B030D-6E8A-4147-A177-3AD203B41FA5}">
                      <a16:colId xmlns:a16="http://schemas.microsoft.com/office/drawing/2014/main" val="2641279686"/>
                    </a:ext>
                  </a:extLst>
                </a:gridCol>
                <a:gridCol w="3943350">
                  <a:extLst>
                    <a:ext uri="{9D8B030D-6E8A-4147-A177-3AD203B41FA5}">
                      <a16:colId xmlns:a16="http://schemas.microsoft.com/office/drawing/2014/main" val="1224724607"/>
                    </a:ext>
                  </a:extLst>
                </a:gridCol>
              </a:tblGrid>
              <a:tr h="1636903">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2000" b="0" dirty="0"/>
                        <a:t>Matthew 27:35 And when they had crucified Him, they divided up His garments among themselves by casting lots.</a:t>
                      </a:r>
                    </a:p>
                  </a:txBody>
                  <a:tcPr anchor="ctr">
                    <a:lnR w="28575" cap="flat" cmpd="sng" algn="ctr">
                      <a:solidFill>
                        <a:schemeClr val="accent1">
                          <a:lumMod val="50000"/>
                        </a:schemeClr>
                      </a:solidFill>
                      <a:prstDash val="solid"/>
                      <a:round/>
                      <a:headEnd type="none" w="med" len="med"/>
                      <a:tailEnd type="none" w="med" len="med"/>
                    </a:lnR>
                    <a:lnB w="28575" cap="flat" cmpd="sng" algn="ctr">
                      <a:solidFill>
                        <a:schemeClr val="accent1">
                          <a:lumMod val="50000"/>
                        </a:schemeClr>
                      </a:solidFill>
                      <a:prstDash val="solid"/>
                      <a:round/>
                      <a:headEnd type="none" w="med" len="med"/>
                      <a:tailEnd type="none" w="med" len="med"/>
                    </a:lnB>
                    <a:solidFill>
                      <a:schemeClr val="bg1"/>
                    </a:solidFill>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2000" b="0" dirty="0"/>
                        <a:t>Mark 15:24 And they *crucified Him, and *divided up His garments among themselves, casting lots for them to decide what each man should take.</a:t>
                      </a:r>
                    </a:p>
                  </a:txBody>
                  <a:tcPr anchor="ctr">
                    <a:lnL w="28575" cap="flat" cmpd="sng" algn="ctr">
                      <a:solidFill>
                        <a:schemeClr val="accent1">
                          <a:lumMod val="50000"/>
                        </a:schemeClr>
                      </a:solidFill>
                      <a:prstDash val="solid"/>
                      <a:round/>
                      <a:headEnd type="none" w="med" len="med"/>
                      <a:tailEnd type="none" w="med" len="med"/>
                    </a:lnL>
                    <a:lnB w="28575" cap="flat" cmpd="sng" algn="ctr">
                      <a:solidFill>
                        <a:schemeClr val="accent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47897342"/>
                  </a:ext>
                </a:extLst>
              </a:tr>
              <a:tr h="1636903">
                <a:tc>
                  <a:txBody>
                    <a:bodyPr/>
                    <a:lstStyle/>
                    <a:p>
                      <a:pPr algn="ctr"/>
                      <a:r>
                        <a:rPr lang="en-US" sz="2000" dirty="0">
                          <a:solidFill>
                            <a:schemeClr val="tx1"/>
                          </a:solidFill>
                        </a:rPr>
                        <a:t>Luke 23:33 When they came to the place called The Skull, there they crucified Him and the criminals, one on the right and the other on the left.</a:t>
                      </a:r>
                      <a:endParaRPr lang="en-US" sz="2000" dirty="0"/>
                    </a:p>
                  </a:txBody>
                  <a:tcPr anchor="ctr">
                    <a:lnR w="28575" cap="flat" cmpd="sng" algn="ctr">
                      <a:solidFill>
                        <a:schemeClr val="accent1">
                          <a:lumMod val="50000"/>
                        </a:schemeClr>
                      </a:solidFill>
                      <a:prstDash val="solid"/>
                      <a:round/>
                      <a:headEnd type="none" w="med" len="med"/>
                      <a:tailEnd type="none" w="med" len="med"/>
                    </a:lnR>
                    <a:lnT w="28575" cap="flat" cmpd="sng" algn="ctr">
                      <a:solidFill>
                        <a:schemeClr val="accent1">
                          <a:lumMod val="50000"/>
                        </a:schemeClr>
                      </a:solidFill>
                      <a:prstDash val="solid"/>
                      <a:round/>
                      <a:headEnd type="none" w="med" len="med"/>
                      <a:tailEnd type="none" w="med" len="med"/>
                    </a:lnT>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John 19:18 There they crucified Him, and with Him two other men, one on either side, and Jesus in between.</a:t>
                      </a:r>
                    </a:p>
                  </a:txBody>
                  <a:tcPr anchor="ctr">
                    <a:lnL w="28575" cap="flat" cmpd="sng" algn="ctr">
                      <a:solidFill>
                        <a:schemeClr val="accent1">
                          <a:lumMod val="50000"/>
                        </a:schemeClr>
                      </a:solidFill>
                      <a:prstDash val="solid"/>
                      <a:round/>
                      <a:headEnd type="none" w="med" len="med"/>
                      <a:tailEnd type="none" w="med" len="med"/>
                    </a:lnL>
                    <a:lnT w="28575" cap="flat" cmpd="sng" algn="ctr">
                      <a:solidFill>
                        <a:schemeClr val="accent1">
                          <a:lumMod val="50000"/>
                        </a:schemeClr>
                      </a:solidFill>
                      <a:prstDash val="solid"/>
                      <a:round/>
                      <a:headEnd type="none" w="med" len="med"/>
                      <a:tailEnd type="none" w="med" len="med"/>
                    </a:lnT>
                    <a:solidFill>
                      <a:schemeClr val="bg1"/>
                    </a:solidFill>
                  </a:tcPr>
                </a:tc>
                <a:extLst>
                  <a:ext uri="{0D108BD9-81ED-4DB2-BD59-A6C34878D82A}">
                    <a16:rowId xmlns:a16="http://schemas.microsoft.com/office/drawing/2014/main" val="3585226435"/>
                  </a:ext>
                </a:extLst>
              </a:tr>
            </a:tbl>
          </a:graphicData>
        </a:graphic>
      </p:graphicFrame>
      <p:grpSp>
        <p:nvGrpSpPr>
          <p:cNvPr id="5" name="Google Shape;570;p17">
            <a:extLst>
              <a:ext uri="{FF2B5EF4-FFF2-40B4-BE49-F238E27FC236}">
                <a16:creationId xmlns:a16="http://schemas.microsoft.com/office/drawing/2014/main" id="{7E64EDCB-DF56-9A7E-EA89-6C75D58709CA}"/>
              </a:ext>
            </a:extLst>
          </p:cNvPr>
          <p:cNvGrpSpPr/>
          <p:nvPr/>
        </p:nvGrpSpPr>
        <p:grpSpPr>
          <a:xfrm>
            <a:off x="7856738" y="4829452"/>
            <a:ext cx="1287262" cy="885548"/>
            <a:chOff x="3301300" y="2440050"/>
            <a:chExt cx="2541400" cy="2069938"/>
          </a:xfrm>
        </p:grpSpPr>
        <p:sp>
          <p:nvSpPr>
            <p:cNvPr id="6" name="Google Shape;571;p17">
              <a:extLst>
                <a:ext uri="{FF2B5EF4-FFF2-40B4-BE49-F238E27FC236}">
                  <a16:creationId xmlns:a16="http://schemas.microsoft.com/office/drawing/2014/main" id="{668EF262-9FEC-52B3-9CC1-77B1A55E7C6E}"/>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Google Shape;569;p17">
              <a:extLst>
                <a:ext uri="{FF2B5EF4-FFF2-40B4-BE49-F238E27FC236}">
                  <a16:creationId xmlns:a16="http://schemas.microsoft.com/office/drawing/2014/main" id="{C93510C8-9F71-72F7-6B9F-5FFAE1F24DC4}"/>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8" name="Google Shape;572;p17">
              <a:extLst>
                <a:ext uri="{FF2B5EF4-FFF2-40B4-BE49-F238E27FC236}">
                  <a16:creationId xmlns:a16="http://schemas.microsoft.com/office/drawing/2014/main" id="{AAFFB9F1-E471-4C04-7B1C-3939AFEBD8FE}"/>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9" name="Google Shape;573;p17">
              <a:extLst>
                <a:ext uri="{FF2B5EF4-FFF2-40B4-BE49-F238E27FC236}">
                  <a16:creationId xmlns:a16="http://schemas.microsoft.com/office/drawing/2014/main" id="{1DFFC14C-B10B-C9BC-F8C4-D3D18A66FB9E}"/>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Tree>
    <p:extLst>
      <p:ext uri="{BB962C8B-B14F-4D97-AF65-F5344CB8AC3E}">
        <p14:creationId xmlns:p14="http://schemas.microsoft.com/office/powerpoint/2010/main" val="10813489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561</TotalTime>
  <Words>2279</Words>
  <Application>Microsoft Macintosh PowerPoint</Application>
  <PresentationFormat>On-screen Show (16:10)</PresentationFormat>
  <Paragraphs>159</Paragraphs>
  <Slides>29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Calibri Light</vt:lpstr>
      <vt:lpstr>Cinzel</vt:lpstr>
      <vt:lpstr>Wingdings</vt:lpstr>
      <vt:lpstr>Office Theme</vt:lpstr>
      <vt:lpstr>Pre-class assignment</vt:lpstr>
      <vt:lpstr>We’ll read from John’s account of the crucifixion of Christ. John 19:1-7, 16-19,  23-24, 28-30</vt:lpstr>
      <vt:lpstr>The Cross  (L3)</vt:lpstr>
      <vt:lpstr>Class Schedule</vt:lpstr>
      <vt:lpstr>The cross from Jesus’ eyes </vt:lpstr>
      <vt:lpstr>The cross from Jesus’ eyes </vt:lpstr>
      <vt:lpstr>The cross from Jesus’ eyes </vt:lpstr>
      <vt:lpstr>The humiliation of God the Son  (before the cross)</vt:lpstr>
      <vt:lpstr>The humiliation of the cross</vt:lpstr>
      <vt:lpstr>It was nothing for the Romans to  crucify a man</vt:lpstr>
      <vt:lpstr>The cross to Romans was the most shameful way of dying, but it was common</vt:lpstr>
      <vt:lpstr>The cross to Romans was the most shameful way of dying, but it was common</vt:lpstr>
      <vt:lpstr>The cross was far more brutal than we can imagine, but Jesus knew it’d be</vt:lpstr>
      <vt:lpstr>Pains before the cross</vt:lpstr>
      <vt:lpstr>Pains before the cross</vt:lpstr>
      <vt:lpstr>Pains before the cross</vt:lpstr>
      <vt:lpstr>Pains before the cross</vt:lpstr>
      <vt:lpstr>PowerPoint Presentation</vt:lpstr>
      <vt:lpstr>The cross</vt:lpstr>
      <vt:lpstr>The cross</vt:lpstr>
      <vt:lpstr>The cross</vt:lpstr>
      <vt:lpstr>PowerPoint Presentation</vt:lpstr>
      <vt:lpstr>PowerPoint Presentation</vt:lpstr>
      <vt:lpstr>The cross of Jesus</vt:lpstr>
      <vt:lpstr>The cross of Jesus</vt:lpstr>
      <vt:lpstr>When I survey the wondrous cross</vt:lpstr>
      <vt:lpstr>When I survey the wondrous cross</vt:lpstr>
      <vt:lpstr>When I survey the wondrous cross</vt:lpstr>
      <vt:lpstr>When I survey the wondrous cross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Pre-class assignment</dc:title>
  <dc:creator>Bill Sanchez</dc:creator>
  <cp:lastModifiedBy>Bill Sanchez</cp:lastModifiedBy>
  <cp:revision>2</cp:revision>
  <dcterms:created xsi:type="dcterms:W3CDTF">2023-04-22T18:04:02Z</dcterms:created>
  <dcterms:modified xsi:type="dcterms:W3CDTF">2023-04-23T03:25:58Z</dcterms:modified>
</cp:coreProperties>
</file>