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20"/>
  </p:notesMasterIdLst>
  <p:sldIdLst>
    <p:sldId id="280" r:id="rId2"/>
    <p:sldId id="306" r:id="rId3"/>
    <p:sldId id="307" r:id="rId4"/>
    <p:sldId id="308" r:id="rId5"/>
    <p:sldId id="266" r:id="rId6"/>
    <p:sldId id="287" r:id="rId7"/>
    <p:sldId id="289" r:id="rId8"/>
    <p:sldId id="288" r:id="rId9"/>
    <p:sldId id="294" r:id="rId10"/>
    <p:sldId id="304" r:id="rId11"/>
    <p:sldId id="299" r:id="rId12"/>
    <p:sldId id="300" r:id="rId13"/>
    <p:sldId id="309" r:id="rId14"/>
    <p:sldId id="310" r:id="rId15"/>
    <p:sldId id="311" r:id="rId16"/>
    <p:sldId id="312" r:id="rId17"/>
    <p:sldId id="313" r:id="rId18"/>
    <p:sldId id="2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4616" autoAdjust="0"/>
  </p:normalViewPr>
  <p:slideViewPr>
    <p:cSldViewPr snapToGrid="0">
      <p:cViewPr varScale="1">
        <p:scale>
          <a:sx n="65" d="100"/>
          <a:sy n="65" d="100"/>
        </p:scale>
        <p:origin x="7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4/30/2023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="" xmlns:a16="http://schemas.microsoft.com/office/drawing/2014/main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="" xmlns:a16="http://schemas.microsoft.com/office/drawing/2014/main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="" xmlns:a16="http://schemas.microsoft.com/office/drawing/2014/main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5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22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7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87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4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6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2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="" xmlns:a16="http://schemas.microsoft.com/office/drawing/2014/main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="" xmlns:a16="http://schemas.microsoft.com/office/drawing/2014/main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="" xmlns:a16="http://schemas.microsoft.com/office/drawing/2014/main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95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="" xmlns:a16="http://schemas.microsoft.com/office/drawing/2014/main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="" xmlns:a16="http://schemas.microsoft.com/office/drawing/2014/main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="" xmlns:a16="http://schemas.microsoft.com/office/drawing/2014/main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="" xmlns:a16="http://schemas.microsoft.com/office/drawing/2014/main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="" xmlns:a16="http://schemas.microsoft.com/office/drawing/2014/main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="" xmlns:a16="http://schemas.microsoft.com/office/drawing/2014/main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="" xmlns:a16="http://schemas.microsoft.com/office/drawing/2014/main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="" xmlns:a16="http://schemas.microsoft.com/office/drawing/2014/main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="" xmlns:a16="http://schemas.microsoft.com/office/drawing/2014/main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="" xmlns:a16="http://schemas.microsoft.com/office/drawing/2014/main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="" xmlns:a16="http://schemas.microsoft.com/office/drawing/2014/main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="" xmlns:a16="http://schemas.microsoft.com/office/drawing/2014/main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="" xmlns:a16="http://schemas.microsoft.com/office/drawing/2014/main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="" xmlns:a16="http://schemas.microsoft.com/office/drawing/2014/main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="" xmlns:a16="http://schemas.microsoft.com/office/drawing/2014/main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="" xmlns:a16="http://schemas.microsoft.com/office/drawing/2014/main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="" xmlns:a16="http://schemas.microsoft.com/office/drawing/2014/main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="" xmlns:a16="http://schemas.microsoft.com/office/drawing/2014/main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="" xmlns:a16="http://schemas.microsoft.com/office/drawing/2014/main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="" xmlns:a16="http://schemas.microsoft.com/office/drawing/2014/main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="" xmlns:a16="http://schemas.microsoft.com/office/drawing/2014/main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4/30/2023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r>
              <a:rPr lang="en-US" dirty="0" err="1" smtClean="0"/>
              <a:t>Llene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espacios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s-ES" dirty="0"/>
              <a:t>Pero ustedes son linaje </a:t>
            </a:r>
            <a:r>
              <a:rPr lang="es-ES" dirty="0" smtClean="0"/>
              <a:t>______, </a:t>
            </a:r>
            <a:r>
              <a:rPr lang="es-ES" dirty="0"/>
              <a:t>real ______</a:t>
            </a:r>
            <a:r>
              <a:rPr lang="es-ES" dirty="0" smtClean="0"/>
              <a:t>, </a:t>
            </a:r>
            <a:r>
              <a:rPr lang="es-ES" dirty="0"/>
              <a:t>nación ______</a:t>
            </a:r>
            <a:r>
              <a:rPr lang="es-ES" dirty="0" smtClean="0"/>
              <a:t>, </a:t>
            </a:r>
            <a:r>
              <a:rPr lang="es-ES" dirty="0"/>
              <a:t>pueblo adquirido para ______</a:t>
            </a:r>
            <a:r>
              <a:rPr lang="es-ES" dirty="0" smtClean="0"/>
              <a:t> </a:t>
            </a:r>
            <a:r>
              <a:rPr lang="es-ES" dirty="0"/>
              <a:t>de Dios, a fin de que ______</a:t>
            </a:r>
            <a:r>
              <a:rPr lang="es-ES" dirty="0" smtClean="0"/>
              <a:t> </a:t>
            </a:r>
            <a:r>
              <a:rPr lang="es-ES" dirty="0"/>
              <a:t>las ______</a:t>
            </a:r>
            <a:r>
              <a:rPr lang="es-ES" dirty="0" smtClean="0"/>
              <a:t> </a:t>
            </a:r>
            <a:r>
              <a:rPr lang="es-ES" dirty="0"/>
              <a:t>de Aquel que los ______</a:t>
            </a:r>
            <a:r>
              <a:rPr lang="es-ES" dirty="0" smtClean="0"/>
              <a:t> </a:t>
            </a:r>
            <a:r>
              <a:rPr lang="es-ES" dirty="0"/>
              <a:t>de las tinieblas a Su luz admirable. </a:t>
            </a:r>
            <a:r>
              <a:rPr lang="es-ES" dirty="0" smtClean="0"/>
              <a:t>(2:9)</a:t>
            </a:r>
          </a:p>
          <a:p>
            <a:pPr marL="342900" indent="-34290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Nosotros</a:t>
            </a:r>
            <a:r>
              <a:rPr lang="en-US" altLang="en-US" dirty="0" smtClean="0"/>
              <a:t> e Israel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el </a:t>
            </a:r>
            <a:r>
              <a:rPr lang="en-US" altLang="en-US" dirty="0" err="1" smtClean="0"/>
              <a:t>Éxodo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nación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santa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, pueblo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adquirido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433812"/>
              </p:ext>
            </p:extLst>
          </p:nvPr>
        </p:nvGraphicFramePr>
        <p:xfrm>
          <a:off x="374593" y="2467266"/>
          <a:ext cx="11484897" cy="390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498"/>
                <a:gridCol w="2438399"/>
              </a:tblGrid>
              <a:tr h="52623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Punto de comparación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Ref. en 1 </a:t>
                      </a:r>
                      <a:r>
                        <a:rPr lang="es-ES" sz="2400" dirty="0" err="1" smtClean="0"/>
                        <a:t>Ped</a:t>
                      </a:r>
                      <a:r>
                        <a:rPr lang="es-E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Redimidos</a:t>
                      </a:r>
                      <a:r>
                        <a:rPr lang="es-ES" sz="2400" baseline="0" dirty="0" smtClean="0"/>
                        <a:t> con la sangre del Cordero sin mancha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1:18-19</a:t>
                      </a:r>
                      <a:endParaRPr lang="en-US" sz="24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Salir de prisa como peregrinos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1:13</a:t>
                      </a:r>
                      <a:endParaRPr lang="en-US" sz="2400" dirty="0"/>
                    </a:p>
                  </a:txBody>
                  <a:tcPr/>
                </a:tc>
              </a:tr>
              <a:tr h="497163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Rociados</a:t>
                      </a:r>
                      <a:r>
                        <a:rPr lang="es-ES" sz="2400" baseline="0" dirty="0" smtClean="0"/>
                        <a:t> de sangre al entrar en pacto con Él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1:2</a:t>
                      </a:r>
                      <a:endParaRPr lang="en-US" sz="24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Aquel</a:t>
                      </a:r>
                      <a:r>
                        <a:rPr lang="es-ES" sz="2400" baseline="0" dirty="0" smtClean="0"/>
                        <a:t> que nos llamó nos da una ley para ser santos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1:17</a:t>
                      </a:r>
                      <a:endParaRPr lang="en-US" sz="2400" dirty="0"/>
                    </a:p>
                  </a:txBody>
                  <a:tcPr/>
                </a:tc>
              </a:tr>
              <a:tr h="250591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Establecimiento</a:t>
                      </a:r>
                      <a:r>
                        <a:rPr lang="es-ES" sz="2400" baseline="0" dirty="0" smtClean="0"/>
                        <a:t> de la morada de Dios entre el pueblo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2:4ss</a:t>
                      </a:r>
                      <a:endParaRPr lang="en-US" sz="2400" dirty="0"/>
                    </a:p>
                  </a:txBody>
                  <a:tcPr/>
                </a:tc>
              </a:tr>
              <a:tr h="20661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Establecimiento</a:t>
                      </a:r>
                      <a:r>
                        <a:rPr lang="es-ES" sz="2400" baseline="0" dirty="0" smtClean="0"/>
                        <a:t> del sacerdocio y el culto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2:4ss</a:t>
                      </a:r>
                      <a:endParaRPr lang="en-US" sz="24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Misión: llevar la</a:t>
                      </a:r>
                      <a:r>
                        <a:rPr lang="es-ES" sz="2400" baseline="0" dirty="0" smtClean="0"/>
                        <a:t> enseñanza y gloria de Dios a las naciones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2:9-12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6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 Pedro 2:9 – Un </a:t>
            </a:r>
            <a:r>
              <a:rPr lang="en-US" altLang="en-US" dirty="0" err="1" smtClean="0"/>
              <a:t>versículo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memorizar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Ustedes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son…para que…”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5586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i="1" dirty="0"/>
              <a:t>Pero ustedes son linaje escogido, real sacerdocio, nación santa, pueblo adquirido para posesión de Dios, </a:t>
            </a:r>
            <a:endParaRPr lang="en-US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5905500" y="2386596"/>
            <a:ext cx="5873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i="1" dirty="0"/>
              <a:t>a fin de que anuncien las virtudes de Aquel que los llamó de las tinieblas a Su luz admirable. </a:t>
            </a:r>
            <a:endParaRPr lang="es-ES" sz="40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600" dirty="0"/>
          </a:p>
        </p:txBody>
      </p:sp>
      <p:sp>
        <p:nvSpPr>
          <p:cNvPr id="4" name="Rectangle 3"/>
          <p:cNvSpPr/>
          <p:nvPr/>
        </p:nvSpPr>
        <p:spPr>
          <a:xfrm>
            <a:off x="572654" y="3934692"/>
            <a:ext cx="5633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</a:rPr>
              <a:t>Éxo 19:5-6</a:t>
            </a:r>
            <a:r>
              <a:rPr lang="es-ES" sz="2400" dirty="0">
                <a:solidFill>
                  <a:srgbClr val="C00000"/>
                </a:solidFill>
              </a:rPr>
              <a:t>  </a:t>
            </a:r>
            <a:r>
              <a:rPr lang="es-ES" sz="2400" dirty="0" smtClean="0">
                <a:solidFill>
                  <a:srgbClr val="C00000"/>
                </a:solidFill>
              </a:rPr>
              <a:t>“Ahora </a:t>
            </a:r>
            <a:r>
              <a:rPr lang="es-ES" sz="2400" dirty="0">
                <a:solidFill>
                  <a:srgbClr val="C00000"/>
                </a:solidFill>
              </a:rPr>
              <a:t>pues, si en verdad escuchan Mi voz y guardan Mi pacto, serán Mi especial tesoro entre todos los pueblos, porque Mía es toda la tierra. </a:t>
            </a:r>
            <a:r>
              <a:rPr lang="es-ES" sz="2400" dirty="0" smtClean="0">
                <a:solidFill>
                  <a:srgbClr val="C00000"/>
                </a:solidFill>
              </a:rPr>
              <a:t>Ustedes </a:t>
            </a:r>
            <a:r>
              <a:rPr lang="es-ES" sz="2400" dirty="0">
                <a:solidFill>
                  <a:srgbClr val="C00000"/>
                </a:solidFill>
              </a:rPr>
              <a:t>serán para Mí un reino de sacerdotes y una nación santa”.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4257" y="3934692"/>
            <a:ext cx="55080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C00000"/>
                </a:solidFill>
              </a:rPr>
              <a:t>Sal 67:1-2  Dios </a:t>
            </a:r>
            <a:r>
              <a:rPr lang="es-ES" sz="2400" dirty="0">
                <a:solidFill>
                  <a:srgbClr val="C00000"/>
                </a:solidFill>
              </a:rPr>
              <a:t>tenga piedad de nosotros y nos bendiga, Y haga resplandecer Su rostro sobre nosotros, (</a:t>
            </a:r>
            <a:r>
              <a:rPr lang="es-ES" sz="2400" dirty="0" err="1">
                <a:solidFill>
                  <a:srgbClr val="C00000"/>
                </a:solidFill>
              </a:rPr>
              <a:t>Selah</a:t>
            </a:r>
            <a:r>
              <a:rPr lang="es-ES" sz="2400" dirty="0">
                <a:solidFill>
                  <a:srgbClr val="C00000"/>
                </a:solidFill>
              </a:rPr>
              <a:t>) </a:t>
            </a:r>
            <a:r>
              <a:rPr lang="es-ES" sz="2400" dirty="0" smtClean="0">
                <a:solidFill>
                  <a:srgbClr val="C00000"/>
                </a:solidFill>
              </a:rPr>
              <a:t>Para </a:t>
            </a:r>
            <a:r>
              <a:rPr lang="es-ES" sz="2400" dirty="0">
                <a:solidFill>
                  <a:srgbClr val="C00000"/>
                </a:solidFill>
              </a:rPr>
              <a:t>que sea conocido en la tierra Tu camino, Entre todas las naciones Tu salvación.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5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Introducción</a:t>
            </a:r>
            <a:r>
              <a:rPr lang="en-US" altLang="en-US" dirty="0" smtClean="0"/>
              <a:t> a la </a:t>
            </a:r>
            <a:r>
              <a:rPr lang="en-US" altLang="en-US" dirty="0" err="1" smtClean="0"/>
              <a:t>sumisión</a:t>
            </a:r>
            <a:r>
              <a:rPr lang="en-US" altLang="en-US" dirty="0" smtClean="0"/>
              <a:t> (2:11-12)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Glorifiquen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a Dios…”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¿Relación con lo anterior?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“Amados, les ruego”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Naturaleza contra-cultural de estas instrucciones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Amenaza y defensa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¿Quiénes son los gentiles? ¿Qué dicen de nosotros? ¿Cómo debe de ser nuestra conducta? ¿A qué fin?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0721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Sométanse</a:t>
            </a:r>
            <a:r>
              <a:rPr lang="en-US" altLang="en-US" dirty="0" smtClean="0"/>
              <a:t> al </a:t>
            </a:r>
            <a:r>
              <a:rPr lang="en-US" altLang="en-US" dirty="0" err="1" smtClean="0"/>
              <a:t>gobierno</a:t>
            </a:r>
            <a:r>
              <a:rPr lang="en-US" altLang="en-US" dirty="0" smtClean="0"/>
              <a:t> (2:13-17)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Teman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a Dios,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honren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al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rey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¿Cuál es la enseñanza?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Motivo:</a:t>
            </a:r>
          </a:p>
          <a:p>
            <a:pPr lvl="3"/>
            <a:r>
              <a:rPr lang="en-US" sz="2200" dirty="0"/>
              <a:t>La </a:t>
            </a:r>
            <a:r>
              <a:rPr lang="en-US" sz="2200" dirty="0" err="1"/>
              <a:t>voluntad</a:t>
            </a:r>
            <a:r>
              <a:rPr lang="en-US" sz="2200" dirty="0"/>
              <a:t> de Dios, 15</a:t>
            </a:r>
          </a:p>
          <a:p>
            <a:pPr lvl="3"/>
            <a:r>
              <a:rPr lang="en-US" sz="2200" dirty="0" err="1"/>
              <a:t>Siervos</a:t>
            </a:r>
            <a:r>
              <a:rPr lang="en-US" sz="2200" dirty="0"/>
              <a:t> de Dios, 16</a:t>
            </a:r>
          </a:p>
          <a:p>
            <a:pPr lvl="3"/>
            <a:r>
              <a:rPr lang="en-US" sz="2200" dirty="0" err="1"/>
              <a:t>Teman</a:t>
            </a:r>
            <a:r>
              <a:rPr lang="en-US" sz="2200" dirty="0"/>
              <a:t> a Dios, 17</a:t>
            </a:r>
          </a:p>
          <a:p>
            <a:pPr lvl="3"/>
            <a:r>
              <a:rPr lang="en-US" sz="2200" dirty="0" err="1" smtClean="0"/>
              <a:t>Consciencia</a:t>
            </a:r>
            <a:r>
              <a:rPr lang="en-US" sz="2200" dirty="0" smtClean="0"/>
              <a:t> </a:t>
            </a:r>
            <a:r>
              <a:rPr lang="en-US" sz="2200" dirty="0"/>
              <a:t>ante Dios, 19</a:t>
            </a:r>
          </a:p>
          <a:p>
            <a:pPr lvl="3"/>
            <a:r>
              <a:rPr lang="es-ES" sz="2200" dirty="0"/>
              <a:t>Con Dios, 20</a:t>
            </a:r>
            <a:endParaRPr lang="en-US" sz="2200" dirty="0"/>
          </a:p>
          <a:p>
            <a:pPr lvl="3"/>
            <a:r>
              <a:rPr lang="es-ES" sz="2200" dirty="0"/>
              <a:t>Sigan los pasos de Cristo, 21</a:t>
            </a:r>
            <a:endParaRPr lang="en-US" sz="2200" dirty="0"/>
          </a:p>
          <a:p>
            <a:pPr lvl="3"/>
            <a:r>
              <a:rPr lang="es-ES" sz="2200" dirty="0" smtClean="0"/>
              <a:t>Delante </a:t>
            </a:r>
            <a:r>
              <a:rPr lang="es-ES" sz="2200" dirty="0"/>
              <a:t>de Dios, 3:4</a:t>
            </a:r>
            <a:endParaRPr lang="en-US" sz="2200" dirty="0"/>
          </a:p>
          <a:p>
            <a:pPr lvl="3"/>
            <a:r>
              <a:rPr lang="en-US" sz="2200" dirty="0" err="1"/>
              <a:t>Esperaban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Dios, </a:t>
            </a:r>
            <a:r>
              <a:rPr lang="en-US" sz="2200" dirty="0" smtClean="0"/>
              <a:t>3:5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¿Cuáles son las formas comunes en que somos tentados a violar la ley?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154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Estudios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caso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sumisión</a:t>
            </a:r>
            <a:r>
              <a:rPr lang="en-US" altLang="en-US" dirty="0" smtClean="0"/>
              <a:t> al </a:t>
            </a:r>
            <a:r>
              <a:rPr lang="en-US" altLang="en-US" dirty="0" err="1" smtClean="0"/>
              <a:t>gobierno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¿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Qué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deben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hacer</a:t>
            </a:r>
            <a:r>
              <a:rPr lang="en-US" altLang="en-US" dirty="0">
                <a:ea typeface="Glegoo" pitchFamily="2" charset="0"/>
                <a:cs typeface="Glegoo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47953" y="2386596"/>
            <a:ext cx="2587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3. El emperador Claudio ordena a todos los judíos que salgan </a:t>
            </a:r>
            <a:r>
              <a:rPr lang="es-ES" sz="2400" dirty="0"/>
              <a:t>de </a:t>
            </a:r>
            <a:r>
              <a:rPr lang="es-ES" sz="2400" dirty="0" smtClean="0"/>
              <a:t>Roma (</a:t>
            </a:r>
            <a:r>
              <a:rPr lang="es-ES" sz="2400" dirty="0" err="1"/>
              <a:t>Hch</a:t>
            </a:r>
            <a:r>
              <a:rPr lang="es-ES" sz="2400" dirty="0"/>
              <a:t>. 18:2</a:t>
            </a:r>
            <a:r>
              <a:rPr lang="es-ES" sz="2400" dirty="0" smtClean="0"/>
              <a:t>), pero Aquila y Priscila tienen su negocio de tiendas de campaña allí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9498" y="2386596"/>
            <a:ext cx="2587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1. El emperador Augusto decreta que se haga un censo de todo el mundo habitado (Lucas 2:1).  Pero María está embarazada y será un viaje difícil para llegar a Belén.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45874" y="2386595"/>
            <a:ext cx="2587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2. El Concilio arresta a los apóstoles y les ordenan que no hablen ni enseñen en el nombre de Jesús (</a:t>
            </a:r>
            <a:r>
              <a:rPr lang="es-ES" sz="2400" dirty="0" err="1" smtClean="0"/>
              <a:t>Hch</a:t>
            </a:r>
            <a:r>
              <a:rPr lang="es-ES" sz="2400" dirty="0" smtClean="0"/>
              <a:t>. 4:18).  Les amenazan con más castigo si lo hacen.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241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sz="4000" dirty="0" err="1" smtClean="0"/>
              <a:t>Estudios</a:t>
            </a:r>
            <a:r>
              <a:rPr lang="en-US" altLang="en-US" sz="4000" dirty="0" smtClean="0"/>
              <a:t> de </a:t>
            </a:r>
            <a:r>
              <a:rPr lang="en-US" altLang="en-US" sz="4000" dirty="0" err="1" smtClean="0"/>
              <a:t>caso</a:t>
            </a:r>
            <a:r>
              <a:rPr lang="en-US" altLang="en-US" sz="4000" dirty="0" smtClean="0"/>
              <a:t>: </a:t>
            </a:r>
            <a:r>
              <a:rPr lang="en-US" altLang="en-US" sz="4000" dirty="0" err="1" smtClean="0"/>
              <a:t>sumisión</a:t>
            </a:r>
            <a:r>
              <a:rPr lang="en-US" altLang="en-US" sz="4000" dirty="0" smtClean="0"/>
              <a:t> a </a:t>
            </a:r>
            <a:r>
              <a:rPr lang="en-US" altLang="en-US" sz="4000" dirty="0" err="1" smtClean="0"/>
              <a:t>los</a:t>
            </a:r>
            <a:r>
              <a:rPr lang="en-US" altLang="en-US" sz="4000" dirty="0" smtClean="0"/>
              <a:t> </a:t>
            </a:r>
            <a:r>
              <a:rPr lang="en-US" altLang="en-US" sz="4000" dirty="0" err="1" smtClean="0"/>
              <a:t>amos</a:t>
            </a:r>
            <a:r>
              <a:rPr lang="en-US" altLang="en-US" sz="4000" dirty="0" smtClean="0"/>
              <a:t> (18-20)</a:t>
            </a:r>
            <a:endParaRPr lang="en-US" altLang="en-US" sz="4000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¿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Qué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deben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hacer</a:t>
            </a:r>
            <a:r>
              <a:rPr lang="en-US" altLang="en-US" dirty="0">
                <a:ea typeface="Glegoo" pitchFamily="2" charset="0"/>
                <a:cs typeface="Glegoo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47952" y="2386596"/>
            <a:ext cx="27603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3. El siervo de Eliseo, </a:t>
            </a:r>
            <a:r>
              <a:rPr lang="es-ES" sz="2400" dirty="0" err="1" smtClean="0"/>
              <a:t>Giezi</a:t>
            </a:r>
            <a:r>
              <a:rPr lang="es-ES" sz="2400" dirty="0" smtClean="0"/>
              <a:t>, nota que su señor ha perdido una oportunidad de recibir un pago justo por un bien que hizo a un extranjero.  ¿Debe cobrarlo? (2 Rey. 5:20ss)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9498" y="2386596"/>
            <a:ext cx="2587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1. Onésimo huye de su amo, Filemón.  Encontrándose con Pablo, se convierte al Señor.  ¿Debe regresar? (</a:t>
            </a:r>
            <a:r>
              <a:rPr lang="es-ES" sz="2400" dirty="0" err="1" smtClean="0"/>
              <a:t>Flm</a:t>
            </a:r>
            <a:r>
              <a:rPr lang="es-ES" sz="2400" dirty="0" smtClean="0"/>
              <a:t>. 1:10ss)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45874" y="2386595"/>
            <a:ext cx="25871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2. Una joven judía fue tomada cautiva por los arameos.  Su amo es leproso.  Ella sabe de un profeta que lo puede curar.  ¿Debe contarle? (2 Reyes 5:2ss)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131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El </a:t>
            </a:r>
            <a:r>
              <a:rPr lang="en-US" altLang="en-US" dirty="0" err="1" smtClean="0"/>
              <a:t>ejemplo</a:t>
            </a:r>
            <a:r>
              <a:rPr lang="en-US" altLang="en-US" dirty="0" smtClean="0"/>
              <a:t> de </a:t>
            </a:r>
            <a:r>
              <a:rPr lang="en-US" altLang="en-US" dirty="0" err="1" smtClean="0"/>
              <a:t>Jesús</a:t>
            </a:r>
            <a:r>
              <a:rPr lang="en-US" altLang="en-US" dirty="0" smtClean="0"/>
              <a:t> (2:21-25)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“…para que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sigan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sus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pisadas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508" y="0"/>
            <a:ext cx="5228492" cy="392136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370329"/>
              </p:ext>
            </p:extLst>
          </p:nvPr>
        </p:nvGraphicFramePr>
        <p:xfrm>
          <a:off x="1" y="2216967"/>
          <a:ext cx="12191999" cy="464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548"/>
                <a:gridCol w="7138451"/>
              </a:tblGrid>
              <a:tr h="52623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Cita de 1 Pedro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Ref. en Isa. 53</a:t>
                      </a:r>
                      <a:endParaRPr lang="en-US" sz="1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22  EL CUAL NO COMETIÓ PECADO, NI ENGAÑO ALGUNO SE HALLÓ EN SU BOCA; 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9 no había hecho violencia, Ni había engaño en Su boca. </a:t>
                      </a:r>
                      <a:endParaRPr lang="en-US" sz="1800" dirty="0"/>
                    </a:p>
                  </a:txBody>
                  <a:tcPr/>
                </a:tc>
              </a:tr>
              <a:tr h="526233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23 y quien cuando lo ultrajaban, no respondía ultrajando. Cuando padecía, no amenazaba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7 Fue oprimido y afligido, Pero no abrió Su boca... </a:t>
                      </a:r>
                      <a:endParaRPr lang="en-US" sz="1800" dirty="0"/>
                    </a:p>
                  </a:txBody>
                  <a:tcPr/>
                </a:tc>
              </a:tr>
              <a:tr h="497163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23 se encomendaba a Aquel que juzga con justicia.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</a:t>
                      </a:r>
                      <a:r>
                        <a:rPr lang="en-US" sz="1800" baseline="0" dirty="0" smtClean="0"/>
                        <a:t>50:6-8 </a:t>
                      </a:r>
                      <a:r>
                        <a:rPr lang="es-ES" sz="1800" dirty="0" smtClean="0"/>
                        <a:t>No escondí Mi rostro de injurias y salivazos…. El Señor DIOS me ayuda, Por eso no soy humillado, Por eso he puesto Mi rostro como pedernal, Y sé que no seré avergonzado. Cercano está el que me justifica;</a:t>
                      </a:r>
                      <a:endParaRPr lang="en-US" sz="1800" dirty="0"/>
                    </a:p>
                  </a:txBody>
                  <a:tcPr/>
                </a:tc>
              </a:tr>
              <a:tr h="20660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  Él mismo llevó nuestros pecados en Su cuerpo sobre la cruz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12 Llevó el pecado de muchos (también</a:t>
                      </a:r>
                      <a:r>
                        <a:rPr lang="es-ES" sz="1800" baseline="0" dirty="0" smtClean="0"/>
                        <a:t> vv. 4, 6, 11)</a:t>
                      </a:r>
                      <a:endParaRPr lang="en-US" sz="1800" dirty="0"/>
                    </a:p>
                  </a:txBody>
                  <a:tcPr/>
                </a:tc>
              </a:tr>
              <a:tr h="25059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24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 Sus heridas fueron ustedes sanados. 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5 por Sus heridas hemos sido sanados. </a:t>
                      </a:r>
                      <a:endParaRPr lang="en-US" sz="1800" dirty="0"/>
                    </a:p>
                  </a:txBody>
                  <a:tcPr/>
                </a:tc>
              </a:tr>
              <a:tr h="20661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25 ustedes andaban descarriados como ovejas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6 Todos nosotros nos descarriamos como ovejas, Nos apartamos cada cual por su camino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49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4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Describir el propósito de nuestra sumisión.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3-4 </a:t>
            </a:r>
            <a:r>
              <a:rPr lang="es-ES" sz="2400" dirty="0" smtClean="0"/>
              <a:t>ejemplos de situaciones en que los cristianos debemos de someternos.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Pensar en los diferentes ambientes en que mi conducta puede apuntar a la gente a Dios.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Meditar en cómo el sufrimiento de Cristo sirve de ejemplo para mí.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30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Sed santos, pues Yo soy santo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PRELUDIO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El Santo Dios nos llama: Sed santos.</a:t>
            </a:r>
          </a:p>
          <a:p>
            <a:pPr marL="0" indent="0" algn="ctr">
              <a:buNone/>
            </a:pPr>
            <a:r>
              <a:rPr lang="es-ES" dirty="0"/>
              <a:t>Sed santos, pues Yo soy santo.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1</a:t>
            </a:r>
          </a:p>
          <a:p>
            <a:pPr marL="0" indent="0" algn="ctr">
              <a:buNone/>
            </a:pPr>
            <a:r>
              <a:rPr lang="es-ES" dirty="0"/>
              <a:t>Nos conducimos con temor,</a:t>
            </a:r>
          </a:p>
          <a:p>
            <a:pPr marL="0" indent="0" algn="ctr">
              <a:buNone/>
            </a:pPr>
            <a:r>
              <a:rPr lang="es-ES" dirty="0"/>
              <a:t>Redimidos no con oro</a:t>
            </a:r>
          </a:p>
          <a:p>
            <a:pPr marL="0" indent="0" algn="ctr">
              <a:buNone/>
            </a:pPr>
            <a:r>
              <a:rPr lang="es-ES" dirty="0"/>
              <a:t>Sino la sangre del Señor</a:t>
            </a:r>
          </a:p>
          <a:p>
            <a:pPr marL="0" indent="0" algn="ctr">
              <a:buNone/>
            </a:pPr>
            <a:r>
              <a:rPr lang="es-ES" dirty="0"/>
              <a:t>Por quien creyentes somos.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818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Sed santos, pues Yo soy santo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/>
              <a:t>2</a:t>
            </a:r>
          </a:p>
          <a:p>
            <a:pPr marL="0" indent="0" algn="ctr">
              <a:buNone/>
            </a:pPr>
            <a:r>
              <a:rPr lang="es-ES" dirty="0"/>
              <a:t>Ya somos Tu santa nación,</a:t>
            </a:r>
          </a:p>
          <a:p>
            <a:pPr marL="0" indent="0" algn="ctr">
              <a:buNone/>
            </a:pPr>
            <a:r>
              <a:rPr lang="es-ES" dirty="0"/>
              <a:t>Elegidos, sacerdocio,</a:t>
            </a:r>
          </a:p>
          <a:p>
            <a:pPr marL="0" indent="0" algn="ctr">
              <a:buNone/>
            </a:pPr>
            <a:r>
              <a:rPr lang="es-ES" dirty="0"/>
              <a:t>El pueblo de Tu posesión,</a:t>
            </a:r>
          </a:p>
          <a:p>
            <a:pPr marL="0" indent="0" algn="ctr">
              <a:buNone/>
            </a:pPr>
            <a:r>
              <a:rPr lang="es-ES" dirty="0"/>
              <a:t>Y herederos Tuyos.</a:t>
            </a:r>
          </a:p>
          <a:p>
            <a:pPr marL="0" indent="0" algn="ctr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28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Sed santos, pues Yo soy santo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dirty="0"/>
              <a:t>3</a:t>
            </a:r>
          </a:p>
          <a:p>
            <a:pPr marL="0" indent="0" algn="ctr">
              <a:buNone/>
            </a:pPr>
            <a:r>
              <a:rPr lang="es-ES" dirty="0"/>
              <a:t>Cual piedras vivas ante Ti,</a:t>
            </a:r>
          </a:p>
          <a:p>
            <a:pPr marL="0" indent="0" algn="ctr">
              <a:buNone/>
            </a:pPr>
            <a:r>
              <a:rPr lang="es-ES" dirty="0"/>
              <a:t>Tu </a:t>
            </a:r>
            <a:r>
              <a:rPr lang="es-ES" dirty="0" err="1"/>
              <a:t>templo_aquí</a:t>
            </a:r>
            <a:r>
              <a:rPr lang="es-ES" dirty="0"/>
              <a:t> formamos.</a:t>
            </a:r>
          </a:p>
          <a:p>
            <a:pPr marL="0" indent="0" algn="ctr">
              <a:buNone/>
            </a:pPr>
            <a:r>
              <a:rPr lang="es-ES" dirty="0"/>
              <a:t>Tu casa santa </a:t>
            </a:r>
            <a:r>
              <a:rPr lang="es-ES" dirty="0" err="1"/>
              <a:t>llena,_o</a:t>
            </a:r>
            <a:r>
              <a:rPr lang="es-ES" dirty="0"/>
              <a:t> Dios;</a:t>
            </a:r>
          </a:p>
          <a:p>
            <a:pPr marL="0" indent="0" algn="ctr">
              <a:buNone/>
            </a:pPr>
            <a:r>
              <a:rPr lang="es-ES" dirty="0"/>
              <a:t>Ven, mora en nosotros.</a:t>
            </a:r>
          </a:p>
          <a:p>
            <a:pPr marL="0" indent="0" algn="ctr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>CODA:</a:t>
            </a:r>
          </a:p>
          <a:p>
            <a:pPr marL="0" indent="0" algn="ctr">
              <a:buNone/>
            </a:pPr>
            <a:r>
              <a:rPr lang="es-ES" dirty="0"/>
              <a:t>El Santo Dios nos llama: Sed santos.</a:t>
            </a:r>
          </a:p>
          <a:p>
            <a:pPr marL="0" indent="0" algn="ctr">
              <a:buNone/>
            </a:pPr>
            <a:r>
              <a:rPr lang="es-ES" dirty="0"/>
              <a:t>Sed santos, pues Yo soy santo.</a:t>
            </a:r>
          </a:p>
          <a:p>
            <a:pPr marL="0" indent="0" algn="ctr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9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="" xmlns:a16="http://schemas.microsoft.com/office/drawing/2014/main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="" xmlns:a16="http://schemas.microsoft.com/office/drawing/2014/main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4: </a:t>
            </a:r>
          </a:p>
          <a:p>
            <a:pPr eaLnBrk="1" hangingPunct="1"/>
            <a:r>
              <a:rPr lang="es-ES" altLang="en-US" sz="2800" dirty="0" smtClean="0">
                <a:ea typeface="Glegoo" pitchFamily="2" charset="0"/>
                <a:cs typeface="Glegoo" pitchFamily="2" charset="0"/>
              </a:rPr>
              <a:t>2:9 - 25</a:t>
            </a:r>
            <a:endParaRPr lang="en-US" altLang="en-US" sz="2800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Segmento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>
                <a:ea typeface="Glegoo" pitchFamily="2" charset="0"/>
                <a:cs typeface="Glegoo" pitchFamily="2" charset="0"/>
              </a:rPr>
              <a:t>5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4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Describir el propósito de nuestra sumisión.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3-4 </a:t>
            </a:r>
            <a:r>
              <a:rPr lang="es-ES" sz="2400" dirty="0" smtClean="0"/>
              <a:t>ejemplos de situaciones en que los cristianos debemos de someternos.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Pensar en los diferentes ambientes en que mi conducta puede apuntar a la gente a Dios.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Meditar en cómo el sufrimiento de Cristo sirve de ejemplo para mí.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="" xmlns:a16="http://schemas.microsoft.com/office/drawing/2014/main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r>
              <a:rPr lang="en-US" altLang="en-US" dirty="0" smtClean="0"/>
              <a:t> (con </a:t>
            </a:r>
            <a:r>
              <a:rPr lang="en-US" altLang="en-US" dirty="0" err="1" smtClean="0"/>
              <a:t>más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detalle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	</a:t>
            </a:r>
            <a:r>
              <a:rPr lang="en-US" sz="2800" dirty="0" err="1"/>
              <a:t>Introducción</a:t>
            </a:r>
            <a:endParaRPr lang="en-US" sz="2800" dirty="0"/>
          </a:p>
          <a:p>
            <a:pPr lvl="0"/>
            <a:r>
              <a:rPr lang="es-ES" sz="2800" dirty="0"/>
              <a:t>1:3-12	Nuestra salvación</a:t>
            </a:r>
            <a:endParaRPr lang="en-US" sz="2800" dirty="0"/>
          </a:p>
          <a:p>
            <a:pPr lvl="0"/>
            <a:r>
              <a:rPr lang="es-ES" sz="2800" dirty="0"/>
              <a:t>1:13 - 2:10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/>
              <a:t>2:11 - 3:7	La </a:t>
            </a:r>
            <a:r>
              <a:rPr lang="en-US" sz="2800" dirty="0" err="1" smtClean="0"/>
              <a:t>sumisión</a:t>
            </a:r>
            <a:r>
              <a:rPr lang="en-US" sz="2800" dirty="0" smtClean="0"/>
              <a:t>	</a:t>
            </a:r>
          </a:p>
          <a:p>
            <a:pPr lvl="0"/>
            <a:r>
              <a:rPr lang="es-ES" sz="2800" dirty="0"/>
              <a:t>	</a:t>
            </a:r>
            <a:r>
              <a:rPr lang="es-ES" sz="2800" i="1" dirty="0" smtClean="0"/>
              <a:t>a. 	Propósito de la sumisión (11-12)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b. 	Ciudadanos al gobierno (2:13-17)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c. 	Siervos a los amos (2:18-20)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d.	Ejemplo de Cristo (2:21-25)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e. 	Esposas a los maridos (3:1-6)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f.	Maridos honren a las esposas (3:7)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6298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1118</Words>
  <Application>Microsoft Office PowerPoint</Application>
  <PresentationFormat>Widescreen</PresentationFormat>
  <Paragraphs>208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Cantarell</vt:lpstr>
      <vt:lpstr>Glegoo</vt:lpstr>
      <vt:lpstr>Office Theme</vt:lpstr>
      <vt:lpstr>Para calentarnos…Llene los espacios</vt:lpstr>
      <vt:lpstr>Sed santos, pues Yo soy santo </vt:lpstr>
      <vt:lpstr>Sed santos, pues Yo soy santo </vt:lpstr>
      <vt:lpstr>Sed santos, pues Yo soy santo </vt:lpstr>
      <vt:lpstr>1 Pedro</vt:lpstr>
      <vt:lpstr>Sílabo</vt:lpstr>
      <vt:lpstr>Objetivos – Lección 4 </vt:lpstr>
      <vt:lpstr>Esquema</vt:lpstr>
      <vt:lpstr>Esquema (con más detalle)</vt:lpstr>
      <vt:lpstr>Nosotros e Israel en el Éxodo</vt:lpstr>
      <vt:lpstr>1 Pedro 2:9 – Un versículo a memorizar</vt:lpstr>
      <vt:lpstr>Introducción a la sumisión (2:11-12)</vt:lpstr>
      <vt:lpstr>Sométanse al gobierno (2:13-17)</vt:lpstr>
      <vt:lpstr>Estudios de caso: sumisión al gobierno</vt:lpstr>
      <vt:lpstr>Estudios de caso: sumisión a los amos (18-20)</vt:lpstr>
      <vt:lpstr>El ejemplo de Jesús (2:21-25)</vt:lpstr>
      <vt:lpstr>Objetivos – Lección 4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2023-04-30T11:42:19Z</dcterms:modified>
</cp:coreProperties>
</file>