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5" r:id="rId3"/>
  </p:sldMasterIdLst>
  <p:notesMasterIdLst>
    <p:notesMasterId r:id="rId45"/>
  </p:notesMasterIdLst>
  <p:handoutMasterIdLst>
    <p:handoutMasterId r:id="rId46"/>
  </p:handoutMasterIdLst>
  <p:sldIdLst>
    <p:sldId id="383" r:id="rId4"/>
    <p:sldId id="1035" r:id="rId5"/>
    <p:sldId id="1043" r:id="rId6"/>
    <p:sldId id="1036" r:id="rId7"/>
    <p:sldId id="1044" r:id="rId8"/>
    <p:sldId id="362" r:id="rId9"/>
    <p:sldId id="1037" r:id="rId10"/>
    <p:sldId id="377" r:id="rId11"/>
    <p:sldId id="378" r:id="rId12"/>
    <p:sldId id="273" r:id="rId13"/>
    <p:sldId id="355" r:id="rId14"/>
    <p:sldId id="356" r:id="rId15"/>
    <p:sldId id="1039" r:id="rId16"/>
    <p:sldId id="1038" r:id="rId17"/>
    <p:sldId id="1040" r:id="rId18"/>
    <p:sldId id="1041" r:id="rId19"/>
    <p:sldId id="1042" r:id="rId20"/>
    <p:sldId id="1030" r:id="rId21"/>
    <p:sldId id="302" r:id="rId22"/>
    <p:sldId id="303" r:id="rId23"/>
    <p:sldId id="389" r:id="rId24"/>
    <p:sldId id="1023" r:id="rId25"/>
    <p:sldId id="368" r:id="rId26"/>
    <p:sldId id="372" r:id="rId27"/>
    <p:sldId id="373" r:id="rId28"/>
    <p:sldId id="304" r:id="rId29"/>
    <p:sldId id="305" r:id="rId30"/>
    <p:sldId id="392" r:id="rId31"/>
    <p:sldId id="1021" r:id="rId32"/>
    <p:sldId id="1031" r:id="rId33"/>
    <p:sldId id="396" r:id="rId34"/>
    <p:sldId id="1032" r:id="rId35"/>
    <p:sldId id="391" r:id="rId36"/>
    <p:sldId id="370" r:id="rId37"/>
    <p:sldId id="394" r:id="rId38"/>
    <p:sldId id="375" r:id="rId39"/>
    <p:sldId id="635" r:id="rId40"/>
    <p:sldId id="387" r:id="rId41"/>
    <p:sldId id="1022" r:id="rId42"/>
    <p:sldId id="655" r:id="rId43"/>
    <p:sldId id="640" r:id="rId44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00FF"/>
    <a:srgbClr val="FF66FF"/>
    <a:srgbClr val="00FF00"/>
    <a:srgbClr val="FFFF00"/>
    <a:srgbClr val="99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387" autoAdjust="0"/>
    <p:restoredTop sz="92211" autoAdjust="0"/>
  </p:normalViewPr>
  <p:slideViewPr>
    <p:cSldViewPr>
      <p:cViewPr varScale="1">
        <p:scale>
          <a:sx n="100" d="100"/>
          <a:sy n="100" d="100"/>
        </p:scale>
        <p:origin x="108" y="78"/>
      </p:cViewPr>
      <p:guideLst>
        <p:guide orient="horz" pos="4319"/>
        <p:guide pos="3840"/>
      </p:guideLst>
    </p:cSldViewPr>
  </p:slideViewPr>
  <p:outlineViewPr>
    <p:cViewPr>
      <p:scale>
        <a:sx n="33" d="100"/>
        <a:sy n="33" d="100"/>
      </p:scale>
      <p:origin x="0" y="-561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1453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DAE9E14-CB5E-9A07-F6E8-B5DC36E49B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68" tIns="48433" rIns="96868" bIns="484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F175230-9630-6820-A29D-228559B9A7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68" tIns="48433" rIns="96868" bIns="484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D2D87667-58EE-0F0B-20C0-B3A18F39603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68" tIns="48433" rIns="96868" bIns="484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72ADF93B-12FD-459B-D71C-2D120AB111E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68" tIns="48433" rIns="96868" bIns="484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345678E-DB0C-4D41-B36B-9CEDB6E0DE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3DC34376-F192-DCCE-1521-B1436FB371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68" tIns="48433" rIns="96868" bIns="484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D66079B-73CE-B32C-21CF-D8CB2E9AB7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68" tIns="48433" rIns="96868" bIns="484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0E3F4CC-C983-6EA0-1765-F8EE5A99E1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4262FDB9-931E-E24F-45AD-853C849D37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68" tIns="48433" rIns="96868" bIns="484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CA6E1ED7-888F-B556-5D8E-D1D9EB37B1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68" tIns="48433" rIns="96868" bIns="484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B3154FE8-316E-CB90-1025-EF2ED88FC5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68" tIns="48433" rIns="96868" bIns="484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4C67353-6A5A-40F5-B071-F0971FB2C5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C67353-6A5A-40F5-B071-F0971FB2C59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706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C67353-6A5A-40F5-B071-F0971FB2C59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095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C67353-6A5A-40F5-B071-F0971FB2C59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048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C67353-6A5A-40F5-B071-F0971FB2C593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569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>
            <a:extLst>
              <a:ext uri="{FF2B5EF4-FFF2-40B4-BE49-F238E27FC236}">
                <a16:creationId xmlns:a16="http://schemas.microsoft.com/office/drawing/2014/main" id="{F025CB3B-BC2E-047C-0D36-44912FE51D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2A24AC-FD40-45E0-8EFA-DCD124101D1C}" type="slidenum">
              <a:rPr lang="en-US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0C0C5A5-D59E-62E0-7909-A1B047013C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D3C7367-6136-0832-5B59-73B7C49A6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612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C67353-6A5A-40F5-B071-F0971FB2C593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80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BEDA4E-231D-B77D-5474-C129AA005B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1435B5-5B7F-4105-41DF-BF1477453E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630055-33D5-7E2C-F6DF-404E81B109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C03B-5846-4AD4-AD76-503A8ED03D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15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CB2192-AEBB-C86B-796C-33B684264B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D4D445-BCBE-F46C-A185-90C14C6690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9F84A1-8045-713C-98CD-8AA3F4D0C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358EE-3778-43F7-A567-7A7F8B7F59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72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0"/>
            <a:ext cx="28702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84074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4BB84E-3497-F343-58C9-689904C6E1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9B04A5-B3A6-C8E5-A9C7-4DFA99D633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60804C-E5E1-2832-FCF3-F2B833D443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09BB4-48FC-4442-89E2-90D9286531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07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952E9A-0CDC-3B0C-6ECA-11E75DF2C5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242CE8-7CCE-09C4-0D48-7E14E53C8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96D46A-B079-E3B5-E4C4-E05CDD3E36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6D47A-0B15-4F3A-B4DF-F3C8CA573B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95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228AA8-C14F-1137-DF1C-BA526A50AB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99CB67-628A-7CAB-258C-93551AE414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F11895-A18E-E626-683F-ED1E549C2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752A2-2E39-47CC-86DB-E56194841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807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4DF11E-EE59-8DB4-0A8D-61F64A22F4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8C4828-1F0E-1EDD-DD5A-71C34CDB40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71A2B4-5CA0-F00B-64B0-680293B7C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CC713-3124-4941-A5B0-6FD5B247F0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053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8382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8382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16BA96-064D-8B41-BEDE-05E482F6F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4A3606-E432-3BC4-F7EF-2F831C6010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9289BF-4086-0B3F-47BF-8F9488D6AF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2696D-2EA7-49F1-870D-2C6BF2E1C8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729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5C882F-5A2B-166C-4C12-2D906E4617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0A2C10-C777-CCCD-9D35-477354267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294F54-4BC5-AEC8-8E33-C9F4974A0C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A2100-5BD4-47BB-9FEC-1FB51A9FF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102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D1BA485-5200-CAFB-A951-5E5E3829E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C7516BB-3CBC-24C3-F592-6760EE6F7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051145-4B0B-E858-A567-8825FAD625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8CC99-4126-40B7-988E-767307194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766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51E65F-F0FA-5F5A-B2EE-92BD28BDBF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A3ECEB7-1CE0-53B1-36E7-2C427D0C3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E8B83D0-6A41-0F82-4E09-ABE1E6117E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1166A-0A1A-4AB7-B8A1-CFB195709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524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972FE7-F8F4-665C-81B8-DBBEEC7A0C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41EA5E-ED0D-1FF2-0E9E-145203FAD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90308A-EF5A-7B69-A321-9FDFC8C131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60460-6C04-48D2-9FD3-14A4AE7A2A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5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FDA288-FA08-9D51-1729-41B0B44637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FAF40E-0D23-6932-7B98-9A0249CAD9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AD9B34-C120-8100-9D2A-C73B8ACFEB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B5643781-561A-4EB8-BB44-D458B521EF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984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C0F8A9-565C-DF0E-ACD0-7E1C43B9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66B7CE-2B6F-D745-1DAD-94777B4BE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EAEB73-876B-0768-D67D-2BCFA0DB0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40647-5950-4049-B401-A5FE75F12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598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7AB4C7-C132-4DB7-F506-F18D6F9167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5E980E-5895-03EC-E43C-FC1F07CC88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B37B5F-F7B8-9453-6F8C-6AF4B4332F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EAF6D-1FDB-4FC7-B323-E30391600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249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0"/>
            <a:ext cx="28702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0"/>
            <a:ext cx="84074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6D9FE5-916A-7BE9-C932-1D434A7745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45C7AC-2EDF-A94D-CE1C-1C1A77DBD3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54F56D-EABC-61C2-7225-FDB12346E2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E047E-29DB-4DE3-AC32-B81299D4F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1346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0B0FFE-D55A-889B-E849-135B463776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086CC1-E878-05FB-94DA-A126FF60B1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FC58A4-2F74-E2C9-D574-3BD5BBC5A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A105C-D576-4538-BDA2-62C235BAB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DD443E-4A5D-CCF3-B4B8-ACC899B17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ABA459-331A-FBB3-F49F-CC480CD176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0598EC-CBF2-D676-9410-5BFBE6084A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926AD-9FCF-4B72-8E4E-D0D42632C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409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E0A32B-C5DF-A6E6-7D9D-40F3EF88CB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042AA4-D8EC-5AC5-45BC-6A5C2598F3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1C59AD-684E-D69F-1C1C-3C825C2C88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360AD-2622-4F0E-9E10-F43F85B3E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161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8382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8382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C6BAE8-6D29-29F4-76B9-41AA380628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E921FE-A247-9566-AF5A-981642E5BF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E9E783-D305-8CC0-01C7-01BD40F4F0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9671D-BE1C-40D2-A1FB-3C5EFCB2F5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825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9B6C0E-F303-DB98-3FFC-97D4772E1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709EC3-6BA3-2D67-D722-0B2221C283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C996E4E-90FB-79D4-2626-7502950C53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325A3-CE6D-4298-8EC9-5C5F52BD8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793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B59CD1A-C6A6-856B-1FEE-34CAB8F5F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D3FC28-AB3A-9E37-FE48-AC8F48079F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76BD1E9-1116-0CD0-6663-15AA0A0268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D6719-3439-4D67-8D4C-112B3904EE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9442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7D4FAEE-A3DE-9042-4095-0241784BEC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507602-05BF-AF34-0B4A-534FCA3264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3A0A60C-58F6-2DA0-1176-9DD878F33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1B8DB-DC69-40BD-B960-4B3F916B9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57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13A6DD-0AAA-CC4F-94DB-5DF8198E14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BC5FFA-79AB-2933-330E-E46CEA7EC6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31DA91-E136-251D-FA3D-D8CCD35B48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EC201-7652-4DBB-BAD7-07A7DF497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3718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C4C4FD-CFD2-C1E1-F4D7-FCD33CB3D4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1E3BD-8807-84FF-FF3D-70E4A07D3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CCB883-01EA-0EDC-7214-E8F3A7E57D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F281E-BE9D-4F4B-9CB4-760542E28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2823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0C80A9-7B99-CEAA-9CC9-11DB89AC8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F9D651-9B98-AF57-D495-21D6961C69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F5EB8F-DF28-29A4-5A85-F99B7FD76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41D2F-6077-4FAC-B15E-DD2FE5FD3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522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00871D-D97F-92CF-0B4E-716FFD555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F826E1-6456-4871-5B40-E630D3A68F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F5F2DF-73BF-B942-EA61-E48FD29FA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C4E8A-3F89-46F3-8C80-B2802C1ED6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2910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0"/>
            <a:ext cx="28702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0"/>
            <a:ext cx="84074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93DB41-C126-6A56-FE4E-7745DB8BE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D459F-FE58-67F0-87C9-94A5963893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224869-6D7B-00D1-F932-3ADF878498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EC33B-2FC9-4EA9-A20B-4AFB7B345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94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27E8FD-8A9C-311D-661A-F41C802BC5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19D56D-3560-C19F-1E39-81CF6227D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6DB13E-42CF-4FDE-A70B-B05D63B78B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0FBEC-30B0-47A9-9AF6-0E0910983E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10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0DDD39-F417-239E-B499-3B3185BAD8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EC6FE99-09D8-7F55-0216-EEF24E579E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BB0632B-244D-AB1D-48D0-113DD04C8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DF774-0694-4BFC-97D5-2A41CED38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36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F073A0-3A53-A48D-333E-F870F795F9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5E75B1-9E43-FFA7-6742-BC77F89432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4EB2CF-735E-8EBC-F7E5-18580FD122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BCAC4-232E-48D8-B3F4-BC49DDC40E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40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A730997-640D-DEFD-E230-2141C6C844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4AC6762-1D2E-06A8-AF20-F9B76A356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10C1E17-030D-3A2C-18BD-20ED8136D8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A9544-4A40-4819-831A-368A3059D0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42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8E97B9-F9C4-6CF2-D42B-BA0863ED02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55BDB0-430C-B70A-080D-91A095072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C22ED9-2A09-AE93-9293-3B7854307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76974-8BCF-41EC-99E8-A763844A8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14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6AB284-E49B-609A-7A2E-3D50F6A2E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F6781A-8152-8161-22EF-E0E4F59397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F31966-2636-0525-EEFF-6185854C1C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AEAD7-2A7A-4355-B132-810ECD28A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83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0E044FC1-A593-6AE7-01AF-933A0DC6BB9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7F54827-FD89-A4B5-6165-A3D71222B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10363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97BB0435-9C85-A9A7-51DA-4EB71C3FF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11480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A669EC4-C19C-D7D7-6311-BBE996197B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BC73CB4-FED8-2465-B9D5-615CDE4E5A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C57976-DE82-BDD6-63CC-798C1AC9F0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4770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b="1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70564B2A-8783-431B-81EC-CFB7FEF913C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Text Box 9">
            <a:extLst>
              <a:ext uri="{FF2B5EF4-FFF2-40B4-BE49-F238E27FC236}">
                <a16:creationId xmlns:a16="http://schemas.microsoft.com/office/drawing/2014/main" id="{F134DB48-85E6-20DF-9A95-3D373FA709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81763" y="3317875"/>
            <a:ext cx="184150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b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4093875A-7465-DD23-A36B-AECB6DBE72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F157B21C-F41A-CAC8-9C06-8920C4F4D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1036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AB22A663-A105-80A3-D8B4-7D4F6CA6E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838200"/>
            <a:ext cx="11480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AD94006-0673-AC0F-ED1D-F7AFEFDE9E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BEC751F-53F2-336D-03C4-6024595B9F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E0FAAB9-8690-3032-5312-017C2B0FB4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2400" y="6553200"/>
            <a:ext cx="6096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4DB998D-0C78-41FF-A19F-EB4EE8CF9B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FD67A9C2-02CD-A8BE-FDC3-CBA0317C09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4542A51-470F-843F-9D97-7A00715A8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1036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B781AD13-1F83-0B8A-2FE9-D4FF190C5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838200"/>
            <a:ext cx="11480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B45A74CA-A0C0-F31D-39B0-7990ABA7F2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D7EA4D-6293-3A0F-A23D-5B8D429CF3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B8C3C9-276B-C019-4669-5FCFB0A33B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2400" y="6477000"/>
            <a:ext cx="6096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E0F7224-345D-455B-A716-AA809A86D4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61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tergray.org/_files/ugd/b4b4f9_0a7c4a1f099b4cadb05aa17210b8524c.pdf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tergray.org/_files/ugd/b4b4f9_0a7c4a1f099b4cadb05aa17210b8524c.pdf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7957255A-28BA-13D4-14A7-413ADE1617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2362200"/>
            <a:ext cx="8686800" cy="1470025"/>
          </a:xfrm>
        </p:spPr>
        <p:txBody>
          <a:bodyPr/>
          <a:lstStyle/>
          <a:p>
            <a:r>
              <a:rPr lang="en-US" altLang="en-US" sz="5400" dirty="0"/>
              <a:t>Driving Out Folly</a:t>
            </a:r>
            <a:br>
              <a:rPr lang="en-US" altLang="en-US" sz="5400" dirty="0"/>
            </a:br>
            <a:br>
              <a:rPr lang="en-US" altLang="en-US" sz="5400" dirty="0"/>
            </a:br>
            <a:r>
              <a:rPr lang="en-US" altLang="en-US" sz="4800" dirty="0"/>
              <a:t>(Training Toward Wisdom)</a:t>
            </a:r>
            <a:endParaRPr lang="en-US" altLang="en-US" sz="5400" dirty="0"/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D98F6A39-C85F-A78B-210D-DBAE0D33D1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6400800"/>
            <a:ext cx="6400800" cy="381000"/>
          </a:xfrm>
        </p:spPr>
        <p:txBody>
          <a:bodyPr/>
          <a:lstStyle/>
          <a:p>
            <a:r>
              <a:rPr lang="en-US" altLang="en-US" sz="1800" dirty="0"/>
              <a:t>June 2023 – Embry Hills</a:t>
            </a:r>
          </a:p>
        </p:txBody>
      </p:sp>
      <p:sp>
        <p:nvSpPr>
          <p:cNvPr id="5124" name="Slide Number Placeholder 2">
            <a:extLst>
              <a:ext uri="{FF2B5EF4-FFF2-40B4-BE49-F238E27FC236}">
                <a16:creationId xmlns:a16="http://schemas.microsoft.com/office/drawing/2014/main" id="{405D7B75-0719-4CB7-483B-B6B3A765E0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34A874-0D7A-4383-A97C-88150057EB31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1B738AB-DB95-2721-2945-AFC219D22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6096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eaLnBrk="1" hangingPunct="1"/>
            <a:r>
              <a:rPr lang="en-US" altLang="en-US" sz="3600"/>
              <a:t>Folly Defined (Proverbs)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1C6E5D0-252F-25F3-D1D4-C8285D2FA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222" y="620486"/>
            <a:ext cx="8211178" cy="5715000"/>
          </a:xfrm>
        </p:spPr>
        <p:txBody>
          <a:bodyPr/>
          <a:lstStyle/>
          <a:p>
            <a:pPr marL="225425" indent="-225425" eaLnBrk="1" hangingPunct="1">
              <a:buFontTx/>
              <a:buNone/>
            </a:pPr>
            <a:r>
              <a:rPr lang="en-US" altLang="en-US" sz="2400" dirty="0"/>
              <a:t>10:8 – Not bound by authority; Hates laws</a:t>
            </a:r>
          </a:p>
          <a:p>
            <a:pPr marL="225425" indent="-225425" eaLnBrk="1" hangingPunct="1">
              <a:spcBef>
                <a:spcPts val="1800"/>
              </a:spcBef>
              <a:buFontTx/>
              <a:buNone/>
            </a:pPr>
            <a:r>
              <a:rPr lang="en-US" altLang="en-US" sz="2400" dirty="0"/>
              <a:t>15:5 – Hates instruction/reproof, will not change</a:t>
            </a:r>
          </a:p>
          <a:p>
            <a:pPr marL="225425" indent="-225425" eaLnBrk="1" hangingPunct="1">
              <a:buFontTx/>
              <a:buNone/>
            </a:pPr>
            <a:r>
              <a:rPr lang="en-US" altLang="en-US" sz="2400" dirty="0"/>
              <a:t>1:7; 1:22; 18:2 – Will not listen, will not change</a:t>
            </a:r>
          </a:p>
          <a:p>
            <a:pPr marL="225425" indent="-225425" eaLnBrk="1" hangingPunct="1">
              <a:spcBef>
                <a:spcPts val="1800"/>
              </a:spcBef>
              <a:buNone/>
            </a:pPr>
            <a:r>
              <a:rPr lang="en-US" altLang="en-US" sz="2400" dirty="0"/>
              <a:t>12:15; 28:26 – Trusts in own opinion</a:t>
            </a:r>
          </a:p>
          <a:p>
            <a:pPr marL="225425" indent="-225425" eaLnBrk="1" hangingPunct="1">
              <a:buFontTx/>
              <a:buNone/>
            </a:pPr>
            <a:r>
              <a:rPr lang="en-US" altLang="en-US" sz="2400" dirty="0"/>
              <a:t>18:2 – Likes to hear himself [only]</a:t>
            </a:r>
          </a:p>
          <a:p>
            <a:pPr marL="225425" indent="-225425" eaLnBrk="1" hangingPunct="1">
              <a:spcBef>
                <a:spcPts val="1800"/>
              </a:spcBef>
              <a:buNone/>
            </a:pPr>
            <a:r>
              <a:rPr lang="en-US" altLang="en-US" sz="2400" dirty="0"/>
              <a:t>12:16; 14:29 – Cannot control emotions</a:t>
            </a:r>
          </a:p>
          <a:p>
            <a:pPr marL="225425" indent="-225425" eaLnBrk="1" hangingPunct="1">
              <a:spcBef>
                <a:spcPts val="1800"/>
              </a:spcBef>
              <a:buFontTx/>
              <a:buNone/>
            </a:pPr>
            <a:r>
              <a:rPr lang="en-US" altLang="en-US" sz="2400" dirty="0"/>
              <a:t>25:28 – Undisciplined</a:t>
            </a:r>
          </a:p>
          <a:p>
            <a:pPr marL="225425" indent="-225425" eaLnBrk="1" hangingPunct="1">
              <a:spcBef>
                <a:spcPts val="1800"/>
              </a:spcBef>
              <a:buFontTx/>
              <a:buNone/>
            </a:pPr>
            <a:r>
              <a:rPr lang="en-US" altLang="en-US" sz="2400" dirty="0"/>
              <a:t>10:5 – Shortsighted, Careless</a:t>
            </a:r>
          </a:p>
          <a:p>
            <a:pPr marL="225425" indent="-225425" eaLnBrk="1" hangingPunct="1">
              <a:spcBef>
                <a:spcPts val="0"/>
              </a:spcBef>
              <a:buFontTx/>
              <a:buNone/>
            </a:pPr>
            <a:r>
              <a:rPr lang="en-US" altLang="en-US" sz="2400" dirty="0"/>
              <a:t>24:30-34; 26:13-16 – Avoids work; easily frightened</a:t>
            </a:r>
          </a:p>
          <a:p>
            <a:pPr marL="225425" indent="-225425" eaLnBrk="1" hangingPunct="1">
              <a:spcBef>
                <a:spcPts val="0"/>
              </a:spcBef>
              <a:buFontTx/>
              <a:buNone/>
            </a:pPr>
            <a:r>
              <a:rPr lang="en-US" altLang="en-US" sz="2400" dirty="0"/>
              <a:t>22:9; 19:7; 11:25 – Selfish; not generous, charitable</a:t>
            </a:r>
          </a:p>
          <a:p>
            <a:pPr marL="225425" indent="-225425" eaLnBrk="1" hangingPunct="1">
              <a:spcBef>
                <a:spcPts val="1800"/>
              </a:spcBef>
              <a:buFontTx/>
              <a:buNone/>
            </a:pPr>
            <a:r>
              <a:rPr lang="en-US" altLang="en-US" sz="2400" dirty="0"/>
              <a:t>13:19 – Attracted to sin</a:t>
            </a:r>
          </a:p>
          <a:p>
            <a:pPr marL="225425" indent="-225425" eaLnBrk="1" hangingPunct="1">
              <a:buFontTx/>
              <a:buNone/>
            </a:pPr>
            <a:r>
              <a:rPr lang="en-US" altLang="en-US" sz="2400" dirty="0"/>
              <a:t>Ps 14:1 – Denies spiritual realities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A91F20CD-245D-4F03-F944-3F1446AB2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9219" y="1680865"/>
            <a:ext cx="4020178" cy="440120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Rebellion, Disobedience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Disrespect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Stubbornness; Trusts only Self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Self-centeredness/Selfishness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Laziness/Lack of Self-control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Poor “Life Skills” </a:t>
            </a:r>
          </a:p>
          <a:p>
            <a:pPr marL="290513" lvl="1" indent="-176213" eaLnBrk="1" hangingPunct="1">
              <a:buFontTx/>
              <a:buChar char="•"/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Carelessness, Hastiness</a:t>
            </a:r>
          </a:p>
          <a:p>
            <a:pPr marL="290513" lvl="1" indent="-176213" eaLnBrk="1" hangingPunct="1">
              <a:buFontTx/>
              <a:buChar char="•"/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Lack of forethought</a:t>
            </a:r>
          </a:p>
          <a:p>
            <a:pPr marL="290513" lvl="1" indent="-176213" eaLnBrk="1" hangingPunct="1">
              <a:buFontTx/>
              <a:buChar char="•"/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Poor choices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Obvious Evil:</a:t>
            </a:r>
          </a:p>
          <a:p>
            <a:pPr marL="290513" lvl="1" indent="-176213" eaLnBrk="1" hangingPunct="1">
              <a:buFontTx/>
              <a:buChar char="•"/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Cruelty</a:t>
            </a:r>
          </a:p>
          <a:p>
            <a:pPr marL="290513" lvl="1" indent="-176213" eaLnBrk="1" hangingPunct="1">
              <a:buFontTx/>
              <a:buChar char="•"/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Dishonesty</a:t>
            </a:r>
          </a:p>
          <a:p>
            <a:pPr marL="290513" lvl="1" indent="-176213" eaLnBrk="1" hangingPunct="1">
              <a:buFontTx/>
              <a:buChar char="•"/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Profanity</a:t>
            </a:r>
          </a:p>
          <a:p>
            <a:pPr marL="290513" lvl="1" indent="-176213" eaLnBrk="1" hangingPunct="1">
              <a:buFontTx/>
              <a:buChar char="•"/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Denies spiritual realities</a:t>
            </a:r>
          </a:p>
        </p:txBody>
      </p:sp>
      <p:sp>
        <p:nvSpPr>
          <p:cNvPr id="63494" name="Slide Number Placeholder 2">
            <a:extLst>
              <a:ext uri="{FF2B5EF4-FFF2-40B4-BE49-F238E27FC236}">
                <a16:creationId xmlns:a16="http://schemas.microsoft.com/office/drawing/2014/main" id="{B38817A0-A521-48CC-C924-D23942D5D6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452E43-F952-4AC1-A8A3-E88C1923B705}" type="slidenum">
              <a:rPr lang="en-US" altLang="en-US" sz="2000">
                <a:solidFill>
                  <a:schemeClr val="bg1"/>
                </a:solidFill>
                <a:latin typeface="+mn-lt"/>
              </a:rPr>
              <a:pPr/>
              <a:t>10</a:t>
            </a:fld>
            <a:endParaRPr lang="en-US" altLang="en-US" sz="20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490B1E-9D0C-13F9-67D3-E5F261C26324}"/>
              </a:ext>
            </a:extLst>
          </p:cNvPr>
          <p:cNvSpPr txBox="1"/>
          <p:nvPr/>
        </p:nvSpPr>
        <p:spPr>
          <a:xfrm>
            <a:off x="8397054" y="683567"/>
            <a:ext cx="3071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6FFFF"/>
                </a:solidFill>
              </a:rPr>
              <a:t>Punishment for this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DAD58D5-437B-392A-D464-180F7D314DE2}"/>
              </a:ext>
            </a:extLst>
          </p:cNvPr>
          <p:cNvSpPr/>
          <p:nvPr/>
        </p:nvSpPr>
        <p:spPr bwMode="auto">
          <a:xfrm>
            <a:off x="10383732" y="988541"/>
            <a:ext cx="1515764" cy="778475"/>
          </a:xfrm>
          <a:custGeom>
            <a:avLst/>
            <a:gdLst>
              <a:gd name="connsiteX0" fmla="*/ 1145122 w 1515764"/>
              <a:gd name="connsiteY0" fmla="*/ 0 h 778475"/>
              <a:gd name="connsiteX1" fmla="*/ 1454041 w 1515764"/>
              <a:gd name="connsiteY1" fmla="*/ 210064 h 778475"/>
              <a:gd name="connsiteX2" fmla="*/ 70084 w 1515764"/>
              <a:gd name="connsiteY2" fmla="*/ 247135 h 778475"/>
              <a:gd name="connsiteX3" fmla="*/ 329576 w 1515764"/>
              <a:gd name="connsiteY3" fmla="*/ 778475 h 77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5764" h="778475">
                <a:moveTo>
                  <a:pt x="1145122" y="0"/>
                </a:moveTo>
                <a:cubicBezTo>
                  <a:pt x="1389168" y="84437"/>
                  <a:pt x="1633214" y="168875"/>
                  <a:pt x="1454041" y="210064"/>
                </a:cubicBezTo>
                <a:cubicBezTo>
                  <a:pt x="1274868" y="251253"/>
                  <a:pt x="257495" y="152400"/>
                  <a:pt x="70084" y="247135"/>
                </a:cubicBezTo>
                <a:cubicBezTo>
                  <a:pt x="-117327" y="341870"/>
                  <a:pt x="106124" y="560172"/>
                  <a:pt x="329576" y="778475"/>
                </a:cubicBezTo>
              </a:path>
            </a:pathLst>
          </a:custGeom>
          <a:noFill/>
          <a:ln w="57150" cap="flat" cmpd="sng" algn="ctr">
            <a:solidFill>
              <a:srgbClr val="66FFFF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 autoUpdateAnimBg="0"/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09568822-AF31-6559-434D-FA3CB0D48D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1197"/>
            <a:ext cx="7772400" cy="6096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eaLnBrk="1" hangingPunct="1"/>
            <a:r>
              <a:rPr lang="en-US" altLang="en-US" sz="3600" dirty="0"/>
              <a:t>Maturity (Wisdom)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1A4764F7-3D84-6624-23CF-DA1559AE09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9928"/>
            <a:ext cx="2617470" cy="5581872"/>
          </a:xfrm>
        </p:spPr>
        <p:txBody>
          <a:bodyPr/>
          <a:lstStyle/>
          <a:p>
            <a:pPr marL="225425" indent="-225425" algn="r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Not bound by authority</a:t>
            </a:r>
          </a:p>
          <a:p>
            <a:pPr marL="225425" indent="-225425" algn="r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Hates instruction &amp; reproof</a:t>
            </a:r>
          </a:p>
          <a:p>
            <a:pPr marL="225425" indent="-225425" algn="r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Will not listen; Trusts only self</a:t>
            </a:r>
          </a:p>
          <a:p>
            <a:pPr marL="225425" indent="-225425" algn="r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Self-centered; Selfish</a:t>
            </a:r>
          </a:p>
          <a:p>
            <a:pPr marL="225425" indent="-225425" algn="r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Shortsighted,  careless, (carnal)</a:t>
            </a:r>
          </a:p>
          <a:p>
            <a:pPr marL="225425" indent="-225425" algn="r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Hates hard </a:t>
            </a:r>
            <a:br>
              <a:rPr lang="en-US" altLang="en-US" sz="2000" dirty="0"/>
            </a:br>
            <a:r>
              <a:rPr lang="en-US" altLang="en-US" sz="2000" dirty="0"/>
              <a:t>work &amp; difficulty</a:t>
            </a:r>
          </a:p>
          <a:p>
            <a:pPr marL="225425" indent="-225425" algn="r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Attracted to sin</a:t>
            </a:r>
            <a:br>
              <a:rPr lang="en-US" altLang="en-US" sz="2000" dirty="0"/>
            </a:br>
            <a:endParaRPr lang="en-US" altLang="en-US" sz="2000" dirty="0"/>
          </a:p>
          <a:p>
            <a:pPr marL="225425" indent="-225425" algn="r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000" dirty="0"/>
              <a:t>Denies spiritual realities</a:t>
            </a:r>
          </a:p>
        </p:txBody>
      </p:sp>
      <p:sp>
        <p:nvSpPr>
          <p:cNvPr id="119812" name="Text Box 4">
            <a:extLst>
              <a:ext uri="{FF2B5EF4-FFF2-40B4-BE49-F238E27FC236}">
                <a16:creationId xmlns:a16="http://schemas.microsoft.com/office/drawing/2014/main" id="{909AC005-B93C-926D-44BA-D762DAC2B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60488"/>
            <a:ext cx="8077200" cy="541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2400" dirty="0"/>
              <a:t>Sets own boundaries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2400" dirty="0"/>
              <a:t>Welcomes correction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2400" dirty="0"/>
              <a:t>Seeks advice before acting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2400" dirty="0"/>
              <a:t>Generous, Sympathetic (see Prov 22:9; 19:17; 11:25)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2400" dirty="0"/>
              <a:t>Self-controlled; defers gratification; looks ahead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2400" dirty="0"/>
              <a:t>Diligent, dedicated, determined, does hard things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2400" dirty="0"/>
              <a:t>Pure, avoids [appearance of ] evil; truthful; active conscience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2400" dirty="0"/>
              <a:t>Spiritual center in thinking/priorities</a:t>
            </a:r>
          </a:p>
        </p:txBody>
      </p:sp>
      <p:sp>
        <p:nvSpPr>
          <p:cNvPr id="101382" name="Line 6">
            <a:extLst>
              <a:ext uri="{FF2B5EF4-FFF2-40B4-BE49-F238E27FC236}">
                <a16:creationId xmlns:a16="http://schemas.microsoft.com/office/drawing/2014/main" id="{B8ADD14D-B67D-5101-96B3-44B482E7B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6200774"/>
            <a:ext cx="1371600" cy="276225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3" name="Line 7">
            <a:extLst>
              <a:ext uri="{FF2B5EF4-FFF2-40B4-BE49-F238E27FC236}">
                <a16:creationId xmlns:a16="http://schemas.microsoft.com/office/drawing/2014/main" id="{A466164B-0F88-DB29-657F-41C0C5E71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486525"/>
            <a:ext cx="1371600" cy="2845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4" name="Line 8">
            <a:extLst>
              <a:ext uri="{FF2B5EF4-FFF2-40B4-BE49-F238E27FC236}">
                <a16:creationId xmlns:a16="http://schemas.microsoft.com/office/drawing/2014/main" id="{F37351DC-271B-2B10-4A54-AA58734F6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48225"/>
            <a:ext cx="1371600" cy="9525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5" name="Line 9">
            <a:extLst>
              <a:ext uri="{FF2B5EF4-FFF2-40B4-BE49-F238E27FC236}">
                <a16:creationId xmlns:a16="http://schemas.microsoft.com/office/drawing/2014/main" id="{8704E2C8-C31E-3AD3-5941-5DFA363A8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191000"/>
            <a:ext cx="13716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6" name="Line 10">
            <a:extLst>
              <a:ext uri="{FF2B5EF4-FFF2-40B4-BE49-F238E27FC236}">
                <a16:creationId xmlns:a16="http://schemas.microsoft.com/office/drawing/2014/main" id="{EED964AD-15F7-F510-E5F5-51DF2BE13F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533775"/>
            <a:ext cx="13716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7" name="Line 11">
            <a:extLst>
              <a:ext uri="{FF2B5EF4-FFF2-40B4-BE49-F238E27FC236}">
                <a16:creationId xmlns:a16="http://schemas.microsoft.com/office/drawing/2014/main" id="{1E03D2AF-D17A-D044-0367-6E269A70A4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7470" y="2857498"/>
            <a:ext cx="1344930" cy="19052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8" name="Line 12">
            <a:extLst>
              <a:ext uri="{FF2B5EF4-FFF2-40B4-BE49-F238E27FC236}">
                <a16:creationId xmlns:a16="http://schemas.microsoft.com/office/drawing/2014/main" id="{58C76C9C-4770-5167-BC2A-A95CCC6C2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0273"/>
            <a:ext cx="1371600" cy="19051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9" name="Line 13">
            <a:extLst>
              <a:ext uri="{FF2B5EF4-FFF2-40B4-BE49-F238E27FC236}">
                <a16:creationId xmlns:a16="http://schemas.microsoft.com/office/drawing/2014/main" id="{EE6D1CD5-9053-88E4-BC63-06B172C85C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580928"/>
            <a:ext cx="1371600" cy="9526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90" name="TextBox 13">
            <a:extLst>
              <a:ext uri="{FF2B5EF4-FFF2-40B4-BE49-F238E27FC236}">
                <a16:creationId xmlns:a16="http://schemas.microsoft.com/office/drawing/2014/main" id="{F9A840A6-CE39-715B-7D9F-FA304905B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656" y="528965"/>
            <a:ext cx="1263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sng" dirty="0"/>
              <a:t>(Folly)</a:t>
            </a:r>
          </a:p>
        </p:txBody>
      </p:sp>
      <p:sp>
        <p:nvSpPr>
          <p:cNvPr id="101392" name="Slide Number Placeholder 2">
            <a:extLst>
              <a:ext uri="{FF2B5EF4-FFF2-40B4-BE49-F238E27FC236}">
                <a16:creationId xmlns:a16="http://schemas.microsoft.com/office/drawing/2014/main" id="{2EF77004-234D-C71C-5D3A-8FB64F5558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C59F43-C7B4-4C82-B2CD-5105DE040BEC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11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build="p"/>
      <p:bldP spid="101382" grpId="0" animBg="1"/>
      <p:bldP spid="101383" grpId="0" animBg="1"/>
      <p:bldP spid="101384" grpId="0" animBg="1"/>
      <p:bldP spid="101385" grpId="0" animBg="1"/>
      <p:bldP spid="101386" grpId="0" animBg="1"/>
      <p:bldP spid="101387" grpId="0" animBg="1"/>
      <p:bldP spid="101388" grpId="0" animBg="1"/>
      <p:bldP spid="1013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EED8456B-EECA-7D80-1C2D-26C1864268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Behavior that Earns Autonomy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E95C9679-F4DF-D305-58FA-F06272F2E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" y="1273554"/>
            <a:ext cx="3817620" cy="4663668"/>
          </a:xfrm>
        </p:spPr>
        <p:txBody>
          <a:bodyPr/>
          <a:lstStyle/>
          <a:p>
            <a:pPr marL="169863" indent="-169863" eaLnBrk="1" hangingPunct="1">
              <a:spcBef>
                <a:spcPts val="0"/>
              </a:spcBef>
              <a:spcAft>
                <a:spcPts val="1800"/>
              </a:spcAft>
            </a:pPr>
            <a:r>
              <a:rPr lang="en-US" altLang="en-US" sz="2000" dirty="0"/>
              <a:t>Sets own boundaries</a:t>
            </a:r>
          </a:p>
          <a:p>
            <a:pPr marL="169863" indent="-169863" eaLnBrk="1" hangingPunct="1">
              <a:spcBef>
                <a:spcPts val="0"/>
              </a:spcBef>
              <a:spcAft>
                <a:spcPts val="1800"/>
              </a:spcAft>
            </a:pPr>
            <a:r>
              <a:rPr lang="en-US" altLang="en-US" sz="2000" dirty="0"/>
              <a:t>Welcomes correction</a:t>
            </a:r>
          </a:p>
          <a:p>
            <a:pPr marL="169863" indent="-169863" eaLnBrk="1" hangingPunct="1">
              <a:spcBef>
                <a:spcPts val="0"/>
              </a:spcBef>
              <a:spcAft>
                <a:spcPts val="1800"/>
              </a:spcAft>
            </a:pPr>
            <a:r>
              <a:rPr lang="en-US" altLang="en-US" sz="2000" dirty="0"/>
              <a:t>Seeks advice before </a:t>
            </a:r>
            <a:br>
              <a:rPr lang="en-US" altLang="en-US" sz="2000" dirty="0"/>
            </a:br>
            <a:r>
              <a:rPr lang="en-US" altLang="en-US" sz="2000" dirty="0"/>
              <a:t>acting</a:t>
            </a:r>
          </a:p>
          <a:p>
            <a:pPr marL="169863" indent="-169863" eaLnBrk="1" hangingPunct="1">
              <a:spcBef>
                <a:spcPts val="0"/>
              </a:spcBef>
              <a:spcAft>
                <a:spcPts val="1800"/>
              </a:spcAft>
            </a:pPr>
            <a:r>
              <a:rPr lang="en-US" altLang="en-US" sz="2000" dirty="0"/>
              <a:t>Generous, Sympathetic</a:t>
            </a:r>
          </a:p>
          <a:p>
            <a:pPr marL="169863" indent="-169863" eaLnBrk="1" hangingPunct="1">
              <a:spcBef>
                <a:spcPts val="0"/>
              </a:spcBef>
              <a:spcAft>
                <a:spcPts val="1800"/>
              </a:spcAft>
            </a:pPr>
            <a:r>
              <a:rPr lang="en-US" altLang="en-US" sz="2000" dirty="0"/>
              <a:t>Self controlled in </a:t>
            </a:r>
            <a:br>
              <a:rPr lang="en-US" altLang="en-US" sz="2000" dirty="0"/>
            </a:br>
            <a:r>
              <a:rPr lang="en-US" altLang="en-US" sz="2000" dirty="0"/>
              <a:t>emotion and action</a:t>
            </a:r>
          </a:p>
          <a:p>
            <a:pPr marL="169863" indent="-169863" eaLnBrk="1" hangingPunct="1">
              <a:spcBef>
                <a:spcPts val="0"/>
              </a:spcBef>
              <a:spcAft>
                <a:spcPts val="1800"/>
              </a:spcAft>
            </a:pPr>
            <a:r>
              <a:rPr lang="en-US" altLang="en-US" sz="2000" dirty="0"/>
              <a:t>Diligent, dedicated, determined, does “hard”</a:t>
            </a:r>
          </a:p>
          <a:p>
            <a:pPr marL="169863" indent="-169863" eaLnBrk="1" hangingPunct="1">
              <a:spcBef>
                <a:spcPts val="0"/>
              </a:spcBef>
              <a:spcAft>
                <a:spcPts val="1800"/>
              </a:spcAft>
            </a:pPr>
            <a:r>
              <a:rPr lang="en-US" altLang="en-US" sz="2000" dirty="0"/>
              <a:t>Pure, avoids evil</a:t>
            </a:r>
          </a:p>
          <a:p>
            <a:pPr marL="169863" indent="-169863" eaLnBrk="1" hangingPunct="1">
              <a:spcBef>
                <a:spcPts val="0"/>
              </a:spcBef>
              <a:spcAft>
                <a:spcPts val="1800"/>
              </a:spcAft>
            </a:pPr>
            <a:r>
              <a:rPr lang="en-US" altLang="en-US" sz="2000" dirty="0"/>
              <a:t>Spiritual center in </a:t>
            </a:r>
            <a:br>
              <a:rPr lang="en-US" altLang="en-US" sz="2000" dirty="0"/>
            </a:br>
            <a:r>
              <a:rPr lang="en-US" altLang="en-US" sz="2000" dirty="0"/>
              <a:t>thinking &amp; priorities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450DA3EB-3BF3-4E8E-71AB-DCF724202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337" y="609600"/>
            <a:ext cx="8382000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4950" indent="-23495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Manages time well; sets own schedule; Sets own behavior limits  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Compliant with rules, however “random” they seem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Performs duties &amp; offers help willingly, without reminders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Welcomes negative feedback; Accepts consequences; Remedies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Seeks advice from many on life questions of faith and practice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Voluntarily reports, and seeks help on activities &amp; life issues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Shows interest in &amp; helps others outside peer group (“outcasts”)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Deals with disappointment and difficulty without emotion/drama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Asks questions, discusses disagreements without temper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Demonstrates discipline with money, time, possessions…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Makes and keeps commitments (with urgency, no excuses)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u="sng" dirty="0"/>
              <a:t>Self</a:t>
            </a:r>
            <a:r>
              <a:rPr lang="en-US" altLang="en-US" sz="2000" dirty="0"/>
              <a:t>-disciplined &amp; diligent in everything attempted (school, sports, hobbies, Bible classes); takes responsibility for outcome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Attempts difficult things; takes initiative to overcome challenges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Makes decisions to avoid temptation &amp; questionable things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Actively sets examples for others (esp. younger)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Makes choices (activities, jobs, events) with spiritual priorities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Shares &amp; defends faith</a:t>
            </a:r>
          </a:p>
        </p:txBody>
      </p:sp>
      <p:sp>
        <p:nvSpPr>
          <p:cNvPr id="102406" name="Slide Number Placeholder 2">
            <a:extLst>
              <a:ext uri="{FF2B5EF4-FFF2-40B4-BE49-F238E27FC236}">
                <a16:creationId xmlns:a16="http://schemas.microsoft.com/office/drawing/2014/main" id="{EF23AB90-349F-CE3B-6185-F11E28ECD8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D385A1-7DAC-4637-888C-5F938EC66BF8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6F59A9-DB9E-46F4-9517-477C0C816EDB}"/>
              </a:ext>
            </a:extLst>
          </p:cNvPr>
          <p:cNvSpPr txBox="1"/>
          <p:nvPr/>
        </p:nvSpPr>
        <p:spPr>
          <a:xfrm>
            <a:off x="914400" y="737207"/>
            <a:ext cx="1677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“Wisdom”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80EA732A-A63E-DE0F-5D9A-F82417CD31D9}"/>
              </a:ext>
            </a:extLst>
          </p:cNvPr>
          <p:cNvSpPr/>
          <p:nvPr/>
        </p:nvSpPr>
        <p:spPr bwMode="auto">
          <a:xfrm>
            <a:off x="3657600" y="648608"/>
            <a:ext cx="237726" cy="1027792"/>
          </a:xfrm>
          <a:prstGeom prst="leftBrace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9B2232CC-C623-3EA9-3E23-5CCAC7B5AE00}"/>
              </a:ext>
            </a:extLst>
          </p:cNvPr>
          <p:cNvSpPr/>
          <p:nvPr/>
        </p:nvSpPr>
        <p:spPr bwMode="auto">
          <a:xfrm>
            <a:off x="3648474" y="1694143"/>
            <a:ext cx="246852" cy="363257"/>
          </a:xfrm>
          <a:prstGeom prst="leftBrace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8D010064-3A8C-8B59-EE61-3BA2D49409D4}"/>
              </a:ext>
            </a:extLst>
          </p:cNvPr>
          <p:cNvSpPr/>
          <p:nvPr/>
        </p:nvSpPr>
        <p:spPr bwMode="auto">
          <a:xfrm>
            <a:off x="3639348" y="2076893"/>
            <a:ext cx="255978" cy="605453"/>
          </a:xfrm>
          <a:prstGeom prst="leftBrace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EB3E6C0C-CEDB-1A7C-329F-D95D5B9CF082}"/>
              </a:ext>
            </a:extLst>
          </p:cNvPr>
          <p:cNvSpPr/>
          <p:nvPr/>
        </p:nvSpPr>
        <p:spPr bwMode="auto">
          <a:xfrm>
            <a:off x="3660680" y="2686493"/>
            <a:ext cx="225520" cy="361507"/>
          </a:xfrm>
          <a:prstGeom prst="leftBrace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66B0F948-714B-5739-DF93-E9727944F468}"/>
              </a:ext>
            </a:extLst>
          </p:cNvPr>
          <p:cNvSpPr/>
          <p:nvPr/>
        </p:nvSpPr>
        <p:spPr bwMode="auto">
          <a:xfrm>
            <a:off x="3663703" y="3067493"/>
            <a:ext cx="222497" cy="971107"/>
          </a:xfrm>
          <a:prstGeom prst="leftBrace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7B4E366D-34FE-95C0-1710-3A30AA7EF16E}"/>
              </a:ext>
            </a:extLst>
          </p:cNvPr>
          <p:cNvSpPr/>
          <p:nvPr/>
        </p:nvSpPr>
        <p:spPr bwMode="auto">
          <a:xfrm>
            <a:off x="3672830" y="4058093"/>
            <a:ext cx="213370" cy="1352107"/>
          </a:xfrm>
          <a:prstGeom prst="leftBrace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550D72C9-D53C-B6D4-64FD-AEB494500644}"/>
              </a:ext>
            </a:extLst>
          </p:cNvPr>
          <p:cNvSpPr/>
          <p:nvPr/>
        </p:nvSpPr>
        <p:spPr bwMode="auto">
          <a:xfrm>
            <a:off x="3643352" y="5429693"/>
            <a:ext cx="251974" cy="605453"/>
          </a:xfrm>
          <a:prstGeom prst="leftBrace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64301577-61AF-0502-7220-8B873976D003}"/>
              </a:ext>
            </a:extLst>
          </p:cNvPr>
          <p:cNvSpPr/>
          <p:nvPr/>
        </p:nvSpPr>
        <p:spPr bwMode="auto">
          <a:xfrm>
            <a:off x="3643158" y="6066771"/>
            <a:ext cx="251974" cy="673790"/>
          </a:xfrm>
          <a:prstGeom prst="leftBrace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989D22BB-2E96-72FB-AF80-643173536D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1198872"/>
            <a:ext cx="643137" cy="248928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FA3E0511-DA99-0CB2-C775-91AC5044AB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35184" y="1905000"/>
            <a:ext cx="643137" cy="132072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7FE8D109-F945-E118-3D99-BA392BFA7E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2361566"/>
            <a:ext cx="772694" cy="175325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E68BEA6D-4174-8CF1-F835-95E86B10A4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52" y="2861385"/>
            <a:ext cx="391641" cy="4768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E409DCAB-CE26-5848-5DE9-119CD482CA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2175" y="3574197"/>
            <a:ext cx="1139920" cy="459768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34CE5F13-B9E4-A540-6324-1E477E6D31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1" y="4697918"/>
            <a:ext cx="835120" cy="139614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55BF377F-52B6-7A1A-6E5D-5DF6670B84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5810" y="5595756"/>
            <a:ext cx="1139920" cy="139614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Line 13">
            <a:extLst>
              <a:ext uri="{FF2B5EF4-FFF2-40B4-BE49-F238E27FC236}">
                <a16:creationId xmlns:a16="http://schemas.microsoft.com/office/drawing/2014/main" id="{F1E25BB0-976A-7D63-008E-30556C54C9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1975" y="6173234"/>
            <a:ext cx="975309" cy="167266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FAC43-1E8F-3CCC-FAFE-2DD67649A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39FEE4-46F5-D68C-B18B-AA96AE9B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BCAC4-232E-48D8-B3F4-BC49DDC40E5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733049-BEFB-0585-8F80-C85E68E90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952610"/>
              </p:ext>
            </p:extLst>
          </p:nvPr>
        </p:nvGraphicFramePr>
        <p:xfrm>
          <a:off x="76200" y="609600"/>
          <a:ext cx="12001500" cy="5546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116">
                  <a:extLst>
                    <a:ext uri="{9D8B030D-6E8A-4147-A177-3AD203B41FA5}">
                      <a16:colId xmlns:a16="http://schemas.microsoft.com/office/drawing/2014/main" val="3290343462"/>
                    </a:ext>
                  </a:extLst>
                </a:gridCol>
                <a:gridCol w="7231672">
                  <a:extLst>
                    <a:ext uri="{9D8B030D-6E8A-4147-A177-3AD203B41FA5}">
                      <a16:colId xmlns:a16="http://schemas.microsoft.com/office/drawing/2014/main" val="2501385869"/>
                    </a:ext>
                  </a:extLst>
                </a:gridCol>
                <a:gridCol w="1589269">
                  <a:extLst>
                    <a:ext uri="{9D8B030D-6E8A-4147-A177-3AD203B41FA5}">
                      <a16:colId xmlns:a16="http://schemas.microsoft.com/office/drawing/2014/main" val="3926782034"/>
                    </a:ext>
                  </a:extLst>
                </a:gridCol>
                <a:gridCol w="1026443">
                  <a:extLst>
                    <a:ext uri="{9D8B030D-6E8A-4147-A177-3AD203B41FA5}">
                      <a16:colId xmlns:a16="http://schemas.microsoft.com/office/drawing/2014/main" val="171679942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Attribute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Examples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Priority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842973"/>
                  </a:ext>
                </a:extLst>
              </a:tr>
              <a:tr h="1538592">
                <a:tc>
                  <a:txBody>
                    <a:bodyPr/>
                    <a:lstStyle/>
                    <a:p>
                      <a:r>
                        <a:rPr lang="en-US" dirty="0"/>
                        <a:t>Sets own Boundaries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Manages/plans time (e.g. gets up on own)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On time; meets [self-determined] deadlines w/o pestering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Compliant with [random] rules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Sets own behavior limits for higher purposes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356070"/>
                  </a:ext>
                </a:extLst>
              </a:tr>
              <a:tr h="1183532">
                <a:tc>
                  <a:txBody>
                    <a:bodyPr/>
                    <a:lstStyle/>
                    <a:p>
                      <a:r>
                        <a:rPr lang="en-US" dirty="0"/>
                        <a:t>Welcomes Correction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Admits mistakes, accepts consequences, seeks advice to improve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Remedies undesirable outcomes of own actions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Plans corrective &amp; preventive actions to avoid future mistakes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427375"/>
                  </a:ext>
                </a:extLst>
              </a:tr>
              <a:tr h="1183532">
                <a:tc>
                  <a:txBody>
                    <a:bodyPr/>
                    <a:lstStyle/>
                    <a:p>
                      <a:r>
                        <a:rPr lang="en-US" dirty="0"/>
                        <a:t>Seeks advice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Seeks advice from “wise” persons for life decisions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Has a running list of questions of faith and practices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Establishes relationships (e.g. with older) to seek advice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00009"/>
                  </a:ext>
                </a:extLst>
              </a:tr>
              <a:tr h="1183532">
                <a:tc>
                  <a:txBody>
                    <a:bodyPr/>
                    <a:lstStyle/>
                    <a:p>
                      <a:r>
                        <a:rPr lang="en-US" dirty="0"/>
                        <a:t>Generous, Sympathetic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Aware of the physical, social, emotional needs of weaker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Reaches out, sympathetically to those outside peer group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Voluntarily sacrifices in benevolent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861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97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FAC43-1E8F-3CCC-FAFE-2DD67649A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39FEE4-46F5-D68C-B18B-AA96AE9B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BCAC4-232E-48D8-B3F4-BC49DDC40E55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733049-BEFB-0585-8F80-C85E68E90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471570"/>
              </p:ext>
            </p:extLst>
          </p:nvPr>
        </p:nvGraphicFramePr>
        <p:xfrm>
          <a:off x="76200" y="609600"/>
          <a:ext cx="12039600" cy="5867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954">
                  <a:extLst>
                    <a:ext uri="{9D8B030D-6E8A-4147-A177-3AD203B41FA5}">
                      <a16:colId xmlns:a16="http://schemas.microsoft.com/office/drawing/2014/main" val="3290343462"/>
                    </a:ext>
                  </a:extLst>
                </a:gridCol>
                <a:gridCol w="7254630">
                  <a:extLst>
                    <a:ext uri="{9D8B030D-6E8A-4147-A177-3AD203B41FA5}">
                      <a16:colId xmlns:a16="http://schemas.microsoft.com/office/drawing/2014/main" val="2501385869"/>
                    </a:ext>
                  </a:extLst>
                </a:gridCol>
                <a:gridCol w="1594314">
                  <a:extLst>
                    <a:ext uri="{9D8B030D-6E8A-4147-A177-3AD203B41FA5}">
                      <a16:colId xmlns:a16="http://schemas.microsoft.com/office/drawing/2014/main" val="3926782034"/>
                    </a:ext>
                  </a:extLst>
                </a:gridCol>
                <a:gridCol w="1029702">
                  <a:extLst>
                    <a:ext uri="{9D8B030D-6E8A-4147-A177-3AD203B41FA5}">
                      <a16:colId xmlns:a16="http://schemas.microsoft.com/office/drawing/2014/main" val="1716799425"/>
                    </a:ext>
                  </a:extLst>
                </a:gridCol>
              </a:tblGrid>
              <a:tr h="45261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Attribute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Examples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Priority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842973"/>
                  </a:ext>
                </a:extLst>
              </a:tr>
              <a:tr h="1246924">
                <a:tc>
                  <a:txBody>
                    <a:bodyPr/>
                    <a:lstStyle/>
                    <a:p>
                      <a:r>
                        <a:rPr lang="en-US" dirty="0"/>
                        <a:t>Self-controlled in emotion &amp; 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Deals with disappointment &amp; difficulty without emotion or drama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Asks questions, discusses disagreements logically, without temper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Demonstrates discipline with money, time, possessions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356070"/>
                  </a:ext>
                </a:extLst>
              </a:tr>
              <a:tr h="1225841">
                <a:tc>
                  <a:txBody>
                    <a:bodyPr/>
                    <a:lstStyle/>
                    <a:p>
                      <a:r>
                        <a:rPr lang="en-US" dirty="0"/>
                        <a:t>Diligent, dedicated, determined, does “hard”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0" hangingPunct="1">
                        <a:spcBef>
                          <a:spcPct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Makes and keeps commitments (with urgency, no excuses)</a:t>
                      </a:r>
                    </a:p>
                    <a:p>
                      <a:pPr marL="176213" indent="-176213" algn="l" defTabSz="914400" rtl="0" eaLnBrk="1" latinLnBrk="0" hangingPunct="1">
                        <a:spcBef>
                          <a:spcPct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Diligent in everything (school, sports, hobbies, </a:t>
                      </a:r>
                      <a:r>
                        <a:rPr lang="en-US" alt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</a:t>
                      </a:r>
                      <a:r>
                        <a:rPr lang="en-US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Bible classes)</a:t>
                      </a:r>
                    </a:p>
                    <a:p>
                      <a:pPr marL="176213" indent="-176213" algn="l" defTabSz="914400" rtl="0" eaLnBrk="1" latinLnBrk="0" hangingPunct="1">
                        <a:spcBef>
                          <a:spcPct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Takes on difficult projects, takes </a:t>
                      </a:r>
                      <a:r>
                        <a:rPr lang="en-US" altLang="en-US" sz="1800" dirty="0"/>
                        <a:t>initiative to overcome challenges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427375"/>
                  </a:ext>
                </a:extLst>
              </a:tr>
              <a:tr h="1471009">
                <a:tc>
                  <a:txBody>
                    <a:bodyPr/>
                    <a:lstStyle/>
                    <a:p>
                      <a:r>
                        <a:rPr lang="en-US" dirty="0"/>
                        <a:t>Pure, avoids temptation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Makes decisions to avoid temptations &amp; questionable things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Avoids the “appearance of evil” (I Thess 5:22) in speech &amp; activities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Actively sets examples for others (esp. younger)</a:t>
                      </a:r>
                    </a:p>
                    <a:p>
                      <a:pPr marL="174625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Show evidence of an active, properly trained conscience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416669"/>
                  </a:ext>
                </a:extLst>
              </a:tr>
              <a:tr h="1471009">
                <a:tc>
                  <a:txBody>
                    <a:bodyPr/>
                    <a:lstStyle/>
                    <a:p>
                      <a:r>
                        <a:rPr lang="en-US" dirty="0"/>
                        <a:t>Spiritual center in… priorities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Makes choices (activities, job, commitments) with spiritual priorities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Voluntary, active, and exemplary participant in worship and study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Shares and defends his/her faith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Shows evidence of personal, self-initiated study, prayer, &amp; worship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334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668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C110-EEC5-8FD6-86F3-A2743AE4F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Training Plan – “Generous, Sympathetic”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107DCA-2829-04FA-1742-41632E84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BCAC4-232E-48D8-B3F4-BC49DDC40E55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F0ABC58-A3E6-3101-1C74-2538BBDB4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798038"/>
              </p:ext>
            </p:extLst>
          </p:nvPr>
        </p:nvGraphicFramePr>
        <p:xfrm>
          <a:off x="152400" y="609600"/>
          <a:ext cx="11963402" cy="612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577">
                  <a:extLst>
                    <a:ext uri="{9D8B030D-6E8A-4147-A177-3AD203B41FA5}">
                      <a16:colId xmlns:a16="http://schemas.microsoft.com/office/drawing/2014/main" val="3543913064"/>
                    </a:ext>
                  </a:extLst>
                </a:gridCol>
                <a:gridCol w="2610574">
                  <a:extLst>
                    <a:ext uri="{9D8B030D-6E8A-4147-A177-3AD203B41FA5}">
                      <a16:colId xmlns:a16="http://schemas.microsoft.com/office/drawing/2014/main" val="955826771"/>
                    </a:ext>
                  </a:extLst>
                </a:gridCol>
                <a:gridCol w="2226666">
                  <a:extLst>
                    <a:ext uri="{9D8B030D-6E8A-4147-A177-3AD203B41FA5}">
                      <a16:colId xmlns:a16="http://schemas.microsoft.com/office/drawing/2014/main" val="1817637526"/>
                    </a:ext>
                  </a:extLst>
                </a:gridCol>
                <a:gridCol w="2226666">
                  <a:extLst>
                    <a:ext uri="{9D8B030D-6E8A-4147-A177-3AD203B41FA5}">
                      <a16:colId xmlns:a16="http://schemas.microsoft.com/office/drawing/2014/main" val="3139348507"/>
                    </a:ext>
                  </a:extLst>
                </a:gridCol>
                <a:gridCol w="2840919">
                  <a:extLst>
                    <a:ext uri="{9D8B030D-6E8A-4147-A177-3AD203B41FA5}">
                      <a16:colId xmlns:a16="http://schemas.microsoft.com/office/drawing/2014/main" val="4103882060"/>
                    </a:ext>
                  </a:extLst>
                </a:gridCol>
              </a:tblGrid>
              <a:tr h="6154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Child (Before)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Adult (After)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Examples/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Role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Small, Relevant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Graduation Exercise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689732"/>
                  </a:ext>
                </a:extLst>
              </a:tr>
              <a:tr h="5480538"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Shy, withdrawn, waiting for someone else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Comfortable only in my own group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Dismissive of others who are different or unknown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Oblivious to social signals of fear discomfort, isolation, insecurity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Expresses frustration by withdrawal / moodiness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Always has a preferred (self-centered) plan for who/what/where…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Takes initiative to meet strangers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Able to lead introductory  conversations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Asks questions; listens; remembers; avoids self-talk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Secure enough (no FOMO) to leave peer group to interact with others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Sensitive to signals of discomfort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Able to reach out with comfort &amp; acceptance to “outcasts”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Works to include the “weaker” with the “stronger”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Encourages (by example + ) peer group to reach out to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Jesus – acceptance and love toward children, diseased, sinners, social outcasts…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(Other Bible stories: Boaz/Ruth, etc.)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An active single who is always reaching out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An older adult who is ever-hospitable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 near-peer who shows/showed interest in you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 movie or novel 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List 1-2 church members of similar age who may feel uncomfortable or seem to need help.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Do research on their family and life situation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Discuss difficulties &amp; potential problems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u="sng" dirty="0"/>
                        <a:t>Small steps</a:t>
                      </a:r>
                      <a:r>
                        <a:rPr lang="en-US" sz="1600" dirty="0"/>
                        <a:t>: change seats in Bible class or worship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Speak to the person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Have an extended conversation…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Debrief the outcome; seek advice on how to improve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Plan a major activity with someone very different, whom you don’t know, but who would benefit from your companionship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Research their family &amp; life situations and interests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Discuss the possibility of an “outing” with the person (and their family)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Involve the whole family in the planning &amp; activity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Discuss and prepare for potential issues or  problems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Execute the plan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Debrief the outcome with family: discuss good/bad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400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4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C110-EEC5-8FD6-86F3-A2743AE4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/>
          <a:lstStyle/>
          <a:p>
            <a:r>
              <a:rPr lang="en-US" dirty="0"/>
              <a:t>Example Training Plan – “Diligent, Dedicated, Determined”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107DCA-2829-04FA-1742-41632E84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BCAC4-232E-48D8-B3F4-BC49DDC40E55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F0ABC58-A3E6-3101-1C74-2538BBDB4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13874"/>
              </p:ext>
            </p:extLst>
          </p:nvPr>
        </p:nvGraphicFramePr>
        <p:xfrm>
          <a:off x="152400" y="609600"/>
          <a:ext cx="11963400" cy="612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485">
                  <a:extLst>
                    <a:ext uri="{9D8B030D-6E8A-4147-A177-3AD203B41FA5}">
                      <a16:colId xmlns:a16="http://schemas.microsoft.com/office/drawing/2014/main" val="3543913064"/>
                    </a:ext>
                  </a:extLst>
                </a:gridCol>
                <a:gridCol w="2457010">
                  <a:extLst>
                    <a:ext uri="{9D8B030D-6E8A-4147-A177-3AD203B41FA5}">
                      <a16:colId xmlns:a16="http://schemas.microsoft.com/office/drawing/2014/main" val="955826771"/>
                    </a:ext>
                  </a:extLst>
                </a:gridCol>
                <a:gridCol w="2149884">
                  <a:extLst>
                    <a:ext uri="{9D8B030D-6E8A-4147-A177-3AD203B41FA5}">
                      <a16:colId xmlns:a16="http://schemas.microsoft.com/office/drawing/2014/main" val="1817637526"/>
                    </a:ext>
                  </a:extLst>
                </a:gridCol>
                <a:gridCol w="2226665">
                  <a:extLst>
                    <a:ext uri="{9D8B030D-6E8A-4147-A177-3AD203B41FA5}">
                      <a16:colId xmlns:a16="http://schemas.microsoft.com/office/drawing/2014/main" val="3139348507"/>
                    </a:ext>
                  </a:extLst>
                </a:gridCol>
                <a:gridCol w="2687356">
                  <a:extLst>
                    <a:ext uri="{9D8B030D-6E8A-4147-A177-3AD203B41FA5}">
                      <a16:colId xmlns:a16="http://schemas.microsoft.com/office/drawing/2014/main" val="4103882060"/>
                    </a:ext>
                  </a:extLst>
                </a:gridCol>
              </a:tblGrid>
              <a:tr h="6154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Child (Before)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Adult (After)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Examples/Role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Small, Relevant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Graduation Exercise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689732"/>
                  </a:ext>
                </a:extLst>
              </a:tr>
              <a:tr h="5480538"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Does only what is required (with consequences) or what is self-desired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Avoids commitments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Will not attempt difficult tasks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Easily discouraged, defeated by difficulty, surprise, confusion, opposition, fear…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Looks for excuses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Requires reminders, nagging, threats…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Short time-horizon of attention.  Easily distracted.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Welcomes challenges for worthwhile projects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Eager to make (&amp; state) commitments as a personal motivation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Excels in meeting the commitment with personal effort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Exercises creativity, gets assistance to solve problems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Makes no excuses for failure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Reports on progress, as appropriate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Involves/motivates others (I Cor 16:15-16)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400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941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C110-EEC5-8FD6-86F3-A2743AE4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214" y="0"/>
            <a:ext cx="11872785" cy="609600"/>
          </a:xfrm>
        </p:spPr>
        <p:txBody>
          <a:bodyPr/>
          <a:lstStyle/>
          <a:p>
            <a:pPr algn="l"/>
            <a:r>
              <a:rPr lang="en-US" dirty="0"/>
              <a:t>Training Plan –        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107DCA-2829-04FA-1742-41632E84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BCAC4-232E-48D8-B3F4-BC49DDC40E55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F0ABC58-A3E6-3101-1C74-2538BBDB4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956840"/>
              </p:ext>
            </p:extLst>
          </p:nvPr>
        </p:nvGraphicFramePr>
        <p:xfrm>
          <a:off x="152400" y="609600"/>
          <a:ext cx="11963400" cy="612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484">
                  <a:extLst>
                    <a:ext uri="{9D8B030D-6E8A-4147-A177-3AD203B41FA5}">
                      <a16:colId xmlns:a16="http://schemas.microsoft.com/office/drawing/2014/main" val="3543913064"/>
                    </a:ext>
                  </a:extLst>
                </a:gridCol>
                <a:gridCol w="2457010">
                  <a:extLst>
                    <a:ext uri="{9D8B030D-6E8A-4147-A177-3AD203B41FA5}">
                      <a16:colId xmlns:a16="http://schemas.microsoft.com/office/drawing/2014/main" val="955826771"/>
                    </a:ext>
                  </a:extLst>
                </a:gridCol>
                <a:gridCol w="2149884">
                  <a:extLst>
                    <a:ext uri="{9D8B030D-6E8A-4147-A177-3AD203B41FA5}">
                      <a16:colId xmlns:a16="http://schemas.microsoft.com/office/drawing/2014/main" val="1817637526"/>
                    </a:ext>
                  </a:extLst>
                </a:gridCol>
                <a:gridCol w="2226666">
                  <a:extLst>
                    <a:ext uri="{9D8B030D-6E8A-4147-A177-3AD203B41FA5}">
                      <a16:colId xmlns:a16="http://schemas.microsoft.com/office/drawing/2014/main" val="3139348507"/>
                    </a:ext>
                  </a:extLst>
                </a:gridCol>
                <a:gridCol w="2687356">
                  <a:extLst>
                    <a:ext uri="{9D8B030D-6E8A-4147-A177-3AD203B41FA5}">
                      <a16:colId xmlns:a16="http://schemas.microsoft.com/office/drawing/2014/main" val="4103882060"/>
                    </a:ext>
                  </a:extLst>
                </a:gridCol>
              </a:tblGrid>
              <a:tr h="6154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Child (Before)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Adult (After)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Examples/Role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Small, Relevant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Graduation Exercise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689732"/>
                  </a:ext>
                </a:extLst>
              </a:tr>
              <a:tr h="5480538"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 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400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435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307B1-1812-D223-BE64-31D3F7091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Extras and Backups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36283C-4E33-240B-C1BE-F4D031470D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7955CA-4C88-B4E0-EDB1-88961C73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2C03B-5846-4AD4-AD76-503A8ED03DE0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359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E8132C83-8EC7-3A57-2D10-770D9B5D6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Preteen/Adolescence Skills &amp; Needs*</a:t>
            </a:r>
          </a:p>
        </p:txBody>
      </p:sp>
      <p:grpSp>
        <p:nvGrpSpPr>
          <p:cNvPr id="97283" name="Group 3">
            <a:extLst>
              <a:ext uri="{FF2B5EF4-FFF2-40B4-BE49-F238E27FC236}">
                <a16:creationId xmlns:a16="http://schemas.microsoft.com/office/drawing/2014/main" id="{97C7E875-69D7-9278-57B9-A9C774FD46A1}"/>
              </a:ext>
            </a:extLst>
          </p:cNvPr>
          <p:cNvGrpSpPr>
            <a:grpSpLocks/>
          </p:cNvGrpSpPr>
          <p:nvPr/>
        </p:nvGrpSpPr>
        <p:grpSpPr bwMode="auto">
          <a:xfrm>
            <a:off x="229620" y="990600"/>
            <a:ext cx="6858001" cy="6019800"/>
            <a:chOff x="67" y="0"/>
            <a:chExt cx="1865" cy="5808"/>
          </a:xfrm>
        </p:grpSpPr>
        <p:sp>
          <p:nvSpPr>
            <p:cNvPr id="97297" name="Rectangle 4">
              <a:extLst>
                <a:ext uri="{FF2B5EF4-FFF2-40B4-BE49-F238E27FC236}">
                  <a16:creationId xmlns:a16="http://schemas.microsoft.com/office/drawing/2014/main" id="{1BBF906B-18D5-F1C7-6A21-FA008EE0C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" y="0"/>
              <a:ext cx="1865" cy="5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25425" indent="-225425"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Grow rapidly, experience body &amp; chemistry changes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Still have a childish side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Begin to experience </a:t>
              </a:r>
              <a:r>
                <a:rPr lang="en-US" altLang="en-US" sz="2400" b="0" u="sng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deeper moods</a:t>
              </a:r>
              <a:r>
                <a:rPr lang="en-US" altLang="en-US" sz="2400" b="0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(with little resistance to respond)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u="sng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Seek more autonomy &amp; control</a:t>
              </a:r>
              <a:r>
                <a:rPr lang="en-US" altLang="en-US" sz="2400" b="0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(creates conflict in homework &amp; chores…)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Analyze, speculate, fantasize, understand on an abstract level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Prefer </a:t>
              </a:r>
              <a:r>
                <a:rPr lang="en-US" altLang="en-US" sz="2400" b="0" u="sng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own</a:t>
              </a:r>
              <a:r>
                <a:rPr lang="en-US" altLang="en-US" sz="2400" b="0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friends </a:t>
              </a: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&amp; </a:t>
              </a:r>
              <a:r>
                <a:rPr lang="en-US" altLang="en-US" sz="2400" b="0" u="sng" dirty="0">
                  <a:latin typeface="Calibri" panose="020F0502020204030204" pitchFamily="34" charset="0"/>
                  <a:cs typeface="Calibri" panose="020F0502020204030204" pitchFamily="34" charset="0"/>
                </a:rPr>
                <a:t>own</a:t>
              </a: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“fun” things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Begin to </a:t>
              </a:r>
              <a:r>
                <a:rPr lang="en-US" altLang="en-US" sz="2400" b="0" u="sng" dirty="0">
                  <a:latin typeface="Calibri" panose="020F0502020204030204" pitchFamily="34" charset="0"/>
                  <a:cs typeface="Calibri" panose="020F0502020204030204" pitchFamily="34" charset="0"/>
                </a:rPr>
                <a:t>feel </a:t>
              </a:r>
              <a:r>
                <a:rPr lang="en-US" altLang="en-US" sz="2400" b="0" u="sng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peer pressure</a:t>
              </a:r>
              <a:r>
                <a:rPr lang="en-US" altLang="en-US" sz="2400" b="0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deeply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Become </a:t>
              </a:r>
              <a:r>
                <a:rPr lang="en-US" altLang="en-US" sz="2400" b="0" u="sng" dirty="0">
                  <a:latin typeface="Calibri" panose="020F0502020204030204" pitchFamily="34" charset="0"/>
                  <a:cs typeface="Calibri" panose="020F0502020204030204" pitchFamily="34" charset="0"/>
                </a:rPr>
                <a:t>aware of </a:t>
              </a:r>
              <a:r>
                <a:rPr lang="en-US" altLang="en-US" sz="2400" b="0" u="sng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sexual differences</a:t>
              </a:r>
              <a:r>
                <a:rPr lang="en-US" altLang="en-US" sz="2400" b="0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(&amp; other phenomena) – leads to curiosity…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Start to emphasize clothes, hair…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Begin </a:t>
              </a:r>
              <a:r>
                <a:rPr lang="en-US" altLang="en-US" sz="2400" b="0" u="sng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social stratification</a:t>
              </a: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:  athletic ability (boys), attractiveness (girls), academics (in reverse?)</a:t>
              </a:r>
            </a:p>
          </p:txBody>
        </p:sp>
        <p:sp>
          <p:nvSpPr>
            <p:cNvPr id="97298" name="Rectangle 5">
              <a:extLst>
                <a:ext uri="{FF2B5EF4-FFF2-40B4-BE49-F238E27FC236}">
                  <a16:creationId xmlns:a16="http://schemas.microsoft.com/office/drawing/2014/main" id="{425BBBFA-3B46-2C6C-B93E-397AA8B43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" y="0"/>
              <a:ext cx="1492" cy="5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7284" name="Group 6">
            <a:extLst>
              <a:ext uri="{FF2B5EF4-FFF2-40B4-BE49-F238E27FC236}">
                <a16:creationId xmlns:a16="http://schemas.microsoft.com/office/drawing/2014/main" id="{5FAA434C-7BB1-C93C-CA01-7ECCC250D303}"/>
              </a:ext>
            </a:extLst>
          </p:cNvPr>
          <p:cNvGrpSpPr>
            <a:grpSpLocks/>
          </p:cNvGrpSpPr>
          <p:nvPr/>
        </p:nvGrpSpPr>
        <p:grpSpPr bwMode="auto">
          <a:xfrm>
            <a:off x="7010399" y="990600"/>
            <a:ext cx="4952995" cy="5638800"/>
            <a:chOff x="1911" y="0"/>
            <a:chExt cx="1238" cy="5808"/>
          </a:xfrm>
        </p:grpSpPr>
        <p:sp>
          <p:nvSpPr>
            <p:cNvPr id="97295" name="Rectangle 7">
              <a:extLst>
                <a:ext uri="{FF2B5EF4-FFF2-40B4-BE49-F238E27FC236}">
                  <a16:creationId xmlns:a16="http://schemas.microsoft.com/office/drawing/2014/main" id="{EB87B5B7-6248-551A-0681-062EAF97C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9" y="0"/>
              <a:ext cx="1200" cy="5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25425" indent="-225425"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Outlets to develop skills &amp; have fun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Opportunities to excel [through </a:t>
              </a:r>
              <a:r>
                <a:rPr lang="en-US" altLang="en-US" sz="2400" b="0" u="sng" dirty="0">
                  <a:latin typeface="Calibri" panose="020F0502020204030204" pitchFamily="34" charset="0"/>
                  <a:cs typeface="Calibri" panose="020F0502020204030204" pitchFamily="34" charset="0"/>
                </a:rPr>
                <a:t>hard work – </a:t>
              </a:r>
              <a:r>
                <a:rPr lang="en-US" altLang="en-US" sz="2400" b="0" u="sng" dirty="0" err="1">
                  <a:latin typeface="Calibri" panose="020F0502020204030204" pitchFamily="34" charset="0"/>
                  <a:cs typeface="Calibri" panose="020F0502020204030204" pitchFamily="34" charset="0"/>
                </a:rPr>
                <a:t>mmb</a:t>
              </a:r>
              <a:r>
                <a:rPr lang="en-US" altLang="en-US" sz="2400" b="0" u="sng" dirty="0">
                  <a:latin typeface="Calibri" panose="020F0502020204030204" pitchFamily="34" charset="0"/>
                  <a:cs typeface="Calibri" panose="020F0502020204030204" pitchFamily="34" charset="0"/>
                </a:rPr>
                <a:t>]</a:t>
              </a:r>
              <a:endPara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u="sng" dirty="0">
                  <a:latin typeface="Calibri" panose="020F0502020204030204" pitchFamily="34" charset="0"/>
                  <a:cs typeface="Calibri" panose="020F0502020204030204" pitchFamily="34" charset="0"/>
                </a:rPr>
                <a:t>Opportunities for choices &amp; taking responsibility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Someone </a:t>
              </a:r>
              <a:r>
                <a:rPr lang="en-US" altLang="en-US" sz="2400" b="0" u="sng" dirty="0">
                  <a:latin typeface="Calibri" panose="020F0502020204030204" pitchFamily="34" charset="0"/>
                  <a:cs typeface="Calibri" panose="020F0502020204030204" pitchFamily="34" charset="0"/>
                </a:rPr>
                <a:t>take their feeling seriously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u="sng" dirty="0">
                  <a:latin typeface="Calibri" panose="020F0502020204030204" pitchFamily="34" charset="0"/>
                  <a:cs typeface="Calibri" panose="020F0502020204030204" pitchFamily="34" charset="0"/>
                </a:rPr>
                <a:t>Reassurance</a:t>
              </a: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that they are accepted (&amp; “normal”)…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u="sng" dirty="0">
                  <a:latin typeface="Calibri" panose="020F0502020204030204" pitchFamily="34" charset="0"/>
                  <a:cs typeface="Calibri" panose="020F0502020204030204" pitchFamily="34" charset="0"/>
                </a:rPr>
                <a:t>Protection</a:t>
              </a: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from their own immaturity &amp; peer pressure. 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 b="0" u="sng" dirty="0">
                  <a:latin typeface="Calibri" panose="020F0502020204030204" pitchFamily="34" charset="0"/>
                  <a:cs typeface="Calibri" panose="020F0502020204030204" pitchFamily="34" charset="0"/>
                </a:rPr>
                <a:t>Explanations</a:t>
              </a:r>
              <a:r>
                <a:rPr lang="en-US" altLang="en-US" sz="2400" b="0" dirty="0">
                  <a:latin typeface="Calibri" panose="020F0502020204030204" pitchFamily="34" charset="0"/>
                  <a:cs typeface="Calibri" panose="020F0502020204030204" pitchFamily="34" charset="0"/>
                </a:rPr>
                <a:t> of physical &amp; social phenomena</a:t>
              </a:r>
            </a:p>
          </p:txBody>
        </p:sp>
        <p:sp>
          <p:nvSpPr>
            <p:cNvPr id="97296" name="Rectangle 8">
              <a:extLst>
                <a:ext uri="{FF2B5EF4-FFF2-40B4-BE49-F238E27FC236}">
                  <a16:creationId xmlns:a16="http://schemas.microsoft.com/office/drawing/2014/main" id="{9FA16529-2998-57FE-824D-B4037683E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1" y="0"/>
              <a:ext cx="1238" cy="5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7285" name="Group 9">
            <a:extLst>
              <a:ext uri="{FF2B5EF4-FFF2-40B4-BE49-F238E27FC236}">
                <a16:creationId xmlns:a16="http://schemas.microsoft.com/office/drawing/2014/main" id="{3030C8DA-E14B-E85A-DCC3-FAF3DCA8F68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04800"/>
            <a:ext cx="5334000" cy="1000125"/>
            <a:chOff x="624" y="0"/>
            <a:chExt cx="1162" cy="978"/>
          </a:xfrm>
        </p:grpSpPr>
        <p:sp>
          <p:nvSpPr>
            <p:cNvPr id="97293" name="Rectangle 10">
              <a:extLst>
                <a:ext uri="{FF2B5EF4-FFF2-40B4-BE49-F238E27FC236}">
                  <a16:creationId xmlns:a16="http://schemas.microsoft.com/office/drawing/2014/main" id="{2FA322ED-43C5-98C9-3FA3-14C934038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0"/>
              <a:ext cx="116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What children do </a:t>
              </a:r>
              <a:endParaRPr lang="en-US" altLang="en-US" sz="24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294" name="Rectangle 11">
              <a:extLst>
                <a:ext uri="{FF2B5EF4-FFF2-40B4-BE49-F238E27FC236}">
                  <a16:creationId xmlns:a16="http://schemas.microsoft.com/office/drawing/2014/main" id="{E1FF4F48-BB15-3269-4137-E743FE640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0"/>
              <a:ext cx="116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7286" name="Group 12">
            <a:extLst>
              <a:ext uri="{FF2B5EF4-FFF2-40B4-BE49-F238E27FC236}">
                <a16:creationId xmlns:a16="http://schemas.microsoft.com/office/drawing/2014/main" id="{9D4E160C-C868-EE81-3D74-B060FDA46E12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304800"/>
            <a:ext cx="3853719" cy="1000125"/>
            <a:chOff x="1786" y="0"/>
            <a:chExt cx="1814" cy="978"/>
          </a:xfrm>
        </p:grpSpPr>
        <p:sp>
          <p:nvSpPr>
            <p:cNvPr id="97291" name="Rectangle 13">
              <a:extLst>
                <a:ext uri="{FF2B5EF4-FFF2-40B4-BE49-F238E27FC236}">
                  <a16:creationId xmlns:a16="http://schemas.microsoft.com/office/drawing/2014/main" id="{FDBD7E79-CA96-B52F-A0CC-C46AB553D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7" y="0"/>
              <a:ext cx="1363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What children need </a:t>
              </a:r>
              <a:endParaRPr lang="en-US" altLang="en-US" sz="2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292" name="Rectangle 14">
              <a:extLst>
                <a:ext uri="{FF2B5EF4-FFF2-40B4-BE49-F238E27FC236}">
                  <a16:creationId xmlns:a16="http://schemas.microsoft.com/office/drawing/2014/main" id="{35FB9BAA-11E8-1F5B-9736-A007355EB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0"/>
              <a:ext cx="1363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7290" name="Slide Number Placeholder 2">
            <a:extLst>
              <a:ext uri="{FF2B5EF4-FFF2-40B4-BE49-F238E27FC236}">
                <a16:creationId xmlns:a16="http://schemas.microsoft.com/office/drawing/2014/main" id="{0DC0673E-690C-9FD5-B954-07D5C83C1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4E94DD-7750-4C73-92D1-5B9EAD6274BD}" type="slidenum">
              <a:rPr lang="en-US" altLang="en-US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19</a:t>
            </a:fld>
            <a:endParaRPr lang="en-US" altLang="en-US" sz="2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89DF67-A0D3-4AFD-2C7D-81FFBF8A41B0}"/>
              </a:ext>
            </a:extLst>
          </p:cNvPr>
          <p:cNvSpPr txBox="1"/>
          <p:nvPr/>
        </p:nvSpPr>
        <p:spPr>
          <a:xfrm>
            <a:off x="5596886" y="6534793"/>
            <a:ext cx="5924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* https://www.aap.org/en/patient-care/early-childhood/milestone-timeline/</a:t>
            </a:r>
          </a:p>
        </p:txBody>
      </p:sp>
      <p:sp>
        <p:nvSpPr>
          <p:cNvPr id="3" name="Line 105">
            <a:extLst>
              <a:ext uri="{FF2B5EF4-FFF2-40B4-BE49-F238E27FC236}">
                <a16:creationId xmlns:a16="http://schemas.microsoft.com/office/drawing/2014/main" id="{F2736577-A3A2-DD9E-7257-DF7D457FE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3" y="1005840"/>
            <a:ext cx="1211579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>
              <a:latin typeface="+mn-lt"/>
            </a:endParaRPr>
          </a:p>
        </p:txBody>
      </p:sp>
      <p:sp>
        <p:nvSpPr>
          <p:cNvPr id="4" name="Line 31">
            <a:extLst>
              <a:ext uri="{FF2B5EF4-FFF2-40B4-BE49-F238E27FC236}">
                <a16:creationId xmlns:a16="http://schemas.microsoft.com/office/drawing/2014/main" id="{3E1195E3-B5A4-D28A-D481-BF3C4195D3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5983" y="533400"/>
            <a:ext cx="2384" cy="595884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996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1C33-3F7F-8C7D-AADF-ABF4F248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Several Scrambled Ideas…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927481-08ED-000C-0D55-483368F2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BCAC4-232E-48D8-B3F4-BC49DDC40E5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DB7D27-9FCF-90C9-7BF7-19880A6A77DE}"/>
              </a:ext>
            </a:extLst>
          </p:cNvPr>
          <p:cNvSpPr txBox="1"/>
          <p:nvPr/>
        </p:nvSpPr>
        <p:spPr>
          <a:xfrm>
            <a:off x="4565527" y="5119944"/>
            <a:ext cx="3147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“18 is the New 12”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(see 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research</a:t>
            </a:r>
            <a:r>
              <a:rPr lang="en-US" dirty="0">
                <a:solidFill>
                  <a:schemeClr val="bg1"/>
                </a:solidFill>
              </a:rPr>
              <a:t>*)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A063AE-ED0B-9DB3-4FDD-3602D127F442}"/>
              </a:ext>
            </a:extLst>
          </p:cNvPr>
          <p:cNvSpPr txBox="1"/>
          <p:nvPr/>
        </p:nvSpPr>
        <p:spPr>
          <a:xfrm>
            <a:off x="7453424" y="3762890"/>
            <a:ext cx="3477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Increased need for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“Protective Parenting”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E40B5-0AE3-0524-2594-F84860C42F49}"/>
              </a:ext>
            </a:extLst>
          </p:cNvPr>
          <p:cNvSpPr txBox="1"/>
          <p:nvPr/>
        </p:nvSpPr>
        <p:spPr>
          <a:xfrm>
            <a:off x="7696200" y="2308868"/>
            <a:ext cx="3395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Intentional Father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(“The Five Shifts”)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F84003-6873-44CD-0F1C-6090BBB2667C}"/>
              </a:ext>
            </a:extLst>
          </p:cNvPr>
          <p:cNvSpPr txBox="1"/>
          <p:nvPr/>
        </p:nvSpPr>
        <p:spPr>
          <a:xfrm>
            <a:off x="235369" y="6334780"/>
            <a:ext cx="10587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*Decline in Independent Activity as a Cause of Decline in Children’s Mental Wellbeing, Summary of the Evidence, Peter Gray, et al: </a:t>
            </a:r>
            <a:br>
              <a:rPr lang="en-US" sz="1400" b="0" dirty="0">
                <a:solidFill>
                  <a:schemeClr val="bg1"/>
                </a:solidFill>
              </a:rPr>
            </a:br>
            <a:r>
              <a:rPr lang="en-US" sz="1400" b="0" dirty="0">
                <a:solidFill>
                  <a:schemeClr val="bg1"/>
                </a:solidFill>
                <a:hlinkClick r:id="rId2"/>
              </a:rPr>
              <a:t>https://www.petergray.org/_files/ugd/b4b4f9_0a7c4a1f099b4cadb05aa17210b8524c.pdf</a:t>
            </a:r>
            <a:r>
              <a:rPr lang="en-US" sz="1400" b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139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BDB35497-1838-9F8B-2B1F-55EA45DDC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7620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+mn-lt"/>
                <a:cs typeface="Calibri" panose="020F0502020204030204" pitchFamily="34" charset="0"/>
              </a:rPr>
              <a:t>Summary Adolescence</a:t>
            </a:r>
            <a:r>
              <a:rPr lang="en-US" altLang="en-US" dirty="0">
                <a:latin typeface="+mn-lt"/>
              </a:rPr>
              <a:t> Suggestions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8A5B99A0-087D-6686-40DE-E96BAB7231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12115800" cy="5943600"/>
          </a:xfrm>
        </p:spPr>
        <p:txBody>
          <a:bodyPr/>
          <a:lstStyle/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Be a good role model (godliness, language, truthfulness, temper, priorities…) 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Express acceptance and love (sympathy, reassurances).  (see </a:t>
            </a:r>
            <a:r>
              <a:rPr lang="en-US" altLang="en-US" sz="2400" dirty="0">
                <a:solidFill>
                  <a:srgbClr val="FFFF00"/>
                </a:solidFill>
                <a:hlinkClick r:id="rId2" action="ppaction://hlinksldjump"/>
              </a:rPr>
              <a:t>Secure Env.</a:t>
            </a:r>
            <a:r>
              <a:rPr lang="en-US" altLang="en-US" sz="2400" dirty="0"/>
              <a:t>)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Keep away from </a:t>
            </a:r>
            <a:r>
              <a:rPr lang="en-US" altLang="en-US" sz="2400" dirty="0">
                <a:hlinkClick r:id="rId3" action="ppaction://hlinksldjump"/>
              </a:rPr>
              <a:t>negative cultural influences</a:t>
            </a:r>
            <a:r>
              <a:rPr lang="en-US" altLang="en-US" sz="2400" dirty="0"/>
              <a:t>.  </a:t>
            </a:r>
          </a:p>
          <a:p>
            <a:pPr marL="568325" lvl="1" indent="-228600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000" b="0" dirty="0"/>
              <a:t>Sexual messages, anti-religion, materialism – in all media forms</a:t>
            </a:r>
          </a:p>
          <a:p>
            <a:pPr marL="568325" lvl="1" indent="-228600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000" b="0" dirty="0"/>
              <a:t>Choices of friends;  choice of school;  clubs &amp; sports</a:t>
            </a:r>
          </a:p>
          <a:p>
            <a:pPr marL="568325" lvl="1" indent="-228600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000" b="0" dirty="0"/>
              <a:t>Worldly concept of worth:  beauty, athleticism, intellectual prowess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Give guidance for appropriate dress &amp; help with grooming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Encourage hard work to excel in endeavors, but…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>
                <a:hlinkClick r:id="rId4" action="ppaction://hlinksldjump"/>
              </a:rPr>
              <a:t>Be careful about the priorities </a:t>
            </a:r>
            <a:r>
              <a:rPr lang="en-US" altLang="en-US" sz="2400" dirty="0"/>
              <a:t>of sports, music, hobbies, entertainment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Participate in benevolent activities. (through church, other service projects…) 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Expose to realities of life (painful work, funerals, poverty, budgets, elder care…)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Find fun activities for the family as “low pressure” communication time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Let the preteen practice making choices, but…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Teach to accept "No" for an answer (see “social skills”)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Provide many exposures to the Gospel &amp; decisions about obedience</a:t>
            </a:r>
          </a:p>
          <a:p>
            <a:pPr marL="225425" indent="-225425" eaLnBrk="1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en-US" sz="2400" dirty="0"/>
              <a:t>Work at “</a:t>
            </a:r>
            <a:r>
              <a:rPr lang="en-US" altLang="en-US" sz="2400" dirty="0">
                <a:hlinkClick r:id="rId5" action="ppaction://hlinksldjump"/>
              </a:rPr>
              <a:t>social skills</a:t>
            </a:r>
            <a:r>
              <a:rPr lang="en-US" altLang="en-US" sz="2400" dirty="0"/>
              <a:t>” (</a:t>
            </a:r>
            <a:r>
              <a:rPr lang="en-US" altLang="en-US" sz="2400" dirty="0">
                <a:solidFill>
                  <a:srgbClr val="FFFF00"/>
                </a:solidFill>
              </a:rPr>
              <a:t>see chart</a:t>
            </a:r>
            <a:r>
              <a:rPr lang="en-US" altLang="en-US" sz="2400" dirty="0"/>
              <a:t>), by training without nagging.</a:t>
            </a:r>
          </a:p>
        </p:txBody>
      </p:sp>
      <p:sp>
        <p:nvSpPr>
          <p:cNvPr id="98309" name="Slide Number Placeholder 2">
            <a:extLst>
              <a:ext uri="{FF2B5EF4-FFF2-40B4-BE49-F238E27FC236}">
                <a16:creationId xmlns:a16="http://schemas.microsoft.com/office/drawing/2014/main" id="{04D4875A-15E7-AE36-38F1-811FD9F062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607CAB-40A2-4084-9840-5A19332E634E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20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>
            <a:extLst>
              <a:ext uri="{FF2B5EF4-FFF2-40B4-BE49-F238E27FC236}">
                <a16:creationId xmlns:a16="http://schemas.microsoft.com/office/drawing/2014/main" id="{F7CDA12B-C768-8614-3D6C-F76F6D3B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10210800" cy="609600"/>
          </a:xfrm>
        </p:spPr>
        <p:txBody>
          <a:bodyPr/>
          <a:lstStyle/>
          <a:p>
            <a:r>
              <a:rPr lang="en-US" altLang="en-US" sz="3600" dirty="0"/>
              <a:t>Secure Environment…  a place where:</a:t>
            </a:r>
          </a:p>
        </p:txBody>
      </p:sp>
      <p:sp>
        <p:nvSpPr>
          <p:cNvPr id="102403" name="Content Placeholder 2">
            <a:extLst>
              <a:ext uri="{FF2B5EF4-FFF2-40B4-BE49-F238E27FC236}">
                <a16:creationId xmlns:a16="http://schemas.microsoft.com/office/drawing/2014/main" id="{70B501CA-392E-0C83-FEFE-31C3AC5A50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" y="731873"/>
            <a:ext cx="11963400" cy="6032205"/>
          </a:xfrm>
        </p:spPr>
        <p:txBody>
          <a:bodyPr numCol="2"/>
          <a:lstStyle/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Someone is always there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People [take time to] listen to anything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People are sympathetic to [all] feelings 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People love them (no matter what happens)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People are trustworthy (do what they say)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People express love &amp; concern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People set &amp; express high expectations 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All ages mix in frequent, edifying events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Everyone’s friends are welcome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People model Wisdom in their lives</a:t>
            </a:r>
          </a:p>
          <a:p>
            <a:pPr marL="509588"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Faith in God</a:t>
            </a:r>
          </a:p>
          <a:p>
            <a:pPr marL="509588"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Self-control &amp; diligence in life, language, temperament</a:t>
            </a:r>
          </a:p>
          <a:p>
            <a:pPr marL="509588"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Love for each other (healthy marriage)</a:t>
            </a:r>
          </a:p>
          <a:p>
            <a:pPr marL="509588"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Respect for all </a:t>
            </a:r>
          </a:p>
          <a:p>
            <a:pPr marL="509588"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Selflessness &amp; service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Life’s lessons (and skills) are taught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There is stability—no surprises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There is consistency—rules don’t change</a:t>
            </a:r>
          </a:p>
          <a:p>
            <a:pPr marL="233363" indent="-2333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0" dirty="0"/>
              <a:t>There is a spiritual refuge</a:t>
            </a:r>
          </a:p>
        </p:txBody>
      </p:sp>
      <p:sp>
        <p:nvSpPr>
          <p:cNvPr id="103429" name="Slide Number Placeholder 2">
            <a:extLst>
              <a:ext uri="{FF2B5EF4-FFF2-40B4-BE49-F238E27FC236}">
                <a16:creationId xmlns:a16="http://schemas.microsoft.com/office/drawing/2014/main" id="{D73D1A0C-9C89-A5C6-B0BC-A562671626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240055-9E65-4420-85F7-5CA50047FA47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21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Action Button: Go Back or Previous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5E11EF7-2A86-CFAB-17E3-48BA6F25FDC3}"/>
              </a:ext>
            </a:extLst>
          </p:cNvPr>
          <p:cNvSpPr/>
          <p:nvPr/>
        </p:nvSpPr>
        <p:spPr bwMode="auto">
          <a:xfrm>
            <a:off x="10972800" y="6202326"/>
            <a:ext cx="685800" cy="533400"/>
          </a:xfrm>
          <a:prstGeom prst="actionButtonBackPrevious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B437-CC5E-922F-1578-B624C67C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0"/>
            <a:ext cx="12268200" cy="550053"/>
          </a:xfrm>
        </p:spPr>
        <p:txBody>
          <a:bodyPr/>
          <a:lstStyle/>
          <a:p>
            <a:r>
              <a:rPr lang="en-US" sz="2800" dirty="0"/>
              <a:t>Negative Cultural Influences – With Symptom Statements*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10016-0170-3160-FDEE-1E918450D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51742"/>
            <a:ext cx="11811000" cy="6077658"/>
          </a:xfrm>
        </p:spPr>
        <p:txBody>
          <a:bodyPr numCol="2"/>
          <a:lstStyle/>
          <a:p>
            <a:pPr marL="171450" indent="-171450">
              <a:spcBef>
                <a:spcPts val="0"/>
              </a:spcBef>
            </a:pPr>
            <a:r>
              <a:rPr lang="en-US" sz="2000" dirty="0">
                <a:solidFill>
                  <a:srgbClr val="FFFF00"/>
                </a:solidFill>
              </a:rPr>
              <a:t>Self-esteem/self-help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Believe in yourself.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God helps those who help themselves.</a:t>
            </a:r>
          </a:p>
          <a:p>
            <a:pPr marL="171450" indent="-171450">
              <a:spcBef>
                <a:spcPts val="0"/>
              </a:spcBef>
            </a:pPr>
            <a:r>
              <a:rPr lang="en-US" sz="2000" dirty="0">
                <a:solidFill>
                  <a:srgbClr val="FFFF00"/>
                </a:solidFill>
              </a:rPr>
              <a:t>Naturalism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Science and Christianity are at odds.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Science uses facts, religion uses faith.</a:t>
            </a:r>
          </a:p>
          <a:p>
            <a:pPr marL="171450" indent="-171450">
              <a:spcBef>
                <a:spcPts val="0"/>
              </a:spcBef>
            </a:pPr>
            <a:r>
              <a:rPr lang="en-US" sz="2000" dirty="0">
                <a:solidFill>
                  <a:srgbClr val="FFFF00"/>
                </a:solidFill>
              </a:rPr>
              <a:t>Skepticism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Religion is wish-fulfillment.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Religion keeps people from asking questions.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Religion is child abuse.</a:t>
            </a:r>
          </a:p>
          <a:p>
            <a:pPr marL="171450" indent="-171450">
              <a:spcBef>
                <a:spcPts val="0"/>
              </a:spcBef>
            </a:pPr>
            <a:r>
              <a:rPr lang="en-US" sz="2000" dirty="0">
                <a:solidFill>
                  <a:srgbClr val="FFFF00"/>
                </a:solidFill>
              </a:rPr>
              <a:t>Postmodernism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Perceptions determine reality.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Truth claims are power-plays.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All truth is subjective.</a:t>
            </a:r>
          </a:p>
          <a:p>
            <a:pPr marL="171450" indent="-171450">
              <a:spcBef>
                <a:spcPts val="0"/>
              </a:spcBef>
            </a:pPr>
            <a:r>
              <a:rPr lang="en-US" sz="2000" dirty="0">
                <a:solidFill>
                  <a:srgbClr val="FFFF00"/>
                </a:solidFill>
              </a:rPr>
              <a:t>Moral relativism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Moral relativism will end all conflicts.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Absolute truth &amp; compassion are diametrically opposed.</a:t>
            </a:r>
          </a:p>
          <a:p>
            <a:pPr marL="171450" indent="-171450">
              <a:spcBef>
                <a:spcPts val="0"/>
              </a:spcBef>
            </a:pPr>
            <a:r>
              <a:rPr lang="en-US" sz="2000" dirty="0">
                <a:solidFill>
                  <a:srgbClr val="FFFF00"/>
                </a:solidFill>
              </a:rPr>
              <a:t>New Spirituality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God is all, and all are one.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Meditation [Mindfulness?] is the answer.</a:t>
            </a:r>
          </a:p>
          <a:p>
            <a:pPr marL="171450" indent="-171450">
              <a:spcBef>
                <a:spcPts val="0"/>
              </a:spcBef>
            </a:pPr>
            <a:r>
              <a:rPr lang="en-US" sz="2000" dirty="0">
                <a:solidFill>
                  <a:srgbClr val="FFFF00"/>
                </a:solidFill>
              </a:rPr>
              <a:t>Emotionalism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If I feel it, it’s true.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I cannot choose or control my emotion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Negative emotions are harmful.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We must change reality to protect emotions.</a:t>
            </a:r>
          </a:p>
          <a:p>
            <a:pPr marL="171450" indent="-171450">
              <a:spcBef>
                <a:spcPts val="0"/>
              </a:spcBef>
            </a:pPr>
            <a:r>
              <a:rPr lang="en-US" sz="2000" dirty="0">
                <a:solidFill>
                  <a:srgbClr val="FFFF00"/>
                </a:solidFill>
              </a:rPr>
              <a:t>Pluralism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Sincere belief makes something true.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Just worship something…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All paths lead to God</a:t>
            </a:r>
          </a:p>
          <a:p>
            <a:pPr marL="171450" indent="-171450">
              <a:spcBef>
                <a:spcPts val="0"/>
              </a:spcBef>
            </a:pPr>
            <a:r>
              <a:rPr lang="en-US" sz="2000" dirty="0">
                <a:solidFill>
                  <a:srgbClr val="FFFF00"/>
                </a:solidFill>
              </a:rPr>
              <a:t>Feminism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Society is really about men controlling women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Biology is unfair.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Traditionally masculine roles are more important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Bodily autonomy trumps life.</a:t>
            </a:r>
          </a:p>
          <a:p>
            <a:pPr marL="171450" indent="-171450">
              <a:spcBef>
                <a:spcPts val="0"/>
              </a:spcBef>
            </a:pPr>
            <a:r>
              <a:rPr lang="en-US" sz="2000" dirty="0">
                <a:solidFill>
                  <a:srgbClr val="FFFF00"/>
                </a:solidFill>
              </a:rPr>
              <a:t>Progressive Christianity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Old: Atonement, Inspiration, Exclusivity</a:t>
            </a:r>
          </a:p>
          <a:p>
            <a:pPr marL="457200" lvl="1" indent="-228600">
              <a:spcBef>
                <a:spcPts val="0"/>
              </a:spcBef>
            </a:pPr>
            <a:r>
              <a:rPr lang="en-US" sz="1800" b="0" dirty="0"/>
              <a:t>New: Social justice; Redefined love, heaven, hell…</a:t>
            </a:r>
          </a:p>
          <a:p>
            <a:pPr lvl="1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85584-FE98-D29E-605B-072555EA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43781-561A-4EB8-BB44-D458B521EF7A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98986F-7950-0610-237A-632E450F8218}"/>
              </a:ext>
            </a:extLst>
          </p:cNvPr>
          <p:cNvSpPr txBox="1"/>
          <p:nvPr/>
        </p:nvSpPr>
        <p:spPr>
          <a:xfrm>
            <a:off x="5943600" y="614428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rgbClr val="66FFFF"/>
                </a:solidFill>
              </a:rPr>
              <a:t>*Ferrer, Hillary Morgan, </a:t>
            </a:r>
            <a:r>
              <a:rPr lang="en-US" sz="1400" b="0" u="sng" dirty="0">
                <a:solidFill>
                  <a:srgbClr val="66FFFF"/>
                </a:solidFill>
              </a:rPr>
              <a:t>Mama Bear Apologetics, Empowering Your Kids to Challenge Cultural Lies</a:t>
            </a:r>
            <a:r>
              <a:rPr lang="en-US" sz="1400" b="0" dirty="0">
                <a:solidFill>
                  <a:srgbClr val="66FFFF"/>
                </a:solidFill>
              </a:rPr>
              <a:t>, Harvest House Publishers, Eugene, OR, 2019.</a:t>
            </a:r>
          </a:p>
        </p:txBody>
      </p:sp>
      <p:sp>
        <p:nvSpPr>
          <p:cNvPr id="6" name="Action Button: Go Back or Previous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1BE007C-DAC9-85A6-F083-5DE28CFEEE62}"/>
              </a:ext>
            </a:extLst>
          </p:cNvPr>
          <p:cNvSpPr/>
          <p:nvPr/>
        </p:nvSpPr>
        <p:spPr bwMode="auto">
          <a:xfrm>
            <a:off x="11125200" y="561483"/>
            <a:ext cx="685800" cy="533400"/>
          </a:xfrm>
          <a:prstGeom prst="actionButtonBackPrevious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05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9EE44174-946A-E920-91BE-A75E5D202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7924800" cy="609600"/>
          </a:xfrm>
        </p:spPr>
        <p:txBody>
          <a:bodyPr/>
          <a:lstStyle/>
          <a:p>
            <a:r>
              <a:rPr lang="en-US" altLang="en-US"/>
              <a:t>How are priorities learned by children?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2743EFC5-305B-794C-3CA5-2A60AF5AE0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914400"/>
            <a:ext cx="9448800" cy="5181600"/>
          </a:xfrm>
        </p:spPr>
        <p:txBody>
          <a:bodyPr/>
          <a:lstStyle/>
          <a:p>
            <a:r>
              <a:rPr lang="en-US" altLang="en-US" i="1" dirty="0"/>
              <a:t>What we tell them, plus…</a:t>
            </a:r>
          </a:p>
          <a:p>
            <a:r>
              <a:rPr lang="en-US" altLang="en-US" dirty="0"/>
              <a:t>Time &amp; effort invested</a:t>
            </a:r>
          </a:p>
          <a:p>
            <a:r>
              <a:rPr lang="en-US" altLang="en-US" dirty="0"/>
              <a:t>What we talk about</a:t>
            </a:r>
          </a:p>
          <a:p>
            <a:r>
              <a:rPr lang="en-US" altLang="en-US" dirty="0"/>
              <a:t>Preparation &amp; provision for high priority</a:t>
            </a:r>
          </a:p>
          <a:p>
            <a:r>
              <a:rPr lang="en-US" altLang="en-US" dirty="0"/>
              <a:t>The failures that make us worried or angry</a:t>
            </a:r>
          </a:p>
          <a:p>
            <a:r>
              <a:rPr lang="en-US" altLang="en-US" dirty="0"/>
              <a:t>Choices when priorities conflict</a:t>
            </a:r>
          </a:p>
          <a:p>
            <a:r>
              <a:rPr lang="en-US" altLang="en-US" dirty="0"/>
              <a:t>Eagerness and anticipation vs dread and drudgery</a:t>
            </a:r>
          </a:p>
          <a:p>
            <a:r>
              <a:rPr lang="en-US" altLang="en-US" dirty="0"/>
              <a:t>Sacrifices made (for high priority things)</a:t>
            </a:r>
          </a:p>
          <a:p>
            <a:r>
              <a:rPr lang="en-US" altLang="en-US" dirty="0"/>
              <a:t>Ease of forfeiture (of low priority things)</a:t>
            </a:r>
          </a:p>
          <a:p>
            <a:endParaRPr lang="en-US" altLang="en-US" dirty="0"/>
          </a:p>
        </p:txBody>
      </p:sp>
      <p:sp>
        <p:nvSpPr>
          <p:cNvPr id="55301" name="Slide Number Placeholder 2">
            <a:extLst>
              <a:ext uri="{FF2B5EF4-FFF2-40B4-BE49-F238E27FC236}">
                <a16:creationId xmlns:a16="http://schemas.microsoft.com/office/drawing/2014/main" id="{B4ED86B7-8CAF-B27B-C102-BACE91D41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93E730-6976-4F5B-9881-AD2014B69283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23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925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A3D3A585-88E2-EC1F-B463-FCB7D0BEE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 we teach priorities?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36F7F0F1-80F2-5BF8-7410-9ED9D44356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11353800" cy="51816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dirty="0"/>
              <a:t>Academic goals vs Bible knowledge goals</a:t>
            </a:r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Diligence for Bible study &amp; devotions vs homework, piano practice…</a:t>
            </a:r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Praise or criticism for performance in sports vs moral behavior, Bible knowledge, demonstrated character…</a:t>
            </a:r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Stylishness vs modesty in dress</a:t>
            </a:r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Emphasis on sleep for school vs for Sunday AM study</a:t>
            </a:r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What we talk about (quantity) while “in the way”</a:t>
            </a:r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What we praise (e.g. Sunday lunch conversation)</a:t>
            </a:r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Reading materials (&amp; other media) in the home</a:t>
            </a:r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Who the Heroes are</a:t>
            </a:r>
          </a:p>
        </p:txBody>
      </p:sp>
      <p:sp>
        <p:nvSpPr>
          <p:cNvPr id="56325" name="Slide Number Placeholder 2">
            <a:extLst>
              <a:ext uri="{FF2B5EF4-FFF2-40B4-BE49-F238E27FC236}">
                <a16:creationId xmlns:a16="http://schemas.microsoft.com/office/drawing/2014/main" id="{C598AA72-7D5A-DD14-12DC-85827AD2BD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0C0BD0-7BA3-427B-B1E0-FE3DA86FA280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24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189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65E0FE11-35BC-79F4-7475-9CBB8F202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 we teach priorities?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E0EE3AEC-2EA4-0F77-E2DF-00170E9987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52500"/>
            <a:ext cx="11582400" cy="5181600"/>
          </a:xfrm>
        </p:spPr>
        <p:txBody>
          <a:bodyPr/>
          <a:lstStyle/>
          <a:p>
            <a:pPr marL="690563" indent="-690563">
              <a:buFontTx/>
              <a:buAutoNum type="arabicPeriod" startAt="10"/>
            </a:pPr>
            <a:r>
              <a:rPr lang="en-US" altLang="en-US" dirty="0"/>
              <a:t>What we get excited about:  movies, sport events, Rock stars, celebrities… compared to spiritual discovery, heroism, study</a:t>
            </a:r>
          </a:p>
          <a:p>
            <a:pPr marL="690563" indent="-690563">
              <a:buFontTx/>
              <a:buAutoNum type="arabicPeriod" startAt="10"/>
            </a:pPr>
            <a:r>
              <a:rPr lang="en-US" altLang="en-US" dirty="0"/>
              <a:t>What vacations are planned around</a:t>
            </a:r>
          </a:p>
          <a:p>
            <a:pPr marL="690563" indent="-690563">
              <a:buFontTx/>
              <a:buAutoNum type="arabicPeriod" startAt="10"/>
            </a:pPr>
            <a:r>
              <a:rPr lang="en-US" altLang="en-US" dirty="0"/>
              <a:t>Effort &amp; time spent to be with Christians (adults &amp; children)</a:t>
            </a:r>
          </a:p>
          <a:p>
            <a:pPr marL="690563" indent="-690563">
              <a:buFontTx/>
              <a:buAutoNum type="arabicPeriod" startAt="10"/>
            </a:pPr>
            <a:r>
              <a:rPr lang="en-US" altLang="en-US" dirty="0"/>
              <a:t>Known sacrifice for a spiritual need</a:t>
            </a:r>
          </a:p>
          <a:p>
            <a:pPr marL="690563" indent="-690563">
              <a:buFontTx/>
              <a:buAutoNum type="arabicPeriod" startAt="10"/>
            </a:pPr>
            <a:r>
              <a:rPr lang="en-US" altLang="en-US" dirty="0"/>
              <a:t>What we are most insecure about:  loss of job? health?</a:t>
            </a:r>
          </a:p>
          <a:p>
            <a:pPr marL="690563" indent="-690563">
              <a:buFontTx/>
              <a:buAutoNum type="arabicPeriod" startAt="10"/>
            </a:pPr>
            <a:r>
              <a:rPr lang="en-US" altLang="en-US" dirty="0"/>
              <a:t>Effort to get to Bible classes &amp; worship – setting habits</a:t>
            </a:r>
          </a:p>
          <a:p>
            <a:pPr marL="690563" indent="-690563">
              <a:buFontTx/>
              <a:buAutoNum type="arabicPeriod" startAt="10"/>
            </a:pPr>
            <a:r>
              <a:rPr lang="en-US" altLang="en-US" dirty="0"/>
              <a:t>Push to participate in “purely social” things… (or rationalize them)</a:t>
            </a:r>
          </a:p>
          <a:p>
            <a:pPr marL="690563" indent="-690563">
              <a:buFontTx/>
              <a:buAutoNum type="arabicPeriod" startAt="10"/>
            </a:pPr>
            <a:r>
              <a:rPr lang="en-US" altLang="en-US" dirty="0"/>
              <a:t>Advice about choosing direction of study, place of study</a:t>
            </a:r>
          </a:p>
        </p:txBody>
      </p:sp>
      <p:sp>
        <p:nvSpPr>
          <p:cNvPr id="57349" name="Slide Number Placeholder 2">
            <a:extLst>
              <a:ext uri="{FF2B5EF4-FFF2-40B4-BE49-F238E27FC236}">
                <a16:creationId xmlns:a16="http://schemas.microsoft.com/office/drawing/2014/main" id="{479D6BF9-9D8F-79F4-0710-D00C2F1A55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3E0F8A-9B43-476E-BE56-863E648E7516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25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Action Button: Go Back or Previous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4FBD1D7-1F05-EB8D-3045-6553EA0B7686}"/>
              </a:ext>
            </a:extLst>
          </p:cNvPr>
          <p:cNvSpPr/>
          <p:nvPr/>
        </p:nvSpPr>
        <p:spPr bwMode="auto">
          <a:xfrm>
            <a:off x="11182865" y="5901381"/>
            <a:ext cx="685800" cy="533400"/>
          </a:xfrm>
          <a:prstGeom prst="actionButtonBackPrevious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524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B153F52E-4245-4F00-8D42-9C68D9491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1100" y="0"/>
            <a:ext cx="9829800" cy="609600"/>
          </a:xfrm>
        </p:spPr>
        <p:txBody>
          <a:bodyPr/>
          <a:lstStyle/>
          <a:p>
            <a:pPr eaLnBrk="1" hangingPunct="1"/>
            <a:r>
              <a:rPr lang="en-US" altLang="en-US" dirty="0">
                <a:cs typeface="Calibri" panose="020F0502020204030204" pitchFamily="34" charset="0"/>
              </a:rPr>
              <a:t>Adolescence</a:t>
            </a:r>
            <a:r>
              <a:rPr lang="en-US" altLang="en-US" dirty="0"/>
              <a:t> Social </a:t>
            </a:r>
            <a:r>
              <a:rPr lang="en-US" altLang="en-US" u="sng" dirty="0"/>
              <a:t>Skills</a:t>
            </a:r>
            <a:r>
              <a:rPr lang="en-US" altLang="en-US" dirty="0"/>
              <a:t> Expectations </a:t>
            </a:r>
            <a:r>
              <a:rPr lang="en-US" altLang="en-US" sz="2800" b="0" dirty="0"/>
              <a:t>(1 of 2)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BBC2C898-BB78-4AFF-C7C6-3E0B80591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685800"/>
            <a:ext cx="105156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Greeting others  (for example…)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Look at the person.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Use a pleasant voice.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Say "hi" or "hello".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Respond to questions with an informative answer.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Initiating an introduction yourself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Making a request of an adult in authority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Following instructions  (for example…)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Look at the person.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Say "okay".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Do what you’ve been asked to do right away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Get clarification immediately, if needed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Report back.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Accepting "no" for an answer (when not desired)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Accepting criticism or a consequence for errors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Disagreeing (and expressing disagreement) appropriately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Giving criticism lovingly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Getting an adult’s attention</a:t>
            </a:r>
          </a:p>
        </p:txBody>
      </p:sp>
      <p:sp>
        <p:nvSpPr>
          <p:cNvPr id="99333" name="Slide Number Placeholder 2">
            <a:extLst>
              <a:ext uri="{FF2B5EF4-FFF2-40B4-BE49-F238E27FC236}">
                <a16:creationId xmlns:a16="http://schemas.microsoft.com/office/drawing/2014/main" id="{3D2054AC-D33B-7E1D-7ED9-7F725CE02F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F27889-5013-489A-8AD6-B1BF15B38F0B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26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01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050D6722-9532-EDF3-37C2-262ED5657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9677400" cy="609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+mn-lt"/>
                <a:cs typeface="Calibri" panose="020F0502020204030204" pitchFamily="34" charset="0"/>
              </a:rPr>
              <a:t>Adolescence</a:t>
            </a:r>
            <a:r>
              <a:rPr lang="en-US" altLang="en-US" dirty="0">
                <a:latin typeface="+mn-lt"/>
              </a:rPr>
              <a:t> Social </a:t>
            </a:r>
            <a:r>
              <a:rPr lang="en-US" altLang="en-US" u="sng" dirty="0">
                <a:latin typeface="+mn-lt"/>
              </a:rPr>
              <a:t>Skills</a:t>
            </a:r>
            <a:r>
              <a:rPr lang="en-US" altLang="en-US" dirty="0">
                <a:latin typeface="+mn-lt"/>
              </a:rPr>
              <a:t> Expectations </a:t>
            </a:r>
            <a:r>
              <a:rPr lang="en-US" altLang="en-US" sz="2800" b="0" dirty="0">
                <a:latin typeface="+mn-lt"/>
              </a:rPr>
              <a:t>(2 of 2)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75BA5B67-C246-0A84-BFF9-AE87CA231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10896600" cy="6172200"/>
          </a:xfrm>
        </p:spPr>
        <p:txBody>
          <a:bodyPr/>
          <a:lstStyle/>
          <a:p>
            <a:pPr marL="344488" indent="-344488" eaLnBrk="1" hangingPunct="1">
              <a:lnSpc>
                <a:spcPct val="90000"/>
              </a:lnSpc>
            </a:pPr>
            <a:r>
              <a:rPr lang="en-US" altLang="en-US" sz="2000" dirty="0"/>
              <a:t>Resisting peer pressure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Use a calm voice. 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(A prayer might fit here…)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Say clearly that you do not agree or want to participate. 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Suggest an alternative solution or activity. 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If necessary, continue to say "no". 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Say “thanks for listening". </a:t>
            </a:r>
          </a:p>
          <a:p>
            <a:pPr marL="344488" indent="-344488" eaLnBrk="1" hangingPunct="1">
              <a:lnSpc>
                <a:spcPct val="90000"/>
              </a:lnSpc>
            </a:pPr>
            <a:r>
              <a:rPr lang="en-US" altLang="en-US" sz="2000" dirty="0"/>
              <a:t>Making an apology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Look at the person. 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Use a serious, sincere voice. 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Say "</a:t>
            </a:r>
            <a:r>
              <a:rPr lang="en-US" altLang="en-US" sz="1800" dirty="0" err="1"/>
              <a:t>i’m</a:t>
            </a:r>
            <a:r>
              <a:rPr lang="en-US" altLang="en-US" sz="1800" dirty="0"/>
              <a:t> sorry for.." Or "</a:t>
            </a:r>
            <a:r>
              <a:rPr lang="en-US" altLang="en-US" sz="1800" dirty="0" err="1"/>
              <a:t>i</a:t>
            </a:r>
            <a:r>
              <a:rPr lang="en-US" altLang="en-US" sz="1800" dirty="0"/>
              <a:t> want to apologize for..". 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Don’t make excuses. 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Explain how you plan remedy, if possible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Explain how you will do better in the future. </a:t>
            </a:r>
          </a:p>
          <a:p>
            <a:pPr marL="744538" lvl="1" eaLnBrk="1" hangingPunct="1">
              <a:lnSpc>
                <a:spcPct val="90000"/>
              </a:lnSpc>
            </a:pPr>
            <a:r>
              <a:rPr lang="en-US" altLang="en-US" sz="1800" dirty="0"/>
              <a:t>Accept forgiveness graciously, and/or say “thanks for listening". </a:t>
            </a:r>
          </a:p>
          <a:p>
            <a:pPr marL="344488" indent="-344488" eaLnBrk="1" hangingPunct="1">
              <a:lnSpc>
                <a:spcPct val="90000"/>
              </a:lnSpc>
            </a:pPr>
            <a:r>
              <a:rPr lang="en-US" altLang="en-US" sz="2000" dirty="0"/>
              <a:t>Talking with others  </a:t>
            </a:r>
            <a:r>
              <a:rPr lang="en-US" altLang="en-US" sz="1800" dirty="0"/>
              <a:t>(e.g. Look at person, ask questions…)</a:t>
            </a:r>
          </a:p>
          <a:p>
            <a:pPr marL="344488" indent="-344488" eaLnBrk="1" hangingPunct="1">
              <a:lnSpc>
                <a:spcPct val="90000"/>
              </a:lnSpc>
            </a:pPr>
            <a:r>
              <a:rPr lang="en-US" altLang="en-US" sz="2000" dirty="0"/>
              <a:t>Giving compliments</a:t>
            </a:r>
          </a:p>
          <a:p>
            <a:pPr marL="344488" indent="-344488" eaLnBrk="1" hangingPunct="1">
              <a:lnSpc>
                <a:spcPct val="90000"/>
              </a:lnSpc>
            </a:pPr>
            <a:r>
              <a:rPr lang="en-US" altLang="en-US" sz="2000" dirty="0"/>
              <a:t>Accepting compliments</a:t>
            </a:r>
          </a:p>
          <a:p>
            <a:pPr marL="344488" indent="-344488" eaLnBrk="1" hangingPunct="1">
              <a:lnSpc>
                <a:spcPct val="90000"/>
              </a:lnSpc>
            </a:pPr>
            <a:r>
              <a:rPr lang="en-US" altLang="en-US" sz="2000" dirty="0"/>
              <a:t>Accepting inconvenience or personal sacrifice</a:t>
            </a:r>
          </a:p>
        </p:txBody>
      </p:sp>
      <p:sp>
        <p:nvSpPr>
          <p:cNvPr id="100357" name="Slide Number Placeholder 2">
            <a:extLst>
              <a:ext uri="{FF2B5EF4-FFF2-40B4-BE49-F238E27FC236}">
                <a16:creationId xmlns:a16="http://schemas.microsoft.com/office/drawing/2014/main" id="{606D2B83-3AE6-9D34-2BE4-B27DD9393F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B87D63-54DB-4F26-9EA7-642D41A34C7D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27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Action Button: Go Back or Previous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FD0158B-D7CB-B33A-8932-003820779FCE}"/>
              </a:ext>
            </a:extLst>
          </p:cNvPr>
          <p:cNvSpPr/>
          <p:nvPr/>
        </p:nvSpPr>
        <p:spPr bwMode="auto">
          <a:xfrm>
            <a:off x="10591800" y="5867400"/>
            <a:ext cx="685800" cy="533400"/>
          </a:xfrm>
          <a:prstGeom prst="actionButtonBackPrevious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90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>
            <a:extLst>
              <a:ext uri="{FF2B5EF4-FFF2-40B4-BE49-F238E27FC236}">
                <a16:creationId xmlns:a16="http://schemas.microsoft.com/office/drawing/2014/main" id="{B597ABE6-0770-CEC4-7A86-F33D9A5F5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Common Teen Expressions of Folly</a:t>
            </a:r>
          </a:p>
        </p:txBody>
      </p:sp>
      <p:sp>
        <p:nvSpPr>
          <p:cNvPr id="104451" name="Content Placeholder 2">
            <a:extLst>
              <a:ext uri="{FF2B5EF4-FFF2-40B4-BE49-F238E27FC236}">
                <a16:creationId xmlns:a16="http://schemas.microsoft.com/office/drawing/2014/main" id="{A0782454-A1D8-A018-E59E-1F3C9F2E85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11734800" cy="55626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Tx/>
              <a:buAutoNum type="arabicPeriod"/>
            </a:pPr>
            <a:r>
              <a:rPr lang="en-US" altLang="en-US" dirty="0"/>
              <a:t>Unpleasant demeanor</a:t>
            </a:r>
          </a:p>
          <a:p>
            <a:pPr marL="914400" lvl="1" indent="-342900">
              <a:spcBef>
                <a:spcPts val="0"/>
              </a:spcBef>
            </a:pPr>
            <a:r>
              <a:rPr lang="en-US" altLang="en-US" sz="2000" dirty="0"/>
              <a:t>Make everything a confrontation/drama, or do not respond</a:t>
            </a:r>
          </a:p>
          <a:p>
            <a:pPr marL="914400" lvl="1" indent="-342900">
              <a:spcBef>
                <a:spcPts val="0"/>
              </a:spcBef>
            </a:pPr>
            <a:r>
              <a:rPr lang="en-US" altLang="en-US" sz="2000" dirty="0"/>
              <a:t>Appear to oppose/disapprove of all authoritative actions; exude disdain</a:t>
            </a:r>
          </a:p>
          <a:p>
            <a:pPr marL="914400" lvl="1" indent="-342900">
              <a:spcBef>
                <a:spcPts val="0"/>
              </a:spcBef>
            </a:pPr>
            <a:r>
              <a:rPr lang="en-US" altLang="en-US" sz="2000" dirty="0"/>
              <a:t>Will not initiate conversations or respond rationally</a:t>
            </a:r>
          </a:p>
          <a:p>
            <a:pPr marL="514350" indent="-514350">
              <a:spcBef>
                <a:spcPts val="1200"/>
              </a:spcBef>
              <a:buFontTx/>
              <a:buAutoNum type="arabicPeriod"/>
            </a:pPr>
            <a:r>
              <a:rPr lang="en-US" altLang="en-US" dirty="0"/>
              <a:t>Choose opposites of your advice/wishes</a:t>
            </a:r>
          </a:p>
          <a:p>
            <a:pPr marL="914400" lvl="1" indent="-342900">
              <a:spcBef>
                <a:spcPts val="0"/>
              </a:spcBef>
              <a:buFontTx/>
              <a:buChar char="–"/>
            </a:pPr>
            <a:r>
              <a:rPr lang="en-US" altLang="en-US" sz="2000" dirty="0"/>
              <a:t>Frequently testing boundaries, stretching rules</a:t>
            </a:r>
          </a:p>
          <a:p>
            <a:pPr marL="914400" lvl="1" indent="-342900">
              <a:spcBef>
                <a:spcPts val="0"/>
              </a:spcBef>
              <a:buFontTx/>
              <a:buChar char="–"/>
            </a:pPr>
            <a:r>
              <a:rPr lang="en-US" altLang="en-US" sz="2000" dirty="0"/>
              <a:t>Have friends you don’t like</a:t>
            </a:r>
          </a:p>
          <a:p>
            <a:pPr marL="514350" indent="-514350">
              <a:spcBef>
                <a:spcPts val="1200"/>
              </a:spcBef>
              <a:buFontTx/>
              <a:buAutoNum type="arabicPeriod"/>
            </a:pPr>
            <a:r>
              <a:rPr lang="en-US" altLang="en-US" dirty="0"/>
              <a:t>Digital devices rule their lives</a:t>
            </a:r>
          </a:p>
          <a:p>
            <a:pPr marL="914400" lvl="1" indent="-342900">
              <a:spcBef>
                <a:spcPts val="0"/>
              </a:spcBef>
            </a:pPr>
            <a:r>
              <a:rPr lang="en-US" altLang="en-US" sz="2000" dirty="0"/>
              <a:t>Substitute social environment / peer group</a:t>
            </a:r>
          </a:p>
          <a:p>
            <a:pPr marL="914400" lvl="1" indent="-342900">
              <a:spcBef>
                <a:spcPts val="0"/>
              </a:spcBef>
            </a:pPr>
            <a:r>
              <a:rPr lang="en-US" altLang="en-US" sz="2000" dirty="0"/>
              <a:t>An alternate reality?</a:t>
            </a:r>
          </a:p>
          <a:p>
            <a:pPr marL="514350" indent="-514350">
              <a:spcBef>
                <a:spcPts val="1200"/>
              </a:spcBef>
              <a:buFontTx/>
              <a:buAutoNum type="arabicPeriod"/>
            </a:pPr>
            <a:r>
              <a:rPr lang="en-US" altLang="en-US" dirty="0"/>
              <a:t>Check out whenever possible (esp. late)</a:t>
            </a:r>
          </a:p>
          <a:p>
            <a:pPr marL="914400" lvl="1" indent="-342900">
              <a:spcBef>
                <a:spcPts val="0"/>
              </a:spcBef>
            </a:pPr>
            <a:r>
              <a:rPr lang="en-US" altLang="en-US" sz="2000" dirty="0"/>
              <a:t>Make plans in conflict with the family</a:t>
            </a:r>
          </a:p>
          <a:p>
            <a:pPr marL="914400" lvl="1" indent="-342900">
              <a:spcBef>
                <a:spcPts val="0"/>
              </a:spcBef>
            </a:pPr>
            <a:r>
              <a:rPr lang="en-US" altLang="en-US" sz="2000" dirty="0"/>
              <a:t>Do not honor curfews and rendezvous plans</a:t>
            </a:r>
          </a:p>
          <a:p>
            <a:pPr marL="914400" lvl="1" indent="-342900">
              <a:spcBef>
                <a:spcPts val="0"/>
              </a:spcBef>
            </a:pPr>
            <a:r>
              <a:rPr lang="en-US" altLang="en-US" sz="2000" dirty="0"/>
              <a:t>Virtual withdrawal when present</a:t>
            </a:r>
          </a:p>
          <a:p>
            <a:pPr marL="514350" indent="-514350">
              <a:spcBef>
                <a:spcPts val="1200"/>
              </a:spcBef>
              <a:buFontTx/>
              <a:buAutoNum type="arabicPeriod"/>
            </a:pPr>
            <a:r>
              <a:rPr lang="en-US" altLang="en-US" dirty="0"/>
              <a:t>Poor performance in [undesirable] responsibilities (e.g. school)</a:t>
            </a:r>
          </a:p>
        </p:txBody>
      </p:sp>
      <p:sp>
        <p:nvSpPr>
          <p:cNvPr id="104453" name="Slide Number Placeholder 2">
            <a:extLst>
              <a:ext uri="{FF2B5EF4-FFF2-40B4-BE49-F238E27FC236}">
                <a16:creationId xmlns:a16="http://schemas.microsoft.com/office/drawing/2014/main" id="{3055C45D-8789-6070-A0BD-E86D6D5260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CD28C7-71EF-43AE-98D2-10217C2FEEA6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28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C1284-EA79-62A0-4A2C-26D9C1122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baseline="30000" dirty="0">
                <a:effectLst/>
                <a:latin typeface="system-ui"/>
              </a:rPr>
              <a:t>18 </a:t>
            </a:r>
            <a:r>
              <a:rPr lang="en-US" sz="3200" b="0" dirty="0">
                <a:effectLst/>
                <a:latin typeface="system-ui"/>
              </a:rPr>
              <a:t>“If a man has a </a:t>
            </a:r>
            <a:r>
              <a:rPr lang="en-US" sz="3200" dirty="0">
                <a:solidFill>
                  <a:srgbClr val="FF66FF"/>
                </a:solidFill>
                <a:effectLst/>
                <a:latin typeface="system-ui"/>
              </a:rPr>
              <a:t>stubborn</a:t>
            </a:r>
            <a:r>
              <a:rPr lang="en-US" sz="3200" b="0" dirty="0">
                <a:effectLst/>
                <a:latin typeface="system-ui"/>
              </a:rPr>
              <a:t> and </a:t>
            </a:r>
            <a:r>
              <a:rPr lang="en-US" sz="3200" dirty="0">
                <a:solidFill>
                  <a:srgbClr val="FF66FF"/>
                </a:solidFill>
                <a:effectLst/>
                <a:latin typeface="system-ui"/>
              </a:rPr>
              <a:t>rebellious</a:t>
            </a:r>
            <a:r>
              <a:rPr lang="en-US" sz="3200" b="0" dirty="0">
                <a:effectLst/>
                <a:latin typeface="system-ui"/>
              </a:rPr>
              <a:t> son who will not </a:t>
            </a:r>
            <a:r>
              <a:rPr lang="en-US" sz="3200" dirty="0">
                <a:solidFill>
                  <a:srgbClr val="FFFF00"/>
                </a:solidFill>
                <a:effectLst/>
                <a:latin typeface="system-ui"/>
              </a:rPr>
              <a:t>obey</a:t>
            </a:r>
            <a:r>
              <a:rPr lang="en-US" sz="3200" b="0" dirty="0">
                <a:effectLst/>
                <a:latin typeface="system-ui"/>
              </a:rPr>
              <a:t> the voice of his father or the voice of his mother, and who, when they have chastened him, will not </a:t>
            </a:r>
            <a:r>
              <a:rPr lang="en-US" sz="3200" dirty="0">
                <a:solidFill>
                  <a:srgbClr val="FFFF00"/>
                </a:solidFill>
                <a:effectLst/>
                <a:latin typeface="system-ui"/>
              </a:rPr>
              <a:t>heed</a:t>
            </a:r>
            <a:r>
              <a:rPr lang="en-US" sz="3200" b="0" dirty="0">
                <a:effectLst/>
                <a:latin typeface="system-ui"/>
              </a:rPr>
              <a:t> them, </a:t>
            </a:r>
            <a:r>
              <a:rPr lang="en-US" sz="3200" b="1" baseline="30000" dirty="0">
                <a:effectLst/>
                <a:latin typeface="system-ui"/>
              </a:rPr>
              <a:t>19 </a:t>
            </a:r>
            <a:r>
              <a:rPr lang="en-US" sz="3200" b="0" dirty="0">
                <a:effectLst/>
                <a:latin typeface="system-ui"/>
              </a:rPr>
              <a:t>then his father and his mother shall take hold of him and bring him out to the elders of his city, to the gate of his city. </a:t>
            </a:r>
            <a:r>
              <a:rPr lang="en-US" sz="3200" b="1" baseline="30000" dirty="0">
                <a:effectLst/>
                <a:latin typeface="system-ui"/>
              </a:rPr>
              <a:t>20 </a:t>
            </a:r>
            <a:r>
              <a:rPr lang="en-US" sz="3200" b="0" dirty="0">
                <a:effectLst/>
                <a:latin typeface="system-ui"/>
              </a:rPr>
              <a:t>And they shall say to the elders of his city, ‘This son of ours is stubborn and rebellious; he will not </a:t>
            </a:r>
            <a:r>
              <a:rPr lang="en-US" sz="3200" dirty="0">
                <a:solidFill>
                  <a:srgbClr val="FFFF00"/>
                </a:solidFill>
                <a:effectLst/>
                <a:latin typeface="system-ui"/>
              </a:rPr>
              <a:t>obey</a:t>
            </a:r>
            <a:r>
              <a:rPr lang="en-US" sz="3200" b="0" dirty="0">
                <a:effectLst/>
                <a:latin typeface="system-ui"/>
              </a:rPr>
              <a:t> our voice; he is a </a:t>
            </a:r>
            <a:r>
              <a:rPr lang="en-US" sz="3200" dirty="0">
                <a:solidFill>
                  <a:srgbClr val="00FF00"/>
                </a:solidFill>
                <a:effectLst/>
                <a:latin typeface="system-ui"/>
              </a:rPr>
              <a:t>glutton</a:t>
            </a:r>
            <a:r>
              <a:rPr lang="en-US" sz="3200" b="0" dirty="0">
                <a:effectLst/>
                <a:latin typeface="system-ui"/>
              </a:rPr>
              <a:t> and a </a:t>
            </a:r>
            <a:r>
              <a:rPr lang="en-US" sz="3200" dirty="0">
                <a:solidFill>
                  <a:srgbClr val="00FF00"/>
                </a:solidFill>
                <a:effectLst/>
                <a:latin typeface="system-ui"/>
              </a:rPr>
              <a:t>drunkard</a:t>
            </a:r>
            <a:r>
              <a:rPr lang="en-US" sz="3200" b="0" dirty="0">
                <a:effectLst/>
                <a:latin typeface="system-ui"/>
              </a:rPr>
              <a:t>.’ </a:t>
            </a:r>
            <a:r>
              <a:rPr lang="en-US" sz="3200" b="1" baseline="30000" dirty="0">
                <a:effectLst/>
                <a:latin typeface="system-ui"/>
              </a:rPr>
              <a:t>21 </a:t>
            </a:r>
            <a:r>
              <a:rPr lang="en-US" sz="3200" b="0" dirty="0">
                <a:effectLst/>
                <a:latin typeface="system-ui"/>
              </a:rPr>
              <a:t>Then all the men of his city shall stone him to death with stones; so you shall </a:t>
            </a:r>
            <a:r>
              <a:rPr lang="en-US" sz="3200" dirty="0">
                <a:solidFill>
                  <a:srgbClr val="66FFFF"/>
                </a:solidFill>
                <a:effectLst/>
                <a:latin typeface="system-ui"/>
              </a:rPr>
              <a:t>put away </a:t>
            </a:r>
            <a:r>
              <a:rPr lang="en-US" sz="3200" b="0" dirty="0">
                <a:effectLst/>
                <a:latin typeface="system-ui"/>
              </a:rPr>
              <a:t>the evil from among you, and all Israel shall hear and fear.</a:t>
            </a:r>
            <a:endParaRPr lang="en-US" sz="3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23A332-176A-B1B8-E2FC-706CA332D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Rebellious Son – Dt 21:18-21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0A059-5F77-1B3F-0E0E-E458DA0C2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43781-561A-4EB8-BB44-D458B521EF7A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C003CDE-7F00-A2BA-53A0-058567B46F36}"/>
              </a:ext>
            </a:extLst>
          </p:cNvPr>
          <p:cNvSpPr/>
          <p:nvPr/>
        </p:nvSpPr>
        <p:spPr bwMode="auto">
          <a:xfrm>
            <a:off x="8686800" y="557693"/>
            <a:ext cx="3429000" cy="876571"/>
          </a:xfrm>
          <a:prstGeom prst="wedgeRoundRectCallout">
            <a:avLst>
              <a:gd name="adj1" fmla="val -94908"/>
              <a:gd name="adj2" fmla="val -3262"/>
              <a:gd name="adj3" fmla="val 16667"/>
            </a:avLst>
          </a:prstGeom>
          <a:solidFill>
            <a:srgbClr val="FF66FF">
              <a:alpha val="66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marah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: bitter,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conten-tious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, disobedient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D8767AB9-58D6-3B52-2454-B32B452DD0A1}"/>
              </a:ext>
            </a:extLst>
          </p:cNvPr>
          <p:cNvSpPr/>
          <p:nvPr/>
        </p:nvSpPr>
        <p:spPr bwMode="auto">
          <a:xfrm>
            <a:off x="8583757" y="1684401"/>
            <a:ext cx="3635086" cy="876570"/>
          </a:xfrm>
          <a:prstGeom prst="wedgeRoundRectCallout">
            <a:avLst>
              <a:gd name="adj1" fmla="val -160340"/>
              <a:gd name="adj2" fmla="val -111631"/>
              <a:gd name="adj3" fmla="val 16667"/>
            </a:avLst>
          </a:prstGeom>
          <a:solidFill>
            <a:srgbClr val="FF66FF">
              <a:alpha val="66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>
                <a:solidFill>
                  <a:schemeClr val="bg1"/>
                </a:solidFill>
                <a:latin typeface="Arial" charset="0"/>
              </a:rPr>
              <a:t>sarar: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(as Israel, Ps 78:8) “apostatizing” 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YLT</a:t>
            </a:r>
            <a:endParaRPr kumimoji="0" lang="en-US" sz="2400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17817FD-E1B2-24F9-63B5-58D2207E207E}"/>
              </a:ext>
            </a:extLst>
          </p:cNvPr>
          <p:cNvGrpSpPr/>
          <p:nvPr/>
        </p:nvGrpSpPr>
        <p:grpSpPr>
          <a:xfrm>
            <a:off x="8077200" y="5650744"/>
            <a:ext cx="3657600" cy="1267814"/>
            <a:chOff x="8077200" y="5650744"/>
            <a:chExt cx="3657600" cy="1267814"/>
          </a:xfrm>
        </p:grpSpPr>
        <p:sp>
          <p:nvSpPr>
            <p:cNvPr id="9" name="Right Brace 8">
              <a:extLst>
                <a:ext uri="{FF2B5EF4-FFF2-40B4-BE49-F238E27FC236}">
                  <a16:creationId xmlns:a16="http://schemas.microsoft.com/office/drawing/2014/main" id="{8D17F6BC-CDF3-3AC7-1AE7-122313814DEF}"/>
                </a:ext>
              </a:extLst>
            </p:cNvPr>
            <p:cNvSpPr/>
            <p:nvPr/>
          </p:nvSpPr>
          <p:spPr bwMode="auto">
            <a:xfrm>
              <a:off x="8077200" y="5650744"/>
              <a:ext cx="327314" cy="879764"/>
            </a:xfrm>
            <a:prstGeom prst="rightBrace">
              <a:avLst/>
            </a:prstGeom>
            <a:noFill/>
            <a:ln w="19050" cap="flat" cmpd="sng" algn="ctr">
              <a:solidFill>
                <a:srgbClr val="66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AA83A6B-53C0-C85F-48E6-F1391448CD5A}"/>
                </a:ext>
              </a:extLst>
            </p:cNvPr>
            <p:cNvSpPr txBox="1"/>
            <p:nvPr/>
          </p:nvSpPr>
          <p:spPr>
            <a:xfrm>
              <a:off x="8423565" y="5829029"/>
              <a:ext cx="3311235" cy="108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0" dirty="0">
                  <a:solidFill>
                    <a:srgbClr val="66FFFF"/>
                  </a:solidFill>
                </a:rPr>
                <a:t>Compare to Dt. 13:5: </a:t>
              </a:r>
              <a:br>
                <a:rPr lang="en-US" b="0" dirty="0">
                  <a:solidFill>
                    <a:srgbClr val="66FFFF"/>
                  </a:solidFill>
                </a:rPr>
              </a:br>
              <a:r>
                <a:rPr lang="en-US" b="0" dirty="0">
                  <a:solidFill>
                    <a:srgbClr val="66FFFF"/>
                  </a:solidFill>
                </a:rPr>
                <a:t>a false “dreamer” or seducer to other gods</a:t>
              </a:r>
            </a:p>
          </p:txBody>
        </p:sp>
      </p:grp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C9C255D2-CD00-D186-A40C-48FB642D26F7}"/>
              </a:ext>
            </a:extLst>
          </p:cNvPr>
          <p:cNvSpPr/>
          <p:nvPr/>
        </p:nvSpPr>
        <p:spPr bwMode="auto">
          <a:xfrm>
            <a:off x="9372599" y="2781501"/>
            <a:ext cx="2209800" cy="847070"/>
          </a:xfrm>
          <a:prstGeom prst="wedgeRoundRectCallout">
            <a:avLst>
              <a:gd name="adj1" fmla="val -102493"/>
              <a:gd name="adj2" fmla="val 134196"/>
              <a:gd name="adj3" fmla="val 16667"/>
            </a:avLst>
          </a:prstGeom>
          <a:solidFill>
            <a:srgbClr val="FFFF00">
              <a:alpha val="66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6194AA06-2400-126F-DEB6-F31B3D8622DD}"/>
              </a:ext>
            </a:extLst>
          </p:cNvPr>
          <p:cNvSpPr/>
          <p:nvPr/>
        </p:nvSpPr>
        <p:spPr bwMode="auto">
          <a:xfrm>
            <a:off x="9372599" y="2806023"/>
            <a:ext cx="2209800" cy="812666"/>
          </a:xfrm>
          <a:prstGeom prst="wedgeRoundRectCallout">
            <a:avLst>
              <a:gd name="adj1" fmla="val -321526"/>
              <a:gd name="adj2" fmla="val -99771"/>
              <a:gd name="adj3" fmla="val 16667"/>
            </a:avLst>
          </a:prstGeom>
          <a:solidFill>
            <a:srgbClr val="FFFF00">
              <a:alpha val="66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340622-E8A3-7407-8064-29CA3C80A32E}"/>
              </a:ext>
            </a:extLst>
          </p:cNvPr>
          <p:cNvCxnSpPr/>
          <p:nvPr/>
        </p:nvCxnSpPr>
        <p:spPr bwMode="auto">
          <a:xfrm>
            <a:off x="3898244" y="2133600"/>
            <a:ext cx="45302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3B167034-2CF5-B99F-FFE5-F3D933D301C5}"/>
              </a:ext>
            </a:extLst>
          </p:cNvPr>
          <p:cNvSpPr/>
          <p:nvPr/>
        </p:nvSpPr>
        <p:spPr bwMode="auto">
          <a:xfrm>
            <a:off x="9372600" y="2781501"/>
            <a:ext cx="2209800" cy="837187"/>
          </a:xfrm>
          <a:prstGeom prst="wedgeRoundRectCallout">
            <a:avLst>
              <a:gd name="adj1" fmla="val -360744"/>
              <a:gd name="adj2" fmla="val -206708"/>
              <a:gd name="adj3" fmla="val 16667"/>
            </a:avLst>
          </a:prstGeom>
          <a:solidFill>
            <a:srgbClr val="FFFF00">
              <a:alpha val="66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 err="1">
                <a:latin typeface="Arial" charset="0"/>
              </a:rPr>
              <a:t>shama</a:t>
            </a:r>
            <a:r>
              <a:rPr lang="en-US" i="1" dirty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hear (see Dt 6:4)</a:t>
            </a:r>
            <a:endParaRPr kumimoji="0" lang="en-US" sz="24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518D977C-ED71-8AD0-1ED2-0B4F3775AF3A}"/>
              </a:ext>
            </a:extLst>
          </p:cNvPr>
          <p:cNvSpPr/>
          <p:nvPr/>
        </p:nvSpPr>
        <p:spPr bwMode="auto">
          <a:xfrm>
            <a:off x="9561036" y="3868883"/>
            <a:ext cx="2209800" cy="803564"/>
          </a:xfrm>
          <a:prstGeom prst="wedgeRoundRectCallout">
            <a:avLst>
              <a:gd name="adj1" fmla="val -156127"/>
              <a:gd name="adj2" fmla="val 63909"/>
              <a:gd name="adj3" fmla="val 16667"/>
            </a:avLst>
          </a:prstGeom>
          <a:solidFill>
            <a:srgbClr val="00FF00">
              <a:alpha val="66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i="1" dirty="0" err="1">
                <a:solidFill>
                  <a:schemeClr val="bg1"/>
                </a:solidFill>
                <a:latin typeface="Arial" charset="0"/>
              </a:rPr>
              <a:t>saba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[and] a drink, liquor</a:t>
            </a:r>
            <a:endParaRPr kumimoji="0" lang="en-US" sz="2400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92F55C32-86D5-31FE-39C2-9871FABC483C}"/>
              </a:ext>
            </a:extLst>
          </p:cNvPr>
          <p:cNvSpPr/>
          <p:nvPr/>
        </p:nvSpPr>
        <p:spPr bwMode="auto">
          <a:xfrm>
            <a:off x="7848600" y="4898220"/>
            <a:ext cx="4267200" cy="803564"/>
          </a:xfrm>
          <a:prstGeom prst="wedgeRoundRectCallout">
            <a:avLst>
              <a:gd name="adj1" fmla="val -131255"/>
              <a:gd name="adj2" fmla="val -39335"/>
              <a:gd name="adj3" fmla="val 16667"/>
            </a:avLst>
          </a:prstGeom>
          <a:solidFill>
            <a:srgbClr val="00FF00">
              <a:alpha val="66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 err="1">
                <a:solidFill>
                  <a:schemeClr val="bg1"/>
                </a:solidFill>
                <a:latin typeface="Arial" charset="0"/>
              </a:rPr>
              <a:t>zalel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shake: fig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. to be loose, prodigal, “thoughtless” </a:t>
            </a:r>
            <a:r>
              <a:rPr lang="en-US" sz="1600" dirty="0">
                <a:solidFill>
                  <a:schemeClr val="bg1"/>
                </a:solidFill>
                <a:latin typeface="Arial" charset="0"/>
              </a:rPr>
              <a:t>NASB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)</a:t>
            </a:r>
            <a:endParaRPr kumimoji="0" lang="en-US" sz="2400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 animBg="1"/>
      <p:bldP spid="8" grpId="0" animBg="1"/>
      <p:bldP spid="7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6FA70-B655-5315-F0D6-22F68536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Five Shifts*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4E21D-7AA7-8B0A-F77A-C9941AC03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014" y="609600"/>
            <a:ext cx="11658600" cy="5638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Life is hard. </a:t>
            </a:r>
            <a:r>
              <a:rPr lang="en-US" dirty="0"/>
              <a:t>(From ease to difficulty) 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Boys want things to be easy, men embrace difficulty.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You are not Important. </a:t>
            </a:r>
            <a:r>
              <a:rPr lang="en-US" dirty="0"/>
              <a:t>(From self to others) 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Boys only care about themselves, but men care about others.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Your life is not about you. </a:t>
            </a:r>
            <a:r>
              <a:rPr lang="en-US" dirty="0"/>
              <a:t>(From the whole to a part) 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For a boy, he is the center of the story; for a man, he’s only a part.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You are not in control. </a:t>
            </a:r>
            <a:r>
              <a:rPr lang="en-US" dirty="0"/>
              <a:t>(From control to surrender) 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Boys think they can maintain control, men understand the mysterious power of surrender.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You are going to die. </a:t>
            </a:r>
            <a:r>
              <a:rPr lang="en-US" dirty="0"/>
              <a:t>(From the temporary to the eternal) 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Boys only think about what matters now; men have a vision of eternity.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20EEC-6963-F312-BE23-18108441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43781-561A-4EB8-BB44-D458B521EF7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31547B-79E4-41BB-5276-2055DC301246}"/>
              </a:ext>
            </a:extLst>
          </p:cNvPr>
          <p:cNvSpPr txBox="1"/>
          <p:nvPr/>
        </p:nvSpPr>
        <p:spPr>
          <a:xfrm>
            <a:off x="381001" y="6248400"/>
            <a:ext cx="1142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chemeClr val="bg1"/>
                </a:solidFill>
                <a:latin typeface="+mn-lt"/>
              </a:rPr>
              <a:t>*From: </a:t>
            </a:r>
            <a:r>
              <a:rPr lang="en-US" sz="1600" b="0" i="1" dirty="0">
                <a:solidFill>
                  <a:srgbClr val="FFFF00"/>
                </a:solidFill>
                <a:effectLst/>
                <a:latin typeface="+mn-lt"/>
              </a:rPr>
              <a:t>The Intentional Father: A Practical Guide to Raise Sons of Courage and Character</a:t>
            </a:r>
            <a:r>
              <a:rPr lang="en-US" sz="1600" b="0" i="0" dirty="0">
                <a:solidFill>
                  <a:schemeClr val="bg1"/>
                </a:solidFill>
                <a:effectLst/>
                <a:latin typeface="+mn-lt"/>
              </a:rPr>
              <a:t>, Jon Tyson, Baker Publishing Group, Grand Rapids, MI.  Material derived from: </a:t>
            </a:r>
            <a:r>
              <a:rPr lang="en-US" sz="1600" b="0" i="0" dirty="0">
                <a:solidFill>
                  <a:srgbClr val="FFFF00"/>
                </a:solidFill>
                <a:effectLst/>
                <a:latin typeface="+mn-lt"/>
              </a:rPr>
              <a:t>Adam’s Return: </a:t>
            </a:r>
            <a:r>
              <a:rPr lang="en-US" sz="1600" b="0" i="1" dirty="0">
                <a:solidFill>
                  <a:srgbClr val="FFFF00"/>
                </a:solidFill>
                <a:latin typeface="+mn-lt"/>
              </a:rPr>
              <a:t>The Five Promises of Male Initiation, Richard Rohr</a:t>
            </a:r>
            <a:r>
              <a:rPr lang="en-US" sz="1600" b="0" dirty="0">
                <a:latin typeface="+mn-lt"/>
              </a:rPr>
              <a:t> ‘s </a:t>
            </a:r>
            <a:endParaRPr lang="en-US" sz="1600" b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C5B198-E72E-F43B-D0EB-A67B653C8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90134" y="155944"/>
            <a:ext cx="2022885" cy="2815856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1306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80F56-B145-B1CB-EF17-3BAEB6BB1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Principles from the Rebellious Son (Dt 21:18-21)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68150-82C0-1BA3-E906-152B22500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838200"/>
            <a:ext cx="11328400" cy="5181600"/>
          </a:xfrm>
        </p:spPr>
        <p:txBody>
          <a:bodyPr/>
          <a:lstStyle/>
          <a:p>
            <a:r>
              <a:rPr lang="en-US" dirty="0"/>
              <a:t>Rules have been set and not “heard” (18)</a:t>
            </a:r>
          </a:p>
          <a:p>
            <a:r>
              <a:rPr lang="en-US" dirty="0"/>
              <a:t>A variety of undesirable (unlawful) behaviors are present (20)</a:t>
            </a:r>
          </a:p>
          <a:p>
            <a:r>
              <a:rPr lang="en-US" dirty="0"/>
              <a:t>The behaviors are rooted in apostacy—a denial of faith (18)</a:t>
            </a:r>
          </a:p>
          <a:p>
            <a:r>
              <a:rPr lang="en-US" dirty="0"/>
              <a:t>Chastening has been attempted (18)</a:t>
            </a:r>
          </a:p>
          <a:p>
            <a:r>
              <a:rPr lang="en-US" dirty="0"/>
              <a:t>The stubbornness is a continuing pattern (18, 20)</a:t>
            </a:r>
          </a:p>
          <a:p>
            <a:r>
              <a:rPr lang="en-US" dirty="0"/>
              <a:t>Outside help is sought from wise and/or those in authority (20)</a:t>
            </a:r>
          </a:p>
          <a:p>
            <a:r>
              <a:rPr lang="en-US" dirty="0"/>
              <a:t>Civil consequences are appropriate (21)</a:t>
            </a:r>
          </a:p>
          <a:p>
            <a:r>
              <a:rPr lang="en-US" dirty="0"/>
              <a:t>The incident will be an example to others (21)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EE5A1-6F6D-42E7-F79F-03859A26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752A2-2E39-47CC-86DB-E561948416E8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96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>
            <a:extLst>
              <a:ext uri="{FF2B5EF4-FFF2-40B4-BE49-F238E27FC236}">
                <a16:creationId xmlns:a16="http://schemas.microsoft.com/office/drawing/2014/main" id="{BBC6D4BF-83D6-E53B-EF13-DFCE19341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Bible Teaching on Sin &amp; Rebellion</a:t>
            </a:r>
          </a:p>
        </p:txBody>
      </p:sp>
      <p:sp>
        <p:nvSpPr>
          <p:cNvPr id="108547" name="Content Placeholder 2">
            <a:extLst>
              <a:ext uri="{FF2B5EF4-FFF2-40B4-BE49-F238E27FC236}">
                <a16:creationId xmlns:a16="http://schemas.microsoft.com/office/drawing/2014/main" id="{53CDC920-45A0-491B-BD13-D93C6C1769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" y="609600"/>
            <a:ext cx="11772900" cy="6172200"/>
          </a:xfrm>
        </p:spPr>
        <p:txBody>
          <a:bodyPr numCol="2"/>
          <a:lstStyle/>
          <a:p>
            <a:r>
              <a:rPr lang="en-US" altLang="en-US" sz="2400" dirty="0"/>
              <a:t>Luke 15:11-32 – The Prodigal Son</a:t>
            </a:r>
          </a:p>
          <a:p>
            <a:pPr lvl="1"/>
            <a:r>
              <a:rPr lang="en-US" altLang="en-US" sz="2000" dirty="0"/>
              <a:t>Plant the memories of truth &amp; love early</a:t>
            </a:r>
          </a:p>
          <a:p>
            <a:pPr lvl="1"/>
            <a:r>
              <a:rPr lang="en-US" altLang="en-US" sz="2000" dirty="0"/>
              <a:t>Cannot force obedience</a:t>
            </a:r>
          </a:p>
          <a:p>
            <a:pPr lvl="1"/>
            <a:r>
              <a:rPr lang="en-US" altLang="en-US" sz="2000" dirty="0"/>
              <a:t>Must always be waiting, loving, hoping, watching</a:t>
            </a:r>
          </a:p>
          <a:p>
            <a:pPr lvl="1"/>
            <a:r>
              <a:rPr lang="en-US" altLang="en-US" sz="2000" dirty="0"/>
              <a:t>Must be ready for welcome, believe the best</a:t>
            </a:r>
          </a:p>
          <a:p>
            <a:pPr lvl="1"/>
            <a:r>
              <a:rPr lang="en-US" altLang="en-US" sz="2000" dirty="0"/>
              <a:t>Work to forgive &amp; celebrate (&amp; help others do that)</a:t>
            </a:r>
          </a:p>
          <a:p>
            <a:pPr lvl="1"/>
            <a:r>
              <a:rPr lang="en-US" altLang="en-US" sz="2000" dirty="0"/>
              <a:t>Mitigate consequences, once the “son” returns</a:t>
            </a:r>
          </a:p>
          <a:p>
            <a:pPr>
              <a:spcBef>
                <a:spcPts val="1800"/>
              </a:spcBef>
            </a:pPr>
            <a:r>
              <a:rPr lang="en-US" altLang="en-US" sz="2400" dirty="0"/>
              <a:t>Ps 145:8,9 – God &amp; His People</a:t>
            </a:r>
          </a:p>
          <a:p>
            <a:pPr lvl="1"/>
            <a:r>
              <a:rPr lang="en-US" altLang="en-US" sz="2000" dirty="0"/>
              <a:t>Gracious, compassionate, slow to anger, great in mercy, good to all</a:t>
            </a:r>
          </a:p>
          <a:p>
            <a:pPr>
              <a:spcBef>
                <a:spcPts val="1800"/>
              </a:spcBef>
            </a:pPr>
            <a:r>
              <a:rPr lang="en-US" altLang="en-US" sz="2400" dirty="0"/>
              <a:t>Ps 103:13 – pities (shows compassion) to His children</a:t>
            </a:r>
          </a:p>
          <a:p>
            <a:r>
              <a:rPr lang="en-US" altLang="en-US" sz="2400" dirty="0"/>
              <a:t>Hosea 11:1-4 – Jehovah &amp; Ephraim</a:t>
            </a:r>
          </a:p>
          <a:p>
            <a:pPr lvl="1"/>
            <a:r>
              <a:rPr lang="en-US" altLang="en-US" sz="2000" dirty="0"/>
              <a:t>He “taught them to walk…” – a history of care &amp; love (3)</a:t>
            </a:r>
          </a:p>
          <a:p>
            <a:pPr lvl="1"/>
            <a:r>
              <a:rPr lang="en-US" altLang="en-US" sz="2000" dirty="0"/>
              <a:t>He “bent down to feed them” – sacrificed (“took the yoke”) to care for them (4)</a:t>
            </a:r>
          </a:p>
          <a:p>
            <a:pPr lvl="1"/>
            <a:r>
              <a:rPr lang="en-US" altLang="en-US" sz="2000" dirty="0"/>
              <a:t>Use all forms of “drawing,” (4,6)</a:t>
            </a:r>
          </a:p>
          <a:p>
            <a:pPr lvl="1"/>
            <a:r>
              <a:rPr lang="en-US" altLang="en-US" sz="2000" dirty="0"/>
              <a:t>His heart churns, sympathy is stirred (8)</a:t>
            </a:r>
          </a:p>
          <a:p>
            <a:pPr lvl="1"/>
            <a:r>
              <a:rPr lang="en-US" altLang="en-US" sz="2000" dirty="0"/>
              <a:t>He allowed consequences to come (v 5-6)</a:t>
            </a:r>
          </a:p>
          <a:p>
            <a:pPr lvl="1"/>
            <a:r>
              <a:rPr lang="en-US" altLang="en-US" sz="2000" dirty="0"/>
              <a:t>He continues to condemn the sin—though they hypocritically call for help (v 7, 12)</a:t>
            </a:r>
          </a:p>
          <a:p>
            <a:pPr>
              <a:spcBef>
                <a:spcPts val="1800"/>
              </a:spcBef>
            </a:pPr>
            <a:r>
              <a:rPr lang="en-US" altLang="en-US" sz="2400" dirty="0"/>
              <a:t>Matt 6:12; 18:21-22 – forgive our debtors, over and over</a:t>
            </a:r>
          </a:p>
        </p:txBody>
      </p:sp>
      <p:sp>
        <p:nvSpPr>
          <p:cNvPr id="108549" name="Slide Number Placeholder 2">
            <a:extLst>
              <a:ext uri="{FF2B5EF4-FFF2-40B4-BE49-F238E27FC236}">
                <a16:creationId xmlns:a16="http://schemas.microsoft.com/office/drawing/2014/main" id="{23304BD4-76F1-5013-2F8D-7CED59CF24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BFCA50-A6A8-4B38-8E44-4966A5EF635D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31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E3FA9-F93C-94F1-C047-9053D055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/>
          <a:lstStyle/>
          <a:p>
            <a:r>
              <a:rPr lang="en-US" dirty="0"/>
              <a:t>Foundational Convictions for Dealing with Sin/Apostacy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D9825-F174-C009-5E28-C7D8A25EB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11658600" cy="6019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can be overcome – each person is responsible to find the way of escape.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difference between a serious mistake and consistent “not hearing” (rebellion, rejection, disrespect of God’s laws).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should not be enabled (“have no fellowship”) or implicitly condoned by parent’s actions.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Parents must 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rebuke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Disapproval must be unambiguous, consistently expressed, and unwavering.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Parents must 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restrain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Eli rebuked, but did not restrain (see I Sam 2:22, 25; 3:13).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Toleration or implicit acceptance with have effects on the “Gentiles” (I Pet 2:11-12), other family members, and others who see (Dt 21:21).  But so will courageous, difficult actions, based on conviction.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of others (e.g. elders, authorities, counsellors) may be required.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preparation, 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crisis must include study, discussion, pre-agreements.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Parents must not be seduced into acceptance of sin and/or error. (Gal 6:1; Dt 12:8-9)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most serious consequence is a lost soul; other difficulties (jail, rehab, expenses, life limitations, reputation, isolation…) should be measured against that. (Mk 8:37)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D663F-D114-7A9C-15AD-B5D7361FB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43781-561A-4EB8-BB44-D458B521EF7A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16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>
            <a:extLst>
              <a:ext uri="{FF2B5EF4-FFF2-40B4-BE49-F238E27FC236}">
                <a16:creationId xmlns:a16="http://schemas.microsoft.com/office/drawing/2014/main" id="{5E215304-E3B8-4D3B-1830-079127C20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Suggestions for Helping the Troubled Teen</a:t>
            </a:r>
          </a:p>
        </p:txBody>
      </p:sp>
      <p:sp>
        <p:nvSpPr>
          <p:cNvPr id="105475" name="Content Placeholder 2">
            <a:extLst>
              <a:ext uri="{FF2B5EF4-FFF2-40B4-BE49-F238E27FC236}">
                <a16:creationId xmlns:a16="http://schemas.microsoft.com/office/drawing/2014/main" id="{5082001F-0055-ABA5-6C70-963C2F4EC0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11506200" cy="6248400"/>
          </a:xfrm>
        </p:spPr>
        <p:txBody>
          <a:bodyPr/>
          <a:lstStyle/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altLang="en-US" sz="2400" dirty="0"/>
              <a:t>Model self-control, integrity, humility, godliness;  Express love often.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altLang="en-US" sz="2400" dirty="0"/>
              <a:t>Decide what’s “big stuff”.</a:t>
            </a:r>
          </a:p>
          <a:p>
            <a:pPr lvl="1">
              <a:lnSpc>
                <a:spcPts val="2200"/>
              </a:lnSpc>
            </a:pPr>
            <a:r>
              <a:rPr lang="en-US" altLang="en-US" sz="2000" dirty="0"/>
              <a:t>Define the line of toleration (teen participate in rule setting)</a:t>
            </a:r>
          </a:p>
          <a:p>
            <a:pPr lvl="1">
              <a:lnSpc>
                <a:spcPts val="2200"/>
              </a:lnSpc>
            </a:pPr>
            <a:r>
              <a:rPr lang="en-US" altLang="en-US" sz="2000" dirty="0"/>
              <a:t>Save Restrictions for “Folly”… not just childishness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altLang="en-US" sz="2400" dirty="0"/>
              <a:t>Set &amp; enforce basic standards of behavior – no bluffs</a:t>
            </a:r>
          </a:p>
          <a:p>
            <a:pPr lvl="1">
              <a:lnSpc>
                <a:spcPts val="2200"/>
              </a:lnSpc>
            </a:pPr>
            <a:r>
              <a:rPr lang="en-US" altLang="en-US" sz="2000" dirty="0"/>
              <a:t>Worship attendance, respectful language, curfews, chore compliance, clothing, school attendance, forbidden activities (drugs, alcohol, sex, illegal activities/locations…)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altLang="en-US" sz="2400" dirty="0"/>
              <a:t>Discover &amp; use the tools of discipline:  </a:t>
            </a:r>
          </a:p>
          <a:p>
            <a:pPr lvl="1">
              <a:lnSpc>
                <a:spcPts val="2200"/>
              </a:lnSpc>
            </a:pPr>
            <a:r>
              <a:rPr lang="en-US" altLang="en-US" sz="2000" dirty="0"/>
              <a:t>Loss of freedom, privilege, social contacts, mobility</a:t>
            </a:r>
          </a:p>
          <a:p>
            <a:pPr lvl="1">
              <a:lnSpc>
                <a:spcPts val="2200"/>
              </a:lnSpc>
            </a:pPr>
            <a:r>
              <a:rPr lang="en-US" altLang="en-US" sz="2000" dirty="0"/>
              <a:t>Loss of property/pleasures</a:t>
            </a:r>
          </a:p>
          <a:p>
            <a:pPr lvl="1">
              <a:lnSpc>
                <a:spcPts val="2200"/>
              </a:lnSpc>
            </a:pPr>
            <a:r>
              <a:rPr lang="en-US" altLang="en-US" sz="2000" dirty="0"/>
              <a:t>Restitution for harmful/costly activities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altLang="en-US" sz="2400" dirty="0"/>
              <a:t>Reward the positive (but no bribes)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altLang="en-US" sz="2400" dirty="0"/>
              <a:t>Transition “ownership” (&amp; costs &amp; consequences); Eliminate “Credit”</a:t>
            </a:r>
          </a:p>
          <a:p>
            <a:pPr lvl="1">
              <a:lnSpc>
                <a:spcPts val="2200"/>
              </a:lnSpc>
            </a:pPr>
            <a:r>
              <a:rPr lang="en-US" altLang="en-US" sz="2000" dirty="0"/>
              <a:t>Car expenses, Phone bill, Clothing / Laundry, Entertainment, Luxury items 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altLang="en-US" sz="2400" dirty="0"/>
              <a:t>Continue to express love &amp; high expectations for potential outcomes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altLang="en-US" sz="2400" dirty="0"/>
              <a:t>Plan more family (incl. church family) activities, in hopes of participation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altLang="en-US" sz="2400" dirty="0"/>
              <a:t>Stay open to all communication opportunities</a:t>
            </a:r>
          </a:p>
          <a:p>
            <a:pPr lvl="1">
              <a:lnSpc>
                <a:spcPts val="2200"/>
              </a:lnSpc>
            </a:pPr>
            <a:r>
              <a:rPr lang="en-US" altLang="en-US" sz="2000" dirty="0"/>
              <a:t>Make even more time:  schedule (“low pressure”) events</a:t>
            </a:r>
          </a:p>
        </p:txBody>
      </p:sp>
      <p:sp>
        <p:nvSpPr>
          <p:cNvPr id="105477" name="Slide Number Placeholder 2">
            <a:extLst>
              <a:ext uri="{FF2B5EF4-FFF2-40B4-BE49-F238E27FC236}">
                <a16:creationId xmlns:a16="http://schemas.microsoft.com/office/drawing/2014/main" id="{1A21667F-60E1-DB79-1AC7-EBAA64E1D7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569C0C-453A-487A-9C19-4CE893FDE469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33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169E62E1-BF7D-C91F-DD06-DA51E95D3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609600"/>
          </a:xfrm>
        </p:spPr>
        <p:txBody>
          <a:bodyPr/>
          <a:lstStyle/>
          <a:p>
            <a:r>
              <a:rPr lang="en-US" altLang="en-US" dirty="0"/>
              <a:t>Life decisions aligned with our goal: What might we give 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93856-E112-5CC9-B54B-301E9BB4D8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9357" y="762000"/>
            <a:ext cx="11587844" cy="5943601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400" dirty="0"/>
              <a:t>For there are eunuchs who were born thus from their mother’s womb, and there are eunuchs who were made eunuchs by men, and there are eunuchs who have made themselves </a:t>
            </a:r>
            <a:r>
              <a:rPr lang="en-US" altLang="en-US" sz="2400" u="sng" dirty="0">
                <a:solidFill>
                  <a:srgbClr val="FFFF00"/>
                </a:solidFill>
              </a:rPr>
              <a:t>eunuchs for the kingdom of heaven’s sake</a:t>
            </a:r>
            <a:r>
              <a:rPr lang="en-US" altLang="en-US" sz="2400" dirty="0"/>
              <a:t>. He who is able to accept it, let him accept it. </a:t>
            </a:r>
            <a:r>
              <a:rPr lang="en-US" altLang="en-US" sz="2400" i="1" dirty="0"/>
              <a:t>(Matt 19:12)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400" dirty="0"/>
              <a:t>So Jesus answered and said, “Assuredly, I say to you, there is no one who has </a:t>
            </a:r>
            <a:r>
              <a:rPr lang="en-US" altLang="en-US" sz="2400" u="sng" dirty="0">
                <a:solidFill>
                  <a:srgbClr val="FFFF00"/>
                </a:solidFill>
              </a:rPr>
              <a:t>left house or brothers or sisters or father or mother or wife or children or lands</a:t>
            </a:r>
            <a:r>
              <a:rPr lang="en-US" altLang="en-US" sz="2400" dirty="0"/>
              <a:t>, for My sake and the gospel’s, </a:t>
            </a:r>
            <a:r>
              <a:rPr lang="en-US" altLang="en-US" sz="2400" baseline="30000" dirty="0"/>
              <a:t>30</a:t>
            </a:r>
            <a:r>
              <a:rPr lang="en-US" altLang="en-US" sz="2400" dirty="0"/>
              <a:t> who shall not receive a hundredfold…”  </a:t>
            </a:r>
            <a:r>
              <a:rPr lang="en-US" altLang="en-US" sz="2400" i="1" dirty="0"/>
              <a:t>(Mark 10:29-30)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400" dirty="0"/>
              <a:t>And Jesus said to Simon, “Do not be afraid. From now on you will catch men.” </a:t>
            </a:r>
            <a:r>
              <a:rPr lang="en-US" altLang="en-US" sz="2400" baseline="30000" dirty="0"/>
              <a:t>11</a:t>
            </a:r>
            <a:r>
              <a:rPr lang="en-US" altLang="en-US" sz="2400" dirty="0"/>
              <a:t> So when they had brought their boats to land, </a:t>
            </a:r>
            <a:r>
              <a:rPr lang="en-US" altLang="en-US" sz="2400" u="sng" dirty="0">
                <a:solidFill>
                  <a:srgbClr val="FFFF00"/>
                </a:solidFill>
              </a:rPr>
              <a:t>they forsook all and followed Him</a:t>
            </a:r>
            <a:r>
              <a:rPr lang="en-US" altLang="en-US" sz="2400" dirty="0"/>
              <a:t>.  </a:t>
            </a:r>
            <a:r>
              <a:rPr lang="en-US" altLang="en-US" sz="2400" i="1" dirty="0"/>
              <a:t>(Luke 5:10-11)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400" dirty="0"/>
              <a:t>If your right eye causes you to sin, </a:t>
            </a:r>
            <a:r>
              <a:rPr lang="en-US" altLang="en-US" sz="2400" u="sng" dirty="0">
                <a:solidFill>
                  <a:srgbClr val="FFFF00"/>
                </a:solidFill>
              </a:rPr>
              <a:t>pluck it out and cast it from you</a:t>
            </a:r>
            <a:r>
              <a:rPr lang="en-US" altLang="en-US" sz="2400" dirty="0"/>
              <a:t>; for it is more profitable for you that one of your members perish, than for your whole body to be cast into hell.  </a:t>
            </a:r>
            <a:r>
              <a:rPr lang="en-US" altLang="en-US" sz="2400" baseline="30000" dirty="0"/>
              <a:t>30</a:t>
            </a:r>
            <a:r>
              <a:rPr lang="en-US" altLang="en-US" sz="2400" dirty="0"/>
              <a:t>And if your right hand causes you to sin, </a:t>
            </a:r>
            <a:r>
              <a:rPr lang="en-US" altLang="en-US" sz="2400" u="sng" dirty="0">
                <a:solidFill>
                  <a:srgbClr val="FFFF00"/>
                </a:solidFill>
              </a:rPr>
              <a:t>cut it off and cast it from you</a:t>
            </a:r>
            <a:r>
              <a:rPr lang="en-US" altLang="en-US" sz="2400" dirty="0"/>
              <a:t>; for it is more profitable for you that one of your members perish, than for your whole body to be cast into hell.  </a:t>
            </a:r>
            <a:r>
              <a:rPr lang="en-US" altLang="en-US" sz="2400" i="1" dirty="0"/>
              <a:t>(Matt 5:29-30)</a:t>
            </a:r>
            <a:endParaRPr lang="en-US" altLang="en-US" sz="2400" dirty="0"/>
          </a:p>
        </p:txBody>
      </p:sp>
      <p:sp>
        <p:nvSpPr>
          <p:cNvPr id="50181" name="Slide Number Placeholder 3">
            <a:extLst>
              <a:ext uri="{FF2B5EF4-FFF2-40B4-BE49-F238E27FC236}">
                <a16:creationId xmlns:a16="http://schemas.microsoft.com/office/drawing/2014/main" id="{54FE5969-7DAF-9BD4-F802-28F0990D3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C5EF61-192D-4F7E-B059-F3C5D6F6CAE7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34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25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>
            <a:extLst>
              <a:ext uri="{FF2B5EF4-FFF2-40B4-BE49-F238E27FC236}">
                <a16:creationId xmlns:a16="http://schemas.microsoft.com/office/drawing/2014/main" id="{4B188D83-DBFA-77B7-392D-0F5B0490D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391400" cy="609600"/>
          </a:xfrm>
        </p:spPr>
        <p:txBody>
          <a:bodyPr/>
          <a:lstStyle/>
          <a:p>
            <a:r>
              <a:rPr lang="en-US" altLang="en-US"/>
              <a:t>Strength for Christians in Tragedy</a:t>
            </a:r>
          </a:p>
        </p:txBody>
      </p:sp>
      <p:sp>
        <p:nvSpPr>
          <p:cNvPr id="99331" name="Content Placeholder 2">
            <a:extLst>
              <a:ext uri="{FF2B5EF4-FFF2-40B4-BE49-F238E27FC236}">
                <a16:creationId xmlns:a16="http://schemas.microsoft.com/office/drawing/2014/main" id="{39E6FDBD-1B74-E7EB-AD9B-DCB0B10F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11506200" cy="6019800"/>
          </a:xfrm>
        </p:spPr>
        <p:txBody>
          <a:bodyPr/>
          <a:lstStyle/>
          <a:p>
            <a:pPr marL="285750" indent="-285750">
              <a:defRPr/>
            </a:pPr>
            <a:r>
              <a:rPr lang="en-US" dirty="0"/>
              <a:t>Understanding man and God mitigates the shock and grief </a:t>
            </a:r>
          </a:p>
          <a:p>
            <a:pPr marL="685800" lvl="1" indent="-342900">
              <a:defRPr/>
            </a:pPr>
            <a:r>
              <a:rPr lang="en-US" dirty="0"/>
              <a:t>Rom 8:19-23 – Creation subject to futility, groans &amp; labors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FF00"/>
                </a:solidFill>
                <a:sym typeface="Wingdings" panose="05000000000000000000" pitchFamily="2" charset="2"/>
              </a:rPr>
              <a:t>to be fixed</a:t>
            </a:r>
            <a:r>
              <a:rPr lang="en-US" dirty="0">
                <a:sym typeface="Wingdings" panose="05000000000000000000" pitchFamily="2" charset="2"/>
              </a:rPr>
              <a:t>!</a:t>
            </a:r>
            <a:endParaRPr lang="en-US" dirty="0"/>
          </a:p>
          <a:p>
            <a:pPr marL="685800" lvl="1" indent="-342900">
              <a:defRPr/>
            </a:pPr>
            <a:r>
              <a:rPr lang="en-US" dirty="0"/>
              <a:t>Rom 8:35-39 – No tragedy (nothing) can separate us from </a:t>
            </a:r>
            <a:r>
              <a:rPr lang="en-US" dirty="0">
                <a:solidFill>
                  <a:srgbClr val="FFFF00"/>
                </a:solidFill>
              </a:rPr>
              <a:t>Christ’s love</a:t>
            </a:r>
            <a:r>
              <a:rPr lang="en-US" dirty="0"/>
              <a:t>.</a:t>
            </a:r>
          </a:p>
          <a:p>
            <a:pPr marL="685800" lvl="1" indent="-342900">
              <a:defRPr/>
            </a:pPr>
            <a:r>
              <a:rPr lang="en-US" dirty="0"/>
              <a:t>II </a:t>
            </a:r>
            <a:r>
              <a:rPr lang="en-US" dirty="0" err="1"/>
              <a:t>Cor</a:t>
            </a:r>
            <a:r>
              <a:rPr lang="en-US" dirty="0"/>
              <a:t> 4:16-5:4 – Earthly tabernacle perishing, inward man </a:t>
            </a:r>
            <a:r>
              <a:rPr lang="en-US" dirty="0">
                <a:solidFill>
                  <a:srgbClr val="FFFF00"/>
                </a:solidFill>
              </a:rPr>
              <a:t>renewed</a:t>
            </a:r>
            <a:r>
              <a:rPr lang="en-US" dirty="0"/>
              <a:t>.</a:t>
            </a:r>
          </a:p>
          <a:p>
            <a:pPr marL="685800" lvl="1" indent="-342900">
              <a:defRPr/>
            </a:pPr>
            <a:r>
              <a:rPr lang="en-US" dirty="0"/>
              <a:t>I </a:t>
            </a:r>
            <a:r>
              <a:rPr lang="en-US" dirty="0" err="1"/>
              <a:t>Cor</a:t>
            </a:r>
            <a:r>
              <a:rPr lang="en-US" dirty="0"/>
              <a:t> 15:50-55 – Dead raised incorruptible; mortal put on </a:t>
            </a:r>
            <a:r>
              <a:rPr lang="en-US" dirty="0">
                <a:solidFill>
                  <a:srgbClr val="FFFF00"/>
                </a:solidFill>
              </a:rPr>
              <a:t>immortality</a:t>
            </a:r>
            <a:r>
              <a:rPr lang="en-US" dirty="0"/>
              <a:t>.</a:t>
            </a:r>
          </a:p>
          <a:p>
            <a:pPr marL="685800" lvl="1" indent="-342900">
              <a:defRPr/>
            </a:pPr>
            <a:r>
              <a:rPr lang="en-US" dirty="0"/>
              <a:t>I </a:t>
            </a:r>
            <a:r>
              <a:rPr lang="en-US" dirty="0" err="1"/>
              <a:t>Thes</a:t>
            </a:r>
            <a:r>
              <a:rPr lang="en-US" dirty="0"/>
              <a:t> 4:13-18 – Sorrow not, even as rest… </a:t>
            </a:r>
            <a:r>
              <a:rPr lang="en-US" dirty="0">
                <a:solidFill>
                  <a:srgbClr val="FFFF00"/>
                </a:solidFill>
              </a:rPr>
              <a:t>dead will rise </a:t>
            </a:r>
            <a:r>
              <a:rPr lang="en-US" dirty="0"/>
              <a:t>first.</a:t>
            </a:r>
          </a:p>
          <a:p>
            <a:pPr marL="685800" lvl="1" indent="-342900">
              <a:defRPr/>
            </a:pPr>
            <a:r>
              <a:rPr lang="en-US" dirty="0"/>
              <a:t>Ps 116:15 – Precious in </a:t>
            </a:r>
            <a:r>
              <a:rPr lang="en-US" dirty="0">
                <a:solidFill>
                  <a:srgbClr val="FFFF00"/>
                </a:solidFill>
              </a:rPr>
              <a:t>sight of the Lord </a:t>
            </a:r>
            <a:r>
              <a:rPr lang="en-US" dirty="0"/>
              <a:t>is…death of His saints.</a:t>
            </a:r>
          </a:p>
          <a:p>
            <a:pPr marL="685800" lvl="1" indent="-342900">
              <a:defRPr/>
            </a:pPr>
            <a:r>
              <a:rPr lang="en-US" dirty="0"/>
              <a:t>Rom 5:3-5 – Tribulation produces </a:t>
            </a:r>
            <a:r>
              <a:rPr lang="en-US" dirty="0">
                <a:solidFill>
                  <a:srgbClr val="FFFF00"/>
                </a:solidFill>
              </a:rPr>
              <a:t>perseverance, character, hope</a:t>
            </a:r>
          </a:p>
          <a:p>
            <a:pPr marL="285750" indent="-285750">
              <a:defRPr/>
            </a:pPr>
            <a:r>
              <a:rPr lang="en-US" dirty="0"/>
              <a:t>How do we prepare?</a:t>
            </a:r>
          </a:p>
          <a:p>
            <a:pPr marL="685800" lvl="1">
              <a:defRPr/>
            </a:pPr>
            <a:r>
              <a:rPr lang="en-US" dirty="0"/>
              <a:t>Strengthen our faith, prepare ourselves (&amp; our children)</a:t>
            </a:r>
          </a:p>
          <a:p>
            <a:pPr marL="685800" lvl="1">
              <a:defRPr/>
            </a:pPr>
            <a:r>
              <a:rPr lang="en-US" dirty="0"/>
              <a:t>Imagine the worst, with the blessings and victory to follow)</a:t>
            </a:r>
          </a:p>
          <a:p>
            <a:pPr marL="685800" lvl="1">
              <a:defRPr/>
            </a:pPr>
            <a:r>
              <a:rPr lang="en-US" dirty="0"/>
              <a:t>Comfort others (with family), experience mourning through them</a:t>
            </a:r>
          </a:p>
          <a:p>
            <a:pPr marL="685800" lvl="1">
              <a:defRPr/>
            </a:pPr>
            <a:r>
              <a:rPr lang="en-US" dirty="0"/>
              <a:t>Build a foundation of teaching/example that will survive in tragedy</a:t>
            </a:r>
          </a:p>
        </p:txBody>
      </p:sp>
      <p:sp>
        <p:nvSpPr>
          <p:cNvPr id="106501" name="Slide Number Placeholder 2">
            <a:extLst>
              <a:ext uri="{FF2B5EF4-FFF2-40B4-BE49-F238E27FC236}">
                <a16:creationId xmlns:a16="http://schemas.microsoft.com/office/drawing/2014/main" id="{BDEB4B93-7629-A54C-D867-D7A31F563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4CE691-6937-4E1F-A690-E6B59ED795BF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35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3C4A9D16-8A93-6CFF-CFB5-6F6C6126D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Ephesians 6:4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CBDEA-15B8-60EA-00B8-B05D2F13B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470" y="533400"/>
            <a:ext cx="11860530" cy="5181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And you, fathers, do not provoke your children to wrath, but </a:t>
            </a:r>
            <a:r>
              <a:rPr lang="en-US" u="sng" dirty="0">
                <a:solidFill>
                  <a:srgbClr val="FFFF00"/>
                </a:solidFill>
              </a:rPr>
              <a:t>bring them up </a:t>
            </a:r>
            <a:r>
              <a:rPr lang="en-US" dirty="0"/>
              <a:t>in the </a:t>
            </a:r>
            <a:r>
              <a:rPr lang="en-US" u="sng" dirty="0">
                <a:solidFill>
                  <a:srgbClr val="FFFF00"/>
                </a:solidFill>
              </a:rPr>
              <a:t>training</a:t>
            </a:r>
            <a:r>
              <a:rPr lang="en-US" dirty="0"/>
              <a:t> and </a:t>
            </a:r>
            <a:r>
              <a:rPr lang="en-US" u="sng" dirty="0">
                <a:solidFill>
                  <a:srgbClr val="FFFF00"/>
                </a:solidFill>
              </a:rPr>
              <a:t>admonition</a:t>
            </a:r>
            <a:r>
              <a:rPr lang="en-US" dirty="0"/>
              <a:t> of the Lord.</a:t>
            </a:r>
            <a:br>
              <a:rPr lang="en-US" dirty="0"/>
            </a:br>
            <a:endParaRPr lang="en-US" dirty="0"/>
          </a:p>
          <a:p>
            <a:pPr marL="234950" indent="-234950">
              <a:defRPr/>
            </a:pPr>
            <a:r>
              <a:rPr lang="en-US" sz="2400" dirty="0">
                <a:solidFill>
                  <a:srgbClr val="FFFF00"/>
                </a:solidFill>
              </a:rPr>
              <a:t>Bring them up </a:t>
            </a:r>
            <a:r>
              <a:rPr lang="en-US" sz="2400" dirty="0"/>
              <a:t>[KJV, NKJV], </a:t>
            </a:r>
            <a:r>
              <a:rPr lang="en-US" sz="2400" dirty="0">
                <a:solidFill>
                  <a:srgbClr val="FFFF00"/>
                </a:solidFill>
              </a:rPr>
              <a:t>Nurture</a:t>
            </a:r>
            <a:r>
              <a:rPr lang="en-US" sz="2400" dirty="0"/>
              <a:t> [ASV], </a:t>
            </a:r>
            <a:r>
              <a:rPr lang="en-US" sz="2400" dirty="0">
                <a:solidFill>
                  <a:srgbClr val="FFFF00"/>
                </a:solidFill>
              </a:rPr>
              <a:t>Rear</a:t>
            </a:r>
            <a:r>
              <a:rPr lang="en-US" sz="2400" dirty="0"/>
              <a:t> (gently) [</a:t>
            </a:r>
            <a:r>
              <a:rPr lang="en-US" sz="2400" dirty="0" err="1"/>
              <a:t>Ampl</a:t>
            </a:r>
            <a:r>
              <a:rPr lang="en-US" sz="2400" dirty="0"/>
              <a:t>]</a:t>
            </a:r>
          </a:p>
          <a:p>
            <a:pPr marL="450850" lvl="2">
              <a:defRPr/>
            </a:pPr>
            <a:r>
              <a:rPr lang="en-US" sz="2400" i="1" dirty="0" err="1"/>
              <a:t>Ek-trepho</a:t>
            </a:r>
            <a:r>
              <a:rPr lang="en-US" sz="2400" dirty="0"/>
              <a:t> – to bring up, promote health &amp; strength, educate</a:t>
            </a:r>
          </a:p>
          <a:p>
            <a:pPr marL="450850" lvl="2">
              <a:defRPr/>
            </a:pPr>
            <a:r>
              <a:rPr lang="en-US" sz="2400" dirty="0"/>
              <a:t>Related to Gr. </a:t>
            </a:r>
            <a:r>
              <a:rPr lang="en-US" sz="2400" i="1" dirty="0" err="1"/>
              <a:t>trophos</a:t>
            </a:r>
            <a:r>
              <a:rPr lang="en-US" sz="2400" dirty="0"/>
              <a:t> – nourish;   I </a:t>
            </a:r>
            <a:r>
              <a:rPr lang="en-US" sz="2400" dirty="0" err="1"/>
              <a:t>Thess</a:t>
            </a:r>
            <a:r>
              <a:rPr lang="en-US" sz="2400" dirty="0"/>
              <a:t> 2:7 – “nursing”</a:t>
            </a:r>
          </a:p>
          <a:p>
            <a:pPr marL="234950" indent="-234950">
              <a:defRPr/>
            </a:pPr>
            <a:r>
              <a:rPr lang="en-US" sz="2400" dirty="0">
                <a:solidFill>
                  <a:srgbClr val="FFFF00"/>
                </a:solidFill>
              </a:rPr>
              <a:t>Training</a:t>
            </a:r>
            <a:r>
              <a:rPr lang="en-US" sz="2400" dirty="0"/>
              <a:t> [NKJV], Nurture [KJV], </a:t>
            </a:r>
            <a:r>
              <a:rPr lang="en-US" sz="2400" dirty="0">
                <a:solidFill>
                  <a:srgbClr val="FFFF00"/>
                </a:solidFill>
              </a:rPr>
              <a:t>Chastening</a:t>
            </a:r>
            <a:r>
              <a:rPr lang="en-US" sz="2400" dirty="0"/>
              <a:t> [ASV], </a:t>
            </a:r>
            <a:r>
              <a:rPr lang="en-US" sz="2400" dirty="0">
                <a:solidFill>
                  <a:srgbClr val="FFFF00"/>
                </a:solidFill>
              </a:rPr>
              <a:t>Discipline</a:t>
            </a:r>
            <a:r>
              <a:rPr lang="en-US" sz="2400" dirty="0"/>
              <a:t> [RSV] </a:t>
            </a:r>
          </a:p>
          <a:p>
            <a:pPr marL="450850" lvl="2">
              <a:defRPr/>
            </a:pPr>
            <a:r>
              <a:rPr lang="en-US" sz="2400" i="1" dirty="0"/>
              <a:t>“To train a child… discipline that regulates character” – Vine’s</a:t>
            </a:r>
          </a:p>
          <a:p>
            <a:pPr marL="450850" lvl="2">
              <a:defRPr/>
            </a:pPr>
            <a:r>
              <a:rPr lang="en-US" sz="2400" i="1" dirty="0"/>
              <a:t>Also used in:  II Tim 2:25 &amp; 3:16 – “Correction”</a:t>
            </a:r>
          </a:p>
          <a:p>
            <a:pPr marL="450850" lvl="2">
              <a:defRPr/>
            </a:pPr>
            <a:r>
              <a:rPr lang="en-US" sz="2400" i="1" dirty="0"/>
              <a:t>Heb 12:5ff – “A father [punishing] for son’s good (see II </a:t>
            </a:r>
            <a:r>
              <a:rPr lang="en-US" sz="2400" i="1" dirty="0" err="1"/>
              <a:t>Cor</a:t>
            </a:r>
            <a:r>
              <a:rPr lang="en-US" sz="2400" i="1" dirty="0"/>
              <a:t> 6:9)</a:t>
            </a:r>
          </a:p>
          <a:p>
            <a:pPr marL="234950" indent="-234950">
              <a:defRPr/>
            </a:pPr>
            <a:r>
              <a:rPr lang="en-US" sz="2400" dirty="0">
                <a:solidFill>
                  <a:srgbClr val="FFFF00"/>
                </a:solidFill>
              </a:rPr>
              <a:t>Admonition</a:t>
            </a:r>
            <a:r>
              <a:rPr lang="en-US" sz="2400" dirty="0"/>
              <a:t> [KJV, ASV, NKJV], </a:t>
            </a:r>
            <a:r>
              <a:rPr lang="en-US" sz="2400" dirty="0">
                <a:solidFill>
                  <a:srgbClr val="FFFF00"/>
                </a:solidFill>
              </a:rPr>
              <a:t>Counsel</a:t>
            </a:r>
            <a:r>
              <a:rPr lang="en-US" sz="2400" dirty="0"/>
              <a:t> [</a:t>
            </a:r>
            <a:r>
              <a:rPr lang="en-US" sz="2400" dirty="0" err="1"/>
              <a:t>Ampl</a:t>
            </a:r>
            <a:r>
              <a:rPr lang="en-US" sz="2400" dirty="0"/>
              <a:t>], </a:t>
            </a:r>
            <a:r>
              <a:rPr lang="en-US" sz="2400" dirty="0">
                <a:solidFill>
                  <a:srgbClr val="FFFF00"/>
                </a:solidFill>
              </a:rPr>
              <a:t>Instruction</a:t>
            </a:r>
            <a:r>
              <a:rPr lang="en-US" sz="2400" dirty="0"/>
              <a:t> [RSV] </a:t>
            </a:r>
          </a:p>
          <a:p>
            <a:pPr marL="450850" lvl="2">
              <a:defRPr/>
            </a:pPr>
            <a:r>
              <a:rPr lang="en-US" sz="2400" i="1" dirty="0"/>
              <a:t>From the Gr. Nous = mind, and </a:t>
            </a:r>
            <a:r>
              <a:rPr lang="en-US" sz="2400" i="1" dirty="0" err="1"/>
              <a:t>tithemi</a:t>
            </a:r>
            <a:r>
              <a:rPr lang="en-US" sz="2400" i="1" dirty="0"/>
              <a:t> = to put – “a putting in mind”</a:t>
            </a:r>
          </a:p>
          <a:p>
            <a:pPr marL="450850" lvl="2">
              <a:defRPr/>
            </a:pPr>
            <a:r>
              <a:rPr lang="en-US" sz="2400" i="1" dirty="0"/>
              <a:t>Also used in:  I Cor 10:11 (purpose of scripture), I Cor 4:14 &amp; Titus 3:10 (warning), I </a:t>
            </a:r>
            <a:r>
              <a:rPr lang="en-US" sz="2400" i="1" dirty="0" err="1"/>
              <a:t>Thes</a:t>
            </a:r>
            <a:r>
              <a:rPr lang="en-US" sz="2400" i="1" dirty="0"/>
              <a:t> 5:12 (what elders do), Rom 15:14 (we do for each other).</a:t>
            </a:r>
            <a:endParaRPr lang="en-US" sz="2400" dirty="0"/>
          </a:p>
        </p:txBody>
      </p:sp>
      <p:sp>
        <p:nvSpPr>
          <p:cNvPr id="58373" name="Slide Number Placeholder 3">
            <a:extLst>
              <a:ext uri="{FF2B5EF4-FFF2-40B4-BE49-F238E27FC236}">
                <a16:creationId xmlns:a16="http://schemas.microsoft.com/office/drawing/2014/main" id="{D8601B2C-9F89-FB66-B754-6A05CF498F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210638-8CC7-43AC-BC40-C88A451293B4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36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007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2691105-5CE7-F5D9-CB8A-BBB2CE80B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Father’s Discipline (Heb 12:5-11)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803B29A8-128B-421B-AB4A-80650ABB0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704850"/>
            <a:ext cx="11734800" cy="6096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FontTx/>
              <a:buNone/>
              <a:defRPr/>
            </a:pPr>
            <a:r>
              <a:rPr lang="en-US" sz="2400" b="0" baseline="30000" dirty="0">
                <a:latin typeface="+mj-lt"/>
              </a:rPr>
              <a:t>5</a:t>
            </a:r>
            <a:r>
              <a:rPr lang="en-US" sz="2400" b="0" dirty="0">
                <a:latin typeface="+mj-lt"/>
              </a:rPr>
              <a:t>And you have forgotten the exhortation which speaks to you as to sons:  </a:t>
            </a:r>
            <a:br>
              <a:rPr lang="en-US" sz="2400" b="0" dirty="0">
                <a:latin typeface="+mj-lt"/>
              </a:rPr>
            </a:br>
            <a:r>
              <a:rPr lang="en-US" sz="2400" b="0" dirty="0">
                <a:latin typeface="+mj-lt"/>
              </a:rPr>
              <a:t>“My son, do not despise the chastening of the Lord, nor be discouraged </a:t>
            </a:r>
            <a:br>
              <a:rPr lang="en-US" sz="2400" b="0" dirty="0">
                <a:latin typeface="+mj-lt"/>
              </a:rPr>
            </a:br>
            <a:r>
              <a:rPr lang="en-US" sz="2400" b="0" dirty="0">
                <a:latin typeface="+mj-lt"/>
              </a:rPr>
              <a:t>when you are rebuked by Him;  </a:t>
            </a:r>
            <a:r>
              <a:rPr lang="en-US" sz="2400" b="0" baseline="30000" dirty="0">
                <a:latin typeface="+mj-lt"/>
              </a:rPr>
              <a:t>6</a:t>
            </a:r>
            <a:r>
              <a:rPr lang="en-US" sz="2400" b="0" dirty="0">
                <a:latin typeface="+mj-lt"/>
              </a:rPr>
              <a:t>For whom the Lord </a:t>
            </a:r>
            <a:r>
              <a:rPr lang="en-US" sz="2400" dirty="0">
                <a:solidFill>
                  <a:srgbClr val="66FFFF"/>
                </a:solidFill>
                <a:latin typeface="+mj-lt"/>
              </a:rPr>
              <a:t>loves</a:t>
            </a:r>
            <a:r>
              <a:rPr lang="en-US" sz="2400" b="0" dirty="0">
                <a:latin typeface="+mj-lt"/>
              </a:rPr>
              <a:t> He chastens, </a:t>
            </a:r>
            <a:br>
              <a:rPr lang="en-US" sz="2400" b="0" dirty="0">
                <a:latin typeface="+mj-lt"/>
              </a:rPr>
            </a:br>
            <a:r>
              <a:rPr lang="en-US" sz="2400" b="0" dirty="0">
                <a:latin typeface="+mj-lt"/>
              </a:rPr>
              <a:t>And scourges every son whom </a:t>
            </a:r>
            <a:r>
              <a:rPr lang="en-US" sz="2400" dirty="0">
                <a:solidFill>
                  <a:srgbClr val="66FFFF"/>
                </a:solidFill>
                <a:latin typeface="+mj-lt"/>
              </a:rPr>
              <a:t>He receives</a:t>
            </a:r>
            <a:r>
              <a:rPr lang="en-US" sz="2400" b="0" dirty="0">
                <a:latin typeface="+mj-lt"/>
              </a:rPr>
              <a:t>.” </a:t>
            </a:r>
            <a:br>
              <a:rPr lang="en-US" sz="2400" b="0" dirty="0">
                <a:latin typeface="+mj-lt"/>
              </a:rPr>
            </a:br>
            <a:r>
              <a:rPr lang="en-US" sz="2400" b="0" dirty="0">
                <a:latin typeface="+mj-lt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FontTx/>
              <a:buNone/>
              <a:defRPr/>
            </a:pPr>
            <a:r>
              <a:rPr lang="en-US" sz="2400" b="0" baseline="30000" dirty="0">
                <a:latin typeface="+mj-lt"/>
              </a:rPr>
              <a:t>7</a:t>
            </a:r>
            <a:r>
              <a:rPr lang="en-US" sz="2400" b="0" dirty="0">
                <a:latin typeface="+mj-lt"/>
              </a:rPr>
              <a:t>If you endure chastening, God deals with you as with sons; for what son is there whom a father does not chasten?  </a:t>
            </a:r>
            <a:r>
              <a:rPr lang="en-US" sz="2400" b="0" baseline="30000" dirty="0">
                <a:latin typeface="+mj-lt"/>
              </a:rPr>
              <a:t>8</a:t>
            </a:r>
            <a:r>
              <a:rPr lang="en-US" sz="2400" b="0" dirty="0">
                <a:latin typeface="+mj-lt"/>
              </a:rPr>
              <a:t>But if you are without chastening of which all have become partakers, then you are </a:t>
            </a:r>
            <a:r>
              <a:rPr lang="en-US" sz="2400" dirty="0">
                <a:solidFill>
                  <a:srgbClr val="66FFFF"/>
                </a:solidFill>
                <a:latin typeface="+mj-lt"/>
              </a:rPr>
              <a:t>illegitimate and not sons</a:t>
            </a:r>
            <a:r>
              <a:rPr lang="en-US" sz="2400" b="0" dirty="0">
                <a:latin typeface="+mj-lt"/>
              </a:rPr>
              <a:t>. </a:t>
            </a:r>
            <a:r>
              <a:rPr lang="en-US" sz="2400" b="0" baseline="30000" dirty="0">
                <a:latin typeface="+mj-lt"/>
              </a:rPr>
              <a:t>9</a:t>
            </a:r>
            <a:r>
              <a:rPr lang="en-US" sz="2400" b="0" dirty="0">
                <a:latin typeface="+mj-lt"/>
              </a:rPr>
              <a:t>Furthermore, we have had human fathers who corrected us, and we paid them respect.  Shall we not much more readily be in subjection to the Father of spirits and live?  </a:t>
            </a:r>
            <a:r>
              <a:rPr lang="en-US" sz="2400" b="0" baseline="30000" dirty="0">
                <a:latin typeface="+mj-lt"/>
              </a:rPr>
              <a:t>10</a:t>
            </a:r>
            <a:r>
              <a:rPr lang="en-US" sz="2400" b="0" dirty="0">
                <a:latin typeface="+mj-lt"/>
              </a:rPr>
              <a:t>For they indeed for a few days chastened us as </a:t>
            </a:r>
            <a:r>
              <a:rPr lang="en-US" sz="2400" dirty="0">
                <a:solidFill>
                  <a:srgbClr val="66FFFF"/>
                </a:solidFill>
                <a:latin typeface="+mj-lt"/>
              </a:rPr>
              <a:t>seemed best to them</a:t>
            </a:r>
            <a:r>
              <a:rPr lang="en-US" sz="2400" b="0" dirty="0">
                <a:latin typeface="+mj-lt"/>
              </a:rPr>
              <a:t>, but He for our profit, that we may be partakers of His </a:t>
            </a:r>
            <a:r>
              <a:rPr lang="en-US" sz="2400" dirty="0">
                <a:solidFill>
                  <a:srgbClr val="66FFFF"/>
                </a:solidFill>
                <a:latin typeface="+mj-lt"/>
              </a:rPr>
              <a:t>holiness</a:t>
            </a:r>
            <a:r>
              <a:rPr lang="en-US" sz="2400" b="0" dirty="0">
                <a:latin typeface="+mj-lt"/>
              </a:rPr>
              <a:t>.</a:t>
            </a:r>
            <a:br>
              <a:rPr lang="en-US" sz="2400" b="0" dirty="0">
                <a:latin typeface="+mj-lt"/>
              </a:rPr>
            </a:br>
            <a:endParaRPr lang="en-US" sz="2400" b="0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FontTx/>
              <a:buNone/>
              <a:defRPr/>
            </a:pPr>
            <a:r>
              <a:rPr lang="en-US" sz="2400" b="0" baseline="30000" dirty="0">
                <a:latin typeface="+mj-lt"/>
              </a:rPr>
              <a:t>11</a:t>
            </a:r>
            <a:r>
              <a:rPr lang="en-US" sz="2400" b="0" dirty="0">
                <a:latin typeface="+mj-lt"/>
              </a:rPr>
              <a:t>Now no chastening seems to be joyful for the present, but grievous; nevertheless, afterward it yields the peaceable fruit of </a:t>
            </a:r>
            <a:r>
              <a:rPr lang="en-US" sz="2400" dirty="0">
                <a:solidFill>
                  <a:srgbClr val="66FFFF"/>
                </a:solidFill>
                <a:latin typeface="+mj-lt"/>
              </a:rPr>
              <a:t>righteousness</a:t>
            </a:r>
            <a:r>
              <a:rPr lang="en-US" sz="2400" b="0" dirty="0">
                <a:latin typeface="+mj-lt"/>
              </a:rPr>
              <a:t> to those who have been </a:t>
            </a:r>
            <a:r>
              <a:rPr lang="en-US" sz="2400" dirty="0">
                <a:solidFill>
                  <a:srgbClr val="66FFFF"/>
                </a:solidFill>
                <a:latin typeface="+mj-lt"/>
              </a:rPr>
              <a:t>trained</a:t>
            </a:r>
            <a:r>
              <a:rPr lang="en-US" sz="2400" b="0" dirty="0">
                <a:latin typeface="+mj-lt"/>
              </a:rPr>
              <a:t> by it.</a:t>
            </a:r>
          </a:p>
        </p:txBody>
      </p:sp>
      <p:sp>
        <p:nvSpPr>
          <p:cNvPr id="145414" name="AutoShape 6">
            <a:extLst>
              <a:ext uri="{FF2B5EF4-FFF2-40B4-BE49-F238E27FC236}">
                <a16:creationId xmlns:a16="http://schemas.microsoft.com/office/drawing/2014/main" id="{E7DF3892-FAA5-0445-2C6F-9156BD728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837" y="6219825"/>
            <a:ext cx="3446463" cy="457200"/>
          </a:xfrm>
          <a:prstGeom prst="wedgeRoundRectCallout">
            <a:avLst>
              <a:gd name="adj1" fmla="val -52958"/>
              <a:gd name="adj2" fmla="val -76880"/>
              <a:gd name="adj3" fmla="val 16667"/>
            </a:avLst>
          </a:prstGeom>
          <a:solidFill>
            <a:srgbClr val="FFFF00">
              <a:alpha val="8117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Goal: Righteousness</a:t>
            </a:r>
          </a:p>
        </p:txBody>
      </p:sp>
      <p:sp>
        <p:nvSpPr>
          <p:cNvPr id="2" name="AutoShape 5">
            <a:extLst>
              <a:ext uri="{FF2B5EF4-FFF2-40B4-BE49-F238E27FC236}">
                <a16:creationId xmlns:a16="http://schemas.microsoft.com/office/drawing/2014/main" id="{22E4F050-C76C-60D7-1AC8-991D54A80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648200"/>
            <a:ext cx="3276600" cy="744538"/>
          </a:xfrm>
          <a:prstGeom prst="wedgeRoundRectCallout">
            <a:avLst>
              <a:gd name="adj1" fmla="val -67287"/>
              <a:gd name="adj2" fmla="val -62380"/>
              <a:gd name="adj3" fmla="val 16667"/>
            </a:avLst>
          </a:prstGeom>
          <a:solidFill>
            <a:srgbClr val="FFFF00">
              <a:alpha val="8117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Deliberation and Judgment Exercised</a:t>
            </a:r>
          </a:p>
        </p:txBody>
      </p:sp>
      <p:sp>
        <p:nvSpPr>
          <p:cNvPr id="3" name="AutoShape 6">
            <a:extLst>
              <a:ext uri="{FF2B5EF4-FFF2-40B4-BE49-F238E27FC236}">
                <a16:creationId xmlns:a16="http://schemas.microsoft.com/office/drawing/2014/main" id="{87D413ED-50BE-4579-D133-02EE41139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393" y="4973638"/>
            <a:ext cx="2459037" cy="457200"/>
          </a:xfrm>
          <a:prstGeom prst="wedgeRoundRectCallout">
            <a:avLst>
              <a:gd name="adj1" fmla="val -73194"/>
              <a:gd name="adj2" fmla="val -70630"/>
              <a:gd name="adj3" fmla="val 16667"/>
            </a:avLst>
          </a:prstGeom>
          <a:solidFill>
            <a:srgbClr val="FFFF00">
              <a:alpha val="8117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Goal: Holiness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C503A32-1C9C-92AD-0CE6-54158DF4990A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1876427"/>
            <a:ext cx="2713830" cy="666746"/>
            <a:chOff x="3891813" y="1749821"/>
            <a:chExt cx="2813787" cy="744980"/>
          </a:xfrm>
        </p:grpSpPr>
        <p:sp>
          <p:nvSpPr>
            <p:cNvPr id="145413" name="AutoShape 5">
              <a:extLst>
                <a:ext uri="{FF2B5EF4-FFF2-40B4-BE49-F238E27FC236}">
                  <a16:creationId xmlns:a16="http://schemas.microsoft.com/office/drawing/2014/main" id="{0D511787-66E3-3B85-7702-D84F1B837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1813" y="1750263"/>
              <a:ext cx="2813787" cy="744538"/>
            </a:xfrm>
            <a:prstGeom prst="wedgeRoundRectCallout">
              <a:avLst>
                <a:gd name="adj1" fmla="val -57795"/>
                <a:gd name="adj2" fmla="val 170904"/>
                <a:gd name="adj3" fmla="val 16667"/>
              </a:avLst>
            </a:prstGeom>
            <a:solidFill>
              <a:srgbClr val="FFFF00">
                <a:alpha val="8117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tx1"/>
                  </a:solidFill>
                  <a:cs typeface="Calibri" panose="020F0502020204030204" pitchFamily="34" charset="0"/>
                </a:rPr>
                <a:t>Evidence of Care &amp; Belonging</a:t>
              </a:r>
            </a:p>
          </p:txBody>
        </p:sp>
        <p:sp>
          <p:nvSpPr>
            <p:cNvPr id="4" name="AutoShape 5">
              <a:extLst>
                <a:ext uri="{FF2B5EF4-FFF2-40B4-BE49-F238E27FC236}">
                  <a16:creationId xmlns:a16="http://schemas.microsoft.com/office/drawing/2014/main" id="{D37B9444-9E3C-D008-C24E-52739BDF9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0687" y="1749821"/>
              <a:ext cx="2804913" cy="744538"/>
            </a:xfrm>
            <a:prstGeom prst="wedgeRoundRectCallout">
              <a:avLst>
                <a:gd name="adj1" fmla="val -58272"/>
                <a:gd name="adj2" fmla="val -46572"/>
                <a:gd name="adj3" fmla="val 16667"/>
              </a:avLst>
            </a:prstGeom>
            <a:solidFill>
              <a:srgbClr val="FFFF00">
                <a:alpha val="8117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tx1"/>
                  </a:solidFill>
                  <a:cs typeface="Calibri" panose="020F0502020204030204" pitchFamily="34" charset="0"/>
                </a:rPr>
                <a:t>Evidence of Care &amp; Belonging</a:t>
              </a:r>
            </a:p>
          </p:txBody>
        </p:sp>
      </p:grpSp>
      <p:sp>
        <p:nvSpPr>
          <p:cNvPr id="21513" name="Slide Number Placeholder 6">
            <a:extLst>
              <a:ext uri="{FF2B5EF4-FFF2-40B4-BE49-F238E27FC236}">
                <a16:creationId xmlns:a16="http://schemas.microsoft.com/office/drawing/2014/main" id="{78ACA01E-1E00-6C34-82CE-E24927A5C8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A44235-1DE0-48E7-87A2-B0EF0CAC4794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37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20D58E-4709-CBA5-CCEE-50A2581B41BB}"/>
              </a:ext>
            </a:extLst>
          </p:cNvPr>
          <p:cNvGrpSpPr/>
          <p:nvPr/>
        </p:nvGrpSpPr>
        <p:grpSpPr>
          <a:xfrm>
            <a:off x="10039694" y="1071760"/>
            <a:ext cx="1849540" cy="918965"/>
            <a:chOff x="10039694" y="1071760"/>
            <a:chExt cx="1849540" cy="918965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8AA04F5E-693F-6BEE-0BD4-66830E19BA87}"/>
                </a:ext>
              </a:extLst>
            </p:cNvPr>
            <p:cNvSpPr/>
            <p:nvPr/>
          </p:nvSpPr>
          <p:spPr bwMode="auto">
            <a:xfrm>
              <a:off x="10039694" y="1071760"/>
              <a:ext cx="217170" cy="918965"/>
            </a:xfrm>
            <a:prstGeom prst="rightBrace">
              <a:avLst/>
            </a:prstGeom>
            <a:noFill/>
            <a:ln w="19050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6583CD9-817C-B057-7C5F-BCB785E90BFF}"/>
                </a:ext>
              </a:extLst>
            </p:cNvPr>
            <p:cNvSpPr txBox="1"/>
            <p:nvPr/>
          </p:nvSpPr>
          <p:spPr>
            <a:xfrm>
              <a:off x="10256864" y="1328510"/>
              <a:ext cx="16323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chemeClr val="bg1"/>
                  </a:solidFill>
                </a:rPr>
                <a:t>Prov 3:11-12</a:t>
              </a:r>
            </a:p>
          </p:txBody>
        </p:sp>
      </p:grpSp>
      <p:sp>
        <p:nvSpPr>
          <p:cNvPr id="145412" name="AutoShape 4">
            <a:extLst>
              <a:ext uri="{FF2B5EF4-FFF2-40B4-BE49-F238E27FC236}">
                <a16:creationId xmlns:a16="http://schemas.microsoft.com/office/drawing/2014/main" id="{3AC32C5B-53AE-8FC5-75B0-B4387063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1990725"/>
            <a:ext cx="2209800" cy="457200"/>
          </a:xfrm>
          <a:prstGeom prst="wedgeRoundRectCallout">
            <a:avLst>
              <a:gd name="adj1" fmla="val -116525"/>
              <a:gd name="adj2" fmla="val -112361"/>
              <a:gd name="adj3" fmla="val 16667"/>
            </a:avLst>
          </a:prstGeom>
          <a:solidFill>
            <a:srgbClr val="FFFF00">
              <a:alpha val="8117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cs typeface="Calibri" panose="020F0502020204030204" pitchFamily="34" charset="0"/>
              </a:rPr>
              <a:t>Motive: Love</a:t>
            </a: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9C34C393-B516-CF29-A103-473E97552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318" y="6153150"/>
            <a:ext cx="2459037" cy="647700"/>
          </a:xfrm>
          <a:prstGeom prst="wedgeRoundRectCallout">
            <a:avLst>
              <a:gd name="adj1" fmla="val -65755"/>
              <a:gd name="adj2" fmla="val -29657"/>
              <a:gd name="adj3" fmla="val 16667"/>
            </a:avLst>
          </a:prstGeom>
          <a:solidFill>
            <a:srgbClr val="FFFF00">
              <a:alpha val="8117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Transformative process</a:t>
            </a:r>
          </a:p>
        </p:txBody>
      </p:sp>
    </p:spTree>
    <p:extLst>
      <p:ext uri="{BB962C8B-B14F-4D97-AF65-F5344CB8AC3E}">
        <p14:creationId xmlns:p14="http://schemas.microsoft.com/office/powerpoint/2010/main" val="392162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 animBg="1"/>
      <p:bldP spid="2" grpId="0" animBg="1"/>
      <p:bldP spid="3" grpId="0" animBg="1"/>
      <p:bldP spid="145412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59F9386E-155E-7EAE-2D27-3BF315EBB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11125200" cy="609600"/>
          </a:xfrm>
        </p:spPr>
        <p:txBody>
          <a:bodyPr/>
          <a:lstStyle/>
          <a:p>
            <a:r>
              <a:rPr lang="en-US" altLang="en-US" dirty="0"/>
              <a:t>Parenting Lesson from Deuteronomy 10-11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B00-8905-92A4-4135-62F1A0821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33400"/>
            <a:ext cx="11430000" cy="5181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dirty="0"/>
              <a:t>1.	</a:t>
            </a:r>
            <a:r>
              <a:rPr lang="en-US" sz="2400" dirty="0">
                <a:solidFill>
                  <a:srgbClr val="FFFF00"/>
                </a:solidFill>
              </a:rPr>
              <a:t>10:12-22</a:t>
            </a:r>
            <a:r>
              <a:rPr lang="en-US" sz="2400" dirty="0"/>
              <a:t> – God loves us and is on our side.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US" sz="2000" b="0" dirty="0"/>
              <a:t>What does the LORD want from us (v 12)? 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US" sz="2000" b="0" dirty="0"/>
              <a:t>What is the purpose of his commandments (v 13)?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US" sz="2000" b="0" dirty="0"/>
              <a:t>Who did he set his heart on and why is that so surprising (v 14-15)?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US" sz="2000" b="0" dirty="0"/>
              <a:t>Is God for or against Israel and how do they know (v 16-22)? 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US" sz="2000" b="0" dirty="0"/>
              <a:t>What has God done for us today?</a:t>
            </a:r>
          </a:p>
          <a:p>
            <a:pPr>
              <a:buFontTx/>
              <a:buNone/>
              <a:defRPr/>
            </a:pPr>
            <a:r>
              <a:rPr lang="en-US" sz="2400" dirty="0"/>
              <a:t>2.	</a:t>
            </a:r>
            <a:r>
              <a:rPr lang="en-US" sz="2400" dirty="0">
                <a:solidFill>
                  <a:srgbClr val="FFFF00"/>
                </a:solidFill>
              </a:rPr>
              <a:t>11:2-12</a:t>
            </a:r>
            <a:r>
              <a:rPr lang="en-US" sz="2400" dirty="0"/>
              <a:t> – God has rules and requirements.</a:t>
            </a:r>
          </a:p>
          <a:p>
            <a:pPr lvl="1">
              <a:buFontTx/>
              <a:buNone/>
              <a:defRPr/>
            </a:pPr>
            <a:r>
              <a:rPr lang="en-US" sz="2000" b="0" dirty="0"/>
              <a:t>a.	What should be our response to God’s love for us (v 1)? </a:t>
            </a:r>
          </a:p>
          <a:p>
            <a:pPr lvl="1">
              <a:buFontTx/>
              <a:buNone/>
              <a:defRPr/>
            </a:pPr>
            <a:r>
              <a:rPr lang="en-US" sz="2000" b="0" dirty="0"/>
              <a:t>b.	Does God expect obedience? How do we know (v 2-7)?</a:t>
            </a:r>
          </a:p>
          <a:p>
            <a:pPr>
              <a:buFontTx/>
              <a:buNone/>
              <a:defRPr/>
            </a:pPr>
            <a:r>
              <a:rPr lang="en-US" sz="2400" dirty="0"/>
              <a:t>3.	</a:t>
            </a:r>
            <a:r>
              <a:rPr lang="en-US" sz="2400" dirty="0">
                <a:solidFill>
                  <a:srgbClr val="FFFF00"/>
                </a:solidFill>
              </a:rPr>
              <a:t>11:13-25</a:t>
            </a:r>
            <a:r>
              <a:rPr lang="en-US" sz="2400" dirty="0"/>
              <a:t> – God explains to us in clear language what the consequences for disobedience are.</a:t>
            </a:r>
          </a:p>
          <a:p>
            <a:pPr lvl="1">
              <a:buFontTx/>
              <a:buNone/>
              <a:defRPr/>
            </a:pPr>
            <a:r>
              <a:rPr lang="en-US" sz="2000" b="0" dirty="0"/>
              <a:t>a. 	What are the blessings God promised for obedience (v 13-15)?</a:t>
            </a:r>
          </a:p>
          <a:p>
            <a:pPr lvl="1">
              <a:buFontTx/>
              <a:buNone/>
              <a:defRPr/>
            </a:pPr>
            <a:r>
              <a:rPr lang="en-US" sz="2000" b="0" dirty="0"/>
              <a:t>b.	What are the curses promised for disobedience (v 16-17)?</a:t>
            </a:r>
          </a:p>
          <a:p>
            <a:pPr lvl="1">
              <a:buFontTx/>
              <a:buNone/>
              <a:defRPr/>
            </a:pPr>
            <a:r>
              <a:rPr lang="en-US" sz="2000" b="0" dirty="0"/>
              <a:t>c.	Why did God spell out these consequences (v 18-25)?</a:t>
            </a:r>
          </a:p>
          <a:p>
            <a:pPr>
              <a:buFontTx/>
              <a:buNone/>
              <a:defRPr/>
            </a:pPr>
            <a:r>
              <a:rPr lang="en-US" sz="2400" dirty="0"/>
              <a:t>4.	</a:t>
            </a:r>
            <a:r>
              <a:rPr lang="en-US" sz="2400" dirty="0">
                <a:solidFill>
                  <a:srgbClr val="FFFF00"/>
                </a:solidFill>
              </a:rPr>
              <a:t>11:26-32</a:t>
            </a:r>
            <a:r>
              <a:rPr lang="en-US" sz="2400" dirty="0"/>
              <a:t> – God allows us to choose to respect or reject his authority.</a:t>
            </a:r>
          </a:p>
          <a:p>
            <a:pPr lvl="1">
              <a:buFontTx/>
              <a:buNone/>
              <a:defRPr/>
            </a:pPr>
            <a:r>
              <a:rPr lang="en-US" sz="2000" b="0" dirty="0"/>
              <a:t>a.	What did they have the power and the ability to obey (v 26-28)?</a:t>
            </a:r>
          </a:p>
          <a:p>
            <a:pPr>
              <a:buFontTx/>
              <a:buNone/>
              <a:defRPr/>
            </a:pPr>
            <a:endParaRPr lang="en-US" sz="2400" dirty="0"/>
          </a:p>
        </p:txBody>
      </p:sp>
      <p:sp>
        <p:nvSpPr>
          <p:cNvPr id="30725" name="Slide Number Placeholder 3">
            <a:extLst>
              <a:ext uri="{FF2B5EF4-FFF2-40B4-BE49-F238E27FC236}">
                <a16:creationId xmlns:a16="http://schemas.microsoft.com/office/drawing/2014/main" id="{2B634404-1C26-EE17-52C8-8D4B6338B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4282B6-8138-46AF-82A9-923ABB82FBA0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38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405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48A2685-8D18-73B7-06C7-413C531DD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" y="2362198"/>
            <a:ext cx="4953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dirty="0"/>
              <a:t>Positive Reinforcement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800" dirty="0"/>
              <a:t>Negative Reinforcement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dirty="0"/>
              <a:t>Punishment</a:t>
            </a:r>
            <a:endParaRPr lang="en-US" altLang="en-US" sz="2800" dirty="0"/>
          </a:p>
        </p:txBody>
      </p:sp>
      <p:sp>
        <p:nvSpPr>
          <p:cNvPr id="66563" name="Title 8">
            <a:extLst>
              <a:ext uri="{FF2B5EF4-FFF2-40B4-BE49-F238E27FC236}">
                <a16:creationId xmlns:a16="http://schemas.microsoft.com/office/drawing/2014/main" id="{4BEACE77-5460-7856-D94D-3EA340D91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B. F. Skinner:  Operant [Instrumental] Conditioning</a:t>
            </a:r>
          </a:p>
        </p:txBody>
      </p:sp>
      <p:sp>
        <p:nvSpPr>
          <p:cNvPr id="66566" name="Slide Number Placeholder 2">
            <a:extLst>
              <a:ext uri="{FF2B5EF4-FFF2-40B4-BE49-F238E27FC236}">
                <a16:creationId xmlns:a16="http://schemas.microsoft.com/office/drawing/2014/main" id="{794C2D18-3485-E940-6D38-765772DFEF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A7DC71-69F1-47AE-BC81-F09C8957ABA2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39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B7ACCD91-31F2-0318-86D7-C425FD7E42A7}"/>
              </a:ext>
            </a:extLst>
          </p:cNvPr>
          <p:cNvSpPr/>
          <p:nvPr/>
        </p:nvSpPr>
        <p:spPr bwMode="auto">
          <a:xfrm>
            <a:off x="5791200" y="2027485"/>
            <a:ext cx="304800" cy="2362200"/>
          </a:xfrm>
          <a:prstGeom prst="rightBrac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783B68-8603-DA1A-E2AB-B76153CBA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731531"/>
            <a:ext cx="5486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dirty="0"/>
              <a:t>Behavioral Conditioning (Successive Approximation)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2855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33CF-08BD-FE5E-B177-2BACDD897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60BEE-5382-DF1A-05DE-B279A61E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11582400" cy="5562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Definition of the “Adult - Wisdom” attribute</a:t>
            </a:r>
          </a:p>
          <a:p>
            <a:pPr lvl="1"/>
            <a:r>
              <a:rPr lang="en-US" dirty="0"/>
              <a:t>Definition of the behavior (before vs after;  child vs adult)</a:t>
            </a:r>
          </a:p>
          <a:p>
            <a:pPr lvl="1"/>
            <a:r>
              <a:rPr lang="en-US" dirty="0"/>
              <a:t>Situational examples (case studies)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ea typeface="+mn-ea"/>
                <a:cs typeface="+mn-cs"/>
              </a:rPr>
              <a:t>Identification of role models (good &amp; bad)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Small, Relevant Challenges, with Accountability</a:t>
            </a:r>
          </a:p>
          <a:p>
            <a:pPr lvl="1"/>
            <a:r>
              <a:rPr lang="en-US" dirty="0"/>
              <a:t>Small, specific, measurable actions</a:t>
            </a:r>
          </a:p>
          <a:p>
            <a:pPr lvl="1"/>
            <a:r>
              <a:rPr lang="en-US" dirty="0"/>
              <a:t>Discussion of results: successes and improvements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“Graduation Exercise” – a large (shared?) challenge</a:t>
            </a:r>
          </a:p>
          <a:p>
            <a:pPr lvl="1"/>
            <a:r>
              <a:rPr lang="en-US" dirty="0"/>
              <a:t>Planning, Preparation, Anticipation</a:t>
            </a:r>
          </a:p>
          <a:p>
            <a:pPr lvl="1"/>
            <a:r>
              <a:rPr lang="en-US" dirty="0"/>
              <a:t>Debrief: discussion of results</a:t>
            </a:r>
          </a:p>
          <a:p>
            <a:pPr lvl="1"/>
            <a:r>
              <a:rPr lang="en-US" dirty="0"/>
              <a:t>Celebration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DBC5E-A92D-0B4F-7494-87449C25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43781-561A-4EB8-BB44-D458B521EF7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35BA77-E817-A30F-7E7F-6116331F1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90134" y="155944"/>
            <a:ext cx="2022885" cy="2815856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97563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F29C02E-94D7-3B4E-388D-578A46C44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838200"/>
          </a:xfrm>
        </p:spPr>
        <p:txBody>
          <a:bodyPr/>
          <a:lstStyle/>
          <a:p>
            <a:r>
              <a:rPr lang="en-US" altLang="en-US" sz="4000"/>
              <a:t>Children Can be Wise or Foolish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DEAEA-2661-2C0F-A823-EE96ABE09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990600"/>
            <a:ext cx="10922000" cy="5867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/>
              <a:t>Prov</a:t>
            </a:r>
            <a:r>
              <a:rPr lang="en-US" dirty="0"/>
              <a:t> 10:1 – A </a:t>
            </a:r>
            <a:r>
              <a:rPr lang="en-US" dirty="0">
                <a:solidFill>
                  <a:srgbClr val="66FFFF"/>
                </a:solidFill>
              </a:rPr>
              <a:t>wise son </a:t>
            </a:r>
            <a:r>
              <a:rPr lang="en-US" dirty="0"/>
              <a:t>brings joy to his father,</a:t>
            </a:r>
            <a:br>
              <a:rPr lang="en-US" dirty="0"/>
            </a:br>
            <a:r>
              <a:rPr lang="en-US" dirty="0"/>
              <a:t>    but a </a:t>
            </a:r>
            <a:r>
              <a:rPr lang="en-US" dirty="0">
                <a:solidFill>
                  <a:srgbClr val="FFFF00"/>
                </a:solidFill>
              </a:rPr>
              <a:t>foolish son </a:t>
            </a:r>
            <a:r>
              <a:rPr lang="en-US" dirty="0"/>
              <a:t>brings grief to his mother.</a:t>
            </a:r>
          </a:p>
          <a:p>
            <a:pPr marL="0" indent="0">
              <a:buFontTx/>
              <a:buNone/>
              <a:defRPr/>
            </a:pPr>
            <a:r>
              <a:rPr lang="en-US" dirty="0" err="1"/>
              <a:t>Prov</a:t>
            </a:r>
            <a:r>
              <a:rPr lang="en-US" dirty="0"/>
              <a:t> 13:1 – A </a:t>
            </a:r>
            <a:r>
              <a:rPr lang="en-US" dirty="0">
                <a:solidFill>
                  <a:srgbClr val="66FFFF"/>
                </a:solidFill>
              </a:rPr>
              <a:t>wise son </a:t>
            </a:r>
            <a:r>
              <a:rPr lang="en-US" dirty="0"/>
              <a:t>heeds his father’s instruction,</a:t>
            </a:r>
            <a:br>
              <a:rPr lang="en-US" dirty="0"/>
            </a:br>
            <a:r>
              <a:rPr lang="en-US" dirty="0"/>
              <a:t>    but a mocker does not respond to rebukes.</a:t>
            </a:r>
          </a:p>
          <a:p>
            <a:pPr marL="0" indent="0">
              <a:buFontTx/>
              <a:buNone/>
              <a:defRPr/>
            </a:pPr>
            <a:r>
              <a:rPr lang="en-US" dirty="0" err="1"/>
              <a:t>Prov</a:t>
            </a:r>
            <a:r>
              <a:rPr lang="en-US" dirty="0"/>
              <a:t> 17:25 – A </a:t>
            </a:r>
            <a:r>
              <a:rPr lang="en-US" dirty="0">
                <a:solidFill>
                  <a:srgbClr val="FFFF00"/>
                </a:solidFill>
              </a:rPr>
              <a:t>foolish son </a:t>
            </a:r>
            <a:r>
              <a:rPr lang="en-US" dirty="0"/>
              <a:t>brings grief to his father</a:t>
            </a:r>
            <a:br>
              <a:rPr lang="en-US" dirty="0"/>
            </a:br>
            <a:r>
              <a:rPr lang="en-US" dirty="0"/>
              <a:t>    and bitterness to the mother who bore him.</a:t>
            </a:r>
            <a:endParaRPr lang="en-US" sz="1800" dirty="0"/>
          </a:p>
          <a:p>
            <a:pPr marL="0" indent="0">
              <a:buFontTx/>
              <a:buNone/>
              <a:defRPr/>
            </a:pPr>
            <a:endParaRPr lang="en-US" sz="1800" dirty="0"/>
          </a:p>
          <a:p>
            <a:pPr marL="346075" indent="-346075">
              <a:buFontTx/>
              <a:buNone/>
              <a:defRPr/>
            </a:pPr>
            <a:r>
              <a:rPr lang="en-US" dirty="0"/>
              <a:t>Eccl 4:13 – Better a poor but </a:t>
            </a:r>
            <a:r>
              <a:rPr lang="en-US" dirty="0">
                <a:solidFill>
                  <a:srgbClr val="66FFFF"/>
                </a:solidFill>
              </a:rPr>
              <a:t>wise youth </a:t>
            </a:r>
            <a:r>
              <a:rPr lang="en-US" dirty="0"/>
              <a:t>than an </a:t>
            </a:r>
            <a:r>
              <a:rPr lang="en-US" dirty="0">
                <a:solidFill>
                  <a:srgbClr val="FFFF00"/>
                </a:solidFill>
              </a:rPr>
              <a:t>old but foolish king</a:t>
            </a:r>
            <a:r>
              <a:rPr lang="en-US" dirty="0"/>
              <a:t> who no longer knows how to heed a warning.</a:t>
            </a:r>
          </a:p>
          <a:p>
            <a:pPr marL="0" indent="0">
              <a:buFontTx/>
              <a:buNone/>
              <a:defRPr/>
            </a:pPr>
            <a:r>
              <a:rPr lang="en-US" dirty="0" err="1"/>
              <a:t>Prov</a:t>
            </a:r>
            <a:r>
              <a:rPr lang="en-US" dirty="0"/>
              <a:t> 1:4 – …For giving prudence to those who are simple,</a:t>
            </a:r>
            <a:br>
              <a:rPr lang="en-US" dirty="0"/>
            </a:br>
            <a:r>
              <a:rPr lang="en-US" dirty="0"/>
              <a:t>    knowledge and </a:t>
            </a:r>
            <a:r>
              <a:rPr lang="en-US" dirty="0">
                <a:solidFill>
                  <a:srgbClr val="66FFFF"/>
                </a:solidFill>
              </a:rPr>
              <a:t>discretion to the young</a:t>
            </a:r>
            <a:r>
              <a:rPr lang="en-US" dirty="0"/>
              <a:t>…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A3478B40-DB87-9354-EEFC-1E4F2ECEA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5694D5-2718-4A7A-BCAB-D9294C553C6D}" type="slidenum">
              <a:rPr lang="en-US" altLang="en-US" sz="16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9539432-F0DF-053A-1B24-736259B05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620000" cy="609600"/>
          </a:xfrm>
        </p:spPr>
        <p:txBody>
          <a:bodyPr/>
          <a:lstStyle/>
          <a:p>
            <a:r>
              <a:rPr lang="en-US" altLang="en-US"/>
              <a:t>Driving out Folly – Proverbs 22:15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60865-632B-F95B-A6D4-42E16AC77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914400"/>
            <a:ext cx="9144000" cy="3810000"/>
          </a:xfrm>
        </p:spPr>
        <p:txBody>
          <a:bodyPr/>
          <a:lstStyle/>
          <a:p>
            <a:pPr marL="692150" indent="-692150">
              <a:buFontTx/>
              <a:buNone/>
              <a:defRPr/>
            </a:pPr>
            <a:r>
              <a:rPr lang="en-US" sz="2800" dirty="0"/>
              <a:t>NIV - </a:t>
            </a:r>
            <a:r>
              <a:rPr lang="en-US" sz="2800" dirty="0">
                <a:solidFill>
                  <a:srgbClr val="FFFF00"/>
                </a:solidFill>
              </a:rPr>
              <a:t>Folly</a:t>
            </a:r>
            <a:r>
              <a:rPr lang="en-US" sz="2800" dirty="0"/>
              <a:t> is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bound up</a:t>
            </a:r>
            <a:r>
              <a:rPr lang="en-US" sz="2800" dirty="0"/>
              <a:t> in the heart of a child, </a:t>
            </a:r>
            <a:br>
              <a:rPr lang="en-US" sz="2800" dirty="0"/>
            </a:br>
            <a:r>
              <a:rPr lang="en-US" sz="2800" dirty="0"/>
              <a:t>   but the rod of </a:t>
            </a:r>
            <a:r>
              <a:rPr lang="en-US" sz="2800" dirty="0">
                <a:solidFill>
                  <a:srgbClr val="92D050"/>
                </a:solidFill>
              </a:rPr>
              <a:t>discipline</a:t>
            </a:r>
            <a:r>
              <a:rPr lang="en-US" sz="2800" dirty="0"/>
              <a:t> will </a:t>
            </a:r>
            <a:r>
              <a:rPr lang="en-US" sz="2800" dirty="0">
                <a:solidFill>
                  <a:srgbClr val="FF66FF"/>
                </a:solidFill>
              </a:rPr>
              <a:t>drive</a:t>
            </a:r>
            <a:r>
              <a:rPr lang="en-US" sz="2800" dirty="0"/>
              <a:t> it </a:t>
            </a:r>
            <a:r>
              <a:rPr lang="en-US" sz="2800" dirty="0">
                <a:solidFill>
                  <a:srgbClr val="FFC000"/>
                </a:solidFill>
              </a:rPr>
              <a:t>far away</a:t>
            </a:r>
            <a:r>
              <a:rPr lang="en-US" sz="2800" dirty="0"/>
              <a:t>.  </a:t>
            </a:r>
          </a:p>
          <a:p>
            <a:pPr marL="692150" indent="-692150">
              <a:buFontTx/>
              <a:buNone/>
              <a:defRPr/>
            </a:pPr>
            <a:r>
              <a:rPr lang="en-US" sz="2800" dirty="0"/>
              <a:t>NKJV - </a:t>
            </a:r>
            <a:r>
              <a:rPr lang="en-US" sz="2800" dirty="0">
                <a:solidFill>
                  <a:srgbClr val="FFFF00"/>
                </a:solidFill>
              </a:rPr>
              <a:t>Foolishness</a:t>
            </a:r>
            <a:r>
              <a:rPr lang="en-US" sz="2800" dirty="0"/>
              <a:t> is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bound up </a:t>
            </a:r>
            <a:r>
              <a:rPr lang="en-US" sz="2800" dirty="0"/>
              <a:t>in the heart of a child; </a:t>
            </a:r>
            <a:br>
              <a:rPr lang="en-US" sz="2800" dirty="0"/>
            </a:br>
            <a:r>
              <a:rPr lang="en-US" sz="2800" dirty="0"/>
              <a:t>      The rod of </a:t>
            </a:r>
            <a:r>
              <a:rPr lang="en-US" sz="2800" dirty="0">
                <a:solidFill>
                  <a:srgbClr val="92D050"/>
                </a:solidFill>
              </a:rPr>
              <a:t>correction</a:t>
            </a:r>
            <a:r>
              <a:rPr lang="en-US" sz="2800" dirty="0"/>
              <a:t> will </a:t>
            </a:r>
            <a:r>
              <a:rPr lang="en-US" sz="2800" dirty="0">
                <a:solidFill>
                  <a:srgbClr val="FF66FF"/>
                </a:solidFill>
              </a:rPr>
              <a:t>drive</a:t>
            </a:r>
            <a:r>
              <a:rPr lang="en-US" sz="2800" dirty="0"/>
              <a:t> it </a:t>
            </a:r>
            <a:r>
              <a:rPr lang="en-US" sz="2800" dirty="0">
                <a:solidFill>
                  <a:srgbClr val="FFC000"/>
                </a:solidFill>
              </a:rPr>
              <a:t>far from him</a:t>
            </a:r>
            <a:r>
              <a:rPr lang="en-US" sz="2800" dirty="0"/>
              <a:t>.</a:t>
            </a:r>
          </a:p>
          <a:p>
            <a:pPr marL="692150" indent="-692150">
              <a:buFontTx/>
              <a:buNone/>
              <a:defRPr/>
            </a:pPr>
            <a:r>
              <a:rPr lang="en-US" sz="2800" dirty="0"/>
              <a:t>NASB - </a:t>
            </a:r>
            <a:r>
              <a:rPr lang="en-US" sz="2800" dirty="0">
                <a:solidFill>
                  <a:srgbClr val="FFFF00"/>
                </a:solidFill>
              </a:rPr>
              <a:t>Foolishness</a:t>
            </a:r>
            <a:r>
              <a:rPr lang="en-US" sz="2800" dirty="0"/>
              <a:t> is </a:t>
            </a:r>
            <a:r>
              <a:rPr lang="en-US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bound up </a:t>
            </a:r>
            <a:r>
              <a:rPr lang="en-US" sz="2800" dirty="0"/>
              <a:t>in the heart of a child;</a:t>
            </a:r>
            <a:br>
              <a:rPr lang="en-US" sz="2800" dirty="0"/>
            </a:br>
            <a:r>
              <a:rPr lang="en-US" sz="2800" dirty="0"/>
              <a:t>         The rod of </a:t>
            </a:r>
            <a:r>
              <a:rPr lang="en-US" sz="2800" dirty="0">
                <a:solidFill>
                  <a:srgbClr val="92D050"/>
                </a:solidFill>
              </a:rPr>
              <a:t>discipline</a:t>
            </a:r>
            <a:r>
              <a:rPr lang="en-US" sz="2800" dirty="0"/>
              <a:t> will </a:t>
            </a:r>
            <a:r>
              <a:rPr lang="en-US" sz="2800" dirty="0">
                <a:solidFill>
                  <a:srgbClr val="FF66FF"/>
                </a:solidFill>
              </a:rPr>
              <a:t>remove</a:t>
            </a:r>
            <a:r>
              <a:rPr lang="en-US" sz="2800" dirty="0"/>
              <a:t> it </a:t>
            </a:r>
            <a:r>
              <a:rPr lang="en-US" sz="2800" dirty="0">
                <a:solidFill>
                  <a:srgbClr val="FFC000"/>
                </a:solidFill>
              </a:rPr>
              <a:t>far from him </a:t>
            </a:r>
          </a:p>
          <a:p>
            <a:pPr marL="692150" indent="-692150">
              <a:buFontTx/>
              <a:buNone/>
              <a:defRPr/>
            </a:pPr>
            <a:r>
              <a:rPr lang="en-US" sz="2800" dirty="0"/>
              <a:t>HCSB - </a:t>
            </a:r>
            <a:r>
              <a:rPr lang="en-US" sz="2800" dirty="0">
                <a:solidFill>
                  <a:srgbClr val="FFFF00"/>
                </a:solidFill>
              </a:rPr>
              <a:t>Foolishness</a:t>
            </a:r>
            <a:r>
              <a:rPr lang="en-US" sz="2800" dirty="0"/>
              <a:t> is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tangled up </a:t>
            </a:r>
            <a:r>
              <a:rPr lang="en-US" sz="2800" dirty="0"/>
              <a:t>in the heart of a youth;  </a:t>
            </a:r>
            <a:br>
              <a:rPr lang="en-US" sz="2800" dirty="0"/>
            </a:br>
            <a:r>
              <a:rPr lang="en-US" sz="2800" dirty="0"/>
              <a:t>	         the rod of </a:t>
            </a:r>
            <a:r>
              <a:rPr lang="en-US" sz="2800" dirty="0">
                <a:solidFill>
                  <a:srgbClr val="92D050"/>
                </a:solidFill>
              </a:rPr>
              <a:t>discipline</a:t>
            </a:r>
            <a:r>
              <a:rPr lang="en-US" sz="2800" dirty="0"/>
              <a:t> will </a:t>
            </a:r>
            <a:r>
              <a:rPr lang="en-US" sz="2800" dirty="0">
                <a:solidFill>
                  <a:srgbClr val="FF66FF"/>
                </a:solidFill>
              </a:rPr>
              <a:t>drive</a:t>
            </a:r>
            <a:r>
              <a:rPr lang="en-US" sz="2800" dirty="0"/>
              <a:t> it </a:t>
            </a:r>
            <a:r>
              <a:rPr lang="en-US" sz="2800" dirty="0">
                <a:solidFill>
                  <a:srgbClr val="FFC000"/>
                </a:solidFill>
              </a:rPr>
              <a:t>away from him</a:t>
            </a:r>
            <a:r>
              <a:rPr lang="en-US" sz="28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84BD7E-3DE9-AB51-34BD-9E1A9A64C41C}"/>
              </a:ext>
            </a:extLst>
          </p:cNvPr>
          <p:cNvSpPr txBox="1"/>
          <p:nvPr/>
        </p:nvSpPr>
        <p:spPr>
          <a:xfrm>
            <a:off x="304800" y="4953000"/>
            <a:ext cx="11811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2150" marR="0" lvl="0" indent="-692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Compare to Proverbs 29:15…</a:t>
            </a:r>
          </a:p>
          <a:p>
            <a:pPr marL="4048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rod and reproof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give wisdom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but a child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left </a:t>
            </a:r>
            <a:r>
              <a:rPr kumimoji="0" lang="en-US" sz="2800" b="0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to himself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[</a:t>
            </a:r>
            <a:r>
              <a:rPr lang="en-US" sz="2800" b="0" i="1" dirty="0">
                <a:solidFill>
                  <a:srgbClr val="FFFFFF"/>
                </a:solidFill>
                <a:latin typeface="Arial" charset="0"/>
              </a:rPr>
              <a:t>“let away,” YLT]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brings shame to his mother.</a:t>
            </a:r>
          </a:p>
        </p:txBody>
      </p:sp>
      <p:sp>
        <p:nvSpPr>
          <p:cNvPr id="33797" name="Slide Number Placeholder 6">
            <a:extLst>
              <a:ext uri="{FF2B5EF4-FFF2-40B4-BE49-F238E27FC236}">
                <a16:creationId xmlns:a16="http://schemas.microsoft.com/office/drawing/2014/main" id="{E5DC671F-F93B-7B18-70E9-FE574736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5CBCC6-79E8-4031-B03E-777BD83914F3}" type="slidenum"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alt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1C33-3F7F-8C7D-AADF-ABF4F248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Several Scrambled Ideas…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927481-08ED-000C-0D55-483368F2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BCAC4-232E-48D8-B3F4-BC49DDC40E5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DB7D27-9FCF-90C9-7BF7-19880A6A77DE}"/>
              </a:ext>
            </a:extLst>
          </p:cNvPr>
          <p:cNvSpPr txBox="1"/>
          <p:nvPr/>
        </p:nvSpPr>
        <p:spPr>
          <a:xfrm>
            <a:off x="4565527" y="5119944"/>
            <a:ext cx="3147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“18 is the New 12”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(see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research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*)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7049A7-9345-DB84-A3A8-6608C947A4B7}"/>
              </a:ext>
            </a:extLst>
          </p:cNvPr>
          <p:cNvSpPr txBox="1"/>
          <p:nvPr/>
        </p:nvSpPr>
        <p:spPr>
          <a:xfrm>
            <a:off x="4124702" y="968715"/>
            <a:ext cx="4028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Discipline Drives out Folly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(Prov 22:15; 29:15)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A063AE-ED0B-9DB3-4FDD-3602D127F442}"/>
              </a:ext>
            </a:extLst>
          </p:cNvPr>
          <p:cNvSpPr txBox="1"/>
          <p:nvPr/>
        </p:nvSpPr>
        <p:spPr>
          <a:xfrm>
            <a:off x="7453424" y="3762890"/>
            <a:ext cx="3477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Increased need for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“Protective Parenting”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E40B5-0AE3-0524-2594-F84860C42F49}"/>
              </a:ext>
            </a:extLst>
          </p:cNvPr>
          <p:cNvSpPr txBox="1"/>
          <p:nvPr/>
        </p:nvSpPr>
        <p:spPr>
          <a:xfrm>
            <a:off x="7696200" y="2308868"/>
            <a:ext cx="3395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Intentional Father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(“The Five Shifts”)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3DED78-E0A0-106D-DE61-EE0FE1A7E684}"/>
              </a:ext>
            </a:extLst>
          </p:cNvPr>
          <p:cNvSpPr txBox="1"/>
          <p:nvPr/>
        </p:nvSpPr>
        <p:spPr>
          <a:xfrm>
            <a:off x="1019675" y="3762890"/>
            <a:ext cx="3718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“The Unrestricted Teen”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(Child Rearing Session)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F84003-6873-44CD-0F1C-6090BBB2667C}"/>
              </a:ext>
            </a:extLst>
          </p:cNvPr>
          <p:cNvSpPr txBox="1"/>
          <p:nvPr/>
        </p:nvSpPr>
        <p:spPr>
          <a:xfrm>
            <a:off x="235369" y="6334780"/>
            <a:ext cx="10587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*Decline in Independent Activity as a Cause of Decline in Children’s Mental Wellbeing, Summary of the Evidence, Peter Gray, et al: </a:t>
            </a:r>
            <a:br>
              <a:rPr lang="en-US" sz="1400" b="0" dirty="0">
                <a:solidFill>
                  <a:schemeClr val="bg1"/>
                </a:solidFill>
              </a:rPr>
            </a:br>
            <a:r>
              <a:rPr lang="en-US" sz="1400" b="0" dirty="0">
                <a:solidFill>
                  <a:schemeClr val="bg1"/>
                </a:solidFill>
                <a:hlinkClick r:id="rId2"/>
              </a:rPr>
              <a:t>https://www.petergray.org/_files/ugd/b4b4f9_0a7c4a1f099b4cadb05aa17210b8524c.pdf</a:t>
            </a:r>
            <a:r>
              <a:rPr lang="en-US" sz="1400" b="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E26923-C6E1-6E96-1F85-C7D86222B69F}"/>
              </a:ext>
            </a:extLst>
          </p:cNvPr>
          <p:cNvSpPr txBox="1"/>
          <p:nvPr/>
        </p:nvSpPr>
        <p:spPr>
          <a:xfrm>
            <a:off x="795236" y="2264114"/>
            <a:ext cx="3700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Folly &amp; Wisdom Defined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(Book of Proverbs)</a:t>
            </a:r>
          </a:p>
        </p:txBody>
      </p:sp>
    </p:spTree>
    <p:extLst>
      <p:ext uri="{BB962C8B-B14F-4D97-AF65-F5344CB8AC3E}">
        <p14:creationId xmlns:p14="http://schemas.microsoft.com/office/powerpoint/2010/main" val="7768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F94DD0E-6C3B-654A-5506-105087C8D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543800" cy="609600"/>
          </a:xfrm>
        </p:spPr>
        <p:txBody>
          <a:bodyPr/>
          <a:lstStyle/>
          <a:p>
            <a:r>
              <a:rPr lang="en-US" altLang="en-US" sz="4000" dirty="0"/>
              <a:t>Training Toward Adulthood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FE523F40-EC9B-D2E5-EC89-1968AF1F79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31020"/>
            <a:ext cx="11734800" cy="426020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altLang="en-US" sz="3200" dirty="0"/>
              <a:t>Train up a child in </a:t>
            </a:r>
            <a:r>
              <a:rPr lang="en-US" altLang="en-US" sz="3200" u="sng" dirty="0">
                <a:solidFill>
                  <a:srgbClr val="FFFF00"/>
                </a:solidFill>
              </a:rPr>
              <a:t>the way he should go</a:t>
            </a:r>
            <a:r>
              <a:rPr lang="en-US" altLang="en-US" sz="3200" dirty="0"/>
              <a:t>, And when he is old he will not depart from it. (Prov 22:6) 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en-US" sz="3200" dirty="0"/>
              <a:t>He who spares his rod hates his son, But he who loves him disciplines him </a:t>
            </a:r>
            <a:r>
              <a:rPr lang="en-US" altLang="en-US" sz="3200" u="sng" dirty="0">
                <a:solidFill>
                  <a:srgbClr val="FFFF00"/>
                </a:solidFill>
              </a:rPr>
              <a:t>promptly</a:t>
            </a:r>
            <a:r>
              <a:rPr lang="en-US" altLang="en-US" sz="3200" dirty="0"/>
              <a:t>. (Prov 13:24)</a:t>
            </a:r>
          </a:p>
        </p:txBody>
      </p:sp>
      <p:sp>
        <p:nvSpPr>
          <p:cNvPr id="20485" name="Slide Number Placeholder 2">
            <a:extLst>
              <a:ext uri="{FF2B5EF4-FFF2-40B4-BE49-F238E27FC236}">
                <a16:creationId xmlns:a16="http://schemas.microsoft.com/office/drawing/2014/main" id="{D1AC0853-DC86-8985-1A8D-4D9040B9DA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48AE55-44DD-4A17-832E-12D51E4D16B7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98F22DEE-A819-32C9-DCDA-4051FB25C5F0}"/>
              </a:ext>
            </a:extLst>
          </p:cNvPr>
          <p:cNvSpPr/>
          <p:nvPr/>
        </p:nvSpPr>
        <p:spPr bwMode="auto">
          <a:xfrm>
            <a:off x="4648200" y="5126979"/>
            <a:ext cx="7260265" cy="1395472"/>
          </a:xfrm>
          <a:prstGeom prst="wedgeRoundRectCallout">
            <a:avLst>
              <a:gd name="adj1" fmla="val -45873"/>
              <a:gd name="adj2" fmla="val -115284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Verb: “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</a:rPr>
              <a:t>to look early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;” </a:t>
            </a:r>
            <a:r>
              <a:rPr lang="en-US" b="0" dirty="0">
                <a:latin typeface="Arial" charset="0"/>
              </a:rPr>
              <a:t>noun: “</a:t>
            </a:r>
            <a:r>
              <a:rPr lang="en-US" b="0" dirty="0">
                <a:solidFill>
                  <a:srgbClr val="0000FF"/>
                </a:solidFill>
                <a:latin typeface="Arial" charset="0"/>
              </a:rPr>
              <a:t>dawn</a:t>
            </a:r>
            <a:r>
              <a:rPr lang="en-US" b="0" dirty="0">
                <a:latin typeface="Arial" charset="0"/>
              </a:rPr>
              <a:t>”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Prov 7:15 – So I came out…“</a:t>
            </a:r>
            <a:r>
              <a:rPr lang="en-US" b="0" dirty="0">
                <a:solidFill>
                  <a:srgbClr val="0000FF"/>
                </a:solidFill>
                <a:latin typeface="Arial" charset="0"/>
              </a:rPr>
              <a:t>diligently to seek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” you</a:t>
            </a:r>
          </a:p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Arial" charset="0"/>
              </a:rPr>
              <a:t>Job 24:5 – They go forth “</a:t>
            </a:r>
            <a:r>
              <a:rPr lang="en-US" b="0" dirty="0">
                <a:solidFill>
                  <a:srgbClr val="0000FF"/>
                </a:solidFill>
                <a:latin typeface="Arial" charset="0"/>
              </a:rPr>
              <a:t>searching for</a:t>
            </a:r>
            <a:r>
              <a:rPr lang="en-US" b="0" dirty="0">
                <a:latin typeface="Arial" charset="0"/>
              </a:rPr>
              <a:t>” food</a:t>
            </a:r>
          </a:p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>
                <a:latin typeface="Arial" charset="0"/>
              </a:rPr>
              <a:t>Ps 63:1 - …My God, “</a:t>
            </a:r>
            <a:r>
              <a:rPr lang="en-US" b="0" dirty="0">
                <a:solidFill>
                  <a:srgbClr val="0000FF"/>
                </a:solidFill>
                <a:latin typeface="Arial" charset="0"/>
              </a:rPr>
              <a:t>I shall seek you earnestly</a:t>
            </a:r>
            <a:r>
              <a:rPr lang="en-US" b="0" dirty="0">
                <a:latin typeface="Arial" charset="0"/>
              </a:rPr>
              <a:t>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3B6D0C-3786-ACAA-9C32-94BDB3D773AA}"/>
              </a:ext>
            </a:extLst>
          </p:cNvPr>
          <p:cNvSpPr txBox="1"/>
          <p:nvPr/>
        </p:nvSpPr>
        <p:spPr>
          <a:xfrm>
            <a:off x="4114800" y="3834348"/>
            <a:ext cx="923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3200" b="0" dirty="0">
                <a:solidFill>
                  <a:srgbClr val="FFFF00"/>
                </a:solidFill>
                <a:latin typeface="Ezra SIL"/>
              </a:rPr>
              <a:t>שָׁחַר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9539432-F0DF-053A-1B24-736259B05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620000" cy="609600"/>
          </a:xfrm>
        </p:spPr>
        <p:txBody>
          <a:bodyPr/>
          <a:lstStyle/>
          <a:p>
            <a:r>
              <a:rPr lang="en-US" altLang="en-US"/>
              <a:t>Driving out Folly – Proverbs 22:15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60865-632B-F95B-A6D4-42E16AC77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5400"/>
            <a:ext cx="10363200" cy="2001225"/>
          </a:xfrm>
        </p:spPr>
        <p:txBody>
          <a:bodyPr/>
          <a:lstStyle/>
          <a:p>
            <a:pPr marL="692150" indent="-692150">
              <a:buFontTx/>
              <a:buNone/>
              <a:defRPr/>
            </a:pPr>
            <a:r>
              <a:rPr lang="en-US" sz="2800" dirty="0"/>
              <a:t>NIV - </a:t>
            </a:r>
            <a:r>
              <a:rPr lang="en-US" sz="2800" dirty="0">
                <a:solidFill>
                  <a:srgbClr val="FFFF00"/>
                </a:solidFill>
              </a:rPr>
              <a:t>Folly</a:t>
            </a:r>
            <a:r>
              <a:rPr lang="en-US" sz="2800" dirty="0"/>
              <a:t> is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bound up</a:t>
            </a:r>
            <a:r>
              <a:rPr lang="en-US" sz="2800" dirty="0"/>
              <a:t> in the heart of a child, </a:t>
            </a:r>
            <a:br>
              <a:rPr lang="en-US" sz="2800" dirty="0"/>
            </a:br>
            <a:r>
              <a:rPr lang="en-US" sz="2800" dirty="0"/>
              <a:t>   but the rod of </a:t>
            </a:r>
            <a:r>
              <a:rPr lang="en-US" sz="2800" dirty="0">
                <a:solidFill>
                  <a:srgbClr val="92D050"/>
                </a:solidFill>
              </a:rPr>
              <a:t>discipline</a:t>
            </a:r>
            <a:r>
              <a:rPr lang="en-US" sz="2800" dirty="0"/>
              <a:t> will </a:t>
            </a:r>
            <a:r>
              <a:rPr lang="en-US" sz="2800" dirty="0">
                <a:solidFill>
                  <a:srgbClr val="FF66FF"/>
                </a:solidFill>
              </a:rPr>
              <a:t>drive</a:t>
            </a:r>
            <a:r>
              <a:rPr lang="en-US" sz="2800" dirty="0"/>
              <a:t> it </a:t>
            </a:r>
            <a:r>
              <a:rPr lang="en-US" sz="2800" dirty="0">
                <a:solidFill>
                  <a:srgbClr val="FFC000"/>
                </a:solidFill>
              </a:rPr>
              <a:t>far away</a:t>
            </a:r>
            <a:r>
              <a:rPr lang="en-US" sz="2800" dirty="0"/>
              <a:t>.  </a:t>
            </a:r>
          </a:p>
          <a:p>
            <a:pPr marL="692150" indent="-692150">
              <a:buFontTx/>
              <a:buNone/>
              <a:defRPr/>
            </a:pPr>
            <a:r>
              <a:rPr lang="en-US" sz="2800" dirty="0"/>
              <a:t>HCSB - </a:t>
            </a:r>
            <a:r>
              <a:rPr lang="en-US" sz="2800" dirty="0">
                <a:solidFill>
                  <a:srgbClr val="FFFF00"/>
                </a:solidFill>
              </a:rPr>
              <a:t>Foolishness</a:t>
            </a:r>
            <a:r>
              <a:rPr lang="en-US" sz="2800" dirty="0"/>
              <a:t> is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tangled up </a:t>
            </a:r>
            <a:r>
              <a:rPr lang="en-US" sz="2800" dirty="0"/>
              <a:t>in the heart of a youth;  </a:t>
            </a:r>
            <a:br>
              <a:rPr lang="en-US" sz="2800" dirty="0"/>
            </a:br>
            <a:r>
              <a:rPr lang="en-US" sz="2800" dirty="0"/>
              <a:t>	         the rod of </a:t>
            </a:r>
            <a:r>
              <a:rPr lang="en-US" sz="2800" dirty="0">
                <a:solidFill>
                  <a:srgbClr val="92D050"/>
                </a:solidFill>
              </a:rPr>
              <a:t>discipline</a:t>
            </a:r>
            <a:r>
              <a:rPr lang="en-US" sz="2800" dirty="0"/>
              <a:t> will </a:t>
            </a:r>
            <a:r>
              <a:rPr lang="en-US" sz="2800" dirty="0">
                <a:solidFill>
                  <a:srgbClr val="FF66FF"/>
                </a:solidFill>
              </a:rPr>
              <a:t>drive</a:t>
            </a:r>
            <a:r>
              <a:rPr lang="en-US" sz="2800" dirty="0"/>
              <a:t> it </a:t>
            </a:r>
            <a:r>
              <a:rPr lang="en-US" sz="2800" dirty="0">
                <a:solidFill>
                  <a:srgbClr val="FFC000"/>
                </a:solidFill>
              </a:rPr>
              <a:t>away from him</a:t>
            </a:r>
            <a:r>
              <a:rPr lang="en-US" sz="28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84BD7E-3DE9-AB51-34BD-9E1A9A64C41C}"/>
              </a:ext>
            </a:extLst>
          </p:cNvPr>
          <p:cNvSpPr txBox="1"/>
          <p:nvPr/>
        </p:nvSpPr>
        <p:spPr>
          <a:xfrm>
            <a:off x="304800" y="4191000"/>
            <a:ext cx="11811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2150" marR="0" lvl="0" indent="-692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Compare to Proverbs 29:15…</a:t>
            </a:r>
            <a:r>
              <a:rPr lang="en-US" altLang="en-US" sz="2800" dirty="0"/>
              <a:t>)</a:t>
            </a:r>
          </a:p>
          <a:p>
            <a:pPr marL="40481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rod and reproof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give wisdom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but a child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left </a:t>
            </a:r>
            <a:r>
              <a:rPr kumimoji="0" lang="en-US" sz="2800" b="0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to himself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[</a:t>
            </a:r>
            <a:r>
              <a:rPr lang="en-US" sz="2800" b="0" i="1" dirty="0">
                <a:solidFill>
                  <a:srgbClr val="FFFFFF"/>
                </a:solidFill>
                <a:latin typeface="Arial" charset="0"/>
              </a:rPr>
              <a:t>“let away,” YLT]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brings shame to his mother.</a:t>
            </a:r>
          </a:p>
        </p:txBody>
      </p:sp>
      <p:sp>
        <p:nvSpPr>
          <p:cNvPr id="33797" name="Slide Number Placeholder 6">
            <a:extLst>
              <a:ext uri="{FF2B5EF4-FFF2-40B4-BE49-F238E27FC236}">
                <a16:creationId xmlns:a16="http://schemas.microsoft.com/office/drawing/2014/main" id="{E5DC671F-F93B-7B18-70E9-FE574736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5CBCC6-79E8-4031-B03E-777BD83914F3}" type="slidenum"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0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B326475C-210F-24B0-A943-55895424C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Pictures of the fool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DCFF1-A9D9-F930-17AF-8D8F7E060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84" y="838200"/>
            <a:ext cx="11963400" cy="5867400"/>
          </a:xfrm>
        </p:spPr>
        <p:txBody>
          <a:bodyPr/>
          <a:lstStyle/>
          <a:p>
            <a:pPr marL="1147763" indent="-1147763">
              <a:spcBef>
                <a:spcPts val="600"/>
              </a:spcBef>
              <a:buFontTx/>
              <a:buNone/>
              <a:defRPr/>
            </a:pPr>
            <a:r>
              <a:rPr lang="en-US" sz="2400" b="0" dirty="0"/>
              <a:t>10:8 – 	The wise in heart </a:t>
            </a:r>
            <a:r>
              <a:rPr lang="en-US" sz="2400" b="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accept commands</a:t>
            </a:r>
            <a:r>
              <a:rPr lang="en-US" sz="2400" b="0" dirty="0"/>
              <a:t>, </a:t>
            </a:r>
            <a:br>
              <a:rPr lang="en-US" sz="2400" b="0" dirty="0"/>
            </a:br>
            <a:r>
              <a:rPr lang="en-US" sz="2400" b="0" dirty="0"/>
              <a:t>but a </a:t>
            </a:r>
            <a:r>
              <a:rPr lang="en-US" sz="2400" b="0" dirty="0">
                <a:solidFill>
                  <a:srgbClr val="FFFF00"/>
                </a:solidFill>
              </a:rPr>
              <a:t>chattering fool </a:t>
            </a:r>
            <a:r>
              <a:rPr lang="en-US" sz="2400" b="0" dirty="0"/>
              <a:t>comes to ruin.</a:t>
            </a:r>
          </a:p>
          <a:p>
            <a:pPr marL="1147763" indent="-1147763">
              <a:spcBef>
                <a:spcPts val="600"/>
              </a:spcBef>
              <a:buFontTx/>
              <a:buNone/>
              <a:defRPr/>
            </a:pPr>
            <a:r>
              <a:rPr lang="en-US" sz="2400" b="0" dirty="0"/>
              <a:t>15:5 – 	A fool </a:t>
            </a:r>
            <a:r>
              <a:rPr lang="en-US" sz="2400" b="0" dirty="0">
                <a:solidFill>
                  <a:srgbClr val="FFFF00"/>
                </a:solidFill>
              </a:rPr>
              <a:t>spurns</a:t>
            </a:r>
            <a:r>
              <a:rPr lang="en-US" sz="2400" b="0" dirty="0"/>
              <a:t> a parent’s </a:t>
            </a:r>
            <a:r>
              <a:rPr lang="en-US" sz="2400" b="0" dirty="0">
                <a:solidFill>
                  <a:srgbClr val="FFFF00"/>
                </a:solidFill>
              </a:rPr>
              <a:t>discipline</a:t>
            </a:r>
            <a:r>
              <a:rPr lang="en-US" sz="2400" b="0" dirty="0"/>
              <a:t>, </a:t>
            </a:r>
            <a:br>
              <a:rPr lang="en-US" sz="2400" b="0" dirty="0"/>
            </a:br>
            <a:r>
              <a:rPr lang="en-US" sz="2400" b="0" dirty="0"/>
              <a:t>but whoever </a:t>
            </a:r>
            <a:r>
              <a:rPr lang="en-US" sz="2400" b="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heeds correction </a:t>
            </a:r>
            <a:r>
              <a:rPr lang="en-US" sz="2400" b="0" dirty="0"/>
              <a:t>shows prudence.</a:t>
            </a:r>
          </a:p>
          <a:p>
            <a:pPr marL="1147763" indent="-1147763">
              <a:spcBef>
                <a:spcPts val="600"/>
              </a:spcBef>
              <a:buFontTx/>
              <a:buNone/>
              <a:defRPr/>
            </a:pPr>
            <a:r>
              <a:rPr lang="en-US" sz="2400" b="0" dirty="0"/>
              <a:t>1:7 – 	The </a:t>
            </a:r>
            <a:r>
              <a:rPr lang="en-US" sz="2400" b="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fear of the LORD </a:t>
            </a:r>
            <a:r>
              <a:rPr lang="en-US" sz="2400" b="0" dirty="0"/>
              <a:t>is the beginning of knowledge, </a:t>
            </a:r>
            <a:br>
              <a:rPr lang="en-US" sz="2400" b="0" dirty="0"/>
            </a:br>
            <a:r>
              <a:rPr lang="en-US" sz="2400" b="0" dirty="0"/>
              <a:t>but fools </a:t>
            </a:r>
            <a:r>
              <a:rPr lang="en-US" sz="2400" b="0" dirty="0">
                <a:solidFill>
                  <a:srgbClr val="FFFF00"/>
                </a:solidFill>
              </a:rPr>
              <a:t>despise wisdom and instruction</a:t>
            </a:r>
            <a:r>
              <a:rPr lang="en-US" sz="2400" b="0" dirty="0"/>
              <a:t>. </a:t>
            </a:r>
          </a:p>
          <a:p>
            <a:pPr marL="1147763" indent="-1147763">
              <a:spcBef>
                <a:spcPts val="600"/>
              </a:spcBef>
              <a:buFontTx/>
              <a:buNone/>
              <a:defRPr/>
            </a:pPr>
            <a:r>
              <a:rPr lang="en-US" sz="2400" b="0" dirty="0"/>
              <a:t>1:22 – 	How long will you who are simple </a:t>
            </a:r>
            <a:r>
              <a:rPr lang="en-US" sz="2400" b="0" dirty="0">
                <a:solidFill>
                  <a:srgbClr val="FFFF00"/>
                </a:solidFill>
              </a:rPr>
              <a:t>love your</a:t>
            </a:r>
            <a:r>
              <a:rPr lang="en-US" sz="2400" b="0" dirty="0"/>
              <a:t> simple </a:t>
            </a:r>
            <a:r>
              <a:rPr lang="en-US" sz="2400" b="0" dirty="0">
                <a:solidFill>
                  <a:srgbClr val="FFFF00"/>
                </a:solidFill>
              </a:rPr>
              <a:t>ways</a:t>
            </a:r>
            <a:r>
              <a:rPr lang="en-US" sz="2400" b="0" dirty="0"/>
              <a:t>? </a:t>
            </a:r>
            <a:br>
              <a:rPr lang="en-US" sz="2400" b="0" dirty="0"/>
            </a:br>
            <a:r>
              <a:rPr lang="en-US" sz="2400" b="0" dirty="0"/>
              <a:t>How long will mockers </a:t>
            </a:r>
            <a:r>
              <a:rPr lang="en-US" sz="2400" b="0" dirty="0">
                <a:solidFill>
                  <a:srgbClr val="FFFF00"/>
                </a:solidFill>
              </a:rPr>
              <a:t>delight in mockery </a:t>
            </a:r>
            <a:r>
              <a:rPr lang="en-US" sz="2400" b="0" dirty="0"/>
              <a:t>and fools </a:t>
            </a:r>
            <a:r>
              <a:rPr lang="en-US" sz="2400" b="0" dirty="0">
                <a:solidFill>
                  <a:srgbClr val="FFFF00"/>
                </a:solidFill>
              </a:rPr>
              <a:t>hate knowledge</a:t>
            </a:r>
            <a:r>
              <a:rPr lang="en-US" sz="2400" b="0" dirty="0"/>
              <a:t>?</a:t>
            </a:r>
          </a:p>
          <a:p>
            <a:pPr marL="1147763" indent="-1147763">
              <a:spcBef>
                <a:spcPts val="600"/>
              </a:spcBef>
              <a:buFontTx/>
              <a:buNone/>
              <a:defRPr/>
            </a:pPr>
            <a:r>
              <a:rPr lang="en-US" sz="2400" b="0" dirty="0"/>
              <a:t>18:2 – 	Fools find </a:t>
            </a:r>
            <a:r>
              <a:rPr lang="en-US" sz="2400" b="0" dirty="0">
                <a:solidFill>
                  <a:srgbClr val="FFFF00"/>
                </a:solidFill>
              </a:rPr>
              <a:t>no pleasure in understanding </a:t>
            </a:r>
            <a:br>
              <a:rPr lang="en-US" sz="2400" b="0" dirty="0">
                <a:solidFill>
                  <a:srgbClr val="FFFF00"/>
                </a:solidFill>
              </a:rPr>
            </a:br>
            <a:r>
              <a:rPr lang="en-US" sz="2400" b="0" dirty="0"/>
              <a:t>but delight in airing their own opinions.</a:t>
            </a:r>
          </a:p>
          <a:p>
            <a:pPr marL="1147763" indent="-1147763">
              <a:spcBef>
                <a:spcPts val="600"/>
              </a:spcBef>
              <a:buFontTx/>
              <a:buNone/>
              <a:defRPr/>
            </a:pPr>
            <a:r>
              <a:rPr lang="en-US" sz="2400" b="0" dirty="0"/>
              <a:t>12:15 – The way of fools </a:t>
            </a:r>
            <a:r>
              <a:rPr lang="en-US" sz="2400" b="0" dirty="0">
                <a:solidFill>
                  <a:srgbClr val="FFFF00"/>
                </a:solidFill>
              </a:rPr>
              <a:t>seems right to them</a:t>
            </a:r>
            <a:r>
              <a:rPr lang="en-US" sz="2400" b="0" dirty="0"/>
              <a:t>, </a:t>
            </a:r>
            <a:br>
              <a:rPr lang="en-US" sz="2400" b="0" dirty="0"/>
            </a:br>
            <a:r>
              <a:rPr lang="en-US" sz="2400" b="0" dirty="0"/>
              <a:t>but the wise </a:t>
            </a:r>
            <a:r>
              <a:rPr lang="en-US" sz="2400" b="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listen to advice</a:t>
            </a:r>
            <a:r>
              <a:rPr lang="en-US" sz="2400" b="0" dirty="0"/>
              <a:t>.</a:t>
            </a:r>
          </a:p>
          <a:p>
            <a:pPr marL="1147763" indent="-1147763">
              <a:spcBef>
                <a:spcPts val="600"/>
              </a:spcBef>
              <a:buFontTx/>
              <a:buNone/>
              <a:defRPr/>
            </a:pPr>
            <a:r>
              <a:rPr lang="en-US" sz="2400" b="0" dirty="0"/>
              <a:t>28:26 – Those who </a:t>
            </a:r>
            <a:r>
              <a:rPr lang="en-US" sz="2400" b="0" dirty="0">
                <a:solidFill>
                  <a:srgbClr val="FFFF00"/>
                </a:solidFill>
              </a:rPr>
              <a:t>trust in themselves </a:t>
            </a:r>
            <a:r>
              <a:rPr lang="en-US" sz="2400" b="0" dirty="0"/>
              <a:t>are fools, </a:t>
            </a:r>
            <a:br>
              <a:rPr lang="en-US" sz="2400" b="0" dirty="0"/>
            </a:br>
            <a:r>
              <a:rPr lang="en-US" sz="2400" b="0" dirty="0"/>
              <a:t>but those who </a:t>
            </a:r>
            <a:r>
              <a:rPr lang="en-US" sz="2400" b="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walk in wisdom </a:t>
            </a:r>
            <a:r>
              <a:rPr lang="en-US" sz="2400" b="0" dirty="0"/>
              <a:t>are kept safe. </a:t>
            </a:r>
          </a:p>
        </p:txBody>
      </p:sp>
      <p:sp>
        <p:nvSpPr>
          <p:cNvPr id="59397" name="Slide Number Placeholder 3">
            <a:extLst>
              <a:ext uri="{FF2B5EF4-FFF2-40B4-BE49-F238E27FC236}">
                <a16:creationId xmlns:a16="http://schemas.microsoft.com/office/drawing/2014/main" id="{2C3A4CD6-6836-B177-E5CC-75893172CE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09D02A-09DC-4B32-95DB-EE4C97A0F6DE}" type="slidenum">
              <a:rPr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8</a:t>
            </a:fld>
            <a:endParaRPr lang="en-US" altLang="en-US" sz="2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ounded Rectangular Callout 6">
            <a:extLst>
              <a:ext uri="{FF2B5EF4-FFF2-40B4-BE49-F238E27FC236}">
                <a16:creationId xmlns:a16="http://schemas.microsoft.com/office/drawing/2014/main" id="{BDC61932-2DDB-78FF-CCED-12086112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900" y="1123950"/>
            <a:ext cx="4495800" cy="381000"/>
          </a:xfrm>
          <a:prstGeom prst="wedgeRoundRectCallout">
            <a:avLst>
              <a:gd name="adj1" fmla="val -66097"/>
              <a:gd name="adj2" fmla="val -50280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Hates laws, not bound by authority</a:t>
            </a:r>
          </a:p>
        </p:txBody>
      </p:sp>
      <p:sp>
        <p:nvSpPr>
          <p:cNvPr id="4" name="Rounded Rectangular Callout 6">
            <a:extLst>
              <a:ext uri="{FF2B5EF4-FFF2-40B4-BE49-F238E27FC236}">
                <a16:creationId xmlns:a16="http://schemas.microsoft.com/office/drawing/2014/main" id="{81F86332-D6E6-14D9-6578-AB8E0AF56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8550" y="1629123"/>
            <a:ext cx="3619500" cy="381000"/>
          </a:xfrm>
          <a:prstGeom prst="wedgeRoundRectCallout">
            <a:avLst>
              <a:gd name="adj1" fmla="val -85674"/>
              <a:gd name="adj2" fmla="val 27646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Hates instruction/reproof</a:t>
            </a:r>
          </a:p>
        </p:txBody>
      </p:sp>
      <p:sp>
        <p:nvSpPr>
          <p:cNvPr id="5" name="Rounded Rectangular Callout 6">
            <a:extLst>
              <a:ext uri="{FF2B5EF4-FFF2-40B4-BE49-F238E27FC236}">
                <a16:creationId xmlns:a16="http://schemas.microsoft.com/office/drawing/2014/main" id="{E67CAE63-06EE-F086-2B3E-F685B4773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559136"/>
            <a:ext cx="5067300" cy="381000"/>
          </a:xfrm>
          <a:prstGeom prst="wedgeRoundRectCallout">
            <a:avLst>
              <a:gd name="adj1" fmla="val -59594"/>
              <a:gd name="adj2" fmla="val -56544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Will not listen; will not learn; only talks</a:t>
            </a:r>
          </a:p>
        </p:txBody>
      </p:sp>
      <p:sp>
        <p:nvSpPr>
          <p:cNvPr id="6" name="Rounded Rectangular Callout 6">
            <a:extLst>
              <a:ext uri="{FF2B5EF4-FFF2-40B4-BE49-F238E27FC236}">
                <a16:creationId xmlns:a16="http://schemas.microsoft.com/office/drawing/2014/main" id="{96D0154B-7EBD-D268-A6F8-E60798135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0116" y="5245691"/>
            <a:ext cx="4147584" cy="488867"/>
          </a:xfrm>
          <a:prstGeom prst="wedgeRoundRectCallout">
            <a:avLst>
              <a:gd name="adj1" fmla="val -79001"/>
              <a:gd name="adj2" fmla="val 32593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Hates advice; Trusts own opinion</a:t>
            </a: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91F941B1-AE66-D42D-FB1F-548E92168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6902" y="3061947"/>
            <a:ext cx="2541814" cy="381000"/>
          </a:xfrm>
          <a:prstGeom prst="wedgeRoundRectCallout">
            <a:avLst>
              <a:gd name="adj1" fmla="val -57304"/>
              <a:gd name="adj2" fmla="val 101431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Will not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7D01A15B-F0BA-0C52-C4AA-F6ACAA6E8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Pictures of the fool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0F5EA-A417-58B8-C5A2-B4D336B7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587829"/>
            <a:ext cx="9639300" cy="5954486"/>
          </a:xfrm>
        </p:spPr>
        <p:txBody>
          <a:bodyPr/>
          <a:lstStyle/>
          <a:p>
            <a:pPr marL="1371600" indent="-1371600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en-US" sz="2400" b="0" dirty="0"/>
              <a:t>14:29 – 	Whoever is </a:t>
            </a:r>
            <a:r>
              <a:rPr lang="en-US" sz="2400" b="0" dirty="0">
                <a:solidFill>
                  <a:srgbClr val="FFFF00"/>
                </a:solidFill>
              </a:rPr>
              <a:t>patient</a:t>
            </a:r>
            <a:r>
              <a:rPr lang="en-US" sz="2400" b="0" dirty="0"/>
              <a:t> has great understanding, </a:t>
            </a:r>
            <a:br>
              <a:rPr lang="en-US" sz="2400" b="0" dirty="0"/>
            </a:br>
            <a:r>
              <a:rPr lang="en-US" sz="2400" b="0" dirty="0"/>
              <a:t>but one who is </a:t>
            </a:r>
            <a:r>
              <a:rPr lang="en-US" sz="2400" b="0" dirty="0">
                <a:solidFill>
                  <a:srgbClr val="FFFF00"/>
                </a:solidFill>
              </a:rPr>
              <a:t>quick-tempered displays folly</a:t>
            </a:r>
            <a:r>
              <a:rPr lang="en-US" sz="2400" b="0" dirty="0"/>
              <a:t>.</a:t>
            </a:r>
          </a:p>
          <a:p>
            <a:pPr marL="1371600" indent="-1371600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en-US" sz="2400" b="0" dirty="0"/>
              <a:t>25:28 – 	Like a city whose walls are broken through</a:t>
            </a:r>
            <a:br>
              <a:rPr lang="en-US" sz="2400" b="0" dirty="0"/>
            </a:br>
            <a:r>
              <a:rPr lang="en-US" sz="2400" b="0" dirty="0"/>
              <a:t>is a person who </a:t>
            </a:r>
            <a:r>
              <a:rPr lang="en-US" sz="2400" b="0" dirty="0">
                <a:solidFill>
                  <a:srgbClr val="FFFF00"/>
                </a:solidFill>
              </a:rPr>
              <a:t>lacks self-control</a:t>
            </a:r>
            <a:endParaRPr lang="en-US" sz="2400" b="0" dirty="0"/>
          </a:p>
          <a:p>
            <a:pPr marL="1371600" indent="-1371600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en-US" sz="2400" b="0" dirty="0"/>
              <a:t>10:5 – 	He who </a:t>
            </a:r>
            <a:r>
              <a:rPr lang="en-US" sz="2400" b="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gathers crops in summer </a:t>
            </a:r>
            <a:r>
              <a:rPr lang="en-US" sz="2400" b="0" dirty="0"/>
              <a:t>is a prudent son, </a:t>
            </a:r>
            <a:br>
              <a:rPr lang="en-US" sz="2400" b="0" dirty="0"/>
            </a:br>
            <a:r>
              <a:rPr lang="en-US" sz="2400" b="0" dirty="0"/>
              <a:t>but he who </a:t>
            </a:r>
            <a:r>
              <a:rPr lang="en-US" sz="2400" b="0" dirty="0">
                <a:solidFill>
                  <a:srgbClr val="FFFF00"/>
                </a:solidFill>
              </a:rPr>
              <a:t>sleeps during harvest </a:t>
            </a:r>
            <a:r>
              <a:rPr lang="en-US" sz="2400" b="0" dirty="0"/>
              <a:t>is a disgraceful son. </a:t>
            </a:r>
          </a:p>
          <a:p>
            <a:pPr marL="1371600" indent="-1371600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r>
              <a:rPr lang="en-US" sz="2400" b="0" dirty="0"/>
              <a:t>24:30 – 	I went by the field of the </a:t>
            </a:r>
            <a:r>
              <a:rPr lang="en-US" sz="2400" b="0" dirty="0">
                <a:solidFill>
                  <a:srgbClr val="FFFF00"/>
                </a:solidFill>
              </a:rPr>
              <a:t>lazy man</a:t>
            </a:r>
            <a:r>
              <a:rPr lang="en-US" sz="2400" b="0" dirty="0"/>
              <a:t>, And by the vineyard of the man </a:t>
            </a:r>
            <a:r>
              <a:rPr lang="en-US" sz="2400" b="0" dirty="0">
                <a:solidFill>
                  <a:srgbClr val="FFFF00"/>
                </a:solidFill>
              </a:rPr>
              <a:t>devoid of understanding</a:t>
            </a:r>
            <a:r>
              <a:rPr lang="en-US" sz="2400" b="0" dirty="0"/>
              <a:t>; And there it was, all overgrown with thorns; Its surface was covered with nettles</a:t>
            </a:r>
          </a:p>
          <a:p>
            <a:pPr marL="1371600" indent="-1371600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r>
              <a:rPr lang="en-US" sz="2400" b="0" dirty="0"/>
              <a:t>26:13 – 	A </a:t>
            </a:r>
            <a:r>
              <a:rPr lang="en-US" sz="2400" b="0" dirty="0">
                <a:solidFill>
                  <a:srgbClr val="FFFF00"/>
                </a:solidFill>
              </a:rPr>
              <a:t>sluggard</a:t>
            </a:r>
            <a:r>
              <a:rPr lang="en-US" sz="2400" b="0" dirty="0"/>
              <a:t> says, “There’s a lion in the road, </a:t>
            </a:r>
            <a:br>
              <a:rPr lang="en-US" sz="2400" b="0" dirty="0"/>
            </a:br>
            <a:r>
              <a:rPr lang="en-US" sz="2400" b="0" dirty="0"/>
              <a:t>a fierce lion roaming the streets!”</a:t>
            </a:r>
          </a:p>
          <a:p>
            <a:pPr marL="1371600" indent="-1371600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r>
              <a:rPr lang="en-US" sz="2400" b="0" dirty="0"/>
              <a:t>22:9 – 	He who is </a:t>
            </a:r>
            <a:r>
              <a:rPr lang="en-US" sz="2400" b="0" dirty="0">
                <a:solidFill>
                  <a:srgbClr val="66FFFF"/>
                </a:solidFill>
              </a:rPr>
              <a:t>generous </a:t>
            </a:r>
            <a:r>
              <a:rPr lang="en-US" sz="2400" b="0" dirty="0"/>
              <a:t>will be blessed, </a:t>
            </a:r>
            <a:br>
              <a:rPr lang="en-US" sz="2400" b="0" dirty="0"/>
            </a:br>
            <a:r>
              <a:rPr lang="en-US" sz="2400" b="0" dirty="0"/>
              <a:t>For he </a:t>
            </a:r>
            <a:r>
              <a:rPr lang="en-US" sz="2400" b="0" dirty="0">
                <a:solidFill>
                  <a:srgbClr val="66FFFF"/>
                </a:solidFill>
              </a:rPr>
              <a:t>gives from his food to the poor.</a:t>
            </a:r>
          </a:p>
          <a:p>
            <a:pPr marL="1371600" indent="-1371600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r>
              <a:rPr lang="en-US" sz="2400" b="0" dirty="0"/>
              <a:t>13:19 – 	A longing fulfilled is sweet to the soul, </a:t>
            </a:r>
            <a:br>
              <a:rPr lang="en-US" sz="2400" b="0" dirty="0"/>
            </a:br>
            <a:r>
              <a:rPr lang="en-US" sz="2400" b="0" dirty="0"/>
              <a:t>but </a:t>
            </a:r>
            <a:r>
              <a:rPr lang="en-US" sz="2400" b="0" dirty="0">
                <a:solidFill>
                  <a:srgbClr val="FFFF00"/>
                </a:solidFill>
              </a:rPr>
              <a:t>fools detest turning from evil</a:t>
            </a:r>
            <a:r>
              <a:rPr lang="en-US" sz="2400" b="0" dirty="0"/>
              <a:t>. </a:t>
            </a:r>
          </a:p>
          <a:p>
            <a:pPr marL="1371600" indent="-1371600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r>
              <a:rPr lang="en-US" sz="2400" b="0" dirty="0"/>
              <a:t>Ps 14:1 – The </a:t>
            </a:r>
            <a:r>
              <a:rPr lang="en-US" sz="2400" b="0" dirty="0">
                <a:solidFill>
                  <a:srgbClr val="FFFF00"/>
                </a:solidFill>
              </a:rPr>
              <a:t>fool</a:t>
            </a:r>
            <a:r>
              <a:rPr lang="en-US" sz="2400" b="0" baseline="30000" dirty="0"/>
              <a:t> </a:t>
            </a:r>
            <a:r>
              <a:rPr lang="en-US" sz="2400" b="0" dirty="0">
                <a:solidFill>
                  <a:srgbClr val="FFFF00"/>
                </a:solidFill>
              </a:rPr>
              <a:t>says</a:t>
            </a:r>
            <a:r>
              <a:rPr lang="en-US" sz="2400" b="0" dirty="0"/>
              <a:t> in his heart,  “</a:t>
            </a:r>
            <a:r>
              <a:rPr lang="en-US" sz="2400" b="0" dirty="0">
                <a:solidFill>
                  <a:srgbClr val="FFFF00"/>
                </a:solidFill>
              </a:rPr>
              <a:t>There is no God</a:t>
            </a:r>
            <a:r>
              <a:rPr lang="en-US" sz="2400" b="0" dirty="0"/>
              <a:t>.” …</a:t>
            </a:r>
          </a:p>
        </p:txBody>
      </p:sp>
      <p:sp>
        <p:nvSpPr>
          <p:cNvPr id="60421" name="Slide Number Placeholder 3">
            <a:extLst>
              <a:ext uri="{FF2B5EF4-FFF2-40B4-BE49-F238E27FC236}">
                <a16:creationId xmlns:a16="http://schemas.microsoft.com/office/drawing/2014/main" id="{13450257-C717-0A64-21ED-16C3877E54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5C5C1D-2B53-4031-83AB-C73BF193A965}" type="slidenum">
              <a:rPr lang="en-US" altLang="en-US" sz="2000">
                <a:solidFill>
                  <a:schemeClr val="bg1"/>
                </a:solidFill>
                <a:latin typeface="+mj-lt"/>
              </a:rPr>
              <a:pPr/>
              <a:t>9</a:t>
            </a:fld>
            <a:endParaRPr lang="en-US" altLang="en-US" sz="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ounded Rectangular Callout 6">
            <a:extLst>
              <a:ext uri="{FF2B5EF4-FFF2-40B4-BE49-F238E27FC236}">
                <a16:creationId xmlns:a16="http://schemas.microsoft.com/office/drawing/2014/main" id="{468ADC6B-D6BF-38A5-BD5D-EC77C4823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708" y="4261013"/>
            <a:ext cx="4038600" cy="402771"/>
          </a:xfrm>
          <a:prstGeom prst="wedgeRoundRectCallout">
            <a:avLst>
              <a:gd name="adj1" fmla="val -69914"/>
              <a:gd name="adj2" fmla="val 11755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Easily frightened; avoids work</a:t>
            </a:r>
          </a:p>
        </p:txBody>
      </p:sp>
      <p:sp>
        <p:nvSpPr>
          <p:cNvPr id="6" name="Rounded Rectangular Callout 6">
            <a:extLst>
              <a:ext uri="{FF2B5EF4-FFF2-40B4-BE49-F238E27FC236}">
                <a16:creationId xmlns:a16="http://schemas.microsoft.com/office/drawing/2014/main" id="{5CF42D18-9053-26C3-6BBF-AF8B19F5C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4006" y="3015190"/>
            <a:ext cx="1463496" cy="1006085"/>
          </a:xfrm>
          <a:prstGeom prst="wedgeRoundRectCallout">
            <a:avLst>
              <a:gd name="adj1" fmla="val -106942"/>
              <a:gd name="adj2" fmla="val -19393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Lazy; 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careless; wasteful</a:t>
            </a: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FDC31B9E-9C06-A65E-D868-6FA8E972A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534273"/>
            <a:ext cx="4552950" cy="402771"/>
          </a:xfrm>
          <a:prstGeom prst="wedgeRoundRectCallout">
            <a:avLst>
              <a:gd name="adj1" fmla="val -80740"/>
              <a:gd name="adj2" fmla="val 101952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Attracted to [turns toward] sin…</a:t>
            </a:r>
          </a:p>
        </p:txBody>
      </p:sp>
      <p:sp>
        <p:nvSpPr>
          <p:cNvPr id="8" name="Rounded Rectangular Callout 6">
            <a:extLst>
              <a:ext uri="{FF2B5EF4-FFF2-40B4-BE49-F238E27FC236}">
                <a16:creationId xmlns:a16="http://schemas.microsoft.com/office/drawing/2014/main" id="{F425DBA5-0F1C-6DFD-E25E-C577C05A9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6172" y="6215491"/>
            <a:ext cx="3254828" cy="402771"/>
          </a:xfrm>
          <a:prstGeom prst="wedgeRoundRectCallout">
            <a:avLst>
              <a:gd name="adj1" fmla="val -70941"/>
              <a:gd name="adj2" fmla="val -10117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Denies spiritual realities</a:t>
            </a:r>
          </a:p>
        </p:txBody>
      </p:sp>
      <p:sp>
        <p:nvSpPr>
          <p:cNvPr id="9" name="Rounded Rectangular Callout 6">
            <a:extLst>
              <a:ext uri="{FF2B5EF4-FFF2-40B4-BE49-F238E27FC236}">
                <a16:creationId xmlns:a16="http://schemas.microsoft.com/office/drawing/2014/main" id="{A74D9E2B-DACE-04FB-5C93-533DA9368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2048662"/>
            <a:ext cx="2324100" cy="682826"/>
          </a:xfrm>
          <a:prstGeom prst="wedgeRoundRectCallout">
            <a:avLst>
              <a:gd name="adj1" fmla="val -80936"/>
              <a:gd name="adj2" fmla="val 16030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44000"/>
              </a:srgbClr>
            </a:outerShdw>
          </a:effectLst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Short-sighted, doesn’t do “hard”.</a:t>
            </a:r>
          </a:p>
        </p:txBody>
      </p:sp>
      <p:sp>
        <p:nvSpPr>
          <p:cNvPr id="11" name="Rounded Rectangular Callout 6">
            <a:extLst>
              <a:ext uri="{FF2B5EF4-FFF2-40B4-BE49-F238E27FC236}">
                <a16:creationId xmlns:a16="http://schemas.microsoft.com/office/drawing/2014/main" id="{222241FC-7B98-C47B-5573-EDAD53148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870748"/>
            <a:ext cx="4097966" cy="402771"/>
          </a:xfrm>
          <a:prstGeom prst="wedgeRoundRectCallout">
            <a:avLst>
              <a:gd name="adj1" fmla="val -73023"/>
              <a:gd name="adj2" fmla="val 11002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Selfish, not generous/charitable</a:t>
            </a:r>
          </a:p>
        </p:txBody>
      </p:sp>
      <p:sp>
        <p:nvSpPr>
          <p:cNvPr id="12" name="Rounded Rectangular Callout 6">
            <a:extLst>
              <a:ext uri="{FF2B5EF4-FFF2-40B4-BE49-F238E27FC236}">
                <a16:creationId xmlns:a16="http://schemas.microsoft.com/office/drawing/2014/main" id="{0E54FA3C-36A3-848B-2CD5-FF7CAADAC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719893"/>
            <a:ext cx="3124200" cy="402771"/>
          </a:xfrm>
          <a:prstGeom prst="wedgeRoundRectCallout">
            <a:avLst>
              <a:gd name="adj1" fmla="val -71863"/>
              <a:gd name="adj2" fmla="val 19393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Cannot control emotions</a:t>
            </a:r>
          </a:p>
        </p:txBody>
      </p:sp>
      <p:sp>
        <p:nvSpPr>
          <p:cNvPr id="13" name="Rounded Rectangular Callout 6">
            <a:extLst>
              <a:ext uri="{FF2B5EF4-FFF2-40B4-BE49-F238E27FC236}">
                <a16:creationId xmlns:a16="http://schemas.microsoft.com/office/drawing/2014/main" id="{C20F2617-874D-0F51-C25A-1D8709443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9038" y="1471482"/>
            <a:ext cx="2160814" cy="402771"/>
          </a:xfrm>
          <a:prstGeom prst="wedgeRoundRectCallout">
            <a:avLst>
              <a:gd name="adj1" fmla="val -82990"/>
              <a:gd name="adj2" fmla="val 28695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Undisciplined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57019</TotalTime>
  <Words>6085</Words>
  <Application>Microsoft Office PowerPoint</Application>
  <PresentationFormat>Widescreen</PresentationFormat>
  <Paragraphs>653</Paragraphs>
  <Slides>41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Ezra SIL</vt:lpstr>
      <vt:lpstr>system-ui</vt:lpstr>
      <vt:lpstr>Times New Roman</vt:lpstr>
      <vt:lpstr>Default Design</vt:lpstr>
      <vt:lpstr>1_Default Design</vt:lpstr>
      <vt:lpstr>3_Default Design</vt:lpstr>
      <vt:lpstr>Driving Out Folly  (Training Toward Wisdom)</vt:lpstr>
      <vt:lpstr>Several Scrambled Ideas…</vt:lpstr>
      <vt:lpstr>The Five Shifts*</vt:lpstr>
      <vt:lpstr>Teaching Sequence</vt:lpstr>
      <vt:lpstr>Several Scrambled Ideas…</vt:lpstr>
      <vt:lpstr>Training Toward Adulthood</vt:lpstr>
      <vt:lpstr>Driving out Folly – Proverbs 22:15</vt:lpstr>
      <vt:lpstr>Pictures of the fool</vt:lpstr>
      <vt:lpstr>Pictures of the fool</vt:lpstr>
      <vt:lpstr>Folly Defined (Proverbs)</vt:lpstr>
      <vt:lpstr>Maturity (Wisdom)</vt:lpstr>
      <vt:lpstr>Behavior that Earns Autonomy</vt:lpstr>
      <vt:lpstr>Assessment</vt:lpstr>
      <vt:lpstr>Assessment</vt:lpstr>
      <vt:lpstr>Example Training Plan – “Generous, Sympathetic” </vt:lpstr>
      <vt:lpstr>Example Training Plan – “Diligent, Dedicated, Determined” </vt:lpstr>
      <vt:lpstr>Training Plan –          </vt:lpstr>
      <vt:lpstr>Extras and Backups</vt:lpstr>
      <vt:lpstr>Preteen/Adolescence Skills &amp; Needs*</vt:lpstr>
      <vt:lpstr>Summary Adolescence Suggestions</vt:lpstr>
      <vt:lpstr>Secure Environment…  a place where:</vt:lpstr>
      <vt:lpstr>Negative Cultural Influences – With Symptom Statements*</vt:lpstr>
      <vt:lpstr>How are priorities learned by children?</vt:lpstr>
      <vt:lpstr>How do we teach priorities?</vt:lpstr>
      <vt:lpstr>How do we teach priorities?</vt:lpstr>
      <vt:lpstr>Adolescence Social Skills Expectations (1 of 2)</vt:lpstr>
      <vt:lpstr>Adolescence Social Skills Expectations (2 of 2)</vt:lpstr>
      <vt:lpstr>Common Teen Expressions of Folly</vt:lpstr>
      <vt:lpstr>The Rebellious Son – Dt 21:18-21</vt:lpstr>
      <vt:lpstr>Principles from the Rebellious Son (Dt 21:18-21)</vt:lpstr>
      <vt:lpstr>Other Bible Teaching on Sin &amp; Rebellion</vt:lpstr>
      <vt:lpstr>Foundational Convictions for Dealing with Sin/Apostacy</vt:lpstr>
      <vt:lpstr>Suggestions for Helping the Troubled Teen</vt:lpstr>
      <vt:lpstr>Life decisions aligned with our goal: What might we give up?</vt:lpstr>
      <vt:lpstr>Strength for Christians in Tragedy</vt:lpstr>
      <vt:lpstr>Ephesians 6:4</vt:lpstr>
      <vt:lpstr>A Father’s Discipline (Heb 12:5-11)</vt:lpstr>
      <vt:lpstr>Parenting Lesson from Deuteronomy 10-11</vt:lpstr>
      <vt:lpstr>B. F. Skinner:  Operant [Instrumental] Conditioning</vt:lpstr>
      <vt:lpstr>Children Can be Wise or Foolish</vt:lpstr>
      <vt:lpstr>Driving out Folly – Proverbs 22:15</vt:lpstr>
    </vt:vector>
  </TitlesOfParts>
  <Company>EMS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Robert Haynes</cp:lastModifiedBy>
  <cp:revision>517</cp:revision>
  <cp:lastPrinted>2023-06-09T22:27:31Z</cp:lastPrinted>
  <dcterms:created xsi:type="dcterms:W3CDTF">2002-06-13T20:47:56Z</dcterms:created>
  <dcterms:modified xsi:type="dcterms:W3CDTF">2023-06-12T15:06:16Z</dcterms:modified>
</cp:coreProperties>
</file>