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8" r:id="rId2"/>
    <p:sldId id="256" r:id="rId3"/>
    <p:sldId id="263" r:id="rId4"/>
    <p:sldId id="264" r:id="rId5"/>
    <p:sldId id="265" r:id="rId6"/>
    <p:sldId id="266" r:id="rId7"/>
    <p:sldId id="267" r:id="rId8"/>
    <p:sldId id="257" r:id="rId9"/>
    <p:sldId id="262" r:id="rId10"/>
    <p:sldId id="269" r:id="rId11"/>
    <p:sldId id="259" r:id="rId12"/>
    <p:sldId id="270" r:id="rId13"/>
    <p:sldId id="271" r:id="rId14"/>
    <p:sldId id="272" r:id="rId15"/>
    <p:sldId id="260" r:id="rId16"/>
    <p:sldId id="258" r:id="rId1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0"/>
    <p:restoredTop sz="74880"/>
  </p:normalViewPr>
  <p:slideViewPr>
    <p:cSldViewPr snapToGrid="0" snapToObjects="1">
      <p:cViewPr>
        <p:scale>
          <a:sx n="100" d="100"/>
          <a:sy n="100" d="100"/>
        </p:scale>
        <p:origin x="728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5C76-73BE-984C-A196-92DBE36584BA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9C588-45DB-BE44-AA2E-D4F6CBFE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it’s not just men and women in the Bible…. It is men and women in this room.  We’ve all had to do battle with these </a:t>
            </a:r>
            <a:r>
              <a:rPr lang="en-US" dirty="0" err="1"/>
              <a:t>tempations</a:t>
            </a:r>
            <a:r>
              <a:rPr lang="en-US" dirty="0"/>
              <a:t> and had to repent when we have sinned and made a mess of our day, or week, or friendship or family…. These sins are ones we know a few things about – and I hope that we will be able to share things that have helped us get past them….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this is not just a class on sin. </a:t>
            </a:r>
          </a:p>
          <a:p>
            <a:endParaRPr lang="en-US" dirty="0"/>
          </a:p>
          <a:p>
            <a:r>
              <a:rPr lang="en-US" dirty="0"/>
              <a:t>We are interested in doing more than define these…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– * Seeing The Problem Vividly.  Especially Seeing The Escalation… (Reading Love Busters)</a:t>
            </a:r>
          </a:p>
          <a:p>
            <a:endParaRPr lang="en-US" dirty="0"/>
          </a:p>
          <a:p>
            <a:r>
              <a:rPr lang="en-US" dirty="0"/>
              <a:t>#2 – * Going Deeper To Understand The Right Response To Strong Emotions &amp; How To Turn To God. ( Listening to Anger: Handling A Powerful Emotion)</a:t>
            </a:r>
          </a:p>
          <a:p>
            <a:endParaRPr lang="en-US" dirty="0"/>
          </a:p>
          <a:p>
            <a:r>
              <a:rPr lang="en-US" dirty="0"/>
              <a:t>#3 - * Knowing the impact on my relationships. I don’t want to be that guy.  In fact, I refuse to be that man.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need these Joshua 24:15 moments!  This determination.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Death: Helpful because we want to leave it in the past.  It is powerless and does not animate us.  We have a new purpose for life.</a:t>
            </a:r>
          </a:p>
          <a:p>
            <a:endParaRPr lang="en-US" dirty="0"/>
          </a:p>
          <a:p>
            <a:r>
              <a:rPr lang="en-US" dirty="0"/>
              <a:t>Walk: Daily behavior.  Daily choices.  Direction &amp; Destination.  Christ who we walk alongside.</a:t>
            </a:r>
          </a:p>
          <a:p>
            <a:endParaRPr lang="en-US" dirty="0"/>
          </a:p>
          <a:p>
            <a:r>
              <a:rPr lang="en-US" dirty="0"/>
              <a:t>Body: What is healthy.  What is mature.   What is more like Jesus.</a:t>
            </a:r>
          </a:p>
          <a:p>
            <a:endParaRPr lang="en-US" dirty="0"/>
          </a:p>
          <a:p>
            <a:r>
              <a:rPr lang="en-US" dirty="0"/>
              <a:t>Callous:  Conscience is going to be sensitive again.  I’m going to listen to my guilt and my Savior.</a:t>
            </a:r>
          </a:p>
          <a:p>
            <a:endParaRPr lang="en-US" dirty="0"/>
          </a:p>
          <a:p>
            <a:r>
              <a:rPr lang="en-US" dirty="0"/>
              <a:t>Freedom:  Sin is not my master.  I am have the choice, the power, the open door to a better life.</a:t>
            </a:r>
          </a:p>
          <a:p>
            <a:endParaRPr lang="en-US" dirty="0"/>
          </a:p>
          <a:p>
            <a:r>
              <a:rPr lang="en-US" dirty="0"/>
              <a:t>Battle:  The Spirit is the VOICE I’m going to listen to.  I have God on my side in this battle.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it’s not just men and women in the Bible…. It is men and women in this room.  We’ve all had to do battle with these </a:t>
            </a:r>
            <a:r>
              <a:rPr lang="en-US" dirty="0" err="1"/>
              <a:t>tempations</a:t>
            </a:r>
            <a:r>
              <a:rPr lang="en-US" dirty="0"/>
              <a:t> and had to repent when we have sinned and made a mess of our day, or week, or friendship or family…. These sins are ones we know a few things about – and I hope that we will be able to share things that have helped us get past them….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it’s not just men and women in the Bible…. It is men and women in this room.  We’ve all had to do battle with these </a:t>
            </a:r>
            <a:r>
              <a:rPr lang="en-US" dirty="0" err="1"/>
              <a:t>tempations</a:t>
            </a:r>
            <a:r>
              <a:rPr lang="en-US" dirty="0"/>
              <a:t> and had to repent when we have sinned and made a mess of our day, or week, or friendship or family…. These sins are ones we know a few things about – and I hope that we will be able to share things that have helped us get past them….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6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70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20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74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4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1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6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46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30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14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74C5-CC5E-1E40-9646-63BA41DD5E80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836763"/>
          </a:xfrm>
        </p:spPr>
        <p:txBody>
          <a:bodyPr>
            <a:normAutofit/>
          </a:bodyPr>
          <a:lstStyle/>
          <a:p>
            <a:r>
              <a:rPr lang="en-US" sz="4400" dirty="0"/>
              <a:t>Common Ground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162"/>
            <a:ext cx="7886700" cy="32183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Who are some men and women in the Bible that struggled to overcome these sins?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600" i="1" dirty="0"/>
              <a:t>Greed.     Pride.     Lust.</a:t>
            </a:r>
          </a:p>
          <a:p>
            <a:pPr marL="0" indent="0" algn="ctr">
              <a:buNone/>
            </a:pPr>
            <a:r>
              <a:rPr lang="en-US" sz="3600" i="1" dirty="0"/>
              <a:t>Anger.     Dishonesty.     Strife.</a:t>
            </a:r>
          </a:p>
        </p:txBody>
      </p:sp>
    </p:spTree>
    <p:extLst>
      <p:ext uri="{BB962C8B-B14F-4D97-AF65-F5344CB8AC3E}">
        <p14:creationId xmlns:p14="http://schemas.microsoft.com/office/powerpoint/2010/main" val="3670007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2B07-075C-254E-AE54-A8187F3A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Holy Life Is Like…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323B-CDC5-D54D-9F8D-F060684B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Colossians 3:3,5</a:t>
            </a:r>
          </a:p>
          <a:p>
            <a:r>
              <a:rPr lang="en-US" dirty="0"/>
              <a:t>Ephesians 4:1,17</a:t>
            </a:r>
          </a:p>
          <a:p>
            <a:r>
              <a:rPr lang="en-US" dirty="0"/>
              <a:t>Ephesians 4:12-13</a:t>
            </a:r>
          </a:p>
          <a:p>
            <a:r>
              <a:rPr lang="en-US" dirty="0"/>
              <a:t>Ephesians 4:19</a:t>
            </a:r>
          </a:p>
          <a:p>
            <a:r>
              <a:rPr lang="en-US" dirty="0"/>
              <a:t>Galatians 5:13</a:t>
            </a:r>
          </a:p>
          <a:p>
            <a:r>
              <a:rPr lang="en-US" dirty="0"/>
              <a:t>Galatians 5:16-17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85371E-CD71-E940-A0A1-3ADF87A7BAC9}"/>
              </a:ext>
            </a:extLst>
          </p:cNvPr>
          <p:cNvSpPr/>
          <p:nvPr/>
        </p:nvSpPr>
        <p:spPr>
          <a:xfrm>
            <a:off x="3932561" y="1599411"/>
            <a:ext cx="4754239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Death To An Old Life &amp; An Earthly Body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7AEFD7-5185-EE4D-8A9A-03DD4B7FC12C}"/>
              </a:ext>
            </a:extLst>
          </p:cNvPr>
          <p:cNvSpPr/>
          <p:nvPr/>
        </p:nvSpPr>
        <p:spPr>
          <a:xfrm>
            <a:off x="3939997" y="2119801"/>
            <a:ext cx="4754239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Walking In A New, Dignified Path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20F2D6-E79E-184C-9845-1F5EDBCDCFA1}"/>
              </a:ext>
            </a:extLst>
          </p:cNvPr>
          <p:cNvSpPr/>
          <p:nvPr/>
        </p:nvSpPr>
        <p:spPr>
          <a:xfrm>
            <a:off x="3939996" y="2588149"/>
            <a:ext cx="4754239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A Growing, Maturing Body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813767D-5C34-774B-974D-4929046F5D02}"/>
              </a:ext>
            </a:extLst>
          </p:cNvPr>
          <p:cNvSpPr/>
          <p:nvPr/>
        </p:nvSpPr>
        <p:spPr>
          <a:xfrm>
            <a:off x="3947430" y="3075082"/>
            <a:ext cx="4754239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Replacing A Callous with Sensitive Skin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D4046A-AD5F-DD40-8EC5-EBD00018A229}"/>
              </a:ext>
            </a:extLst>
          </p:cNvPr>
          <p:cNvSpPr/>
          <p:nvPr/>
        </p:nvSpPr>
        <p:spPr>
          <a:xfrm>
            <a:off x="3943715" y="3573167"/>
            <a:ext cx="4754239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Freedom To Deny The Flesh &amp; Love Others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5BA2CF0-5D41-604D-8606-F67573B94EF7}"/>
              </a:ext>
            </a:extLst>
          </p:cNvPr>
          <p:cNvSpPr/>
          <p:nvPr/>
        </p:nvSpPr>
        <p:spPr>
          <a:xfrm>
            <a:off x="3951150" y="4048949"/>
            <a:ext cx="4754239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Battle For Our Attention: Flesh vs. Spirit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96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2B07-075C-254E-AE54-A8187F3A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323B-CDC5-D54D-9F8D-F060684B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Requires A Break with Our Past Lifestyle.</a:t>
            </a:r>
          </a:p>
          <a:p>
            <a:pPr algn="ctr"/>
            <a:r>
              <a:rPr lang="en-US" dirty="0"/>
              <a:t>Requires A Heart of Repentance.</a:t>
            </a:r>
          </a:p>
          <a:p>
            <a:pPr algn="ctr"/>
            <a:r>
              <a:rPr lang="en-US" dirty="0"/>
              <a:t>Requires New Habits of Obedience.</a:t>
            </a:r>
          </a:p>
          <a:p>
            <a:pPr algn="ctr"/>
            <a:r>
              <a:rPr lang="en-US" dirty="0"/>
              <a:t>Begins A Life Set Apart For God.</a:t>
            </a:r>
          </a:p>
        </p:txBody>
      </p:sp>
    </p:spTree>
    <p:extLst>
      <p:ext uri="{BB962C8B-B14F-4D97-AF65-F5344CB8AC3E}">
        <p14:creationId xmlns:p14="http://schemas.microsoft.com/office/powerpoint/2010/main" val="4180577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836763"/>
          </a:xfrm>
        </p:spPr>
        <p:txBody>
          <a:bodyPr>
            <a:normAutofit/>
          </a:bodyPr>
          <a:lstStyle/>
          <a:p>
            <a:r>
              <a:rPr lang="en-US" sz="4400" dirty="0"/>
              <a:t>The Call To Live Holy Lives: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162"/>
            <a:ext cx="7886700" cy="32183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Why does God want us to live holy lives?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b="1" i="1" dirty="0"/>
              <a:t>1 Peter 1:15-16 </a:t>
            </a:r>
          </a:p>
          <a:p>
            <a:pPr marL="0" indent="0" algn="ctr">
              <a:buNone/>
            </a:pPr>
            <a:r>
              <a:rPr lang="en-US" b="1" i="1" dirty="0"/>
              <a:t>Romans 12:1-2 </a:t>
            </a:r>
          </a:p>
          <a:p>
            <a:pPr marL="0" indent="0" algn="ctr">
              <a:buNone/>
            </a:pPr>
            <a:r>
              <a:rPr lang="en-US" b="1" i="1" dirty="0"/>
              <a:t>Colossians 3:6 </a:t>
            </a:r>
          </a:p>
        </p:txBody>
      </p:sp>
    </p:spTree>
    <p:extLst>
      <p:ext uri="{BB962C8B-B14F-4D97-AF65-F5344CB8AC3E}">
        <p14:creationId xmlns:p14="http://schemas.microsoft.com/office/powerpoint/2010/main" val="16630598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836763"/>
          </a:xfrm>
        </p:spPr>
        <p:txBody>
          <a:bodyPr>
            <a:normAutofit/>
          </a:bodyPr>
          <a:lstStyle/>
          <a:p>
            <a:r>
              <a:rPr lang="en-US" sz="4400" dirty="0"/>
              <a:t>The Call To Live Holy Lives: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162"/>
            <a:ext cx="7886700" cy="32183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Is the call to be blameless </a:t>
            </a:r>
            <a:br>
              <a:rPr lang="en-US" sz="3200" dirty="0"/>
            </a:br>
            <a:r>
              <a:rPr lang="en-US" sz="3200" dirty="0"/>
              <a:t>intimidating or inspiring? </a:t>
            </a:r>
            <a:endParaRPr lang="en-US" sz="1800" dirty="0"/>
          </a:p>
          <a:p>
            <a:pPr marL="0" indent="0" algn="ctr">
              <a:buNone/>
            </a:pPr>
            <a:r>
              <a:rPr lang="en-US" b="1" i="1" dirty="0"/>
              <a:t>Philippians 2:15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/>
              <a:t>See Also… Philippians 1:10, 21, &amp; </a:t>
            </a:r>
            <a:br>
              <a:rPr lang="en-US" b="1" i="1" dirty="0"/>
            </a:br>
            <a:r>
              <a:rPr lang="en-US" b="1" i="1" dirty="0"/>
              <a:t>Philippians 3:7-11</a:t>
            </a:r>
          </a:p>
        </p:txBody>
      </p:sp>
    </p:spTree>
    <p:extLst>
      <p:ext uri="{BB962C8B-B14F-4D97-AF65-F5344CB8AC3E}">
        <p14:creationId xmlns:p14="http://schemas.microsoft.com/office/powerpoint/2010/main" val="28311945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Case Study: Godly Sorrow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60 </a:t>
            </a:r>
            <a:r>
              <a:rPr lang="en-US" dirty="0"/>
              <a:t>But Peter said, “Man, I do not know what you are talking about.” Immediately, while he was still speaking, a rooster crowed. </a:t>
            </a:r>
            <a:r>
              <a:rPr lang="en-US" b="1" baseline="30000" dirty="0"/>
              <a:t>61 </a:t>
            </a:r>
            <a:r>
              <a:rPr lang="en-US" dirty="0"/>
              <a:t>The Lord turned and looked at Peter. And Peter remembered the word of the Lord, how He had told him, “Before a rooster crows today, you will deny Me three times.”</a:t>
            </a:r>
            <a:br>
              <a:rPr lang="en-US" dirty="0"/>
            </a:br>
            <a:r>
              <a:rPr lang="en-US" dirty="0"/>
              <a:t> </a:t>
            </a:r>
            <a:r>
              <a:rPr lang="en-US" b="1" baseline="30000" dirty="0"/>
              <a:t>62 </a:t>
            </a:r>
            <a:r>
              <a:rPr lang="en-US" dirty="0"/>
              <a:t>And he went out and wept bitterly. </a:t>
            </a:r>
            <a:br>
              <a:rPr lang="en-US" dirty="0"/>
            </a:br>
            <a:r>
              <a:rPr lang="en-US" dirty="0"/>
              <a:t>    – Luke 22:60-62</a:t>
            </a:r>
          </a:p>
        </p:txBody>
      </p:sp>
    </p:spTree>
    <p:extLst>
      <p:ext uri="{BB962C8B-B14F-4D97-AF65-F5344CB8AC3E}">
        <p14:creationId xmlns:p14="http://schemas.microsoft.com/office/powerpoint/2010/main" val="12306430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Case Study: Repentance, Acts 8:14-24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838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does Peter’s rebuke in verse 20-23</a:t>
            </a:r>
            <a:br>
              <a:rPr lang="en-US" dirty="0"/>
            </a:br>
            <a:r>
              <a:rPr lang="en-US" dirty="0"/>
              <a:t> help Simon realize?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John Maxwell: People Change When…</a:t>
            </a:r>
          </a:p>
          <a:p>
            <a:r>
              <a:rPr lang="en-US" dirty="0"/>
              <a:t>They Hurt Enough They Have To Change.</a:t>
            </a:r>
          </a:p>
          <a:p>
            <a:r>
              <a:rPr lang="en-US" dirty="0"/>
              <a:t>They Learn Enough They Want To Change.</a:t>
            </a:r>
          </a:p>
          <a:p>
            <a:r>
              <a:rPr lang="en-US" dirty="0"/>
              <a:t>They Receive Enough They Are Able To Change.</a:t>
            </a:r>
          </a:p>
          <a:p>
            <a:r>
              <a:rPr lang="en-US" dirty="0"/>
              <a:t>*They Care Enough They Determine To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61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54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2154724"/>
          </a:xfrm>
        </p:spPr>
        <p:txBody>
          <a:bodyPr/>
          <a:lstStyle/>
          <a:p>
            <a:r>
              <a:rPr lang="en-US" dirty="0"/>
              <a:t>There Are Some Sins That Paul Addresses Over &amp; Over In His Letters</a:t>
            </a:r>
            <a:br>
              <a:rPr lang="en-US" dirty="0"/>
            </a:br>
            <a:r>
              <a:rPr lang="en-US" dirty="0"/>
              <a:t> To The Local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9632"/>
            <a:ext cx="7886700" cy="2527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Colossians 3:5-10</a:t>
            </a:r>
          </a:p>
          <a:p>
            <a:pPr marL="0" indent="0" algn="ctr">
              <a:buNone/>
            </a:pPr>
            <a:r>
              <a:rPr lang="en-US" dirty="0"/>
              <a:t>Ephesians 4:19-31</a:t>
            </a:r>
          </a:p>
          <a:p>
            <a:pPr marL="0" indent="0" algn="ctr">
              <a:buNone/>
            </a:pPr>
            <a:r>
              <a:rPr lang="en-US" dirty="0"/>
              <a:t>Galatians 5:16-21</a:t>
            </a:r>
          </a:p>
        </p:txBody>
      </p:sp>
    </p:spTree>
    <p:extLst>
      <p:ext uri="{BB962C8B-B14F-4D97-AF65-F5344CB8AC3E}">
        <p14:creationId xmlns:p14="http://schemas.microsoft.com/office/powerpoint/2010/main" val="26527571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058"/>
            <a:ext cx="7886700" cy="857264"/>
          </a:xfrm>
        </p:spPr>
        <p:txBody>
          <a:bodyPr/>
          <a:lstStyle/>
          <a:p>
            <a:r>
              <a:rPr lang="en-US" dirty="0"/>
              <a:t>Colossians 3:5-10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42" y="1173892"/>
            <a:ext cx="6919785" cy="4238368"/>
          </a:xfrm>
        </p:spPr>
        <p:txBody>
          <a:bodyPr>
            <a:normAutofit/>
          </a:bodyPr>
          <a:lstStyle/>
          <a:p>
            <a:r>
              <a:rPr lang="en-US" sz="2200" b="1" baseline="30000" dirty="0"/>
              <a:t>5 </a:t>
            </a:r>
            <a:r>
              <a:rPr lang="en-US" sz="2200" dirty="0"/>
              <a:t>Therefore consider the members of your earthly body as dead to immorality, impurity, passion, evil desire, and greed, which amounts to idolatry. </a:t>
            </a:r>
            <a:r>
              <a:rPr lang="en-US" sz="2200" b="1" baseline="30000" dirty="0"/>
              <a:t>6 </a:t>
            </a:r>
            <a:r>
              <a:rPr lang="en-US" sz="2200" dirty="0"/>
              <a:t>For it is because of these things that the wrath of God will come upon the sons of disobedience, </a:t>
            </a:r>
            <a:r>
              <a:rPr lang="en-US" sz="2200" b="1" baseline="30000" dirty="0"/>
              <a:t>7 </a:t>
            </a:r>
            <a:r>
              <a:rPr lang="en-US" sz="2200" dirty="0"/>
              <a:t>and in them you also once walked, when you were living in them. </a:t>
            </a:r>
            <a:r>
              <a:rPr lang="en-US" sz="2200" b="1" baseline="30000" dirty="0"/>
              <a:t>8 </a:t>
            </a:r>
            <a:r>
              <a:rPr lang="en-US" sz="2200" dirty="0"/>
              <a:t>But now you also, put them all aside: anger, wrath, malice, slander, </a:t>
            </a:r>
            <a:r>
              <a:rPr lang="en-US" sz="2200" i="1" dirty="0"/>
              <a:t>and</a:t>
            </a:r>
            <a:r>
              <a:rPr lang="en-US" sz="2200" dirty="0"/>
              <a:t> abusive speech from your mouth. </a:t>
            </a:r>
            <a:r>
              <a:rPr lang="en-US" sz="2200" b="1" baseline="30000" dirty="0"/>
              <a:t>9 </a:t>
            </a:r>
            <a:r>
              <a:rPr lang="en-US" sz="2200" dirty="0"/>
              <a:t>Do not lie to one another, since you laid aside the old self with its </a:t>
            </a:r>
            <a:r>
              <a:rPr lang="en-US" sz="2200" i="1" dirty="0"/>
              <a:t>evil</a:t>
            </a:r>
            <a:r>
              <a:rPr lang="en-US" sz="2200" dirty="0"/>
              <a:t> practices, </a:t>
            </a:r>
            <a:r>
              <a:rPr lang="en-US" sz="2200" b="1" baseline="30000" dirty="0"/>
              <a:t>10 </a:t>
            </a:r>
            <a:r>
              <a:rPr lang="en-US" sz="2200" dirty="0"/>
              <a:t>and have put on the new self who is being renewed to a true knowledge according to the image of the One who created him—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1B8576-C1D2-5545-8FE9-091C2240B74D}"/>
              </a:ext>
            </a:extLst>
          </p:cNvPr>
          <p:cNvSpPr/>
          <p:nvPr/>
        </p:nvSpPr>
        <p:spPr>
          <a:xfrm>
            <a:off x="219205" y="1274476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Lust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CCC1CB-3E90-0843-BF70-1409BA9F01C8}"/>
              </a:ext>
            </a:extLst>
          </p:cNvPr>
          <p:cNvSpPr/>
          <p:nvPr/>
        </p:nvSpPr>
        <p:spPr>
          <a:xfrm>
            <a:off x="219205" y="1721014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Greed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143249-E877-5A41-A57D-1A180DA17E4E}"/>
              </a:ext>
            </a:extLst>
          </p:cNvPr>
          <p:cNvSpPr/>
          <p:nvPr/>
        </p:nvSpPr>
        <p:spPr>
          <a:xfrm>
            <a:off x="219205" y="2958615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Anger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37FAA9C-3343-0B4E-8E0E-007B76CDBE1D}"/>
              </a:ext>
            </a:extLst>
          </p:cNvPr>
          <p:cNvSpPr/>
          <p:nvPr/>
        </p:nvSpPr>
        <p:spPr>
          <a:xfrm>
            <a:off x="219204" y="3398004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Dishonesty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28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058"/>
            <a:ext cx="7886700" cy="857264"/>
          </a:xfrm>
        </p:spPr>
        <p:txBody>
          <a:bodyPr/>
          <a:lstStyle/>
          <a:p>
            <a:r>
              <a:rPr lang="en-US" dirty="0"/>
              <a:t>Ephesians 4:19-31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42" y="1173892"/>
            <a:ext cx="6919785" cy="4238368"/>
          </a:xfrm>
        </p:spPr>
        <p:txBody>
          <a:bodyPr>
            <a:normAutofit fontScale="62500" lnSpcReduction="20000"/>
          </a:bodyPr>
          <a:lstStyle/>
          <a:p>
            <a:r>
              <a:rPr lang="en-US" b="1" baseline="30000" dirty="0"/>
              <a:t>19 </a:t>
            </a:r>
            <a:r>
              <a:rPr lang="en-US" dirty="0"/>
              <a:t>and they, having become callous, have given themselves over to sensuality for the practice of every kind of impurity with greediness. </a:t>
            </a:r>
            <a:r>
              <a:rPr lang="en-US" b="1" baseline="30000" dirty="0"/>
              <a:t>20 </a:t>
            </a:r>
            <a:r>
              <a:rPr lang="en-US" dirty="0"/>
              <a:t>But you did not learn Christ in this way, </a:t>
            </a:r>
            <a:r>
              <a:rPr lang="en-US" b="1" baseline="30000" dirty="0"/>
              <a:t>21 </a:t>
            </a:r>
            <a:r>
              <a:rPr lang="en-US" dirty="0"/>
              <a:t>if indeed you have heard Him and have been taught in Him, just as truth is in Jesus, </a:t>
            </a:r>
            <a:r>
              <a:rPr lang="en-US" b="1" baseline="30000" dirty="0"/>
              <a:t>22 </a:t>
            </a:r>
            <a:r>
              <a:rPr lang="en-US" dirty="0"/>
              <a:t>that, in reference to your former manner of life, you lay aside the old self, which is being corrupted in accordance with the lusts of deceit, </a:t>
            </a:r>
            <a:r>
              <a:rPr lang="en-US" b="1" baseline="30000" dirty="0"/>
              <a:t>23 </a:t>
            </a:r>
            <a:r>
              <a:rPr lang="en-US" dirty="0"/>
              <a:t>and that you be renewed in the spirit of your mind, </a:t>
            </a:r>
            <a:r>
              <a:rPr lang="en-US" b="1" baseline="30000" dirty="0"/>
              <a:t>24 </a:t>
            </a:r>
            <a:r>
              <a:rPr lang="en-US" dirty="0"/>
              <a:t>and put on the new self, which in </a:t>
            </a:r>
            <a:r>
              <a:rPr lang="en-US" i="1" dirty="0"/>
              <a:t>the likeness of</a:t>
            </a:r>
            <a:r>
              <a:rPr lang="en-US" dirty="0"/>
              <a:t> God has been created in righteousness and holiness of the truth. </a:t>
            </a:r>
            <a:r>
              <a:rPr lang="en-US" b="1" baseline="30000" dirty="0"/>
              <a:t>25 </a:t>
            </a:r>
            <a:r>
              <a:rPr lang="en-US" dirty="0"/>
              <a:t>Therefore, laying aside falsehood, </a:t>
            </a:r>
            <a:r>
              <a:rPr lang="en-US" cap="small" dirty="0"/>
              <a:t>speak truth each one</a:t>
            </a:r>
            <a:r>
              <a:rPr lang="en-US" dirty="0"/>
              <a:t> </a:t>
            </a:r>
            <a:r>
              <a:rPr lang="en-US" i="1" dirty="0"/>
              <a:t>of you</a:t>
            </a:r>
            <a:r>
              <a:rPr lang="en-US" dirty="0"/>
              <a:t> </a:t>
            </a:r>
            <a:r>
              <a:rPr lang="en-US" cap="small" dirty="0"/>
              <a:t>with his neighbor</a:t>
            </a:r>
            <a:r>
              <a:rPr lang="en-US" dirty="0"/>
              <a:t>, for we are members of one another. </a:t>
            </a:r>
            <a:r>
              <a:rPr lang="en-US" b="1" baseline="30000" dirty="0"/>
              <a:t>26 </a:t>
            </a:r>
            <a:r>
              <a:rPr lang="en-US" cap="small" dirty="0"/>
              <a:t>Be angry, and</a:t>
            </a:r>
            <a:r>
              <a:rPr lang="en-US" dirty="0"/>
              <a:t> </a:t>
            </a:r>
            <a:r>
              <a:rPr lang="en-US" i="1" dirty="0"/>
              <a:t>yet</a:t>
            </a:r>
            <a:r>
              <a:rPr lang="en-US" dirty="0"/>
              <a:t> </a:t>
            </a:r>
            <a:r>
              <a:rPr lang="en-US" cap="small" dirty="0"/>
              <a:t>do not sin</a:t>
            </a:r>
            <a:r>
              <a:rPr lang="en-US" dirty="0"/>
              <a:t>; do not let the sun go down on your anger, </a:t>
            </a:r>
            <a:r>
              <a:rPr lang="en-US" b="1" baseline="30000" dirty="0"/>
              <a:t>27 </a:t>
            </a:r>
            <a:r>
              <a:rPr lang="en-US" dirty="0"/>
              <a:t>and do not give the devil an opportunity. </a:t>
            </a:r>
            <a:r>
              <a:rPr lang="en-US" b="1" baseline="30000" dirty="0"/>
              <a:t>28 </a:t>
            </a:r>
            <a:r>
              <a:rPr lang="en-US" dirty="0"/>
              <a:t>He who steals must steal no longer; but rather he must labor, performing with his own hands what is good, so that he will have </a:t>
            </a:r>
            <a:r>
              <a:rPr lang="en-US" i="1" dirty="0"/>
              <a:t>something</a:t>
            </a:r>
            <a:r>
              <a:rPr lang="en-US" dirty="0"/>
              <a:t> to share with one who has need. </a:t>
            </a:r>
            <a:r>
              <a:rPr lang="en-US" b="1" baseline="30000" dirty="0"/>
              <a:t>29 </a:t>
            </a:r>
            <a:r>
              <a:rPr lang="en-US" dirty="0"/>
              <a:t>Let no unwholesome word proceed from your mouth, but only such </a:t>
            </a:r>
            <a:r>
              <a:rPr lang="en-US" i="1" dirty="0"/>
              <a:t>a word</a:t>
            </a:r>
            <a:r>
              <a:rPr lang="en-US" dirty="0"/>
              <a:t> as is good for edification according to the need </a:t>
            </a:r>
            <a:r>
              <a:rPr lang="en-US" i="1" dirty="0"/>
              <a:t>of the moment</a:t>
            </a:r>
            <a:r>
              <a:rPr lang="en-US" dirty="0"/>
              <a:t>, so that it will give grace to those who hear. </a:t>
            </a:r>
            <a:r>
              <a:rPr lang="en-US" b="1" baseline="30000" dirty="0"/>
              <a:t>30 </a:t>
            </a:r>
            <a:r>
              <a:rPr lang="en-US" dirty="0"/>
              <a:t>Do not grieve the Holy Spirit of God, by whom you were sealed for the day of redemption. </a:t>
            </a:r>
            <a:r>
              <a:rPr lang="en-US" b="1" baseline="30000" dirty="0"/>
              <a:t>31 </a:t>
            </a:r>
            <a:r>
              <a:rPr lang="en-US" dirty="0"/>
              <a:t>Let all bitterness and wrath and anger and clamor and slander be put away from you, along with all malice.</a:t>
            </a:r>
          </a:p>
          <a:p>
            <a:endParaRPr lang="en-US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1B8576-C1D2-5545-8FE9-091C2240B74D}"/>
              </a:ext>
            </a:extLst>
          </p:cNvPr>
          <p:cNvSpPr/>
          <p:nvPr/>
        </p:nvSpPr>
        <p:spPr>
          <a:xfrm>
            <a:off x="219205" y="1274476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Lust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CCC1CB-3E90-0843-BF70-1409BA9F01C8}"/>
              </a:ext>
            </a:extLst>
          </p:cNvPr>
          <p:cNvSpPr/>
          <p:nvPr/>
        </p:nvSpPr>
        <p:spPr>
          <a:xfrm>
            <a:off x="219205" y="1721014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Greed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143249-E877-5A41-A57D-1A180DA17E4E}"/>
              </a:ext>
            </a:extLst>
          </p:cNvPr>
          <p:cNvSpPr/>
          <p:nvPr/>
        </p:nvSpPr>
        <p:spPr>
          <a:xfrm>
            <a:off x="219205" y="2732477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Dishonesty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37FAA9C-3343-0B4E-8E0E-007B76CDBE1D}"/>
              </a:ext>
            </a:extLst>
          </p:cNvPr>
          <p:cNvSpPr/>
          <p:nvPr/>
        </p:nvSpPr>
        <p:spPr>
          <a:xfrm>
            <a:off x="219204" y="3142364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Anger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24850E-21A3-344B-9AF4-939E5AE5C0F6}"/>
              </a:ext>
            </a:extLst>
          </p:cNvPr>
          <p:cNvSpPr/>
          <p:nvPr/>
        </p:nvSpPr>
        <p:spPr>
          <a:xfrm>
            <a:off x="219204" y="4600365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Strife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10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058"/>
            <a:ext cx="7886700" cy="857264"/>
          </a:xfrm>
        </p:spPr>
        <p:txBody>
          <a:bodyPr/>
          <a:lstStyle/>
          <a:p>
            <a:r>
              <a:rPr lang="en-US" dirty="0"/>
              <a:t>Galatians 5:16-21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42" y="1173892"/>
            <a:ext cx="6919785" cy="4238368"/>
          </a:xfrm>
        </p:spPr>
        <p:txBody>
          <a:bodyPr>
            <a:normAutofit/>
          </a:bodyPr>
          <a:lstStyle/>
          <a:p>
            <a:r>
              <a:rPr lang="en-US" sz="2200" b="1" baseline="30000" dirty="0"/>
              <a:t>16 </a:t>
            </a:r>
            <a:r>
              <a:rPr lang="en-US" sz="2200" dirty="0"/>
              <a:t>But I say, walk by the Spirit, and you will not carry out the desire of the flesh. </a:t>
            </a:r>
            <a:r>
              <a:rPr lang="en-US" sz="2200" b="1" baseline="30000" dirty="0"/>
              <a:t>17 </a:t>
            </a:r>
            <a:r>
              <a:rPr lang="en-US" sz="2200" dirty="0"/>
              <a:t>For the flesh sets its desire against the Spirit, and the Spirit against the flesh; for these are in opposition to one another, so that you may not do the things that you please. </a:t>
            </a:r>
            <a:r>
              <a:rPr lang="en-US" sz="2200" b="1" baseline="30000" dirty="0"/>
              <a:t>18 </a:t>
            </a:r>
            <a:r>
              <a:rPr lang="en-US" sz="2200" dirty="0"/>
              <a:t>But if you are led by the Spirit, you are not under the Law. </a:t>
            </a:r>
            <a:r>
              <a:rPr lang="en-US" sz="2200" b="1" baseline="30000" dirty="0"/>
              <a:t>19 </a:t>
            </a:r>
            <a:r>
              <a:rPr lang="en-US" sz="2200" dirty="0"/>
              <a:t>Now the deeds of the flesh are evident, which are: immorality, impurity, sensuality, </a:t>
            </a:r>
            <a:r>
              <a:rPr lang="en-US" sz="2200" b="1" baseline="30000" dirty="0"/>
              <a:t>20 </a:t>
            </a:r>
            <a:r>
              <a:rPr lang="en-US" sz="2200" dirty="0"/>
              <a:t>idolatry, sorcery, enmities, strife, jealousy, outbursts of anger, disputes, dissensions, factions, </a:t>
            </a:r>
            <a:r>
              <a:rPr lang="en-US" sz="2200" b="1" baseline="30000" dirty="0"/>
              <a:t>21 </a:t>
            </a:r>
            <a:r>
              <a:rPr lang="en-US" sz="2200" dirty="0"/>
              <a:t>envying, drunkenness, carousing, and things like these, of which I forewarn you, just as I have forewarned you, that those who practice such things will not inherit the kingdom of God.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1B8576-C1D2-5545-8FE9-091C2240B74D}"/>
              </a:ext>
            </a:extLst>
          </p:cNvPr>
          <p:cNvSpPr/>
          <p:nvPr/>
        </p:nvSpPr>
        <p:spPr>
          <a:xfrm>
            <a:off x="219205" y="3203636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Lust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CCC1CB-3E90-0843-BF70-1409BA9F01C8}"/>
              </a:ext>
            </a:extLst>
          </p:cNvPr>
          <p:cNvSpPr/>
          <p:nvPr/>
        </p:nvSpPr>
        <p:spPr>
          <a:xfrm>
            <a:off x="219205" y="3650174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Strife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143249-E877-5A41-A57D-1A180DA17E4E}"/>
              </a:ext>
            </a:extLst>
          </p:cNvPr>
          <p:cNvSpPr/>
          <p:nvPr/>
        </p:nvSpPr>
        <p:spPr>
          <a:xfrm>
            <a:off x="219205" y="4475181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Anger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211D70-B433-774C-9C4B-032ACE981708}"/>
              </a:ext>
            </a:extLst>
          </p:cNvPr>
          <p:cNvSpPr/>
          <p:nvPr/>
        </p:nvSpPr>
        <p:spPr>
          <a:xfrm>
            <a:off x="219203" y="4059103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</a:rPr>
              <a:t>Jealousy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70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2154724"/>
          </a:xfrm>
        </p:spPr>
        <p:txBody>
          <a:bodyPr/>
          <a:lstStyle/>
          <a:p>
            <a:r>
              <a:rPr lang="en-US" dirty="0"/>
              <a:t>There Are Also Some Related Problems</a:t>
            </a:r>
            <a:br>
              <a:rPr lang="en-US" dirty="0"/>
            </a:br>
            <a:r>
              <a:rPr lang="en-US" dirty="0"/>
              <a:t> &amp; Sins That Must Be Addressed To Make Progress.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9632"/>
            <a:ext cx="7886700" cy="25278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“</a:t>
            </a:r>
            <a:r>
              <a:rPr lang="en-US" dirty="0"/>
              <a:t>Bear </a:t>
            </a:r>
            <a:r>
              <a:rPr lang="en-US" b="1" u="sng" dirty="0"/>
              <a:t>one another’s </a:t>
            </a:r>
            <a:r>
              <a:rPr lang="en-US" dirty="0"/>
              <a:t>burdens, and thereby</a:t>
            </a:r>
            <a:br>
              <a:rPr lang="en-US" dirty="0"/>
            </a:br>
            <a:r>
              <a:rPr lang="en-US" dirty="0"/>
              <a:t> fulfill the law of Christ.” Galatians 6:2</a:t>
            </a:r>
            <a:endParaRPr lang="en-US" b="1" dirty="0"/>
          </a:p>
          <a:p>
            <a:pPr marL="0" indent="0" algn="ctr">
              <a:buNone/>
            </a:pPr>
            <a:endParaRPr lang="en-US" b="1" baseline="30000" dirty="0"/>
          </a:p>
          <a:p>
            <a:pPr marL="0" indent="0" algn="ctr">
              <a:buNone/>
            </a:pPr>
            <a:r>
              <a:rPr lang="en-US" b="1" dirty="0"/>
              <a:t>“</a:t>
            </a:r>
            <a:r>
              <a:rPr lang="en-US" dirty="0"/>
              <a:t>For all that is in the world, the lust of the flesh and the lust of the eyes and </a:t>
            </a:r>
            <a:r>
              <a:rPr lang="en-US" b="1" u="sng" dirty="0"/>
              <a:t>the boastful pride of life</a:t>
            </a:r>
            <a:r>
              <a:rPr lang="en-US" dirty="0"/>
              <a:t>, is not from the Father, but is from the world.” 1 John 2:16</a:t>
            </a:r>
          </a:p>
        </p:txBody>
      </p:sp>
    </p:spTree>
    <p:extLst>
      <p:ext uri="{BB962C8B-B14F-4D97-AF65-F5344CB8AC3E}">
        <p14:creationId xmlns:p14="http://schemas.microsoft.com/office/powerpoint/2010/main" val="4023571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46F5-94D2-774A-B836-F95902A8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4149"/>
            <a:ext cx="8064776" cy="468118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/>
              <a:t>Lesson 1:       The Call To Live Holy Lives</a:t>
            </a:r>
          </a:p>
          <a:p>
            <a:r>
              <a:rPr lang="en-US" dirty="0"/>
              <a:t>Lesson 2:       Overcoming </a:t>
            </a:r>
            <a:r>
              <a:rPr lang="en-US" u="sng" dirty="0"/>
              <a:t>Greed</a:t>
            </a:r>
            <a:r>
              <a:rPr lang="en-US" dirty="0"/>
              <a:t> with Contentment</a:t>
            </a:r>
          </a:p>
          <a:p>
            <a:r>
              <a:rPr lang="en-US" dirty="0"/>
              <a:t>Lesson 3:       Overcoming </a:t>
            </a:r>
            <a:r>
              <a:rPr lang="en-US" u="sng" dirty="0"/>
              <a:t>Pride</a:t>
            </a:r>
            <a:r>
              <a:rPr lang="en-US" dirty="0"/>
              <a:t> with Humility</a:t>
            </a:r>
          </a:p>
          <a:p>
            <a:r>
              <a:rPr lang="en-US" dirty="0"/>
              <a:t>Lesson 4:       Overcoming </a:t>
            </a:r>
            <a:r>
              <a:rPr lang="en-US" u="sng" dirty="0"/>
              <a:t>Lust</a:t>
            </a:r>
            <a:r>
              <a:rPr lang="en-US" dirty="0"/>
              <a:t> with Purity</a:t>
            </a:r>
          </a:p>
          <a:p>
            <a:r>
              <a:rPr lang="en-US" dirty="0"/>
              <a:t>Lesson 5:       Overcoming </a:t>
            </a:r>
            <a:r>
              <a:rPr lang="en-US" u="sng" dirty="0"/>
              <a:t>Anger</a:t>
            </a:r>
            <a:r>
              <a:rPr lang="en-US" dirty="0"/>
              <a:t> with Gentleness</a:t>
            </a:r>
          </a:p>
          <a:p>
            <a:r>
              <a:rPr lang="en-US" dirty="0"/>
              <a:t>Lesson 6:       Overcoming </a:t>
            </a:r>
            <a:r>
              <a:rPr lang="en-US" u="sng" dirty="0"/>
              <a:t>Dishonesty</a:t>
            </a:r>
            <a:r>
              <a:rPr lang="en-US" dirty="0"/>
              <a:t> with Truthfulness</a:t>
            </a:r>
          </a:p>
          <a:p>
            <a:r>
              <a:rPr lang="en-US" dirty="0"/>
              <a:t>Lesson 7:       Overcoming </a:t>
            </a:r>
            <a:r>
              <a:rPr lang="en-US" u="sng" dirty="0"/>
              <a:t>Strife</a:t>
            </a:r>
            <a:r>
              <a:rPr lang="en-US" dirty="0"/>
              <a:t> with Kindness</a:t>
            </a:r>
          </a:p>
          <a:p>
            <a:r>
              <a:rPr lang="en-US" dirty="0"/>
              <a:t>Lesson 8:       Overcoming Loneliness with Community</a:t>
            </a:r>
          </a:p>
          <a:p>
            <a:r>
              <a:rPr lang="en-US" dirty="0"/>
              <a:t>Lesson 9:       Overcoming Anxiety with Peace</a:t>
            </a:r>
          </a:p>
          <a:p>
            <a:r>
              <a:rPr lang="en-US" dirty="0"/>
              <a:t>Lesson 10:     Overcoming Lack of Discipline with Self-Control</a:t>
            </a:r>
          </a:p>
          <a:p>
            <a:r>
              <a:rPr lang="en-US" dirty="0"/>
              <a:t>Lesson 11:     Overcoming Short-Term Thinking with Patience</a:t>
            </a:r>
          </a:p>
          <a:p>
            <a:r>
              <a:rPr lang="en-US" dirty="0"/>
              <a:t>Lesson 12:     Overcoming Lukewarm Devotion with Zeal</a:t>
            </a:r>
          </a:p>
          <a:p>
            <a:r>
              <a:rPr lang="en-US" dirty="0"/>
              <a:t>Lesson 13:     The Greatest of These Is Love</a:t>
            </a:r>
          </a:p>
        </p:txBody>
      </p:sp>
    </p:spTree>
    <p:extLst>
      <p:ext uri="{BB962C8B-B14F-4D97-AF65-F5344CB8AC3E}">
        <p14:creationId xmlns:p14="http://schemas.microsoft.com/office/powerpoint/2010/main" val="24989298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948275"/>
          </a:xfrm>
        </p:spPr>
        <p:txBody>
          <a:bodyPr/>
          <a:lstStyle/>
          <a:p>
            <a:r>
              <a:rPr lang="en-US" dirty="0"/>
              <a:t>Coming Face To Face </a:t>
            </a:r>
            <a:br>
              <a:rPr lang="en-US" dirty="0"/>
            </a:br>
            <a:r>
              <a:rPr lang="en-US" dirty="0"/>
              <a:t>With The Condition of My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2433"/>
            <a:ext cx="7886700" cy="2527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“The good man out of the good treasure of his heart brings forth what is good; and the evil </a:t>
            </a:r>
            <a:r>
              <a:rPr lang="en-US" i="1" dirty="0"/>
              <a:t>man</a:t>
            </a:r>
            <a:r>
              <a:rPr lang="en-US" dirty="0"/>
              <a:t> out of the evil </a:t>
            </a:r>
            <a:r>
              <a:rPr lang="en-US" i="1" dirty="0"/>
              <a:t>treasure</a:t>
            </a:r>
            <a:r>
              <a:rPr lang="en-US" dirty="0"/>
              <a:t> brings forth what is evil; </a:t>
            </a:r>
            <a:br>
              <a:rPr lang="en-US" dirty="0"/>
            </a:br>
            <a:r>
              <a:rPr lang="en-US" dirty="0"/>
              <a:t>for his mouth speaks from that which fills </a:t>
            </a:r>
            <a:br>
              <a:rPr lang="en-US" dirty="0"/>
            </a:br>
            <a:r>
              <a:rPr lang="en-US" dirty="0"/>
              <a:t>his heart.” - Luke 6:45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2DC5D9-C32E-D44F-ABB1-B62B2A22CDC9}"/>
              </a:ext>
            </a:extLst>
          </p:cNvPr>
          <p:cNvSpPr/>
          <p:nvPr/>
        </p:nvSpPr>
        <p:spPr>
          <a:xfrm>
            <a:off x="724829" y="4367301"/>
            <a:ext cx="7672039" cy="71765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000" b="1" i="1" dirty="0"/>
              <a:t>What events, books, people, or resources have led to turning points in your battle with these temptations?</a:t>
            </a:r>
          </a:p>
        </p:txBody>
      </p:sp>
    </p:spTree>
    <p:extLst>
      <p:ext uri="{BB962C8B-B14F-4D97-AF65-F5344CB8AC3E}">
        <p14:creationId xmlns:p14="http://schemas.microsoft.com/office/powerpoint/2010/main" val="2865779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</TotalTime>
  <Words>1852</Words>
  <Application>Microsoft Macintosh PowerPoint</Application>
  <PresentationFormat>On-screen Show (16:10)</PresentationFormat>
  <Paragraphs>117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Common Ground Question:</vt:lpstr>
      <vt:lpstr>PowerPoint Presentation</vt:lpstr>
      <vt:lpstr>There Are Some Sins That Paul Addresses Over &amp; Over In His Letters  To The Local Churches</vt:lpstr>
      <vt:lpstr>Colossians 3:5-10</vt:lpstr>
      <vt:lpstr>Ephesians 4:19-31</vt:lpstr>
      <vt:lpstr>Galatians 5:16-21</vt:lpstr>
      <vt:lpstr>There Are Also Some Related Problems  &amp; Sins That Must Be Addressed To Make Progress.</vt:lpstr>
      <vt:lpstr>PowerPoint Presentation</vt:lpstr>
      <vt:lpstr>Coming Face To Face  With The Condition of My Heart</vt:lpstr>
      <vt:lpstr>A Holy Life Is Like…</vt:lpstr>
      <vt:lpstr>A New Beginning</vt:lpstr>
      <vt:lpstr>The Call To Live Holy Lives:</vt:lpstr>
      <vt:lpstr>The Call To Live Holy Lives:</vt:lpstr>
      <vt:lpstr>Case Study: Godly Sorrow</vt:lpstr>
      <vt:lpstr>Case Study: Repentance, Acts 8:14-24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Phillip Shumake</cp:lastModifiedBy>
  <cp:revision>45</cp:revision>
  <dcterms:created xsi:type="dcterms:W3CDTF">2023-05-24T15:45:29Z</dcterms:created>
  <dcterms:modified xsi:type="dcterms:W3CDTF">2023-06-03T22:42:19Z</dcterms:modified>
</cp:coreProperties>
</file>