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5" r:id="rId3"/>
    <p:sldId id="261" r:id="rId4"/>
    <p:sldId id="262" r:id="rId5"/>
    <p:sldId id="277" r:id="rId6"/>
    <p:sldId id="298" r:id="rId7"/>
    <p:sldId id="259" r:id="rId8"/>
    <p:sldId id="278" r:id="rId9"/>
    <p:sldId id="279" r:id="rId10"/>
    <p:sldId id="276" r:id="rId11"/>
    <p:sldId id="280" r:id="rId12"/>
    <p:sldId id="288" r:id="rId13"/>
    <p:sldId id="263" r:id="rId14"/>
    <p:sldId id="264" r:id="rId15"/>
    <p:sldId id="289" r:id="rId16"/>
    <p:sldId id="265" r:id="rId17"/>
    <p:sldId id="290" r:id="rId18"/>
    <p:sldId id="266" r:id="rId19"/>
    <p:sldId id="267" r:id="rId20"/>
    <p:sldId id="268" r:id="rId21"/>
    <p:sldId id="269" r:id="rId22"/>
    <p:sldId id="270" r:id="rId23"/>
    <p:sldId id="271" r:id="rId24"/>
    <p:sldId id="272" r:id="rId25"/>
    <p:sldId id="296" r:id="rId26"/>
    <p:sldId id="297" r:id="rId27"/>
    <p:sldId id="291" r:id="rId28"/>
    <p:sldId id="273" r:id="rId29"/>
    <p:sldId id="274" r:id="rId30"/>
    <p:sldId id="275" r:id="rId31"/>
    <p:sldId id="292" r:id="rId32"/>
    <p:sldId id="293" r:id="rId33"/>
    <p:sldId id="281" r:id="rId34"/>
    <p:sldId id="282" r:id="rId35"/>
    <p:sldId id="283" r:id="rId36"/>
    <p:sldId id="284" r:id="rId37"/>
    <p:sldId id="285" r:id="rId38"/>
    <p:sldId id="286" r:id="rId39"/>
    <p:sldId id="294"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FFCC"/>
    <a:srgbClr val="FFFFFF"/>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A37A0C-7AFC-19DB-65AF-2E25B9B72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364F4D-0A27-8AAC-ACF1-1612F801D5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214543-3B91-4A11-89DB-0275AD2499B5}" type="datetimeFigureOut">
              <a:rPr lang="en-US" smtClean="0"/>
              <a:t>7/22/2023</a:t>
            </a:fld>
            <a:endParaRPr lang="en-US"/>
          </a:p>
        </p:txBody>
      </p:sp>
      <p:sp>
        <p:nvSpPr>
          <p:cNvPr id="4" name="Footer Placeholder 3">
            <a:extLst>
              <a:ext uri="{FF2B5EF4-FFF2-40B4-BE49-F238E27FC236}">
                <a16:creationId xmlns:a16="http://schemas.microsoft.com/office/drawing/2014/main" id="{BD300664-16E0-36D8-FC52-7AC4AF6AF8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C6BAC7-66CF-E573-204A-4C92304D0A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1AD445-CF2C-497F-915D-FB05D42E93B7}" type="slidenum">
              <a:rPr lang="en-US" smtClean="0"/>
              <a:t>‹#›</a:t>
            </a:fld>
            <a:endParaRPr lang="en-US"/>
          </a:p>
        </p:txBody>
      </p:sp>
    </p:spTree>
    <p:extLst>
      <p:ext uri="{BB962C8B-B14F-4D97-AF65-F5344CB8AC3E}">
        <p14:creationId xmlns:p14="http://schemas.microsoft.com/office/powerpoint/2010/main" val="337433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8D712-61D6-4099-980E-A692864AB8D8}"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94C5A-0B39-4273-A803-4825D79DFA5B}" type="slidenum">
              <a:rPr lang="en-US" smtClean="0"/>
              <a:t>‹#›</a:t>
            </a:fld>
            <a:endParaRPr lang="en-US"/>
          </a:p>
        </p:txBody>
      </p:sp>
    </p:spTree>
    <p:extLst>
      <p:ext uri="{BB962C8B-B14F-4D97-AF65-F5344CB8AC3E}">
        <p14:creationId xmlns:p14="http://schemas.microsoft.com/office/powerpoint/2010/main" val="351390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3</a:t>
            </a:fld>
            <a:endParaRPr lang="en-US"/>
          </a:p>
        </p:txBody>
      </p:sp>
    </p:spTree>
    <p:extLst>
      <p:ext uri="{BB962C8B-B14F-4D97-AF65-F5344CB8AC3E}">
        <p14:creationId xmlns:p14="http://schemas.microsoft.com/office/powerpoint/2010/main" val="124507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3D2053C-B07C-49D6-8C51-ACD24A1536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9EC3F8-1375-469A-9084-D1EFF710DD46}" type="slidenum">
              <a:rPr lang="en-US" altLang="en-US" smtClean="0"/>
              <a:pPr>
                <a:spcBef>
                  <a:spcPct val="0"/>
                </a:spcBef>
              </a:pPr>
              <a:t>13</a:t>
            </a:fld>
            <a:endParaRPr lang="en-US" altLang="en-US"/>
          </a:p>
        </p:txBody>
      </p:sp>
      <p:sp>
        <p:nvSpPr>
          <p:cNvPr id="50178" name="Rectangle 2">
            <a:extLst>
              <a:ext uri="{FF2B5EF4-FFF2-40B4-BE49-F238E27FC236}">
                <a16:creationId xmlns:a16="http://schemas.microsoft.com/office/drawing/2014/main" id="{8F2A229D-EB69-4882-B91C-D5AE2D231FF9}"/>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6C98E09B-51B2-4195-9EF3-861C956370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buFontTx/>
              <a:buAutoNum type="arabicPeriod"/>
            </a:pPr>
            <a:r>
              <a:rPr lang="en-US" altLang="en-US">
                <a:latin typeface="Times New Roman" panose="02020603050405020304" pitchFamily="18" charset="0"/>
              </a:rPr>
              <a:t>No book is challenged as much as James for Authenticity</a:t>
            </a:r>
          </a:p>
          <a:p>
            <a:pPr marL="234950" indent="-234950">
              <a:buFontTx/>
              <a:buAutoNum type="arabicPeriod"/>
            </a:pPr>
            <a:r>
              <a:rPr lang="en-US" altLang="en-US">
                <a:latin typeface="Times New Roman" panose="02020603050405020304" pitchFamily="18" charset="0"/>
              </a:rPr>
              <a:t>People cast doubt on what they don’t like (John 3:20-21)</a:t>
            </a:r>
          </a:p>
          <a:p>
            <a:pPr marL="234950" indent="-234950">
              <a:buFontTx/>
              <a:buAutoNum type="arabicPeriod"/>
            </a:pPr>
            <a:r>
              <a:rPr lang="en-US" altLang="en-US">
                <a:latin typeface="Times New Roman" panose="02020603050405020304" pitchFamily="18" charset="0"/>
              </a:rPr>
              <a:t>The early church was very familiar with James’ epistle</a:t>
            </a:r>
          </a:p>
          <a:p>
            <a:pPr marL="234950" indent="-234950">
              <a:buFontTx/>
              <a:buAutoNum type="arabicPeriod"/>
            </a:pPr>
            <a:r>
              <a:rPr lang="en-US" altLang="en-US">
                <a:latin typeface="Times New Roman" panose="02020603050405020304" pitchFamily="18" charset="0"/>
              </a:rPr>
              <a:t>Clement of Rome refers to James in his works (Ad 96)</a:t>
            </a:r>
          </a:p>
          <a:p>
            <a:pPr marL="234950" indent="-234950">
              <a:buFontTx/>
              <a:buAutoNum type="arabicPeriod"/>
            </a:pPr>
            <a:r>
              <a:rPr lang="en-US" altLang="en-US">
                <a:latin typeface="Times New Roman" panose="02020603050405020304" pitchFamily="18" charset="0"/>
              </a:rPr>
              <a:t>The Shepherd of Hermas (Ad 97-140) has many quotations from James</a:t>
            </a:r>
          </a:p>
          <a:p>
            <a:pPr marL="234950" indent="-234950">
              <a:buFontTx/>
              <a:buAutoNum type="arabicPeriod"/>
            </a:pPr>
            <a:r>
              <a:rPr lang="en-US" altLang="en-US">
                <a:latin typeface="Times New Roman" panose="02020603050405020304" pitchFamily="18" charset="0"/>
              </a:rPr>
              <a:t>Contained in many of the Uncial manuscripts (4 of them)</a:t>
            </a:r>
          </a:p>
          <a:p>
            <a:pPr marL="234950" indent="-234950">
              <a:buFontTx/>
              <a:buAutoNum type="arabicPeriod"/>
            </a:pPr>
            <a:r>
              <a:rPr lang="en-US" altLang="en-US">
                <a:latin typeface="Times New Roman" panose="02020603050405020304" pitchFamily="18" charset="0"/>
              </a:rPr>
              <a:t>Also is contained it over 200 cursive manuscripts</a:t>
            </a:r>
          </a:p>
          <a:p>
            <a:pPr marL="234950" indent="-234950">
              <a:buFontTx/>
              <a:buAutoNum type="arabicPeriod"/>
            </a:pPr>
            <a:r>
              <a:rPr lang="en-US" altLang="en-US">
                <a:latin typeface="Times New Roman" panose="02020603050405020304" pitchFamily="18" charset="0"/>
              </a:rPr>
              <a:t>Polycarp (AD 155) was a disciple of John</a:t>
            </a:r>
          </a:p>
          <a:p>
            <a:pPr marL="234950" indent="-234950">
              <a:buFontTx/>
              <a:buAutoNum type="arabicPeriod"/>
            </a:pPr>
            <a:r>
              <a:rPr lang="en-US" altLang="en-US">
                <a:latin typeface="Times New Roman" panose="02020603050405020304" pitchFamily="18" charset="0"/>
              </a:rPr>
              <a:t>The teaching of James is harmonious with the teachings of Christ.</a:t>
            </a:r>
          </a:p>
          <a:p>
            <a:pPr marL="234950" indent="-234950">
              <a:buFontTx/>
              <a:buAutoNum type="arabicPeriod"/>
            </a:pPr>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5293E622-7AA8-49F3-9784-291E72866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1C1552-C60E-46C4-A504-A229CBC58842}" type="slidenum">
              <a:rPr lang="en-US" altLang="en-US" smtClean="0"/>
              <a:pPr>
                <a:spcBef>
                  <a:spcPct val="0"/>
                </a:spcBef>
              </a:pPr>
              <a:t>14</a:t>
            </a:fld>
            <a:endParaRPr lang="en-US" altLang="en-US"/>
          </a:p>
        </p:txBody>
      </p:sp>
      <p:sp>
        <p:nvSpPr>
          <p:cNvPr id="52226" name="Rectangle 2">
            <a:extLst>
              <a:ext uri="{FF2B5EF4-FFF2-40B4-BE49-F238E27FC236}">
                <a16:creationId xmlns:a16="http://schemas.microsoft.com/office/drawing/2014/main" id="{D9A51375-0BC9-4C07-99CF-E600990DAE8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5C8F9995-8A8D-4B59-ACBE-539E9B511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Harmonious with the Teaching of Jesus</a:t>
            </a:r>
          </a:p>
          <a:p>
            <a:endParaRPr lang="en-US" altLang="en-US">
              <a:latin typeface="Times New Roman" panose="02020603050405020304" pitchFamily="18" charset="0"/>
            </a:endParaRPr>
          </a:p>
          <a:p>
            <a:r>
              <a:rPr lang="en-US" altLang="en-US">
                <a:latin typeface="Times New Roman" panose="02020603050405020304" pitchFamily="18" charset="0"/>
              </a:rPr>
              <a:t>James refers to Christ and His teaching some 35 times (or once every 3 verses)</a:t>
            </a:r>
          </a:p>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15</a:t>
            </a:fld>
            <a:endParaRPr lang="en-US"/>
          </a:p>
        </p:txBody>
      </p:sp>
    </p:spTree>
    <p:extLst>
      <p:ext uri="{BB962C8B-B14F-4D97-AF65-F5344CB8AC3E}">
        <p14:creationId xmlns:p14="http://schemas.microsoft.com/office/powerpoint/2010/main" val="129322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B968FFD-AE35-407B-A8C5-C7FF23336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B7579E-3B95-4FC4-8B8E-FE4B8961C175}" type="slidenum">
              <a:rPr lang="en-US" altLang="en-US" smtClean="0"/>
              <a:pPr>
                <a:spcBef>
                  <a:spcPct val="0"/>
                </a:spcBef>
              </a:pPr>
              <a:t>16</a:t>
            </a:fld>
            <a:endParaRPr lang="en-US" altLang="en-US"/>
          </a:p>
        </p:txBody>
      </p:sp>
      <p:sp>
        <p:nvSpPr>
          <p:cNvPr id="55298" name="Rectangle 2">
            <a:extLst>
              <a:ext uri="{FF2B5EF4-FFF2-40B4-BE49-F238E27FC236}">
                <a16:creationId xmlns:a16="http://schemas.microsoft.com/office/drawing/2014/main" id="{3334A00E-D294-4091-A475-EB143A857CC0}"/>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8F7C928D-1053-4CB6-AAD3-BB4FB13FD9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James is also harmonious and has no contradictions with other NT books</a:t>
            </a:r>
          </a:p>
          <a:p>
            <a:endParaRPr lang="en-US" altLang="en-US">
              <a:latin typeface="Times New Roman" panose="02020603050405020304" pitchFamily="18" charset="0"/>
            </a:endParaRPr>
          </a:p>
          <a:p>
            <a:r>
              <a:rPr lang="en-US" altLang="en-US">
                <a:latin typeface="Times New Roman" panose="02020603050405020304" pitchFamily="18" charset="0"/>
              </a:rPr>
              <a:t>We will explore the complaints Luther had against James in Chapter 2</a:t>
            </a:r>
          </a:p>
          <a:p>
            <a:endParaRPr lang="en-US" altLang="en-US">
              <a:latin typeface="Times New Roman" panose="02020603050405020304" pitchFamily="18" charset="0"/>
            </a:endParaRPr>
          </a:p>
          <a:p>
            <a:r>
              <a:rPr lang="en-US" altLang="en-US">
                <a:latin typeface="Times New Roman" panose="02020603050405020304" pitchFamily="18" charset="0"/>
              </a:rPr>
              <a:t>James is called the “Proverbs of the NT”</a:t>
            </a:r>
          </a:p>
          <a:p>
            <a:r>
              <a:rPr lang="en-US" altLang="en-US">
                <a:latin typeface="Times New Roman" panose="02020603050405020304" pitchFamily="18" charset="0"/>
              </a:rPr>
              <a:t>	It is full of practical wisdom for the Christian</a:t>
            </a:r>
          </a:p>
          <a:p>
            <a:endParaRPr lang="en-US" altLang="en-US">
              <a:latin typeface="Times New Roman" panose="02020603050405020304" pitchFamily="18" charset="0"/>
            </a:endParaRPr>
          </a:p>
          <a:p>
            <a:r>
              <a:rPr lang="en-US" altLang="en-US">
                <a:latin typeface="Times New Roman" panose="02020603050405020304" pitchFamily="18" charset="0"/>
              </a:rPr>
              <a:t>It has 108 total verses</a:t>
            </a:r>
          </a:p>
          <a:p>
            <a:endParaRPr lang="en-US" altLang="en-US">
              <a:latin typeface="Times New Roman" panose="02020603050405020304" pitchFamily="18" charset="0"/>
            </a:endParaRPr>
          </a:p>
          <a:p>
            <a:r>
              <a:rPr lang="en-US" altLang="en-US">
                <a:latin typeface="Times New Roman" panose="02020603050405020304" pitchFamily="18" charset="0"/>
              </a:rPr>
              <a:t>58 Imperative commands (Also called the “Amos” of the NT)</a:t>
            </a:r>
          </a:p>
          <a:p>
            <a:r>
              <a:rPr lang="en-US" altLang="en-US">
                <a:latin typeface="Times New Roman" panose="02020603050405020304" pitchFamily="18" charset="0"/>
              </a:rPr>
              <a:t>	James does not give advice – he commands!</a:t>
            </a:r>
          </a:p>
          <a:p>
            <a:r>
              <a:rPr lang="en-US" altLang="en-US">
                <a:latin typeface="Times New Roman" panose="02020603050405020304" pitchFamily="18" charset="0"/>
              </a:rPr>
              <a:t>	It follows a sermon form</a:t>
            </a:r>
          </a:p>
          <a:p>
            <a:r>
              <a:rPr lang="en-US" altLang="en-US">
                <a:latin typeface="Times New Roman" panose="02020603050405020304" pitchFamily="18" charset="0"/>
              </a:rPr>
              <a:t>	Vivid illustrations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5E03CA56-C1D5-44DE-8418-134AC898C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61A89E-BECA-484C-A4BB-3949B042C795}" type="slidenum">
              <a:rPr lang="en-US" altLang="en-US" smtClean="0"/>
              <a:pPr>
                <a:spcBef>
                  <a:spcPct val="0"/>
                </a:spcBef>
              </a:pPr>
              <a:t>17</a:t>
            </a:fld>
            <a:endParaRPr lang="en-US" altLang="en-US"/>
          </a:p>
        </p:txBody>
      </p:sp>
      <p:sp>
        <p:nvSpPr>
          <p:cNvPr id="57346" name="Rectangle 2">
            <a:extLst>
              <a:ext uri="{FF2B5EF4-FFF2-40B4-BE49-F238E27FC236}">
                <a16:creationId xmlns:a16="http://schemas.microsoft.com/office/drawing/2014/main" id="{20A80025-07F7-4562-A584-8922A71CB8E5}"/>
              </a:ext>
            </a:extLst>
          </p:cNvPr>
          <p:cNvSpPr>
            <a:spLocks noGrp="1" noRot="1" noChangeAspect="1" noChangeArrowheads="1" noTextEdit="1"/>
          </p:cNvSpPr>
          <p:nvPr>
            <p:ph type="sldImg"/>
          </p:nvPr>
        </p:nvSpPr>
        <p:spPr>
          <a:xfrm>
            <a:off x="1470025" y="236538"/>
            <a:ext cx="3911600" cy="2200275"/>
          </a:xfrm>
          <a:ln/>
        </p:spPr>
      </p:sp>
      <p:sp>
        <p:nvSpPr>
          <p:cNvPr id="57347" name="Rectangle 3">
            <a:extLst>
              <a:ext uri="{FF2B5EF4-FFF2-40B4-BE49-F238E27FC236}">
                <a16:creationId xmlns:a16="http://schemas.microsoft.com/office/drawing/2014/main" id="{8C817E23-F5A2-4132-9B4E-CC33D18762F9}"/>
              </a:ext>
            </a:extLst>
          </p:cNvPr>
          <p:cNvSpPr>
            <a:spLocks noGrp="1" noChangeArrowheads="1"/>
          </p:cNvSpPr>
          <p:nvPr>
            <p:ph type="body" idx="1"/>
          </p:nvPr>
        </p:nvSpPr>
        <p:spPr>
          <a:xfrm>
            <a:off x="630238" y="2514600"/>
            <a:ext cx="6219825" cy="660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r>
              <a:rPr lang="en-US" altLang="en-US" b="1" u="sng">
                <a:latin typeface="Times New Roman" panose="02020603050405020304" pitchFamily="18" charset="0"/>
              </a:rPr>
              <a:t>Who is James’ writing to”:  12 TRIBES</a:t>
            </a:r>
            <a:r>
              <a:rPr lang="en-US" altLang="en-US">
                <a:latin typeface="Times New Roman" panose="02020603050405020304" pitchFamily="18" charset="0"/>
              </a:rPr>
              <a:t> – James is writing to the Jews (fleshly Israel) who have been scattered.  But more than that, he is writing to Jews who became Christians.</a:t>
            </a:r>
          </a:p>
          <a:p>
            <a:pPr marL="708025" lvl="1" indent="-234950">
              <a:buFontTx/>
              <a:buChar char="•"/>
            </a:pPr>
            <a:r>
              <a:rPr lang="en-US" altLang="en-US">
                <a:latin typeface="Times New Roman" panose="02020603050405020304" pitchFamily="18" charset="0"/>
              </a:rPr>
              <a:t>Jews would undoubtedly come from all over to visit Jerusalem.  James was an elder of the church there and could see their conduct and how it fell far short of acceptable Christian conduct.</a:t>
            </a:r>
          </a:p>
          <a:p>
            <a:pPr marL="708025" lvl="1" indent="-234950">
              <a:buFontTx/>
              <a:buChar char="•"/>
            </a:pPr>
            <a:r>
              <a:rPr lang="en-US" altLang="en-US">
                <a:latin typeface="Times New Roman" panose="02020603050405020304" pitchFamily="18" charset="0"/>
              </a:rPr>
              <a:t>His letter then is an instruction manual to practical , daily life as a faithful Christian and their attitudes.</a:t>
            </a:r>
          </a:p>
          <a:p>
            <a:pPr marL="708025" lvl="1" indent="-234950">
              <a:buFontTx/>
              <a:buChar char="•"/>
            </a:pPr>
            <a:r>
              <a:rPr lang="en-US" altLang="en-US">
                <a:latin typeface="Times New Roman" panose="02020603050405020304" pitchFamily="18" charset="0"/>
              </a:rPr>
              <a:t>“12 Tribes” frequently used in OT to refer to the nation of Israel.  Even after the Assyrian captivity.</a:t>
            </a:r>
          </a:p>
          <a:p>
            <a:pPr marL="708025" lvl="1" indent="-234950">
              <a:buFontTx/>
              <a:buChar char="•"/>
            </a:pPr>
            <a:r>
              <a:rPr lang="en-US" altLang="en-US">
                <a:latin typeface="Times New Roman" panose="02020603050405020304" pitchFamily="18" charset="0"/>
              </a:rPr>
              <a:t>In the NT, it came to be associated with the Christian church</a:t>
            </a:r>
          </a:p>
          <a:p>
            <a:pPr marL="708025" lvl="1" indent="-234950">
              <a:buFontTx/>
              <a:buChar char="•"/>
            </a:pPr>
            <a:r>
              <a:rPr lang="en-US" altLang="en-US">
                <a:latin typeface="Times New Roman" panose="02020603050405020304" pitchFamily="18" charset="0"/>
              </a:rPr>
              <a:t>Christian’s called themselves the “New Israel” (Rom 4:9, 24-26; Phil 3:3; 1 Pet 2:9-10; Gal 6:16; Rev 7:4-10)</a:t>
            </a:r>
          </a:p>
          <a:p>
            <a:pPr marL="708025" lvl="1" indent="-234950">
              <a:buFontTx/>
              <a:buChar char="•"/>
            </a:pPr>
            <a:r>
              <a:rPr lang="en-US" altLang="en-US">
                <a:latin typeface="Times New Roman" panose="02020603050405020304" pitchFamily="18" charset="0"/>
              </a:rPr>
              <a:t>Acts 26:7 – 12 tribes referred to Jewish race.</a:t>
            </a:r>
            <a:endParaRPr lang="en-US" altLang="en-US" b="1" u="sng">
              <a:latin typeface="Times New Roman" panose="02020603050405020304" pitchFamily="18" charset="0"/>
            </a:endParaRPr>
          </a:p>
          <a:p>
            <a:pPr marL="234950" indent="-234950"/>
            <a:r>
              <a:rPr lang="en-US" altLang="en-US" b="1" u="sng">
                <a:latin typeface="Times New Roman" panose="02020603050405020304" pitchFamily="18" charset="0"/>
              </a:rPr>
              <a:t>“scattered”  - to those living outside Palestine</a:t>
            </a:r>
            <a:endParaRPr lang="en-US" altLang="en-US">
              <a:latin typeface="Times New Roman" panose="02020603050405020304" pitchFamily="18" charset="0"/>
            </a:endParaRPr>
          </a:p>
          <a:p>
            <a:pPr marL="708025" lvl="1" indent="-234950">
              <a:buFontTx/>
              <a:buChar char="•"/>
            </a:pPr>
            <a:r>
              <a:rPr lang="en-US" altLang="en-US">
                <a:latin typeface="Times New Roman" panose="02020603050405020304" pitchFamily="18" charset="0"/>
              </a:rPr>
              <a:t>“diaspora” – dia – through, and spora = sowing</a:t>
            </a:r>
          </a:p>
          <a:p>
            <a:pPr marL="708025" lvl="1" indent="-234950">
              <a:buFontTx/>
              <a:buChar char="•"/>
            </a:pPr>
            <a:r>
              <a:rPr lang="en-US" altLang="en-US">
                <a:latin typeface="Times New Roman" panose="02020603050405020304" pitchFamily="18" charset="0"/>
              </a:rPr>
              <a:t>After the martyrdom of Stephen (Acts 8), Jewish Christians were scattered spreading the gospel where ever they went.</a:t>
            </a:r>
          </a:p>
          <a:p>
            <a:pPr marL="708025" lvl="1" indent="-234950">
              <a:buFontTx/>
              <a:buChar char="•"/>
            </a:pPr>
            <a:r>
              <a:rPr lang="en-US" altLang="en-US">
                <a:latin typeface="Times New Roman" panose="02020603050405020304" pitchFamily="18" charset="0"/>
              </a:rPr>
              <a:t>Diaspora – means sowing throughout the world (Acts 8:4)</a:t>
            </a:r>
          </a:p>
          <a:p>
            <a:pPr marL="708025" lvl="1" indent="-234950">
              <a:buFontTx/>
              <a:buChar char="•"/>
            </a:pPr>
            <a:r>
              <a:rPr lang="en-US" altLang="en-US">
                <a:latin typeface="Times New Roman" panose="02020603050405020304" pitchFamily="18" charset="0"/>
              </a:rPr>
              <a:t>God allows persecution and hardship in the believers life always to accomplish a higher good.</a:t>
            </a:r>
          </a:p>
          <a:p>
            <a:pPr marL="708025" lvl="1" indent="-234950">
              <a:buFontTx/>
              <a:buChar char="•"/>
            </a:pPr>
            <a:r>
              <a:rPr lang="en-US" altLang="en-US">
                <a:latin typeface="Times New Roman" panose="02020603050405020304" pitchFamily="18" charset="0"/>
              </a:rPr>
              <a:t>Because of these hardships (diaspora) the gospel was sown throughout the world.</a:t>
            </a:r>
          </a:p>
          <a:p>
            <a:pPr marL="708025" lvl="1" indent="-234950">
              <a:buFontTx/>
              <a:buChar char="•"/>
            </a:pPr>
            <a:r>
              <a:rPr lang="en-US" altLang="en-US">
                <a:latin typeface="Times New Roman" panose="02020603050405020304" pitchFamily="18" charset="0"/>
              </a:rPr>
              <a:t>John 7:35 – Talks about Jews (dispersed) among the Gentiles.  Jews living outside Palestine.</a:t>
            </a:r>
          </a:p>
          <a:p>
            <a:pPr marL="708025" lvl="1" indent="-234950">
              <a:buFontTx/>
              <a:buChar char="•"/>
            </a:pPr>
            <a:r>
              <a:rPr lang="en-US" altLang="en-US">
                <a:latin typeface="Times New Roman" panose="02020603050405020304" pitchFamily="18" charset="0"/>
              </a:rPr>
              <a:t>1 Peter 1:1-2 – Christians (disperes), elect, obedience.</a:t>
            </a:r>
          </a:p>
          <a:p>
            <a:pPr marL="708025" lvl="1" indent="-234950">
              <a:buFontTx/>
              <a:buChar char="•"/>
            </a:pPr>
            <a:r>
              <a:rPr lang="en-US" altLang="en-US">
                <a:latin typeface="Times New Roman" panose="02020603050405020304" pitchFamily="18" charset="0"/>
              </a:rPr>
              <a:t>James in not writing to all Jews – only believing Jews.  Does not talk about the Deity of Christ, nor does he write to non-believing Gentiles because he does not talk about His death and becoming a Christian.</a:t>
            </a:r>
          </a:p>
          <a:p>
            <a:pPr marL="708025" lvl="1" indent="-234950">
              <a:buFontTx/>
              <a:buChar char="•"/>
            </a:pPr>
            <a:r>
              <a:rPr lang="en-US" altLang="en-US">
                <a:latin typeface="Times New Roman" panose="02020603050405020304" pitchFamily="18" charset="0"/>
              </a:rPr>
              <a:t>Therefore we conclude that James is writing to Christians with a Jewish background.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7B974BDE-DCF9-41DF-80EE-E79AF21F55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D14BBA-EFBE-46CE-BF55-3B38C932DABF}" type="slidenum">
              <a:rPr lang="en-US" altLang="en-US" smtClean="0"/>
              <a:pPr>
                <a:spcBef>
                  <a:spcPct val="0"/>
                </a:spcBef>
              </a:pPr>
              <a:t>18</a:t>
            </a:fld>
            <a:endParaRPr lang="en-US" altLang="en-US"/>
          </a:p>
        </p:txBody>
      </p:sp>
      <p:sp>
        <p:nvSpPr>
          <p:cNvPr id="59394" name="Rectangle 2">
            <a:extLst>
              <a:ext uri="{FF2B5EF4-FFF2-40B4-BE49-F238E27FC236}">
                <a16:creationId xmlns:a16="http://schemas.microsoft.com/office/drawing/2014/main" id="{5EC69682-E255-4FEB-AC3D-95AD103B7B9B}"/>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F55D537-6A14-4D76-B4DA-99BAECA7B0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0860254A-49CB-4126-A807-580BFCCE6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9BD678-FFFC-4F04-A1C6-5D0453FE8A71}" type="slidenum">
              <a:rPr lang="en-US" altLang="en-US" smtClean="0"/>
              <a:pPr>
                <a:spcBef>
                  <a:spcPct val="0"/>
                </a:spcBef>
              </a:pPr>
              <a:t>19</a:t>
            </a:fld>
            <a:endParaRPr lang="en-US" altLang="en-US"/>
          </a:p>
        </p:txBody>
      </p:sp>
      <p:sp>
        <p:nvSpPr>
          <p:cNvPr id="61442" name="Rectangle 2">
            <a:extLst>
              <a:ext uri="{FF2B5EF4-FFF2-40B4-BE49-F238E27FC236}">
                <a16:creationId xmlns:a16="http://schemas.microsoft.com/office/drawing/2014/main" id="{D7353A21-B016-41B1-8D0B-62333EFE50E7}"/>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AC1E8CA0-0287-49C2-8BBC-52D1484B20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BC23648C-FD53-4477-A797-D20ADD2DD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B02857-44EA-47B3-AA68-F7C5510B84F9}" type="slidenum">
              <a:rPr lang="en-US" altLang="en-US" smtClean="0"/>
              <a:pPr>
                <a:spcBef>
                  <a:spcPct val="0"/>
                </a:spcBef>
              </a:pPr>
              <a:t>20</a:t>
            </a:fld>
            <a:endParaRPr lang="en-US" altLang="en-US"/>
          </a:p>
        </p:txBody>
      </p:sp>
      <p:sp>
        <p:nvSpPr>
          <p:cNvPr id="63490" name="Rectangle 2">
            <a:extLst>
              <a:ext uri="{FF2B5EF4-FFF2-40B4-BE49-F238E27FC236}">
                <a16:creationId xmlns:a16="http://schemas.microsoft.com/office/drawing/2014/main" id="{37284703-674E-4C01-AEE7-2C550E6DD37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1315757E-76AF-484E-9B75-854FCCF915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1.  Jesus no where promised His followers a “Bed of Roses”.  Jesus warned them they would be:</a:t>
            </a:r>
          </a:p>
          <a:p>
            <a:pPr lvl="1">
              <a:buFontTx/>
              <a:buChar char="•"/>
            </a:pPr>
            <a:r>
              <a:rPr lang="en-US" altLang="en-US">
                <a:latin typeface="Times New Roman" panose="02020603050405020304" pitchFamily="18" charset="0"/>
              </a:rPr>
              <a:t>Hated by the world (John 15:18; 17:14; Matt 24:9; 10:22).</a:t>
            </a:r>
          </a:p>
          <a:p>
            <a:pPr lvl="1">
              <a:buFontTx/>
              <a:buChar char="•"/>
            </a:pPr>
            <a:r>
              <a:rPr lang="en-US" altLang="en-US">
                <a:latin typeface="Times New Roman" panose="02020603050405020304" pitchFamily="18" charset="0"/>
              </a:rPr>
              <a:t>Persecuted for righteousness sake (Matt 5:10-12).</a:t>
            </a:r>
          </a:p>
          <a:p>
            <a:pPr lvl="1">
              <a:buFontTx/>
              <a:buChar char="•"/>
            </a:pPr>
            <a:r>
              <a:rPr lang="en-US" altLang="en-US">
                <a:latin typeface="Times New Roman" panose="02020603050405020304" pitchFamily="18" charset="0"/>
              </a:rPr>
              <a:t>Cast into prison (Matt 10:21; 5:25; Rev 10:21)</a:t>
            </a:r>
          </a:p>
          <a:p>
            <a:pPr lvl="1">
              <a:buFontTx/>
              <a:buChar char="•"/>
            </a:pPr>
            <a:r>
              <a:rPr lang="en-US" altLang="en-US">
                <a:latin typeface="Times New Roman" panose="02020603050405020304" pitchFamily="18" charset="0"/>
              </a:rPr>
              <a:t>No family or friends (Matt 10:36-37)</a:t>
            </a:r>
          </a:p>
          <a:p>
            <a:pPr lvl="1">
              <a:buFontTx/>
              <a:buChar char="•"/>
            </a:pPr>
            <a:r>
              <a:rPr lang="en-US" altLang="en-US">
                <a:latin typeface="Times New Roman" panose="02020603050405020304" pitchFamily="18" charset="0"/>
              </a:rPr>
              <a:t>Killed for the cause of Christ (John 16:1-3)</a:t>
            </a:r>
          </a:p>
          <a:p>
            <a:pPr lvl="1">
              <a:buFontTx/>
              <a:buChar char="•"/>
            </a:pPr>
            <a:r>
              <a:rPr lang="en-US" altLang="en-US">
                <a:latin typeface="Times New Roman" panose="02020603050405020304" pitchFamily="18" charset="0"/>
              </a:rPr>
              <a:t>Scattered abroad (John 16:33)</a:t>
            </a:r>
          </a:p>
          <a:p>
            <a:pPr lvl="1">
              <a:buFontTx/>
              <a:buChar char="•"/>
            </a:pPr>
            <a:r>
              <a:rPr lang="en-US" altLang="en-US">
                <a:latin typeface="Times New Roman" panose="02020603050405020304" pitchFamily="18" charset="0"/>
              </a:rPr>
              <a:t>Great tribulation (John 16:33)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CBCDA89B-5FFC-40FC-8629-312AAD9E0D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F1A1FA-ADF8-4E04-ABC2-5ED0C17F62F1}" type="slidenum">
              <a:rPr lang="en-US" altLang="en-US" smtClean="0"/>
              <a:pPr>
                <a:spcBef>
                  <a:spcPct val="0"/>
                </a:spcBef>
              </a:pPr>
              <a:t>21</a:t>
            </a:fld>
            <a:endParaRPr lang="en-US" altLang="en-US"/>
          </a:p>
        </p:txBody>
      </p:sp>
      <p:sp>
        <p:nvSpPr>
          <p:cNvPr id="65538" name="Rectangle 2">
            <a:extLst>
              <a:ext uri="{FF2B5EF4-FFF2-40B4-BE49-F238E27FC236}">
                <a16:creationId xmlns:a16="http://schemas.microsoft.com/office/drawing/2014/main" id="{39ED4B5D-633D-49E0-96DC-4F6BF66E7E8B}"/>
              </a:ext>
            </a:extLst>
          </p:cNvPr>
          <p:cNvSpPr>
            <a:spLocks noGrp="1" noRot="1" noChangeAspect="1" noChangeArrowheads="1" noTextEdit="1"/>
          </p:cNvSpPr>
          <p:nvPr>
            <p:ph type="sldImg"/>
          </p:nvPr>
        </p:nvSpPr>
        <p:spPr>
          <a:xfrm>
            <a:off x="933450" y="471488"/>
            <a:ext cx="4748213" cy="2671762"/>
          </a:xfrm>
          <a:ln/>
        </p:spPr>
      </p:sp>
      <p:sp>
        <p:nvSpPr>
          <p:cNvPr id="65539" name="Rectangle 3">
            <a:extLst>
              <a:ext uri="{FF2B5EF4-FFF2-40B4-BE49-F238E27FC236}">
                <a16:creationId xmlns:a16="http://schemas.microsoft.com/office/drawing/2014/main" id="{6E1B41B4-2917-41F1-BE08-2D81EDE43AD8}"/>
              </a:ext>
            </a:extLst>
          </p:cNvPr>
          <p:cNvSpPr>
            <a:spLocks noGrp="1" noChangeArrowheads="1"/>
          </p:cNvSpPr>
          <p:nvPr>
            <p:ph type="body" idx="1"/>
          </p:nvPr>
        </p:nvSpPr>
        <p:spPr>
          <a:xfrm>
            <a:off x="550863" y="3221038"/>
            <a:ext cx="6142037" cy="5500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latin typeface="Times New Roman" panose="02020603050405020304" pitchFamily="18" charset="0"/>
              </a:rPr>
              <a:t>These sins are still with us today – So James Is Still Needed Today!</a:t>
            </a:r>
          </a:p>
          <a:p>
            <a:pPr>
              <a:lnSpc>
                <a:spcPct val="90000"/>
              </a:lnSpc>
            </a:pPr>
            <a:endParaRPr lang="en-US" altLang="en-US">
              <a:latin typeface="Times New Roman" panose="02020603050405020304" pitchFamily="18" charset="0"/>
            </a:endParaRPr>
          </a:p>
          <a:p>
            <a:pPr>
              <a:lnSpc>
                <a:spcPct val="90000"/>
              </a:lnSpc>
            </a:pPr>
            <a:r>
              <a:rPr lang="en-US" altLang="en-US">
                <a:latin typeface="Times New Roman" panose="02020603050405020304" pitchFamily="18" charset="0"/>
              </a:rPr>
              <a:t>E.  James’ epistle is called the “Epistle of Common Sense”</a:t>
            </a:r>
          </a:p>
          <a:p>
            <a:pPr lvl="1">
              <a:lnSpc>
                <a:spcPct val="90000"/>
              </a:lnSpc>
              <a:buFontTx/>
              <a:buChar char="•"/>
            </a:pPr>
            <a:r>
              <a:rPr lang="en-US" altLang="en-US">
                <a:latin typeface="Times New Roman" panose="02020603050405020304" pitchFamily="18" charset="0"/>
              </a:rPr>
              <a:t>James encourages us to be faithful.</a:t>
            </a:r>
          </a:p>
          <a:p>
            <a:pPr lvl="1">
              <a:lnSpc>
                <a:spcPct val="90000"/>
              </a:lnSpc>
              <a:buFontTx/>
              <a:buChar char="•"/>
            </a:pPr>
            <a:r>
              <a:rPr lang="en-US" altLang="en-US">
                <a:latin typeface="Times New Roman" panose="02020603050405020304" pitchFamily="18" charset="0"/>
              </a:rPr>
              <a:t>James is full of practical lessons in Christian living.</a:t>
            </a:r>
          </a:p>
          <a:p>
            <a:pPr lvl="1">
              <a:lnSpc>
                <a:spcPct val="90000"/>
              </a:lnSpc>
              <a:buFontTx/>
              <a:buChar char="•"/>
            </a:pPr>
            <a:r>
              <a:rPr lang="en-US" altLang="en-US">
                <a:latin typeface="Times New Roman" panose="02020603050405020304" pitchFamily="18" charset="0"/>
              </a:rPr>
              <a:t>It is a wonderful demonstration of the fact that the principles of Christ, properly applied, will adequately meet the needs of every generation.</a:t>
            </a:r>
          </a:p>
          <a:p>
            <a:pPr lvl="1">
              <a:lnSpc>
                <a:spcPct val="90000"/>
              </a:lnSpc>
              <a:buFontTx/>
              <a:buChar char="•"/>
            </a:pPr>
            <a:r>
              <a:rPr lang="en-US" altLang="en-US">
                <a:latin typeface="Times New Roman" panose="02020603050405020304" pitchFamily="18" charset="0"/>
              </a:rPr>
              <a:t>It is needed today just as much as it was 2000 years ago.</a:t>
            </a:r>
          </a:p>
          <a:p>
            <a:pPr lvl="1">
              <a:lnSpc>
                <a:spcPct val="90000"/>
              </a:lnSpc>
              <a:buFontTx/>
              <a:buChar char="•"/>
            </a:pPr>
            <a:r>
              <a:rPr lang="en-US" altLang="en-US">
                <a:latin typeface="Times New Roman" panose="02020603050405020304" pitchFamily="18" charset="0"/>
              </a:rPr>
              <a:t>All the sins condemned by James are still with us today;</a:t>
            </a:r>
          </a:p>
          <a:p>
            <a:pPr lvl="1">
              <a:lnSpc>
                <a:spcPct val="90000"/>
              </a:lnSpc>
              <a:buFontTx/>
              <a:buChar char="•"/>
            </a:pPr>
            <a:endParaRPr lang="en-US" altLang="en-US">
              <a:latin typeface="Times New Roman" panose="02020603050405020304" pitchFamily="18" charset="0"/>
            </a:endParaRPr>
          </a:p>
          <a:p>
            <a:pPr>
              <a:lnSpc>
                <a:spcPct val="90000"/>
              </a:lnSpc>
              <a:buFontTx/>
              <a:buChar char="•"/>
            </a:pPr>
            <a:r>
              <a:rPr lang="en-US" altLang="en-US" b="1" u="sng">
                <a:latin typeface="Times New Roman" panose="02020603050405020304" pitchFamily="18" charset="0"/>
              </a:rPr>
              <a:t>COMMON SENSE</a:t>
            </a:r>
          </a:p>
          <a:p>
            <a:pPr lvl="1">
              <a:lnSpc>
                <a:spcPct val="90000"/>
              </a:lnSpc>
              <a:buFontTx/>
              <a:buChar char="•"/>
            </a:pPr>
            <a:r>
              <a:rPr lang="en-US" altLang="en-US">
                <a:latin typeface="Times New Roman" panose="02020603050405020304" pitchFamily="18" charset="0"/>
              </a:rPr>
              <a:t>James does not allow us to stay at the accademic or theoretical level</a:t>
            </a:r>
          </a:p>
          <a:p>
            <a:pPr lvl="1">
              <a:lnSpc>
                <a:spcPct val="90000"/>
              </a:lnSpc>
              <a:buFontTx/>
              <a:buChar char="•"/>
            </a:pPr>
            <a:r>
              <a:rPr lang="en-US" altLang="en-US">
                <a:latin typeface="Times New Roman" panose="02020603050405020304" pitchFamily="18" charset="0"/>
              </a:rPr>
              <a:t>James’s Christianity is not practiced in academics – not in the comfort or your private study with a book tour</a:t>
            </a:r>
          </a:p>
          <a:p>
            <a:pPr lvl="1">
              <a:lnSpc>
                <a:spcPct val="90000"/>
              </a:lnSpc>
              <a:buFontTx/>
              <a:buChar char="•"/>
            </a:pPr>
            <a:r>
              <a:rPr lang="en-US" altLang="en-US">
                <a:latin typeface="Times New Roman" panose="02020603050405020304" pitchFamily="18" charset="0"/>
              </a:rPr>
              <a:t>God is not impressed with the skeptic (1:6-8)</a:t>
            </a:r>
          </a:p>
          <a:p>
            <a:pPr lvl="1">
              <a:lnSpc>
                <a:spcPct val="90000"/>
              </a:lnSpc>
              <a:buFontTx/>
              <a:buChar char="•"/>
            </a:pPr>
            <a:r>
              <a:rPr lang="en-US" altLang="en-US">
                <a:latin typeface="Times New Roman" panose="02020603050405020304" pitchFamily="18" charset="0"/>
              </a:rPr>
              <a:t>There is a wisdom that cannot be obtained apart from God</a:t>
            </a:r>
          </a:p>
          <a:p>
            <a:pPr lvl="1">
              <a:lnSpc>
                <a:spcPct val="90000"/>
              </a:lnSpc>
              <a:buFontTx/>
              <a:buChar char="•"/>
            </a:pPr>
            <a:r>
              <a:rPr lang="en-US" altLang="en-US">
                <a:latin typeface="Times New Roman" panose="02020603050405020304" pitchFamily="18" charset="0"/>
              </a:rPr>
              <a:t>James gets down to the nitty-gritty, get your hands dirty Christianity</a:t>
            </a:r>
          </a:p>
          <a:p>
            <a:pPr lvl="1">
              <a:lnSpc>
                <a:spcPct val="90000"/>
              </a:lnSpc>
              <a:buFontTx/>
              <a:buChar char="•"/>
            </a:pPr>
            <a:r>
              <a:rPr lang="en-US" altLang="en-US">
                <a:latin typeface="Times New Roman" panose="02020603050405020304" pitchFamily="18" charset="0"/>
              </a:rPr>
              <a:t>James removes all human (politically correct) excuses for evil and why we do bad things</a:t>
            </a:r>
          </a:p>
          <a:p>
            <a:pPr lvl="1">
              <a:lnSpc>
                <a:spcPct val="90000"/>
              </a:lnSpc>
              <a:buFontTx/>
              <a:buChar char="•"/>
            </a:pPr>
            <a:r>
              <a:rPr lang="en-US" altLang="en-US">
                <a:latin typeface="Times New Roman" panose="02020603050405020304" pitchFamily="18" charset="0"/>
              </a:rPr>
              <a:t>Scholars don’t like to hear that lip professing don’t do much</a:t>
            </a:r>
          </a:p>
          <a:p>
            <a:pPr lvl="1">
              <a:lnSpc>
                <a:spcPct val="90000"/>
              </a:lnSpc>
              <a:buFontTx/>
              <a:buChar char="•"/>
            </a:pPr>
            <a:r>
              <a:rPr lang="en-US" altLang="en-US">
                <a:latin typeface="Times New Roman" panose="02020603050405020304" pitchFamily="18" charset="0"/>
              </a:rPr>
              <a:t>A faith that works upsets the Calvinist who want their salvation locked in.</a:t>
            </a:r>
          </a:p>
          <a:p>
            <a:pPr lvl="1">
              <a:lnSpc>
                <a:spcPct val="90000"/>
              </a:lnSpc>
              <a:buFontTx/>
              <a:buChar char="•"/>
            </a:pPr>
            <a:r>
              <a:rPr lang="en-US" altLang="en-US">
                <a:latin typeface="Times New Roman" panose="02020603050405020304" pitchFamily="18" charset="0"/>
              </a:rPr>
              <a:t>This letter was written to those who say the right things, but fail in practice</a:t>
            </a:r>
          </a:p>
          <a:p>
            <a:pPr lvl="2">
              <a:lnSpc>
                <a:spcPct val="90000"/>
              </a:lnSpc>
              <a:buFontTx/>
              <a:buChar char="•"/>
            </a:pPr>
            <a:r>
              <a:rPr lang="en-US" altLang="en-US">
                <a:latin typeface="Times New Roman" panose="02020603050405020304" pitchFamily="18" charset="0"/>
              </a:rPr>
              <a:t>James does not give them much comfort, but they would gain much profit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08F2933D-59EC-4379-8E4F-9FA9F81E6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888BAF-CFAB-4697-B91C-28D121E4936D}" type="slidenum">
              <a:rPr lang="en-US" altLang="en-US" smtClean="0"/>
              <a:pPr>
                <a:spcBef>
                  <a:spcPct val="0"/>
                </a:spcBef>
              </a:pPr>
              <a:t>22</a:t>
            </a:fld>
            <a:endParaRPr lang="en-US" altLang="en-US"/>
          </a:p>
        </p:txBody>
      </p:sp>
      <p:sp>
        <p:nvSpPr>
          <p:cNvPr id="67586" name="Rectangle 2">
            <a:extLst>
              <a:ext uri="{FF2B5EF4-FFF2-40B4-BE49-F238E27FC236}">
                <a16:creationId xmlns:a16="http://schemas.microsoft.com/office/drawing/2014/main" id="{CC2E4B99-3CCF-4907-B24B-194D68F80611}"/>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5C5CDFA2-A1EC-4E06-B828-79BA50E441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4</a:t>
            </a:fld>
            <a:endParaRPr lang="en-US"/>
          </a:p>
        </p:txBody>
      </p:sp>
    </p:spTree>
    <p:extLst>
      <p:ext uri="{BB962C8B-B14F-4D97-AF65-F5344CB8AC3E}">
        <p14:creationId xmlns:p14="http://schemas.microsoft.com/office/powerpoint/2010/main" val="288318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A132A7D6-F497-4CC7-9C4C-53ED18551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CA9815-B9B3-4266-A2F0-8B46338695E6}" type="slidenum">
              <a:rPr lang="en-US" altLang="en-US" smtClean="0"/>
              <a:pPr>
                <a:spcBef>
                  <a:spcPct val="0"/>
                </a:spcBef>
              </a:pPr>
              <a:t>23</a:t>
            </a:fld>
            <a:endParaRPr lang="en-US" altLang="en-US"/>
          </a:p>
        </p:txBody>
      </p:sp>
      <p:sp>
        <p:nvSpPr>
          <p:cNvPr id="69634" name="Rectangle 2">
            <a:extLst>
              <a:ext uri="{FF2B5EF4-FFF2-40B4-BE49-F238E27FC236}">
                <a16:creationId xmlns:a16="http://schemas.microsoft.com/office/drawing/2014/main" id="{FA55ED4B-8429-470A-8BCA-DE9FF1515C0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0354633D-E7EB-4973-B3BF-EFB9BB505254}"/>
              </a:ext>
            </a:extLst>
          </p:cNvPr>
          <p:cNvSpPr>
            <a:spLocks noGrp="1" noChangeArrowheads="1"/>
          </p:cNvSpPr>
          <p:nvPr>
            <p:ph type="body" idx="1"/>
          </p:nvPr>
        </p:nvSpPr>
        <p:spPr>
          <a:xfrm>
            <a:off x="944563" y="4479925"/>
            <a:ext cx="5668962"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r>
              <a:rPr lang="en-US" altLang="en-US" b="1">
                <a:latin typeface="Times New Roman" panose="02020603050405020304" pitchFamily="18" charset="0"/>
              </a:rPr>
              <a:t>SURVEY OF JAMES</a:t>
            </a:r>
          </a:p>
          <a:p>
            <a:pPr marL="234950" indent="-234950"/>
            <a:r>
              <a:rPr lang="en-US" altLang="en-US">
                <a:latin typeface="Times New Roman" panose="02020603050405020304" pitchFamily="18" charset="0"/>
              </a:rPr>
              <a:t> A.  James develops the theme of the Characteristics of TRUE FAITH.</a:t>
            </a:r>
          </a:p>
          <a:p>
            <a:pPr marL="708025" lvl="1" indent="-234950">
              <a:buFontTx/>
              <a:buChar char="•"/>
            </a:pPr>
            <a:r>
              <a:rPr lang="en-US" altLang="en-US">
                <a:latin typeface="Times New Roman" panose="02020603050405020304" pitchFamily="18" charset="0"/>
              </a:rPr>
              <a:t>The purpose of this letter is to challenge his readers (believers) to examine the quality of their daily lives in terms of attitude and actions.</a:t>
            </a:r>
          </a:p>
          <a:p>
            <a:pPr marL="708025" lvl="1" indent="-234950">
              <a:buFontTx/>
              <a:buChar char="•"/>
            </a:pPr>
            <a:endParaRPr lang="en-US" altLang="en-US">
              <a:latin typeface="Times New Roman" panose="02020603050405020304" pitchFamily="18" charset="0"/>
            </a:endParaRPr>
          </a:p>
          <a:p>
            <a:pPr marL="234950" indent="-234950">
              <a:buFontTx/>
              <a:buAutoNum type="alphaUcPeriod" startAt="2"/>
            </a:pPr>
            <a:r>
              <a:rPr lang="en-US" altLang="en-US">
                <a:latin typeface="Times New Roman" panose="02020603050405020304" pitchFamily="18" charset="0"/>
              </a:rPr>
              <a:t>James gives us the Characteristics of Saving Faith.</a:t>
            </a:r>
          </a:p>
          <a:p>
            <a:pPr marL="234950" indent="-234950">
              <a:buFontTx/>
              <a:buAutoNum type="alphaUcPeriod" startAt="2"/>
            </a:pPr>
            <a:endParaRPr lang="en-US" altLang="en-US">
              <a:latin typeface="Times New Roman" panose="02020603050405020304" pitchFamily="18" charset="0"/>
            </a:endParaRPr>
          </a:p>
          <a:p>
            <a:pPr marL="234950" indent="-234950"/>
            <a:r>
              <a:rPr lang="en-US" altLang="en-US">
                <a:latin typeface="Times New Roman" panose="02020603050405020304" pitchFamily="18" charset="0"/>
              </a:rPr>
              <a:t>1.  With reference to our attitude toward these trials and temptation, these are the characteristics of faith;</a:t>
            </a:r>
          </a:p>
          <a:p>
            <a:pPr marL="708025" lvl="1" indent="-234950">
              <a:buFontTx/>
              <a:buChar char="•"/>
            </a:pPr>
            <a:r>
              <a:rPr lang="en-US" altLang="en-US">
                <a:latin typeface="Times New Roman" panose="02020603050405020304" pitchFamily="18" charset="0"/>
              </a:rPr>
              <a:t>Faith obeys the Word.</a:t>
            </a:r>
          </a:p>
          <a:p>
            <a:pPr marL="708025" lvl="1" indent="-234950">
              <a:buFontTx/>
              <a:buChar char="•"/>
            </a:pPr>
            <a:r>
              <a:rPr lang="en-US" altLang="en-US">
                <a:latin typeface="Times New Roman" panose="02020603050405020304" pitchFamily="18" charset="0"/>
              </a:rPr>
              <a:t>Faith removes discrimination.</a:t>
            </a:r>
          </a:p>
          <a:p>
            <a:pPr marL="708025" lvl="1" indent="-234950">
              <a:buFontTx/>
              <a:buChar char="•"/>
            </a:pPr>
            <a:r>
              <a:rPr lang="en-US" altLang="en-US">
                <a:latin typeface="Times New Roman" panose="02020603050405020304" pitchFamily="18" charset="0"/>
              </a:rPr>
              <a:t>Faith proves itself by works.</a:t>
            </a:r>
          </a:p>
          <a:p>
            <a:pPr marL="708025" lvl="1" indent="-234950">
              <a:buFontTx/>
              <a:buChar char="•"/>
            </a:pPr>
            <a:r>
              <a:rPr lang="en-US" altLang="en-US">
                <a:latin typeface="Times New Roman" panose="02020603050405020304" pitchFamily="18" charset="0"/>
              </a:rPr>
              <a:t>Faith controls the tongue.</a:t>
            </a:r>
          </a:p>
          <a:p>
            <a:pPr marL="708025" lvl="1" indent="-234950">
              <a:buFontTx/>
              <a:buChar char="•"/>
            </a:pPr>
            <a:r>
              <a:rPr lang="en-US" altLang="en-US">
                <a:latin typeface="Times New Roman" panose="02020603050405020304" pitchFamily="18" charset="0"/>
              </a:rPr>
              <a:t>Faith produces humility.</a:t>
            </a:r>
          </a:p>
          <a:p>
            <a:pPr marL="708025" lvl="1" indent="-234950">
              <a:buFontTx/>
              <a:buChar char="•"/>
            </a:pPr>
            <a:r>
              <a:rPr lang="en-US" altLang="en-US">
                <a:latin typeface="Times New Roman" panose="02020603050405020304" pitchFamily="18" charset="0"/>
              </a:rPr>
              <a:t>Faith produces dependence on God</a:t>
            </a:r>
          </a:p>
          <a:p>
            <a:pPr marL="708025" lvl="1" indent="-234950">
              <a:buFontTx/>
              <a:buChar char="•"/>
            </a:pPr>
            <a:endParaRPr lang="en-US" altLang="en-US">
              <a:latin typeface="Times New Roman" panose="02020603050405020304" pitchFamily="18" charset="0"/>
            </a:endParaRPr>
          </a:p>
          <a:p>
            <a:pPr marL="234950" indent="-234950"/>
            <a:r>
              <a:rPr lang="en-US" altLang="en-US">
                <a:latin typeface="Times New Roman" panose="02020603050405020304" pitchFamily="18" charset="0"/>
              </a:rPr>
              <a:t>2.  If your faith does not have these characteristics, then it is not a saving faith!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6E8C64B3-B856-4F39-9610-0B3E7501E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0181B4-97B6-47D2-9B28-DA705CB2638F}" type="slidenum">
              <a:rPr lang="en-US" altLang="en-US" smtClean="0"/>
              <a:pPr>
                <a:spcBef>
                  <a:spcPct val="0"/>
                </a:spcBef>
              </a:pPr>
              <a:t>24</a:t>
            </a:fld>
            <a:endParaRPr lang="en-US" altLang="en-US"/>
          </a:p>
        </p:txBody>
      </p:sp>
      <p:sp>
        <p:nvSpPr>
          <p:cNvPr id="71682" name="Rectangle 2">
            <a:extLst>
              <a:ext uri="{FF2B5EF4-FFF2-40B4-BE49-F238E27FC236}">
                <a16:creationId xmlns:a16="http://schemas.microsoft.com/office/drawing/2014/main" id="{9F84422D-271F-48C6-9B60-8166B372435D}"/>
              </a:ext>
            </a:extLst>
          </p:cNvPr>
          <p:cNvSpPr>
            <a:spLocks noGrp="1" noRot="1" noChangeAspect="1" noChangeArrowheads="1" noTextEdit="1"/>
          </p:cNvSpPr>
          <p:nvPr>
            <p:ph type="sldImg"/>
          </p:nvPr>
        </p:nvSpPr>
        <p:spPr>
          <a:xfrm>
            <a:off x="1539875" y="314325"/>
            <a:ext cx="3770313" cy="2122488"/>
          </a:xfrm>
          <a:ln/>
        </p:spPr>
      </p:sp>
      <p:sp>
        <p:nvSpPr>
          <p:cNvPr id="71683" name="Rectangle 3">
            <a:extLst>
              <a:ext uri="{FF2B5EF4-FFF2-40B4-BE49-F238E27FC236}">
                <a16:creationId xmlns:a16="http://schemas.microsoft.com/office/drawing/2014/main" id="{FFCF290D-910D-4E83-B8AD-769516D57953}"/>
              </a:ext>
            </a:extLst>
          </p:cNvPr>
          <p:cNvSpPr>
            <a:spLocks noGrp="1" noChangeArrowheads="1"/>
          </p:cNvSpPr>
          <p:nvPr>
            <p:ph type="body" idx="1"/>
          </p:nvPr>
        </p:nvSpPr>
        <p:spPr>
          <a:xfrm>
            <a:off x="630238" y="2671763"/>
            <a:ext cx="6062662" cy="6049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4325" indent="-314325"/>
            <a:r>
              <a:rPr lang="en-US" altLang="en-US" b="1">
                <a:latin typeface="Times New Roman" panose="02020603050405020304" pitchFamily="18" charset="0"/>
              </a:rPr>
              <a:t>MAIN POINTS IN OUR STUDY</a:t>
            </a:r>
            <a:endParaRPr lang="en-US" altLang="en-US" i="1">
              <a:latin typeface="Times New Roman" panose="02020603050405020304" pitchFamily="18" charset="0"/>
            </a:endParaRPr>
          </a:p>
          <a:p>
            <a:pPr marL="314325" indent="-314325"/>
            <a:r>
              <a:rPr lang="en-US" altLang="en-US" i="1">
                <a:latin typeface="Times New Roman" panose="02020603050405020304" pitchFamily="18" charset="0"/>
              </a:rPr>
              <a:t>A.  True Religion Endures Trials And Temptations (1:2-18)</a:t>
            </a:r>
            <a:endParaRPr lang="en-US" altLang="en-US">
              <a:latin typeface="Times New Roman" panose="02020603050405020304" pitchFamily="18" charset="0"/>
            </a:endParaRPr>
          </a:p>
          <a:p>
            <a:pPr marL="787400" lvl="1" indent="-314325">
              <a:buFontTx/>
              <a:buChar char="•"/>
            </a:pPr>
            <a:r>
              <a:rPr lang="en-US" altLang="en-US">
                <a:latin typeface="Times New Roman" panose="02020603050405020304" pitchFamily="18" charset="0"/>
              </a:rPr>
              <a:t>With joy and patience (1:2-4)</a:t>
            </a:r>
          </a:p>
          <a:p>
            <a:pPr marL="787400" lvl="1" indent="-314325">
              <a:buFontTx/>
              <a:buChar char="•"/>
            </a:pPr>
            <a:r>
              <a:rPr lang="en-US" altLang="en-US">
                <a:latin typeface="Times New Roman" panose="02020603050405020304" pitchFamily="18" charset="0"/>
              </a:rPr>
              <a:t>With wisdom from God (1:5-8)</a:t>
            </a:r>
          </a:p>
          <a:p>
            <a:pPr marL="787400" lvl="1" indent="-314325">
              <a:buFontTx/>
              <a:buChar char="•"/>
            </a:pPr>
            <a:r>
              <a:rPr lang="en-US" altLang="en-US">
                <a:latin typeface="Times New Roman" panose="02020603050405020304" pitchFamily="18" charset="0"/>
              </a:rPr>
              <a:t>With a proper perspective (1:9-11)</a:t>
            </a:r>
          </a:p>
          <a:p>
            <a:pPr marL="787400" lvl="1" indent="-314325">
              <a:buFontTx/>
              <a:buChar char="•"/>
            </a:pPr>
            <a:r>
              <a:rPr lang="en-US" altLang="en-US">
                <a:latin typeface="Times New Roman" panose="02020603050405020304" pitchFamily="18" charset="0"/>
              </a:rPr>
              <a:t>With an understanding of temptation (1:12-15)</a:t>
            </a:r>
          </a:p>
          <a:p>
            <a:pPr marL="787400" lvl="1" indent="-314325">
              <a:buFontTx/>
              <a:buChar char="•"/>
            </a:pPr>
            <a:r>
              <a:rPr lang="en-US" altLang="en-US">
                <a:latin typeface="Times New Roman" panose="02020603050405020304" pitchFamily="18" charset="0"/>
              </a:rPr>
              <a:t>With an awareness of the Fathers goodness (1:16-18)</a:t>
            </a:r>
            <a:endParaRPr lang="en-US" altLang="en-US" i="1">
              <a:latin typeface="Times New Roman" panose="02020603050405020304" pitchFamily="18" charset="0"/>
            </a:endParaRPr>
          </a:p>
          <a:p>
            <a:pPr marL="314325" indent="-314325"/>
            <a:r>
              <a:rPr lang="en-US" altLang="en-US" i="1">
                <a:latin typeface="Times New Roman" panose="02020603050405020304" pitchFamily="18" charset="0"/>
              </a:rPr>
              <a:t>B.  True Religion consists of Doing, Not Just Hearing (1:19-2:26)</a:t>
            </a:r>
            <a:endParaRPr lang="en-US" altLang="en-US">
              <a:latin typeface="Times New Roman" panose="02020603050405020304" pitchFamily="18" charset="0"/>
            </a:endParaRPr>
          </a:p>
          <a:p>
            <a:pPr marL="787400" lvl="1" indent="-314325">
              <a:buFontTx/>
              <a:buChar char="•"/>
            </a:pPr>
            <a:r>
              <a:rPr lang="en-US" altLang="en-US">
                <a:latin typeface="Times New Roman" panose="02020603050405020304" pitchFamily="18" charset="0"/>
              </a:rPr>
              <a:t>One should be swift to hear (1:19-20)</a:t>
            </a:r>
          </a:p>
          <a:p>
            <a:pPr marL="787400" lvl="1" indent="-314325">
              <a:buFontTx/>
              <a:buChar char="•"/>
            </a:pPr>
            <a:r>
              <a:rPr lang="en-US" altLang="en-US">
                <a:latin typeface="Times New Roman" panose="02020603050405020304" pitchFamily="18" charset="0"/>
              </a:rPr>
              <a:t>One should NOT be hearers only, but doers (1:21-27)</a:t>
            </a:r>
          </a:p>
          <a:p>
            <a:pPr marL="787400" lvl="1" indent="-314325">
              <a:buFontTx/>
              <a:buChar char="•"/>
            </a:pPr>
            <a:r>
              <a:rPr lang="en-US" altLang="en-US">
                <a:latin typeface="Times New Roman" panose="02020603050405020304" pitchFamily="18" charset="0"/>
              </a:rPr>
              <a:t>One should NOT show personal favoritism (2:1-13)</a:t>
            </a:r>
          </a:p>
          <a:p>
            <a:pPr marL="787400" lvl="1" indent="-314325">
              <a:buFontTx/>
              <a:buChar char="•"/>
            </a:pPr>
            <a:r>
              <a:rPr lang="en-US" altLang="en-US">
                <a:latin typeface="Times New Roman" panose="02020603050405020304" pitchFamily="18" charset="0"/>
              </a:rPr>
              <a:t>One should show their faith by their works (2:14-26)</a:t>
            </a:r>
            <a:endParaRPr lang="en-US" altLang="en-US" i="1">
              <a:latin typeface="Times New Roman" panose="02020603050405020304" pitchFamily="18" charset="0"/>
            </a:endParaRPr>
          </a:p>
          <a:p>
            <a:pPr marL="314325" indent="-314325"/>
            <a:r>
              <a:rPr lang="en-US" altLang="en-US" i="1">
                <a:latin typeface="Times New Roman" panose="02020603050405020304" pitchFamily="18" charset="0"/>
              </a:rPr>
              <a:t>C.  True Religion displays Wisdom, Not Just Speaking (3:1-18)</a:t>
            </a:r>
            <a:endParaRPr lang="en-US" altLang="en-US">
              <a:latin typeface="Times New Roman" panose="02020603050405020304" pitchFamily="18" charset="0"/>
            </a:endParaRPr>
          </a:p>
          <a:p>
            <a:pPr marL="787400" lvl="1" indent="-314325">
              <a:buFontTx/>
              <a:buChar char="•"/>
            </a:pPr>
            <a:r>
              <a:rPr lang="en-US" altLang="en-US">
                <a:latin typeface="Times New Roman" panose="02020603050405020304" pitchFamily="18" charset="0"/>
              </a:rPr>
              <a:t>The danger of the tongue (3:1-12)</a:t>
            </a:r>
          </a:p>
          <a:p>
            <a:pPr marL="787400" lvl="1" indent="-314325">
              <a:buFontTx/>
              <a:buChar char="•"/>
            </a:pPr>
            <a:r>
              <a:rPr lang="en-US" altLang="en-US">
                <a:latin typeface="Times New Roman" panose="02020603050405020304" pitchFamily="18" charset="0"/>
              </a:rPr>
              <a:t>The difference between heavenly and earthly wisdom (3:13-18)</a:t>
            </a:r>
          </a:p>
          <a:p>
            <a:pPr marL="787400" lvl="1" indent="-314325">
              <a:buFontTx/>
              <a:buChar char="•"/>
            </a:pPr>
            <a:r>
              <a:rPr lang="en-US" altLang="en-US">
                <a:latin typeface="Times New Roman" panose="02020603050405020304" pitchFamily="18" charset="0"/>
              </a:rPr>
              <a:t>D.  True Religion Befriends God through Humility (4:1-17)</a:t>
            </a:r>
          </a:p>
          <a:p>
            <a:pPr marL="787400" lvl="1" indent="-314325">
              <a:buFontTx/>
              <a:buChar char="•"/>
            </a:pPr>
            <a:r>
              <a:rPr lang="en-US" altLang="en-US">
                <a:latin typeface="Times New Roman" panose="02020603050405020304" pitchFamily="18" charset="0"/>
              </a:rPr>
              <a:t>How to be an enemy of God (4;1-6)</a:t>
            </a:r>
          </a:p>
          <a:p>
            <a:pPr marL="787400" lvl="1" indent="-314325">
              <a:buFontTx/>
              <a:buChar char="•"/>
            </a:pPr>
            <a:r>
              <a:rPr lang="en-US" altLang="en-US">
                <a:latin typeface="Times New Roman" panose="02020603050405020304" pitchFamily="18" charset="0"/>
              </a:rPr>
              <a:t>How to draw near to God (4:7-17)</a:t>
            </a:r>
            <a:endParaRPr lang="en-US" altLang="en-US" i="1">
              <a:latin typeface="Times New Roman" panose="02020603050405020304" pitchFamily="18" charset="0"/>
            </a:endParaRPr>
          </a:p>
          <a:p>
            <a:pPr marL="314325" indent="-314325"/>
            <a:r>
              <a:rPr lang="en-US" altLang="en-US" i="1">
                <a:latin typeface="Times New Roman" panose="02020603050405020304" pitchFamily="18" charset="0"/>
              </a:rPr>
              <a:t>E.  True Religion Is Blessed through Patience, Prayer, and Love (5:1-20)</a:t>
            </a:r>
            <a:endParaRPr lang="en-US" altLang="en-US">
              <a:latin typeface="Times New Roman" panose="02020603050405020304" pitchFamily="18" charset="0"/>
            </a:endParaRPr>
          </a:p>
          <a:p>
            <a:pPr marL="787400" lvl="1" indent="-314325">
              <a:buFontTx/>
              <a:buChar char="•"/>
            </a:pPr>
            <a:r>
              <a:rPr lang="en-US" altLang="en-US">
                <a:latin typeface="Times New Roman" panose="02020603050405020304" pitchFamily="18" charset="0"/>
              </a:rPr>
              <a:t>The curse of rich oppressors (5:1-6)</a:t>
            </a:r>
          </a:p>
          <a:p>
            <a:pPr marL="787400" lvl="1" indent="-314325">
              <a:buFontTx/>
              <a:buChar char="•"/>
            </a:pPr>
            <a:r>
              <a:rPr lang="en-US" altLang="en-US">
                <a:latin typeface="Times New Roman" panose="02020603050405020304" pitchFamily="18" charset="0"/>
              </a:rPr>
              <a:t>The blessing of patience (5:7-12)</a:t>
            </a:r>
          </a:p>
          <a:p>
            <a:pPr marL="787400" lvl="1" indent="-314325">
              <a:buFontTx/>
              <a:buChar char="•"/>
            </a:pPr>
            <a:r>
              <a:rPr lang="en-US" altLang="en-US">
                <a:latin typeface="Times New Roman" panose="02020603050405020304" pitchFamily="18" charset="0"/>
              </a:rPr>
              <a:t>The blessing of prayer (5:13-18)</a:t>
            </a:r>
          </a:p>
          <a:p>
            <a:pPr marL="787400" lvl="1" indent="-314325">
              <a:buFontTx/>
              <a:buChar char="•"/>
            </a:pPr>
            <a:r>
              <a:rPr lang="en-US" altLang="en-US">
                <a:latin typeface="Times New Roman" panose="02020603050405020304" pitchFamily="18" charset="0"/>
              </a:rPr>
              <a:t>The blessing of love for the erring (5:19-20).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27</a:t>
            </a:fld>
            <a:endParaRPr lang="en-US"/>
          </a:p>
        </p:txBody>
      </p:sp>
    </p:spTree>
    <p:extLst>
      <p:ext uri="{BB962C8B-B14F-4D97-AF65-F5344CB8AC3E}">
        <p14:creationId xmlns:p14="http://schemas.microsoft.com/office/powerpoint/2010/main" val="34480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AC9643E-D3B4-4E34-B704-C1EF6A1CF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78DE52-972A-4BAB-802B-7FF36E49E226}" type="slidenum">
              <a:rPr lang="en-US" altLang="en-US" smtClean="0"/>
              <a:pPr>
                <a:spcBef>
                  <a:spcPct val="0"/>
                </a:spcBef>
              </a:pPr>
              <a:t>28</a:t>
            </a:fld>
            <a:endParaRPr lang="en-US" altLang="en-US"/>
          </a:p>
        </p:txBody>
      </p:sp>
      <p:sp>
        <p:nvSpPr>
          <p:cNvPr id="73730" name="Rectangle 2">
            <a:extLst>
              <a:ext uri="{FF2B5EF4-FFF2-40B4-BE49-F238E27FC236}">
                <a16:creationId xmlns:a16="http://schemas.microsoft.com/office/drawing/2014/main" id="{2977AF1E-9761-4324-853A-D06E33741D69}"/>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D82569F-9592-40F1-B04A-8A30AD84BC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FC2E7B78-8F39-4D9A-BCAA-50959AA405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02527D-0DFC-4F6C-9BF5-1389BA7D6F67}" type="slidenum">
              <a:rPr lang="en-US" altLang="en-US" smtClean="0"/>
              <a:pPr>
                <a:spcBef>
                  <a:spcPct val="0"/>
                </a:spcBef>
              </a:pPr>
              <a:t>29</a:t>
            </a:fld>
            <a:endParaRPr lang="en-US" altLang="en-US"/>
          </a:p>
        </p:txBody>
      </p:sp>
      <p:sp>
        <p:nvSpPr>
          <p:cNvPr id="75778" name="Rectangle 2">
            <a:extLst>
              <a:ext uri="{FF2B5EF4-FFF2-40B4-BE49-F238E27FC236}">
                <a16:creationId xmlns:a16="http://schemas.microsoft.com/office/drawing/2014/main" id="{80DA339F-681B-4E8E-8AA3-6E8BB288E07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F33D42A0-21CC-4D9F-8331-48FFC2E90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C267E9B1-A388-486C-A28F-75AD26CB8B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736A23-5480-4641-B860-C6E88E122C05}" type="slidenum">
              <a:rPr lang="en-US" altLang="en-US" smtClean="0"/>
              <a:pPr>
                <a:spcBef>
                  <a:spcPct val="0"/>
                </a:spcBef>
              </a:pPr>
              <a:t>30</a:t>
            </a:fld>
            <a:endParaRPr lang="en-US" altLang="en-US"/>
          </a:p>
        </p:txBody>
      </p:sp>
      <p:sp>
        <p:nvSpPr>
          <p:cNvPr id="77826" name="Rectangle 2">
            <a:extLst>
              <a:ext uri="{FF2B5EF4-FFF2-40B4-BE49-F238E27FC236}">
                <a16:creationId xmlns:a16="http://schemas.microsoft.com/office/drawing/2014/main" id="{2D525652-D94B-44DE-90B6-DFC483C534AD}"/>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F49A1C1-E0DB-45CA-862F-F398FC4E6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C945A3F3-539A-41D4-BA5B-B270A7E71B3A}"/>
              </a:ext>
            </a:extLst>
          </p:cNvPr>
          <p:cNvSpPr>
            <a:spLocks noGrp="1" noRot="1" noChangeAspect="1" noTextEdit="1"/>
          </p:cNvSpPr>
          <p:nvPr>
            <p:ph type="sldImg"/>
          </p:nvPr>
        </p:nvSpPr>
        <p:spPr>
          <a:ln/>
        </p:spPr>
      </p:sp>
      <p:sp>
        <p:nvSpPr>
          <p:cNvPr id="20482" name="Notes Placeholder 2">
            <a:extLst>
              <a:ext uri="{FF2B5EF4-FFF2-40B4-BE49-F238E27FC236}">
                <a16:creationId xmlns:a16="http://schemas.microsoft.com/office/drawing/2014/main" id="{D45C7D8A-C086-460F-87EF-A69AB8F1D1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id="{3D76322A-FA49-4B3B-99A3-840152383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9A6074-13A9-4D0E-AD07-93D0429E6654}" type="slidenum">
              <a:rPr lang="en-US" altLang="en-US" smtClean="0"/>
              <a:pPr>
                <a:spcBef>
                  <a:spcPct val="0"/>
                </a:spcBef>
              </a:pPr>
              <a:t>31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644D178-45DA-4337-8978-EF5D57E81696}"/>
              </a:ext>
            </a:extLst>
          </p:cNvPr>
          <p:cNvSpPr>
            <a:spLocks noGrp="1" noRot="1" noChangeAspect="1" noChangeArrowheads="1" noTextEdit="1"/>
          </p:cNvSpPr>
          <p:nvPr>
            <p:ph type="sldImg"/>
          </p:nvPr>
        </p:nvSpPr>
        <p:spPr>
          <a:xfrm>
            <a:off x="403225" y="708025"/>
            <a:ext cx="6284913" cy="3535363"/>
          </a:xfrm>
          <a:solidFill>
            <a:srgbClr val="FFFFFF"/>
          </a:solidFill>
          <a:ln/>
        </p:spPr>
      </p:sp>
      <p:sp>
        <p:nvSpPr>
          <p:cNvPr id="22530" name="Rectangle 3">
            <a:extLst>
              <a:ext uri="{FF2B5EF4-FFF2-40B4-BE49-F238E27FC236}">
                <a16:creationId xmlns:a16="http://schemas.microsoft.com/office/drawing/2014/main" id="{7A8BDEFE-03AC-4C65-915C-09F9B64E0E52}"/>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C648DBE-4957-40DF-A6EF-FFF99600773F}"/>
              </a:ext>
            </a:extLst>
          </p:cNvPr>
          <p:cNvSpPr>
            <a:spLocks noGrp="1" noRot="1" noChangeAspect="1" noChangeArrowheads="1" noTextEdit="1"/>
          </p:cNvSpPr>
          <p:nvPr>
            <p:ph type="sldImg"/>
          </p:nvPr>
        </p:nvSpPr>
        <p:spPr>
          <a:xfrm>
            <a:off x="403225" y="708025"/>
            <a:ext cx="6284913" cy="3535363"/>
          </a:xfrm>
          <a:solidFill>
            <a:srgbClr val="FFFFFF"/>
          </a:solidFill>
          <a:ln/>
        </p:spPr>
      </p:sp>
      <p:sp>
        <p:nvSpPr>
          <p:cNvPr id="24578" name="Rectangle 3">
            <a:extLst>
              <a:ext uri="{FF2B5EF4-FFF2-40B4-BE49-F238E27FC236}">
                <a16:creationId xmlns:a16="http://schemas.microsoft.com/office/drawing/2014/main" id="{448BDF24-495D-4C26-963A-FEF4FC1D3984}"/>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6B076AC-B922-4362-85AF-D1197EABDA0B}"/>
              </a:ext>
            </a:extLst>
          </p:cNvPr>
          <p:cNvSpPr>
            <a:spLocks noGrp="1" noRot="1" noChangeAspect="1" noTextEdit="1"/>
          </p:cNvSpPr>
          <p:nvPr>
            <p:ph type="sldImg"/>
          </p:nvPr>
        </p:nvSpPr>
        <p:spPr>
          <a:ln/>
        </p:spPr>
      </p:sp>
      <p:sp>
        <p:nvSpPr>
          <p:cNvPr id="26626" name="Notes Placeholder 2">
            <a:extLst>
              <a:ext uri="{FF2B5EF4-FFF2-40B4-BE49-F238E27FC236}">
                <a16:creationId xmlns:a16="http://schemas.microsoft.com/office/drawing/2014/main" id="{F45BD214-F429-41B9-BCBF-3C35BEFED9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6627" name="Slide Number Placeholder 3">
            <a:extLst>
              <a:ext uri="{FF2B5EF4-FFF2-40B4-BE49-F238E27FC236}">
                <a16:creationId xmlns:a16="http://schemas.microsoft.com/office/drawing/2014/main" id="{9FBB551F-41DF-409B-A469-192C28C299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572791-6A04-4E65-96D4-58F9AA9B4269}" type="slidenum">
              <a:rPr lang="en-US" altLang="en-US" smtClean="0"/>
              <a:pPr>
                <a:spcBef>
                  <a:spcPct val="0"/>
                </a:spcBef>
              </a:pPr>
              <a:t>34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5</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844550" y="708025"/>
            <a:ext cx="4460875" cy="2509838"/>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38"/>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D0AC4D9-821B-48DC-9363-E934CBFB0856}"/>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1550A0DD-D152-42F1-A489-CBE93E942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8675" name="Slide Number Placeholder 3">
            <a:extLst>
              <a:ext uri="{FF2B5EF4-FFF2-40B4-BE49-F238E27FC236}">
                <a16:creationId xmlns:a16="http://schemas.microsoft.com/office/drawing/2014/main" id="{67CF8C7D-ACFD-445E-BC56-B1F3640E95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A25224-FE71-4DFD-899C-16A9C4544C6E}" type="slidenum">
              <a:rPr lang="en-US" altLang="en-US" smtClean="0"/>
              <a:pPr>
                <a:spcBef>
                  <a:spcPct val="0"/>
                </a:spcBef>
              </a:pPr>
              <a:t>35</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73CE1C5-7BD3-4DCA-8150-1E871CB03A42}"/>
              </a:ext>
            </a:extLst>
          </p:cNvPr>
          <p:cNvSpPr>
            <a:spLocks noGrp="1" noRot="1" noChangeAspect="1" noTextEdit="1"/>
          </p:cNvSpPr>
          <p:nvPr>
            <p:ph type="sldImg"/>
          </p:nvPr>
        </p:nvSpPr>
        <p:spPr>
          <a:ln/>
        </p:spPr>
      </p:sp>
      <p:sp>
        <p:nvSpPr>
          <p:cNvPr id="30722" name="Notes Placeholder 2">
            <a:extLst>
              <a:ext uri="{FF2B5EF4-FFF2-40B4-BE49-F238E27FC236}">
                <a16:creationId xmlns:a16="http://schemas.microsoft.com/office/drawing/2014/main" id="{043B7235-CA17-4248-A4A4-52BEA3164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0723" name="Slide Number Placeholder 3">
            <a:extLst>
              <a:ext uri="{FF2B5EF4-FFF2-40B4-BE49-F238E27FC236}">
                <a16:creationId xmlns:a16="http://schemas.microsoft.com/office/drawing/2014/main" id="{D0625D62-60AA-499C-B121-695F22E490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03A97B-0408-4751-8615-CC3BFC2D20CB}" type="slidenum">
              <a:rPr lang="en-US" altLang="en-US" smtClean="0"/>
              <a:pPr>
                <a:spcBef>
                  <a:spcPct val="0"/>
                </a:spcBef>
              </a:pPr>
              <a:t>36</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3F3071BA-5E1F-4F78-B4FF-9EEB192F58F3}"/>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B94333D9-0D9D-47C3-BC7F-98DD3C214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2771" name="Slide Number Placeholder 3">
            <a:extLst>
              <a:ext uri="{FF2B5EF4-FFF2-40B4-BE49-F238E27FC236}">
                <a16:creationId xmlns:a16="http://schemas.microsoft.com/office/drawing/2014/main" id="{E3B9BFD4-1698-4E58-8D40-1DBDEF012D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0C7806-38B0-425B-AE7D-4D5AEB23E071}" type="slidenum">
              <a:rPr lang="en-US" altLang="en-US" smtClean="0"/>
              <a:pPr>
                <a:spcBef>
                  <a:spcPct val="0"/>
                </a:spcBef>
              </a:pPr>
              <a:t>37</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76C053FF-C6C3-4FDD-90A1-CC658DD40A4D}"/>
              </a:ext>
            </a:extLst>
          </p:cNvPr>
          <p:cNvSpPr>
            <a:spLocks noGrp="1" noRot="1" noChangeAspect="1" noTextEdit="1"/>
          </p:cNvSpPr>
          <p:nvPr>
            <p:ph type="sldImg"/>
          </p:nvPr>
        </p:nvSpPr>
        <p:spPr>
          <a:ln/>
        </p:spPr>
      </p:sp>
      <p:sp>
        <p:nvSpPr>
          <p:cNvPr id="34818" name="Notes Placeholder 2">
            <a:extLst>
              <a:ext uri="{FF2B5EF4-FFF2-40B4-BE49-F238E27FC236}">
                <a16:creationId xmlns:a16="http://schemas.microsoft.com/office/drawing/2014/main" id="{BB4738B2-EF7C-481B-A1B0-AD9D44D9E6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4819" name="Slide Number Placeholder 3">
            <a:extLst>
              <a:ext uri="{FF2B5EF4-FFF2-40B4-BE49-F238E27FC236}">
                <a16:creationId xmlns:a16="http://schemas.microsoft.com/office/drawing/2014/main" id="{C873B8C1-16F0-472E-BBA4-4677A67C7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BB807E-BA55-4979-AE6F-6B5F3CE98CC3}" type="slidenum">
              <a:rPr lang="en-US" altLang="en-US" smtClean="0"/>
              <a:pPr>
                <a:spcBef>
                  <a:spcPct val="0"/>
                </a:spcBef>
              </a:pPr>
              <a:t>38</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294C5A-0B39-4273-A803-4825D79DFA5B}" type="slidenum">
              <a:rPr lang="en-US" smtClean="0"/>
              <a:t>39</a:t>
            </a:fld>
            <a:endParaRPr lang="en-US"/>
          </a:p>
        </p:txBody>
      </p:sp>
    </p:spTree>
    <p:extLst>
      <p:ext uri="{BB962C8B-B14F-4D97-AF65-F5344CB8AC3E}">
        <p14:creationId xmlns:p14="http://schemas.microsoft.com/office/powerpoint/2010/main" val="350417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95B814F-EA3E-49B5-8D18-E8E47A6C6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AD337B-DC19-46DB-AEC1-3BA26051B1CB}" type="slidenum">
              <a:rPr lang="en-US" altLang="en-US" smtClean="0"/>
              <a:pPr>
                <a:spcBef>
                  <a:spcPct val="0"/>
                </a:spcBef>
              </a:pPr>
              <a:t>7</a:t>
            </a:fld>
            <a:endParaRPr lang="en-US" altLang="en-US"/>
          </a:p>
        </p:txBody>
      </p:sp>
      <p:sp>
        <p:nvSpPr>
          <p:cNvPr id="38914" name="Rectangle 2">
            <a:extLst>
              <a:ext uri="{FF2B5EF4-FFF2-40B4-BE49-F238E27FC236}">
                <a16:creationId xmlns:a16="http://schemas.microsoft.com/office/drawing/2014/main" id="{08BF6BA9-991D-4CE7-A9EF-8CE14CDBAB19}"/>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D79938C-27A9-49DA-B29F-DF888565E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4325" indent="-314325"/>
            <a:r>
              <a:rPr lang="en-US" altLang="en-US" b="1" u="sng">
                <a:latin typeface="Times New Roman" panose="02020603050405020304" pitchFamily="18" charset="0"/>
              </a:rPr>
              <a:t>Author</a:t>
            </a:r>
            <a:r>
              <a:rPr lang="en-US" altLang="en-US">
                <a:latin typeface="Times New Roman" panose="02020603050405020304" pitchFamily="18" charset="0"/>
              </a:rPr>
              <a:t> – Who is this James?  There are four (really only three) possible men, named James in the New Testament, who could have written this book.  There are at least 8 people named James in the bible.  James is a derivative of Jacob and sometime the same person can be referred to be a different name (Mk 3:18 – James the son of Alpheaus, and Mk 15:40 – James the Less)</a:t>
            </a:r>
          </a:p>
          <a:p>
            <a:pPr marL="314325" indent="-314325"/>
            <a:endParaRPr lang="en-US" altLang="en-US">
              <a:latin typeface="Times New Roman" panose="02020603050405020304" pitchFamily="18" charset="0"/>
            </a:endParaRPr>
          </a:p>
          <a:p>
            <a:pPr marL="314325" indent="-314325"/>
            <a:r>
              <a:rPr lang="en-US" altLang="en-US" b="1">
                <a:latin typeface="Times New Roman" panose="02020603050405020304" pitchFamily="18" charset="0"/>
              </a:rPr>
              <a:t>Acts 1:13-14 Lists Four Men Named James</a:t>
            </a:r>
          </a:p>
          <a:p>
            <a:pPr marL="787400" lvl="1" indent="-314325">
              <a:buFontTx/>
              <a:buChar char="•"/>
            </a:pPr>
            <a:r>
              <a:rPr lang="en-US" altLang="en-US">
                <a:latin typeface="Times New Roman" panose="02020603050405020304" pitchFamily="18" charset="0"/>
              </a:rPr>
              <a:t>James (son of Zebadee) one of the 12 Apostles</a:t>
            </a:r>
          </a:p>
          <a:p>
            <a:pPr marL="787400" lvl="1" indent="-314325">
              <a:buFontTx/>
              <a:buChar char="•"/>
            </a:pPr>
            <a:r>
              <a:rPr lang="en-US" altLang="en-US">
                <a:latin typeface="Times New Roman" panose="02020603050405020304" pitchFamily="18" charset="0"/>
              </a:rPr>
              <a:t>James (son of Alphaeus) one of the 12 Apostles</a:t>
            </a:r>
          </a:p>
          <a:p>
            <a:pPr marL="787400" lvl="1" indent="-314325">
              <a:buFontTx/>
              <a:buChar char="•"/>
            </a:pPr>
            <a:r>
              <a:rPr lang="en-US" altLang="en-US">
                <a:latin typeface="Times New Roman" panose="02020603050405020304" pitchFamily="18" charset="0"/>
              </a:rPr>
              <a:t>James (the father of Judas who was one of the 12 Apostles)</a:t>
            </a:r>
          </a:p>
          <a:p>
            <a:pPr marL="787400" lvl="1" indent="-314325">
              <a:buFontTx/>
              <a:buChar char="•"/>
            </a:pPr>
            <a:r>
              <a:rPr lang="en-US" altLang="en-US">
                <a:latin typeface="Times New Roman" panose="02020603050405020304" pitchFamily="18" charset="0"/>
              </a:rPr>
              <a:t>James (the Lord’s brother, Mark 6:3) – and his brothers</a:t>
            </a:r>
          </a:p>
          <a:p>
            <a:pPr marL="314325" indent="-314325"/>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E781A14-27F4-4A1C-B0CC-72F2947A2F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6B827D-E81E-489C-ACAD-C94DA15D145A}" type="slidenum">
              <a:rPr lang="en-US" altLang="en-US" smtClean="0"/>
              <a:pPr>
                <a:spcBef>
                  <a:spcPct val="0"/>
                </a:spcBef>
              </a:pPr>
              <a:t>8</a:t>
            </a:fld>
            <a:endParaRPr lang="en-US" altLang="en-US"/>
          </a:p>
        </p:txBody>
      </p:sp>
      <p:sp>
        <p:nvSpPr>
          <p:cNvPr id="40962" name="Rectangle 2">
            <a:extLst>
              <a:ext uri="{FF2B5EF4-FFF2-40B4-BE49-F238E27FC236}">
                <a16:creationId xmlns:a16="http://schemas.microsoft.com/office/drawing/2014/main" id="{94C57AA0-AD67-4F96-986A-8BAF76BB4BAE}"/>
              </a:ext>
            </a:extLst>
          </p:cNvPr>
          <p:cNvSpPr>
            <a:spLocks noGrp="1" noRot="1" noChangeAspect="1" noChangeArrowheads="1" noTextEdit="1"/>
          </p:cNvSpPr>
          <p:nvPr>
            <p:ph type="sldImg"/>
          </p:nvPr>
        </p:nvSpPr>
        <p:spPr>
          <a:xfrm>
            <a:off x="422275" y="219075"/>
            <a:ext cx="3632200" cy="2043113"/>
          </a:xfrm>
          <a:ln/>
        </p:spPr>
      </p:sp>
      <p:sp>
        <p:nvSpPr>
          <p:cNvPr id="40963" name="Rectangle 3">
            <a:extLst>
              <a:ext uri="{FF2B5EF4-FFF2-40B4-BE49-F238E27FC236}">
                <a16:creationId xmlns:a16="http://schemas.microsoft.com/office/drawing/2014/main" id="{DC14B374-87E7-4B67-98D4-931F330EE0B8}"/>
              </a:ext>
            </a:extLst>
          </p:cNvPr>
          <p:cNvSpPr>
            <a:spLocks noGrp="1" noChangeArrowheads="1"/>
          </p:cNvSpPr>
          <p:nvPr>
            <p:ph type="body" idx="1"/>
          </p:nvPr>
        </p:nvSpPr>
        <p:spPr>
          <a:xfrm>
            <a:off x="473075" y="3236976"/>
            <a:ext cx="6299200" cy="58212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lnSpc>
                <a:spcPct val="90000"/>
              </a:lnSpc>
            </a:pPr>
            <a:r>
              <a:rPr lang="en-US" altLang="en-US" sz="1000" i="1" dirty="0">
                <a:latin typeface="Times New Roman" panose="02020603050405020304" pitchFamily="18" charset="0"/>
              </a:rPr>
              <a:t>A Servant</a:t>
            </a:r>
            <a:r>
              <a:rPr lang="en-US" altLang="en-US" sz="1000" dirty="0">
                <a:latin typeface="Times New Roman" panose="02020603050405020304" pitchFamily="18" charset="0"/>
              </a:rPr>
              <a:t> - “</a:t>
            </a:r>
            <a:r>
              <a:rPr lang="en-US" altLang="en-US" sz="1000" dirty="0" err="1">
                <a:latin typeface="Times New Roman" panose="02020603050405020304" pitchFamily="18" charset="0"/>
              </a:rPr>
              <a:t>doulos</a:t>
            </a:r>
            <a:r>
              <a:rPr lang="en-US" altLang="en-US" sz="1000" dirty="0">
                <a:latin typeface="Times New Roman" panose="02020603050405020304" pitchFamily="18" charset="0"/>
              </a:rPr>
              <a:t>” – a slave, but without the negative connotation.  It denotes the one who is deprived of his personal freedom and so becomes fully an instrument in the hands of his master.  He is one who can never say “no” to his master.</a:t>
            </a:r>
          </a:p>
          <a:p>
            <a:pPr marL="2063750" lvl="4" indent="-234950">
              <a:lnSpc>
                <a:spcPct val="90000"/>
              </a:lnSpc>
            </a:pPr>
            <a:r>
              <a:rPr lang="en-US" altLang="en-US" sz="1000" dirty="0">
                <a:latin typeface="Times New Roman" panose="02020603050405020304" pitchFamily="18" charset="0"/>
              </a:rPr>
              <a:t>“SERVANT” implies wages</a:t>
            </a:r>
          </a:p>
          <a:p>
            <a:pPr marL="2063750" lvl="4" indent="-234950">
              <a:lnSpc>
                <a:spcPct val="90000"/>
              </a:lnSpc>
            </a:pPr>
            <a:r>
              <a:rPr lang="en-US" altLang="en-US" sz="1000" dirty="0">
                <a:latin typeface="Times New Roman" panose="02020603050405020304" pitchFamily="18" charset="0"/>
              </a:rPr>
              <a:t>“SLAVE” – implies compulsion</a:t>
            </a:r>
          </a:p>
          <a:p>
            <a:pPr marL="2063750" lvl="4" indent="-234950">
              <a:lnSpc>
                <a:spcPct val="90000"/>
              </a:lnSpc>
            </a:pPr>
            <a:r>
              <a:rPr lang="en-US" altLang="en-US" sz="1000" dirty="0">
                <a:latin typeface="Times New Roman" panose="02020603050405020304" pitchFamily="18" charset="0"/>
              </a:rPr>
              <a:t>“DOULOS” is neither</a:t>
            </a:r>
          </a:p>
          <a:p>
            <a:pPr marL="234950" indent="-234950">
              <a:lnSpc>
                <a:spcPct val="90000"/>
              </a:lnSpc>
            </a:pPr>
            <a:r>
              <a:rPr lang="en-US" altLang="en-US" sz="1000" b="1" u="sng" dirty="0">
                <a:latin typeface="Times New Roman" panose="02020603050405020304" pitchFamily="18" charset="0"/>
              </a:rPr>
              <a:t>God and Jesus Christ, James said are both his maters</a:t>
            </a:r>
            <a:endParaRPr lang="en-US" altLang="en-US" sz="1000" b="1"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Christ bought him (1 Cor 6:19-20) – your body is a temple, you were bought with a price</a:t>
            </a:r>
          </a:p>
          <a:p>
            <a:pPr marL="708025" lvl="1" indent="-234950">
              <a:lnSpc>
                <a:spcPct val="90000"/>
              </a:lnSpc>
              <a:buFontTx/>
              <a:buChar char="•"/>
            </a:pPr>
            <a:r>
              <a:rPr lang="en-US" altLang="en-US" sz="1000" dirty="0">
                <a:latin typeface="Times New Roman" panose="02020603050405020304" pitchFamily="18" charset="0"/>
              </a:rPr>
              <a:t>Christ brought him to God (John 14:6 – no other approach to the Father)</a:t>
            </a:r>
          </a:p>
          <a:p>
            <a:pPr marL="234950" indent="-234950">
              <a:lnSpc>
                <a:spcPct val="90000"/>
              </a:lnSpc>
            </a:pPr>
            <a:r>
              <a:rPr lang="en-US" altLang="en-US" sz="1000" b="1" u="sng" dirty="0">
                <a:latin typeface="Times New Roman" panose="02020603050405020304" pitchFamily="18" charset="0"/>
              </a:rPr>
              <a:t>“</a:t>
            </a:r>
            <a:r>
              <a:rPr lang="en-US" altLang="en-US" sz="1000" b="1" u="sng" dirty="0" err="1">
                <a:latin typeface="Times New Roman" panose="02020603050405020304" pitchFamily="18" charset="0"/>
              </a:rPr>
              <a:t>deoo</a:t>
            </a:r>
            <a:r>
              <a:rPr lang="en-US" altLang="en-US" sz="1000" b="1" u="sng" dirty="0">
                <a:latin typeface="Times New Roman" panose="02020603050405020304" pitchFamily="18" charset="0"/>
              </a:rPr>
              <a:t>” (noun) – to bind</a:t>
            </a:r>
            <a:endParaRPr lang="en-US" altLang="en-US" sz="1000"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A Christian should be bound to his master.  </a:t>
            </a:r>
          </a:p>
          <a:p>
            <a:pPr marL="708025" lvl="1" indent="-234950">
              <a:lnSpc>
                <a:spcPct val="90000"/>
              </a:lnSpc>
              <a:buFontTx/>
              <a:buChar char="•"/>
            </a:pPr>
            <a:r>
              <a:rPr lang="en-US" altLang="en-US" sz="1000" dirty="0">
                <a:latin typeface="Times New Roman" panose="02020603050405020304" pitchFamily="18" charset="0"/>
              </a:rPr>
              <a:t>Since we are BOUND to Christ, our conduct matters because it reflects on Him.</a:t>
            </a:r>
          </a:p>
          <a:p>
            <a:pPr marL="708025" lvl="1" indent="-234950">
              <a:lnSpc>
                <a:spcPct val="90000"/>
              </a:lnSpc>
              <a:buFontTx/>
              <a:buChar char="•"/>
            </a:pPr>
            <a:r>
              <a:rPr lang="en-US" altLang="en-US" sz="1000" dirty="0">
                <a:latin typeface="Times New Roman" panose="02020603050405020304" pitchFamily="18" charset="0"/>
              </a:rPr>
              <a:t>We sometimes like to drag Him where ever we want to go, and not follow Him where He lead as real slaves should.</a:t>
            </a:r>
          </a:p>
          <a:p>
            <a:pPr marL="708025" lvl="1" indent="-234950">
              <a:lnSpc>
                <a:spcPct val="90000"/>
              </a:lnSpc>
              <a:buFontTx/>
              <a:buChar char="•"/>
            </a:pPr>
            <a:r>
              <a:rPr lang="en-US" altLang="en-US" sz="1000" dirty="0">
                <a:latin typeface="Times New Roman" panose="02020603050405020304" pitchFamily="18" charset="0"/>
              </a:rPr>
              <a:t>Someone once said “I want God to be my Constitutional King, but I want to be the Prime Minister.”  A Constitutional King has no real authority.</a:t>
            </a:r>
            <a:endParaRPr lang="en-US" altLang="en-US" sz="1000" b="1" u="sng" dirty="0">
              <a:latin typeface="Times New Roman" panose="02020603050405020304" pitchFamily="18" charset="0"/>
            </a:endParaRPr>
          </a:p>
          <a:p>
            <a:pPr marL="234950" indent="-234950">
              <a:lnSpc>
                <a:spcPct val="90000"/>
              </a:lnSpc>
            </a:pPr>
            <a:r>
              <a:rPr lang="en-US" altLang="en-US" sz="1000" b="1" u="sng" dirty="0">
                <a:latin typeface="Times New Roman" panose="02020603050405020304" pitchFamily="18" charset="0"/>
              </a:rPr>
              <a:t>“</a:t>
            </a:r>
            <a:r>
              <a:rPr lang="en-US" altLang="en-US" sz="1000" b="1" u="sng" dirty="0" err="1">
                <a:latin typeface="Times New Roman" panose="02020603050405020304" pitchFamily="18" charset="0"/>
              </a:rPr>
              <a:t>Doulevoo</a:t>
            </a:r>
            <a:r>
              <a:rPr lang="en-US" altLang="en-US" sz="1000" b="1" u="sng" dirty="0">
                <a:latin typeface="Times New Roman" panose="02020603050405020304" pitchFamily="18" charset="0"/>
              </a:rPr>
              <a:t>”  (verb) – to work and to work hard</a:t>
            </a:r>
            <a:endParaRPr lang="en-US" altLang="en-US" sz="1000"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Being bound to Christ does not mean we are inactive</a:t>
            </a:r>
          </a:p>
          <a:p>
            <a:pPr marL="708025" lvl="1" indent="-234950">
              <a:lnSpc>
                <a:spcPct val="90000"/>
              </a:lnSpc>
              <a:buFontTx/>
              <a:buChar char="•"/>
            </a:pPr>
            <a:r>
              <a:rPr lang="en-US" altLang="en-US" sz="1000" dirty="0">
                <a:latin typeface="Times New Roman" panose="02020603050405020304" pitchFamily="18" charset="0"/>
              </a:rPr>
              <a:t>Only hard working slaves can serve their master acceptably.</a:t>
            </a:r>
            <a:endParaRPr lang="en-US" altLang="en-US" sz="1000" b="1" u="sng" dirty="0">
              <a:latin typeface="Times New Roman" panose="02020603050405020304" pitchFamily="18" charset="0"/>
            </a:endParaRPr>
          </a:p>
          <a:p>
            <a:pPr marL="234950" indent="-234950">
              <a:lnSpc>
                <a:spcPct val="90000"/>
              </a:lnSpc>
            </a:pPr>
            <a:r>
              <a:rPr lang="en-US" altLang="en-US" sz="1000" b="1" u="sng" dirty="0">
                <a:latin typeface="Times New Roman" panose="02020603050405020304" pitchFamily="18" charset="0"/>
              </a:rPr>
              <a:t>“</a:t>
            </a:r>
            <a:r>
              <a:rPr lang="en-US" altLang="en-US" sz="1000" b="1" u="sng" dirty="0" err="1">
                <a:latin typeface="Times New Roman" panose="02020603050405020304" pitchFamily="18" charset="0"/>
              </a:rPr>
              <a:t>doulos</a:t>
            </a:r>
            <a:r>
              <a:rPr lang="en-US" altLang="en-US" sz="1000" b="1" u="sng" dirty="0">
                <a:latin typeface="Times New Roman" panose="02020603050405020304" pitchFamily="18" charset="0"/>
              </a:rPr>
              <a:t>”</a:t>
            </a:r>
            <a:r>
              <a:rPr lang="en-US" altLang="en-US" sz="1000" dirty="0">
                <a:latin typeface="Times New Roman" panose="02020603050405020304" pitchFamily="18" charset="0"/>
              </a:rPr>
              <a:t> – indicates one who is born a slave in contrast to “</a:t>
            </a:r>
            <a:r>
              <a:rPr lang="en-US" altLang="en-US" sz="1000" dirty="0" err="1">
                <a:latin typeface="Times New Roman" panose="02020603050405020304" pitchFamily="18" charset="0"/>
              </a:rPr>
              <a:t>andrapodon</a:t>
            </a:r>
            <a:r>
              <a:rPr lang="en-US" altLang="en-US" sz="1000" dirty="0">
                <a:latin typeface="Times New Roman" panose="02020603050405020304" pitchFamily="18" charset="0"/>
              </a:rPr>
              <a:t>” who is made a slave.</a:t>
            </a:r>
          </a:p>
          <a:p>
            <a:pPr marL="708025" lvl="1" indent="-234950">
              <a:lnSpc>
                <a:spcPct val="90000"/>
              </a:lnSpc>
              <a:buFontTx/>
              <a:buChar char="•"/>
            </a:pPr>
            <a:r>
              <a:rPr lang="en-US" altLang="en-US" sz="1000" dirty="0">
                <a:latin typeface="Times New Roman" panose="02020603050405020304" pitchFamily="18" charset="0"/>
              </a:rPr>
              <a:t>The bible speaks of a new birth, the old Vs new, </a:t>
            </a:r>
            <a:r>
              <a:rPr lang="en-US" altLang="en-US" sz="1000" dirty="0" err="1">
                <a:latin typeface="Times New Roman" panose="02020603050405020304" pitchFamily="18" charset="0"/>
              </a:rPr>
              <a:t>etc</a:t>
            </a:r>
            <a:r>
              <a:rPr lang="en-US" altLang="en-US" sz="1000" dirty="0">
                <a:latin typeface="Times New Roman" panose="02020603050405020304" pitchFamily="18" charset="0"/>
              </a:rPr>
              <a:t>…</a:t>
            </a:r>
            <a:endParaRPr lang="en-US" altLang="en-US" sz="1000" b="1" u="sng"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This is one who gives himself wholly to another’s will, serving to the complete disregard of one’s own selfish interests.  - joyous, and voluntary</a:t>
            </a:r>
          </a:p>
          <a:p>
            <a:pPr marL="708025" lvl="1" indent="-234950">
              <a:lnSpc>
                <a:spcPct val="90000"/>
              </a:lnSpc>
              <a:buFontTx/>
              <a:buChar char="•"/>
            </a:pPr>
            <a:r>
              <a:rPr lang="en-US" altLang="en-US" sz="1000" dirty="0">
                <a:latin typeface="Times New Roman" panose="02020603050405020304" pitchFamily="18" charset="0"/>
              </a:rPr>
              <a:t>Neither the word “slave” or the word “servant” fully capture the idea of the Greek work </a:t>
            </a:r>
            <a:r>
              <a:rPr lang="en-US" altLang="en-US" sz="1000" dirty="0" err="1">
                <a:latin typeface="Times New Roman" panose="02020603050405020304" pitchFamily="18" charset="0"/>
              </a:rPr>
              <a:t>doulos</a:t>
            </a:r>
            <a:r>
              <a:rPr lang="en-US" altLang="en-US" sz="1000" dirty="0">
                <a:latin typeface="Times New Roman" panose="02020603050405020304" pitchFamily="18" charset="0"/>
              </a:rPr>
              <a:t>.</a:t>
            </a:r>
          </a:p>
          <a:p>
            <a:pPr marL="708025" lvl="1" indent="-234950">
              <a:lnSpc>
                <a:spcPct val="90000"/>
              </a:lnSpc>
              <a:buFontTx/>
              <a:buChar char="•"/>
            </a:pPr>
            <a:r>
              <a:rPr lang="en-US" altLang="en-US" sz="1000" dirty="0">
                <a:latin typeface="Times New Roman" panose="02020603050405020304" pitchFamily="18" charset="0"/>
              </a:rPr>
              <a:t>All people are servants due to CREATION, but Christians are servants due to REDEMPTION (1 Cor 6:19-20)</a:t>
            </a:r>
          </a:p>
          <a:p>
            <a:pPr marL="234950" indent="-234950">
              <a:lnSpc>
                <a:spcPct val="90000"/>
              </a:lnSpc>
            </a:pPr>
            <a:r>
              <a:rPr lang="en-US" altLang="en-US" sz="1000" b="1" u="sng" dirty="0">
                <a:latin typeface="Times New Roman" panose="02020603050405020304" pitchFamily="18" charset="0"/>
              </a:rPr>
              <a:t>A slave does not have the worries that free men do;</a:t>
            </a:r>
            <a:endParaRPr lang="en-US" altLang="en-US" sz="1000"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No worrying about clothes, lodging, or food.</a:t>
            </a:r>
          </a:p>
          <a:p>
            <a:pPr marL="708025" lvl="1" indent="-234950">
              <a:lnSpc>
                <a:spcPct val="90000"/>
              </a:lnSpc>
              <a:buFontTx/>
              <a:buChar char="•"/>
            </a:pPr>
            <a:r>
              <a:rPr lang="en-US" altLang="en-US" sz="1000" dirty="0">
                <a:latin typeface="Times New Roman" panose="02020603050405020304" pitchFamily="18" charset="0"/>
              </a:rPr>
              <a:t>This is the masters concern (Matt 6:31-33)</a:t>
            </a:r>
            <a:endParaRPr lang="en-US" altLang="en-US" sz="1000" b="1" u="sng" dirty="0">
              <a:latin typeface="Times New Roman" panose="02020603050405020304" pitchFamily="18" charset="0"/>
            </a:endParaRPr>
          </a:p>
          <a:p>
            <a:pPr marL="234950" indent="-234950">
              <a:lnSpc>
                <a:spcPct val="90000"/>
              </a:lnSpc>
            </a:pPr>
            <a:r>
              <a:rPr lang="en-US" altLang="en-US" sz="1000" b="1" u="sng" dirty="0">
                <a:latin typeface="Times New Roman" panose="02020603050405020304" pitchFamily="18" charset="0"/>
              </a:rPr>
              <a:t>Great men described as servants (</a:t>
            </a:r>
            <a:r>
              <a:rPr lang="en-US" altLang="en-US" sz="1000" b="1" u="sng" dirty="0" err="1">
                <a:latin typeface="Times New Roman" panose="02020603050405020304" pitchFamily="18" charset="0"/>
              </a:rPr>
              <a:t>doulos</a:t>
            </a:r>
            <a:r>
              <a:rPr lang="en-US" altLang="en-US" sz="1000" b="1" u="sng" dirty="0">
                <a:latin typeface="Times New Roman" panose="02020603050405020304" pitchFamily="18" charset="0"/>
              </a:rPr>
              <a:t>) but did so gladly;</a:t>
            </a:r>
            <a:endParaRPr lang="en-US" altLang="en-US" sz="1000"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Jeremiah (7:25) ; Amos (3:7) ; Isaiah (20:3) ; Abraham, Isaac, Jacob (</a:t>
            </a:r>
            <a:r>
              <a:rPr lang="en-US" altLang="en-US" sz="1000" dirty="0" err="1">
                <a:latin typeface="Times New Roman" panose="02020603050405020304" pitchFamily="18" charset="0"/>
              </a:rPr>
              <a:t>Deut</a:t>
            </a:r>
            <a:r>
              <a:rPr lang="en-US" altLang="en-US" sz="1000" dirty="0">
                <a:latin typeface="Times New Roman" panose="02020603050405020304" pitchFamily="18" charset="0"/>
              </a:rPr>
              <a:t> 9:17) ; Joshua and Caleb (Josh 1:2; Num 14:24) ; Moses (1 Kings 8:53) ; Paul (Phil 1:1) ; Peter (2 Peter 1:1)</a:t>
            </a:r>
            <a:endParaRPr lang="en-US" altLang="en-US" sz="1000" b="1" u="sng" dirty="0">
              <a:latin typeface="Times New Roman" panose="02020603050405020304" pitchFamily="18" charset="0"/>
            </a:endParaRPr>
          </a:p>
          <a:p>
            <a:pPr marL="234950" indent="-234950">
              <a:lnSpc>
                <a:spcPct val="90000"/>
              </a:lnSpc>
            </a:pPr>
            <a:r>
              <a:rPr lang="en-US" altLang="en-US" sz="1000" b="1" u="sng" dirty="0">
                <a:latin typeface="Times New Roman" panose="02020603050405020304" pitchFamily="18" charset="0"/>
              </a:rPr>
              <a:t>Are you a “slave” to your Master?</a:t>
            </a:r>
            <a:endParaRPr lang="en-US" altLang="en-US" sz="1000" dirty="0">
              <a:latin typeface="Times New Roman" panose="02020603050405020304" pitchFamily="18" charset="0"/>
            </a:endParaRPr>
          </a:p>
          <a:p>
            <a:pPr marL="708025" lvl="1" indent="-234950">
              <a:lnSpc>
                <a:spcPct val="90000"/>
              </a:lnSpc>
              <a:buFontTx/>
              <a:buChar char="•"/>
            </a:pPr>
            <a:r>
              <a:rPr lang="en-US" altLang="en-US" sz="1000" dirty="0">
                <a:latin typeface="Times New Roman" panose="02020603050405020304" pitchFamily="18" charset="0"/>
              </a:rPr>
              <a:t>You are not greater than your Master</a:t>
            </a:r>
          </a:p>
          <a:p>
            <a:pPr marL="708025" lvl="1" indent="-234950">
              <a:lnSpc>
                <a:spcPct val="90000"/>
              </a:lnSpc>
              <a:buFontTx/>
              <a:buChar char="•"/>
            </a:pPr>
            <a:r>
              <a:rPr lang="en-US" altLang="en-US" sz="1000" dirty="0">
                <a:latin typeface="Times New Roman" panose="02020603050405020304" pitchFamily="18" charset="0"/>
              </a:rPr>
              <a:t>You cannot serve two Masters</a:t>
            </a:r>
          </a:p>
          <a:p>
            <a:pPr marL="708025" lvl="1" indent="-234950">
              <a:lnSpc>
                <a:spcPct val="90000"/>
              </a:lnSpc>
              <a:buFontTx/>
              <a:buChar char="•"/>
            </a:pPr>
            <a:r>
              <a:rPr lang="en-US" altLang="en-US" sz="1000" dirty="0">
                <a:latin typeface="Times New Roman" panose="02020603050405020304" pitchFamily="18" charset="0"/>
              </a:rPr>
              <a:t>You must be a good and faithful servant.</a:t>
            </a:r>
          </a:p>
        </p:txBody>
      </p:sp>
      <p:sp>
        <p:nvSpPr>
          <p:cNvPr id="40964" name="TextBox 4">
            <a:extLst>
              <a:ext uri="{FF2B5EF4-FFF2-40B4-BE49-F238E27FC236}">
                <a16:creationId xmlns:a16="http://schemas.microsoft.com/office/drawing/2014/main" id="{3DE4D670-C120-470C-A36C-B1A229C6DB09}"/>
              </a:ext>
            </a:extLst>
          </p:cNvPr>
          <p:cNvSpPr txBox="1">
            <a:spLocks noChangeArrowheads="1"/>
          </p:cNvSpPr>
          <p:nvPr/>
        </p:nvSpPr>
        <p:spPr bwMode="auto">
          <a:xfrm>
            <a:off x="1735836" y="2573178"/>
            <a:ext cx="2954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1400" dirty="0"/>
              <a:t>How does the writer describe himself?</a:t>
            </a:r>
          </a:p>
          <a:p>
            <a:pPr eaLnBrk="1" hangingPunct="1">
              <a:spcBef>
                <a:spcPct val="0"/>
              </a:spcBef>
            </a:pPr>
            <a:r>
              <a:rPr lang="en-US" altLang="en-US" sz="1400" dirty="0"/>
              <a:t>A BONDSERVANT of Jesus Christ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5AF31F1F-2EC3-4E8B-8996-89595EB66B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05C9B5-0C09-4518-9E2F-CC7B48751DF1}" type="slidenum">
              <a:rPr lang="en-US" altLang="en-US" smtClean="0"/>
              <a:pPr>
                <a:spcBef>
                  <a:spcPct val="0"/>
                </a:spcBef>
              </a:pPr>
              <a:t>9</a:t>
            </a:fld>
            <a:endParaRPr lang="en-US" altLang="en-US"/>
          </a:p>
        </p:txBody>
      </p:sp>
      <p:sp>
        <p:nvSpPr>
          <p:cNvPr id="43010" name="Rectangle 2">
            <a:extLst>
              <a:ext uri="{FF2B5EF4-FFF2-40B4-BE49-F238E27FC236}">
                <a16:creationId xmlns:a16="http://schemas.microsoft.com/office/drawing/2014/main" id="{B3AAB556-E92C-448E-B30F-1D29B3BE17DF}"/>
              </a:ext>
            </a:extLst>
          </p:cNvPr>
          <p:cNvSpPr>
            <a:spLocks noGrp="1" noRot="1" noChangeAspect="1" noChangeArrowheads="1" noTextEdit="1"/>
          </p:cNvSpPr>
          <p:nvPr>
            <p:ph type="sldImg"/>
          </p:nvPr>
        </p:nvSpPr>
        <p:spPr>
          <a:xfrm>
            <a:off x="404813" y="295275"/>
            <a:ext cx="3771900" cy="2122488"/>
          </a:xfrm>
          <a:ln/>
        </p:spPr>
      </p:sp>
      <p:sp>
        <p:nvSpPr>
          <p:cNvPr id="43011" name="Rectangle 3">
            <a:extLst>
              <a:ext uri="{FF2B5EF4-FFF2-40B4-BE49-F238E27FC236}">
                <a16:creationId xmlns:a16="http://schemas.microsoft.com/office/drawing/2014/main" id="{641D6778-62EB-4744-94C9-25D5869F2101}"/>
              </a:ext>
            </a:extLst>
          </p:cNvPr>
          <p:cNvSpPr>
            <a:spLocks noGrp="1" noChangeArrowheads="1"/>
          </p:cNvSpPr>
          <p:nvPr>
            <p:ph type="body" idx="1"/>
          </p:nvPr>
        </p:nvSpPr>
        <p:spPr>
          <a:xfrm>
            <a:off x="393700" y="3200399"/>
            <a:ext cx="6299200" cy="552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Times New Roman" panose="02020603050405020304" pitchFamily="18" charset="0"/>
              </a:rPr>
              <a:t>JAMES THE SON OF ZEBEDEE</a:t>
            </a:r>
          </a:p>
          <a:p>
            <a:pPr lvl="1">
              <a:buFontTx/>
              <a:buChar char="•"/>
            </a:pPr>
            <a:r>
              <a:rPr lang="en-US" altLang="en-US" dirty="0">
                <a:latin typeface="Times New Roman" panose="02020603050405020304" pitchFamily="18" charset="0"/>
              </a:rPr>
              <a:t>Brother of John, Mother was Salome, and his father was Zebedee</a:t>
            </a:r>
          </a:p>
          <a:p>
            <a:pPr lvl="1">
              <a:buFontTx/>
              <a:buChar char="•"/>
            </a:pPr>
            <a:r>
              <a:rPr lang="en-US" altLang="en-US" dirty="0">
                <a:latin typeface="Times New Roman" panose="02020603050405020304" pitchFamily="18" charset="0"/>
              </a:rPr>
              <a:t>One of the earliest chosen disciples (Mark 1:19)</a:t>
            </a:r>
          </a:p>
          <a:p>
            <a:pPr lvl="1">
              <a:buFontTx/>
              <a:buChar char="•"/>
            </a:pPr>
            <a:r>
              <a:rPr lang="en-US" altLang="en-US" dirty="0">
                <a:latin typeface="Times New Roman" panose="02020603050405020304" pitchFamily="18" charset="0"/>
              </a:rPr>
              <a:t>Fisherman called by Christ (Matt 4:17-22)</a:t>
            </a:r>
          </a:p>
          <a:p>
            <a:pPr lvl="1">
              <a:buFontTx/>
              <a:buChar char="•"/>
            </a:pPr>
            <a:r>
              <a:rPr lang="en-US" altLang="en-US" dirty="0">
                <a:latin typeface="Times New Roman" panose="02020603050405020304" pitchFamily="18" charset="0"/>
              </a:rPr>
              <a:t>One of the 12 Apostles (Matt 10:2)</a:t>
            </a:r>
          </a:p>
          <a:p>
            <a:pPr lvl="1">
              <a:buFontTx/>
              <a:buChar char="•"/>
            </a:pPr>
            <a:r>
              <a:rPr lang="en-US" altLang="en-US" dirty="0">
                <a:latin typeface="Times New Roman" panose="02020603050405020304" pitchFamily="18" charset="0"/>
              </a:rPr>
              <a:t>Part of the “Inner Circle” (Matt 17:1)</a:t>
            </a:r>
          </a:p>
          <a:p>
            <a:pPr lvl="1">
              <a:buFontTx/>
              <a:buChar char="•"/>
            </a:pPr>
            <a:r>
              <a:rPr lang="en-US" altLang="en-US" dirty="0">
                <a:latin typeface="Times New Roman" panose="02020603050405020304" pitchFamily="18" charset="0"/>
              </a:rPr>
              <a:t>“Sons of Thunder” (Mark 3:17; Luke 9:51ff) - Impulsiveness</a:t>
            </a:r>
          </a:p>
          <a:p>
            <a:pPr lvl="1">
              <a:buFontTx/>
              <a:buChar char="•"/>
            </a:pPr>
            <a:r>
              <a:rPr lang="en-US" altLang="en-US" dirty="0">
                <a:latin typeface="Times New Roman" panose="02020603050405020304" pitchFamily="18" charset="0"/>
              </a:rPr>
              <a:t>Also called James the “Major” or “Elder”</a:t>
            </a:r>
          </a:p>
          <a:p>
            <a:pPr lvl="1">
              <a:buFontTx/>
              <a:buChar char="•"/>
            </a:pPr>
            <a:r>
              <a:rPr lang="en-US" altLang="en-US" u="sng" dirty="0">
                <a:latin typeface="Times New Roman" panose="02020603050405020304" pitchFamily="18" charset="0"/>
              </a:rPr>
              <a:t>Killed by Herod in 44 AD (Acts 12:1-2) –</a:t>
            </a:r>
            <a:r>
              <a:rPr lang="en-US" altLang="en-US" dirty="0">
                <a:latin typeface="Times New Roman" panose="02020603050405020304" pitchFamily="18" charset="0"/>
              </a:rPr>
              <a:t> could have written the letter.</a:t>
            </a:r>
          </a:p>
          <a:p>
            <a:pPr lvl="2">
              <a:buFontTx/>
              <a:buChar char="•"/>
            </a:pPr>
            <a:r>
              <a:rPr lang="en-US" altLang="en-US" dirty="0">
                <a:latin typeface="Times New Roman" panose="02020603050405020304" pitchFamily="18" charset="0"/>
              </a:rPr>
              <a:t>He was prominent – why else would Herod want to kill him?</a:t>
            </a:r>
          </a:p>
          <a:p>
            <a:r>
              <a:rPr lang="en-US" altLang="en-US" b="1" u="sng" dirty="0">
                <a:latin typeface="Times New Roman" panose="02020603050405020304" pitchFamily="18" charset="0"/>
              </a:rPr>
              <a:t>JAMES THE SON OF ALPHAEUS</a:t>
            </a:r>
            <a:r>
              <a:rPr lang="en-US" altLang="en-US" dirty="0">
                <a:latin typeface="Times New Roman" panose="02020603050405020304" pitchFamily="18" charset="0"/>
              </a:rPr>
              <a:t> (some say Alphaeus and </a:t>
            </a:r>
            <a:r>
              <a:rPr lang="en-US" altLang="en-US" dirty="0" err="1">
                <a:latin typeface="Times New Roman" panose="02020603050405020304" pitchFamily="18" charset="0"/>
              </a:rPr>
              <a:t>Clopas</a:t>
            </a:r>
            <a:r>
              <a:rPr lang="en-US" altLang="en-US" dirty="0">
                <a:latin typeface="Times New Roman" panose="02020603050405020304" pitchFamily="18" charset="0"/>
              </a:rPr>
              <a:t> are the same)</a:t>
            </a:r>
          </a:p>
          <a:p>
            <a:pPr lvl="1">
              <a:buFontTx/>
              <a:buChar char="•"/>
            </a:pPr>
            <a:r>
              <a:rPr lang="en-US" altLang="en-US" dirty="0">
                <a:latin typeface="Times New Roman" panose="02020603050405020304" pitchFamily="18" charset="0"/>
              </a:rPr>
              <a:t>One of the Apostles (Matt 10:3; Acts 1:13)</a:t>
            </a:r>
          </a:p>
          <a:p>
            <a:pPr lvl="1">
              <a:buFontTx/>
              <a:buChar char="•"/>
            </a:pPr>
            <a:r>
              <a:rPr lang="en-US" altLang="en-US" dirty="0">
                <a:latin typeface="Times New Roman" panose="02020603050405020304" pitchFamily="18" charset="0"/>
              </a:rPr>
              <a:t>Very little is known of this “James”</a:t>
            </a:r>
          </a:p>
          <a:p>
            <a:pPr lvl="1">
              <a:buFontTx/>
              <a:buChar char="•"/>
            </a:pPr>
            <a:r>
              <a:rPr lang="en-US" altLang="en-US" dirty="0">
                <a:latin typeface="Times New Roman" panose="02020603050405020304" pitchFamily="18" charset="0"/>
              </a:rPr>
              <a:t>May be “James the Younger” or “James the Just” (Josephus called “James the Just”</a:t>
            </a:r>
          </a:p>
          <a:p>
            <a:pPr lvl="1">
              <a:buFontTx/>
              <a:buChar char="•"/>
            </a:pPr>
            <a:r>
              <a:rPr lang="en-US" altLang="en-US" dirty="0">
                <a:latin typeface="Times New Roman" panose="02020603050405020304" pitchFamily="18" charset="0"/>
              </a:rPr>
              <a:t>Mother: Mary (John 19:25) or </a:t>
            </a:r>
            <a:r>
              <a:rPr lang="en-US" altLang="en-US" dirty="0" err="1">
                <a:latin typeface="Times New Roman" panose="02020603050405020304" pitchFamily="18" charset="0"/>
              </a:rPr>
              <a:t>Clopas</a:t>
            </a:r>
            <a:r>
              <a:rPr lang="en-US" altLang="en-US" dirty="0">
                <a:latin typeface="Times New Roman" panose="02020603050405020304" pitchFamily="18" charset="0"/>
              </a:rPr>
              <a:t>, may have been the wife of Cleophas (Alphaeus)</a:t>
            </a:r>
          </a:p>
          <a:p>
            <a:r>
              <a:rPr lang="en-US" altLang="en-US" b="1" u="sng" dirty="0">
                <a:latin typeface="Times New Roman" panose="02020603050405020304" pitchFamily="18" charset="0"/>
              </a:rPr>
              <a:t>JAMES (Not Iscariot) THE FATHER OF JUDAS THE APOSTLE</a:t>
            </a:r>
          </a:p>
          <a:p>
            <a:pPr lvl="1">
              <a:buFontTx/>
              <a:buChar char="•"/>
            </a:pPr>
            <a:r>
              <a:rPr lang="en-US" altLang="en-US" dirty="0">
                <a:latin typeface="Times New Roman" panose="02020603050405020304" pitchFamily="18" charset="0"/>
              </a:rPr>
              <a:t>Not Iscariot</a:t>
            </a:r>
          </a:p>
          <a:p>
            <a:pPr lvl="1">
              <a:buFontTx/>
              <a:buChar char="•"/>
            </a:pPr>
            <a:r>
              <a:rPr lang="en-US" altLang="en-US" dirty="0">
                <a:latin typeface="Times New Roman" panose="02020603050405020304" pitchFamily="18" charset="0"/>
              </a:rPr>
              <a:t>Very little is known</a:t>
            </a:r>
          </a:p>
          <a:p>
            <a:pPr lvl="1">
              <a:buFontTx/>
              <a:buChar char="•"/>
            </a:pPr>
            <a:r>
              <a:rPr lang="en-US" altLang="en-US" dirty="0">
                <a:latin typeface="Times New Roman" panose="02020603050405020304" pitchFamily="18" charset="0"/>
              </a:rPr>
              <a:t>Luke 6:16</a:t>
            </a:r>
          </a:p>
          <a:p>
            <a:r>
              <a:rPr lang="en-US" altLang="en-US" b="1" dirty="0">
                <a:latin typeface="Times New Roman" panose="02020603050405020304" pitchFamily="18" charset="0"/>
              </a:rPr>
              <a:t>JAMES THE BROTHER OF OUR LORD</a:t>
            </a:r>
          </a:p>
          <a:p>
            <a:endParaRPr lang="en-US" altLang="en-US" b="1" dirty="0">
              <a:latin typeface="Times New Roman" panose="02020603050405020304" pitchFamily="18" charset="0"/>
            </a:endParaRPr>
          </a:p>
        </p:txBody>
      </p:sp>
      <p:sp>
        <p:nvSpPr>
          <p:cNvPr id="43012" name="TextBox 4">
            <a:extLst>
              <a:ext uri="{FF2B5EF4-FFF2-40B4-BE49-F238E27FC236}">
                <a16:creationId xmlns:a16="http://schemas.microsoft.com/office/drawing/2014/main" id="{A29348E0-B095-47C5-A592-DFE04EEDA34C}"/>
              </a:ext>
            </a:extLst>
          </p:cNvPr>
          <p:cNvSpPr txBox="1">
            <a:spLocks noChangeArrowheads="1"/>
          </p:cNvSpPr>
          <p:nvPr/>
        </p:nvSpPr>
        <p:spPr bwMode="auto">
          <a:xfrm>
            <a:off x="3226308" y="2516185"/>
            <a:ext cx="304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1400" dirty="0"/>
              <a:t>Acts 1:13-14 mentions four men named</a:t>
            </a:r>
          </a:p>
          <a:p>
            <a:pPr eaLnBrk="1" hangingPunct="1">
              <a:spcBef>
                <a:spcPct val="0"/>
              </a:spcBef>
            </a:pPr>
            <a:r>
              <a:rPr lang="en-US" altLang="en-US" sz="1400" dirty="0"/>
              <a:t>“James”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88C1B7BC-15EA-4DBF-96BC-5955E3155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C2800F-23C5-4DBB-AF80-45A4E11101C3}" type="slidenum">
              <a:rPr lang="en-US" altLang="en-US" smtClean="0"/>
              <a:pPr>
                <a:spcBef>
                  <a:spcPct val="0"/>
                </a:spcBef>
              </a:pPr>
              <a:t>10</a:t>
            </a:fld>
            <a:endParaRPr lang="en-US" altLang="en-US"/>
          </a:p>
        </p:txBody>
      </p:sp>
      <p:sp>
        <p:nvSpPr>
          <p:cNvPr id="45058" name="Rectangle 2">
            <a:extLst>
              <a:ext uri="{FF2B5EF4-FFF2-40B4-BE49-F238E27FC236}">
                <a16:creationId xmlns:a16="http://schemas.microsoft.com/office/drawing/2014/main" id="{59F8D89B-3A75-42AD-8D18-478E44B10735}"/>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FD60B39-8B7B-41DA-BD86-22DB01737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5A932B6D-7CF3-4ABE-883B-9631E42638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A25B34-7530-4C91-81D0-B8F275D432B7}" type="slidenum">
              <a:rPr lang="en-US" altLang="en-US" smtClean="0"/>
              <a:pPr>
                <a:spcBef>
                  <a:spcPct val="0"/>
                </a:spcBef>
              </a:pPr>
              <a:t>11</a:t>
            </a:fld>
            <a:endParaRPr lang="en-US" altLang="en-US"/>
          </a:p>
        </p:txBody>
      </p:sp>
      <p:sp>
        <p:nvSpPr>
          <p:cNvPr id="47106" name="Rectangle 2">
            <a:extLst>
              <a:ext uri="{FF2B5EF4-FFF2-40B4-BE49-F238E27FC236}">
                <a16:creationId xmlns:a16="http://schemas.microsoft.com/office/drawing/2014/main" id="{CC9F2F69-958C-4238-98EE-DF194C9AF850}"/>
              </a:ext>
            </a:extLst>
          </p:cNvPr>
          <p:cNvSpPr>
            <a:spLocks noGrp="1" noRot="1" noChangeAspect="1" noChangeArrowheads="1" noTextEdit="1"/>
          </p:cNvSpPr>
          <p:nvPr>
            <p:ph type="sldImg"/>
          </p:nvPr>
        </p:nvSpPr>
        <p:spPr>
          <a:xfrm>
            <a:off x="1308100" y="157163"/>
            <a:ext cx="4468813" cy="2514600"/>
          </a:xfrm>
          <a:ln/>
        </p:spPr>
      </p:sp>
      <p:sp>
        <p:nvSpPr>
          <p:cNvPr id="47107" name="Rectangle 3">
            <a:extLst>
              <a:ext uri="{FF2B5EF4-FFF2-40B4-BE49-F238E27FC236}">
                <a16:creationId xmlns:a16="http://schemas.microsoft.com/office/drawing/2014/main" id="{38B624C8-D2D7-4CCA-A596-EAB89B658143}"/>
              </a:ext>
            </a:extLst>
          </p:cNvPr>
          <p:cNvSpPr>
            <a:spLocks noGrp="1" noChangeArrowheads="1"/>
          </p:cNvSpPr>
          <p:nvPr>
            <p:ph type="body" idx="1"/>
          </p:nvPr>
        </p:nvSpPr>
        <p:spPr>
          <a:xfrm>
            <a:off x="550863" y="4315968"/>
            <a:ext cx="6299200" cy="4812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James the Son of Zebedee was killed in AD 44</a:t>
            </a:r>
          </a:p>
          <a:p>
            <a:pPr lvl="1">
              <a:buFontTx/>
              <a:buChar char="•"/>
            </a:pPr>
            <a:r>
              <a:rPr lang="en-US" altLang="en-US" dirty="0">
                <a:latin typeface="Times New Roman" panose="02020603050405020304" pitchFamily="18" charset="0"/>
              </a:rPr>
              <a:t>Earliest date of the book is AD 45</a:t>
            </a:r>
          </a:p>
          <a:p>
            <a:r>
              <a:rPr lang="en-US" altLang="en-US" dirty="0">
                <a:latin typeface="Times New Roman" panose="02020603050405020304" pitchFamily="18" charset="0"/>
              </a:rPr>
              <a:t>James the Son of Alpheus is not given any prominence in early church</a:t>
            </a:r>
          </a:p>
          <a:p>
            <a:r>
              <a:rPr lang="en-US" altLang="en-US" dirty="0">
                <a:latin typeface="Times New Roman" panose="02020603050405020304" pitchFamily="18" charset="0"/>
              </a:rPr>
              <a:t>James the father of Judas is very obscure</a:t>
            </a:r>
          </a:p>
          <a:p>
            <a:r>
              <a:rPr lang="en-US" altLang="en-US" b="1" u="sng" dirty="0">
                <a:latin typeface="Times New Roman" panose="02020603050405020304" pitchFamily="18" charset="0"/>
              </a:rPr>
              <a:t>James the Brother of Our Lord is very Prominent</a:t>
            </a:r>
          </a:p>
          <a:p>
            <a:pPr lvl="1">
              <a:buFontTx/>
              <a:buChar char="•"/>
            </a:pPr>
            <a:r>
              <a:rPr lang="en-US" altLang="en-US" dirty="0">
                <a:latin typeface="Times New Roman" panose="02020603050405020304" pitchFamily="18" charset="0"/>
              </a:rPr>
              <a:t>In Gal 2:9 he is called a “pillar”</a:t>
            </a:r>
          </a:p>
          <a:p>
            <a:pPr lvl="1">
              <a:buFontTx/>
              <a:buChar char="•"/>
            </a:pPr>
            <a:r>
              <a:rPr lang="en-US" altLang="en-US" dirty="0">
                <a:latin typeface="Times New Roman" panose="02020603050405020304" pitchFamily="18" charset="0"/>
              </a:rPr>
              <a:t>Well known enough that he could just call himself James</a:t>
            </a:r>
          </a:p>
          <a:p>
            <a:pPr lvl="1">
              <a:buFontTx/>
              <a:buChar char="•"/>
            </a:pPr>
            <a:r>
              <a:rPr lang="en-US" altLang="en-US" dirty="0">
                <a:latin typeface="Times New Roman" panose="02020603050405020304" pitchFamily="18" charset="0"/>
              </a:rPr>
              <a:t>Similarity between the letter “James” wrote to Gentiles in Acts 15</a:t>
            </a:r>
          </a:p>
          <a:p>
            <a:pPr lvl="1">
              <a:buFontTx/>
              <a:buChar char="•"/>
            </a:pPr>
            <a:r>
              <a:rPr lang="en-US" altLang="en-US" dirty="0">
                <a:latin typeface="Times New Roman" panose="02020603050405020304" pitchFamily="18" charset="0"/>
              </a:rPr>
              <a:t>Alludes to the teaching of Jesus 35 times</a:t>
            </a:r>
          </a:p>
          <a:p>
            <a:pPr lvl="1">
              <a:buFontTx/>
              <a:buChar char="•"/>
            </a:pPr>
            <a:r>
              <a:rPr lang="en-US" altLang="en-US" dirty="0">
                <a:latin typeface="Times New Roman" panose="02020603050405020304" pitchFamily="18" charset="0"/>
              </a:rPr>
              <a:t>James was known to be a man of Prayer (is letter emphasizes prayer)</a:t>
            </a:r>
          </a:p>
          <a:p>
            <a:pPr lvl="1">
              <a:buFontTx/>
              <a:buChar char="•"/>
            </a:pPr>
            <a:r>
              <a:rPr lang="en-US" altLang="en-US" dirty="0">
                <a:latin typeface="Times New Roman" panose="02020603050405020304" pitchFamily="18" charset="0"/>
              </a:rPr>
              <a:t>Gal 1:19 – does call him an apostle</a:t>
            </a:r>
          </a:p>
          <a:p>
            <a:pPr lvl="2">
              <a:buFontTx/>
              <a:buChar char="•"/>
            </a:pPr>
            <a:r>
              <a:rPr lang="en-US" altLang="en-US" dirty="0">
                <a:latin typeface="Times New Roman" panose="02020603050405020304" pitchFamily="18" charset="0"/>
              </a:rPr>
              <a:t>This means “one sent”</a:t>
            </a:r>
          </a:p>
          <a:p>
            <a:pPr lvl="2">
              <a:buFontTx/>
              <a:buChar char="•"/>
            </a:pPr>
            <a:r>
              <a:rPr lang="en-US" altLang="en-US" dirty="0">
                <a:latin typeface="Times New Roman" panose="02020603050405020304" pitchFamily="18" charset="0"/>
              </a:rPr>
              <a:t>Same use as with Barnabas, Andronicus, and </a:t>
            </a:r>
            <a:r>
              <a:rPr lang="en-US" altLang="en-US" dirty="0" err="1">
                <a:latin typeface="Times New Roman" panose="02020603050405020304" pitchFamily="18" charset="0"/>
              </a:rPr>
              <a:t>Junas</a:t>
            </a:r>
            <a:r>
              <a:rPr lang="en-US" altLang="en-US" dirty="0">
                <a:latin typeface="Times New Roman" panose="02020603050405020304" pitchFamily="18" charset="0"/>
              </a:rPr>
              <a:t> (Acts 14:14; Romans 16:7)</a:t>
            </a:r>
          </a:p>
          <a:p>
            <a:pPr lvl="2">
              <a:buFontTx/>
              <a:buChar char="•"/>
            </a:pPr>
            <a:r>
              <a:rPr lang="en-US" altLang="en-US" dirty="0">
                <a:latin typeface="Times New Roman" panose="02020603050405020304" pitchFamily="18" charset="0"/>
              </a:rPr>
              <a:t>The Apostles who wrote letters identified themselves as such</a:t>
            </a:r>
          </a:p>
          <a:p>
            <a:pPr lvl="1">
              <a:buFontTx/>
              <a:buChar char="•"/>
            </a:pPr>
            <a:r>
              <a:rPr lang="en-US" altLang="en-US" dirty="0">
                <a:latin typeface="Times New Roman" panose="02020603050405020304" pitchFamily="18" charset="0"/>
              </a:rPr>
              <a:t>  ASV says “I saw none of the apostles, I saw only James the Lords brother”</a:t>
            </a:r>
          </a:p>
          <a:p>
            <a:pPr lvl="1">
              <a:buFontTx/>
              <a:buChar char="•"/>
            </a:pPr>
            <a:r>
              <a:rPr lang="en-US" altLang="en-US" dirty="0">
                <a:latin typeface="Times New Roman" panose="02020603050405020304" pitchFamily="18" charset="0"/>
              </a:rPr>
              <a:t>  Led the important council of Jerusalem (Acts 15:13)</a:t>
            </a:r>
          </a:p>
          <a:p>
            <a:pPr lvl="1">
              <a:buFontTx/>
              <a:buChar char="•"/>
            </a:pPr>
            <a:r>
              <a:rPr lang="en-US" altLang="en-US" dirty="0">
                <a:latin typeface="Times New Roman" panose="02020603050405020304" pitchFamily="18" charset="0"/>
              </a:rPr>
              <a:t>  This James stayed in Jerusalem – the 12 Apostles were to “go into all the world”</a:t>
            </a:r>
          </a:p>
          <a:p>
            <a:pPr lvl="1">
              <a:buFontTx/>
              <a:buChar char="•"/>
            </a:pPr>
            <a:r>
              <a:rPr lang="en-US" altLang="en-US" dirty="0">
                <a:latin typeface="Times New Roman" panose="02020603050405020304" pitchFamily="18" charset="0"/>
              </a:rPr>
              <a:t>  Jude identifies himself as “a brother of James” Jude 1:1</a:t>
            </a:r>
          </a:p>
          <a:p>
            <a:pPr lvl="1">
              <a:buFontTx/>
              <a:buChar char="•"/>
            </a:pPr>
            <a:r>
              <a:rPr lang="en-US" altLang="en-US" dirty="0">
                <a:latin typeface="Times New Roman" panose="02020603050405020304" pitchFamily="18" charset="0"/>
              </a:rPr>
              <a:t>  Quotes Jesus in James 5:12; Matt 5:34-37</a:t>
            </a:r>
          </a:p>
          <a:p>
            <a:pPr lvl="1">
              <a:buFontTx/>
              <a:buChar char="•"/>
            </a:pPr>
            <a:r>
              <a:rPr lang="en-US" altLang="en-US" dirty="0">
                <a:latin typeface="Times New Roman" panose="02020603050405020304" pitchFamily="18" charset="0"/>
              </a:rPr>
              <a:t>  Alludes to Jesus teaching some 35 times (or once every three verses)</a:t>
            </a:r>
          </a:p>
          <a:p>
            <a:pPr lvl="1">
              <a:buFontTx/>
              <a:buChar char="•"/>
            </a:pPr>
            <a:r>
              <a:rPr lang="en-US" altLang="en-US" dirty="0">
                <a:latin typeface="Times New Roman" panose="02020603050405020304" pitchFamily="18" charset="0"/>
              </a:rPr>
              <a:t>  The epistle of James is very similar to the letter the “James” the Lords brother drafted in Acts 15:23-29 during the council in Jerusalem.</a:t>
            </a:r>
          </a:p>
          <a:p>
            <a:pPr lvl="1">
              <a:buFontTx/>
              <a:buChar char="•"/>
            </a:pPr>
            <a:r>
              <a:rPr lang="en-US" altLang="en-US" dirty="0">
                <a:latin typeface="Times New Roman" panose="02020603050405020304" pitchFamily="18" charset="0"/>
              </a:rPr>
              <a:t>  </a:t>
            </a:r>
            <a:r>
              <a:rPr lang="en-US" altLang="en-US" dirty="0" err="1">
                <a:latin typeface="Times New Roman" panose="02020603050405020304" pitchFamily="18" charset="0"/>
              </a:rPr>
              <a:t>ie</a:t>
            </a:r>
            <a:r>
              <a:rPr lang="en-US" altLang="en-US" dirty="0">
                <a:latin typeface="Times New Roman" panose="02020603050405020304" pitchFamily="18" charset="0"/>
              </a:rPr>
              <a:t> “greetings” found only in James 1:1 and Acts 15:23 , 23:26</a:t>
            </a:r>
          </a:p>
        </p:txBody>
      </p:sp>
      <p:sp>
        <p:nvSpPr>
          <p:cNvPr id="47108" name="Text Box 4">
            <a:extLst>
              <a:ext uri="{FF2B5EF4-FFF2-40B4-BE49-F238E27FC236}">
                <a16:creationId xmlns:a16="http://schemas.microsoft.com/office/drawing/2014/main" id="{3152FF03-624A-4D0D-B9DF-A82C220BF9C3}"/>
              </a:ext>
            </a:extLst>
          </p:cNvPr>
          <p:cNvSpPr txBox="1">
            <a:spLocks noChangeArrowheads="1"/>
          </p:cNvSpPr>
          <p:nvPr/>
        </p:nvSpPr>
        <p:spPr bwMode="auto">
          <a:xfrm>
            <a:off x="397669" y="2901505"/>
            <a:ext cx="62992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31" tIns="47265" rIns="94531" bIns="47265">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1400" dirty="0"/>
              <a:t>He was killed in AD 62 when the</a:t>
            </a:r>
          </a:p>
          <a:p>
            <a:pPr eaLnBrk="1" hangingPunct="1">
              <a:spcBef>
                <a:spcPct val="0"/>
              </a:spcBef>
            </a:pPr>
            <a:r>
              <a:rPr lang="en-US" altLang="en-US" sz="1400" dirty="0"/>
              <a:t>Pharisees in Jerusalem threw him</a:t>
            </a:r>
          </a:p>
          <a:p>
            <a:pPr eaLnBrk="1" hangingPunct="1">
              <a:spcBef>
                <a:spcPct val="0"/>
              </a:spcBef>
            </a:pPr>
            <a:r>
              <a:rPr lang="en-US" altLang="en-US" sz="1400" dirty="0"/>
              <a:t>Down from the Temple and was</a:t>
            </a:r>
          </a:p>
          <a:p>
            <a:pPr eaLnBrk="1" hangingPunct="1">
              <a:spcBef>
                <a:spcPct val="0"/>
              </a:spcBef>
            </a:pPr>
            <a:r>
              <a:rPr lang="en-US" altLang="en-US" sz="1400" dirty="0"/>
              <a:t>Beaten to death with clubs.</a:t>
            </a:r>
          </a:p>
          <a:p>
            <a:pPr eaLnBrk="1" hangingPunct="1">
              <a:spcBef>
                <a:spcPct val="0"/>
              </a:spcBef>
            </a:pPr>
            <a:r>
              <a:rPr lang="en-US" altLang="en-US" sz="1400" dirty="0"/>
              <a:t>While being beaten he cried</a:t>
            </a:r>
          </a:p>
          <a:p>
            <a:pPr eaLnBrk="1" hangingPunct="1">
              <a:spcBef>
                <a:spcPct val="0"/>
              </a:spcBef>
            </a:pPr>
            <a:r>
              <a:rPr lang="en-US" altLang="en-US" sz="1400" dirty="0"/>
              <a:t>“forgive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12</a:t>
            </a:fld>
            <a:endParaRPr lang="en-US"/>
          </a:p>
        </p:txBody>
      </p:sp>
    </p:spTree>
    <p:extLst>
      <p:ext uri="{BB962C8B-B14F-4D97-AF65-F5344CB8AC3E}">
        <p14:creationId xmlns:p14="http://schemas.microsoft.com/office/powerpoint/2010/main" val="392923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2BF82A-5C35-4E3F-9CF4-328CA4595908}"/>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0371B9C2-B902-44E9-A616-82BB2EA56087}"/>
              </a:ext>
            </a:extLst>
          </p:cNvPr>
          <p:cNvSpPr>
            <a:spLocks noGrp="1"/>
          </p:cNvSpPr>
          <p:nvPr>
            <p:ph type="subTitle" idx="1" hasCustomPrompt="1"/>
          </p:nvPr>
        </p:nvSpPr>
        <p:spPr>
          <a:xfrm>
            <a:off x="1524000" y="3602038"/>
            <a:ext cx="9144000" cy="863945"/>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Practical Christian Living</a:t>
            </a:r>
          </a:p>
          <a:p>
            <a:r>
              <a:rPr lang="en-US" dirty="0"/>
              <a:t>Wholehearted Devotion to Jesus</a:t>
            </a:r>
          </a:p>
          <a:p>
            <a:endParaRPr lang="en-US" dirty="0"/>
          </a:p>
        </p:txBody>
      </p:sp>
      <p:sp>
        <p:nvSpPr>
          <p:cNvPr id="4" name="Date Placeholder 3">
            <a:extLst>
              <a:ext uri="{FF2B5EF4-FFF2-40B4-BE49-F238E27FC236}">
                <a16:creationId xmlns:a16="http://schemas.microsoft.com/office/drawing/2014/main" id="{21F1B774-62CA-4610-BE1B-904B4C943006}"/>
              </a:ext>
            </a:extLst>
          </p:cNvPr>
          <p:cNvSpPr>
            <a:spLocks noGrp="1"/>
          </p:cNvSpPr>
          <p:nvPr>
            <p:ph type="dt" sz="half" idx="10"/>
          </p:nvPr>
        </p:nvSpPr>
        <p:spPr>
          <a:xfrm>
            <a:off x="106018" y="6356349"/>
            <a:ext cx="861391" cy="365125"/>
          </a:xfrm>
        </p:spPr>
        <p:txBody>
          <a:bodyPr/>
          <a:lstStyle/>
          <a:p>
            <a:r>
              <a:rPr lang="en-US" dirty="0"/>
              <a:t>July 2023</a:t>
            </a:r>
          </a:p>
        </p:txBody>
      </p:sp>
      <p:sp>
        <p:nvSpPr>
          <p:cNvPr id="5" name="Footer Placeholder 4">
            <a:extLst>
              <a:ext uri="{FF2B5EF4-FFF2-40B4-BE49-F238E27FC236}">
                <a16:creationId xmlns:a16="http://schemas.microsoft.com/office/drawing/2014/main" id="{F263DE7D-0314-4891-B185-77492726AAA8}"/>
              </a:ext>
            </a:extLst>
          </p:cNvPr>
          <p:cNvSpPr>
            <a:spLocks noGrp="1"/>
          </p:cNvSpPr>
          <p:nvPr>
            <p:ph type="ftr" sz="quarter" idx="11"/>
          </p:nvPr>
        </p:nvSpPr>
        <p:spPr/>
        <p:txBody>
          <a:bodyPr/>
          <a:lstStyle>
            <a:lvl1pPr>
              <a:defRPr>
                <a:solidFill>
                  <a:schemeClr val="bg1">
                    <a:lumMod val="85000"/>
                  </a:schemeClr>
                </a:solidFill>
              </a:defRPr>
            </a:lvl1pPr>
          </a:lstStyle>
          <a:p>
            <a:r>
              <a:rPr lang="en-US" dirty="0"/>
              <a:t>Embry Hills 2023 – The Book of James</a:t>
            </a:r>
          </a:p>
        </p:txBody>
      </p:sp>
      <p:sp>
        <p:nvSpPr>
          <p:cNvPr id="6" name="Slide Number Placeholder 5">
            <a:extLst>
              <a:ext uri="{FF2B5EF4-FFF2-40B4-BE49-F238E27FC236}">
                <a16:creationId xmlns:a16="http://schemas.microsoft.com/office/drawing/2014/main" id="{0E444683-1D6D-4BC9-BF04-D53A4E9A4C1A}"/>
              </a:ext>
            </a:extLst>
          </p:cNvPr>
          <p:cNvSpPr>
            <a:spLocks noGrp="1"/>
          </p:cNvSpPr>
          <p:nvPr>
            <p:ph type="sldNum" sz="quarter" idx="12"/>
          </p:nvPr>
        </p:nvSpPr>
        <p:spPr>
          <a:xfrm>
            <a:off x="11410122" y="6351655"/>
            <a:ext cx="629478" cy="365125"/>
          </a:xfrm>
        </p:spPr>
        <p:txBody>
          <a:bodyPr/>
          <a:lstStyle>
            <a:lvl1pPr>
              <a:defRPr>
                <a:solidFill>
                  <a:schemeClr val="bg1"/>
                </a:solidFill>
              </a:defRPr>
            </a:lvl1pPr>
          </a:lstStyle>
          <a:p>
            <a:fld id="{114EC26A-8916-48A7-93C8-69DA113F22AC}" type="slidenum">
              <a:rPr lang="en-US" smtClean="0"/>
              <a:pPr/>
              <a:t>‹#›</a:t>
            </a:fld>
            <a:endParaRPr lang="en-US"/>
          </a:p>
        </p:txBody>
      </p:sp>
      <p:sp>
        <p:nvSpPr>
          <p:cNvPr id="8" name="TextBox 7">
            <a:extLst>
              <a:ext uri="{FF2B5EF4-FFF2-40B4-BE49-F238E27FC236}">
                <a16:creationId xmlns:a16="http://schemas.microsoft.com/office/drawing/2014/main" id="{8C649A71-1732-4C4E-A98A-FEB44CBF31F9}"/>
              </a:ext>
            </a:extLst>
          </p:cNvPr>
          <p:cNvSpPr txBox="1"/>
          <p:nvPr userDrawn="1"/>
        </p:nvSpPr>
        <p:spPr>
          <a:xfrm>
            <a:off x="1477618" y="4611757"/>
            <a:ext cx="9104243" cy="1200329"/>
          </a:xfrm>
          <a:prstGeom prst="rect">
            <a:avLst/>
          </a:prstGeom>
          <a:noFill/>
        </p:spPr>
        <p:txBody>
          <a:bodyPr wrap="square" rtlCol="0">
            <a:spAutoFit/>
          </a:bodyPr>
          <a:lstStyle/>
          <a:p>
            <a:pPr algn="r"/>
            <a:r>
              <a:rPr lang="en-US" dirty="0">
                <a:solidFill>
                  <a:schemeClr val="bg1"/>
                </a:solidFill>
              </a:rPr>
              <a:t>Larry Brown</a:t>
            </a:r>
          </a:p>
          <a:p>
            <a:pPr algn="r"/>
            <a:r>
              <a:rPr lang="en-US" dirty="0">
                <a:solidFill>
                  <a:schemeClr val="bg1"/>
                </a:solidFill>
              </a:rPr>
              <a:t>Phillip </a:t>
            </a:r>
            <a:r>
              <a:rPr lang="en-US" dirty="0" err="1">
                <a:solidFill>
                  <a:schemeClr val="bg1"/>
                </a:solidFill>
              </a:rPr>
              <a:t>Shumake</a:t>
            </a:r>
            <a:endParaRPr lang="en-US" dirty="0">
              <a:solidFill>
                <a:schemeClr val="bg1"/>
              </a:solidFill>
            </a:endParaRPr>
          </a:p>
          <a:p>
            <a:pPr algn="r"/>
            <a:r>
              <a:rPr lang="en-US" dirty="0">
                <a:solidFill>
                  <a:schemeClr val="bg1"/>
                </a:solidFill>
              </a:rPr>
              <a:t>Embry Hills church of Christ</a:t>
            </a:r>
          </a:p>
          <a:p>
            <a:pPr algn="r"/>
            <a:r>
              <a:rPr lang="en-US" dirty="0">
                <a:solidFill>
                  <a:schemeClr val="bg1"/>
                </a:solidFill>
              </a:rPr>
              <a:t>July – September 2023</a:t>
            </a:r>
          </a:p>
        </p:txBody>
      </p:sp>
    </p:spTree>
    <p:extLst>
      <p:ext uri="{BB962C8B-B14F-4D97-AF65-F5344CB8AC3E}">
        <p14:creationId xmlns:p14="http://schemas.microsoft.com/office/powerpoint/2010/main" val="35188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EDE2-A740-47CD-A7A3-3866EEE73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3204E-6599-4140-AA53-C19A0565E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595D7-69AB-419C-B328-4E58509D6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EFA68-0268-410D-8058-DBF04B1C7D92}"/>
              </a:ext>
            </a:extLst>
          </p:cNvPr>
          <p:cNvSpPr>
            <a:spLocks noGrp="1"/>
          </p:cNvSpPr>
          <p:nvPr>
            <p:ph type="dt" sz="half" idx="10"/>
          </p:nvPr>
        </p:nvSpPr>
        <p:spPr/>
        <p:txBody>
          <a:bodyPr/>
          <a:lstStyle/>
          <a:p>
            <a:r>
              <a:rPr lang="en-US" dirty="0"/>
              <a:t>July 2023</a:t>
            </a:r>
          </a:p>
        </p:txBody>
      </p:sp>
      <p:sp>
        <p:nvSpPr>
          <p:cNvPr id="6" name="Footer Placeholder 5">
            <a:extLst>
              <a:ext uri="{FF2B5EF4-FFF2-40B4-BE49-F238E27FC236}">
                <a16:creationId xmlns:a16="http://schemas.microsoft.com/office/drawing/2014/main" id="{F3F28987-F023-4F94-BB7D-8547F46C94FA}"/>
              </a:ext>
            </a:extLst>
          </p:cNvPr>
          <p:cNvSpPr>
            <a:spLocks noGrp="1"/>
          </p:cNvSpPr>
          <p:nvPr>
            <p:ph type="ftr" sz="quarter" idx="11"/>
          </p:nvPr>
        </p:nvSpPr>
        <p:spPr/>
        <p:txBody>
          <a:bodyPr/>
          <a:lstStyle/>
          <a:p>
            <a:r>
              <a:rPr lang="en-US" dirty="0"/>
              <a:t>Embry Hills 2023 – The Book of James</a:t>
            </a:r>
          </a:p>
        </p:txBody>
      </p:sp>
      <p:sp>
        <p:nvSpPr>
          <p:cNvPr id="7" name="Slide Number Placeholder 6">
            <a:extLst>
              <a:ext uri="{FF2B5EF4-FFF2-40B4-BE49-F238E27FC236}">
                <a16:creationId xmlns:a16="http://schemas.microsoft.com/office/drawing/2014/main" id="{6B789FC3-43EB-480F-BBB7-F80872FB11EA}"/>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32874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0F86-6D69-4E91-9CA0-B32B350D7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399BFF-3D39-43C6-A76F-4D9BF74114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37AFA-2ABC-4403-9536-4BFB7C24C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045E0-637B-47AE-B847-4A588F67CB16}"/>
              </a:ext>
            </a:extLst>
          </p:cNvPr>
          <p:cNvSpPr>
            <a:spLocks noGrp="1"/>
          </p:cNvSpPr>
          <p:nvPr>
            <p:ph type="dt" sz="half" idx="10"/>
          </p:nvPr>
        </p:nvSpPr>
        <p:spPr/>
        <p:txBody>
          <a:bodyPr/>
          <a:lstStyle/>
          <a:p>
            <a:r>
              <a:rPr lang="en-US" dirty="0"/>
              <a:t>July 2023</a:t>
            </a:r>
          </a:p>
        </p:txBody>
      </p:sp>
      <p:sp>
        <p:nvSpPr>
          <p:cNvPr id="6" name="Footer Placeholder 5">
            <a:extLst>
              <a:ext uri="{FF2B5EF4-FFF2-40B4-BE49-F238E27FC236}">
                <a16:creationId xmlns:a16="http://schemas.microsoft.com/office/drawing/2014/main" id="{C3EC0762-4222-4303-88E7-1B8AF604FE4C}"/>
              </a:ext>
            </a:extLst>
          </p:cNvPr>
          <p:cNvSpPr>
            <a:spLocks noGrp="1"/>
          </p:cNvSpPr>
          <p:nvPr>
            <p:ph type="ftr" sz="quarter" idx="11"/>
          </p:nvPr>
        </p:nvSpPr>
        <p:spPr/>
        <p:txBody>
          <a:bodyPr/>
          <a:lstStyle/>
          <a:p>
            <a:r>
              <a:rPr lang="en-US" dirty="0"/>
              <a:t>Embry Hills 2023 – The Book of James</a:t>
            </a:r>
          </a:p>
        </p:txBody>
      </p:sp>
      <p:sp>
        <p:nvSpPr>
          <p:cNvPr id="7" name="Slide Number Placeholder 6">
            <a:extLst>
              <a:ext uri="{FF2B5EF4-FFF2-40B4-BE49-F238E27FC236}">
                <a16:creationId xmlns:a16="http://schemas.microsoft.com/office/drawing/2014/main" id="{57E80912-41D0-46AD-8306-D7DD21746B0A}"/>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54694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454B-7567-481B-AE16-9C5D2A6F9D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2D81A-90A0-45F4-B6B9-677ED8732A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2F9B8-0D0F-464E-B114-D28B63D8C5E6}"/>
              </a:ext>
            </a:extLst>
          </p:cNvPr>
          <p:cNvSpPr>
            <a:spLocks noGrp="1"/>
          </p:cNvSpPr>
          <p:nvPr>
            <p:ph type="dt" sz="half" idx="10"/>
          </p:nvPr>
        </p:nvSpPr>
        <p:spPr/>
        <p:txBody>
          <a:bodyPr/>
          <a:lstStyle/>
          <a:p>
            <a:r>
              <a:rPr lang="en-US" dirty="0"/>
              <a:t>July 2023</a:t>
            </a:r>
          </a:p>
        </p:txBody>
      </p:sp>
      <p:sp>
        <p:nvSpPr>
          <p:cNvPr id="5" name="Footer Placeholder 4">
            <a:extLst>
              <a:ext uri="{FF2B5EF4-FFF2-40B4-BE49-F238E27FC236}">
                <a16:creationId xmlns:a16="http://schemas.microsoft.com/office/drawing/2014/main" id="{C4FEA4AA-CFDB-42BE-AD0F-FD7F9D20E909}"/>
              </a:ext>
            </a:extLst>
          </p:cNvPr>
          <p:cNvSpPr>
            <a:spLocks noGrp="1"/>
          </p:cNvSpPr>
          <p:nvPr>
            <p:ph type="ftr" sz="quarter" idx="11"/>
          </p:nvPr>
        </p:nvSpPr>
        <p:spPr/>
        <p:txBody>
          <a:bodyPr/>
          <a:lstStyle/>
          <a:p>
            <a:r>
              <a:rPr lang="en-US" dirty="0"/>
              <a:t>Embry Hills 2023 – The Book of James</a:t>
            </a:r>
          </a:p>
        </p:txBody>
      </p:sp>
      <p:sp>
        <p:nvSpPr>
          <p:cNvPr id="6" name="Slide Number Placeholder 5">
            <a:extLst>
              <a:ext uri="{FF2B5EF4-FFF2-40B4-BE49-F238E27FC236}">
                <a16:creationId xmlns:a16="http://schemas.microsoft.com/office/drawing/2014/main" id="{2AC16DB6-E0CB-4FD9-AD0D-44ABEC0663E3}"/>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321953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DE693-8DF6-40B9-8878-E3A650792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3CD52A-55C1-4A1B-972D-F079B2ACA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54EE6-6748-45C6-A864-42876679CFC7}"/>
              </a:ext>
            </a:extLst>
          </p:cNvPr>
          <p:cNvSpPr>
            <a:spLocks noGrp="1"/>
          </p:cNvSpPr>
          <p:nvPr>
            <p:ph type="dt" sz="half" idx="10"/>
          </p:nvPr>
        </p:nvSpPr>
        <p:spPr/>
        <p:txBody>
          <a:bodyPr/>
          <a:lstStyle>
            <a:lvl1pPr>
              <a:defRPr/>
            </a:lvl1pPr>
          </a:lstStyle>
          <a:p>
            <a:r>
              <a:rPr lang="en-US" dirty="0"/>
              <a:t>July 2023</a:t>
            </a:r>
          </a:p>
        </p:txBody>
      </p:sp>
      <p:sp>
        <p:nvSpPr>
          <p:cNvPr id="5" name="Footer Placeholder 4">
            <a:extLst>
              <a:ext uri="{FF2B5EF4-FFF2-40B4-BE49-F238E27FC236}">
                <a16:creationId xmlns:a16="http://schemas.microsoft.com/office/drawing/2014/main" id="{5C157C71-43B2-44FA-9ADA-CD8FB8CB7650}"/>
              </a:ext>
            </a:extLst>
          </p:cNvPr>
          <p:cNvSpPr>
            <a:spLocks noGrp="1"/>
          </p:cNvSpPr>
          <p:nvPr>
            <p:ph type="ftr" sz="quarter" idx="11"/>
          </p:nvPr>
        </p:nvSpPr>
        <p:spPr/>
        <p:txBody>
          <a:bodyPr/>
          <a:lstStyle/>
          <a:p>
            <a:r>
              <a:rPr lang="en-US" dirty="0"/>
              <a:t>Embry Hills 2023 – The Book of James</a:t>
            </a:r>
          </a:p>
        </p:txBody>
      </p:sp>
      <p:sp>
        <p:nvSpPr>
          <p:cNvPr id="6" name="Slide Number Placeholder 5">
            <a:extLst>
              <a:ext uri="{FF2B5EF4-FFF2-40B4-BE49-F238E27FC236}">
                <a16:creationId xmlns:a16="http://schemas.microsoft.com/office/drawing/2014/main" id="{009D9EB4-2BD2-4FB6-9AA3-F7CACF51527A}"/>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9873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5B56D0-A761-21D0-ABA8-DF05EA460655}"/>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6D8D69D-7E78-4A40-A1FB-CE78F96A693F}"/>
              </a:ext>
            </a:extLst>
          </p:cNvPr>
          <p:cNvSpPr>
            <a:spLocks noGrp="1"/>
          </p:cNvSpPr>
          <p:nvPr>
            <p:ph type="title"/>
          </p:nvPr>
        </p:nvSpPr>
        <p:spPr>
          <a:xfrm>
            <a:off x="2570922" y="365126"/>
            <a:ext cx="8782878" cy="779464"/>
          </a:xfrm>
        </p:spPr>
        <p:txBody>
          <a:bodyPr/>
          <a:lstStyle>
            <a:lvl1pPr algn="r">
              <a:defRPr b="1">
                <a:solidFill>
                  <a:srgbClr val="6633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F1089D-2AFC-4BB6-AA10-179C7710F494}"/>
              </a:ext>
            </a:extLst>
          </p:cNvPr>
          <p:cNvSpPr>
            <a:spLocks noGrp="1"/>
          </p:cNvSpPr>
          <p:nvPr>
            <p:ph idx="1"/>
          </p:nvPr>
        </p:nvSpPr>
        <p:spPr>
          <a:xfrm>
            <a:off x="-1" y="1311965"/>
            <a:ext cx="12085983" cy="4864998"/>
          </a:xfrm>
        </p:spPr>
        <p:txBody>
          <a:bodyPr/>
          <a:lstStyle>
            <a:lvl1pPr>
              <a:defRPr b="1">
                <a:solidFill>
                  <a:srgbClr val="663300"/>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903E72-3A71-486B-9984-CB396E983805}"/>
              </a:ext>
            </a:extLst>
          </p:cNvPr>
          <p:cNvSpPr>
            <a:spLocks noGrp="1"/>
          </p:cNvSpPr>
          <p:nvPr>
            <p:ph type="dt" sz="half" idx="10"/>
          </p:nvPr>
        </p:nvSpPr>
        <p:spPr>
          <a:xfrm>
            <a:off x="189807" y="6356350"/>
            <a:ext cx="2743200" cy="365125"/>
          </a:xfrm>
        </p:spPr>
        <p:txBody>
          <a:bodyPr/>
          <a:lstStyle>
            <a:lvl1pPr>
              <a:defRPr>
                <a:solidFill>
                  <a:srgbClr val="663300"/>
                </a:solidFill>
              </a:defRPr>
            </a:lvl1pPr>
          </a:lstStyle>
          <a:p>
            <a:r>
              <a:rPr lang="en-US" dirty="0"/>
              <a:t>July 2023</a:t>
            </a:r>
          </a:p>
        </p:txBody>
      </p:sp>
      <p:sp>
        <p:nvSpPr>
          <p:cNvPr id="5" name="Footer Placeholder 4">
            <a:extLst>
              <a:ext uri="{FF2B5EF4-FFF2-40B4-BE49-F238E27FC236}">
                <a16:creationId xmlns:a16="http://schemas.microsoft.com/office/drawing/2014/main" id="{85A42BD6-A394-49BA-8C44-B46EDF748B69}"/>
              </a:ext>
            </a:extLst>
          </p:cNvPr>
          <p:cNvSpPr>
            <a:spLocks noGrp="1"/>
          </p:cNvSpPr>
          <p:nvPr>
            <p:ph type="ftr" sz="quarter" idx="11"/>
          </p:nvPr>
        </p:nvSpPr>
        <p:spPr/>
        <p:txBody>
          <a:bodyPr/>
          <a:lstStyle>
            <a:lvl1pPr>
              <a:defRPr>
                <a:solidFill>
                  <a:srgbClr val="663300"/>
                </a:solidFill>
              </a:defRPr>
            </a:lvl1pPr>
          </a:lstStyle>
          <a:p>
            <a:r>
              <a:rPr lang="en-US" dirty="0"/>
              <a:t>Embry Hills 2023 – The Book of James</a:t>
            </a:r>
          </a:p>
        </p:txBody>
      </p:sp>
      <p:sp>
        <p:nvSpPr>
          <p:cNvPr id="6" name="Slide Number Placeholder 5">
            <a:extLst>
              <a:ext uri="{FF2B5EF4-FFF2-40B4-BE49-F238E27FC236}">
                <a16:creationId xmlns:a16="http://schemas.microsoft.com/office/drawing/2014/main" id="{CAC7E7E2-163E-4992-961B-F6086DB95DB9}"/>
              </a:ext>
            </a:extLst>
          </p:cNvPr>
          <p:cNvSpPr>
            <a:spLocks noGrp="1"/>
          </p:cNvSpPr>
          <p:nvPr>
            <p:ph type="sldNum" sz="quarter" idx="12"/>
          </p:nvPr>
        </p:nvSpPr>
        <p:spPr>
          <a:xfrm>
            <a:off x="9342782" y="6410626"/>
            <a:ext cx="2743200" cy="365125"/>
          </a:xfrm>
        </p:spPr>
        <p:txBody>
          <a:bodyPr/>
          <a:lstStyle/>
          <a:p>
            <a:fld id="{114EC26A-8916-48A7-93C8-69DA113F22AC}" type="slidenum">
              <a:rPr lang="en-US" smtClean="0"/>
              <a:t>‹#›</a:t>
            </a:fld>
            <a:endParaRPr lang="en-US"/>
          </a:p>
        </p:txBody>
      </p:sp>
      <p:sp>
        <p:nvSpPr>
          <p:cNvPr id="10" name="TextBox 9">
            <a:extLst>
              <a:ext uri="{FF2B5EF4-FFF2-40B4-BE49-F238E27FC236}">
                <a16:creationId xmlns:a16="http://schemas.microsoft.com/office/drawing/2014/main" id="{ED35A1CA-ACA8-CEF4-A53F-11E776E2DDAC}"/>
              </a:ext>
            </a:extLst>
          </p:cNvPr>
          <p:cNvSpPr txBox="1"/>
          <p:nvPr userDrawn="1"/>
        </p:nvSpPr>
        <p:spPr>
          <a:xfrm>
            <a:off x="295564" y="30763"/>
            <a:ext cx="2949846" cy="1200329"/>
          </a:xfrm>
          <a:prstGeom prst="rect">
            <a:avLst/>
          </a:prstGeom>
          <a:noFill/>
        </p:spPr>
        <p:txBody>
          <a:bodyPr wrap="none" rtlCol="0">
            <a:spAutoFit/>
          </a:bodyPr>
          <a:lstStyle/>
          <a:p>
            <a:r>
              <a:rPr lang="en-US" sz="7200" b="1" dirty="0">
                <a:latin typeface="Tempus Sans ITC" panose="04020404030D07020202" pitchFamily="82" charset="0"/>
                <a:cs typeface="Traditional Arabic" panose="020F0502020204030204" pitchFamily="18" charset="-78"/>
              </a:rPr>
              <a:t>JAMES</a:t>
            </a:r>
          </a:p>
        </p:txBody>
      </p:sp>
    </p:spTree>
    <p:extLst>
      <p:ext uri="{BB962C8B-B14F-4D97-AF65-F5344CB8AC3E}">
        <p14:creationId xmlns:p14="http://schemas.microsoft.com/office/powerpoint/2010/main" val="35046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7F53CB-52D9-44B6-A173-54A513BF9BC8}"/>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6D8D69D-7E78-4A40-A1FB-CE78F96A693F}"/>
              </a:ext>
            </a:extLst>
          </p:cNvPr>
          <p:cNvSpPr>
            <a:spLocks noGrp="1"/>
          </p:cNvSpPr>
          <p:nvPr>
            <p:ph type="title"/>
          </p:nvPr>
        </p:nvSpPr>
        <p:spPr>
          <a:xfrm>
            <a:off x="838199" y="136525"/>
            <a:ext cx="10515600" cy="880579"/>
          </a:xfrm>
        </p:spPr>
        <p:txBody>
          <a:bodyPr/>
          <a:lstStyle>
            <a:lvl1pPr algn="ctr">
              <a:defRPr b="1">
                <a:solidFill>
                  <a:srgbClr val="6633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F1089D-2AFC-4BB6-AA10-179C7710F494}"/>
              </a:ext>
            </a:extLst>
          </p:cNvPr>
          <p:cNvSpPr>
            <a:spLocks noGrp="1"/>
          </p:cNvSpPr>
          <p:nvPr>
            <p:ph idx="1"/>
          </p:nvPr>
        </p:nvSpPr>
        <p:spPr>
          <a:xfrm>
            <a:off x="0" y="1153629"/>
            <a:ext cx="12046226" cy="5023334"/>
          </a:xfrm>
        </p:spPr>
        <p:txBody>
          <a:bodyPr/>
          <a:lstStyle>
            <a:lvl1pPr>
              <a:defRPr b="1">
                <a:solidFill>
                  <a:srgbClr val="663300"/>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903E72-3A71-486B-9984-CB396E983805}"/>
              </a:ext>
            </a:extLst>
          </p:cNvPr>
          <p:cNvSpPr>
            <a:spLocks noGrp="1"/>
          </p:cNvSpPr>
          <p:nvPr>
            <p:ph type="dt" sz="half" idx="10"/>
          </p:nvPr>
        </p:nvSpPr>
        <p:spPr>
          <a:xfrm>
            <a:off x="98368" y="6356350"/>
            <a:ext cx="2743200" cy="365125"/>
          </a:xfrm>
        </p:spPr>
        <p:txBody>
          <a:bodyPr/>
          <a:lstStyle>
            <a:lvl1pPr>
              <a:defRPr>
                <a:solidFill>
                  <a:srgbClr val="663300"/>
                </a:solidFill>
              </a:defRPr>
            </a:lvl1pPr>
          </a:lstStyle>
          <a:p>
            <a:r>
              <a:rPr lang="en-US"/>
              <a:t>July 2023</a:t>
            </a:r>
            <a:endParaRPr lang="en-US" dirty="0"/>
          </a:p>
        </p:txBody>
      </p:sp>
      <p:sp>
        <p:nvSpPr>
          <p:cNvPr id="5" name="Footer Placeholder 4">
            <a:extLst>
              <a:ext uri="{FF2B5EF4-FFF2-40B4-BE49-F238E27FC236}">
                <a16:creationId xmlns:a16="http://schemas.microsoft.com/office/drawing/2014/main" id="{85A42BD6-A394-49BA-8C44-B46EDF748B69}"/>
              </a:ext>
            </a:extLst>
          </p:cNvPr>
          <p:cNvSpPr>
            <a:spLocks noGrp="1"/>
          </p:cNvSpPr>
          <p:nvPr>
            <p:ph type="ftr" sz="quarter" idx="11"/>
          </p:nvPr>
        </p:nvSpPr>
        <p:spPr/>
        <p:txBody>
          <a:bodyPr/>
          <a:lstStyle>
            <a:lvl1pPr>
              <a:defRPr>
                <a:solidFill>
                  <a:srgbClr val="663300"/>
                </a:solidFill>
              </a:defRPr>
            </a:lvl1pPr>
          </a:lstStyle>
          <a:p>
            <a:r>
              <a:rPr lang="en-US"/>
              <a:t>Embry Hills 2023 – The Book of James</a:t>
            </a:r>
            <a:endParaRPr lang="en-US" dirty="0"/>
          </a:p>
        </p:txBody>
      </p:sp>
      <p:sp>
        <p:nvSpPr>
          <p:cNvPr id="6" name="Slide Number Placeholder 5">
            <a:extLst>
              <a:ext uri="{FF2B5EF4-FFF2-40B4-BE49-F238E27FC236}">
                <a16:creationId xmlns:a16="http://schemas.microsoft.com/office/drawing/2014/main" id="{CAC7E7E2-163E-4992-961B-F6086DB95DB9}"/>
              </a:ext>
            </a:extLst>
          </p:cNvPr>
          <p:cNvSpPr>
            <a:spLocks noGrp="1"/>
          </p:cNvSpPr>
          <p:nvPr>
            <p:ph type="sldNum" sz="quarter" idx="12"/>
          </p:nvPr>
        </p:nvSpPr>
        <p:spPr>
          <a:xfrm>
            <a:off x="9350432" y="6400006"/>
            <a:ext cx="2743200" cy="365125"/>
          </a:xfrm>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428701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D69D-7E78-4A40-A1FB-CE78F96A6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1089D-2AFC-4BB6-AA10-179C7710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03E72-3A71-486B-9984-CB396E983805}"/>
              </a:ext>
            </a:extLst>
          </p:cNvPr>
          <p:cNvSpPr>
            <a:spLocks noGrp="1"/>
          </p:cNvSpPr>
          <p:nvPr>
            <p:ph type="dt" sz="half" idx="10"/>
          </p:nvPr>
        </p:nvSpPr>
        <p:spPr/>
        <p:txBody>
          <a:bodyPr/>
          <a:lstStyle/>
          <a:p>
            <a:r>
              <a:rPr lang="en-US" dirty="0"/>
              <a:t>July 2023</a:t>
            </a:r>
          </a:p>
        </p:txBody>
      </p:sp>
      <p:sp>
        <p:nvSpPr>
          <p:cNvPr id="5" name="Footer Placeholder 4">
            <a:extLst>
              <a:ext uri="{FF2B5EF4-FFF2-40B4-BE49-F238E27FC236}">
                <a16:creationId xmlns:a16="http://schemas.microsoft.com/office/drawing/2014/main" id="{85A42BD6-A394-49BA-8C44-B46EDF748B69}"/>
              </a:ext>
            </a:extLst>
          </p:cNvPr>
          <p:cNvSpPr>
            <a:spLocks noGrp="1"/>
          </p:cNvSpPr>
          <p:nvPr>
            <p:ph type="ftr" sz="quarter" idx="11"/>
          </p:nvPr>
        </p:nvSpPr>
        <p:spPr/>
        <p:txBody>
          <a:bodyPr/>
          <a:lstStyle/>
          <a:p>
            <a:r>
              <a:rPr lang="en-US" dirty="0"/>
              <a:t>Embry Hills 2023 – The Book of James</a:t>
            </a:r>
          </a:p>
        </p:txBody>
      </p:sp>
      <p:sp>
        <p:nvSpPr>
          <p:cNvPr id="6" name="Slide Number Placeholder 5">
            <a:extLst>
              <a:ext uri="{FF2B5EF4-FFF2-40B4-BE49-F238E27FC236}">
                <a16:creationId xmlns:a16="http://schemas.microsoft.com/office/drawing/2014/main" id="{CAC7E7E2-163E-4992-961B-F6086DB95DB9}"/>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323537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FB26-AB49-434F-B44F-78A96C2A7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8CDD9-CD41-42BE-821F-EEFA61D1A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202208-332A-461A-984A-47DB3B5A8C53}"/>
              </a:ext>
            </a:extLst>
          </p:cNvPr>
          <p:cNvSpPr>
            <a:spLocks noGrp="1"/>
          </p:cNvSpPr>
          <p:nvPr>
            <p:ph type="dt" sz="half" idx="10"/>
          </p:nvPr>
        </p:nvSpPr>
        <p:spPr/>
        <p:txBody>
          <a:bodyPr/>
          <a:lstStyle/>
          <a:p>
            <a:r>
              <a:rPr lang="en-US" dirty="0"/>
              <a:t>July 2023</a:t>
            </a:r>
          </a:p>
        </p:txBody>
      </p:sp>
      <p:sp>
        <p:nvSpPr>
          <p:cNvPr id="5" name="Footer Placeholder 4">
            <a:extLst>
              <a:ext uri="{FF2B5EF4-FFF2-40B4-BE49-F238E27FC236}">
                <a16:creationId xmlns:a16="http://schemas.microsoft.com/office/drawing/2014/main" id="{149566F2-9957-4F97-AB9C-569153120A60}"/>
              </a:ext>
            </a:extLst>
          </p:cNvPr>
          <p:cNvSpPr>
            <a:spLocks noGrp="1"/>
          </p:cNvSpPr>
          <p:nvPr>
            <p:ph type="ftr" sz="quarter" idx="11"/>
          </p:nvPr>
        </p:nvSpPr>
        <p:spPr/>
        <p:txBody>
          <a:bodyPr/>
          <a:lstStyle/>
          <a:p>
            <a:r>
              <a:rPr lang="en-US" dirty="0"/>
              <a:t>Embry Hills 2023 – The Book of James</a:t>
            </a:r>
          </a:p>
        </p:txBody>
      </p:sp>
      <p:sp>
        <p:nvSpPr>
          <p:cNvPr id="6" name="Slide Number Placeholder 5">
            <a:extLst>
              <a:ext uri="{FF2B5EF4-FFF2-40B4-BE49-F238E27FC236}">
                <a16:creationId xmlns:a16="http://schemas.microsoft.com/office/drawing/2014/main" id="{C549B732-015C-4540-943F-3B8A2FA321D8}"/>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232922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808B-3AC5-4735-852E-35B59F2BF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DD8C1-A3AB-4F13-B0F5-647BF6D36C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DFF88-CAE7-4E27-8A78-22BF8C3E2C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2F7C1-784A-44C8-B9F0-3361FE32F52A}"/>
              </a:ext>
            </a:extLst>
          </p:cNvPr>
          <p:cNvSpPr>
            <a:spLocks noGrp="1"/>
          </p:cNvSpPr>
          <p:nvPr>
            <p:ph type="dt" sz="half" idx="10"/>
          </p:nvPr>
        </p:nvSpPr>
        <p:spPr/>
        <p:txBody>
          <a:bodyPr/>
          <a:lstStyle/>
          <a:p>
            <a:r>
              <a:rPr lang="en-US" dirty="0"/>
              <a:t>July 2023</a:t>
            </a:r>
          </a:p>
        </p:txBody>
      </p:sp>
      <p:sp>
        <p:nvSpPr>
          <p:cNvPr id="6" name="Footer Placeholder 5">
            <a:extLst>
              <a:ext uri="{FF2B5EF4-FFF2-40B4-BE49-F238E27FC236}">
                <a16:creationId xmlns:a16="http://schemas.microsoft.com/office/drawing/2014/main" id="{6235139D-AC78-4303-B2F3-3B1B54719962}"/>
              </a:ext>
            </a:extLst>
          </p:cNvPr>
          <p:cNvSpPr>
            <a:spLocks noGrp="1"/>
          </p:cNvSpPr>
          <p:nvPr>
            <p:ph type="ftr" sz="quarter" idx="11"/>
          </p:nvPr>
        </p:nvSpPr>
        <p:spPr/>
        <p:txBody>
          <a:bodyPr/>
          <a:lstStyle/>
          <a:p>
            <a:r>
              <a:rPr lang="en-US" dirty="0"/>
              <a:t>Embry Hills 2023 – The Book of James</a:t>
            </a:r>
          </a:p>
        </p:txBody>
      </p:sp>
      <p:sp>
        <p:nvSpPr>
          <p:cNvPr id="7" name="Slide Number Placeholder 6">
            <a:extLst>
              <a:ext uri="{FF2B5EF4-FFF2-40B4-BE49-F238E27FC236}">
                <a16:creationId xmlns:a16="http://schemas.microsoft.com/office/drawing/2014/main" id="{B7DEA938-8A08-4071-B6A7-317486799A7B}"/>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334824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4E32-5661-4E27-BC93-54156B79C3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16ADA-B9B0-4098-A7AA-DDE6CB52C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9D6F61-EFDB-4670-BEBB-42E627290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9F62C-94F1-49D6-B716-AB37A7F8B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C7605-30FB-4AC0-8B9B-C4A7C204C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9A61C8-8006-4291-86DD-EAD70EBF5BC4}"/>
              </a:ext>
            </a:extLst>
          </p:cNvPr>
          <p:cNvSpPr>
            <a:spLocks noGrp="1"/>
          </p:cNvSpPr>
          <p:nvPr>
            <p:ph type="dt" sz="half" idx="10"/>
          </p:nvPr>
        </p:nvSpPr>
        <p:spPr/>
        <p:txBody>
          <a:bodyPr/>
          <a:lstStyle/>
          <a:p>
            <a:r>
              <a:rPr lang="en-US" dirty="0"/>
              <a:t>July 2023</a:t>
            </a:r>
          </a:p>
        </p:txBody>
      </p:sp>
      <p:sp>
        <p:nvSpPr>
          <p:cNvPr id="8" name="Footer Placeholder 7">
            <a:extLst>
              <a:ext uri="{FF2B5EF4-FFF2-40B4-BE49-F238E27FC236}">
                <a16:creationId xmlns:a16="http://schemas.microsoft.com/office/drawing/2014/main" id="{3A4079F6-B654-4D40-90D3-00F7970B6C25}"/>
              </a:ext>
            </a:extLst>
          </p:cNvPr>
          <p:cNvSpPr>
            <a:spLocks noGrp="1"/>
          </p:cNvSpPr>
          <p:nvPr>
            <p:ph type="ftr" sz="quarter" idx="11"/>
          </p:nvPr>
        </p:nvSpPr>
        <p:spPr/>
        <p:txBody>
          <a:bodyPr/>
          <a:lstStyle/>
          <a:p>
            <a:r>
              <a:rPr lang="en-US" dirty="0"/>
              <a:t>Embry Hills 2023 – The Book of James</a:t>
            </a:r>
          </a:p>
        </p:txBody>
      </p:sp>
      <p:sp>
        <p:nvSpPr>
          <p:cNvPr id="9" name="Slide Number Placeholder 8">
            <a:extLst>
              <a:ext uri="{FF2B5EF4-FFF2-40B4-BE49-F238E27FC236}">
                <a16:creationId xmlns:a16="http://schemas.microsoft.com/office/drawing/2014/main" id="{0B88C29B-FB52-4A10-A3A7-D493283384D7}"/>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321522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BEC0-8AD3-40D8-9E6E-3FB5BEEE08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891D1E-64E0-418E-B195-B695A7FA053F}"/>
              </a:ext>
            </a:extLst>
          </p:cNvPr>
          <p:cNvSpPr>
            <a:spLocks noGrp="1"/>
          </p:cNvSpPr>
          <p:nvPr>
            <p:ph type="dt" sz="half" idx="10"/>
          </p:nvPr>
        </p:nvSpPr>
        <p:spPr/>
        <p:txBody>
          <a:bodyPr/>
          <a:lstStyle/>
          <a:p>
            <a:r>
              <a:rPr lang="en-US" dirty="0"/>
              <a:t>July 2023</a:t>
            </a:r>
          </a:p>
        </p:txBody>
      </p:sp>
      <p:sp>
        <p:nvSpPr>
          <p:cNvPr id="4" name="Footer Placeholder 3">
            <a:extLst>
              <a:ext uri="{FF2B5EF4-FFF2-40B4-BE49-F238E27FC236}">
                <a16:creationId xmlns:a16="http://schemas.microsoft.com/office/drawing/2014/main" id="{53FBC228-B4E7-4B68-9670-A2018DC5A186}"/>
              </a:ext>
            </a:extLst>
          </p:cNvPr>
          <p:cNvSpPr>
            <a:spLocks noGrp="1"/>
          </p:cNvSpPr>
          <p:nvPr>
            <p:ph type="ftr" sz="quarter" idx="11"/>
          </p:nvPr>
        </p:nvSpPr>
        <p:spPr/>
        <p:txBody>
          <a:bodyPr/>
          <a:lstStyle/>
          <a:p>
            <a:r>
              <a:rPr lang="en-US" dirty="0"/>
              <a:t>Embry Hills 2023 – The Book of James</a:t>
            </a:r>
          </a:p>
        </p:txBody>
      </p:sp>
      <p:sp>
        <p:nvSpPr>
          <p:cNvPr id="5" name="Slide Number Placeholder 4">
            <a:extLst>
              <a:ext uri="{FF2B5EF4-FFF2-40B4-BE49-F238E27FC236}">
                <a16:creationId xmlns:a16="http://schemas.microsoft.com/office/drawing/2014/main" id="{96528329-5835-400D-B118-F0BD2634FA57}"/>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240483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00253-8B04-47B8-A3F2-E8269A3EE27B}"/>
              </a:ext>
            </a:extLst>
          </p:cNvPr>
          <p:cNvSpPr>
            <a:spLocks noGrp="1"/>
          </p:cNvSpPr>
          <p:nvPr>
            <p:ph type="dt" sz="half" idx="10"/>
          </p:nvPr>
        </p:nvSpPr>
        <p:spPr/>
        <p:txBody>
          <a:bodyPr/>
          <a:lstStyle/>
          <a:p>
            <a:r>
              <a:rPr lang="en-US" dirty="0"/>
              <a:t>July 2023</a:t>
            </a:r>
          </a:p>
        </p:txBody>
      </p:sp>
      <p:sp>
        <p:nvSpPr>
          <p:cNvPr id="3" name="Footer Placeholder 2">
            <a:extLst>
              <a:ext uri="{FF2B5EF4-FFF2-40B4-BE49-F238E27FC236}">
                <a16:creationId xmlns:a16="http://schemas.microsoft.com/office/drawing/2014/main" id="{B2CD8F44-7462-4479-983A-F577D9755DCC}"/>
              </a:ext>
            </a:extLst>
          </p:cNvPr>
          <p:cNvSpPr>
            <a:spLocks noGrp="1"/>
          </p:cNvSpPr>
          <p:nvPr>
            <p:ph type="ftr" sz="quarter" idx="11"/>
          </p:nvPr>
        </p:nvSpPr>
        <p:spPr/>
        <p:txBody>
          <a:bodyPr/>
          <a:lstStyle/>
          <a:p>
            <a:r>
              <a:rPr lang="en-US" dirty="0"/>
              <a:t>Embry Hills 2023 – The Book of James</a:t>
            </a:r>
          </a:p>
        </p:txBody>
      </p:sp>
      <p:sp>
        <p:nvSpPr>
          <p:cNvPr id="4" name="Slide Number Placeholder 3">
            <a:extLst>
              <a:ext uri="{FF2B5EF4-FFF2-40B4-BE49-F238E27FC236}">
                <a16:creationId xmlns:a16="http://schemas.microsoft.com/office/drawing/2014/main" id="{8A91DA35-AE3B-4193-83FD-1298BA4542A5}"/>
              </a:ext>
            </a:extLst>
          </p:cNvPr>
          <p:cNvSpPr>
            <a:spLocks noGrp="1"/>
          </p:cNvSpPr>
          <p:nvPr>
            <p:ph type="sldNum" sz="quarter" idx="12"/>
          </p:nvPr>
        </p:nvSpPr>
        <p:spPr/>
        <p:txBody>
          <a:bodyPr/>
          <a:lstStyle/>
          <a:p>
            <a:fld id="{114EC26A-8916-48A7-93C8-69DA113F22AC}" type="slidenum">
              <a:rPr lang="en-US" smtClean="0"/>
              <a:t>‹#›</a:t>
            </a:fld>
            <a:endParaRPr lang="en-US"/>
          </a:p>
        </p:txBody>
      </p:sp>
    </p:spTree>
    <p:extLst>
      <p:ext uri="{BB962C8B-B14F-4D97-AF65-F5344CB8AC3E}">
        <p14:creationId xmlns:p14="http://schemas.microsoft.com/office/powerpoint/2010/main" val="237259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98214-3FC9-4D8D-851B-72C8B6544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49DF6F-A870-4D93-8925-5E4A69597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BFC34-184F-4810-9354-99AD03FD4B51}"/>
              </a:ext>
            </a:extLst>
          </p:cNvPr>
          <p:cNvSpPr>
            <a:spLocks noGrp="1"/>
          </p:cNvSpPr>
          <p:nvPr>
            <p:ph type="dt" sz="half" idx="2"/>
          </p:nvPr>
        </p:nvSpPr>
        <p:spPr>
          <a:xfrm>
            <a:off x="247997"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July 2023</a:t>
            </a:r>
          </a:p>
        </p:txBody>
      </p:sp>
      <p:sp>
        <p:nvSpPr>
          <p:cNvPr id="5" name="Footer Placeholder 4">
            <a:extLst>
              <a:ext uri="{FF2B5EF4-FFF2-40B4-BE49-F238E27FC236}">
                <a16:creationId xmlns:a16="http://schemas.microsoft.com/office/drawing/2014/main" id="{7DCC269E-A61D-4762-A27E-5BC598A42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Embry Hills 2023 – The Book of James</a:t>
            </a:r>
          </a:p>
        </p:txBody>
      </p:sp>
      <p:sp>
        <p:nvSpPr>
          <p:cNvPr id="6" name="Slide Number Placeholder 5">
            <a:extLst>
              <a:ext uri="{FF2B5EF4-FFF2-40B4-BE49-F238E27FC236}">
                <a16:creationId xmlns:a16="http://schemas.microsoft.com/office/drawing/2014/main" id="{E98DAF06-9857-4B87-9834-87353512F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EC26A-8916-48A7-93C8-69DA113F22AC}" type="slidenum">
              <a:rPr lang="en-US" smtClean="0"/>
              <a:t>‹#›</a:t>
            </a:fld>
            <a:endParaRPr lang="en-US"/>
          </a:p>
        </p:txBody>
      </p:sp>
    </p:spTree>
    <p:extLst>
      <p:ext uri="{BB962C8B-B14F-4D97-AF65-F5344CB8AC3E}">
        <p14:creationId xmlns:p14="http://schemas.microsoft.com/office/powerpoint/2010/main" val="358568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C08265-90E8-44C0-B10E-B37F4D6F9735}"/>
              </a:ext>
            </a:extLst>
          </p:cNvPr>
          <p:cNvSpPr>
            <a:spLocks noGrp="1"/>
          </p:cNvSpPr>
          <p:nvPr>
            <p:ph type="subTitle" idx="1"/>
          </p:nvPr>
        </p:nvSpPr>
        <p:spPr>
          <a:xfrm>
            <a:off x="0" y="3840577"/>
            <a:ext cx="12192000" cy="1195249"/>
          </a:xfrm>
        </p:spPr>
        <p:txBody>
          <a:bodyPr>
            <a:noAutofit/>
          </a:bodyPr>
          <a:lstStyle/>
          <a:p>
            <a:r>
              <a:rPr lang="en-US" sz="3200" dirty="0"/>
              <a:t>Practical Christian Living</a:t>
            </a:r>
          </a:p>
          <a:p>
            <a:r>
              <a:rPr lang="en-US" sz="3200" dirty="0"/>
              <a:t>Wholehearted Devotion to Jesus</a:t>
            </a:r>
          </a:p>
        </p:txBody>
      </p:sp>
      <p:sp>
        <p:nvSpPr>
          <p:cNvPr id="4" name="Footer Placeholder 3">
            <a:extLst>
              <a:ext uri="{FF2B5EF4-FFF2-40B4-BE49-F238E27FC236}">
                <a16:creationId xmlns:a16="http://schemas.microsoft.com/office/drawing/2014/main" id="{A9738586-C311-4700-953D-A4CC72E7EFED}"/>
              </a:ext>
            </a:extLst>
          </p:cNvPr>
          <p:cNvSpPr>
            <a:spLocks noGrp="1"/>
          </p:cNvSpPr>
          <p:nvPr>
            <p:ph type="ftr" sz="quarter" idx="11"/>
          </p:nvPr>
        </p:nvSpPr>
        <p:spPr/>
        <p:txBody>
          <a:bodyPr/>
          <a:lstStyle/>
          <a:p>
            <a:r>
              <a:rPr lang="en-US" dirty="0"/>
              <a:t>Embry Hills 2023 – The Book of James</a:t>
            </a:r>
          </a:p>
        </p:txBody>
      </p:sp>
      <p:sp>
        <p:nvSpPr>
          <p:cNvPr id="5" name="Slide Number Placeholder 4">
            <a:extLst>
              <a:ext uri="{FF2B5EF4-FFF2-40B4-BE49-F238E27FC236}">
                <a16:creationId xmlns:a16="http://schemas.microsoft.com/office/drawing/2014/main" id="{9962B5EE-DEFE-4C91-A2C8-21E5070948DE}"/>
              </a:ext>
            </a:extLst>
          </p:cNvPr>
          <p:cNvSpPr>
            <a:spLocks noGrp="1"/>
          </p:cNvSpPr>
          <p:nvPr>
            <p:ph type="sldNum" sz="quarter" idx="12"/>
          </p:nvPr>
        </p:nvSpPr>
        <p:spPr/>
        <p:txBody>
          <a:bodyPr/>
          <a:lstStyle/>
          <a:p>
            <a:fld id="{114EC26A-8916-48A7-93C8-69DA113F22AC}" type="slidenum">
              <a:rPr lang="en-US" smtClean="0"/>
              <a:pPr/>
              <a:t>1</a:t>
            </a:fld>
            <a:endParaRPr lang="en-US"/>
          </a:p>
        </p:txBody>
      </p:sp>
      <p:sp>
        <p:nvSpPr>
          <p:cNvPr id="6" name="Date Placeholder 5">
            <a:extLst>
              <a:ext uri="{FF2B5EF4-FFF2-40B4-BE49-F238E27FC236}">
                <a16:creationId xmlns:a16="http://schemas.microsoft.com/office/drawing/2014/main" id="{2AA5A1E8-A7F5-4005-8386-5CE4692C9FE0}"/>
              </a:ext>
            </a:extLst>
          </p:cNvPr>
          <p:cNvSpPr>
            <a:spLocks noGrp="1"/>
          </p:cNvSpPr>
          <p:nvPr>
            <p:ph type="dt" sz="half" idx="10"/>
          </p:nvPr>
        </p:nvSpPr>
        <p:spPr/>
        <p:txBody>
          <a:bodyPr/>
          <a:lstStyle/>
          <a:p>
            <a:r>
              <a:rPr lang="en-US" dirty="0"/>
              <a:t>July 2023</a:t>
            </a:r>
          </a:p>
        </p:txBody>
      </p:sp>
    </p:spTree>
    <p:extLst>
      <p:ext uri="{BB962C8B-B14F-4D97-AF65-F5344CB8AC3E}">
        <p14:creationId xmlns:p14="http://schemas.microsoft.com/office/powerpoint/2010/main" val="387999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5083F850-CF82-431B-901D-CD6DFFE3AED3}"/>
              </a:ext>
            </a:extLst>
          </p:cNvPr>
          <p:cNvSpPr>
            <a:spLocks noGrp="1" noChangeArrowheads="1"/>
          </p:cNvSpPr>
          <p:nvPr>
            <p:ph type="title"/>
          </p:nvPr>
        </p:nvSpPr>
        <p:spPr>
          <a:xfrm>
            <a:off x="2209800" y="381000"/>
            <a:ext cx="9584634" cy="762000"/>
          </a:xfrm>
        </p:spPr>
        <p:txBody>
          <a:bodyPr/>
          <a:lstStyle/>
          <a:p>
            <a:pPr eaLnBrk="1" hangingPunct="1"/>
            <a:r>
              <a:rPr lang="en-US" altLang="en-US" b="1" dirty="0"/>
              <a:t>Date of James</a:t>
            </a:r>
          </a:p>
        </p:txBody>
      </p:sp>
      <p:sp>
        <p:nvSpPr>
          <p:cNvPr id="44036" name="Rectangle 3">
            <a:extLst>
              <a:ext uri="{FF2B5EF4-FFF2-40B4-BE49-F238E27FC236}">
                <a16:creationId xmlns:a16="http://schemas.microsoft.com/office/drawing/2014/main" id="{28D7FF20-4919-4E45-A09B-DEEDC9FEC4FC}"/>
              </a:ext>
            </a:extLst>
          </p:cNvPr>
          <p:cNvSpPr>
            <a:spLocks noGrp="1" noChangeArrowheads="1"/>
          </p:cNvSpPr>
          <p:nvPr>
            <p:ph idx="1"/>
          </p:nvPr>
        </p:nvSpPr>
        <p:spPr>
          <a:xfrm>
            <a:off x="331303" y="1431234"/>
            <a:ext cx="11463131" cy="4938367"/>
          </a:xfrm>
        </p:spPr>
        <p:txBody>
          <a:bodyPr>
            <a:normAutofit/>
          </a:bodyPr>
          <a:lstStyle/>
          <a:p>
            <a:pPr eaLnBrk="1" hangingPunct="1"/>
            <a:r>
              <a:rPr lang="en-US" altLang="en-US" dirty="0">
                <a:solidFill>
                  <a:schemeClr val="tx1"/>
                </a:solidFill>
              </a:rPr>
              <a:t>May be one of the earliest NT Books</a:t>
            </a:r>
          </a:p>
          <a:p>
            <a:pPr lvl="1" eaLnBrk="1" hangingPunct="1"/>
            <a:r>
              <a:rPr lang="en-US" altLang="en-US" sz="2800" dirty="0"/>
              <a:t>AD 45 – 49</a:t>
            </a:r>
          </a:p>
          <a:p>
            <a:pPr eaLnBrk="1" hangingPunct="1"/>
            <a:r>
              <a:rPr lang="en-US" altLang="en-US" dirty="0">
                <a:solidFill>
                  <a:schemeClr val="tx1"/>
                </a:solidFill>
              </a:rPr>
              <a:t>Josephus says James Was Killed in AD 62</a:t>
            </a:r>
          </a:p>
          <a:p>
            <a:pPr eaLnBrk="1" hangingPunct="1"/>
            <a:r>
              <a:rPr lang="en-US" altLang="en-US" dirty="0">
                <a:solidFill>
                  <a:schemeClr val="tx1"/>
                </a:solidFill>
              </a:rPr>
              <a:t>Christians had been </a:t>
            </a:r>
            <a:r>
              <a:rPr lang="en-US" altLang="en-US" i="1" dirty="0">
                <a:solidFill>
                  <a:schemeClr val="tx1"/>
                </a:solidFill>
              </a:rPr>
              <a:t>“scattered” (Acts 8–35-48 AD</a:t>
            </a:r>
          </a:p>
          <a:p>
            <a:pPr eaLnBrk="1" hangingPunct="1"/>
            <a:r>
              <a:rPr lang="en-US" altLang="en-US" dirty="0">
                <a:solidFill>
                  <a:schemeClr val="tx1"/>
                </a:solidFill>
              </a:rPr>
              <a:t>No Mention of issues of Acts 15 (AD 49)</a:t>
            </a:r>
          </a:p>
          <a:p>
            <a:pPr eaLnBrk="1" hangingPunct="1"/>
            <a:r>
              <a:rPr lang="en-US" altLang="en-US" dirty="0">
                <a:solidFill>
                  <a:schemeClr val="tx1"/>
                </a:solidFill>
              </a:rPr>
              <a:t>No Specific Mention of Gentile Christians (AD 49)</a:t>
            </a:r>
          </a:p>
          <a:p>
            <a:pPr eaLnBrk="1" hangingPunct="1"/>
            <a:r>
              <a:rPr lang="en-US" altLang="en-US" dirty="0">
                <a:solidFill>
                  <a:schemeClr val="tx1"/>
                </a:solidFill>
              </a:rPr>
              <a:t>Economic Inequity Existed (AD 70)</a:t>
            </a:r>
          </a:p>
          <a:p>
            <a:pPr eaLnBrk="1" hangingPunct="1"/>
            <a:r>
              <a:rPr lang="en-US" altLang="en-US" dirty="0">
                <a:solidFill>
                  <a:schemeClr val="tx1"/>
                </a:solidFill>
              </a:rPr>
              <a:t>Orphans and Widows – Famine of AD 44</a:t>
            </a:r>
          </a:p>
          <a:p>
            <a:pPr eaLnBrk="1" hangingPunct="1"/>
            <a:endParaRPr lang="en-US" altLang="en-US" dirty="0"/>
          </a:p>
        </p:txBody>
      </p:sp>
      <p:sp>
        <p:nvSpPr>
          <p:cNvPr id="44033" name="Footer Placeholder 4">
            <a:extLst>
              <a:ext uri="{FF2B5EF4-FFF2-40B4-BE49-F238E27FC236}">
                <a16:creationId xmlns:a16="http://schemas.microsoft.com/office/drawing/2014/main" id="{04EE3AEE-283B-455C-BF9C-5D7714E2DAB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The Book of James</a:t>
            </a:r>
          </a:p>
        </p:txBody>
      </p:sp>
      <p:sp>
        <p:nvSpPr>
          <p:cNvPr id="44034" name="Slide Number Placeholder 5">
            <a:extLst>
              <a:ext uri="{FF2B5EF4-FFF2-40B4-BE49-F238E27FC236}">
                <a16:creationId xmlns:a16="http://schemas.microsoft.com/office/drawing/2014/main" id="{DC5C385C-C529-4867-829A-467A635F87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DEBF7CD4-92BC-45D2-B04C-08B12F0017FB}" type="slidenum">
              <a:rPr lang="en-US" altLang="en-US" sz="1400">
                <a:latin typeface="Times New Roman" panose="02020603050405020304" pitchFamily="18" charset="0"/>
              </a:rPr>
              <a:pPr>
                <a:spcBef>
                  <a:spcPct val="0"/>
                </a:spcBef>
                <a:buClrTx/>
                <a:buFontTx/>
                <a:buNone/>
              </a:pPr>
              <a:t>10</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5835DC03-13F7-4DAB-B8DC-5F8377DA9F89}"/>
              </a:ext>
            </a:extLst>
          </p:cNvPr>
          <p:cNvSpPr>
            <a:spLocks noGrp="1"/>
          </p:cNvSpPr>
          <p:nvPr>
            <p:ph type="dt" sz="half" idx="10"/>
          </p:nvPr>
        </p:nvSpPr>
        <p:spPr/>
        <p:txBody>
          <a:bodyPr/>
          <a:lstStyle/>
          <a:p>
            <a:r>
              <a:rPr lang="en-US" dirty="0"/>
              <a:t>July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94911FA1-550F-403E-B69C-ED0B56331DAB}"/>
              </a:ext>
            </a:extLst>
          </p:cNvPr>
          <p:cNvSpPr>
            <a:spLocks noGrp="1" noChangeArrowheads="1"/>
          </p:cNvSpPr>
          <p:nvPr>
            <p:ph type="title"/>
          </p:nvPr>
        </p:nvSpPr>
        <p:spPr>
          <a:xfrm>
            <a:off x="4267200" y="267854"/>
            <a:ext cx="7772400" cy="711200"/>
          </a:xfrm>
        </p:spPr>
        <p:txBody>
          <a:bodyPr/>
          <a:lstStyle/>
          <a:p>
            <a:pPr eaLnBrk="1" hangingPunct="1"/>
            <a:r>
              <a:rPr lang="en-US" altLang="en-US" b="1" dirty="0"/>
              <a:t>Who Wrote This Letter?</a:t>
            </a:r>
          </a:p>
        </p:txBody>
      </p:sp>
      <p:sp>
        <p:nvSpPr>
          <p:cNvPr id="46084" name="Rectangle 3">
            <a:extLst>
              <a:ext uri="{FF2B5EF4-FFF2-40B4-BE49-F238E27FC236}">
                <a16:creationId xmlns:a16="http://schemas.microsoft.com/office/drawing/2014/main" id="{5067CD85-F134-4EF9-9A21-F58816AE351F}"/>
              </a:ext>
            </a:extLst>
          </p:cNvPr>
          <p:cNvSpPr>
            <a:spLocks noGrp="1" noChangeArrowheads="1"/>
          </p:cNvSpPr>
          <p:nvPr>
            <p:ph idx="1"/>
          </p:nvPr>
        </p:nvSpPr>
        <p:spPr>
          <a:xfrm>
            <a:off x="159027" y="1209964"/>
            <a:ext cx="11714922" cy="5114636"/>
          </a:xfrm>
        </p:spPr>
        <p:txBody>
          <a:bodyPr>
            <a:normAutofit fontScale="92500" lnSpcReduction="10000"/>
          </a:bodyPr>
          <a:lstStyle/>
          <a:p>
            <a:pPr eaLnBrk="1" hangingPunct="1">
              <a:lnSpc>
                <a:spcPct val="90000"/>
              </a:lnSpc>
            </a:pPr>
            <a:r>
              <a:rPr lang="en-US" altLang="en-US" sz="3000" u="sng" dirty="0"/>
              <a:t>James the Brother of Our Lord</a:t>
            </a:r>
          </a:p>
          <a:p>
            <a:pPr lvl="1" eaLnBrk="1" hangingPunct="1">
              <a:lnSpc>
                <a:spcPct val="90000"/>
              </a:lnSpc>
            </a:pPr>
            <a:r>
              <a:rPr lang="en-US" altLang="en-US" sz="3000" dirty="0"/>
              <a:t>Half-Brother of Jesus (Matt 13:55; Mk 6:3-4) </a:t>
            </a:r>
          </a:p>
          <a:p>
            <a:pPr lvl="1" eaLnBrk="1" hangingPunct="1">
              <a:lnSpc>
                <a:spcPct val="90000"/>
              </a:lnSpc>
            </a:pPr>
            <a:r>
              <a:rPr lang="en-US" altLang="en-US" sz="3000" dirty="0"/>
              <a:t>Did not believe in Jesus at First (John 7:5; 2:12; Mk 6:4)</a:t>
            </a:r>
          </a:p>
          <a:p>
            <a:pPr lvl="1" eaLnBrk="1" hangingPunct="1">
              <a:lnSpc>
                <a:spcPct val="90000"/>
              </a:lnSpc>
            </a:pPr>
            <a:r>
              <a:rPr lang="en-US" altLang="en-US" sz="3000" dirty="0"/>
              <a:t>Disciple after the resurrection (Acts 1:14; 1 Cor 15:7)</a:t>
            </a:r>
          </a:p>
          <a:p>
            <a:pPr lvl="1" eaLnBrk="1" hangingPunct="1">
              <a:lnSpc>
                <a:spcPct val="90000"/>
              </a:lnSpc>
            </a:pPr>
            <a:r>
              <a:rPr lang="en-US" altLang="en-US" sz="3000" dirty="0"/>
              <a:t>Became a Leader in Jerusalem (Acts 12:17)</a:t>
            </a:r>
          </a:p>
          <a:p>
            <a:pPr lvl="1" eaLnBrk="1" hangingPunct="1">
              <a:lnSpc>
                <a:spcPct val="90000"/>
              </a:lnSpc>
            </a:pPr>
            <a:r>
              <a:rPr lang="en-US" altLang="en-US" sz="3000" dirty="0"/>
              <a:t>Peter sent a message to him out of prison (Acts 12:17)</a:t>
            </a:r>
          </a:p>
          <a:p>
            <a:pPr lvl="1" eaLnBrk="1" hangingPunct="1">
              <a:lnSpc>
                <a:spcPct val="90000"/>
              </a:lnSpc>
            </a:pPr>
            <a:r>
              <a:rPr lang="en-US" altLang="en-US" sz="3000" dirty="0"/>
              <a:t>Important role in the council at Jerusalem (Acts 15)</a:t>
            </a:r>
          </a:p>
          <a:p>
            <a:pPr lvl="1" eaLnBrk="1" hangingPunct="1">
              <a:lnSpc>
                <a:spcPct val="90000"/>
              </a:lnSpc>
            </a:pPr>
            <a:r>
              <a:rPr lang="en-US" altLang="en-US" sz="3000" dirty="0"/>
              <a:t>Paul brought him a greeting (Acts 21:18)</a:t>
            </a:r>
          </a:p>
          <a:p>
            <a:pPr lvl="1" eaLnBrk="1" hangingPunct="1">
              <a:lnSpc>
                <a:spcPct val="90000"/>
              </a:lnSpc>
            </a:pPr>
            <a:r>
              <a:rPr lang="en-US" altLang="en-US" sz="3000" dirty="0"/>
              <a:t>Called a “Pillar” of the church at Jerusalem (Gal 2:9)</a:t>
            </a:r>
          </a:p>
          <a:p>
            <a:pPr lvl="1" eaLnBrk="1" hangingPunct="1">
              <a:lnSpc>
                <a:spcPct val="90000"/>
              </a:lnSpc>
            </a:pPr>
            <a:r>
              <a:rPr lang="en-US" altLang="en-US" sz="3000" dirty="0"/>
              <a:t>Died in AD 62 – Beaten with clubs, or Thrown off Temple</a:t>
            </a:r>
          </a:p>
          <a:p>
            <a:pPr lvl="1" eaLnBrk="1" hangingPunct="1">
              <a:lnSpc>
                <a:spcPct val="90000"/>
              </a:lnSpc>
            </a:pPr>
            <a:r>
              <a:rPr lang="en-US" altLang="en-US" sz="3000" dirty="0"/>
              <a:t>Other Passages: Matt 13:15; 12:46; Mk 6:2; Gal 1:19; Acts 12:17; 15:13; 21:18 (elder), 1 Cor 15:5-7</a:t>
            </a:r>
          </a:p>
          <a:p>
            <a:pPr lvl="1" eaLnBrk="1" hangingPunct="1">
              <a:lnSpc>
                <a:spcPct val="90000"/>
              </a:lnSpc>
            </a:pPr>
            <a:endParaRPr lang="en-US" altLang="en-US" dirty="0"/>
          </a:p>
        </p:txBody>
      </p:sp>
      <p:sp>
        <p:nvSpPr>
          <p:cNvPr id="46081" name="Footer Placeholder 4">
            <a:extLst>
              <a:ext uri="{FF2B5EF4-FFF2-40B4-BE49-F238E27FC236}">
                <a16:creationId xmlns:a16="http://schemas.microsoft.com/office/drawing/2014/main" id="{95D233CE-FF81-45FF-BB92-B552BDBDBB0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46082" name="Slide Number Placeholder 5">
            <a:extLst>
              <a:ext uri="{FF2B5EF4-FFF2-40B4-BE49-F238E27FC236}">
                <a16:creationId xmlns:a16="http://schemas.microsoft.com/office/drawing/2014/main" id="{FEAE1DAD-1A8A-4255-AADF-FD57C1B65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613A3800-E661-43ED-9EB0-C416D5CCB309}" type="slidenum">
              <a:rPr lang="en-US" altLang="en-US" sz="1400">
                <a:latin typeface="Times New Roman" panose="02020603050405020304" pitchFamily="18" charset="0"/>
              </a:rPr>
              <a:pPr>
                <a:spcBef>
                  <a:spcPct val="0"/>
                </a:spcBef>
                <a:buClrTx/>
                <a:buFontTx/>
                <a:buNone/>
              </a:pPr>
              <a:t>11</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67BC5E0D-96F6-47C1-8639-B901DDC2221F}"/>
              </a:ext>
            </a:extLst>
          </p:cNvPr>
          <p:cNvSpPr>
            <a:spLocks noGrp="1"/>
          </p:cNvSpPr>
          <p:nvPr>
            <p:ph type="dt" sz="half" idx="10"/>
          </p:nvPr>
        </p:nvSpPr>
        <p:spPr/>
        <p:txBody>
          <a:bodyPr/>
          <a:lstStyle/>
          <a:p>
            <a:r>
              <a:rPr lang="en-US" dirty="0"/>
              <a:t>July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B8793B6B-4C58-4613-B215-87A05D9EA07C}"/>
              </a:ext>
            </a:extLst>
          </p:cNvPr>
          <p:cNvSpPr>
            <a:spLocks noGrp="1"/>
          </p:cNvSpPr>
          <p:nvPr>
            <p:ph type="title"/>
          </p:nvPr>
        </p:nvSpPr>
        <p:spPr/>
        <p:txBody>
          <a:bodyPr/>
          <a:lstStyle/>
          <a:p>
            <a:r>
              <a:rPr lang="en-US" altLang="en-US" dirty="0"/>
              <a:t>Why is This Important?</a:t>
            </a:r>
          </a:p>
        </p:txBody>
      </p:sp>
      <p:sp>
        <p:nvSpPr>
          <p:cNvPr id="48130" name="Content Placeholder 2">
            <a:extLst>
              <a:ext uri="{FF2B5EF4-FFF2-40B4-BE49-F238E27FC236}">
                <a16:creationId xmlns:a16="http://schemas.microsoft.com/office/drawing/2014/main" id="{F571DCA7-2CB7-400B-A984-C5195413639E}"/>
              </a:ext>
            </a:extLst>
          </p:cNvPr>
          <p:cNvSpPr>
            <a:spLocks noGrp="1"/>
          </p:cNvSpPr>
          <p:nvPr>
            <p:ph idx="1"/>
          </p:nvPr>
        </p:nvSpPr>
        <p:spPr>
          <a:xfrm>
            <a:off x="702365" y="1752600"/>
            <a:ext cx="10651435" cy="4191000"/>
          </a:xfrm>
        </p:spPr>
        <p:txBody>
          <a:bodyPr/>
          <a:lstStyle/>
          <a:p>
            <a:r>
              <a:rPr lang="en-US" altLang="en-US" dirty="0">
                <a:solidFill>
                  <a:schemeClr val="tx1"/>
                </a:solidFill>
              </a:rPr>
              <a:t>People’s Hearts Can Change</a:t>
            </a:r>
          </a:p>
          <a:p>
            <a:endParaRPr lang="en-US" altLang="en-US" dirty="0">
              <a:solidFill>
                <a:schemeClr val="tx1"/>
              </a:solidFill>
            </a:endParaRPr>
          </a:p>
          <a:p>
            <a:r>
              <a:rPr lang="en-US" altLang="en-US" dirty="0">
                <a:solidFill>
                  <a:schemeClr val="tx1"/>
                </a:solidFill>
              </a:rPr>
              <a:t>God’s Power Changes Hearts</a:t>
            </a:r>
          </a:p>
          <a:p>
            <a:endParaRPr lang="en-US" altLang="en-US" dirty="0">
              <a:solidFill>
                <a:schemeClr val="tx1"/>
              </a:solidFill>
            </a:endParaRPr>
          </a:p>
          <a:p>
            <a:r>
              <a:rPr lang="en-US" altLang="en-US" dirty="0">
                <a:solidFill>
                  <a:schemeClr val="tx1"/>
                </a:solidFill>
              </a:rPr>
              <a:t>Past Mistakes Don</a:t>
            </a:r>
            <a:r>
              <a:rPr lang="fr-FR" altLang="en-US" dirty="0">
                <a:solidFill>
                  <a:schemeClr val="tx1"/>
                </a:solidFill>
              </a:rPr>
              <a:t>’</a:t>
            </a:r>
            <a:r>
              <a:rPr lang="en-US" altLang="en-US" dirty="0">
                <a:solidFill>
                  <a:schemeClr val="tx1"/>
                </a:solidFill>
              </a:rPr>
              <a:t>t Prevent Future Service</a:t>
            </a:r>
          </a:p>
          <a:p>
            <a:endParaRPr lang="en-US" altLang="en-US" dirty="0">
              <a:solidFill>
                <a:schemeClr val="tx1"/>
              </a:solidFill>
            </a:endParaRPr>
          </a:p>
          <a:p>
            <a:r>
              <a:rPr lang="en-US" altLang="en-US" dirty="0">
                <a:solidFill>
                  <a:schemeClr val="tx1"/>
                </a:solidFill>
              </a:rPr>
              <a:t>Having a “Faith Based” Relationship with Jesus Matters</a:t>
            </a:r>
          </a:p>
        </p:txBody>
      </p:sp>
      <p:sp>
        <p:nvSpPr>
          <p:cNvPr id="48131" name="Footer Placeholder 3">
            <a:extLst>
              <a:ext uri="{FF2B5EF4-FFF2-40B4-BE49-F238E27FC236}">
                <a16:creationId xmlns:a16="http://schemas.microsoft.com/office/drawing/2014/main" id="{05295354-DB71-4897-B4DF-3494866B893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48132" name="Slide Number Placeholder 4">
            <a:extLst>
              <a:ext uri="{FF2B5EF4-FFF2-40B4-BE49-F238E27FC236}">
                <a16:creationId xmlns:a16="http://schemas.microsoft.com/office/drawing/2014/main" id="{22F3BBB5-C45A-4C43-8B9A-94C92FA36D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131DCD97-998A-48AC-8144-E23C350765CA}" type="slidenum">
              <a:rPr lang="en-US" altLang="en-US" sz="1400">
                <a:latin typeface="Times New Roman" panose="02020603050405020304" pitchFamily="18" charset="0"/>
              </a:rPr>
              <a:pPr>
                <a:spcBef>
                  <a:spcPct val="0"/>
                </a:spcBef>
                <a:buClrTx/>
                <a:buFontTx/>
                <a:buNone/>
              </a:pPr>
              <a:t>12</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79EB983C-1258-4066-B9B8-EE70EC80DD3A}"/>
              </a:ext>
            </a:extLst>
          </p:cNvPr>
          <p:cNvSpPr>
            <a:spLocks noGrp="1"/>
          </p:cNvSpPr>
          <p:nvPr>
            <p:ph type="dt" sz="half" idx="10"/>
          </p:nvPr>
        </p:nvSpPr>
        <p:spPr/>
        <p:txBody>
          <a:bodyPr/>
          <a:lstStyle/>
          <a:p>
            <a:r>
              <a:rPr lang="en-US" dirty="0"/>
              <a:t>July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0F0C013C-1919-4BA8-A258-C2426E14E619}"/>
              </a:ext>
            </a:extLst>
          </p:cNvPr>
          <p:cNvSpPr>
            <a:spLocks noGrp="1" noChangeArrowheads="1"/>
          </p:cNvSpPr>
          <p:nvPr>
            <p:ph type="title"/>
          </p:nvPr>
        </p:nvSpPr>
        <p:spPr/>
        <p:txBody>
          <a:bodyPr/>
          <a:lstStyle/>
          <a:p>
            <a:pPr eaLnBrk="1" hangingPunct="1"/>
            <a:r>
              <a:rPr lang="en-US" altLang="en-US" b="1" dirty="0"/>
              <a:t>Authenticity of James</a:t>
            </a:r>
          </a:p>
        </p:txBody>
      </p:sp>
      <p:sp>
        <p:nvSpPr>
          <p:cNvPr id="49156" name="Rectangle 3">
            <a:extLst>
              <a:ext uri="{FF2B5EF4-FFF2-40B4-BE49-F238E27FC236}">
                <a16:creationId xmlns:a16="http://schemas.microsoft.com/office/drawing/2014/main" id="{5C0B4599-2B65-47FF-9C3C-E4BBC727856F}"/>
              </a:ext>
            </a:extLst>
          </p:cNvPr>
          <p:cNvSpPr>
            <a:spLocks noGrp="1" noChangeArrowheads="1"/>
          </p:cNvSpPr>
          <p:nvPr>
            <p:ph idx="1"/>
          </p:nvPr>
        </p:nvSpPr>
        <p:spPr>
          <a:xfrm>
            <a:off x="0" y="1228436"/>
            <a:ext cx="12192000" cy="5182190"/>
          </a:xfrm>
        </p:spPr>
        <p:txBody>
          <a:bodyPr/>
          <a:lstStyle/>
          <a:p>
            <a:pPr eaLnBrk="1" hangingPunct="1"/>
            <a:r>
              <a:rPr lang="en-US" altLang="en-US" u="sng" dirty="0"/>
              <a:t>One Of The Most Challenged Books In NT</a:t>
            </a:r>
          </a:p>
          <a:p>
            <a:pPr lvl="1" eaLnBrk="1" hangingPunct="1"/>
            <a:endParaRPr lang="en-US" altLang="en-US" sz="2800" b="1" dirty="0"/>
          </a:p>
          <a:p>
            <a:pPr lvl="1" eaLnBrk="1" hangingPunct="1"/>
            <a:r>
              <a:rPr lang="en-US" altLang="en-US" sz="2800" b="1" dirty="0"/>
              <a:t>Luther calls it an “epistle of straw”</a:t>
            </a:r>
          </a:p>
          <a:p>
            <a:pPr lvl="1" eaLnBrk="1" hangingPunct="1"/>
            <a:endParaRPr lang="en-US" altLang="en-US" sz="2800" b="1" dirty="0"/>
          </a:p>
          <a:p>
            <a:pPr lvl="1" eaLnBrk="1" hangingPunct="1"/>
            <a:r>
              <a:rPr lang="en-US" altLang="en-US" sz="2800" b="1" dirty="0"/>
              <a:t>Luther found Paul and James in conflict</a:t>
            </a:r>
          </a:p>
          <a:p>
            <a:pPr lvl="1" eaLnBrk="1" hangingPunct="1"/>
            <a:endParaRPr lang="en-US" altLang="en-US" sz="2800" b="1" dirty="0"/>
          </a:p>
          <a:p>
            <a:pPr lvl="1" eaLnBrk="1" hangingPunct="1"/>
            <a:r>
              <a:rPr lang="en-US" altLang="en-US" sz="2800" b="1" dirty="0"/>
              <a:t>Others feel the author has a low view of Christianity </a:t>
            </a:r>
            <a:r>
              <a:rPr lang="en-US" altLang="en-US" sz="2800" i="1" dirty="0"/>
              <a:t>(Only mentions Jesus Twice).  </a:t>
            </a:r>
            <a:r>
              <a:rPr lang="en-US" altLang="en-US" sz="2800" b="0" i="1" dirty="0"/>
              <a:t>I count up to 35 references to Christ or His teaching</a:t>
            </a:r>
          </a:p>
          <a:p>
            <a:pPr lvl="2" eaLnBrk="1" hangingPunct="1"/>
            <a:endParaRPr lang="en-US" altLang="en-US" sz="2800" dirty="0"/>
          </a:p>
          <a:p>
            <a:pPr lvl="2" eaLnBrk="1" hangingPunct="1"/>
            <a:r>
              <a:rPr lang="en-US" altLang="en-US" sz="2800" dirty="0"/>
              <a:t>Still caught up in the “Law of Works”</a:t>
            </a:r>
            <a:r>
              <a:rPr lang="en-US" altLang="en-US" sz="2800" i="1" dirty="0"/>
              <a:t> </a:t>
            </a:r>
          </a:p>
          <a:p>
            <a:pPr lvl="2" eaLnBrk="1" hangingPunct="1"/>
            <a:r>
              <a:rPr lang="en-US" altLang="en-US" sz="2800" i="1" dirty="0"/>
              <a:t>What is Legalism?  Law Keeping or Law Depending</a:t>
            </a:r>
          </a:p>
          <a:p>
            <a:pPr lvl="2" eaLnBrk="1" hangingPunct="1"/>
            <a:endParaRPr lang="en-US" altLang="en-US" dirty="0"/>
          </a:p>
        </p:txBody>
      </p:sp>
      <p:sp>
        <p:nvSpPr>
          <p:cNvPr id="49153" name="Footer Placeholder 4">
            <a:extLst>
              <a:ext uri="{FF2B5EF4-FFF2-40B4-BE49-F238E27FC236}">
                <a16:creationId xmlns:a16="http://schemas.microsoft.com/office/drawing/2014/main" id="{C032530F-7365-4495-987A-092851D379A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49154" name="Slide Number Placeholder 5">
            <a:extLst>
              <a:ext uri="{FF2B5EF4-FFF2-40B4-BE49-F238E27FC236}">
                <a16:creationId xmlns:a16="http://schemas.microsoft.com/office/drawing/2014/main" id="{D3EB8323-2048-45D9-BBD4-F6B88CBB87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725221DF-161F-402D-89C0-6CD94122B468}" type="slidenum">
              <a:rPr lang="en-US" altLang="en-US" sz="1400">
                <a:latin typeface="Times New Roman" panose="02020603050405020304" pitchFamily="18" charset="0"/>
              </a:rPr>
              <a:pPr>
                <a:spcBef>
                  <a:spcPct val="0"/>
                </a:spcBef>
                <a:buClrTx/>
                <a:buFontTx/>
                <a:buNone/>
              </a:pPr>
              <a:t>13</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52D4D6F0-0FAB-43ED-9FB0-7C6D8D6DFE62}"/>
              </a:ext>
            </a:extLst>
          </p:cNvPr>
          <p:cNvSpPr>
            <a:spLocks noGrp="1"/>
          </p:cNvSpPr>
          <p:nvPr>
            <p:ph type="dt" sz="half" idx="10"/>
          </p:nvPr>
        </p:nvSpPr>
        <p:spPr/>
        <p:txBody>
          <a:bodyPr/>
          <a:lstStyle/>
          <a:p>
            <a:r>
              <a:rPr lang="en-US" dirty="0"/>
              <a:t>July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446A466-19D9-446F-8B0B-B9EFD6A3A31C}"/>
              </a:ext>
            </a:extLst>
          </p:cNvPr>
          <p:cNvSpPr>
            <a:spLocks noGrp="1" noChangeArrowheads="1"/>
          </p:cNvSpPr>
          <p:nvPr>
            <p:ph type="title"/>
          </p:nvPr>
        </p:nvSpPr>
        <p:spPr>
          <a:xfrm>
            <a:off x="2209800" y="304800"/>
            <a:ext cx="7772400" cy="914400"/>
          </a:xfrm>
        </p:spPr>
        <p:txBody>
          <a:bodyPr/>
          <a:lstStyle/>
          <a:p>
            <a:pPr eaLnBrk="1" hangingPunct="1"/>
            <a:r>
              <a:rPr lang="en-US" altLang="en-US" b="1" dirty="0"/>
              <a:t>Authenticity of James</a:t>
            </a:r>
          </a:p>
        </p:txBody>
      </p:sp>
      <p:sp>
        <p:nvSpPr>
          <p:cNvPr id="51204" name="Rectangle 3">
            <a:extLst>
              <a:ext uri="{FF2B5EF4-FFF2-40B4-BE49-F238E27FC236}">
                <a16:creationId xmlns:a16="http://schemas.microsoft.com/office/drawing/2014/main" id="{502869B0-8B48-4869-9211-ACFEF36325AD}"/>
              </a:ext>
            </a:extLst>
          </p:cNvPr>
          <p:cNvSpPr>
            <a:spLocks noGrp="1" noChangeArrowheads="1"/>
          </p:cNvSpPr>
          <p:nvPr>
            <p:ph idx="1"/>
          </p:nvPr>
        </p:nvSpPr>
        <p:spPr>
          <a:xfrm>
            <a:off x="344557" y="1371599"/>
            <a:ext cx="11383617" cy="5349875"/>
          </a:xfrm>
        </p:spPr>
        <p:txBody>
          <a:bodyPr>
            <a:normAutofit/>
          </a:bodyPr>
          <a:lstStyle/>
          <a:p>
            <a:pPr eaLnBrk="1" hangingPunct="1"/>
            <a:r>
              <a:rPr lang="en-US" altLang="en-US" u="sng" dirty="0"/>
              <a:t>James Quotes Jesus</a:t>
            </a:r>
          </a:p>
          <a:p>
            <a:pPr lvl="1" eaLnBrk="1" hangingPunct="1">
              <a:lnSpc>
                <a:spcPct val="80000"/>
              </a:lnSpc>
              <a:spcBef>
                <a:spcPct val="15000"/>
              </a:spcBef>
            </a:pPr>
            <a:r>
              <a:rPr lang="en-US" altLang="en-US" sz="2800" dirty="0"/>
              <a:t>Joy in the midst of Trials </a:t>
            </a:r>
            <a:r>
              <a:rPr lang="en-US" altLang="en-US" sz="2800" b="0" dirty="0"/>
              <a:t>(James 1:2 &amp; Mat 5:10-12)</a:t>
            </a:r>
          </a:p>
          <a:p>
            <a:pPr lvl="1" eaLnBrk="1" hangingPunct="1">
              <a:lnSpc>
                <a:spcPct val="80000"/>
              </a:lnSpc>
              <a:spcBef>
                <a:spcPct val="15000"/>
              </a:spcBef>
            </a:pPr>
            <a:r>
              <a:rPr lang="en-US" altLang="en-US" sz="2800" dirty="0"/>
              <a:t>Asking for good gifts </a:t>
            </a:r>
            <a:r>
              <a:rPr lang="en-US" altLang="en-US" sz="2800" b="0" dirty="0"/>
              <a:t>(James 1:5 &amp; Matt 7:7f)</a:t>
            </a:r>
          </a:p>
          <a:p>
            <a:pPr lvl="1" eaLnBrk="1" hangingPunct="1">
              <a:lnSpc>
                <a:spcPct val="80000"/>
              </a:lnSpc>
              <a:spcBef>
                <a:spcPct val="15000"/>
              </a:spcBef>
            </a:pPr>
            <a:r>
              <a:rPr lang="en-US" altLang="en-US" sz="2800" dirty="0"/>
              <a:t>Teaching against anger </a:t>
            </a:r>
            <a:r>
              <a:rPr lang="en-US" altLang="en-US" sz="2800" b="0" dirty="0"/>
              <a:t>(James 1:20 &amp; Matt 5:22)</a:t>
            </a:r>
          </a:p>
          <a:p>
            <a:pPr lvl="1" eaLnBrk="1" hangingPunct="1">
              <a:lnSpc>
                <a:spcPct val="80000"/>
              </a:lnSpc>
              <a:spcBef>
                <a:spcPct val="15000"/>
              </a:spcBef>
            </a:pPr>
            <a:r>
              <a:rPr lang="en-US" altLang="en-US" sz="2800" dirty="0"/>
              <a:t>Hearers and Doers </a:t>
            </a:r>
            <a:r>
              <a:rPr lang="en-US" altLang="en-US" sz="2800" b="0" dirty="0"/>
              <a:t>(James 1:22 &amp; Matt 7:21-24)</a:t>
            </a:r>
          </a:p>
          <a:p>
            <a:pPr lvl="1" eaLnBrk="1" hangingPunct="1">
              <a:lnSpc>
                <a:spcPct val="80000"/>
              </a:lnSpc>
              <a:spcBef>
                <a:spcPct val="15000"/>
              </a:spcBef>
            </a:pPr>
            <a:r>
              <a:rPr lang="en-US" altLang="en-US" sz="2800" dirty="0"/>
              <a:t>Keeping the whole Law </a:t>
            </a:r>
            <a:r>
              <a:rPr lang="en-US" altLang="en-US" sz="2800" b="0" dirty="0"/>
              <a:t>(James 2:10 &amp; Matt 5:9)</a:t>
            </a:r>
          </a:p>
          <a:p>
            <a:pPr lvl="1" eaLnBrk="1" hangingPunct="1">
              <a:lnSpc>
                <a:spcPct val="80000"/>
              </a:lnSpc>
              <a:spcBef>
                <a:spcPct val="15000"/>
              </a:spcBef>
            </a:pPr>
            <a:r>
              <a:rPr lang="en-US" altLang="en-US" sz="2800" dirty="0"/>
              <a:t>Blessings of Mercy </a:t>
            </a:r>
            <a:r>
              <a:rPr lang="en-US" altLang="en-US" sz="2800" b="0" dirty="0"/>
              <a:t>(James 2:13 &amp; Matt 5:7)</a:t>
            </a:r>
          </a:p>
          <a:p>
            <a:pPr lvl="1" eaLnBrk="1" hangingPunct="1">
              <a:lnSpc>
                <a:spcPct val="80000"/>
              </a:lnSpc>
              <a:spcBef>
                <a:spcPct val="15000"/>
              </a:spcBef>
            </a:pPr>
            <a:r>
              <a:rPr lang="en-US" altLang="en-US" sz="2800" dirty="0"/>
              <a:t>How to be Friends of God </a:t>
            </a:r>
            <a:r>
              <a:rPr lang="en-US" altLang="en-US" sz="2800" b="0" dirty="0"/>
              <a:t>(James 4:4 &amp; Matt 6:24)</a:t>
            </a:r>
          </a:p>
          <a:p>
            <a:pPr lvl="1" eaLnBrk="1" hangingPunct="1">
              <a:lnSpc>
                <a:spcPct val="80000"/>
              </a:lnSpc>
              <a:spcBef>
                <a:spcPct val="15000"/>
              </a:spcBef>
            </a:pPr>
            <a:r>
              <a:rPr lang="en-US" altLang="en-US" sz="2800" dirty="0"/>
              <a:t>Humility </a:t>
            </a:r>
            <a:r>
              <a:rPr lang="en-US" altLang="en-US" sz="2800" b="0" dirty="0"/>
              <a:t>(James 4:10 &amp; Matt 5:5)</a:t>
            </a:r>
          </a:p>
          <a:p>
            <a:pPr lvl="1" eaLnBrk="1" hangingPunct="1">
              <a:lnSpc>
                <a:spcPct val="80000"/>
              </a:lnSpc>
              <a:spcBef>
                <a:spcPct val="15000"/>
              </a:spcBef>
            </a:pPr>
            <a:r>
              <a:rPr lang="en-US" altLang="en-US" sz="2800" dirty="0"/>
              <a:t>Judging Others </a:t>
            </a:r>
            <a:r>
              <a:rPr lang="en-US" altLang="en-US" sz="2800" b="0" dirty="0"/>
              <a:t>(James 4:11-12 &amp; Matt 7:1-5)</a:t>
            </a:r>
          </a:p>
          <a:p>
            <a:pPr lvl="1" eaLnBrk="1" hangingPunct="1">
              <a:lnSpc>
                <a:spcPct val="80000"/>
              </a:lnSpc>
              <a:spcBef>
                <a:spcPct val="15000"/>
              </a:spcBef>
            </a:pPr>
            <a:r>
              <a:rPr lang="en-US" altLang="en-US" sz="2800" dirty="0"/>
              <a:t>Riches and Moths </a:t>
            </a:r>
            <a:r>
              <a:rPr lang="en-US" altLang="en-US" sz="2800" b="0" dirty="0"/>
              <a:t>(James 5:2 &amp; Matt 6:19)</a:t>
            </a:r>
          </a:p>
          <a:p>
            <a:pPr lvl="1" eaLnBrk="1" hangingPunct="1">
              <a:lnSpc>
                <a:spcPct val="80000"/>
              </a:lnSpc>
              <a:spcBef>
                <a:spcPct val="15000"/>
              </a:spcBef>
            </a:pPr>
            <a:r>
              <a:rPr lang="en-US" altLang="en-US" sz="2800" dirty="0"/>
              <a:t>Against Oaths </a:t>
            </a:r>
            <a:r>
              <a:rPr lang="en-US" altLang="en-US" sz="2800" b="0" dirty="0"/>
              <a:t>(James 5:12 &amp; Matt 5:33-37)</a:t>
            </a:r>
          </a:p>
        </p:txBody>
      </p:sp>
      <p:sp>
        <p:nvSpPr>
          <p:cNvPr id="51201" name="Footer Placeholder 4">
            <a:extLst>
              <a:ext uri="{FF2B5EF4-FFF2-40B4-BE49-F238E27FC236}">
                <a16:creationId xmlns:a16="http://schemas.microsoft.com/office/drawing/2014/main" id="{52E895EE-D594-4FA3-915D-CC508C6CDE3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51202" name="Slide Number Placeholder 5">
            <a:extLst>
              <a:ext uri="{FF2B5EF4-FFF2-40B4-BE49-F238E27FC236}">
                <a16:creationId xmlns:a16="http://schemas.microsoft.com/office/drawing/2014/main" id="{CBF1AF20-5EF0-401B-9D31-39733F3895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B910DE8A-ADCF-4776-8312-0C2C2FA64F5A}" type="slidenum">
              <a:rPr lang="en-US" altLang="en-US" sz="1400">
                <a:latin typeface="Times New Roman" panose="02020603050405020304" pitchFamily="18" charset="0"/>
              </a:rPr>
              <a:pPr>
                <a:spcBef>
                  <a:spcPct val="0"/>
                </a:spcBef>
                <a:buClrTx/>
                <a:buFontTx/>
                <a:buNone/>
              </a:pPr>
              <a:t>14</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972AA06C-6324-4F31-B09F-D432ECEE01E3}"/>
              </a:ext>
            </a:extLst>
          </p:cNvPr>
          <p:cNvSpPr>
            <a:spLocks noGrp="1"/>
          </p:cNvSpPr>
          <p:nvPr>
            <p:ph type="dt" sz="half" idx="10"/>
          </p:nvPr>
        </p:nvSpPr>
        <p:spPr/>
        <p:txBody>
          <a:bodyPr/>
          <a:lstStyle/>
          <a:p>
            <a:r>
              <a:rPr lang="en-US" dirty="0"/>
              <a:t>July 2023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3">
            <a:extLst>
              <a:ext uri="{FF2B5EF4-FFF2-40B4-BE49-F238E27FC236}">
                <a16:creationId xmlns:a16="http://schemas.microsoft.com/office/drawing/2014/main" id="{B94E4311-1E7B-4CCA-9E46-A4FADBA595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53250" name="Slide Number Placeholder 4">
            <a:extLst>
              <a:ext uri="{FF2B5EF4-FFF2-40B4-BE49-F238E27FC236}">
                <a16:creationId xmlns:a16="http://schemas.microsoft.com/office/drawing/2014/main" id="{5C7F3823-F940-42DE-8415-79A88CB26F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E093AF6D-1255-475B-86CC-C28C8B0BF76E}" type="slidenum">
              <a:rPr lang="en-US" altLang="en-US" sz="1400">
                <a:latin typeface="Times New Roman" panose="02020603050405020304" pitchFamily="18" charset="0"/>
              </a:rPr>
              <a:pPr>
                <a:spcBef>
                  <a:spcPct val="0"/>
                </a:spcBef>
                <a:buClrTx/>
                <a:buFontTx/>
                <a:buNone/>
              </a:pPr>
              <a:t>15</a:t>
            </a:fld>
            <a:endParaRPr lang="en-US" altLang="en-US" sz="1400">
              <a:latin typeface="Times New Roman" panose="02020603050405020304" pitchFamily="18" charset="0"/>
            </a:endParaRPr>
          </a:p>
        </p:txBody>
      </p:sp>
      <p:graphicFrame>
        <p:nvGraphicFramePr>
          <p:cNvPr id="7" name="Table 6">
            <a:extLst>
              <a:ext uri="{FF2B5EF4-FFF2-40B4-BE49-F238E27FC236}">
                <a16:creationId xmlns:a16="http://schemas.microsoft.com/office/drawing/2014/main" id="{3CA15E77-76A7-4223-8089-7A07A2DB59C7}"/>
              </a:ext>
            </a:extLst>
          </p:cNvPr>
          <p:cNvGraphicFramePr>
            <a:graphicFrameLocks noGrp="1"/>
          </p:cNvGraphicFramePr>
          <p:nvPr>
            <p:extLst>
              <p:ext uri="{D42A27DB-BD31-4B8C-83A1-F6EECF244321}">
                <p14:modId xmlns:p14="http://schemas.microsoft.com/office/powerpoint/2010/main" val="236973258"/>
              </p:ext>
            </p:extLst>
          </p:nvPr>
        </p:nvGraphicFramePr>
        <p:xfrm>
          <a:off x="3934089" y="558798"/>
          <a:ext cx="7772400" cy="5740404"/>
        </p:xfrm>
        <a:graphic>
          <a:graphicData uri="http://schemas.openxmlformats.org/drawingml/2006/table">
            <a:tbl>
              <a:tblPr/>
              <a:tblGrid>
                <a:gridCol w="3691193">
                  <a:extLst>
                    <a:ext uri="{9D8B030D-6E8A-4147-A177-3AD203B41FA5}">
                      <a16:colId xmlns:a16="http://schemas.microsoft.com/office/drawing/2014/main" val="20000"/>
                    </a:ext>
                  </a:extLst>
                </a:gridCol>
                <a:gridCol w="1963994">
                  <a:extLst>
                    <a:ext uri="{9D8B030D-6E8A-4147-A177-3AD203B41FA5}">
                      <a16:colId xmlns:a16="http://schemas.microsoft.com/office/drawing/2014/main" val="20001"/>
                    </a:ext>
                  </a:extLst>
                </a:gridCol>
                <a:gridCol w="2117213">
                  <a:extLst>
                    <a:ext uri="{9D8B030D-6E8A-4147-A177-3AD203B41FA5}">
                      <a16:colId xmlns:a16="http://schemas.microsoft.com/office/drawing/2014/main" val="20002"/>
                    </a:ext>
                  </a:extLst>
                </a:gridCol>
              </a:tblGrid>
              <a:tr h="561338">
                <a:tc gridSpan="3">
                  <a:txBody>
                    <a:bodyPr/>
                    <a:lstStyle/>
                    <a:p>
                      <a:pPr algn="ctr" fontAlgn="b"/>
                      <a:r>
                        <a:rPr lang="en-US" sz="3600" b="1" i="0" u="none" strike="noStrike" dirty="0">
                          <a:solidFill>
                            <a:schemeClr val="tx1"/>
                          </a:solidFill>
                          <a:effectLst/>
                          <a:latin typeface="Calibri" charset="0"/>
                        </a:rPr>
                        <a:t>Authenticity of James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6472">
                <a:tc>
                  <a:txBody>
                    <a:bodyPr/>
                    <a:lstStyle/>
                    <a:p>
                      <a:pPr algn="l" fontAlgn="b"/>
                      <a:r>
                        <a:rPr lang="en-US" sz="1800" b="1" i="0" u="none" strike="noStrike" dirty="0">
                          <a:solidFill>
                            <a:srgbClr val="C00000"/>
                          </a:solidFill>
                          <a:effectLst/>
                          <a:latin typeface="Calibri" charset="0"/>
                        </a:rPr>
                        <a:t> </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800" b="1" i="0" u="none" strike="noStrike" dirty="0">
                          <a:solidFill>
                            <a:srgbClr val="C00000"/>
                          </a:solidFill>
                          <a:effectLst/>
                          <a:latin typeface="Calibri" charset="0"/>
                        </a:rPr>
                        <a:t>Jesus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800" b="1" i="0" u="none" strike="noStrike" dirty="0">
                          <a:solidFill>
                            <a:srgbClr val="C00000"/>
                          </a:solidFill>
                          <a:effectLst/>
                          <a:latin typeface="Calibri" charset="0"/>
                        </a:rPr>
                        <a:t>James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428612">
                <a:tc>
                  <a:txBody>
                    <a:bodyPr/>
                    <a:lstStyle/>
                    <a:p>
                      <a:pPr algn="ctr" fontAlgn="b"/>
                      <a:r>
                        <a:rPr lang="en-US" sz="2400" b="1" i="0" u="none" strike="noStrike" dirty="0">
                          <a:solidFill>
                            <a:schemeClr val="tx1"/>
                          </a:solidFill>
                          <a:effectLst/>
                          <a:latin typeface="Calibri" charset="0"/>
                        </a:rPr>
                        <a:t>Joy in the Midst of Trials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5:1-12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1:2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428612">
                <a:tc>
                  <a:txBody>
                    <a:bodyPr/>
                    <a:lstStyle/>
                    <a:p>
                      <a:pPr algn="ctr" fontAlgn="b"/>
                      <a:r>
                        <a:rPr lang="en-US" sz="2400" b="1" i="0" u="none" strike="noStrike" dirty="0">
                          <a:solidFill>
                            <a:schemeClr val="tx1"/>
                          </a:solidFill>
                          <a:effectLst/>
                          <a:latin typeface="Calibri" charset="0"/>
                        </a:rPr>
                        <a:t>Asking for Good Gifts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Matt 7:7ff</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1:5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428612">
                <a:tc>
                  <a:txBody>
                    <a:bodyPr/>
                    <a:lstStyle/>
                    <a:p>
                      <a:pPr algn="ctr" fontAlgn="b"/>
                      <a:r>
                        <a:rPr lang="en-US" sz="2400" b="1" i="0" u="none" strike="noStrike" dirty="0">
                          <a:solidFill>
                            <a:schemeClr val="tx1"/>
                          </a:solidFill>
                          <a:effectLst/>
                          <a:latin typeface="Calibri" charset="0"/>
                        </a:rPr>
                        <a:t>Teaching Against Anger</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5:22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1:20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428612">
                <a:tc>
                  <a:txBody>
                    <a:bodyPr/>
                    <a:lstStyle/>
                    <a:p>
                      <a:pPr algn="ctr" fontAlgn="b"/>
                      <a:r>
                        <a:rPr lang="en-US" sz="2400" b="1" i="0" u="none" strike="noStrike" dirty="0">
                          <a:solidFill>
                            <a:schemeClr val="tx1"/>
                          </a:solidFill>
                          <a:effectLst/>
                          <a:latin typeface="Calibri" charset="0"/>
                        </a:rPr>
                        <a:t>Hears and Doers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7:21-24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1:22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428612">
                <a:tc>
                  <a:txBody>
                    <a:bodyPr/>
                    <a:lstStyle/>
                    <a:p>
                      <a:pPr algn="ctr" fontAlgn="b"/>
                      <a:r>
                        <a:rPr lang="en-US" sz="2400" b="1" i="0" u="none" strike="noStrike" dirty="0">
                          <a:solidFill>
                            <a:schemeClr val="tx1"/>
                          </a:solidFill>
                          <a:effectLst/>
                          <a:latin typeface="Calibri" charset="0"/>
                        </a:rPr>
                        <a:t>Keeping the Whole Law</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5:9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2:10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6"/>
                  </a:ext>
                </a:extLst>
              </a:tr>
              <a:tr h="428612">
                <a:tc>
                  <a:txBody>
                    <a:bodyPr/>
                    <a:lstStyle/>
                    <a:p>
                      <a:pPr algn="ctr" fontAlgn="b"/>
                      <a:r>
                        <a:rPr lang="en-US" sz="2400" b="1" i="0" u="none" strike="noStrike" dirty="0">
                          <a:solidFill>
                            <a:schemeClr val="tx1"/>
                          </a:solidFill>
                          <a:effectLst/>
                          <a:latin typeface="Calibri" charset="0"/>
                        </a:rPr>
                        <a:t>Blessings of Mercy</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5:7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2:13</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7"/>
                  </a:ext>
                </a:extLst>
              </a:tr>
              <a:tr h="428612">
                <a:tc>
                  <a:txBody>
                    <a:bodyPr/>
                    <a:lstStyle/>
                    <a:p>
                      <a:pPr algn="ctr" fontAlgn="b"/>
                      <a:r>
                        <a:rPr lang="en-US" sz="2400" b="1" i="0" u="none" strike="noStrike" dirty="0">
                          <a:solidFill>
                            <a:schemeClr val="tx1"/>
                          </a:solidFill>
                          <a:effectLst/>
                          <a:latin typeface="Calibri" charset="0"/>
                        </a:rPr>
                        <a:t>How to be Friends of God</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6:24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4:4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8"/>
                  </a:ext>
                </a:extLst>
              </a:tr>
              <a:tr h="428612">
                <a:tc>
                  <a:txBody>
                    <a:bodyPr/>
                    <a:lstStyle/>
                    <a:p>
                      <a:pPr algn="ctr" fontAlgn="b"/>
                      <a:r>
                        <a:rPr lang="en-US" sz="2400" b="1" i="0" u="none" strike="noStrike" dirty="0">
                          <a:solidFill>
                            <a:schemeClr val="tx1"/>
                          </a:solidFill>
                          <a:effectLst/>
                          <a:latin typeface="Calibri" charset="0"/>
                        </a:rPr>
                        <a:t>Humility</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5:5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4:10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9"/>
                  </a:ext>
                </a:extLst>
              </a:tr>
              <a:tr h="428612">
                <a:tc>
                  <a:txBody>
                    <a:bodyPr/>
                    <a:lstStyle/>
                    <a:p>
                      <a:pPr algn="ctr" fontAlgn="b"/>
                      <a:r>
                        <a:rPr lang="en-US" sz="2400" b="1" i="0" u="none" strike="noStrike" dirty="0">
                          <a:solidFill>
                            <a:schemeClr val="tx1"/>
                          </a:solidFill>
                          <a:effectLst/>
                          <a:latin typeface="Calibri" charset="0"/>
                        </a:rPr>
                        <a:t>Judging Others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a:solidFill>
                            <a:schemeClr val="tx1"/>
                          </a:solidFill>
                          <a:effectLst/>
                          <a:latin typeface="Calibri" charset="0"/>
                        </a:rPr>
                        <a:t>Matt 7:1-5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4:11-12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10"/>
                  </a:ext>
                </a:extLst>
              </a:tr>
              <a:tr h="428612">
                <a:tc>
                  <a:txBody>
                    <a:bodyPr/>
                    <a:lstStyle/>
                    <a:p>
                      <a:pPr algn="ctr" fontAlgn="b"/>
                      <a:r>
                        <a:rPr lang="en-US" sz="2400" b="1" i="0" u="none" strike="noStrike" dirty="0">
                          <a:solidFill>
                            <a:schemeClr val="tx1"/>
                          </a:solidFill>
                          <a:effectLst/>
                          <a:latin typeface="Calibri" charset="0"/>
                        </a:rPr>
                        <a:t>Riches and Moths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a:solidFill>
                            <a:schemeClr val="tx1"/>
                          </a:solidFill>
                          <a:effectLst/>
                          <a:latin typeface="Calibri" charset="0"/>
                        </a:rPr>
                        <a:t>Matt 6:19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5:2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11"/>
                  </a:ext>
                </a:extLst>
              </a:tr>
              <a:tr h="446472">
                <a:tc>
                  <a:txBody>
                    <a:bodyPr/>
                    <a:lstStyle/>
                    <a:p>
                      <a:pPr algn="ctr" fontAlgn="b"/>
                      <a:r>
                        <a:rPr lang="en-US" sz="2400" b="1" i="0" u="none" strike="noStrike" dirty="0">
                          <a:solidFill>
                            <a:schemeClr val="tx1"/>
                          </a:solidFill>
                          <a:effectLst/>
                          <a:latin typeface="Calibri" charset="0"/>
                        </a:rPr>
                        <a:t>Against Oaths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sv-SE" sz="2400" b="1" i="0" u="none" strike="noStrike" dirty="0">
                          <a:solidFill>
                            <a:schemeClr val="tx1"/>
                          </a:solidFill>
                          <a:effectLst/>
                          <a:latin typeface="Calibri" charset="0"/>
                        </a:rPr>
                        <a:t>Matt 5:33-37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2400" b="1" i="0" u="none" strike="noStrike" dirty="0">
                          <a:solidFill>
                            <a:schemeClr val="tx1"/>
                          </a:solidFill>
                          <a:effectLst/>
                          <a:latin typeface="Calibri" charset="0"/>
                        </a:rPr>
                        <a:t>James 5:12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12"/>
                  </a:ext>
                </a:extLst>
              </a:tr>
            </a:tbl>
          </a:graphicData>
        </a:graphic>
      </p:graphicFrame>
      <p:sp>
        <p:nvSpPr>
          <p:cNvPr id="2" name="Date Placeholder 1">
            <a:extLst>
              <a:ext uri="{FF2B5EF4-FFF2-40B4-BE49-F238E27FC236}">
                <a16:creationId xmlns:a16="http://schemas.microsoft.com/office/drawing/2014/main" id="{1947483B-8D26-476A-BDD4-3D5D0FF6DF1F}"/>
              </a:ext>
            </a:extLst>
          </p:cNvPr>
          <p:cNvSpPr>
            <a:spLocks noGrp="1"/>
          </p:cNvSpPr>
          <p:nvPr>
            <p:ph type="dt" sz="half" idx="10"/>
          </p:nvPr>
        </p:nvSpPr>
        <p:spPr/>
        <p:txBody>
          <a:bodyPr/>
          <a:lstStyle/>
          <a:p>
            <a:r>
              <a:rPr lang="en-US" dirty="0"/>
              <a:t>July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96395A93-7DB6-4CEC-8B07-516315ABF626}"/>
              </a:ext>
            </a:extLst>
          </p:cNvPr>
          <p:cNvSpPr>
            <a:spLocks noGrp="1" noChangeArrowheads="1"/>
          </p:cNvSpPr>
          <p:nvPr>
            <p:ph type="title"/>
          </p:nvPr>
        </p:nvSpPr>
        <p:spPr>
          <a:xfrm>
            <a:off x="2209799" y="152400"/>
            <a:ext cx="9584635" cy="609600"/>
          </a:xfrm>
          <a:noFill/>
        </p:spPr>
        <p:txBody>
          <a:bodyPr/>
          <a:lstStyle/>
          <a:p>
            <a:pPr eaLnBrk="1" hangingPunct="1"/>
            <a:r>
              <a:rPr lang="en-US" altLang="en-US" sz="3200" b="1" u="sng" dirty="0">
                <a:solidFill>
                  <a:schemeClr val="tx1"/>
                </a:solidFill>
              </a:rPr>
              <a:t>Beatitudes in “James”</a:t>
            </a:r>
          </a:p>
        </p:txBody>
      </p:sp>
      <p:sp>
        <p:nvSpPr>
          <p:cNvPr id="21509" name="Rectangle 3">
            <a:extLst>
              <a:ext uri="{FF2B5EF4-FFF2-40B4-BE49-F238E27FC236}">
                <a16:creationId xmlns:a16="http://schemas.microsoft.com/office/drawing/2014/main" id="{B5F20754-14A3-4E5A-90AB-E5AB6F343BBA}"/>
              </a:ext>
            </a:extLst>
          </p:cNvPr>
          <p:cNvSpPr>
            <a:spLocks noGrp="1" noChangeArrowheads="1"/>
          </p:cNvSpPr>
          <p:nvPr>
            <p:ph idx="1"/>
          </p:nvPr>
        </p:nvSpPr>
        <p:spPr>
          <a:xfrm>
            <a:off x="3305399" y="867519"/>
            <a:ext cx="6922053" cy="5844485"/>
          </a:xfrm>
        </p:spPr>
        <p:txBody>
          <a:bodyPr>
            <a:normAutofit fontScale="85000" lnSpcReduction="20000"/>
          </a:bodyPr>
          <a:lstStyle/>
          <a:p>
            <a:pPr eaLnBrk="1" hangingPunct="1">
              <a:lnSpc>
                <a:spcPct val="90000"/>
              </a:lnSpc>
              <a:defRPr/>
            </a:pPr>
            <a:r>
              <a:rPr lang="en-US" altLang="en-US" u="sng" dirty="0"/>
              <a:t>Poor in Spirit </a:t>
            </a:r>
            <a:r>
              <a:rPr lang="en-US" altLang="en-US" i="1" u="sng" dirty="0"/>
              <a:t>(1:9; 4:10; 3:11; 2:5)</a:t>
            </a:r>
          </a:p>
          <a:p>
            <a:pPr lvl="1" eaLnBrk="1" hangingPunct="1">
              <a:lnSpc>
                <a:spcPct val="90000"/>
              </a:lnSpc>
              <a:defRPr/>
            </a:pPr>
            <a:r>
              <a:rPr lang="en-US" altLang="en-US" sz="2000" i="1" dirty="0"/>
              <a:t>Humble yourself in His presence &amp; He will exalt you (4.10)</a:t>
            </a:r>
          </a:p>
          <a:p>
            <a:pPr eaLnBrk="1" hangingPunct="1">
              <a:lnSpc>
                <a:spcPct val="90000"/>
              </a:lnSpc>
              <a:defRPr/>
            </a:pPr>
            <a:r>
              <a:rPr lang="en-US" altLang="en-US" u="sng" dirty="0"/>
              <a:t>They that mourn </a:t>
            </a:r>
            <a:r>
              <a:rPr lang="en-US" altLang="en-US" i="1" u="sng" dirty="0"/>
              <a:t>(4:9)</a:t>
            </a:r>
          </a:p>
          <a:p>
            <a:pPr lvl="1" eaLnBrk="1" hangingPunct="1">
              <a:lnSpc>
                <a:spcPct val="90000"/>
              </a:lnSpc>
              <a:defRPr/>
            </a:pPr>
            <a:r>
              <a:rPr lang="en-US" altLang="en-US" sz="2000" i="1" dirty="0"/>
              <a:t>Be Miserable, Mourn, and Weep (4.9)</a:t>
            </a:r>
          </a:p>
          <a:p>
            <a:pPr eaLnBrk="1" hangingPunct="1">
              <a:lnSpc>
                <a:spcPct val="90000"/>
              </a:lnSpc>
              <a:defRPr/>
            </a:pPr>
            <a:r>
              <a:rPr lang="en-US" altLang="en-US" u="sng" dirty="0"/>
              <a:t>Meekness </a:t>
            </a:r>
            <a:r>
              <a:rPr lang="en-US" altLang="en-US" i="1" u="sng" dirty="0"/>
              <a:t>(4:11; 3:2-11; 13)</a:t>
            </a:r>
          </a:p>
          <a:p>
            <a:pPr lvl="1" eaLnBrk="1" hangingPunct="1">
              <a:lnSpc>
                <a:spcPct val="90000"/>
              </a:lnSpc>
              <a:defRPr/>
            </a:pPr>
            <a:r>
              <a:rPr lang="en-US" altLang="en-US" sz="2000" i="1" dirty="0"/>
              <a:t>Show good deeds in gentleness (4.13)</a:t>
            </a:r>
          </a:p>
          <a:p>
            <a:pPr eaLnBrk="1" hangingPunct="1">
              <a:lnSpc>
                <a:spcPct val="90000"/>
              </a:lnSpc>
              <a:defRPr/>
            </a:pPr>
            <a:r>
              <a:rPr lang="en-US" altLang="en-US" u="sng" dirty="0"/>
              <a:t>Hunger and Thirst for Righteousness </a:t>
            </a:r>
            <a:r>
              <a:rPr lang="en-US" altLang="en-US" i="1" u="sng" dirty="0"/>
              <a:t>(4:7)</a:t>
            </a:r>
          </a:p>
          <a:p>
            <a:pPr lvl="1" eaLnBrk="1" hangingPunct="1">
              <a:lnSpc>
                <a:spcPct val="90000"/>
              </a:lnSpc>
              <a:defRPr/>
            </a:pPr>
            <a:r>
              <a:rPr lang="en-US" altLang="en-US" sz="2000" i="1" dirty="0"/>
              <a:t>Submit to God (4.7)</a:t>
            </a:r>
          </a:p>
          <a:p>
            <a:pPr eaLnBrk="1" hangingPunct="1">
              <a:lnSpc>
                <a:spcPct val="90000"/>
              </a:lnSpc>
              <a:defRPr/>
            </a:pPr>
            <a:r>
              <a:rPr lang="en-US" altLang="en-US" u="sng" dirty="0"/>
              <a:t>Merciful </a:t>
            </a:r>
            <a:r>
              <a:rPr lang="en-US" altLang="en-US" i="1" u="sng" dirty="0"/>
              <a:t>(2:13)</a:t>
            </a:r>
          </a:p>
          <a:p>
            <a:pPr lvl="1" eaLnBrk="1" hangingPunct="1">
              <a:lnSpc>
                <a:spcPct val="90000"/>
              </a:lnSpc>
              <a:defRPr/>
            </a:pPr>
            <a:r>
              <a:rPr lang="en-US" altLang="en-US" sz="2000" i="1" dirty="0"/>
              <a:t>Mercy triumphs over judgment (2.13)</a:t>
            </a:r>
            <a:endParaRPr lang="en-US" altLang="en-US" sz="2000" dirty="0"/>
          </a:p>
          <a:p>
            <a:pPr eaLnBrk="1" hangingPunct="1">
              <a:lnSpc>
                <a:spcPct val="90000"/>
              </a:lnSpc>
              <a:defRPr/>
            </a:pPr>
            <a:r>
              <a:rPr lang="en-US" altLang="en-US" u="sng" dirty="0"/>
              <a:t>Pure in Heart </a:t>
            </a:r>
            <a:r>
              <a:rPr lang="en-US" altLang="en-US" i="1" u="sng" dirty="0"/>
              <a:t>(4:8)</a:t>
            </a:r>
          </a:p>
          <a:p>
            <a:pPr lvl="1" eaLnBrk="1" hangingPunct="1">
              <a:lnSpc>
                <a:spcPct val="90000"/>
              </a:lnSpc>
              <a:defRPr/>
            </a:pPr>
            <a:r>
              <a:rPr lang="en-US" altLang="en-US" sz="2200" dirty="0"/>
              <a:t>Purify your hearts (4.8)</a:t>
            </a:r>
          </a:p>
          <a:p>
            <a:pPr eaLnBrk="1" hangingPunct="1">
              <a:lnSpc>
                <a:spcPct val="90000"/>
              </a:lnSpc>
              <a:defRPr/>
            </a:pPr>
            <a:r>
              <a:rPr lang="en-US" altLang="en-US" u="sng" dirty="0"/>
              <a:t>Peacemakers </a:t>
            </a:r>
            <a:r>
              <a:rPr lang="en-US" altLang="en-US" i="1" u="sng" dirty="0"/>
              <a:t>(3:17-18)</a:t>
            </a:r>
          </a:p>
          <a:p>
            <a:pPr lvl="1" eaLnBrk="1" hangingPunct="1">
              <a:lnSpc>
                <a:spcPct val="90000"/>
              </a:lnSpc>
              <a:defRPr/>
            </a:pPr>
            <a:r>
              <a:rPr lang="en-US" altLang="en-US" sz="2200" i="1" dirty="0"/>
              <a:t>Righteousness is sown in peace by those who make peace</a:t>
            </a:r>
          </a:p>
          <a:p>
            <a:pPr eaLnBrk="1" hangingPunct="1">
              <a:lnSpc>
                <a:spcPct val="90000"/>
              </a:lnSpc>
              <a:defRPr/>
            </a:pPr>
            <a:r>
              <a:rPr lang="en-US" altLang="en-US" u="sng" dirty="0"/>
              <a:t>Persecuted </a:t>
            </a:r>
            <a:r>
              <a:rPr lang="en-US" altLang="en-US" i="1" u="sng" dirty="0"/>
              <a:t>(1:2)</a:t>
            </a:r>
          </a:p>
          <a:p>
            <a:pPr lvl="1" eaLnBrk="1" hangingPunct="1">
              <a:lnSpc>
                <a:spcPct val="90000"/>
              </a:lnSpc>
              <a:defRPr/>
            </a:pPr>
            <a:r>
              <a:rPr lang="en-US" altLang="en-US" i="1" dirty="0"/>
              <a:t>Dispersed</a:t>
            </a:r>
          </a:p>
          <a:p>
            <a:pPr eaLnBrk="1" hangingPunct="1">
              <a:lnSpc>
                <a:spcPct val="90000"/>
              </a:lnSpc>
              <a:defRPr/>
            </a:pPr>
            <a:r>
              <a:rPr lang="en-US" altLang="en-US" u="sng" dirty="0"/>
              <a:t>Insulted </a:t>
            </a:r>
            <a:r>
              <a:rPr lang="en-US" altLang="en-US" i="1" u="sng" dirty="0"/>
              <a:t>(1:2)</a:t>
            </a:r>
          </a:p>
          <a:p>
            <a:pPr lvl="1" eaLnBrk="1" hangingPunct="1">
              <a:lnSpc>
                <a:spcPct val="90000"/>
              </a:lnSpc>
              <a:defRPr/>
            </a:pPr>
            <a:r>
              <a:rPr lang="en-US" altLang="en-US" i="1" dirty="0"/>
              <a:t>Dispersed</a:t>
            </a:r>
          </a:p>
        </p:txBody>
      </p:sp>
      <p:sp>
        <p:nvSpPr>
          <p:cNvPr id="54273" name="Footer Placeholder 4">
            <a:extLst>
              <a:ext uri="{FF2B5EF4-FFF2-40B4-BE49-F238E27FC236}">
                <a16:creationId xmlns:a16="http://schemas.microsoft.com/office/drawing/2014/main" id="{E08E89BA-7AF8-4DB6-A5DC-D0D45DCBFAC6}"/>
              </a:ext>
            </a:extLst>
          </p:cNvPr>
          <p:cNvSpPr>
            <a:spLocks noGrp="1"/>
          </p:cNvSpPr>
          <p:nvPr>
            <p:ph type="ftr" sz="quarter" idx="11"/>
          </p:nvPr>
        </p:nvSpPr>
        <p:spPr>
          <a:xfrm>
            <a:off x="5729681" y="6357937"/>
            <a:ext cx="333246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54274" name="Slide Number Placeholder 5">
            <a:extLst>
              <a:ext uri="{FF2B5EF4-FFF2-40B4-BE49-F238E27FC236}">
                <a16:creationId xmlns:a16="http://schemas.microsoft.com/office/drawing/2014/main" id="{10E84202-B1F2-4829-8DF9-CF0C68DD7492}"/>
              </a:ext>
            </a:extLst>
          </p:cNvPr>
          <p:cNvSpPr>
            <a:spLocks noGrp="1"/>
          </p:cNvSpPr>
          <p:nvPr>
            <p:ph type="sldNum" sz="quarter" idx="12"/>
          </p:nvPr>
        </p:nvSpPr>
        <p:spPr>
          <a:xfrm>
            <a:off x="8751888" y="640397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37F7A721-D8D7-4CCA-89F8-B72F3F562967}" type="slidenum">
              <a:rPr lang="en-US" altLang="en-US" sz="1400">
                <a:latin typeface="Times New Roman" panose="02020603050405020304" pitchFamily="18" charset="0"/>
              </a:rPr>
              <a:pPr>
                <a:spcBef>
                  <a:spcPct val="0"/>
                </a:spcBef>
                <a:buClrTx/>
                <a:buFontTx/>
                <a:buNone/>
              </a:pPr>
              <a:t>16</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EEAB1ACD-9FBB-4565-AA17-66E070E062E7}"/>
              </a:ext>
            </a:extLst>
          </p:cNvPr>
          <p:cNvSpPr>
            <a:spLocks noGrp="1"/>
          </p:cNvSpPr>
          <p:nvPr>
            <p:ph type="dt" sz="half" idx="10"/>
          </p:nvPr>
        </p:nvSpPr>
        <p:spPr>
          <a:xfrm>
            <a:off x="0" y="6403975"/>
            <a:ext cx="1066800" cy="365125"/>
          </a:xfrm>
        </p:spPr>
        <p:txBody>
          <a:bodyPr/>
          <a:lstStyle/>
          <a:p>
            <a:r>
              <a:rPr lang="en-US" dirty="0"/>
              <a:t>July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523CF287-809C-42F0-A34C-55AC183B282A}"/>
              </a:ext>
            </a:extLst>
          </p:cNvPr>
          <p:cNvSpPr>
            <a:spLocks noGrp="1" noChangeArrowheads="1"/>
          </p:cNvSpPr>
          <p:nvPr>
            <p:ph type="title"/>
          </p:nvPr>
        </p:nvSpPr>
        <p:spPr>
          <a:xfrm>
            <a:off x="2209800" y="304800"/>
            <a:ext cx="9650896" cy="1219200"/>
          </a:xfrm>
        </p:spPr>
        <p:txBody>
          <a:bodyPr>
            <a:normAutofit fontScale="90000"/>
          </a:bodyPr>
          <a:lstStyle/>
          <a:p>
            <a:pPr eaLnBrk="1" hangingPunct="1"/>
            <a:r>
              <a:rPr lang="en-US" altLang="en-US" b="1" dirty="0">
                <a:solidFill>
                  <a:schemeClr val="tx1"/>
                </a:solidFill>
              </a:rPr>
              <a:t>To Whom Did He Write?</a:t>
            </a:r>
            <a:br>
              <a:rPr lang="en-US" altLang="en-US" b="1" dirty="0">
                <a:solidFill>
                  <a:schemeClr val="tx1"/>
                </a:solidFill>
              </a:rPr>
            </a:br>
            <a:r>
              <a:rPr lang="en-US" altLang="en-US" b="1" dirty="0">
                <a:solidFill>
                  <a:schemeClr val="tx1"/>
                </a:solidFill>
              </a:rPr>
              <a:t>James’ Recipients</a:t>
            </a:r>
          </a:p>
        </p:txBody>
      </p:sp>
      <p:sp>
        <p:nvSpPr>
          <p:cNvPr id="5123" name="Rectangle 3">
            <a:extLst>
              <a:ext uri="{FF2B5EF4-FFF2-40B4-BE49-F238E27FC236}">
                <a16:creationId xmlns:a16="http://schemas.microsoft.com/office/drawing/2014/main" id="{9AFDA261-739E-41CE-A582-358566DCE227}"/>
              </a:ext>
            </a:extLst>
          </p:cNvPr>
          <p:cNvSpPr>
            <a:spLocks noGrp="1" noChangeArrowheads="1"/>
          </p:cNvSpPr>
          <p:nvPr>
            <p:ph idx="1"/>
          </p:nvPr>
        </p:nvSpPr>
        <p:spPr>
          <a:xfrm>
            <a:off x="198783" y="1676400"/>
            <a:ext cx="11781182" cy="4495800"/>
          </a:xfrm>
        </p:spPr>
        <p:txBody>
          <a:bodyPr>
            <a:normAutofit/>
          </a:bodyPr>
          <a:lstStyle/>
          <a:p>
            <a:pPr eaLnBrk="1" hangingPunct="1">
              <a:lnSpc>
                <a:spcPct val="90000"/>
              </a:lnSpc>
            </a:pPr>
            <a:r>
              <a:rPr lang="en-US" altLang="en-US" b="1" u="sng" dirty="0"/>
              <a:t>“The 12 Tribes Scattered Abroad”</a:t>
            </a:r>
          </a:p>
          <a:p>
            <a:pPr lvl="1" eaLnBrk="1" hangingPunct="1">
              <a:lnSpc>
                <a:spcPct val="80000"/>
              </a:lnSpc>
            </a:pPr>
            <a:r>
              <a:rPr lang="en-US" altLang="en-US" sz="2800" dirty="0"/>
              <a:t>James is writing to Believing Jews who have been dispersed</a:t>
            </a:r>
          </a:p>
          <a:p>
            <a:pPr lvl="1" eaLnBrk="1" hangingPunct="1">
              <a:lnSpc>
                <a:spcPct val="80000"/>
              </a:lnSpc>
            </a:pPr>
            <a:r>
              <a:rPr lang="en-US" altLang="en-US" sz="2800" dirty="0"/>
              <a:t>James is writing to Jewish Christians scattered by persecution</a:t>
            </a:r>
          </a:p>
          <a:p>
            <a:pPr lvl="1" eaLnBrk="1" hangingPunct="1">
              <a:lnSpc>
                <a:spcPct val="80000"/>
              </a:lnSpc>
            </a:pPr>
            <a:r>
              <a:rPr lang="en-US" altLang="en-US" sz="2800" i="1" dirty="0"/>
              <a:t>James (an elder of the church) could see their conduct as people came and went from Jerusalem</a:t>
            </a:r>
          </a:p>
          <a:p>
            <a:pPr lvl="1" eaLnBrk="1" hangingPunct="1">
              <a:lnSpc>
                <a:spcPct val="80000"/>
              </a:lnSpc>
            </a:pPr>
            <a:endParaRPr lang="en-US" altLang="en-US" sz="2800" i="1" dirty="0"/>
          </a:p>
          <a:p>
            <a:pPr eaLnBrk="1" hangingPunct="1">
              <a:lnSpc>
                <a:spcPct val="90000"/>
              </a:lnSpc>
            </a:pPr>
            <a:r>
              <a:rPr lang="en-US" altLang="en-US" b="1" u="sng" dirty="0"/>
              <a:t>“diaspora</a:t>
            </a:r>
            <a:r>
              <a:rPr lang="en-US" altLang="en-US" b="1" dirty="0"/>
              <a:t>”</a:t>
            </a:r>
            <a:r>
              <a:rPr lang="en-US" altLang="en-US" dirty="0"/>
              <a:t> - sowing throughout the world</a:t>
            </a:r>
          </a:p>
          <a:p>
            <a:pPr lvl="1" eaLnBrk="1" hangingPunct="1">
              <a:lnSpc>
                <a:spcPct val="90000"/>
              </a:lnSpc>
            </a:pPr>
            <a:r>
              <a:rPr lang="en-US" altLang="en-US" sz="2800" dirty="0"/>
              <a:t>“Scattering Seed”</a:t>
            </a:r>
          </a:p>
        </p:txBody>
      </p:sp>
      <p:sp>
        <p:nvSpPr>
          <p:cNvPr id="56321" name="Footer Placeholder 4">
            <a:extLst>
              <a:ext uri="{FF2B5EF4-FFF2-40B4-BE49-F238E27FC236}">
                <a16:creationId xmlns:a16="http://schemas.microsoft.com/office/drawing/2014/main" id="{673F8CBF-0167-43A0-B9E5-535DFB8443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56322" name="Slide Number Placeholder 5">
            <a:extLst>
              <a:ext uri="{FF2B5EF4-FFF2-40B4-BE49-F238E27FC236}">
                <a16:creationId xmlns:a16="http://schemas.microsoft.com/office/drawing/2014/main" id="{91A5532B-8A03-42B9-B644-27A97E79B0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80D26E05-82D3-4D16-8C47-80DBCB1CA4EE}" type="slidenum">
              <a:rPr lang="en-US" altLang="en-US" sz="1400">
                <a:latin typeface="Times New Roman" panose="02020603050405020304" pitchFamily="18" charset="0"/>
              </a:rPr>
              <a:pPr>
                <a:spcBef>
                  <a:spcPct val="0"/>
                </a:spcBef>
                <a:buClrTx/>
                <a:buFontTx/>
                <a:buNone/>
              </a:pPr>
              <a:t>17</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B1CB5862-61E3-428B-8776-749E3D9ED4B5}"/>
              </a:ext>
            </a:extLst>
          </p:cNvPr>
          <p:cNvSpPr>
            <a:spLocks noGrp="1"/>
          </p:cNvSpPr>
          <p:nvPr>
            <p:ph type="dt" sz="half" idx="10"/>
          </p:nvPr>
        </p:nvSpPr>
        <p:spPr/>
        <p:txBody>
          <a:bodyPr/>
          <a:lstStyle/>
          <a:p>
            <a:r>
              <a:rPr lang="en-US" dirty="0"/>
              <a:t>July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anim calcmode="lin" valueType="num">
                                      <p:cBhvr additive="base">
                                        <p:cTn id="2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 calcmode="lin" valueType="num">
                                      <p:cBhvr additive="base">
                                        <p:cTn id="27"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CB0A6310-8620-4354-9D7C-AA01991EE64D}"/>
              </a:ext>
            </a:extLst>
          </p:cNvPr>
          <p:cNvSpPr>
            <a:spLocks noGrp="1" noChangeArrowheads="1"/>
          </p:cNvSpPr>
          <p:nvPr>
            <p:ph type="title"/>
          </p:nvPr>
        </p:nvSpPr>
        <p:spPr>
          <a:xfrm>
            <a:off x="2209800" y="622852"/>
            <a:ext cx="9544878" cy="685800"/>
          </a:xfrm>
        </p:spPr>
        <p:txBody>
          <a:bodyPr>
            <a:normAutofit fontScale="90000"/>
          </a:bodyPr>
          <a:lstStyle/>
          <a:p>
            <a:pPr eaLnBrk="1" hangingPunct="1"/>
            <a:r>
              <a:rPr lang="en-US" altLang="en-US" b="1" dirty="0">
                <a:solidFill>
                  <a:schemeClr val="tx1"/>
                </a:solidFill>
              </a:rPr>
              <a:t>Why Did He Write This Letter?</a:t>
            </a:r>
          </a:p>
        </p:txBody>
      </p:sp>
      <p:sp>
        <p:nvSpPr>
          <p:cNvPr id="23557" name="Rectangle 3">
            <a:extLst>
              <a:ext uri="{FF2B5EF4-FFF2-40B4-BE49-F238E27FC236}">
                <a16:creationId xmlns:a16="http://schemas.microsoft.com/office/drawing/2014/main" id="{876059C2-17C5-4688-B1A5-C451EF59984E}"/>
              </a:ext>
            </a:extLst>
          </p:cNvPr>
          <p:cNvSpPr>
            <a:spLocks noGrp="1" noChangeArrowheads="1"/>
          </p:cNvSpPr>
          <p:nvPr>
            <p:ph idx="1"/>
          </p:nvPr>
        </p:nvSpPr>
        <p:spPr>
          <a:xfrm>
            <a:off x="543339" y="1600200"/>
            <a:ext cx="11304104" cy="4495800"/>
          </a:xfrm>
        </p:spPr>
        <p:txBody>
          <a:bodyPr/>
          <a:lstStyle/>
          <a:p>
            <a:pPr eaLnBrk="1" hangingPunct="1"/>
            <a:r>
              <a:rPr lang="en-US" altLang="en-US" dirty="0"/>
              <a:t>No Written Word At This Time</a:t>
            </a:r>
          </a:p>
          <a:p>
            <a:pPr eaLnBrk="1" hangingPunct="1"/>
            <a:r>
              <a:rPr lang="en-US" altLang="en-US" dirty="0"/>
              <a:t>New Converts That Needed First Principles</a:t>
            </a:r>
          </a:p>
          <a:p>
            <a:pPr eaLnBrk="1" hangingPunct="1"/>
            <a:r>
              <a:rPr lang="en-US" altLang="en-US" dirty="0"/>
              <a:t>They Needed Spiritual Maturity</a:t>
            </a:r>
          </a:p>
          <a:p>
            <a:pPr eaLnBrk="1" hangingPunct="1"/>
            <a:r>
              <a:rPr lang="en-US" altLang="en-US" dirty="0"/>
              <a:t>Under Heavy Persecution, Oppression</a:t>
            </a:r>
          </a:p>
          <a:p>
            <a:pPr lvl="1" eaLnBrk="1" hangingPunct="1"/>
            <a:r>
              <a:rPr lang="en-US" altLang="en-US" i="1" dirty="0"/>
              <a:t>Not easy to show patience and forbearance</a:t>
            </a:r>
          </a:p>
          <a:p>
            <a:pPr lvl="1" eaLnBrk="1" hangingPunct="1"/>
            <a:r>
              <a:rPr lang="en-US" altLang="en-US" i="1" dirty="0"/>
              <a:t>Judaism Influences</a:t>
            </a:r>
          </a:p>
          <a:p>
            <a:pPr lvl="1" eaLnBrk="1" hangingPunct="1"/>
            <a:r>
              <a:rPr lang="en-US" altLang="en-US" i="1" dirty="0"/>
              <a:t>Conflicts With Jewish brethren</a:t>
            </a:r>
          </a:p>
        </p:txBody>
      </p:sp>
      <p:sp>
        <p:nvSpPr>
          <p:cNvPr id="58369" name="Footer Placeholder 4">
            <a:extLst>
              <a:ext uri="{FF2B5EF4-FFF2-40B4-BE49-F238E27FC236}">
                <a16:creationId xmlns:a16="http://schemas.microsoft.com/office/drawing/2014/main" id="{75875C76-9F2D-4816-9E9B-B75D631FDA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58370" name="Slide Number Placeholder 5">
            <a:extLst>
              <a:ext uri="{FF2B5EF4-FFF2-40B4-BE49-F238E27FC236}">
                <a16:creationId xmlns:a16="http://schemas.microsoft.com/office/drawing/2014/main" id="{9690EA34-455A-4D11-9771-6D75023192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40F5770E-F73A-42CB-B731-807287B14EF0}" type="slidenum">
              <a:rPr lang="en-US" altLang="en-US" sz="1400">
                <a:latin typeface="Times New Roman" panose="02020603050405020304" pitchFamily="18" charset="0"/>
              </a:rPr>
              <a:pPr>
                <a:spcBef>
                  <a:spcPct val="0"/>
                </a:spcBef>
                <a:buClrTx/>
                <a:buFontTx/>
                <a:buNone/>
              </a:pPr>
              <a:t>18</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474C10B8-3E44-4565-814F-18DF25147DEA}"/>
              </a:ext>
            </a:extLst>
          </p:cNvPr>
          <p:cNvSpPr>
            <a:spLocks noGrp="1"/>
          </p:cNvSpPr>
          <p:nvPr>
            <p:ph type="dt" sz="half" idx="10"/>
          </p:nvPr>
        </p:nvSpPr>
        <p:spPr/>
        <p:txBody>
          <a:bodyPr/>
          <a:lstStyle/>
          <a:p>
            <a:r>
              <a:rPr lang="en-US" dirty="0"/>
              <a:t>July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7">
                                            <p:txEl>
                                              <p:pRg st="1" end="1"/>
                                            </p:txEl>
                                          </p:spTgt>
                                        </p:tgtEl>
                                        <p:attrNameLst>
                                          <p:attrName>style.visibility</p:attrName>
                                        </p:attrNameLst>
                                      </p:cBhvr>
                                      <p:to>
                                        <p:strVal val="visible"/>
                                      </p:to>
                                    </p:set>
                                    <p:anim calcmode="lin" valueType="num">
                                      <p:cBhvr additive="base">
                                        <p:cTn id="11" dur="5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7">
                                            <p:txEl>
                                              <p:pRg st="2" end="2"/>
                                            </p:txEl>
                                          </p:spTgt>
                                        </p:tgtEl>
                                        <p:attrNameLst>
                                          <p:attrName>style.visibility</p:attrName>
                                        </p:attrNameLst>
                                      </p:cBhvr>
                                      <p:to>
                                        <p:strVal val="visible"/>
                                      </p:to>
                                    </p:set>
                                    <p:anim calcmode="lin" valueType="num">
                                      <p:cBhvr additive="base">
                                        <p:cTn id="15" dur="5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7">
                                            <p:txEl>
                                              <p:pRg st="3" end="3"/>
                                            </p:txEl>
                                          </p:spTgt>
                                        </p:tgtEl>
                                        <p:attrNameLst>
                                          <p:attrName>style.visibility</p:attrName>
                                        </p:attrNameLst>
                                      </p:cBhvr>
                                      <p:to>
                                        <p:strVal val="visible"/>
                                      </p:to>
                                    </p:set>
                                    <p:anim calcmode="lin" valueType="num">
                                      <p:cBhvr additive="base">
                                        <p:cTn id="19" dur="500" fill="hold"/>
                                        <p:tgtEl>
                                          <p:spTgt spid="2355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57">
                                            <p:txEl>
                                              <p:pRg st="4" end="4"/>
                                            </p:txEl>
                                          </p:spTgt>
                                        </p:tgtEl>
                                        <p:attrNameLst>
                                          <p:attrName>style.visibility</p:attrName>
                                        </p:attrNameLst>
                                      </p:cBhvr>
                                      <p:to>
                                        <p:strVal val="visible"/>
                                      </p:to>
                                    </p:set>
                                    <p:anim calcmode="lin" valueType="num">
                                      <p:cBhvr additive="base">
                                        <p:cTn id="23" dur="500" fill="hold"/>
                                        <p:tgtEl>
                                          <p:spTgt spid="2355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7">
                                            <p:txEl>
                                              <p:pRg st="5" end="5"/>
                                            </p:txEl>
                                          </p:spTgt>
                                        </p:tgtEl>
                                        <p:attrNameLst>
                                          <p:attrName>style.visibility</p:attrName>
                                        </p:attrNameLst>
                                      </p:cBhvr>
                                      <p:to>
                                        <p:strVal val="visible"/>
                                      </p:to>
                                    </p:set>
                                    <p:anim calcmode="lin" valueType="num">
                                      <p:cBhvr additive="base">
                                        <p:cTn id="27" dur="500" fill="hold"/>
                                        <p:tgtEl>
                                          <p:spTgt spid="2355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557">
                                            <p:txEl>
                                              <p:pRg st="6" end="6"/>
                                            </p:txEl>
                                          </p:spTgt>
                                        </p:tgtEl>
                                        <p:attrNameLst>
                                          <p:attrName>style.visibility</p:attrName>
                                        </p:attrNameLst>
                                      </p:cBhvr>
                                      <p:to>
                                        <p:strVal val="visible"/>
                                      </p:to>
                                    </p:set>
                                    <p:anim calcmode="lin" valueType="num">
                                      <p:cBhvr additive="base">
                                        <p:cTn id="31" dur="500" fill="hold"/>
                                        <p:tgtEl>
                                          <p:spTgt spid="2355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C1BEE287-FED7-4EC5-AC0F-797C8EDD58B9}"/>
              </a:ext>
            </a:extLst>
          </p:cNvPr>
          <p:cNvSpPr>
            <a:spLocks noGrp="1" noChangeArrowheads="1"/>
          </p:cNvSpPr>
          <p:nvPr>
            <p:ph type="title"/>
          </p:nvPr>
        </p:nvSpPr>
        <p:spPr/>
        <p:txBody>
          <a:bodyPr/>
          <a:lstStyle/>
          <a:p>
            <a:pPr eaLnBrk="1" hangingPunct="1"/>
            <a:r>
              <a:rPr lang="en-US" altLang="en-US" b="1" dirty="0"/>
              <a:t>Persecution Was Promised</a:t>
            </a:r>
          </a:p>
        </p:txBody>
      </p:sp>
      <p:sp>
        <p:nvSpPr>
          <p:cNvPr id="60420" name="Rectangle 3">
            <a:extLst>
              <a:ext uri="{FF2B5EF4-FFF2-40B4-BE49-F238E27FC236}">
                <a16:creationId xmlns:a16="http://schemas.microsoft.com/office/drawing/2014/main" id="{A0704AAA-1D00-450A-8945-36929D58551D}"/>
              </a:ext>
            </a:extLst>
          </p:cNvPr>
          <p:cNvSpPr>
            <a:spLocks noGrp="1" noChangeArrowheads="1"/>
          </p:cNvSpPr>
          <p:nvPr>
            <p:ph idx="1"/>
          </p:nvPr>
        </p:nvSpPr>
        <p:spPr>
          <a:xfrm>
            <a:off x="1099929" y="1981200"/>
            <a:ext cx="10111409" cy="4114800"/>
          </a:xfrm>
        </p:spPr>
        <p:txBody>
          <a:bodyPr/>
          <a:lstStyle/>
          <a:p>
            <a:pPr eaLnBrk="1" hangingPunct="1"/>
            <a:r>
              <a:rPr lang="en-US" altLang="en-US" dirty="0">
                <a:solidFill>
                  <a:schemeClr val="tx1"/>
                </a:solidFill>
              </a:rPr>
              <a:t>Hated by the world (John 15:18)</a:t>
            </a:r>
          </a:p>
          <a:p>
            <a:pPr eaLnBrk="1" hangingPunct="1"/>
            <a:r>
              <a:rPr lang="en-US" altLang="en-US" dirty="0">
                <a:solidFill>
                  <a:schemeClr val="tx1"/>
                </a:solidFill>
              </a:rPr>
              <a:t>Persecuted for righteousness (Mat 5:10-12)</a:t>
            </a:r>
          </a:p>
          <a:p>
            <a:pPr eaLnBrk="1" hangingPunct="1"/>
            <a:r>
              <a:rPr lang="en-US" altLang="en-US" dirty="0">
                <a:solidFill>
                  <a:schemeClr val="tx1"/>
                </a:solidFill>
              </a:rPr>
              <a:t>Cast Into Prison (Matt 10:21)</a:t>
            </a:r>
          </a:p>
          <a:p>
            <a:pPr eaLnBrk="1" hangingPunct="1"/>
            <a:r>
              <a:rPr lang="en-US" altLang="en-US" dirty="0">
                <a:solidFill>
                  <a:schemeClr val="tx1"/>
                </a:solidFill>
              </a:rPr>
              <a:t>Killed for the cause of Christ (John 16:1-3)</a:t>
            </a:r>
          </a:p>
          <a:p>
            <a:pPr eaLnBrk="1" hangingPunct="1"/>
            <a:r>
              <a:rPr lang="en-US" altLang="en-US" dirty="0">
                <a:solidFill>
                  <a:schemeClr val="tx1"/>
                </a:solidFill>
              </a:rPr>
              <a:t>Scattered Abroad (John 16:33)</a:t>
            </a:r>
          </a:p>
          <a:p>
            <a:pPr eaLnBrk="1" hangingPunct="1"/>
            <a:r>
              <a:rPr lang="en-US" altLang="en-US" dirty="0">
                <a:solidFill>
                  <a:schemeClr val="tx1"/>
                </a:solidFill>
              </a:rPr>
              <a:t>Great Tribulation (John 16:33)</a:t>
            </a:r>
          </a:p>
          <a:p>
            <a:pPr eaLnBrk="1" hangingPunct="1">
              <a:buFontTx/>
              <a:buNone/>
            </a:pPr>
            <a:endParaRPr lang="en-US" altLang="en-US" dirty="0"/>
          </a:p>
          <a:p>
            <a:pPr eaLnBrk="1" hangingPunct="1"/>
            <a:endParaRPr lang="en-US" altLang="en-US" dirty="0"/>
          </a:p>
        </p:txBody>
      </p:sp>
      <p:sp>
        <p:nvSpPr>
          <p:cNvPr id="60417" name="Footer Placeholder 4">
            <a:extLst>
              <a:ext uri="{FF2B5EF4-FFF2-40B4-BE49-F238E27FC236}">
                <a16:creationId xmlns:a16="http://schemas.microsoft.com/office/drawing/2014/main" id="{A3948707-E4C2-4889-B9B0-1EA72EF9128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60418" name="Slide Number Placeholder 5">
            <a:extLst>
              <a:ext uri="{FF2B5EF4-FFF2-40B4-BE49-F238E27FC236}">
                <a16:creationId xmlns:a16="http://schemas.microsoft.com/office/drawing/2014/main" id="{FB167F29-A290-4C24-8302-A5ED1DCAE6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99A26572-7419-48CC-A50C-784EEE447115}" type="slidenum">
              <a:rPr lang="en-US" altLang="en-US" sz="1400">
                <a:latin typeface="Times New Roman" panose="02020603050405020304" pitchFamily="18" charset="0"/>
              </a:rPr>
              <a:pPr>
                <a:spcBef>
                  <a:spcPct val="0"/>
                </a:spcBef>
                <a:buClrTx/>
                <a:buFontTx/>
                <a:buNone/>
              </a:pPr>
              <a:t>19</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EA57FB22-1C2C-44BD-A9DD-7B2CEAA983E2}"/>
              </a:ext>
            </a:extLst>
          </p:cNvPr>
          <p:cNvSpPr>
            <a:spLocks noGrp="1"/>
          </p:cNvSpPr>
          <p:nvPr>
            <p:ph type="dt" sz="half" idx="10"/>
          </p:nvPr>
        </p:nvSpPr>
        <p:spPr/>
        <p:txBody>
          <a:bodyPr/>
          <a:lstStyle/>
          <a:p>
            <a:r>
              <a:rPr lang="en-US" dirty="0"/>
              <a:t>July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EE16-D42F-3B12-83E6-6ED9533E35F6}"/>
              </a:ext>
            </a:extLst>
          </p:cNvPr>
          <p:cNvSpPr>
            <a:spLocks noGrp="1"/>
          </p:cNvSpPr>
          <p:nvPr>
            <p:ph type="title"/>
          </p:nvPr>
        </p:nvSpPr>
        <p:spPr>
          <a:xfrm>
            <a:off x="2933007" y="136525"/>
            <a:ext cx="8782878" cy="427354"/>
          </a:xfrm>
        </p:spPr>
        <p:txBody>
          <a:bodyPr>
            <a:normAutofit fontScale="90000"/>
          </a:bodyPr>
          <a:lstStyle/>
          <a:p>
            <a:r>
              <a:rPr lang="en-US" dirty="0">
                <a:solidFill>
                  <a:schemeClr val="tx1"/>
                </a:solidFill>
              </a:rPr>
              <a:t>Class Outline</a:t>
            </a:r>
          </a:p>
        </p:txBody>
      </p:sp>
      <p:sp>
        <p:nvSpPr>
          <p:cNvPr id="3" name="Content Placeholder 2">
            <a:extLst>
              <a:ext uri="{FF2B5EF4-FFF2-40B4-BE49-F238E27FC236}">
                <a16:creationId xmlns:a16="http://schemas.microsoft.com/office/drawing/2014/main" id="{D47CA78A-BFF4-EA62-3AFD-E5CE87CF83ED}"/>
              </a:ext>
            </a:extLst>
          </p:cNvPr>
          <p:cNvSpPr>
            <a:spLocks noGrp="1"/>
          </p:cNvSpPr>
          <p:nvPr>
            <p:ph idx="1"/>
          </p:nvPr>
        </p:nvSpPr>
        <p:spPr>
          <a:xfrm>
            <a:off x="0" y="1008658"/>
            <a:ext cx="12085983" cy="5704597"/>
          </a:xfrm>
        </p:spPr>
        <p:txBody>
          <a:bodyPr>
            <a:normAutofit fontScale="32500" lnSpcReduction="20000"/>
          </a:bodyPr>
          <a:lstStyle/>
          <a:p>
            <a:pPr marL="0" marR="0" indent="0">
              <a:spcBef>
                <a:spcPts val="0"/>
              </a:spcBef>
              <a:spcAft>
                <a:spcPts val="0"/>
              </a:spcAft>
              <a:buNone/>
              <a:tabLst>
                <a:tab pos="457200" algn="l"/>
                <a:tab pos="1771650" algn="l"/>
                <a:tab pos="2114550" algn="l"/>
                <a:tab pos="3200400" algn="l"/>
              </a:tabLst>
            </a:pPr>
            <a:r>
              <a:rPr lang="fr-FR" sz="8000" b="1" u="sng" dirty="0">
                <a:solidFill>
                  <a:srgbClr val="000000"/>
                </a:solidFill>
                <a:effectLst/>
                <a:latin typeface="Times New Roman" panose="02020603050405020304" pitchFamily="18" charset="0"/>
              </a:rPr>
              <a:t>LESSON	PASSAGE		SUBJECT				DATE</a:t>
            </a:r>
            <a:r>
              <a:rPr lang="en-US" sz="8000" b="1" u="sng" dirty="0">
                <a:solidFill>
                  <a:srgbClr val="000000"/>
                </a:solidFill>
                <a:effectLst/>
                <a:latin typeface="Times New Roman" panose="02020603050405020304" pitchFamily="18" charset="0"/>
              </a:rPr>
              <a:t>		</a:t>
            </a:r>
            <a:endParaRPr lang="en-US" sz="8000" b="1" u="sng" dirty="0">
              <a:effectLst/>
              <a:latin typeface="Times New Roman" panose="02020603050405020304" pitchFamily="18" charset="0"/>
            </a:endParaRPr>
          </a:p>
          <a:p>
            <a:pPr marL="0" marR="0" indent="0">
              <a:spcBef>
                <a:spcPts val="0"/>
              </a:spcBef>
              <a:spcAft>
                <a:spcPts val="0"/>
              </a:spcAft>
              <a:buNone/>
              <a:tabLst>
                <a:tab pos="457200" algn="l"/>
                <a:tab pos="1771650" algn="l"/>
                <a:tab pos="2114550" algn="l"/>
                <a:tab pos="3200400" algn="l"/>
              </a:tabLst>
            </a:pPr>
            <a:r>
              <a:rPr lang="en-US" sz="8000" dirty="0">
                <a:effectLst/>
                <a:latin typeface="Times New Roman" panose="02020603050405020304" pitchFamily="18" charset="0"/>
                <a:ea typeface="Times New Roman" panose="02020603050405020304" pitchFamily="18" charset="0"/>
              </a:rPr>
              <a:t> </a:t>
            </a:r>
          </a:p>
          <a:p>
            <a:pPr marL="0" marR="0" indent="0">
              <a:lnSpc>
                <a:spcPct val="115000"/>
              </a:lnSpc>
              <a:spcBef>
                <a:spcPts val="0"/>
              </a:spcBef>
              <a:spcAft>
                <a:spcPts val="0"/>
              </a:spcAft>
              <a:buNone/>
              <a:tabLst>
                <a:tab pos="457200" algn="l"/>
                <a:tab pos="1771650" algn="l"/>
                <a:tab pos="2114550" algn="l"/>
                <a:tab pos="3200400" algn="l"/>
              </a:tabLst>
            </a:pPr>
            <a:r>
              <a:rPr lang="en-US" sz="8000" dirty="0">
                <a:effectLst/>
                <a:latin typeface="Times New Roman" panose="02020603050405020304" pitchFamily="18" charset="0"/>
                <a:ea typeface="Times New Roman" panose="02020603050405020304" pitchFamily="18" charset="0"/>
              </a:rPr>
              <a:t>	</a:t>
            </a:r>
            <a:r>
              <a:rPr lang="en-US" sz="8000" dirty="0">
                <a:solidFill>
                  <a:schemeClr val="tx1"/>
                </a:solidFill>
                <a:effectLst/>
                <a:latin typeface="Times New Roman" panose="02020603050405020304" pitchFamily="18" charset="0"/>
                <a:ea typeface="Times New Roman" panose="02020603050405020304" pitchFamily="18" charset="0"/>
              </a:rPr>
              <a:t>1	1:1		Intro and Background			7/23/23 (Sun)</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2	1:2 – 12		The Testing of Faith			7/26/23 (Wed)</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3	1:13 – 18		The Source of Temptation			7/30/23 (Sun)</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4	1:19 – 27		Listening and Doing			8/02/23 (Wed)</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5	2:1 – 13		Favoritism vs Love				8/06/23 (Sun)</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6	2:14 – 26		Genuine Faith				8/09/23 (Wed)</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7	3:1 – 12		Taming the Tongue				8/13/23 (Sun)</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8	3:13 – 18		Two Kinds of Wisdom			8/16/23 (Wed)</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9	4:1 – 12		Submit Yourself to God			8/20/23 (Sun)</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10	4:13 – 17		Arrogance of Wealth			8/23/23 (Wed)</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11	5:1 – 6		The Danger of Wealth			8/27/23 (Sun)</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12	5:7 – 12		Patience and Endurance			8/30/23 (Wed)</a:t>
            </a:r>
          </a:p>
          <a:p>
            <a:pPr marL="0" marR="0" indent="0">
              <a:lnSpc>
                <a:spcPct val="115000"/>
              </a:lnSpc>
              <a:spcBef>
                <a:spcPts val="0"/>
              </a:spcBef>
              <a:spcAft>
                <a:spcPts val="0"/>
              </a:spcAft>
              <a:buNone/>
              <a:tabLst>
                <a:tab pos="457200" algn="l"/>
                <a:tab pos="1771650" algn="l"/>
                <a:tab pos="2114550" algn="l"/>
                <a:tab pos="3200400" algn="l"/>
              </a:tabLst>
            </a:pPr>
            <a:r>
              <a:rPr lang="en-US" sz="8000" dirty="0">
                <a:solidFill>
                  <a:schemeClr val="tx1"/>
                </a:solidFill>
                <a:effectLst/>
                <a:latin typeface="Times New Roman" panose="02020603050405020304" pitchFamily="18" charset="0"/>
                <a:ea typeface="Times New Roman" panose="02020603050405020304" pitchFamily="18" charset="0"/>
              </a:rPr>
              <a:t> 	13	5:13 – 20		The Prayer of Faith			9/03/23 (Sun)</a:t>
            </a:r>
          </a:p>
          <a:p>
            <a:endParaRPr lang="en-US" dirty="0"/>
          </a:p>
        </p:txBody>
      </p:sp>
      <p:sp>
        <p:nvSpPr>
          <p:cNvPr id="4" name="Date Placeholder 3">
            <a:extLst>
              <a:ext uri="{FF2B5EF4-FFF2-40B4-BE49-F238E27FC236}">
                <a16:creationId xmlns:a16="http://schemas.microsoft.com/office/drawing/2014/main" id="{BFF91554-B33D-C0EE-B497-11F9D9C90977}"/>
              </a:ext>
            </a:extLst>
          </p:cNvPr>
          <p:cNvSpPr>
            <a:spLocks noGrp="1"/>
          </p:cNvSpPr>
          <p:nvPr>
            <p:ph type="dt" sz="half" idx="10"/>
          </p:nvPr>
        </p:nvSpPr>
        <p:spPr/>
        <p:txBody>
          <a:bodyPr/>
          <a:lstStyle/>
          <a:p>
            <a:r>
              <a:rPr lang="en-US" dirty="0">
                <a:solidFill>
                  <a:schemeClr val="accent4">
                    <a:lumMod val="20000"/>
                    <a:lumOff val="80000"/>
                  </a:schemeClr>
                </a:solidFill>
              </a:rPr>
              <a:t>July 2023</a:t>
            </a:r>
          </a:p>
        </p:txBody>
      </p:sp>
      <p:sp>
        <p:nvSpPr>
          <p:cNvPr id="6" name="Slide Number Placeholder 5">
            <a:extLst>
              <a:ext uri="{FF2B5EF4-FFF2-40B4-BE49-F238E27FC236}">
                <a16:creationId xmlns:a16="http://schemas.microsoft.com/office/drawing/2014/main" id="{639F2248-23AA-C447-4968-DE7A26BDF7B5}"/>
              </a:ext>
            </a:extLst>
          </p:cNvPr>
          <p:cNvSpPr>
            <a:spLocks noGrp="1"/>
          </p:cNvSpPr>
          <p:nvPr>
            <p:ph type="sldNum" sz="quarter" idx="12"/>
          </p:nvPr>
        </p:nvSpPr>
        <p:spPr/>
        <p:txBody>
          <a:bodyPr/>
          <a:lstStyle/>
          <a:p>
            <a:fld id="{114EC26A-8916-48A7-93C8-69DA113F22AC}" type="slidenum">
              <a:rPr lang="en-US" smtClean="0"/>
              <a:t>2</a:t>
            </a:fld>
            <a:endParaRPr lang="en-US"/>
          </a:p>
        </p:txBody>
      </p:sp>
    </p:spTree>
    <p:extLst>
      <p:ext uri="{BB962C8B-B14F-4D97-AF65-F5344CB8AC3E}">
        <p14:creationId xmlns:p14="http://schemas.microsoft.com/office/powerpoint/2010/main" val="118525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5C4D5B3F-C012-4EF0-830C-843FFF65E0E5}"/>
              </a:ext>
            </a:extLst>
          </p:cNvPr>
          <p:cNvSpPr>
            <a:spLocks noGrp="1" noChangeArrowheads="1"/>
          </p:cNvSpPr>
          <p:nvPr>
            <p:ph type="title"/>
          </p:nvPr>
        </p:nvSpPr>
        <p:spPr>
          <a:xfrm>
            <a:off x="2209800" y="304800"/>
            <a:ext cx="9385852" cy="1219200"/>
          </a:xfrm>
        </p:spPr>
        <p:txBody>
          <a:bodyPr>
            <a:normAutofit fontScale="90000"/>
          </a:bodyPr>
          <a:lstStyle/>
          <a:p>
            <a:pPr eaLnBrk="1" hangingPunct="1"/>
            <a:r>
              <a:rPr lang="en-US" altLang="en-US" b="1" dirty="0"/>
              <a:t>Why Written?</a:t>
            </a:r>
            <a:br>
              <a:rPr lang="en-US" altLang="en-US" b="1" dirty="0"/>
            </a:br>
            <a:r>
              <a:rPr lang="en-US" altLang="en-US" b="1" dirty="0"/>
              <a:t>Our Faith Will Be Tested</a:t>
            </a:r>
          </a:p>
        </p:txBody>
      </p:sp>
      <p:sp>
        <p:nvSpPr>
          <p:cNvPr id="62468" name="Rectangle 3">
            <a:extLst>
              <a:ext uri="{FF2B5EF4-FFF2-40B4-BE49-F238E27FC236}">
                <a16:creationId xmlns:a16="http://schemas.microsoft.com/office/drawing/2014/main" id="{9B1C2E09-6B98-46E7-9895-0EF50CA2B6C7}"/>
              </a:ext>
            </a:extLst>
          </p:cNvPr>
          <p:cNvSpPr>
            <a:spLocks noGrp="1" noChangeArrowheads="1"/>
          </p:cNvSpPr>
          <p:nvPr>
            <p:ph idx="1"/>
          </p:nvPr>
        </p:nvSpPr>
        <p:spPr>
          <a:xfrm>
            <a:off x="2209800" y="1775791"/>
            <a:ext cx="9876182" cy="4253948"/>
          </a:xfrm>
        </p:spPr>
        <p:txBody>
          <a:bodyPr>
            <a:normAutofit/>
          </a:bodyPr>
          <a:lstStyle/>
          <a:p>
            <a:pPr eaLnBrk="1" hangingPunct="1">
              <a:lnSpc>
                <a:spcPct val="80000"/>
              </a:lnSpc>
              <a:spcBef>
                <a:spcPct val="15000"/>
              </a:spcBef>
            </a:pPr>
            <a:r>
              <a:rPr lang="en-US" altLang="en-US" dirty="0">
                <a:solidFill>
                  <a:schemeClr val="tx1"/>
                </a:solidFill>
              </a:rPr>
              <a:t>Attitude Toward Trials</a:t>
            </a:r>
          </a:p>
          <a:p>
            <a:pPr eaLnBrk="1" hangingPunct="1">
              <a:lnSpc>
                <a:spcPct val="80000"/>
              </a:lnSpc>
              <a:spcBef>
                <a:spcPct val="15000"/>
              </a:spcBef>
            </a:pPr>
            <a:r>
              <a:rPr lang="en-US" altLang="en-US" dirty="0">
                <a:solidFill>
                  <a:schemeClr val="tx1"/>
                </a:solidFill>
              </a:rPr>
              <a:t>Attitude Toward Prayer</a:t>
            </a:r>
          </a:p>
          <a:p>
            <a:pPr eaLnBrk="1" hangingPunct="1">
              <a:lnSpc>
                <a:spcPct val="80000"/>
              </a:lnSpc>
              <a:spcBef>
                <a:spcPct val="15000"/>
              </a:spcBef>
            </a:pPr>
            <a:r>
              <a:rPr lang="en-US" altLang="en-US" dirty="0">
                <a:solidFill>
                  <a:schemeClr val="tx1"/>
                </a:solidFill>
              </a:rPr>
              <a:t>Attitude Toward God</a:t>
            </a:r>
          </a:p>
          <a:p>
            <a:pPr eaLnBrk="1" hangingPunct="1">
              <a:lnSpc>
                <a:spcPct val="80000"/>
              </a:lnSpc>
              <a:spcBef>
                <a:spcPct val="15000"/>
              </a:spcBef>
            </a:pPr>
            <a:r>
              <a:rPr lang="en-US" altLang="en-US" dirty="0">
                <a:solidFill>
                  <a:schemeClr val="tx1"/>
                </a:solidFill>
              </a:rPr>
              <a:t>Attitude Toward The Word</a:t>
            </a:r>
          </a:p>
          <a:p>
            <a:pPr eaLnBrk="1" hangingPunct="1">
              <a:lnSpc>
                <a:spcPct val="80000"/>
              </a:lnSpc>
              <a:spcBef>
                <a:spcPct val="15000"/>
              </a:spcBef>
            </a:pPr>
            <a:r>
              <a:rPr lang="en-US" altLang="en-US" dirty="0">
                <a:solidFill>
                  <a:schemeClr val="tx1"/>
                </a:solidFill>
              </a:rPr>
              <a:t>Attitude Toward Relationships</a:t>
            </a:r>
          </a:p>
          <a:p>
            <a:pPr eaLnBrk="1" hangingPunct="1">
              <a:lnSpc>
                <a:spcPct val="80000"/>
              </a:lnSpc>
              <a:spcBef>
                <a:spcPct val="15000"/>
              </a:spcBef>
            </a:pPr>
            <a:r>
              <a:rPr lang="en-US" altLang="en-US" dirty="0">
                <a:solidFill>
                  <a:schemeClr val="tx1"/>
                </a:solidFill>
              </a:rPr>
              <a:t>Attitude Toward The Rich</a:t>
            </a:r>
          </a:p>
          <a:p>
            <a:pPr eaLnBrk="1" hangingPunct="1">
              <a:lnSpc>
                <a:spcPct val="80000"/>
              </a:lnSpc>
              <a:spcBef>
                <a:spcPct val="15000"/>
              </a:spcBef>
            </a:pPr>
            <a:r>
              <a:rPr lang="en-US" altLang="en-US" dirty="0">
                <a:solidFill>
                  <a:schemeClr val="tx1"/>
                </a:solidFill>
              </a:rPr>
              <a:t>Tested By Good Works</a:t>
            </a:r>
          </a:p>
          <a:p>
            <a:pPr eaLnBrk="1" hangingPunct="1">
              <a:lnSpc>
                <a:spcPct val="80000"/>
              </a:lnSpc>
              <a:spcBef>
                <a:spcPct val="15000"/>
              </a:spcBef>
            </a:pPr>
            <a:r>
              <a:rPr lang="en-US" altLang="en-US" dirty="0">
                <a:solidFill>
                  <a:schemeClr val="tx1"/>
                </a:solidFill>
              </a:rPr>
              <a:t>Tested By Self Control</a:t>
            </a:r>
          </a:p>
          <a:p>
            <a:pPr eaLnBrk="1" hangingPunct="1">
              <a:lnSpc>
                <a:spcPct val="80000"/>
              </a:lnSpc>
              <a:spcBef>
                <a:spcPct val="15000"/>
              </a:spcBef>
            </a:pPr>
            <a:r>
              <a:rPr lang="en-US" altLang="en-US" dirty="0">
                <a:solidFill>
                  <a:schemeClr val="tx1"/>
                </a:solidFill>
              </a:rPr>
              <a:t>Tested By Reaction To The World</a:t>
            </a:r>
          </a:p>
          <a:p>
            <a:pPr eaLnBrk="1" hangingPunct="1">
              <a:lnSpc>
                <a:spcPct val="80000"/>
              </a:lnSpc>
              <a:spcBef>
                <a:spcPct val="15000"/>
              </a:spcBef>
            </a:pPr>
            <a:r>
              <a:rPr lang="en-US" altLang="en-US" dirty="0">
                <a:solidFill>
                  <a:schemeClr val="tx1"/>
                </a:solidFill>
              </a:rPr>
              <a:t>Tested By Patience</a:t>
            </a:r>
          </a:p>
        </p:txBody>
      </p:sp>
      <p:sp>
        <p:nvSpPr>
          <p:cNvPr id="62465" name="Footer Placeholder 4">
            <a:extLst>
              <a:ext uri="{FF2B5EF4-FFF2-40B4-BE49-F238E27FC236}">
                <a16:creationId xmlns:a16="http://schemas.microsoft.com/office/drawing/2014/main" id="{41E93BDD-7193-4095-820D-F89E8B7CB6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62466" name="Slide Number Placeholder 5">
            <a:extLst>
              <a:ext uri="{FF2B5EF4-FFF2-40B4-BE49-F238E27FC236}">
                <a16:creationId xmlns:a16="http://schemas.microsoft.com/office/drawing/2014/main" id="{66F28669-D0E2-46F4-86EB-3635672A03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9E2C0E7C-C4BB-469E-ADBA-1E6846C27BFA}" type="slidenum">
              <a:rPr lang="en-US" altLang="en-US" sz="1400">
                <a:latin typeface="Times New Roman" panose="02020603050405020304" pitchFamily="18" charset="0"/>
              </a:rPr>
              <a:pPr>
                <a:spcBef>
                  <a:spcPct val="0"/>
                </a:spcBef>
                <a:buClrTx/>
                <a:buFontTx/>
                <a:buNone/>
              </a:pPr>
              <a:t>20</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320CA152-4CAF-41EC-8C85-8EB849615EA4}"/>
              </a:ext>
            </a:extLst>
          </p:cNvPr>
          <p:cNvSpPr>
            <a:spLocks noGrp="1"/>
          </p:cNvSpPr>
          <p:nvPr>
            <p:ph type="dt" sz="half" idx="10"/>
          </p:nvPr>
        </p:nvSpPr>
        <p:spPr/>
        <p:txBody>
          <a:bodyPr/>
          <a:lstStyle/>
          <a:p>
            <a:r>
              <a:rPr lang="en-US" dirty="0"/>
              <a:t>July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71E1409B-EC6B-4643-9A08-74BD42339D0E}"/>
              </a:ext>
            </a:extLst>
          </p:cNvPr>
          <p:cNvSpPr>
            <a:spLocks noGrp="1" noChangeArrowheads="1"/>
          </p:cNvSpPr>
          <p:nvPr>
            <p:ph type="title"/>
          </p:nvPr>
        </p:nvSpPr>
        <p:spPr>
          <a:xfrm>
            <a:off x="2209800" y="609600"/>
            <a:ext cx="9650896" cy="838200"/>
          </a:xfrm>
        </p:spPr>
        <p:txBody>
          <a:bodyPr/>
          <a:lstStyle/>
          <a:p>
            <a:pPr eaLnBrk="1" hangingPunct="1"/>
            <a:r>
              <a:rPr lang="en-US" altLang="en-US" b="1" dirty="0"/>
              <a:t>“James” Is Needed Today</a:t>
            </a:r>
          </a:p>
        </p:txBody>
      </p:sp>
      <p:sp>
        <p:nvSpPr>
          <p:cNvPr id="64516" name="Rectangle 3">
            <a:extLst>
              <a:ext uri="{FF2B5EF4-FFF2-40B4-BE49-F238E27FC236}">
                <a16:creationId xmlns:a16="http://schemas.microsoft.com/office/drawing/2014/main" id="{24E2F190-E785-43B4-9F6B-EF83AEB655AF}"/>
              </a:ext>
            </a:extLst>
          </p:cNvPr>
          <p:cNvSpPr>
            <a:spLocks noGrp="1" noChangeArrowheads="1"/>
          </p:cNvSpPr>
          <p:nvPr>
            <p:ph idx="1"/>
          </p:nvPr>
        </p:nvSpPr>
        <p:spPr>
          <a:xfrm>
            <a:off x="2209800" y="1600200"/>
            <a:ext cx="7772400" cy="4495800"/>
          </a:xfrm>
        </p:spPr>
        <p:txBody>
          <a:bodyPr>
            <a:normAutofit lnSpcReduction="10000"/>
          </a:bodyPr>
          <a:lstStyle/>
          <a:p>
            <a:pPr eaLnBrk="1" hangingPunct="1">
              <a:lnSpc>
                <a:spcPct val="90000"/>
              </a:lnSpc>
            </a:pPr>
            <a:r>
              <a:rPr lang="en-US" altLang="en-US" dirty="0">
                <a:solidFill>
                  <a:schemeClr val="tx1"/>
                </a:solidFill>
              </a:rPr>
              <a:t>Hypocrisy</a:t>
            </a:r>
          </a:p>
          <a:p>
            <a:pPr eaLnBrk="1" hangingPunct="1">
              <a:lnSpc>
                <a:spcPct val="90000"/>
              </a:lnSpc>
            </a:pPr>
            <a:r>
              <a:rPr lang="en-US" altLang="en-US" dirty="0">
                <a:solidFill>
                  <a:schemeClr val="tx1"/>
                </a:solidFill>
              </a:rPr>
              <a:t>Listening And Not Doing</a:t>
            </a:r>
          </a:p>
          <a:p>
            <a:pPr eaLnBrk="1" hangingPunct="1">
              <a:lnSpc>
                <a:spcPct val="90000"/>
              </a:lnSpc>
            </a:pPr>
            <a:r>
              <a:rPr lang="en-US" altLang="en-US" dirty="0">
                <a:solidFill>
                  <a:schemeClr val="tx1"/>
                </a:solidFill>
              </a:rPr>
              <a:t>Improper Use Of Riches</a:t>
            </a:r>
          </a:p>
          <a:p>
            <a:pPr eaLnBrk="1" hangingPunct="1">
              <a:lnSpc>
                <a:spcPct val="90000"/>
              </a:lnSpc>
            </a:pPr>
            <a:r>
              <a:rPr lang="en-US" altLang="en-US" dirty="0">
                <a:solidFill>
                  <a:schemeClr val="tx1"/>
                </a:solidFill>
              </a:rPr>
              <a:t>Respecter Of Persons</a:t>
            </a:r>
          </a:p>
          <a:p>
            <a:pPr eaLnBrk="1" hangingPunct="1">
              <a:lnSpc>
                <a:spcPct val="90000"/>
              </a:lnSpc>
            </a:pPr>
            <a:r>
              <a:rPr lang="en-US" altLang="en-US" dirty="0">
                <a:solidFill>
                  <a:schemeClr val="tx1"/>
                </a:solidFill>
              </a:rPr>
              <a:t>Ruling God Out Of Our Plans</a:t>
            </a:r>
          </a:p>
          <a:p>
            <a:pPr eaLnBrk="1" hangingPunct="1">
              <a:lnSpc>
                <a:spcPct val="90000"/>
              </a:lnSpc>
            </a:pPr>
            <a:r>
              <a:rPr lang="en-US" altLang="en-US" dirty="0">
                <a:solidFill>
                  <a:schemeClr val="tx1"/>
                </a:solidFill>
              </a:rPr>
              <a:t>Worldliness</a:t>
            </a:r>
          </a:p>
          <a:p>
            <a:pPr eaLnBrk="1" hangingPunct="1">
              <a:lnSpc>
                <a:spcPct val="90000"/>
              </a:lnSpc>
            </a:pPr>
            <a:r>
              <a:rPr lang="en-US" altLang="en-US" dirty="0">
                <a:solidFill>
                  <a:schemeClr val="tx1"/>
                </a:solidFill>
              </a:rPr>
              <a:t>Half-Hearted Prayer Life</a:t>
            </a:r>
          </a:p>
          <a:p>
            <a:pPr eaLnBrk="1" hangingPunct="1">
              <a:lnSpc>
                <a:spcPct val="90000"/>
              </a:lnSpc>
            </a:pPr>
            <a:r>
              <a:rPr lang="en-US" altLang="en-US" dirty="0">
                <a:solidFill>
                  <a:schemeClr val="tx1"/>
                </a:solidFill>
              </a:rPr>
              <a:t>Inconsistency</a:t>
            </a:r>
          </a:p>
          <a:p>
            <a:pPr eaLnBrk="1" hangingPunct="1">
              <a:lnSpc>
                <a:spcPct val="90000"/>
              </a:lnSpc>
            </a:pPr>
            <a:r>
              <a:rPr lang="en-US" altLang="en-US" dirty="0">
                <a:solidFill>
                  <a:schemeClr val="tx1"/>
                </a:solidFill>
              </a:rPr>
              <a:t>Not Helping Others</a:t>
            </a:r>
          </a:p>
        </p:txBody>
      </p:sp>
      <p:sp>
        <p:nvSpPr>
          <p:cNvPr id="64513" name="Footer Placeholder 4">
            <a:extLst>
              <a:ext uri="{FF2B5EF4-FFF2-40B4-BE49-F238E27FC236}">
                <a16:creationId xmlns:a16="http://schemas.microsoft.com/office/drawing/2014/main" id="{6851D793-A7A4-4A3A-B4C4-F048233749D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64514" name="Slide Number Placeholder 5">
            <a:extLst>
              <a:ext uri="{FF2B5EF4-FFF2-40B4-BE49-F238E27FC236}">
                <a16:creationId xmlns:a16="http://schemas.microsoft.com/office/drawing/2014/main" id="{8E58C355-47A2-48B0-B372-3FBB3EA41E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AC9F3FF9-B8DF-436A-843B-02404C376E54}" type="slidenum">
              <a:rPr lang="en-US" altLang="en-US" sz="1400">
                <a:latin typeface="Times New Roman" panose="02020603050405020304" pitchFamily="18" charset="0"/>
              </a:rPr>
              <a:pPr>
                <a:spcBef>
                  <a:spcPct val="0"/>
                </a:spcBef>
                <a:buClrTx/>
                <a:buFontTx/>
                <a:buNone/>
              </a:pPr>
              <a:t>21</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F73EDF04-46CA-4E3F-80A4-D07310F162B2}"/>
              </a:ext>
            </a:extLst>
          </p:cNvPr>
          <p:cNvSpPr>
            <a:spLocks noGrp="1"/>
          </p:cNvSpPr>
          <p:nvPr>
            <p:ph type="dt" sz="half" idx="10"/>
          </p:nvPr>
        </p:nvSpPr>
        <p:spPr/>
        <p:txBody>
          <a:bodyPr/>
          <a:lstStyle/>
          <a:p>
            <a:r>
              <a:rPr lang="en-US" dirty="0"/>
              <a:t>July 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3D900FF6-2D5A-451A-8937-8F5B80F1092D}"/>
              </a:ext>
            </a:extLst>
          </p:cNvPr>
          <p:cNvSpPr>
            <a:spLocks noGrp="1" noChangeArrowheads="1"/>
          </p:cNvSpPr>
          <p:nvPr>
            <p:ph type="title"/>
          </p:nvPr>
        </p:nvSpPr>
        <p:spPr>
          <a:xfrm>
            <a:off x="2209800" y="457200"/>
            <a:ext cx="9478616" cy="762000"/>
          </a:xfrm>
        </p:spPr>
        <p:txBody>
          <a:bodyPr/>
          <a:lstStyle/>
          <a:p>
            <a:pPr eaLnBrk="1" hangingPunct="1"/>
            <a:r>
              <a:rPr lang="en-US" altLang="en-US" b="1" dirty="0"/>
              <a:t>What is “FAITH”?</a:t>
            </a:r>
          </a:p>
        </p:txBody>
      </p:sp>
      <p:sp>
        <p:nvSpPr>
          <p:cNvPr id="22531" name="Rectangle 3">
            <a:extLst>
              <a:ext uri="{FF2B5EF4-FFF2-40B4-BE49-F238E27FC236}">
                <a16:creationId xmlns:a16="http://schemas.microsoft.com/office/drawing/2014/main" id="{34E1BEFA-5E43-4B1E-9C55-DF64FE0FD1B5}"/>
              </a:ext>
            </a:extLst>
          </p:cNvPr>
          <p:cNvSpPr>
            <a:spLocks noGrp="1" noChangeArrowheads="1"/>
          </p:cNvSpPr>
          <p:nvPr>
            <p:ph idx="1"/>
          </p:nvPr>
        </p:nvSpPr>
        <p:spPr>
          <a:xfrm>
            <a:off x="583095" y="1371600"/>
            <a:ext cx="11105321" cy="4953000"/>
          </a:xfrm>
        </p:spPr>
        <p:txBody>
          <a:bodyPr/>
          <a:lstStyle/>
          <a:p>
            <a:pPr eaLnBrk="1" hangingPunct="1"/>
            <a:r>
              <a:rPr lang="en-US" altLang="en-US" u="sng" dirty="0"/>
              <a:t>FAITH (</a:t>
            </a:r>
            <a:r>
              <a:rPr lang="en-US" altLang="en-US" u="sng" dirty="0" err="1"/>
              <a:t>pistis</a:t>
            </a:r>
            <a:r>
              <a:rPr lang="en-US" altLang="en-US" u="sng" dirty="0"/>
              <a:t>)</a:t>
            </a:r>
          </a:p>
          <a:p>
            <a:pPr lvl="1" eaLnBrk="1" hangingPunct="1"/>
            <a:r>
              <a:rPr lang="en-US" altLang="en-US" sz="2800" u="sng" dirty="0"/>
              <a:t>Trust, Confidence – in an active sense</a:t>
            </a:r>
          </a:p>
          <a:p>
            <a:pPr lvl="2" eaLnBrk="1" hangingPunct="1"/>
            <a:r>
              <a:rPr lang="en-US" altLang="en-US" sz="2800" dirty="0"/>
              <a:t>2 Tim 1:12 – Paul trusted in the Lord</a:t>
            </a:r>
          </a:p>
          <a:p>
            <a:pPr lvl="2" eaLnBrk="1" hangingPunct="1"/>
            <a:r>
              <a:rPr lang="en-US" altLang="en-US" sz="2800" dirty="0"/>
              <a:t>Heb 11:8-10 – Abraham trusted in the Lord</a:t>
            </a:r>
          </a:p>
          <a:p>
            <a:pPr lvl="2" eaLnBrk="1" hangingPunct="1"/>
            <a:r>
              <a:rPr lang="en-US" altLang="en-US" sz="2800" dirty="0"/>
              <a:t>Heb 11:1 – Evidence of  things not seen</a:t>
            </a:r>
          </a:p>
          <a:p>
            <a:pPr lvl="1" eaLnBrk="1" hangingPunct="1"/>
            <a:r>
              <a:rPr lang="en-US" altLang="en-US" sz="2800" u="sng" dirty="0"/>
              <a:t>Commitment of One’s Life</a:t>
            </a:r>
          </a:p>
          <a:p>
            <a:pPr lvl="2" eaLnBrk="1" hangingPunct="1"/>
            <a:r>
              <a:rPr lang="en-US" altLang="en-US" sz="2800" dirty="0"/>
              <a:t>John 1:12-13 –To all that Received Him – He Gave The Right to Become Children of God</a:t>
            </a:r>
          </a:p>
          <a:p>
            <a:pPr lvl="1" eaLnBrk="1" hangingPunct="1"/>
            <a:r>
              <a:rPr lang="en-US" altLang="en-US" sz="2800" u="sng" dirty="0"/>
              <a:t>Obedience</a:t>
            </a:r>
          </a:p>
          <a:p>
            <a:pPr lvl="2" eaLnBrk="1" hangingPunct="1"/>
            <a:r>
              <a:rPr lang="en-US" altLang="en-US" sz="2800" dirty="0"/>
              <a:t>Heb 11:1 – By Faith Abel, Enoch, Noah, Abraham</a:t>
            </a:r>
          </a:p>
          <a:p>
            <a:pPr lvl="2" eaLnBrk="1" hangingPunct="1"/>
            <a:r>
              <a:rPr lang="en-US" altLang="en-US" sz="2800" dirty="0"/>
              <a:t>Heb 3:16-18 – “</a:t>
            </a:r>
            <a:r>
              <a:rPr lang="en-US" altLang="en-US" sz="2800" i="1" dirty="0"/>
              <a:t>disobedient</a:t>
            </a:r>
            <a:r>
              <a:rPr lang="en-US" altLang="en-US" sz="2800" dirty="0"/>
              <a:t>” and “</a:t>
            </a:r>
            <a:r>
              <a:rPr lang="en-US" altLang="en-US" sz="2800" i="1" dirty="0"/>
              <a:t>unbelief</a:t>
            </a:r>
            <a:r>
              <a:rPr lang="en-US" altLang="en-US" sz="2800" dirty="0"/>
              <a:t>” are equal terms</a:t>
            </a:r>
          </a:p>
          <a:p>
            <a:pPr lvl="2" eaLnBrk="1" hangingPunct="1"/>
            <a:endParaRPr lang="en-US" altLang="en-US" dirty="0"/>
          </a:p>
        </p:txBody>
      </p:sp>
      <p:sp>
        <p:nvSpPr>
          <p:cNvPr id="66561" name="Footer Placeholder 4">
            <a:extLst>
              <a:ext uri="{FF2B5EF4-FFF2-40B4-BE49-F238E27FC236}">
                <a16:creationId xmlns:a16="http://schemas.microsoft.com/office/drawing/2014/main" id="{5F96BF96-F47A-49D6-8824-EB7FBC602BC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66562" name="Slide Number Placeholder 5">
            <a:extLst>
              <a:ext uri="{FF2B5EF4-FFF2-40B4-BE49-F238E27FC236}">
                <a16:creationId xmlns:a16="http://schemas.microsoft.com/office/drawing/2014/main" id="{97C50B7C-D2E7-43CF-9677-1B1DBCE6C7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89D86FF8-7AEE-4AEF-AAB3-7111E33D11BB}" type="slidenum">
              <a:rPr lang="en-US" altLang="en-US" sz="1400">
                <a:latin typeface="Times New Roman" panose="02020603050405020304" pitchFamily="18" charset="0"/>
              </a:rPr>
              <a:pPr>
                <a:spcBef>
                  <a:spcPct val="0"/>
                </a:spcBef>
                <a:buClrTx/>
                <a:buFontTx/>
                <a:buNone/>
              </a:pPr>
              <a:t>22</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873F0498-19F2-466B-9172-0A08E414B247}"/>
              </a:ext>
            </a:extLst>
          </p:cNvPr>
          <p:cNvSpPr>
            <a:spLocks noGrp="1"/>
          </p:cNvSpPr>
          <p:nvPr>
            <p:ph type="dt" sz="half" idx="10"/>
          </p:nvPr>
        </p:nvSpPr>
        <p:spPr/>
        <p:txBody>
          <a:bodyPr/>
          <a:lstStyle/>
          <a:p>
            <a:r>
              <a:rPr lang="en-US" dirty="0"/>
              <a:t>July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25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5F2D285F-3ADA-464A-BE27-D70562581057}"/>
              </a:ext>
            </a:extLst>
          </p:cNvPr>
          <p:cNvSpPr>
            <a:spLocks noGrp="1" noChangeArrowheads="1"/>
          </p:cNvSpPr>
          <p:nvPr>
            <p:ph type="title"/>
          </p:nvPr>
        </p:nvSpPr>
        <p:spPr>
          <a:xfrm>
            <a:off x="2421834" y="370578"/>
            <a:ext cx="9491870" cy="762000"/>
          </a:xfrm>
        </p:spPr>
        <p:txBody>
          <a:bodyPr/>
          <a:lstStyle/>
          <a:p>
            <a:pPr eaLnBrk="1" hangingPunct="1"/>
            <a:r>
              <a:rPr lang="en-US" altLang="en-US" b="1" dirty="0"/>
              <a:t>SAVING FAITH</a:t>
            </a:r>
          </a:p>
        </p:txBody>
      </p:sp>
      <p:sp>
        <p:nvSpPr>
          <p:cNvPr id="68612" name="Rectangle 3">
            <a:extLst>
              <a:ext uri="{FF2B5EF4-FFF2-40B4-BE49-F238E27FC236}">
                <a16:creationId xmlns:a16="http://schemas.microsoft.com/office/drawing/2014/main" id="{A0ED75CA-39B7-47D3-B875-E1E4983B09DD}"/>
              </a:ext>
            </a:extLst>
          </p:cNvPr>
          <p:cNvSpPr>
            <a:spLocks noGrp="1" noChangeArrowheads="1"/>
          </p:cNvSpPr>
          <p:nvPr>
            <p:ph idx="1"/>
          </p:nvPr>
        </p:nvSpPr>
        <p:spPr>
          <a:xfrm>
            <a:off x="0" y="1904301"/>
            <a:ext cx="12085982" cy="4272662"/>
          </a:xfrm>
        </p:spPr>
        <p:txBody>
          <a:bodyPr/>
          <a:lstStyle/>
          <a:p>
            <a:pPr algn="ctr" eaLnBrk="1" hangingPunct="1"/>
            <a:r>
              <a:rPr lang="en-US" altLang="en-US" dirty="0">
                <a:solidFill>
                  <a:schemeClr val="tx1"/>
                </a:solidFill>
              </a:rPr>
              <a:t>Faith Obeys the Word</a:t>
            </a:r>
          </a:p>
          <a:p>
            <a:pPr algn="ctr" eaLnBrk="1" hangingPunct="1"/>
            <a:r>
              <a:rPr lang="en-US" altLang="en-US" dirty="0">
                <a:solidFill>
                  <a:schemeClr val="tx1"/>
                </a:solidFill>
              </a:rPr>
              <a:t>Faith Removes Discrimination</a:t>
            </a:r>
          </a:p>
          <a:p>
            <a:pPr algn="ctr" eaLnBrk="1" hangingPunct="1"/>
            <a:r>
              <a:rPr lang="en-US" altLang="en-US" dirty="0">
                <a:solidFill>
                  <a:schemeClr val="tx1"/>
                </a:solidFill>
              </a:rPr>
              <a:t>Faith Proves Itself By Works</a:t>
            </a:r>
          </a:p>
          <a:p>
            <a:pPr algn="ctr" eaLnBrk="1" hangingPunct="1"/>
            <a:r>
              <a:rPr lang="en-US" altLang="en-US" dirty="0">
                <a:solidFill>
                  <a:schemeClr val="tx1"/>
                </a:solidFill>
              </a:rPr>
              <a:t>Faith Controls The Tongue</a:t>
            </a:r>
          </a:p>
          <a:p>
            <a:pPr algn="ctr" eaLnBrk="1" hangingPunct="1"/>
            <a:r>
              <a:rPr lang="en-US" altLang="en-US" dirty="0">
                <a:solidFill>
                  <a:schemeClr val="tx1"/>
                </a:solidFill>
              </a:rPr>
              <a:t>Faith Produces Wisdom</a:t>
            </a:r>
          </a:p>
          <a:p>
            <a:pPr algn="ctr" eaLnBrk="1" hangingPunct="1"/>
            <a:r>
              <a:rPr lang="en-US" altLang="en-US" dirty="0">
                <a:solidFill>
                  <a:schemeClr val="tx1"/>
                </a:solidFill>
              </a:rPr>
              <a:t>Faith Produces Humility</a:t>
            </a:r>
          </a:p>
          <a:p>
            <a:pPr algn="ctr" eaLnBrk="1" hangingPunct="1"/>
            <a:r>
              <a:rPr lang="en-US" altLang="en-US" dirty="0">
                <a:solidFill>
                  <a:schemeClr val="tx1"/>
                </a:solidFill>
              </a:rPr>
              <a:t>Faith Produces Dependence on God</a:t>
            </a:r>
          </a:p>
        </p:txBody>
      </p:sp>
      <p:sp>
        <p:nvSpPr>
          <p:cNvPr id="68609" name="Footer Placeholder 4">
            <a:extLst>
              <a:ext uri="{FF2B5EF4-FFF2-40B4-BE49-F238E27FC236}">
                <a16:creationId xmlns:a16="http://schemas.microsoft.com/office/drawing/2014/main" id="{FAB6862B-A0EC-43AE-84F4-C9346CDA0F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68610" name="Slide Number Placeholder 5">
            <a:extLst>
              <a:ext uri="{FF2B5EF4-FFF2-40B4-BE49-F238E27FC236}">
                <a16:creationId xmlns:a16="http://schemas.microsoft.com/office/drawing/2014/main" id="{C5224779-E57C-4AF2-9241-A5160AF794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EA35BBA3-5879-4D78-AEEB-B85B856C69EE}" type="slidenum">
              <a:rPr lang="en-US" altLang="en-US" sz="1400">
                <a:latin typeface="Times New Roman" panose="02020603050405020304" pitchFamily="18" charset="0"/>
              </a:rPr>
              <a:pPr>
                <a:spcBef>
                  <a:spcPct val="0"/>
                </a:spcBef>
                <a:buClrTx/>
                <a:buFontTx/>
                <a:buNone/>
              </a:pPr>
              <a:t>23</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754C656D-17BD-41A1-866D-00B8FF89338D}"/>
              </a:ext>
            </a:extLst>
          </p:cNvPr>
          <p:cNvSpPr>
            <a:spLocks noGrp="1"/>
          </p:cNvSpPr>
          <p:nvPr>
            <p:ph type="dt" sz="half" idx="10"/>
          </p:nvPr>
        </p:nvSpPr>
        <p:spPr/>
        <p:txBody>
          <a:bodyPr/>
          <a:lstStyle/>
          <a:p>
            <a:r>
              <a:rPr lang="en-US" dirty="0"/>
              <a:t>July 2023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91F4DC81-E8C3-4722-BBFE-EABA011398B0}"/>
              </a:ext>
            </a:extLst>
          </p:cNvPr>
          <p:cNvSpPr>
            <a:spLocks noGrp="1" noChangeArrowheads="1"/>
          </p:cNvSpPr>
          <p:nvPr>
            <p:ph type="title"/>
          </p:nvPr>
        </p:nvSpPr>
        <p:spPr>
          <a:xfrm>
            <a:off x="2209800" y="381000"/>
            <a:ext cx="9144000" cy="1143000"/>
          </a:xfrm>
        </p:spPr>
        <p:txBody>
          <a:bodyPr>
            <a:normAutofit fontScale="90000"/>
          </a:bodyPr>
          <a:lstStyle/>
          <a:p>
            <a:pPr eaLnBrk="1" hangingPunct="1"/>
            <a:r>
              <a:rPr lang="en-US" altLang="en-US" b="1" dirty="0">
                <a:solidFill>
                  <a:schemeClr val="tx1"/>
                </a:solidFill>
              </a:rPr>
              <a:t>Tests of FAITH – </a:t>
            </a:r>
            <a:br>
              <a:rPr lang="en-US" altLang="en-US" b="1" dirty="0">
                <a:solidFill>
                  <a:schemeClr val="tx1"/>
                </a:solidFill>
              </a:rPr>
            </a:br>
            <a:r>
              <a:rPr lang="en-US" altLang="en-US" b="1" dirty="0">
                <a:solidFill>
                  <a:schemeClr val="tx1"/>
                </a:solidFill>
              </a:rPr>
              <a:t>True Religion…</a:t>
            </a:r>
          </a:p>
        </p:txBody>
      </p:sp>
      <p:sp>
        <p:nvSpPr>
          <p:cNvPr id="69636" name="Rectangle 3">
            <a:extLst>
              <a:ext uri="{FF2B5EF4-FFF2-40B4-BE49-F238E27FC236}">
                <a16:creationId xmlns:a16="http://schemas.microsoft.com/office/drawing/2014/main" id="{B7ECA012-CB37-4031-9719-EFD527408A95}"/>
              </a:ext>
            </a:extLst>
          </p:cNvPr>
          <p:cNvSpPr>
            <a:spLocks noGrp="1" noChangeArrowheads="1"/>
          </p:cNvSpPr>
          <p:nvPr>
            <p:ph idx="1"/>
          </p:nvPr>
        </p:nvSpPr>
        <p:spPr>
          <a:xfrm>
            <a:off x="397565" y="1524000"/>
            <a:ext cx="11622157" cy="5334000"/>
          </a:xfrm>
          <a:noFill/>
        </p:spPr>
        <p:txBody>
          <a:bodyPr>
            <a:normAutofit/>
          </a:bodyPr>
          <a:lstStyle/>
          <a:p>
            <a:pPr eaLnBrk="1" hangingPunct="1">
              <a:lnSpc>
                <a:spcPct val="115000"/>
              </a:lnSpc>
            </a:pPr>
            <a:r>
              <a:rPr lang="en-US" altLang="en-US" sz="3400" dirty="0"/>
              <a:t>Endures Trials and Temptations (1)</a:t>
            </a:r>
          </a:p>
          <a:p>
            <a:pPr lvl="1" eaLnBrk="1" hangingPunct="1">
              <a:lnSpc>
                <a:spcPct val="115000"/>
              </a:lnSpc>
            </a:pPr>
            <a:r>
              <a:rPr lang="en-US" altLang="en-US" dirty="0"/>
              <a:t>Trials, Troubles, Wisdom, Wealth, Perfection, Evil Desires</a:t>
            </a:r>
            <a:endParaRPr lang="en-US" altLang="en-US" i="1" dirty="0"/>
          </a:p>
          <a:p>
            <a:pPr eaLnBrk="1" hangingPunct="1">
              <a:lnSpc>
                <a:spcPct val="115000"/>
              </a:lnSpc>
            </a:pPr>
            <a:r>
              <a:rPr lang="en-US" altLang="en-US" sz="3400" dirty="0"/>
              <a:t>Consists of Doing, Not Just Hearing (2)</a:t>
            </a:r>
            <a:endParaRPr lang="en-US" altLang="en-US" sz="3400" i="1" dirty="0"/>
          </a:p>
          <a:p>
            <a:pPr eaLnBrk="1" hangingPunct="1">
              <a:lnSpc>
                <a:spcPct val="115000"/>
              </a:lnSpc>
            </a:pPr>
            <a:r>
              <a:rPr lang="en-US" altLang="en-US" sz="3400" dirty="0"/>
              <a:t>Displays Wisdom–Not Just Speaking (3)</a:t>
            </a:r>
            <a:endParaRPr lang="en-US" altLang="en-US" sz="3400" i="1" dirty="0"/>
          </a:p>
          <a:p>
            <a:pPr eaLnBrk="1" hangingPunct="1">
              <a:lnSpc>
                <a:spcPct val="115000"/>
              </a:lnSpc>
            </a:pPr>
            <a:r>
              <a:rPr lang="en-US" altLang="en-US" sz="3400" dirty="0"/>
              <a:t>Be-Friends of God Through Humility (4)</a:t>
            </a:r>
            <a:endParaRPr lang="en-US" altLang="en-US" sz="3400" i="1" dirty="0"/>
          </a:p>
          <a:p>
            <a:pPr eaLnBrk="1" hangingPunct="1">
              <a:lnSpc>
                <a:spcPct val="115000"/>
              </a:lnSpc>
            </a:pPr>
            <a:r>
              <a:rPr lang="en-US" altLang="en-US" sz="3400" dirty="0"/>
              <a:t>Is Blessed Thru Patience, Prayer, &amp; Love (5)</a:t>
            </a:r>
            <a:endParaRPr lang="en-US" altLang="en-US" sz="3400" i="1" dirty="0"/>
          </a:p>
        </p:txBody>
      </p:sp>
      <p:sp>
        <p:nvSpPr>
          <p:cNvPr id="70657" name="Footer Placeholder 4">
            <a:extLst>
              <a:ext uri="{FF2B5EF4-FFF2-40B4-BE49-F238E27FC236}">
                <a16:creationId xmlns:a16="http://schemas.microsoft.com/office/drawing/2014/main" id="{3C395A8C-88A3-42CB-AC4A-F9518F2895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70658" name="Slide Number Placeholder 5">
            <a:extLst>
              <a:ext uri="{FF2B5EF4-FFF2-40B4-BE49-F238E27FC236}">
                <a16:creationId xmlns:a16="http://schemas.microsoft.com/office/drawing/2014/main" id="{44A3678A-9711-4660-9208-DCC782F6F5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C3668848-7421-4A7E-AC23-9049798D1FE4}" type="slidenum">
              <a:rPr lang="en-US" altLang="en-US" sz="1400">
                <a:latin typeface="Times New Roman" panose="02020603050405020304" pitchFamily="18" charset="0"/>
              </a:rPr>
              <a:pPr>
                <a:spcBef>
                  <a:spcPct val="0"/>
                </a:spcBef>
                <a:buClrTx/>
                <a:buFontTx/>
                <a:buNone/>
              </a:pPr>
              <a:t>24</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A50AF7BF-31F8-4ECC-B314-502BDB7BF590}"/>
              </a:ext>
            </a:extLst>
          </p:cNvPr>
          <p:cNvSpPr>
            <a:spLocks noGrp="1"/>
          </p:cNvSpPr>
          <p:nvPr>
            <p:ph type="dt" sz="half" idx="10"/>
          </p:nvPr>
        </p:nvSpPr>
        <p:spPr/>
        <p:txBody>
          <a:bodyPr/>
          <a:lstStyle/>
          <a:p>
            <a:r>
              <a:rPr lang="en-US" dirty="0"/>
              <a:t>July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 calcmode="lin" valueType="num">
                                      <p:cBhvr additive="base">
                                        <p:cTn id="7" dur="500" fill="hold"/>
                                        <p:tgtEl>
                                          <p:spTgt spid="696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9636">
                                            <p:txEl>
                                              <p:pRg st="0" end="0"/>
                                            </p:txEl>
                                          </p:spTgt>
                                        </p:tgtEl>
                                        <p:attrNameLst>
                                          <p:attrName>ppt_c</p:attrName>
                                        </p:attrNameLst>
                                      </p:cBhvr>
                                      <p:to>
                                        <a:schemeClr val="bg2"/>
                                      </p:to>
                                    </p:animClr>
                                  </p:subTnLst>
                                </p:cTn>
                              </p:par>
                              <p:par>
                                <p:cTn id="9" presetID="2" presetClass="entr" presetSubtype="4" fill="hold" grpId="0" nodeType="withEffect">
                                  <p:stCondLst>
                                    <p:cond delay="0"/>
                                  </p:stCondLst>
                                  <p:childTnLst>
                                    <p:set>
                                      <p:cBhvr>
                                        <p:cTn id="10" dur="1" fill="hold">
                                          <p:stCondLst>
                                            <p:cond delay="0"/>
                                          </p:stCondLst>
                                        </p:cTn>
                                        <p:tgtEl>
                                          <p:spTgt spid="69636">
                                            <p:txEl>
                                              <p:pRg st="1" end="1"/>
                                            </p:txEl>
                                          </p:spTgt>
                                        </p:tgtEl>
                                        <p:attrNameLst>
                                          <p:attrName>style.visibility</p:attrName>
                                        </p:attrNameLst>
                                      </p:cBhvr>
                                      <p:to>
                                        <p:strVal val="visible"/>
                                      </p:to>
                                    </p:set>
                                    <p:anim calcmode="lin" valueType="num">
                                      <p:cBhvr additive="base">
                                        <p:cTn id="11" dur="500" fill="hold"/>
                                        <p:tgtEl>
                                          <p:spTgt spid="6963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63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9636">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9636">
                                            <p:txEl>
                                              <p:pRg st="2" end="2"/>
                                            </p:txEl>
                                          </p:spTgt>
                                        </p:tgtEl>
                                        <p:attrNameLst>
                                          <p:attrName>style.visibility</p:attrName>
                                        </p:attrNameLst>
                                      </p:cBhvr>
                                      <p:to>
                                        <p:strVal val="visible"/>
                                      </p:to>
                                    </p:set>
                                    <p:anim calcmode="lin" valueType="num">
                                      <p:cBhvr additive="base">
                                        <p:cTn id="17" dur="500" fill="hold"/>
                                        <p:tgtEl>
                                          <p:spTgt spid="6963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9636">
                                            <p:txEl>
                                              <p:pRg st="2" end="2"/>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9636">
                                            <p:txEl>
                                              <p:pRg st="3" end="3"/>
                                            </p:txEl>
                                          </p:spTgt>
                                        </p:tgtEl>
                                        <p:attrNameLst>
                                          <p:attrName>style.visibility</p:attrName>
                                        </p:attrNameLst>
                                      </p:cBhvr>
                                      <p:to>
                                        <p:strVal val="visible"/>
                                      </p:to>
                                    </p:set>
                                    <p:anim calcmode="lin" valueType="num">
                                      <p:cBhvr additive="base">
                                        <p:cTn id="23" dur="500" fill="hold"/>
                                        <p:tgtEl>
                                          <p:spTgt spid="6963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63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9636">
                                            <p:txEl>
                                              <p:pRg st="3" end="3"/>
                                            </p:txEl>
                                          </p:spTgt>
                                        </p:tgtEl>
                                        <p:attrNameLst>
                                          <p:attrName>ppt_c</p:attrName>
                                        </p:attrNameLst>
                                      </p:cBhvr>
                                      <p:to>
                                        <a:schemeClr val="bg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9636">
                                            <p:txEl>
                                              <p:pRg st="4" end="4"/>
                                            </p:txEl>
                                          </p:spTgt>
                                        </p:tgtEl>
                                        <p:attrNameLst>
                                          <p:attrName>style.visibility</p:attrName>
                                        </p:attrNameLst>
                                      </p:cBhvr>
                                      <p:to>
                                        <p:strVal val="visible"/>
                                      </p:to>
                                    </p:set>
                                    <p:anim calcmode="lin" valueType="num">
                                      <p:cBhvr additive="base">
                                        <p:cTn id="29" dur="500" fill="hold"/>
                                        <p:tgtEl>
                                          <p:spTgt spid="6963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963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9636">
                                            <p:txEl>
                                              <p:pRg st="4" end="4"/>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9636">
                                            <p:txEl>
                                              <p:pRg st="5" end="5"/>
                                            </p:txEl>
                                          </p:spTgt>
                                        </p:tgtEl>
                                        <p:attrNameLst>
                                          <p:attrName>style.visibility</p:attrName>
                                        </p:attrNameLst>
                                      </p:cBhvr>
                                      <p:to>
                                        <p:strVal val="visible"/>
                                      </p:to>
                                    </p:set>
                                    <p:anim calcmode="lin" valueType="num">
                                      <p:cBhvr additive="base">
                                        <p:cTn id="35" dur="500" fill="hold"/>
                                        <p:tgtEl>
                                          <p:spTgt spid="6963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9636">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9636">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F856-49C3-CF40-0C32-3021ED63F5DE}"/>
              </a:ext>
            </a:extLst>
          </p:cNvPr>
          <p:cNvSpPr>
            <a:spLocks noGrp="1"/>
          </p:cNvSpPr>
          <p:nvPr>
            <p:ph type="title"/>
          </p:nvPr>
        </p:nvSpPr>
        <p:spPr/>
        <p:txBody>
          <a:bodyPr/>
          <a:lstStyle/>
          <a:p>
            <a:r>
              <a:rPr lang="en-US" dirty="0"/>
              <a:t>Tests of Faith</a:t>
            </a:r>
          </a:p>
        </p:txBody>
      </p:sp>
      <p:sp>
        <p:nvSpPr>
          <p:cNvPr id="4" name="Date Placeholder 3">
            <a:extLst>
              <a:ext uri="{FF2B5EF4-FFF2-40B4-BE49-F238E27FC236}">
                <a16:creationId xmlns:a16="http://schemas.microsoft.com/office/drawing/2014/main" id="{F649C42F-BB7B-9291-CC64-30FA8204D517}"/>
              </a:ext>
            </a:extLst>
          </p:cNvPr>
          <p:cNvSpPr>
            <a:spLocks noGrp="1"/>
          </p:cNvSpPr>
          <p:nvPr>
            <p:ph type="dt" sz="half" idx="10"/>
          </p:nvPr>
        </p:nvSpPr>
        <p:spPr/>
        <p:txBody>
          <a:bodyPr/>
          <a:lstStyle/>
          <a:p>
            <a:r>
              <a:rPr lang="en-US"/>
              <a:t>July 2023</a:t>
            </a:r>
            <a:endParaRPr lang="en-US" dirty="0"/>
          </a:p>
        </p:txBody>
      </p:sp>
      <p:sp>
        <p:nvSpPr>
          <p:cNvPr id="5" name="Footer Placeholder 4">
            <a:extLst>
              <a:ext uri="{FF2B5EF4-FFF2-40B4-BE49-F238E27FC236}">
                <a16:creationId xmlns:a16="http://schemas.microsoft.com/office/drawing/2014/main" id="{B13F5975-DF03-EFAB-1EB8-55DD5171498B}"/>
              </a:ext>
            </a:extLst>
          </p:cNvPr>
          <p:cNvSpPr>
            <a:spLocks noGrp="1"/>
          </p:cNvSpPr>
          <p:nvPr>
            <p:ph type="ftr" sz="quarter" idx="11"/>
          </p:nvPr>
        </p:nvSpPr>
        <p:spPr/>
        <p:txBody>
          <a:bodyPr/>
          <a:lstStyle/>
          <a:p>
            <a:r>
              <a:rPr lang="en-US"/>
              <a:t>Embry Hills 2023 – The Book of James</a:t>
            </a:r>
            <a:endParaRPr lang="en-US" dirty="0"/>
          </a:p>
        </p:txBody>
      </p:sp>
      <p:sp>
        <p:nvSpPr>
          <p:cNvPr id="6" name="Slide Number Placeholder 5">
            <a:extLst>
              <a:ext uri="{FF2B5EF4-FFF2-40B4-BE49-F238E27FC236}">
                <a16:creationId xmlns:a16="http://schemas.microsoft.com/office/drawing/2014/main" id="{89297456-22B5-5C5D-F942-BBB67EF56BBE}"/>
              </a:ext>
            </a:extLst>
          </p:cNvPr>
          <p:cNvSpPr>
            <a:spLocks noGrp="1"/>
          </p:cNvSpPr>
          <p:nvPr>
            <p:ph type="sldNum" sz="quarter" idx="12"/>
          </p:nvPr>
        </p:nvSpPr>
        <p:spPr/>
        <p:txBody>
          <a:bodyPr/>
          <a:lstStyle/>
          <a:p>
            <a:fld id="{114EC26A-8916-48A7-93C8-69DA113F22AC}" type="slidenum">
              <a:rPr lang="en-US" smtClean="0"/>
              <a:t>25</a:t>
            </a:fld>
            <a:endParaRPr lang="en-US"/>
          </a:p>
        </p:txBody>
      </p:sp>
      <p:sp>
        <p:nvSpPr>
          <p:cNvPr id="7" name="Content Placeholder 6">
            <a:extLst>
              <a:ext uri="{FF2B5EF4-FFF2-40B4-BE49-F238E27FC236}">
                <a16:creationId xmlns:a16="http://schemas.microsoft.com/office/drawing/2014/main" id="{1FEA5B92-F4A6-4FAE-4245-73D7B87ADF7A}"/>
              </a:ext>
            </a:extLst>
          </p:cNvPr>
          <p:cNvSpPr txBox="1">
            <a:spLocks noGrp="1"/>
          </p:cNvSpPr>
          <p:nvPr>
            <p:ph idx="1"/>
          </p:nvPr>
        </p:nvSpPr>
        <p:spPr>
          <a:xfrm>
            <a:off x="310392" y="1311275"/>
            <a:ext cx="11775245" cy="495828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solidFill>
              </a:rPr>
              <a:t>Greetings (1:1)</a:t>
            </a:r>
          </a:p>
          <a:p>
            <a:pPr marL="285750" indent="-285750">
              <a:buFont typeface="Arial" panose="020B0604020202020204" pitchFamily="34" charset="0"/>
              <a:buChar char="•"/>
            </a:pPr>
            <a:r>
              <a:rPr lang="en-US" sz="2400" dirty="0">
                <a:solidFill>
                  <a:schemeClr val="tx1"/>
                </a:solidFill>
              </a:rPr>
              <a:t>Test of a Living Faith (1:2-28)</a:t>
            </a:r>
          </a:p>
          <a:p>
            <a:pPr marL="285750" indent="-285750">
              <a:buFont typeface="Arial" panose="020B0604020202020204" pitchFamily="34" charset="0"/>
              <a:buChar char="•"/>
            </a:pPr>
            <a:r>
              <a:rPr lang="en-US" sz="2400" dirty="0">
                <a:solidFill>
                  <a:schemeClr val="tx1"/>
                </a:solidFill>
              </a:rPr>
              <a:t>Faith Tested by Its </a:t>
            </a:r>
            <a:r>
              <a:rPr lang="en-US" sz="2400" u="sng" dirty="0">
                <a:solidFill>
                  <a:schemeClr val="tx1"/>
                </a:solidFill>
              </a:rPr>
              <a:t>Response</a:t>
            </a:r>
            <a:r>
              <a:rPr lang="en-US" sz="2400" dirty="0">
                <a:solidFill>
                  <a:schemeClr val="tx1"/>
                </a:solidFill>
              </a:rPr>
              <a:t> to the Word of God (1:19-27)</a:t>
            </a:r>
          </a:p>
          <a:p>
            <a:pPr marL="285750" indent="-285750">
              <a:buFont typeface="Arial" panose="020B0604020202020204" pitchFamily="34" charset="0"/>
              <a:buChar char="•"/>
            </a:pPr>
            <a:r>
              <a:rPr lang="en-US" sz="2400" dirty="0">
                <a:solidFill>
                  <a:schemeClr val="tx1"/>
                </a:solidFill>
              </a:rPr>
              <a:t>Faith Tested by Its </a:t>
            </a:r>
            <a:r>
              <a:rPr lang="en-US" sz="2400" u="sng" dirty="0">
                <a:solidFill>
                  <a:schemeClr val="tx1"/>
                </a:solidFill>
              </a:rPr>
              <a:t>Reaction</a:t>
            </a:r>
            <a:r>
              <a:rPr lang="en-US" sz="2400" dirty="0">
                <a:solidFill>
                  <a:schemeClr val="tx1"/>
                </a:solidFill>
              </a:rPr>
              <a:t> to Favoritism  (2:1-13)</a:t>
            </a:r>
          </a:p>
          <a:p>
            <a:pPr marL="285750" indent="-285750">
              <a:buFont typeface="Arial" panose="020B0604020202020204" pitchFamily="34" charset="0"/>
              <a:buChar char="•"/>
            </a:pPr>
            <a:r>
              <a:rPr lang="en-US" sz="2400" dirty="0">
                <a:solidFill>
                  <a:schemeClr val="tx1"/>
                </a:solidFill>
              </a:rPr>
              <a:t>Faith Tested by Its </a:t>
            </a:r>
            <a:r>
              <a:rPr lang="en-US" sz="2400" u="sng" dirty="0">
                <a:solidFill>
                  <a:schemeClr val="tx1"/>
                </a:solidFill>
              </a:rPr>
              <a:t>Doing</a:t>
            </a:r>
            <a:r>
              <a:rPr lang="en-US" sz="2400" dirty="0">
                <a:solidFill>
                  <a:schemeClr val="tx1"/>
                </a:solidFill>
              </a:rPr>
              <a:t> of Good Works (2:14-26)</a:t>
            </a:r>
          </a:p>
          <a:p>
            <a:pPr marL="285750" indent="-285750">
              <a:buFont typeface="Arial" panose="020B0604020202020204" pitchFamily="34" charset="0"/>
              <a:buChar char="•"/>
            </a:pPr>
            <a:r>
              <a:rPr lang="en-US" sz="2400" dirty="0">
                <a:solidFill>
                  <a:schemeClr val="tx1"/>
                </a:solidFill>
              </a:rPr>
              <a:t>Faith Tested by Its </a:t>
            </a:r>
            <a:r>
              <a:rPr lang="en-US" sz="2400" u="sng" dirty="0">
                <a:solidFill>
                  <a:schemeClr val="tx1"/>
                </a:solidFill>
              </a:rPr>
              <a:t>Production</a:t>
            </a:r>
            <a:r>
              <a:rPr lang="en-US" sz="2400" dirty="0">
                <a:solidFill>
                  <a:schemeClr val="tx1"/>
                </a:solidFill>
              </a:rPr>
              <a:t> of Self-Control in Speech and Humility (3:1-18)</a:t>
            </a:r>
          </a:p>
          <a:p>
            <a:pPr marL="285750" indent="-285750">
              <a:buFont typeface="Arial" panose="020B0604020202020204" pitchFamily="34" charset="0"/>
              <a:buChar char="•"/>
            </a:pPr>
            <a:r>
              <a:rPr lang="en-US" sz="2400" dirty="0">
                <a:solidFill>
                  <a:schemeClr val="tx1"/>
                </a:solidFill>
              </a:rPr>
              <a:t>Faith Tested by Its </a:t>
            </a:r>
            <a:r>
              <a:rPr lang="en-US" sz="2400" u="sng" dirty="0">
                <a:solidFill>
                  <a:schemeClr val="tx1"/>
                </a:solidFill>
              </a:rPr>
              <a:t>Reaction</a:t>
            </a:r>
            <a:r>
              <a:rPr lang="en-US" sz="2400" dirty="0">
                <a:solidFill>
                  <a:schemeClr val="tx1"/>
                </a:solidFill>
              </a:rPr>
              <a:t> to Quarreling, Judgmentalism, Arrogance, Selfishness, and Suffering (4:1- 5:12)</a:t>
            </a:r>
          </a:p>
          <a:p>
            <a:pPr marL="285750" indent="-285750">
              <a:buFont typeface="Arial" panose="020B0604020202020204" pitchFamily="34" charset="0"/>
              <a:buChar char="•"/>
            </a:pPr>
            <a:r>
              <a:rPr lang="en-US" sz="2400" dirty="0">
                <a:solidFill>
                  <a:schemeClr val="tx1"/>
                </a:solidFill>
              </a:rPr>
              <a:t>Faith Tested by Its </a:t>
            </a:r>
            <a:r>
              <a:rPr lang="en-US" sz="2400" u="sng" dirty="0">
                <a:solidFill>
                  <a:schemeClr val="tx1"/>
                </a:solidFill>
              </a:rPr>
              <a:t>Resort</a:t>
            </a:r>
            <a:r>
              <a:rPr lang="en-US" sz="2400" dirty="0">
                <a:solidFill>
                  <a:schemeClr val="tx1"/>
                </a:solidFill>
              </a:rPr>
              <a:t> to Prayer</a:t>
            </a:r>
          </a:p>
          <a:p>
            <a:pPr marL="285750" indent="-285750">
              <a:buFont typeface="Arial" panose="020B0604020202020204" pitchFamily="34" charset="0"/>
              <a:buChar char="•"/>
            </a:pPr>
            <a:r>
              <a:rPr lang="en-US" sz="2400" dirty="0">
                <a:solidFill>
                  <a:schemeClr val="tx1"/>
                </a:solidFill>
              </a:rPr>
              <a:t>Conclusion (5:19-20)</a:t>
            </a:r>
          </a:p>
          <a:p>
            <a:endParaRPr lang="en-US" dirty="0"/>
          </a:p>
        </p:txBody>
      </p:sp>
    </p:spTree>
    <p:extLst>
      <p:ext uri="{BB962C8B-B14F-4D97-AF65-F5344CB8AC3E}">
        <p14:creationId xmlns:p14="http://schemas.microsoft.com/office/powerpoint/2010/main" val="9862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71DDFFF-B57B-2404-668C-556AB2802DE8}"/>
              </a:ext>
            </a:extLst>
          </p:cNvPr>
          <p:cNvPicPr>
            <a:picLocks noGrp="1" noChangeAspect="1"/>
          </p:cNvPicPr>
          <p:nvPr>
            <p:ph idx="1"/>
          </p:nvPr>
        </p:nvPicPr>
        <p:blipFill>
          <a:blip r:embed="rId2"/>
          <a:stretch>
            <a:fillRect/>
          </a:stretch>
        </p:blipFill>
        <p:spPr>
          <a:xfrm>
            <a:off x="3218100" y="73860"/>
            <a:ext cx="8867882" cy="6179127"/>
          </a:xfrm>
          <a:prstGeom prst="rect">
            <a:avLst/>
          </a:prstGeom>
        </p:spPr>
      </p:pic>
      <p:sp>
        <p:nvSpPr>
          <p:cNvPr id="4" name="Date Placeholder 3">
            <a:extLst>
              <a:ext uri="{FF2B5EF4-FFF2-40B4-BE49-F238E27FC236}">
                <a16:creationId xmlns:a16="http://schemas.microsoft.com/office/drawing/2014/main" id="{7CAAAA60-8BA3-4285-E619-7049F3C3DF10}"/>
              </a:ext>
            </a:extLst>
          </p:cNvPr>
          <p:cNvSpPr>
            <a:spLocks noGrp="1"/>
          </p:cNvSpPr>
          <p:nvPr>
            <p:ph type="dt" sz="half" idx="10"/>
          </p:nvPr>
        </p:nvSpPr>
        <p:spPr/>
        <p:txBody>
          <a:bodyPr/>
          <a:lstStyle/>
          <a:p>
            <a:r>
              <a:rPr lang="en-US"/>
              <a:t>July 2023</a:t>
            </a:r>
            <a:endParaRPr lang="en-US" dirty="0"/>
          </a:p>
        </p:txBody>
      </p:sp>
      <p:sp>
        <p:nvSpPr>
          <p:cNvPr id="5" name="Footer Placeholder 4">
            <a:extLst>
              <a:ext uri="{FF2B5EF4-FFF2-40B4-BE49-F238E27FC236}">
                <a16:creationId xmlns:a16="http://schemas.microsoft.com/office/drawing/2014/main" id="{1397F583-6C55-7D14-4A48-1CD7E51B6BFD}"/>
              </a:ext>
            </a:extLst>
          </p:cNvPr>
          <p:cNvSpPr>
            <a:spLocks noGrp="1"/>
          </p:cNvSpPr>
          <p:nvPr>
            <p:ph type="ftr" sz="quarter" idx="11"/>
          </p:nvPr>
        </p:nvSpPr>
        <p:spPr/>
        <p:txBody>
          <a:bodyPr/>
          <a:lstStyle/>
          <a:p>
            <a:r>
              <a:rPr lang="en-US"/>
              <a:t>Embry Hills 2023 – The Book of James</a:t>
            </a:r>
            <a:endParaRPr lang="en-US" dirty="0"/>
          </a:p>
        </p:txBody>
      </p:sp>
      <p:sp>
        <p:nvSpPr>
          <p:cNvPr id="6" name="Slide Number Placeholder 5">
            <a:extLst>
              <a:ext uri="{FF2B5EF4-FFF2-40B4-BE49-F238E27FC236}">
                <a16:creationId xmlns:a16="http://schemas.microsoft.com/office/drawing/2014/main" id="{530ACDEE-DBA6-DFBA-1788-9D0CD1B6A755}"/>
              </a:ext>
            </a:extLst>
          </p:cNvPr>
          <p:cNvSpPr>
            <a:spLocks noGrp="1"/>
          </p:cNvSpPr>
          <p:nvPr>
            <p:ph type="sldNum" sz="quarter" idx="12"/>
          </p:nvPr>
        </p:nvSpPr>
        <p:spPr/>
        <p:txBody>
          <a:bodyPr/>
          <a:lstStyle/>
          <a:p>
            <a:fld id="{114EC26A-8916-48A7-93C8-69DA113F22AC}" type="slidenum">
              <a:rPr lang="en-US" smtClean="0"/>
              <a:t>26</a:t>
            </a:fld>
            <a:endParaRPr lang="en-US"/>
          </a:p>
        </p:txBody>
      </p:sp>
    </p:spTree>
    <p:extLst>
      <p:ext uri="{BB962C8B-B14F-4D97-AF65-F5344CB8AC3E}">
        <p14:creationId xmlns:p14="http://schemas.microsoft.com/office/powerpoint/2010/main" val="296266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D2BD4588-1934-48CE-968D-A9E2BA8E9CD0}"/>
              </a:ext>
            </a:extLst>
          </p:cNvPr>
          <p:cNvSpPr>
            <a:spLocks noGrp="1"/>
          </p:cNvSpPr>
          <p:nvPr>
            <p:ph type="title"/>
          </p:nvPr>
        </p:nvSpPr>
        <p:spPr>
          <a:xfrm>
            <a:off x="2209799" y="381000"/>
            <a:ext cx="9319591" cy="533400"/>
          </a:xfrm>
        </p:spPr>
        <p:txBody>
          <a:bodyPr>
            <a:normAutofit fontScale="90000"/>
          </a:bodyPr>
          <a:lstStyle/>
          <a:p>
            <a:r>
              <a:rPr lang="en-US" altLang="en-US" dirty="0"/>
              <a:t>Tests of Faith</a:t>
            </a:r>
          </a:p>
        </p:txBody>
      </p:sp>
      <p:sp>
        <p:nvSpPr>
          <p:cNvPr id="3" name="Content Placeholder 2">
            <a:extLst>
              <a:ext uri="{FF2B5EF4-FFF2-40B4-BE49-F238E27FC236}">
                <a16:creationId xmlns:a16="http://schemas.microsoft.com/office/drawing/2014/main" id="{0C2A1F97-0669-4ED9-BC10-4E576E0EF09B}"/>
              </a:ext>
            </a:extLst>
          </p:cNvPr>
          <p:cNvSpPr>
            <a:spLocks noGrp="1"/>
          </p:cNvSpPr>
          <p:nvPr>
            <p:ph idx="1"/>
          </p:nvPr>
        </p:nvSpPr>
        <p:spPr>
          <a:xfrm>
            <a:off x="145774" y="1550504"/>
            <a:ext cx="11926956" cy="5307496"/>
          </a:xfrm>
          <a:noFill/>
        </p:spPr>
        <p:txBody>
          <a:bodyPr/>
          <a:lstStyle/>
          <a:p>
            <a:r>
              <a:rPr lang="en-US" altLang="en-US" dirty="0">
                <a:solidFill>
                  <a:schemeClr val="tx1"/>
                </a:solidFill>
              </a:rPr>
              <a:t>Faith is Tested by its Response to the Word of God.</a:t>
            </a:r>
          </a:p>
          <a:p>
            <a:r>
              <a:rPr lang="en-US" altLang="en-US" dirty="0">
                <a:solidFill>
                  <a:schemeClr val="tx1"/>
                </a:solidFill>
              </a:rPr>
              <a:t>Faith is Tested by its Reaction to Favoritism</a:t>
            </a:r>
          </a:p>
          <a:p>
            <a:r>
              <a:rPr lang="en-US" altLang="en-US" dirty="0">
                <a:solidFill>
                  <a:schemeClr val="tx1"/>
                </a:solidFill>
              </a:rPr>
              <a:t>Faith is Tested by Doing Good Works</a:t>
            </a:r>
          </a:p>
          <a:p>
            <a:r>
              <a:rPr lang="en-US" altLang="en-US" dirty="0">
                <a:solidFill>
                  <a:schemeClr val="tx1"/>
                </a:solidFill>
              </a:rPr>
              <a:t>Faith is Tested Through Self Control in Speech and in Humility.</a:t>
            </a:r>
          </a:p>
          <a:p>
            <a:r>
              <a:rPr lang="en-US" altLang="en-US" dirty="0">
                <a:solidFill>
                  <a:schemeClr val="tx1"/>
                </a:solidFill>
              </a:rPr>
              <a:t>Faith is Tested by its Reaction to Quarreling, Judgmentalism, Arrogance, Greed, and Suffering</a:t>
            </a:r>
          </a:p>
          <a:p>
            <a:r>
              <a:rPr lang="en-US" altLang="en-US" dirty="0">
                <a:solidFill>
                  <a:schemeClr val="tx1"/>
                </a:solidFill>
              </a:rPr>
              <a:t>Faith is Tested by its Resort to Prayer</a:t>
            </a:r>
          </a:p>
        </p:txBody>
      </p:sp>
      <p:sp>
        <p:nvSpPr>
          <p:cNvPr id="81923" name="Footer Placeholder 3">
            <a:extLst>
              <a:ext uri="{FF2B5EF4-FFF2-40B4-BE49-F238E27FC236}">
                <a16:creationId xmlns:a16="http://schemas.microsoft.com/office/drawing/2014/main" id="{97F8867E-2733-4C8A-B940-FF2B27BAB50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Embry Hills 2023 – The Book of James</a:t>
            </a:r>
          </a:p>
        </p:txBody>
      </p:sp>
      <p:sp>
        <p:nvSpPr>
          <p:cNvPr id="81924" name="Slide Number Placeholder 4">
            <a:extLst>
              <a:ext uri="{FF2B5EF4-FFF2-40B4-BE49-F238E27FC236}">
                <a16:creationId xmlns:a16="http://schemas.microsoft.com/office/drawing/2014/main" id="{F6FFB862-1BD3-4BAF-8E1C-85D6367765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E876EC-FB70-4FC8-8230-DDE790AF6DC8}" type="slidenum">
              <a:rPr lang="en-US" altLang="en-US" sz="1400"/>
              <a:pPr/>
              <a:t>27</a:t>
            </a:fld>
            <a:endParaRPr lang="en-US" altLang="en-US" sz="1400"/>
          </a:p>
        </p:txBody>
      </p:sp>
      <p:sp>
        <p:nvSpPr>
          <p:cNvPr id="2" name="Date Placeholder 1">
            <a:extLst>
              <a:ext uri="{FF2B5EF4-FFF2-40B4-BE49-F238E27FC236}">
                <a16:creationId xmlns:a16="http://schemas.microsoft.com/office/drawing/2014/main" id="{79DE017C-F062-4504-8AD7-2460F88AFF0D}"/>
              </a:ext>
            </a:extLst>
          </p:cNvPr>
          <p:cNvSpPr>
            <a:spLocks noGrp="1"/>
          </p:cNvSpPr>
          <p:nvPr>
            <p:ph type="dt" sz="half" idx="10"/>
          </p:nvPr>
        </p:nvSpPr>
        <p:spPr/>
        <p:txBody>
          <a:bodyPr/>
          <a:lstStyle/>
          <a:p>
            <a:r>
              <a:rPr lang="en-US" dirty="0"/>
              <a:t>July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DA57A48C-429A-4FC9-B328-F7A86443C8F0}"/>
              </a:ext>
            </a:extLst>
          </p:cNvPr>
          <p:cNvSpPr>
            <a:spLocks noGrp="1" noChangeArrowheads="1"/>
          </p:cNvSpPr>
          <p:nvPr>
            <p:ph type="title"/>
          </p:nvPr>
        </p:nvSpPr>
        <p:spPr>
          <a:xfrm>
            <a:off x="2209800" y="381000"/>
            <a:ext cx="9571382" cy="1371600"/>
          </a:xfrm>
        </p:spPr>
        <p:txBody>
          <a:bodyPr/>
          <a:lstStyle/>
          <a:p>
            <a:pPr eaLnBrk="1" hangingPunct="1"/>
            <a:r>
              <a:rPr lang="en-US" altLang="en-US" b="1" dirty="0"/>
              <a:t>Tests of Faith</a:t>
            </a:r>
            <a:br>
              <a:rPr lang="en-US" altLang="en-US" b="1" dirty="0"/>
            </a:br>
            <a:r>
              <a:rPr lang="en-US" altLang="en-US" b="1" dirty="0"/>
              <a:t>A Mature Christian…</a:t>
            </a:r>
          </a:p>
        </p:txBody>
      </p:sp>
      <p:sp>
        <p:nvSpPr>
          <p:cNvPr id="72708" name="Rectangle 3">
            <a:extLst>
              <a:ext uri="{FF2B5EF4-FFF2-40B4-BE49-F238E27FC236}">
                <a16:creationId xmlns:a16="http://schemas.microsoft.com/office/drawing/2014/main" id="{595AC28F-C103-4476-A52C-E1CD081E9E3A}"/>
              </a:ext>
            </a:extLst>
          </p:cNvPr>
          <p:cNvSpPr>
            <a:spLocks noGrp="1" noChangeArrowheads="1"/>
          </p:cNvSpPr>
          <p:nvPr>
            <p:ph idx="1"/>
          </p:nvPr>
        </p:nvSpPr>
        <p:spPr>
          <a:xfrm>
            <a:off x="728869" y="1981200"/>
            <a:ext cx="11052313" cy="4114800"/>
          </a:xfrm>
        </p:spPr>
        <p:txBody>
          <a:bodyPr/>
          <a:lstStyle/>
          <a:p>
            <a:pPr eaLnBrk="1" hangingPunct="1"/>
            <a:r>
              <a:rPr lang="en-US" altLang="en-US" dirty="0">
                <a:solidFill>
                  <a:schemeClr val="tx1"/>
                </a:solidFill>
              </a:rPr>
              <a:t>He Is Patient In Testing</a:t>
            </a:r>
          </a:p>
          <a:p>
            <a:pPr eaLnBrk="1" hangingPunct="1"/>
            <a:r>
              <a:rPr lang="en-US" altLang="en-US" dirty="0">
                <a:solidFill>
                  <a:schemeClr val="tx1"/>
                </a:solidFill>
              </a:rPr>
              <a:t>He Practices The Truth</a:t>
            </a:r>
          </a:p>
          <a:p>
            <a:pPr eaLnBrk="1" hangingPunct="1"/>
            <a:r>
              <a:rPr lang="en-US" altLang="en-US" dirty="0">
                <a:solidFill>
                  <a:schemeClr val="tx1"/>
                </a:solidFill>
              </a:rPr>
              <a:t>He Has Power Over His Tongue</a:t>
            </a:r>
          </a:p>
          <a:p>
            <a:pPr eaLnBrk="1" hangingPunct="1"/>
            <a:r>
              <a:rPr lang="en-US" altLang="en-US" dirty="0">
                <a:solidFill>
                  <a:schemeClr val="tx1"/>
                </a:solidFill>
              </a:rPr>
              <a:t>He Is A Peacemaker Not A Troublemaker</a:t>
            </a:r>
          </a:p>
          <a:p>
            <a:pPr eaLnBrk="1" hangingPunct="1"/>
            <a:r>
              <a:rPr lang="en-US" altLang="en-US" dirty="0">
                <a:solidFill>
                  <a:schemeClr val="tx1"/>
                </a:solidFill>
              </a:rPr>
              <a:t>He Is Prayerful In Troubled Times</a:t>
            </a:r>
          </a:p>
          <a:p>
            <a:pPr eaLnBrk="1" hangingPunct="1"/>
            <a:endParaRPr lang="en-US" altLang="en-US" dirty="0"/>
          </a:p>
        </p:txBody>
      </p:sp>
      <p:sp>
        <p:nvSpPr>
          <p:cNvPr id="72705" name="Footer Placeholder 4">
            <a:extLst>
              <a:ext uri="{FF2B5EF4-FFF2-40B4-BE49-F238E27FC236}">
                <a16:creationId xmlns:a16="http://schemas.microsoft.com/office/drawing/2014/main" id="{6CCCE72D-4E0A-4F9E-9838-A455F4ECDC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72706" name="Slide Number Placeholder 5">
            <a:extLst>
              <a:ext uri="{FF2B5EF4-FFF2-40B4-BE49-F238E27FC236}">
                <a16:creationId xmlns:a16="http://schemas.microsoft.com/office/drawing/2014/main" id="{EDEFFA80-C736-4A03-AEF2-826FC4CE1C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3874ED16-4F16-4187-82F1-3C6C7EFF85D9}" type="slidenum">
              <a:rPr lang="en-US" altLang="en-US" sz="1400">
                <a:latin typeface="Times New Roman" panose="02020603050405020304" pitchFamily="18" charset="0"/>
              </a:rPr>
              <a:pPr>
                <a:spcBef>
                  <a:spcPct val="0"/>
                </a:spcBef>
                <a:buClrTx/>
                <a:buFontTx/>
                <a:buNone/>
              </a:pPr>
              <a:t>28</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51F04098-43AD-48F8-A5E3-6721DF469377}"/>
              </a:ext>
            </a:extLst>
          </p:cNvPr>
          <p:cNvSpPr>
            <a:spLocks noGrp="1"/>
          </p:cNvSpPr>
          <p:nvPr>
            <p:ph type="dt" sz="half" idx="10"/>
          </p:nvPr>
        </p:nvSpPr>
        <p:spPr/>
        <p:txBody>
          <a:bodyPr/>
          <a:lstStyle/>
          <a:p>
            <a:r>
              <a:rPr lang="en-US" dirty="0"/>
              <a:t>July 2023</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4A6F203A-8D0A-44A6-92C1-0CE4243B7A65}"/>
              </a:ext>
            </a:extLst>
          </p:cNvPr>
          <p:cNvSpPr>
            <a:spLocks noGrp="1" noChangeArrowheads="1"/>
          </p:cNvSpPr>
          <p:nvPr>
            <p:ph type="title"/>
          </p:nvPr>
        </p:nvSpPr>
        <p:spPr/>
        <p:txBody>
          <a:bodyPr/>
          <a:lstStyle/>
          <a:p>
            <a:pPr eaLnBrk="1" hangingPunct="1"/>
            <a:r>
              <a:rPr lang="en-US" altLang="en-US" b="1" dirty="0"/>
              <a:t>Major Themes In James</a:t>
            </a:r>
          </a:p>
        </p:txBody>
      </p:sp>
      <p:sp>
        <p:nvSpPr>
          <p:cNvPr id="74756" name="Rectangle 3">
            <a:extLst>
              <a:ext uri="{FF2B5EF4-FFF2-40B4-BE49-F238E27FC236}">
                <a16:creationId xmlns:a16="http://schemas.microsoft.com/office/drawing/2014/main" id="{AD6A8043-6F95-4C43-87E9-BA0CBC402053}"/>
              </a:ext>
            </a:extLst>
          </p:cNvPr>
          <p:cNvSpPr>
            <a:spLocks noGrp="1" noChangeArrowheads="1"/>
          </p:cNvSpPr>
          <p:nvPr>
            <p:ph idx="1"/>
          </p:nvPr>
        </p:nvSpPr>
        <p:spPr>
          <a:xfrm>
            <a:off x="2756452" y="1311965"/>
            <a:ext cx="9329530" cy="4864998"/>
          </a:xfrm>
        </p:spPr>
        <p:txBody>
          <a:bodyPr/>
          <a:lstStyle/>
          <a:p>
            <a:pPr eaLnBrk="1" hangingPunct="1"/>
            <a:r>
              <a:rPr lang="en-US" altLang="en-US" dirty="0">
                <a:solidFill>
                  <a:schemeClr val="tx1"/>
                </a:solidFill>
              </a:rPr>
              <a:t>The Truth About Temptations</a:t>
            </a:r>
          </a:p>
          <a:p>
            <a:pPr eaLnBrk="1" hangingPunct="1"/>
            <a:r>
              <a:rPr lang="en-US" altLang="en-US" dirty="0">
                <a:solidFill>
                  <a:schemeClr val="tx1"/>
                </a:solidFill>
              </a:rPr>
              <a:t>Pure Religion Vs. Vain Religion</a:t>
            </a:r>
          </a:p>
          <a:p>
            <a:pPr eaLnBrk="1" hangingPunct="1"/>
            <a:r>
              <a:rPr lang="en-US" altLang="en-US" dirty="0">
                <a:solidFill>
                  <a:schemeClr val="tx1"/>
                </a:solidFill>
              </a:rPr>
              <a:t>An Active Faith (DOING)</a:t>
            </a:r>
          </a:p>
          <a:p>
            <a:pPr eaLnBrk="1" hangingPunct="1"/>
            <a:r>
              <a:rPr lang="en-US" altLang="en-US" dirty="0">
                <a:solidFill>
                  <a:schemeClr val="tx1"/>
                </a:solidFill>
              </a:rPr>
              <a:t>Power Over The Tongue</a:t>
            </a:r>
          </a:p>
          <a:p>
            <a:pPr eaLnBrk="1" hangingPunct="1"/>
            <a:r>
              <a:rPr lang="en-US" altLang="en-US" dirty="0">
                <a:solidFill>
                  <a:schemeClr val="tx1"/>
                </a:solidFill>
              </a:rPr>
              <a:t>Faith</a:t>
            </a:r>
          </a:p>
        </p:txBody>
      </p:sp>
      <p:sp>
        <p:nvSpPr>
          <p:cNvPr id="74753" name="Footer Placeholder 4">
            <a:extLst>
              <a:ext uri="{FF2B5EF4-FFF2-40B4-BE49-F238E27FC236}">
                <a16:creationId xmlns:a16="http://schemas.microsoft.com/office/drawing/2014/main" id="{E60038F5-77AD-4F32-B7D8-2C7B5449608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74754" name="Slide Number Placeholder 5">
            <a:extLst>
              <a:ext uri="{FF2B5EF4-FFF2-40B4-BE49-F238E27FC236}">
                <a16:creationId xmlns:a16="http://schemas.microsoft.com/office/drawing/2014/main" id="{32A0821C-13BB-4D01-97F2-E370315BD5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CC9E58D8-DBA3-4F2D-8A4C-921EE3C830A5}" type="slidenum">
              <a:rPr lang="en-US" altLang="en-US" sz="1400">
                <a:latin typeface="Times New Roman" panose="02020603050405020304" pitchFamily="18" charset="0"/>
              </a:rPr>
              <a:pPr>
                <a:spcBef>
                  <a:spcPct val="0"/>
                </a:spcBef>
                <a:buClrTx/>
                <a:buFontTx/>
                <a:buNone/>
              </a:pPr>
              <a:t>29</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9438E5D8-7C1D-4953-BD04-11C010EE8FD0}"/>
              </a:ext>
            </a:extLst>
          </p:cNvPr>
          <p:cNvSpPr>
            <a:spLocks noGrp="1"/>
          </p:cNvSpPr>
          <p:nvPr>
            <p:ph type="dt" sz="half" idx="10"/>
          </p:nvPr>
        </p:nvSpPr>
        <p:spPr/>
        <p:txBody>
          <a:bodyPr/>
          <a:lstStyle/>
          <a:p>
            <a:r>
              <a:rPr lang="en-US" dirty="0"/>
              <a:t>July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6950-20B4-47E6-92D5-DA28999B6A31}"/>
              </a:ext>
            </a:extLst>
          </p:cNvPr>
          <p:cNvSpPr>
            <a:spLocks noGrp="1"/>
          </p:cNvSpPr>
          <p:nvPr>
            <p:ph type="title"/>
          </p:nvPr>
        </p:nvSpPr>
        <p:spPr>
          <a:xfrm>
            <a:off x="844826" y="113334"/>
            <a:ext cx="10515600" cy="1325563"/>
          </a:xfrm>
        </p:spPr>
        <p:txBody>
          <a:bodyPr>
            <a:normAutofit/>
          </a:bodyPr>
          <a:lstStyle/>
          <a:p>
            <a:r>
              <a:rPr lang="en-US" b="1" dirty="0"/>
              <a:t>12 TEACHINGS IN JAMES – </a:t>
            </a:r>
            <a:br>
              <a:rPr lang="en-US" b="1" dirty="0"/>
            </a:br>
            <a:r>
              <a:rPr lang="en-US" b="1" dirty="0"/>
              <a:t>Wholehearted Devotion to God</a:t>
            </a:r>
          </a:p>
        </p:txBody>
      </p:sp>
      <p:sp>
        <p:nvSpPr>
          <p:cNvPr id="3" name="Content Placeholder 2">
            <a:extLst>
              <a:ext uri="{FF2B5EF4-FFF2-40B4-BE49-F238E27FC236}">
                <a16:creationId xmlns:a16="http://schemas.microsoft.com/office/drawing/2014/main" id="{AB18EBB4-BC7E-46BF-817C-EA0D3B385FA1}"/>
              </a:ext>
            </a:extLst>
          </p:cNvPr>
          <p:cNvSpPr>
            <a:spLocks noGrp="1"/>
          </p:cNvSpPr>
          <p:nvPr>
            <p:ph idx="1"/>
          </p:nvPr>
        </p:nvSpPr>
        <p:spPr>
          <a:xfrm>
            <a:off x="1152939" y="1597923"/>
            <a:ext cx="9435548" cy="4511329"/>
          </a:xfrm>
        </p:spPr>
        <p:txBody>
          <a:bodyPr>
            <a:normAutofit fontScale="77500" lnSpcReduction="20000"/>
          </a:bodyPr>
          <a:lstStyle/>
          <a:p>
            <a:pPr marL="514350" lvl="0" indent="-514350">
              <a:buFont typeface="+mj-lt"/>
              <a:buAutoNum type="arabicPeriod"/>
            </a:pPr>
            <a:r>
              <a:rPr lang="en-US" dirty="0">
                <a:solidFill>
                  <a:schemeClr val="tx1"/>
                </a:solidFill>
              </a:rPr>
              <a:t>Favoritism vs Love 		James 2:1-13		See Matthew 5:46-48</a:t>
            </a:r>
          </a:p>
          <a:p>
            <a:pPr marL="514350" indent="-514350">
              <a:buFont typeface="+mj-lt"/>
              <a:buAutoNum type="arabicPeriod"/>
            </a:pPr>
            <a:r>
              <a:rPr lang="en-US" dirty="0">
                <a:solidFill>
                  <a:schemeClr val="tx1"/>
                </a:solidFill>
              </a:rPr>
              <a:t>Genuine Faith		James 2:14-26		See Matthew 7:21-27</a:t>
            </a:r>
          </a:p>
          <a:p>
            <a:pPr marL="514350" lvl="0" indent="-514350">
              <a:buFont typeface="+mj-lt"/>
              <a:buAutoNum type="arabicPeriod"/>
            </a:pPr>
            <a:r>
              <a:rPr lang="en-US" dirty="0">
                <a:solidFill>
                  <a:schemeClr val="tx1"/>
                </a:solidFill>
              </a:rPr>
              <a:t>The Tongue		James 3:1-12		See Luke 6:43-45</a:t>
            </a:r>
          </a:p>
          <a:p>
            <a:pPr marL="514350" lvl="0" indent="-514350">
              <a:buFont typeface="+mj-lt"/>
              <a:buAutoNum type="arabicPeriod"/>
            </a:pPr>
            <a:r>
              <a:rPr lang="en-US" dirty="0">
                <a:solidFill>
                  <a:schemeClr val="tx1"/>
                </a:solidFill>
              </a:rPr>
              <a:t>True vs False Wisdom	James 3:13-18		See Matthew 5:3-11</a:t>
            </a:r>
          </a:p>
          <a:p>
            <a:pPr marL="514350" lvl="0" indent="-514350">
              <a:buFont typeface="+mj-lt"/>
              <a:buAutoNum type="arabicPeriod"/>
            </a:pPr>
            <a:r>
              <a:rPr lang="en-US" dirty="0">
                <a:solidFill>
                  <a:schemeClr val="tx1"/>
                </a:solidFill>
              </a:rPr>
              <a:t>A Divided Heart		James 4:1-10		See Matthew 6:24</a:t>
            </a:r>
          </a:p>
          <a:p>
            <a:pPr marL="514350" lvl="0" indent="-514350">
              <a:buFont typeface="+mj-lt"/>
              <a:buAutoNum type="arabicPeriod"/>
            </a:pPr>
            <a:r>
              <a:rPr lang="en-US" dirty="0">
                <a:solidFill>
                  <a:schemeClr val="tx1"/>
                </a:solidFill>
              </a:rPr>
              <a:t>Condemning Others	James 4:11-12		See Matthew 12:36-37</a:t>
            </a:r>
          </a:p>
          <a:p>
            <a:pPr marL="514350" lvl="0" indent="-514350">
              <a:buFont typeface="+mj-lt"/>
              <a:buAutoNum type="arabicPeriod"/>
            </a:pPr>
            <a:r>
              <a:rPr lang="en-US" dirty="0">
                <a:solidFill>
                  <a:schemeClr val="tx1"/>
                </a:solidFill>
              </a:rPr>
              <a:t>The Arrogance of Wealth	James 4:13-17		See Matthew 6:28-34</a:t>
            </a:r>
          </a:p>
          <a:p>
            <a:pPr marL="514350" lvl="0" indent="-514350">
              <a:buFont typeface="+mj-lt"/>
              <a:buAutoNum type="arabicPeriod"/>
            </a:pPr>
            <a:r>
              <a:rPr lang="en-US" dirty="0">
                <a:solidFill>
                  <a:schemeClr val="tx1"/>
                </a:solidFill>
              </a:rPr>
              <a:t>The Danger of Wealth	James 5:1-6		See Matthew 6:19-21</a:t>
            </a:r>
          </a:p>
          <a:p>
            <a:pPr marL="514350" lvl="0" indent="-514350">
              <a:buFont typeface="+mj-lt"/>
              <a:buAutoNum type="arabicPeriod"/>
            </a:pPr>
            <a:r>
              <a:rPr lang="en-US" dirty="0">
                <a:solidFill>
                  <a:schemeClr val="tx1"/>
                </a:solidFill>
              </a:rPr>
              <a:t>Patience and Endurance	James 5:7-11		See Matthew 24:13</a:t>
            </a:r>
          </a:p>
          <a:p>
            <a:pPr marL="514350" lvl="0" indent="-514350">
              <a:buFont typeface="+mj-lt"/>
              <a:buAutoNum type="arabicPeriod"/>
            </a:pPr>
            <a:r>
              <a:rPr lang="en-US" dirty="0">
                <a:solidFill>
                  <a:schemeClr val="tx1"/>
                </a:solidFill>
              </a:rPr>
              <a:t>Telling the Truth (Yes=Yes)	James 5:12		See Matthew 5:37</a:t>
            </a:r>
          </a:p>
          <a:p>
            <a:pPr marL="514350" lvl="0" indent="-514350">
              <a:buFont typeface="+mj-lt"/>
              <a:buAutoNum type="arabicPeriod"/>
            </a:pPr>
            <a:r>
              <a:rPr lang="en-US" dirty="0">
                <a:solidFill>
                  <a:schemeClr val="tx1"/>
                </a:solidFill>
              </a:rPr>
              <a:t>Faith-Filled Prayer		James 5:13-18		See Matthew 21:21-22</a:t>
            </a:r>
          </a:p>
          <a:p>
            <a:pPr marL="514350" lvl="0" indent="-514350">
              <a:buFont typeface="+mj-lt"/>
              <a:buAutoNum type="arabicPeriod"/>
            </a:pPr>
            <a:r>
              <a:rPr lang="en-US" dirty="0">
                <a:solidFill>
                  <a:schemeClr val="tx1"/>
                </a:solidFill>
              </a:rPr>
              <a:t>Restoring Others		James 5:19-20		See Matthew 18:15</a:t>
            </a:r>
          </a:p>
          <a:p>
            <a:endParaRPr lang="en-US" dirty="0">
              <a:solidFill>
                <a:schemeClr val="tx1"/>
              </a:solidFill>
            </a:endParaRPr>
          </a:p>
        </p:txBody>
      </p:sp>
      <p:sp>
        <p:nvSpPr>
          <p:cNvPr id="4" name="Footer Placeholder 3">
            <a:extLst>
              <a:ext uri="{FF2B5EF4-FFF2-40B4-BE49-F238E27FC236}">
                <a16:creationId xmlns:a16="http://schemas.microsoft.com/office/drawing/2014/main" id="{0D316264-3DB9-4ED6-BB8F-FBBC2DA6B4D2}"/>
              </a:ext>
            </a:extLst>
          </p:cNvPr>
          <p:cNvSpPr>
            <a:spLocks noGrp="1"/>
          </p:cNvSpPr>
          <p:nvPr>
            <p:ph type="ftr" sz="quarter" idx="11"/>
          </p:nvPr>
        </p:nvSpPr>
        <p:spPr/>
        <p:txBody>
          <a:bodyPr/>
          <a:lstStyle/>
          <a:p>
            <a:r>
              <a:rPr lang="en-US" dirty="0"/>
              <a:t>Embry Hills 2023 – The Book of James</a:t>
            </a:r>
          </a:p>
        </p:txBody>
      </p:sp>
      <p:sp>
        <p:nvSpPr>
          <p:cNvPr id="5" name="Slide Number Placeholder 4">
            <a:extLst>
              <a:ext uri="{FF2B5EF4-FFF2-40B4-BE49-F238E27FC236}">
                <a16:creationId xmlns:a16="http://schemas.microsoft.com/office/drawing/2014/main" id="{41D60830-E501-4CBC-AFCB-E0F44F09C67A}"/>
              </a:ext>
            </a:extLst>
          </p:cNvPr>
          <p:cNvSpPr>
            <a:spLocks noGrp="1"/>
          </p:cNvSpPr>
          <p:nvPr>
            <p:ph type="sldNum" sz="quarter" idx="12"/>
          </p:nvPr>
        </p:nvSpPr>
        <p:spPr/>
        <p:txBody>
          <a:bodyPr/>
          <a:lstStyle/>
          <a:p>
            <a:fld id="{114EC26A-8916-48A7-93C8-69DA113F22AC}" type="slidenum">
              <a:rPr lang="en-US" smtClean="0"/>
              <a:t>3</a:t>
            </a:fld>
            <a:endParaRPr lang="en-US"/>
          </a:p>
        </p:txBody>
      </p:sp>
      <p:sp>
        <p:nvSpPr>
          <p:cNvPr id="6" name="Date Placeholder 5">
            <a:extLst>
              <a:ext uri="{FF2B5EF4-FFF2-40B4-BE49-F238E27FC236}">
                <a16:creationId xmlns:a16="http://schemas.microsoft.com/office/drawing/2014/main" id="{A63B476E-857B-4212-B426-B4F947E4CD91}"/>
              </a:ext>
            </a:extLst>
          </p:cNvPr>
          <p:cNvSpPr>
            <a:spLocks noGrp="1"/>
          </p:cNvSpPr>
          <p:nvPr>
            <p:ph type="dt" sz="half" idx="10"/>
          </p:nvPr>
        </p:nvSpPr>
        <p:spPr/>
        <p:txBody>
          <a:bodyPr/>
          <a:lstStyle/>
          <a:p>
            <a:r>
              <a:rPr lang="en-US" dirty="0"/>
              <a:t>July 2023</a:t>
            </a:r>
          </a:p>
        </p:txBody>
      </p:sp>
    </p:spTree>
    <p:extLst>
      <p:ext uri="{BB962C8B-B14F-4D97-AF65-F5344CB8AC3E}">
        <p14:creationId xmlns:p14="http://schemas.microsoft.com/office/powerpoint/2010/main" val="359781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02A7F25D-E295-4D06-9906-0B1718DE1686}"/>
              </a:ext>
            </a:extLst>
          </p:cNvPr>
          <p:cNvSpPr>
            <a:spLocks noGrp="1" noChangeArrowheads="1"/>
          </p:cNvSpPr>
          <p:nvPr>
            <p:ph type="title"/>
          </p:nvPr>
        </p:nvSpPr>
        <p:spPr>
          <a:xfrm>
            <a:off x="2209800" y="228600"/>
            <a:ext cx="7772400" cy="1143000"/>
          </a:xfrm>
        </p:spPr>
        <p:txBody>
          <a:bodyPr/>
          <a:lstStyle/>
          <a:p>
            <a:pPr eaLnBrk="1" hangingPunct="1"/>
            <a:r>
              <a:rPr lang="en-US" altLang="en-US" b="1" dirty="0"/>
              <a:t>Themes</a:t>
            </a:r>
          </a:p>
        </p:txBody>
      </p:sp>
      <p:sp>
        <p:nvSpPr>
          <p:cNvPr id="76804" name="Rectangle 3">
            <a:extLst>
              <a:ext uri="{FF2B5EF4-FFF2-40B4-BE49-F238E27FC236}">
                <a16:creationId xmlns:a16="http://schemas.microsoft.com/office/drawing/2014/main" id="{DC3CE1FE-46FB-4657-ACA4-5A83B7407C55}"/>
              </a:ext>
            </a:extLst>
          </p:cNvPr>
          <p:cNvSpPr>
            <a:spLocks noGrp="1" noChangeArrowheads="1"/>
          </p:cNvSpPr>
          <p:nvPr>
            <p:ph idx="1"/>
          </p:nvPr>
        </p:nvSpPr>
        <p:spPr>
          <a:xfrm>
            <a:off x="2209800" y="1676400"/>
            <a:ext cx="7772400" cy="4419600"/>
          </a:xfrm>
        </p:spPr>
        <p:txBody>
          <a:bodyPr>
            <a:normAutofit lnSpcReduction="10000"/>
          </a:bodyPr>
          <a:lstStyle/>
          <a:p>
            <a:pPr eaLnBrk="1" hangingPunct="1">
              <a:lnSpc>
                <a:spcPct val="90000"/>
              </a:lnSpc>
            </a:pPr>
            <a:r>
              <a:rPr lang="en-US" altLang="en-US" dirty="0">
                <a:solidFill>
                  <a:schemeClr val="tx1"/>
                </a:solidFill>
              </a:rPr>
              <a:t>Enduring Trials and Temptations</a:t>
            </a:r>
          </a:p>
          <a:p>
            <a:pPr eaLnBrk="1" hangingPunct="1">
              <a:lnSpc>
                <a:spcPct val="90000"/>
              </a:lnSpc>
            </a:pPr>
            <a:r>
              <a:rPr lang="en-US" altLang="en-US" dirty="0">
                <a:solidFill>
                  <a:schemeClr val="tx1"/>
                </a:solidFill>
              </a:rPr>
              <a:t>Traits of Obedience</a:t>
            </a:r>
          </a:p>
          <a:p>
            <a:pPr eaLnBrk="1" hangingPunct="1">
              <a:lnSpc>
                <a:spcPct val="90000"/>
              </a:lnSpc>
            </a:pPr>
            <a:r>
              <a:rPr lang="en-US" altLang="en-US" dirty="0">
                <a:solidFill>
                  <a:schemeClr val="tx1"/>
                </a:solidFill>
              </a:rPr>
              <a:t>Favoritism Forbidden</a:t>
            </a:r>
          </a:p>
          <a:p>
            <a:pPr eaLnBrk="1" hangingPunct="1">
              <a:lnSpc>
                <a:spcPct val="90000"/>
              </a:lnSpc>
            </a:pPr>
            <a:r>
              <a:rPr lang="en-US" altLang="en-US" dirty="0">
                <a:solidFill>
                  <a:schemeClr val="tx1"/>
                </a:solidFill>
              </a:rPr>
              <a:t>A Working Faith</a:t>
            </a:r>
          </a:p>
          <a:p>
            <a:pPr eaLnBrk="1" hangingPunct="1">
              <a:lnSpc>
                <a:spcPct val="90000"/>
              </a:lnSpc>
            </a:pPr>
            <a:r>
              <a:rPr lang="en-US" altLang="en-US" dirty="0">
                <a:solidFill>
                  <a:schemeClr val="tx1"/>
                </a:solidFill>
              </a:rPr>
              <a:t>The Source of Wisdom</a:t>
            </a:r>
          </a:p>
          <a:p>
            <a:pPr eaLnBrk="1" hangingPunct="1">
              <a:lnSpc>
                <a:spcPct val="90000"/>
              </a:lnSpc>
            </a:pPr>
            <a:r>
              <a:rPr lang="en-US" altLang="en-US" dirty="0">
                <a:solidFill>
                  <a:schemeClr val="tx1"/>
                </a:solidFill>
              </a:rPr>
              <a:t>The Perils of Riches</a:t>
            </a:r>
          </a:p>
          <a:p>
            <a:pPr eaLnBrk="1" hangingPunct="1">
              <a:lnSpc>
                <a:spcPct val="90000"/>
              </a:lnSpc>
            </a:pPr>
            <a:r>
              <a:rPr lang="en-US" altLang="en-US" dirty="0">
                <a:solidFill>
                  <a:schemeClr val="tx1"/>
                </a:solidFill>
              </a:rPr>
              <a:t>Teachers and The Tongue</a:t>
            </a:r>
          </a:p>
          <a:p>
            <a:pPr eaLnBrk="1" hangingPunct="1">
              <a:lnSpc>
                <a:spcPct val="90000"/>
              </a:lnSpc>
            </a:pPr>
            <a:r>
              <a:rPr lang="en-US" altLang="en-US" dirty="0">
                <a:solidFill>
                  <a:schemeClr val="tx1"/>
                </a:solidFill>
              </a:rPr>
              <a:t>Christian Relationships</a:t>
            </a:r>
          </a:p>
          <a:p>
            <a:pPr eaLnBrk="1" hangingPunct="1">
              <a:lnSpc>
                <a:spcPct val="90000"/>
              </a:lnSpc>
            </a:pPr>
            <a:r>
              <a:rPr lang="en-US" altLang="en-US" dirty="0">
                <a:solidFill>
                  <a:schemeClr val="tx1"/>
                </a:solidFill>
              </a:rPr>
              <a:t>Effective Prayer</a:t>
            </a:r>
          </a:p>
        </p:txBody>
      </p:sp>
      <p:sp>
        <p:nvSpPr>
          <p:cNvPr id="76801" name="Footer Placeholder 4">
            <a:extLst>
              <a:ext uri="{FF2B5EF4-FFF2-40B4-BE49-F238E27FC236}">
                <a16:creationId xmlns:a16="http://schemas.microsoft.com/office/drawing/2014/main" id="{DE49B593-D4CE-45F9-BC92-7180E439FA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76802" name="Slide Number Placeholder 5">
            <a:extLst>
              <a:ext uri="{FF2B5EF4-FFF2-40B4-BE49-F238E27FC236}">
                <a16:creationId xmlns:a16="http://schemas.microsoft.com/office/drawing/2014/main" id="{8DDF5E9E-D3E9-4161-9875-1B95630FA9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D3561A99-F927-4371-B254-9FC094CB6E61}" type="slidenum">
              <a:rPr lang="en-US" altLang="en-US" sz="1400">
                <a:latin typeface="Times New Roman" panose="02020603050405020304" pitchFamily="18" charset="0"/>
              </a:rPr>
              <a:pPr>
                <a:spcBef>
                  <a:spcPct val="0"/>
                </a:spcBef>
                <a:buClrTx/>
                <a:buFontTx/>
                <a:buNone/>
              </a:pPr>
              <a:t>30</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DF0B110F-4FE4-4875-85BC-D58F7CAA5EC2}"/>
              </a:ext>
            </a:extLst>
          </p:cNvPr>
          <p:cNvSpPr>
            <a:spLocks noGrp="1"/>
          </p:cNvSpPr>
          <p:nvPr>
            <p:ph type="dt" sz="half" idx="10"/>
          </p:nvPr>
        </p:nvSpPr>
        <p:spPr/>
        <p:txBody>
          <a:bodyPr/>
          <a:lstStyle/>
          <a:p>
            <a:r>
              <a:rPr lang="en-US" dirty="0"/>
              <a:t>July 2023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1417E1B-7C67-46C4-8123-4B3BDF6B44C0}"/>
              </a:ext>
            </a:extLst>
          </p:cNvPr>
          <p:cNvSpPr>
            <a:spLocks noGrp="1" noChangeArrowheads="1"/>
          </p:cNvSpPr>
          <p:nvPr>
            <p:ph type="title"/>
          </p:nvPr>
        </p:nvSpPr>
        <p:spPr>
          <a:xfrm>
            <a:off x="2209799" y="381000"/>
            <a:ext cx="9438861" cy="1219200"/>
          </a:xfrm>
        </p:spPr>
        <p:txBody>
          <a:bodyPr>
            <a:normAutofit fontScale="90000"/>
          </a:bodyPr>
          <a:lstStyle/>
          <a:p>
            <a:pPr eaLnBrk="1" hangingPunct="1"/>
            <a:r>
              <a:rPr lang="en-US" altLang="en-US" b="1" dirty="0"/>
              <a:t>Lessons From Chapter One</a:t>
            </a:r>
            <a:br>
              <a:rPr lang="en-US" altLang="en-US" b="1" dirty="0"/>
            </a:br>
            <a:r>
              <a:rPr lang="en-US" altLang="en-US" b="1" dirty="0"/>
              <a:t>Stand With Confidence</a:t>
            </a:r>
          </a:p>
        </p:txBody>
      </p:sp>
      <p:sp>
        <p:nvSpPr>
          <p:cNvPr id="19458" name="Rectangle 3">
            <a:extLst>
              <a:ext uri="{FF2B5EF4-FFF2-40B4-BE49-F238E27FC236}">
                <a16:creationId xmlns:a16="http://schemas.microsoft.com/office/drawing/2014/main" id="{644B7795-CCDE-4980-AFA7-EC1F57AA798F}"/>
              </a:ext>
            </a:extLst>
          </p:cNvPr>
          <p:cNvSpPr>
            <a:spLocks noGrp="1" noChangeArrowheads="1"/>
          </p:cNvSpPr>
          <p:nvPr>
            <p:ph idx="1"/>
          </p:nvPr>
        </p:nvSpPr>
        <p:spPr>
          <a:xfrm>
            <a:off x="689113" y="1752600"/>
            <a:ext cx="10959548" cy="4343400"/>
          </a:xfrm>
        </p:spPr>
        <p:txBody>
          <a:bodyPr/>
          <a:lstStyle/>
          <a:p>
            <a:pPr eaLnBrk="1" hangingPunct="1"/>
            <a:r>
              <a:rPr lang="en-US" altLang="en-US" b="1" u="sng" dirty="0"/>
              <a:t>Trials Are Joyous</a:t>
            </a:r>
          </a:p>
          <a:p>
            <a:pPr lvl="1" eaLnBrk="1" hangingPunct="1"/>
            <a:r>
              <a:rPr lang="en-US" altLang="en-US" dirty="0"/>
              <a:t>Perfection, Patience, Purify Faith, Humility, Crown of Life</a:t>
            </a:r>
          </a:p>
          <a:p>
            <a:pPr eaLnBrk="1" hangingPunct="1"/>
            <a:r>
              <a:rPr lang="en-US" altLang="en-US" b="1" dirty="0"/>
              <a:t>Know - God only Gives what is Good</a:t>
            </a:r>
          </a:p>
          <a:p>
            <a:pPr eaLnBrk="1" hangingPunct="1"/>
            <a:r>
              <a:rPr lang="en-US" altLang="en-US" b="1" dirty="0"/>
              <a:t>The Gospel Can Keep Your Souls Saved</a:t>
            </a:r>
          </a:p>
          <a:p>
            <a:pPr lvl="1" eaLnBrk="1" hangingPunct="1"/>
            <a:r>
              <a:rPr lang="en-US" altLang="en-US" dirty="0"/>
              <a:t>So be quick to listen to it</a:t>
            </a:r>
          </a:p>
          <a:p>
            <a:pPr eaLnBrk="1" hangingPunct="1"/>
            <a:r>
              <a:rPr lang="en-US" altLang="en-US" b="1" dirty="0"/>
              <a:t>Be Doers of What You Hear (the word), and not Hearers Only.</a:t>
            </a:r>
          </a:p>
        </p:txBody>
      </p:sp>
      <p:sp>
        <p:nvSpPr>
          <p:cNvPr id="2" name="Footer Placeholder 1">
            <a:extLst>
              <a:ext uri="{FF2B5EF4-FFF2-40B4-BE49-F238E27FC236}">
                <a16:creationId xmlns:a16="http://schemas.microsoft.com/office/drawing/2014/main" id="{D788331E-8057-47FE-8A3D-56D7E975B192}"/>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3FA7F095-0EF5-45F7-A6B1-FD1F7093558D}"/>
              </a:ext>
            </a:extLst>
          </p:cNvPr>
          <p:cNvSpPr>
            <a:spLocks noGrp="1"/>
          </p:cNvSpPr>
          <p:nvPr>
            <p:ph type="sldNum" sz="quarter" idx="12"/>
          </p:nvPr>
        </p:nvSpPr>
        <p:spPr/>
        <p:txBody>
          <a:bodyPr/>
          <a:lstStyle/>
          <a:p>
            <a:fld id="{114EC26A-8916-48A7-93C8-69DA113F22AC}" type="slidenum">
              <a:rPr lang="en-US" smtClean="0"/>
              <a:t>31</a:t>
            </a:fld>
            <a:endParaRPr lang="en-US"/>
          </a:p>
        </p:txBody>
      </p:sp>
      <p:sp>
        <p:nvSpPr>
          <p:cNvPr id="4" name="Date Placeholder 3">
            <a:extLst>
              <a:ext uri="{FF2B5EF4-FFF2-40B4-BE49-F238E27FC236}">
                <a16:creationId xmlns:a16="http://schemas.microsoft.com/office/drawing/2014/main" id="{AE22A249-082E-4538-89C9-DBC6D84E66E5}"/>
              </a:ext>
            </a:extLst>
          </p:cNvPr>
          <p:cNvSpPr>
            <a:spLocks noGrp="1"/>
          </p:cNvSpPr>
          <p:nvPr>
            <p:ph type="dt" sz="half" idx="10"/>
          </p:nvPr>
        </p:nvSpPr>
        <p:spPr/>
        <p:txBody>
          <a:bodyPr/>
          <a:lstStyle/>
          <a:p>
            <a:r>
              <a:rPr lang="en-US" dirty="0"/>
              <a:t>July 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61AAA2B-12C7-4FF3-87D7-6FC869094D4E}"/>
              </a:ext>
            </a:extLst>
          </p:cNvPr>
          <p:cNvSpPr>
            <a:spLocks noGrp="1" noChangeArrowheads="1"/>
          </p:cNvSpPr>
          <p:nvPr>
            <p:ph type="title"/>
          </p:nvPr>
        </p:nvSpPr>
        <p:spPr>
          <a:xfrm>
            <a:off x="2209800" y="304800"/>
            <a:ext cx="9518374" cy="1219200"/>
          </a:xfrm>
        </p:spPr>
        <p:txBody>
          <a:bodyPr>
            <a:normAutofit fontScale="90000"/>
          </a:bodyPr>
          <a:lstStyle/>
          <a:p>
            <a:pPr eaLnBrk="1" hangingPunct="1"/>
            <a:r>
              <a:rPr lang="en-US" altLang="en-US" b="1" dirty="0"/>
              <a:t>Lessons From Chapter Two</a:t>
            </a:r>
            <a:br>
              <a:rPr lang="en-US" altLang="en-US" b="1" dirty="0"/>
            </a:br>
            <a:r>
              <a:rPr lang="en-US" altLang="en-US" b="1" dirty="0"/>
              <a:t>Stand With Compassion</a:t>
            </a:r>
          </a:p>
        </p:txBody>
      </p:sp>
      <p:sp>
        <p:nvSpPr>
          <p:cNvPr id="21506" name="Rectangle 3">
            <a:extLst>
              <a:ext uri="{FF2B5EF4-FFF2-40B4-BE49-F238E27FC236}">
                <a16:creationId xmlns:a16="http://schemas.microsoft.com/office/drawing/2014/main" id="{844AA867-C480-49A0-AF49-0870A43F70D4}"/>
              </a:ext>
            </a:extLst>
          </p:cNvPr>
          <p:cNvSpPr>
            <a:spLocks noGrp="1" noChangeArrowheads="1"/>
          </p:cNvSpPr>
          <p:nvPr>
            <p:ph idx="1"/>
          </p:nvPr>
        </p:nvSpPr>
        <p:spPr>
          <a:xfrm>
            <a:off x="728870" y="1676400"/>
            <a:ext cx="10668000" cy="5029200"/>
          </a:xfrm>
        </p:spPr>
        <p:txBody>
          <a:bodyPr>
            <a:normAutofit/>
          </a:bodyPr>
          <a:lstStyle/>
          <a:p>
            <a:pPr eaLnBrk="1" hangingPunct="1">
              <a:lnSpc>
                <a:spcPct val="90000"/>
              </a:lnSpc>
              <a:spcBef>
                <a:spcPct val="10000"/>
              </a:spcBef>
              <a:defRPr/>
            </a:pPr>
            <a:r>
              <a:rPr lang="en-US" altLang="en-US" dirty="0">
                <a:solidFill>
                  <a:schemeClr val="tx1"/>
                </a:solidFill>
              </a:rPr>
              <a:t>Showing Favoritism is Sinful</a:t>
            </a:r>
          </a:p>
          <a:p>
            <a:pPr eaLnBrk="1" hangingPunct="1">
              <a:lnSpc>
                <a:spcPct val="90000"/>
              </a:lnSpc>
              <a:spcBef>
                <a:spcPct val="10000"/>
              </a:spcBef>
              <a:defRPr/>
            </a:pPr>
            <a:r>
              <a:rPr lang="en-US" altLang="en-US" dirty="0">
                <a:solidFill>
                  <a:schemeClr val="tx1"/>
                </a:solidFill>
              </a:rPr>
              <a:t>In Doing God’s Word (Will), Our Attitude is Critical</a:t>
            </a:r>
          </a:p>
          <a:p>
            <a:pPr eaLnBrk="1" hangingPunct="1">
              <a:lnSpc>
                <a:spcPct val="90000"/>
              </a:lnSpc>
              <a:spcBef>
                <a:spcPct val="10000"/>
              </a:spcBef>
              <a:defRPr/>
            </a:pPr>
            <a:r>
              <a:rPr lang="en-US" altLang="en-US" dirty="0">
                <a:solidFill>
                  <a:schemeClr val="tx1"/>
                </a:solidFill>
              </a:rPr>
              <a:t>Love Your Neighbor - Royal Law</a:t>
            </a:r>
          </a:p>
          <a:p>
            <a:pPr eaLnBrk="1" hangingPunct="1">
              <a:lnSpc>
                <a:spcPct val="90000"/>
              </a:lnSpc>
              <a:spcBef>
                <a:spcPct val="10000"/>
              </a:spcBef>
              <a:defRPr/>
            </a:pPr>
            <a:r>
              <a:rPr lang="en-US" altLang="en-US" dirty="0">
                <a:solidFill>
                  <a:schemeClr val="tx1"/>
                </a:solidFill>
              </a:rPr>
              <a:t>Show Christ In Your Life</a:t>
            </a:r>
          </a:p>
          <a:p>
            <a:pPr eaLnBrk="1" hangingPunct="1">
              <a:lnSpc>
                <a:spcPct val="90000"/>
              </a:lnSpc>
              <a:spcBef>
                <a:spcPct val="10000"/>
              </a:spcBef>
              <a:defRPr/>
            </a:pPr>
            <a:r>
              <a:rPr lang="en-US" altLang="en-US" dirty="0">
                <a:solidFill>
                  <a:schemeClr val="tx1"/>
                </a:solidFill>
              </a:rPr>
              <a:t>Act As Though You Are About to Be Judged.</a:t>
            </a:r>
          </a:p>
          <a:p>
            <a:pPr eaLnBrk="1" hangingPunct="1">
              <a:lnSpc>
                <a:spcPct val="90000"/>
              </a:lnSpc>
              <a:spcBef>
                <a:spcPct val="10000"/>
              </a:spcBef>
              <a:defRPr/>
            </a:pPr>
            <a:r>
              <a:rPr lang="en-US" altLang="en-US" dirty="0">
                <a:solidFill>
                  <a:schemeClr val="tx1"/>
                </a:solidFill>
              </a:rPr>
              <a:t>Show Mercy to Get Mercy</a:t>
            </a:r>
          </a:p>
          <a:p>
            <a:pPr eaLnBrk="1" hangingPunct="1">
              <a:lnSpc>
                <a:spcPct val="90000"/>
              </a:lnSpc>
              <a:spcBef>
                <a:spcPct val="10000"/>
              </a:spcBef>
              <a:defRPr/>
            </a:pPr>
            <a:r>
              <a:rPr lang="en-US" altLang="en-US" dirty="0">
                <a:solidFill>
                  <a:schemeClr val="tx1"/>
                </a:solidFill>
              </a:rPr>
              <a:t>Faith and Works Are Inseparable (Action)</a:t>
            </a:r>
          </a:p>
          <a:p>
            <a:pPr eaLnBrk="1" hangingPunct="1">
              <a:lnSpc>
                <a:spcPct val="90000"/>
              </a:lnSpc>
              <a:spcBef>
                <a:spcPct val="10000"/>
              </a:spcBef>
              <a:defRPr/>
            </a:pPr>
            <a:r>
              <a:rPr lang="en-US" altLang="en-US" dirty="0">
                <a:solidFill>
                  <a:schemeClr val="tx1"/>
                </a:solidFill>
              </a:rPr>
              <a:t>Paul and James are in Harmony</a:t>
            </a:r>
          </a:p>
          <a:p>
            <a:pPr eaLnBrk="1" hangingPunct="1">
              <a:lnSpc>
                <a:spcPct val="90000"/>
              </a:lnSpc>
              <a:spcBef>
                <a:spcPct val="10000"/>
              </a:spcBef>
              <a:defRPr/>
            </a:pPr>
            <a:r>
              <a:rPr lang="en-US" altLang="en-US" dirty="0">
                <a:solidFill>
                  <a:schemeClr val="tx1"/>
                </a:solidFill>
              </a:rPr>
              <a:t>We Should Be God’s Friend - Sharing  Common Interests.</a:t>
            </a:r>
          </a:p>
        </p:txBody>
      </p:sp>
      <p:sp>
        <p:nvSpPr>
          <p:cNvPr id="2" name="Footer Placeholder 1">
            <a:extLst>
              <a:ext uri="{FF2B5EF4-FFF2-40B4-BE49-F238E27FC236}">
                <a16:creationId xmlns:a16="http://schemas.microsoft.com/office/drawing/2014/main" id="{5DF99929-8D6E-43DF-A148-8744526049DC}"/>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E28975EB-3470-4E96-9CC9-FE33152E7B5D}"/>
              </a:ext>
            </a:extLst>
          </p:cNvPr>
          <p:cNvSpPr>
            <a:spLocks noGrp="1"/>
          </p:cNvSpPr>
          <p:nvPr>
            <p:ph type="sldNum" sz="quarter" idx="12"/>
          </p:nvPr>
        </p:nvSpPr>
        <p:spPr/>
        <p:txBody>
          <a:bodyPr/>
          <a:lstStyle/>
          <a:p>
            <a:fld id="{114EC26A-8916-48A7-93C8-69DA113F22AC}" type="slidenum">
              <a:rPr lang="en-US" smtClean="0"/>
              <a:t>32</a:t>
            </a:fld>
            <a:endParaRPr lang="en-US"/>
          </a:p>
        </p:txBody>
      </p:sp>
      <p:sp>
        <p:nvSpPr>
          <p:cNvPr id="4" name="Date Placeholder 3">
            <a:extLst>
              <a:ext uri="{FF2B5EF4-FFF2-40B4-BE49-F238E27FC236}">
                <a16:creationId xmlns:a16="http://schemas.microsoft.com/office/drawing/2014/main" id="{63C8BCEF-C754-4A45-B653-F0BA917BAE34}"/>
              </a:ext>
            </a:extLst>
          </p:cNvPr>
          <p:cNvSpPr>
            <a:spLocks noGrp="1"/>
          </p:cNvSpPr>
          <p:nvPr>
            <p:ph type="dt" sz="half" idx="10"/>
          </p:nvPr>
        </p:nvSpPr>
        <p:spPr/>
        <p:txBody>
          <a:bodyPr/>
          <a:lstStyle/>
          <a:p>
            <a:r>
              <a:rPr lang="en-US" dirty="0"/>
              <a:t>July 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F1A10877-B151-4D49-957F-085A1B9B7D70}"/>
              </a:ext>
            </a:extLst>
          </p:cNvPr>
          <p:cNvSpPr>
            <a:spLocks noGrp="1" noChangeArrowheads="1"/>
          </p:cNvSpPr>
          <p:nvPr>
            <p:ph type="title"/>
          </p:nvPr>
        </p:nvSpPr>
        <p:spPr>
          <a:xfrm>
            <a:off x="278294" y="228600"/>
            <a:ext cx="11423375" cy="1371600"/>
          </a:xfrm>
        </p:spPr>
        <p:txBody>
          <a:bodyPr>
            <a:normAutofit/>
          </a:bodyPr>
          <a:lstStyle/>
          <a:p>
            <a:pPr eaLnBrk="1" hangingPunct="1"/>
            <a:r>
              <a:rPr lang="en-US" altLang="en-US" b="1" dirty="0"/>
              <a:t>Lessons From Chapter Three</a:t>
            </a:r>
            <a:br>
              <a:rPr lang="en-US" altLang="en-US" b="1" dirty="0"/>
            </a:br>
            <a:r>
              <a:rPr lang="en-US" altLang="en-US" b="1" dirty="0"/>
              <a:t>Speak With Care</a:t>
            </a:r>
          </a:p>
        </p:txBody>
      </p:sp>
      <p:sp>
        <p:nvSpPr>
          <p:cNvPr id="23554" name="Rectangle 3">
            <a:extLst>
              <a:ext uri="{FF2B5EF4-FFF2-40B4-BE49-F238E27FC236}">
                <a16:creationId xmlns:a16="http://schemas.microsoft.com/office/drawing/2014/main" id="{89A051CF-D28C-4254-9760-D3A2243C4FCC}"/>
              </a:ext>
            </a:extLst>
          </p:cNvPr>
          <p:cNvSpPr>
            <a:spLocks noGrp="1" noChangeArrowheads="1"/>
          </p:cNvSpPr>
          <p:nvPr>
            <p:ph idx="1"/>
          </p:nvPr>
        </p:nvSpPr>
        <p:spPr>
          <a:xfrm>
            <a:off x="397565" y="1752600"/>
            <a:ext cx="11423374" cy="4876800"/>
          </a:xfrm>
        </p:spPr>
        <p:txBody>
          <a:bodyPr>
            <a:normAutofit/>
          </a:bodyPr>
          <a:lstStyle/>
          <a:p>
            <a:pPr eaLnBrk="1" hangingPunct="1"/>
            <a:r>
              <a:rPr lang="en-US" altLang="en-US" sz="2400" dirty="0"/>
              <a:t>Those That Teach Have A Stricter Judgment</a:t>
            </a:r>
          </a:p>
          <a:p>
            <a:pPr eaLnBrk="1" hangingPunct="1"/>
            <a:r>
              <a:rPr lang="en-US" altLang="en-US" sz="2400" dirty="0"/>
              <a:t>Your Motives Should Be Pure - Desire to save souls</a:t>
            </a:r>
          </a:p>
          <a:p>
            <a:pPr eaLnBrk="1" hangingPunct="1"/>
            <a:r>
              <a:rPr lang="en-US" altLang="en-US" sz="2400" dirty="0"/>
              <a:t>Need to Learn to Control Tongues (Heart Control)</a:t>
            </a:r>
          </a:p>
          <a:p>
            <a:pPr eaLnBrk="1" hangingPunct="1"/>
            <a:r>
              <a:rPr lang="en-US" altLang="en-US" sz="2400" dirty="0"/>
              <a:t>Why? - The Destructive Power of the Tongue</a:t>
            </a:r>
          </a:p>
          <a:p>
            <a:pPr lvl="1" eaLnBrk="1" hangingPunct="1"/>
            <a:r>
              <a:rPr lang="en-US" altLang="en-US" sz="2000" dirty="0"/>
              <a:t>The Fires we start originate in Hell</a:t>
            </a:r>
          </a:p>
          <a:p>
            <a:pPr eaLnBrk="1" hangingPunct="1"/>
            <a:r>
              <a:rPr lang="en-US" altLang="en-US" sz="2400" u="sng" dirty="0"/>
              <a:t>We</a:t>
            </a:r>
            <a:r>
              <a:rPr lang="en-US" altLang="en-US" sz="2400" dirty="0"/>
              <a:t> Can Never Fully Control Our Tongues</a:t>
            </a:r>
          </a:p>
          <a:p>
            <a:pPr lvl="1" eaLnBrk="1" hangingPunct="1"/>
            <a:r>
              <a:rPr lang="en-US" altLang="en-US" sz="2000" dirty="0"/>
              <a:t>Must Ask for God’s Help and Set a Constant Watch Over It</a:t>
            </a:r>
          </a:p>
          <a:p>
            <a:pPr eaLnBrk="1" hangingPunct="1"/>
            <a:r>
              <a:rPr lang="en-US" altLang="en-US" sz="2400" dirty="0"/>
              <a:t>Mis-Use of the Tongue is Contradictory and Absurd</a:t>
            </a:r>
          </a:p>
          <a:p>
            <a:pPr lvl="1" eaLnBrk="1" hangingPunct="1"/>
            <a:r>
              <a:rPr lang="en-US" altLang="en-US" sz="2000" dirty="0"/>
              <a:t>Bless God and Curse Men - “Ought not to be so”</a:t>
            </a:r>
          </a:p>
          <a:p>
            <a:pPr eaLnBrk="1" hangingPunct="1"/>
            <a:r>
              <a:rPr lang="en-US" altLang="en-US" sz="2400" dirty="0"/>
              <a:t>Practice What You Preach</a:t>
            </a:r>
          </a:p>
          <a:p>
            <a:pPr eaLnBrk="1" hangingPunct="1"/>
            <a:r>
              <a:rPr lang="en-US" altLang="en-US" sz="2400" dirty="0"/>
              <a:t>Pursue Wisdom From Above</a:t>
            </a:r>
          </a:p>
          <a:p>
            <a:pPr eaLnBrk="1" hangingPunct="1"/>
            <a:endParaRPr lang="en-US" altLang="en-US" dirty="0"/>
          </a:p>
        </p:txBody>
      </p:sp>
      <p:sp>
        <p:nvSpPr>
          <p:cNvPr id="2" name="Footer Placeholder 1">
            <a:extLst>
              <a:ext uri="{FF2B5EF4-FFF2-40B4-BE49-F238E27FC236}">
                <a16:creationId xmlns:a16="http://schemas.microsoft.com/office/drawing/2014/main" id="{DCB4F50B-D54C-40F5-8A46-7B6D04794D01}"/>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0A085264-5D5E-445C-840D-ECBE7A9B732B}"/>
              </a:ext>
            </a:extLst>
          </p:cNvPr>
          <p:cNvSpPr>
            <a:spLocks noGrp="1"/>
          </p:cNvSpPr>
          <p:nvPr>
            <p:ph type="sldNum" sz="quarter" idx="12"/>
          </p:nvPr>
        </p:nvSpPr>
        <p:spPr/>
        <p:txBody>
          <a:bodyPr/>
          <a:lstStyle/>
          <a:p>
            <a:fld id="{114EC26A-8916-48A7-93C8-69DA113F22AC}" type="slidenum">
              <a:rPr lang="en-US" smtClean="0"/>
              <a:t>33</a:t>
            </a:fld>
            <a:endParaRPr lang="en-US"/>
          </a:p>
        </p:txBody>
      </p:sp>
      <p:sp>
        <p:nvSpPr>
          <p:cNvPr id="4" name="Date Placeholder 3">
            <a:extLst>
              <a:ext uri="{FF2B5EF4-FFF2-40B4-BE49-F238E27FC236}">
                <a16:creationId xmlns:a16="http://schemas.microsoft.com/office/drawing/2014/main" id="{594DBBD6-1C12-41D1-96AE-193B572B9523}"/>
              </a:ext>
            </a:extLst>
          </p:cNvPr>
          <p:cNvSpPr>
            <a:spLocks noGrp="1"/>
          </p:cNvSpPr>
          <p:nvPr>
            <p:ph type="dt" sz="half" idx="10"/>
          </p:nvPr>
        </p:nvSpPr>
        <p:spPr/>
        <p:txBody>
          <a:bodyPr/>
          <a:lstStyle/>
          <a:p>
            <a:r>
              <a:rPr lang="en-US" dirty="0"/>
              <a:t>July 2023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85A754C-BC30-4552-8A9F-F091E7CAB8EB}"/>
              </a:ext>
            </a:extLst>
          </p:cNvPr>
          <p:cNvSpPr>
            <a:spLocks noGrp="1" noChangeArrowheads="1"/>
          </p:cNvSpPr>
          <p:nvPr>
            <p:ph type="title"/>
          </p:nvPr>
        </p:nvSpPr>
        <p:spPr>
          <a:xfrm>
            <a:off x="2209800" y="304800"/>
            <a:ext cx="9836426" cy="1143000"/>
          </a:xfrm>
        </p:spPr>
        <p:txBody>
          <a:bodyPr>
            <a:normAutofit/>
          </a:bodyPr>
          <a:lstStyle/>
          <a:p>
            <a:pPr eaLnBrk="1" hangingPunct="1"/>
            <a:r>
              <a:rPr lang="en-US" altLang="en-US" b="1" dirty="0"/>
              <a:t>LESSONS FROM CHAP 4:1-6</a:t>
            </a:r>
          </a:p>
        </p:txBody>
      </p:sp>
      <p:sp>
        <p:nvSpPr>
          <p:cNvPr id="25602" name="Rectangle 3">
            <a:extLst>
              <a:ext uri="{FF2B5EF4-FFF2-40B4-BE49-F238E27FC236}">
                <a16:creationId xmlns:a16="http://schemas.microsoft.com/office/drawing/2014/main" id="{11FAD384-EC3C-4385-974D-93554CFF0DDB}"/>
              </a:ext>
            </a:extLst>
          </p:cNvPr>
          <p:cNvSpPr>
            <a:spLocks noGrp="1" noChangeArrowheads="1"/>
          </p:cNvSpPr>
          <p:nvPr>
            <p:ph idx="1"/>
          </p:nvPr>
        </p:nvSpPr>
        <p:spPr>
          <a:xfrm>
            <a:off x="1981200" y="1600200"/>
            <a:ext cx="8229600" cy="4495800"/>
          </a:xfrm>
        </p:spPr>
        <p:txBody>
          <a:bodyPr/>
          <a:lstStyle/>
          <a:p>
            <a:pPr eaLnBrk="1" hangingPunct="1"/>
            <a:r>
              <a:rPr lang="en-US" altLang="en-US" sz="2400"/>
              <a:t>Conflicts within us and among us come from our own pleasures and desires</a:t>
            </a:r>
          </a:p>
          <a:p>
            <a:pPr eaLnBrk="1" hangingPunct="1"/>
            <a:r>
              <a:rPr lang="en-US" altLang="en-US" sz="2400"/>
              <a:t>What we desire (earthly) will never be obtained.</a:t>
            </a:r>
          </a:p>
          <a:p>
            <a:pPr eaLnBrk="1" hangingPunct="1"/>
            <a:r>
              <a:rPr lang="en-US" altLang="en-US" sz="2400"/>
              <a:t>Do we seek to satisfy God’s will or our own?</a:t>
            </a:r>
          </a:p>
          <a:p>
            <a:pPr eaLnBrk="1" hangingPunct="1"/>
            <a:r>
              <a:rPr lang="en-US" altLang="en-US" sz="2400"/>
              <a:t>To receive we must ask – according to God’s will.</a:t>
            </a:r>
          </a:p>
          <a:p>
            <a:pPr eaLnBrk="1" hangingPunct="1"/>
            <a:r>
              <a:rPr lang="en-US" altLang="en-US" sz="2400"/>
              <a:t>Serve God and Keep His commandments</a:t>
            </a:r>
          </a:p>
          <a:p>
            <a:pPr eaLnBrk="1" hangingPunct="1"/>
            <a:r>
              <a:rPr lang="en-US" altLang="en-US" sz="2400"/>
              <a:t>Be a Friend of God (and not of this world)</a:t>
            </a:r>
          </a:p>
          <a:p>
            <a:pPr eaLnBrk="1" hangingPunct="1"/>
            <a:r>
              <a:rPr lang="en-US" altLang="en-US" sz="2400"/>
              <a:t>God opposes the proud – Grace to the humble</a:t>
            </a:r>
          </a:p>
          <a:p>
            <a:pPr eaLnBrk="1" hangingPunct="1"/>
            <a:endParaRPr lang="en-US" altLang="en-US" sz="2400"/>
          </a:p>
        </p:txBody>
      </p:sp>
      <p:sp>
        <p:nvSpPr>
          <p:cNvPr id="2" name="Footer Placeholder 1">
            <a:extLst>
              <a:ext uri="{FF2B5EF4-FFF2-40B4-BE49-F238E27FC236}">
                <a16:creationId xmlns:a16="http://schemas.microsoft.com/office/drawing/2014/main" id="{39741708-0DEC-4EC2-811B-0D4C26972A7A}"/>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8D02857E-E515-4639-9698-0973C53D79CD}"/>
              </a:ext>
            </a:extLst>
          </p:cNvPr>
          <p:cNvSpPr>
            <a:spLocks noGrp="1"/>
          </p:cNvSpPr>
          <p:nvPr>
            <p:ph type="sldNum" sz="quarter" idx="12"/>
          </p:nvPr>
        </p:nvSpPr>
        <p:spPr/>
        <p:txBody>
          <a:bodyPr/>
          <a:lstStyle/>
          <a:p>
            <a:fld id="{114EC26A-8916-48A7-93C8-69DA113F22AC}" type="slidenum">
              <a:rPr lang="en-US" smtClean="0"/>
              <a:t>34</a:t>
            </a:fld>
            <a:endParaRPr lang="en-US"/>
          </a:p>
        </p:txBody>
      </p:sp>
      <p:sp>
        <p:nvSpPr>
          <p:cNvPr id="4" name="Date Placeholder 3">
            <a:extLst>
              <a:ext uri="{FF2B5EF4-FFF2-40B4-BE49-F238E27FC236}">
                <a16:creationId xmlns:a16="http://schemas.microsoft.com/office/drawing/2014/main" id="{054516AB-4669-407C-BE2C-1773DB1EBB5D}"/>
              </a:ext>
            </a:extLst>
          </p:cNvPr>
          <p:cNvSpPr>
            <a:spLocks noGrp="1"/>
          </p:cNvSpPr>
          <p:nvPr>
            <p:ph type="dt" sz="half" idx="10"/>
          </p:nvPr>
        </p:nvSpPr>
        <p:spPr/>
        <p:txBody>
          <a:bodyPr/>
          <a:lstStyle/>
          <a:p>
            <a:r>
              <a:rPr lang="en-US" dirty="0"/>
              <a:t>July 2023</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BD69305-7237-4EB3-A1B7-7C6298F24427}"/>
              </a:ext>
            </a:extLst>
          </p:cNvPr>
          <p:cNvSpPr>
            <a:spLocks noGrp="1" noChangeArrowheads="1"/>
          </p:cNvSpPr>
          <p:nvPr>
            <p:ph type="title"/>
          </p:nvPr>
        </p:nvSpPr>
        <p:spPr/>
        <p:txBody>
          <a:bodyPr/>
          <a:lstStyle/>
          <a:p>
            <a:pPr eaLnBrk="1" hangingPunct="1"/>
            <a:r>
              <a:rPr lang="en-US" altLang="en-US" b="1" dirty="0"/>
              <a:t>LESSONS FROM CHAP 4:7- 12</a:t>
            </a:r>
          </a:p>
        </p:txBody>
      </p:sp>
      <p:sp>
        <p:nvSpPr>
          <p:cNvPr id="27650" name="Rectangle 3">
            <a:extLst>
              <a:ext uri="{FF2B5EF4-FFF2-40B4-BE49-F238E27FC236}">
                <a16:creationId xmlns:a16="http://schemas.microsoft.com/office/drawing/2014/main" id="{1A9C844E-B24C-4EAE-B411-1CE1B34FA909}"/>
              </a:ext>
            </a:extLst>
          </p:cNvPr>
          <p:cNvSpPr>
            <a:spLocks noGrp="1" noChangeArrowheads="1"/>
          </p:cNvSpPr>
          <p:nvPr>
            <p:ph idx="1"/>
          </p:nvPr>
        </p:nvSpPr>
        <p:spPr>
          <a:xfrm>
            <a:off x="1669774" y="1961321"/>
            <a:ext cx="8136835" cy="4215641"/>
          </a:xfrm>
        </p:spPr>
        <p:txBody>
          <a:bodyPr/>
          <a:lstStyle/>
          <a:p>
            <a:pPr eaLnBrk="1" hangingPunct="1"/>
            <a:r>
              <a:rPr lang="en-US" altLang="en-US" dirty="0"/>
              <a:t>The Ten Commandments of James</a:t>
            </a:r>
          </a:p>
          <a:p>
            <a:pPr eaLnBrk="1" hangingPunct="1"/>
            <a:r>
              <a:rPr lang="en-US" altLang="en-US" dirty="0"/>
              <a:t>How Do we Speak Evil?</a:t>
            </a:r>
          </a:p>
          <a:p>
            <a:pPr eaLnBrk="1" hangingPunct="1"/>
            <a:r>
              <a:rPr lang="en-US" altLang="en-US" dirty="0"/>
              <a:t>If there is Evil speaking – There is evil hearing.</a:t>
            </a:r>
          </a:p>
          <a:p>
            <a:pPr eaLnBrk="1" hangingPunct="1"/>
            <a:r>
              <a:rPr lang="en-US" altLang="en-US" dirty="0"/>
              <a:t>You Can Not Know someone’s motives</a:t>
            </a:r>
          </a:p>
          <a:p>
            <a:pPr eaLnBrk="1" hangingPunct="1"/>
            <a:r>
              <a:rPr lang="en-US" altLang="en-US" dirty="0"/>
              <a:t>Who are we to judge others now?</a:t>
            </a:r>
          </a:p>
        </p:txBody>
      </p:sp>
      <p:sp>
        <p:nvSpPr>
          <p:cNvPr id="2" name="Footer Placeholder 1">
            <a:extLst>
              <a:ext uri="{FF2B5EF4-FFF2-40B4-BE49-F238E27FC236}">
                <a16:creationId xmlns:a16="http://schemas.microsoft.com/office/drawing/2014/main" id="{0703BC3C-AC90-4682-996C-6F3BBAA3254E}"/>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9858B19A-8AC6-4923-8AB5-553DE200B92E}"/>
              </a:ext>
            </a:extLst>
          </p:cNvPr>
          <p:cNvSpPr>
            <a:spLocks noGrp="1"/>
          </p:cNvSpPr>
          <p:nvPr>
            <p:ph type="sldNum" sz="quarter" idx="12"/>
          </p:nvPr>
        </p:nvSpPr>
        <p:spPr/>
        <p:txBody>
          <a:bodyPr/>
          <a:lstStyle/>
          <a:p>
            <a:fld id="{114EC26A-8916-48A7-93C8-69DA113F22AC}" type="slidenum">
              <a:rPr lang="en-US" smtClean="0"/>
              <a:t>35</a:t>
            </a:fld>
            <a:endParaRPr lang="en-US"/>
          </a:p>
        </p:txBody>
      </p:sp>
      <p:sp>
        <p:nvSpPr>
          <p:cNvPr id="4" name="Date Placeholder 3">
            <a:extLst>
              <a:ext uri="{FF2B5EF4-FFF2-40B4-BE49-F238E27FC236}">
                <a16:creationId xmlns:a16="http://schemas.microsoft.com/office/drawing/2014/main" id="{DF2C4D5E-ECF5-485A-8054-50DF56F424F1}"/>
              </a:ext>
            </a:extLst>
          </p:cNvPr>
          <p:cNvSpPr>
            <a:spLocks noGrp="1"/>
          </p:cNvSpPr>
          <p:nvPr>
            <p:ph type="dt" sz="half" idx="10"/>
          </p:nvPr>
        </p:nvSpPr>
        <p:spPr/>
        <p:txBody>
          <a:bodyPr/>
          <a:lstStyle/>
          <a:p>
            <a:r>
              <a:rPr lang="en-US" dirty="0"/>
              <a:t>July 2023</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996DA6C-FFA9-4627-BF20-B858E5AE51E6}"/>
              </a:ext>
            </a:extLst>
          </p:cNvPr>
          <p:cNvSpPr>
            <a:spLocks noGrp="1" noChangeArrowheads="1"/>
          </p:cNvSpPr>
          <p:nvPr>
            <p:ph type="title"/>
          </p:nvPr>
        </p:nvSpPr>
        <p:spPr>
          <a:xfrm>
            <a:off x="2209800" y="228600"/>
            <a:ext cx="9544878" cy="1371600"/>
          </a:xfrm>
        </p:spPr>
        <p:txBody>
          <a:bodyPr/>
          <a:lstStyle/>
          <a:p>
            <a:pPr eaLnBrk="1" hangingPunct="1"/>
            <a:r>
              <a:rPr lang="en-US" altLang="en-US" b="1" dirty="0"/>
              <a:t>James 4 Summary</a:t>
            </a:r>
            <a:br>
              <a:rPr lang="en-US" altLang="en-US" b="1" dirty="0"/>
            </a:br>
            <a:r>
              <a:rPr lang="en-US" altLang="en-US" b="1" dirty="0"/>
              <a:t>Submit with Contrition</a:t>
            </a:r>
          </a:p>
        </p:txBody>
      </p:sp>
      <p:sp>
        <p:nvSpPr>
          <p:cNvPr id="29698" name="Rectangle 3">
            <a:extLst>
              <a:ext uri="{FF2B5EF4-FFF2-40B4-BE49-F238E27FC236}">
                <a16:creationId xmlns:a16="http://schemas.microsoft.com/office/drawing/2014/main" id="{DE5F5725-B087-4445-BCED-252CAFF5566F}"/>
              </a:ext>
            </a:extLst>
          </p:cNvPr>
          <p:cNvSpPr>
            <a:spLocks noGrp="1" noChangeArrowheads="1"/>
          </p:cNvSpPr>
          <p:nvPr>
            <p:ph idx="1"/>
          </p:nvPr>
        </p:nvSpPr>
        <p:spPr>
          <a:xfrm>
            <a:off x="901148" y="1752600"/>
            <a:ext cx="10853530" cy="4724400"/>
          </a:xfrm>
        </p:spPr>
        <p:txBody>
          <a:bodyPr>
            <a:normAutofit/>
          </a:bodyPr>
          <a:lstStyle/>
          <a:p>
            <a:pPr eaLnBrk="1" hangingPunct="1"/>
            <a:r>
              <a:rPr lang="en-US" altLang="en-US" b="1" u="sng" dirty="0"/>
              <a:t>What Is The Source Of Contentions?</a:t>
            </a:r>
          </a:p>
          <a:p>
            <a:pPr lvl="1" eaLnBrk="1" hangingPunct="1"/>
            <a:r>
              <a:rPr lang="en-US" altLang="en-US" sz="2800" dirty="0"/>
              <a:t>Our Own Selfish Desires For Pleasure &amp; Power</a:t>
            </a:r>
          </a:p>
          <a:p>
            <a:pPr eaLnBrk="1" hangingPunct="1"/>
            <a:r>
              <a:rPr lang="en-US" altLang="en-US" b="1" u="sng" dirty="0"/>
              <a:t>What Is The Result?</a:t>
            </a:r>
          </a:p>
          <a:p>
            <a:pPr lvl="1" eaLnBrk="1" hangingPunct="1"/>
            <a:r>
              <a:rPr lang="en-US" altLang="en-US" sz="2800" dirty="0"/>
              <a:t>Our Prayers Are Selfish</a:t>
            </a:r>
          </a:p>
          <a:p>
            <a:pPr lvl="1" eaLnBrk="1" hangingPunct="1"/>
            <a:r>
              <a:rPr lang="en-US" altLang="en-US" sz="2800" dirty="0"/>
              <a:t>Our Prayers Are Fruitless</a:t>
            </a:r>
          </a:p>
          <a:p>
            <a:pPr lvl="1" eaLnBrk="1" hangingPunct="1"/>
            <a:r>
              <a:rPr lang="en-US" altLang="en-US" sz="2800" dirty="0"/>
              <a:t>We Become Adulterers (Unfaithful)</a:t>
            </a:r>
          </a:p>
          <a:p>
            <a:pPr lvl="1" eaLnBrk="1" hangingPunct="1"/>
            <a:r>
              <a:rPr lang="en-US" altLang="en-US" sz="2800" dirty="0"/>
              <a:t>We Become an Enemy of God (Friend of World)</a:t>
            </a:r>
          </a:p>
        </p:txBody>
      </p:sp>
      <p:sp>
        <p:nvSpPr>
          <p:cNvPr id="2" name="Footer Placeholder 1">
            <a:extLst>
              <a:ext uri="{FF2B5EF4-FFF2-40B4-BE49-F238E27FC236}">
                <a16:creationId xmlns:a16="http://schemas.microsoft.com/office/drawing/2014/main" id="{10BC7976-BA45-4CF6-AEC9-FD8F43F2B7CE}"/>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1FB2564F-5F6B-4D2C-8A00-A8287B1EB185}"/>
              </a:ext>
            </a:extLst>
          </p:cNvPr>
          <p:cNvSpPr>
            <a:spLocks noGrp="1"/>
          </p:cNvSpPr>
          <p:nvPr>
            <p:ph type="sldNum" sz="quarter" idx="12"/>
          </p:nvPr>
        </p:nvSpPr>
        <p:spPr/>
        <p:txBody>
          <a:bodyPr/>
          <a:lstStyle/>
          <a:p>
            <a:fld id="{114EC26A-8916-48A7-93C8-69DA113F22AC}" type="slidenum">
              <a:rPr lang="en-US" smtClean="0"/>
              <a:t>36</a:t>
            </a:fld>
            <a:endParaRPr lang="en-US"/>
          </a:p>
        </p:txBody>
      </p:sp>
      <p:sp>
        <p:nvSpPr>
          <p:cNvPr id="4" name="Date Placeholder 3">
            <a:extLst>
              <a:ext uri="{FF2B5EF4-FFF2-40B4-BE49-F238E27FC236}">
                <a16:creationId xmlns:a16="http://schemas.microsoft.com/office/drawing/2014/main" id="{6CCE084D-25C7-4AEC-90FC-8630D065FE35}"/>
              </a:ext>
            </a:extLst>
          </p:cNvPr>
          <p:cNvSpPr>
            <a:spLocks noGrp="1"/>
          </p:cNvSpPr>
          <p:nvPr>
            <p:ph type="dt" sz="half" idx="10"/>
          </p:nvPr>
        </p:nvSpPr>
        <p:spPr/>
        <p:txBody>
          <a:bodyPr/>
          <a:lstStyle/>
          <a:p>
            <a:r>
              <a:rPr lang="en-US" dirty="0"/>
              <a:t>July 2023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4B439CD6-A1AD-4373-8C48-19AF24794C13}"/>
              </a:ext>
            </a:extLst>
          </p:cNvPr>
          <p:cNvSpPr>
            <a:spLocks noGrp="1" noChangeArrowheads="1"/>
          </p:cNvSpPr>
          <p:nvPr>
            <p:ph type="title"/>
          </p:nvPr>
        </p:nvSpPr>
        <p:spPr>
          <a:xfrm>
            <a:off x="2209799" y="304800"/>
            <a:ext cx="9637643" cy="1219200"/>
          </a:xfrm>
        </p:spPr>
        <p:txBody>
          <a:bodyPr>
            <a:normAutofit fontScale="90000"/>
          </a:bodyPr>
          <a:lstStyle/>
          <a:p>
            <a:pPr eaLnBrk="1" hangingPunct="1"/>
            <a:r>
              <a:rPr lang="en-US" altLang="en-US" b="1" dirty="0"/>
              <a:t>James 4 Summary</a:t>
            </a:r>
            <a:br>
              <a:rPr lang="en-US" altLang="en-US" b="1" dirty="0"/>
            </a:br>
            <a:r>
              <a:rPr lang="en-US" altLang="en-US" b="1" dirty="0"/>
              <a:t>Submit with Contrition</a:t>
            </a:r>
          </a:p>
        </p:txBody>
      </p:sp>
      <p:sp>
        <p:nvSpPr>
          <p:cNvPr id="25603" name="Rectangle 3">
            <a:extLst>
              <a:ext uri="{FF2B5EF4-FFF2-40B4-BE49-F238E27FC236}">
                <a16:creationId xmlns:a16="http://schemas.microsoft.com/office/drawing/2014/main" id="{E9EB6911-CB6B-48D4-8789-464602163416}"/>
              </a:ext>
            </a:extLst>
          </p:cNvPr>
          <p:cNvSpPr>
            <a:spLocks noGrp="1" noChangeArrowheads="1"/>
          </p:cNvSpPr>
          <p:nvPr>
            <p:ph idx="1"/>
          </p:nvPr>
        </p:nvSpPr>
        <p:spPr>
          <a:xfrm>
            <a:off x="198783" y="1600200"/>
            <a:ext cx="11648660" cy="5105400"/>
          </a:xfrm>
        </p:spPr>
        <p:txBody>
          <a:bodyPr>
            <a:normAutofit/>
          </a:bodyPr>
          <a:lstStyle/>
          <a:p>
            <a:pPr eaLnBrk="1" hangingPunct="1">
              <a:lnSpc>
                <a:spcPct val="90000"/>
              </a:lnSpc>
              <a:defRPr/>
            </a:pPr>
            <a:r>
              <a:rPr lang="en-US" b="1" u="sng" dirty="0"/>
              <a:t>What Must They DO?</a:t>
            </a:r>
          </a:p>
          <a:p>
            <a:pPr lvl="1" eaLnBrk="1" hangingPunct="1">
              <a:lnSpc>
                <a:spcPct val="90000"/>
              </a:lnSpc>
              <a:defRPr/>
            </a:pPr>
            <a:r>
              <a:rPr lang="en-US" dirty="0"/>
              <a:t>Humble Yourselves - God will Give More Grace</a:t>
            </a:r>
          </a:p>
          <a:p>
            <a:pPr lvl="1" eaLnBrk="1" hangingPunct="1">
              <a:lnSpc>
                <a:spcPct val="90000"/>
              </a:lnSpc>
              <a:defRPr/>
            </a:pPr>
            <a:r>
              <a:rPr lang="en-US" dirty="0"/>
              <a:t>Submit To God </a:t>
            </a:r>
          </a:p>
          <a:p>
            <a:pPr lvl="1" eaLnBrk="1" hangingPunct="1">
              <a:lnSpc>
                <a:spcPct val="90000"/>
              </a:lnSpc>
              <a:defRPr/>
            </a:pPr>
            <a:r>
              <a:rPr lang="en-US" dirty="0"/>
              <a:t>Resist The Devil</a:t>
            </a:r>
          </a:p>
          <a:p>
            <a:pPr lvl="1" eaLnBrk="1" hangingPunct="1">
              <a:lnSpc>
                <a:spcPct val="90000"/>
              </a:lnSpc>
              <a:defRPr/>
            </a:pPr>
            <a:r>
              <a:rPr lang="en-US" dirty="0"/>
              <a:t>Draw Near to God</a:t>
            </a:r>
          </a:p>
          <a:p>
            <a:pPr lvl="1" eaLnBrk="1" hangingPunct="1">
              <a:lnSpc>
                <a:spcPct val="90000"/>
              </a:lnSpc>
              <a:defRPr/>
            </a:pPr>
            <a:r>
              <a:rPr lang="en-US" dirty="0"/>
              <a:t>Cleanse and Purify Themselves</a:t>
            </a:r>
          </a:p>
          <a:p>
            <a:pPr lvl="1" eaLnBrk="1" hangingPunct="1">
              <a:lnSpc>
                <a:spcPct val="90000"/>
              </a:lnSpc>
              <a:defRPr/>
            </a:pPr>
            <a:r>
              <a:rPr lang="en-US" dirty="0"/>
              <a:t>Mourn</a:t>
            </a:r>
          </a:p>
          <a:p>
            <a:pPr eaLnBrk="1" hangingPunct="1">
              <a:lnSpc>
                <a:spcPct val="90000"/>
              </a:lnSpc>
              <a:defRPr/>
            </a:pPr>
            <a:r>
              <a:rPr lang="en-US" b="1" dirty="0"/>
              <a:t>They Were Guilty of Judging / Being Critical</a:t>
            </a:r>
          </a:p>
          <a:p>
            <a:pPr lvl="1" eaLnBrk="1" hangingPunct="1">
              <a:lnSpc>
                <a:spcPct val="90000"/>
              </a:lnSpc>
              <a:defRPr/>
            </a:pPr>
            <a:r>
              <a:rPr lang="en-US" dirty="0"/>
              <a:t>“Who are you to judge?”</a:t>
            </a:r>
          </a:p>
          <a:p>
            <a:pPr eaLnBrk="1" hangingPunct="1">
              <a:lnSpc>
                <a:spcPct val="90000"/>
              </a:lnSpc>
              <a:defRPr/>
            </a:pPr>
            <a:r>
              <a:rPr lang="en-US" b="1" dirty="0"/>
              <a:t>They were Guilty of Planning Without God</a:t>
            </a:r>
          </a:p>
          <a:p>
            <a:pPr eaLnBrk="1" hangingPunct="1">
              <a:lnSpc>
                <a:spcPct val="90000"/>
              </a:lnSpc>
              <a:defRPr/>
            </a:pPr>
            <a:endParaRPr lang="en-US" dirty="0"/>
          </a:p>
        </p:txBody>
      </p:sp>
      <p:sp>
        <p:nvSpPr>
          <p:cNvPr id="2" name="Footer Placeholder 1">
            <a:extLst>
              <a:ext uri="{FF2B5EF4-FFF2-40B4-BE49-F238E27FC236}">
                <a16:creationId xmlns:a16="http://schemas.microsoft.com/office/drawing/2014/main" id="{650CD1E3-24E9-48AF-BE81-D2CFE877D576}"/>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E3B8E4ED-0AE0-4E5E-8FD8-260349EF8FAC}"/>
              </a:ext>
            </a:extLst>
          </p:cNvPr>
          <p:cNvSpPr>
            <a:spLocks noGrp="1"/>
          </p:cNvSpPr>
          <p:nvPr>
            <p:ph type="sldNum" sz="quarter" idx="12"/>
          </p:nvPr>
        </p:nvSpPr>
        <p:spPr/>
        <p:txBody>
          <a:bodyPr/>
          <a:lstStyle/>
          <a:p>
            <a:fld id="{114EC26A-8916-48A7-93C8-69DA113F22AC}" type="slidenum">
              <a:rPr lang="en-US" smtClean="0"/>
              <a:t>37</a:t>
            </a:fld>
            <a:endParaRPr lang="en-US"/>
          </a:p>
        </p:txBody>
      </p:sp>
      <p:sp>
        <p:nvSpPr>
          <p:cNvPr id="4" name="Date Placeholder 3">
            <a:extLst>
              <a:ext uri="{FF2B5EF4-FFF2-40B4-BE49-F238E27FC236}">
                <a16:creationId xmlns:a16="http://schemas.microsoft.com/office/drawing/2014/main" id="{362DEBEC-DE7F-4416-9C12-457260B70390}"/>
              </a:ext>
            </a:extLst>
          </p:cNvPr>
          <p:cNvSpPr>
            <a:spLocks noGrp="1"/>
          </p:cNvSpPr>
          <p:nvPr>
            <p:ph type="dt" sz="half" idx="10"/>
          </p:nvPr>
        </p:nvSpPr>
        <p:spPr/>
        <p:txBody>
          <a:bodyPr/>
          <a:lstStyle/>
          <a:p>
            <a:r>
              <a:rPr lang="en-US" dirty="0"/>
              <a:t>July 2023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E6001EB-7E44-40A4-ACC3-D2170F45B73A}"/>
              </a:ext>
            </a:extLst>
          </p:cNvPr>
          <p:cNvSpPr>
            <a:spLocks noGrp="1" noChangeArrowheads="1"/>
          </p:cNvSpPr>
          <p:nvPr>
            <p:ph type="title"/>
          </p:nvPr>
        </p:nvSpPr>
        <p:spPr>
          <a:xfrm>
            <a:off x="1600200" y="114300"/>
            <a:ext cx="9849678" cy="1197663"/>
          </a:xfrm>
        </p:spPr>
        <p:txBody>
          <a:bodyPr>
            <a:normAutofit fontScale="90000"/>
          </a:bodyPr>
          <a:lstStyle/>
          <a:p>
            <a:pPr eaLnBrk="1" hangingPunct="1"/>
            <a:r>
              <a:rPr lang="en-US" altLang="en-US" b="1" dirty="0"/>
              <a:t>JAMES CHAP 5 </a:t>
            </a:r>
            <a:br>
              <a:rPr lang="en-US" altLang="en-US" b="1" dirty="0"/>
            </a:br>
            <a:r>
              <a:rPr lang="en-US" altLang="en-US" b="1" dirty="0"/>
              <a:t>Share with Concern</a:t>
            </a:r>
          </a:p>
        </p:txBody>
      </p:sp>
      <p:sp>
        <p:nvSpPr>
          <p:cNvPr id="27651" name="Rectangle 3">
            <a:extLst>
              <a:ext uri="{FF2B5EF4-FFF2-40B4-BE49-F238E27FC236}">
                <a16:creationId xmlns:a16="http://schemas.microsoft.com/office/drawing/2014/main" id="{A017AD26-F402-4D95-AB29-F49DF7D9EF55}"/>
              </a:ext>
            </a:extLst>
          </p:cNvPr>
          <p:cNvSpPr>
            <a:spLocks noGrp="1" noChangeArrowheads="1"/>
          </p:cNvSpPr>
          <p:nvPr>
            <p:ph idx="1"/>
          </p:nvPr>
        </p:nvSpPr>
        <p:spPr>
          <a:xfrm>
            <a:off x="569843" y="1311964"/>
            <a:ext cx="11224591" cy="5012635"/>
          </a:xfrm>
        </p:spPr>
        <p:txBody>
          <a:bodyPr>
            <a:normAutofit/>
          </a:bodyPr>
          <a:lstStyle/>
          <a:p>
            <a:pPr eaLnBrk="1" hangingPunct="1">
              <a:spcBef>
                <a:spcPct val="10000"/>
              </a:spcBef>
              <a:defRPr/>
            </a:pPr>
            <a:r>
              <a:rPr lang="en-US" b="1" u="sng" dirty="0"/>
              <a:t>Share In Possessions (5:1-6)</a:t>
            </a:r>
            <a:endParaRPr lang="en-US" b="1" dirty="0"/>
          </a:p>
          <a:p>
            <a:pPr lvl="1" eaLnBrk="1" hangingPunct="1">
              <a:spcBef>
                <a:spcPct val="10000"/>
              </a:spcBef>
              <a:defRPr/>
            </a:pPr>
            <a:r>
              <a:rPr lang="en-US" i="1" dirty="0"/>
              <a:t>Consternation from Wealth (5:1)</a:t>
            </a:r>
          </a:p>
          <a:p>
            <a:pPr lvl="1" eaLnBrk="1" hangingPunct="1">
              <a:spcBef>
                <a:spcPct val="10000"/>
              </a:spcBef>
              <a:defRPr/>
            </a:pPr>
            <a:r>
              <a:rPr lang="en-US" i="1" dirty="0"/>
              <a:t>Corrosion of Wealth (5:2-3)</a:t>
            </a:r>
          </a:p>
          <a:p>
            <a:pPr lvl="1" eaLnBrk="1" hangingPunct="1">
              <a:spcBef>
                <a:spcPct val="10000"/>
              </a:spcBef>
              <a:defRPr/>
            </a:pPr>
            <a:r>
              <a:rPr lang="en-US" i="1" dirty="0"/>
              <a:t>Condemnation in Wealth (5:4-6)</a:t>
            </a:r>
          </a:p>
          <a:p>
            <a:pPr eaLnBrk="1" hangingPunct="1">
              <a:spcBef>
                <a:spcPct val="10000"/>
              </a:spcBef>
              <a:defRPr/>
            </a:pPr>
            <a:r>
              <a:rPr lang="en-US" b="1" u="sng" dirty="0"/>
              <a:t>Share In Patience (5:7-12)</a:t>
            </a:r>
          </a:p>
          <a:p>
            <a:pPr lvl="1" eaLnBrk="1" hangingPunct="1">
              <a:spcBef>
                <a:spcPct val="10000"/>
              </a:spcBef>
              <a:defRPr/>
            </a:pPr>
            <a:r>
              <a:rPr lang="en-US" i="1" dirty="0"/>
              <a:t>Essence of Patience (5:7-9)</a:t>
            </a:r>
          </a:p>
          <a:p>
            <a:pPr lvl="1" eaLnBrk="1" hangingPunct="1">
              <a:spcBef>
                <a:spcPct val="10000"/>
              </a:spcBef>
              <a:defRPr/>
            </a:pPr>
            <a:r>
              <a:rPr lang="en-US" i="1" dirty="0"/>
              <a:t>Examples of Patience (5:10-11)</a:t>
            </a:r>
          </a:p>
          <a:p>
            <a:pPr lvl="1" eaLnBrk="1" hangingPunct="1">
              <a:spcBef>
                <a:spcPct val="10000"/>
              </a:spcBef>
              <a:defRPr/>
            </a:pPr>
            <a:r>
              <a:rPr lang="en-US" i="1" dirty="0"/>
              <a:t>Evidence of Patience (5:12)</a:t>
            </a:r>
          </a:p>
          <a:p>
            <a:pPr eaLnBrk="1" hangingPunct="1">
              <a:spcBef>
                <a:spcPct val="10000"/>
              </a:spcBef>
              <a:defRPr/>
            </a:pPr>
            <a:r>
              <a:rPr lang="en-US" b="1" u="sng" dirty="0"/>
              <a:t>Share In Prayer (5:13-20)</a:t>
            </a:r>
          </a:p>
          <a:p>
            <a:pPr lvl="1" eaLnBrk="1" hangingPunct="1">
              <a:spcBef>
                <a:spcPct val="10000"/>
              </a:spcBef>
              <a:defRPr/>
            </a:pPr>
            <a:r>
              <a:rPr lang="en-US" i="1" dirty="0"/>
              <a:t>Sensitivity to Needs (5:13)</a:t>
            </a:r>
          </a:p>
          <a:p>
            <a:pPr lvl="1" eaLnBrk="1" hangingPunct="1">
              <a:spcBef>
                <a:spcPct val="10000"/>
              </a:spcBef>
              <a:defRPr/>
            </a:pPr>
            <a:r>
              <a:rPr lang="en-US" i="1" dirty="0"/>
              <a:t>Supplication for Needs (5:14-18)</a:t>
            </a:r>
          </a:p>
          <a:p>
            <a:pPr lvl="1" eaLnBrk="1" hangingPunct="1">
              <a:spcBef>
                <a:spcPct val="10000"/>
              </a:spcBef>
              <a:defRPr/>
            </a:pPr>
            <a:r>
              <a:rPr lang="en-US" i="1" dirty="0"/>
              <a:t>Significance of Needs (5:19-20)</a:t>
            </a:r>
          </a:p>
          <a:p>
            <a:pPr lvl="1" eaLnBrk="1" hangingPunct="1">
              <a:defRPr/>
            </a:pPr>
            <a:endParaRPr lang="en-US" i="1" dirty="0"/>
          </a:p>
        </p:txBody>
      </p:sp>
      <p:sp>
        <p:nvSpPr>
          <p:cNvPr id="2" name="Footer Placeholder 1">
            <a:extLst>
              <a:ext uri="{FF2B5EF4-FFF2-40B4-BE49-F238E27FC236}">
                <a16:creationId xmlns:a16="http://schemas.microsoft.com/office/drawing/2014/main" id="{30E9E3AB-204F-410E-9E6B-FB857F8E2D2E}"/>
              </a:ext>
            </a:extLst>
          </p:cNvPr>
          <p:cNvSpPr>
            <a:spLocks noGrp="1"/>
          </p:cNvSpPr>
          <p:nvPr>
            <p:ph type="ftr" sz="quarter" idx="11"/>
          </p:nvPr>
        </p:nvSpPr>
        <p:spPr/>
        <p:txBody>
          <a:bodyPr/>
          <a:lstStyle/>
          <a:p>
            <a:r>
              <a:rPr lang="en-US" dirty="0"/>
              <a:t>Embry Hills 2023 – The Book of James</a:t>
            </a:r>
          </a:p>
        </p:txBody>
      </p:sp>
      <p:sp>
        <p:nvSpPr>
          <p:cNvPr id="3" name="Slide Number Placeholder 2">
            <a:extLst>
              <a:ext uri="{FF2B5EF4-FFF2-40B4-BE49-F238E27FC236}">
                <a16:creationId xmlns:a16="http://schemas.microsoft.com/office/drawing/2014/main" id="{B7C6F13F-0601-458B-9B40-0CCCEE54B822}"/>
              </a:ext>
            </a:extLst>
          </p:cNvPr>
          <p:cNvSpPr>
            <a:spLocks noGrp="1"/>
          </p:cNvSpPr>
          <p:nvPr>
            <p:ph type="sldNum" sz="quarter" idx="12"/>
          </p:nvPr>
        </p:nvSpPr>
        <p:spPr/>
        <p:txBody>
          <a:bodyPr/>
          <a:lstStyle/>
          <a:p>
            <a:fld id="{114EC26A-8916-48A7-93C8-69DA113F22AC}" type="slidenum">
              <a:rPr lang="en-US" smtClean="0"/>
              <a:t>38</a:t>
            </a:fld>
            <a:endParaRPr lang="en-US"/>
          </a:p>
        </p:txBody>
      </p:sp>
      <p:sp>
        <p:nvSpPr>
          <p:cNvPr id="4" name="Date Placeholder 3">
            <a:extLst>
              <a:ext uri="{FF2B5EF4-FFF2-40B4-BE49-F238E27FC236}">
                <a16:creationId xmlns:a16="http://schemas.microsoft.com/office/drawing/2014/main" id="{12201CC1-9270-464E-8880-9B6E2BEC69D4}"/>
              </a:ext>
            </a:extLst>
          </p:cNvPr>
          <p:cNvSpPr>
            <a:spLocks noGrp="1"/>
          </p:cNvSpPr>
          <p:nvPr>
            <p:ph type="dt" sz="half" idx="10"/>
          </p:nvPr>
        </p:nvSpPr>
        <p:spPr/>
        <p:txBody>
          <a:bodyPr/>
          <a:lstStyle/>
          <a:p>
            <a:r>
              <a:rPr lang="en-US" dirty="0"/>
              <a:t>July 2023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6772-238E-4377-AAB0-9F5377AE8540}"/>
              </a:ext>
            </a:extLst>
          </p:cNvPr>
          <p:cNvSpPr>
            <a:spLocks noGrp="1"/>
          </p:cNvSpPr>
          <p:nvPr>
            <p:ph type="title"/>
          </p:nvPr>
        </p:nvSpPr>
        <p:spPr/>
        <p:txBody>
          <a:bodyPr>
            <a:normAutofit/>
          </a:bodyPr>
          <a:lstStyle/>
          <a:p>
            <a:r>
              <a:rPr lang="en-US" altLang="en-US" dirty="0">
                <a:latin typeface="Times New Roman" panose="02020603050405020304" pitchFamily="18" charset="0"/>
              </a:rPr>
              <a:t>WHAT WE NEED (</a:t>
            </a:r>
            <a:r>
              <a:rPr lang="en-US" altLang="en-US" dirty="0" err="1">
                <a:latin typeface="Times New Roman" panose="02020603050405020304" pitchFamily="18" charset="0"/>
              </a:rPr>
              <a:t>ch</a:t>
            </a:r>
            <a:r>
              <a:rPr lang="en-US" altLang="en-US" dirty="0">
                <a:latin typeface="Times New Roman" panose="02020603050405020304" pitchFamily="18" charset="0"/>
              </a:rPr>
              <a:t> 5)</a:t>
            </a:r>
            <a:endParaRPr lang="en-US" dirty="0"/>
          </a:p>
        </p:txBody>
      </p:sp>
      <p:sp>
        <p:nvSpPr>
          <p:cNvPr id="3" name="Content Placeholder 2">
            <a:extLst>
              <a:ext uri="{FF2B5EF4-FFF2-40B4-BE49-F238E27FC236}">
                <a16:creationId xmlns:a16="http://schemas.microsoft.com/office/drawing/2014/main" id="{FD6258F4-70BC-4D48-A21D-723B11C22083}"/>
              </a:ext>
            </a:extLst>
          </p:cNvPr>
          <p:cNvSpPr>
            <a:spLocks noGrp="1"/>
          </p:cNvSpPr>
          <p:nvPr>
            <p:ph idx="1"/>
          </p:nvPr>
        </p:nvSpPr>
        <p:spPr/>
        <p:txBody>
          <a:bodyPr>
            <a:normAutofit lnSpcReduction="10000"/>
          </a:bodyPr>
          <a:lstStyle/>
          <a:p>
            <a:pPr>
              <a:spcBef>
                <a:spcPct val="15000"/>
              </a:spcBef>
            </a:pPr>
            <a:r>
              <a:rPr lang="en-US" altLang="en-US" sz="2400" u="sng" dirty="0">
                <a:latin typeface="Times New Roman" panose="02020603050405020304" pitchFamily="18" charset="0"/>
              </a:rPr>
              <a:t>COMFORT – God Is The Source Of All Comfort.</a:t>
            </a:r>
            <a:endParaRPr lang="en-US" altLang="en-US" sz="2400" dirty="0">
              <a:latin typeface="Times New Roman" panose="02020603050405020304" pitchFamily="18" charset="0"/>
            </a:endParaRPr>
          </a:p>
          <a:p>
            <a:pPr lvl="1">
              <a:spcBef>
                <a:spcPct val="15000"/>
              </a:spcBef>
              <a:buFontTx/>
              <a:buChar char="-"/>
            </a:pPr>
            <a:r>
              <a:rPr lang="en-US" altLang="en-US" i="1" dirty="0">
                <a:latin typeface="Times New Roman" panose="02020603050405020304" pitchFamily="18" charset="0"/>
              </a:rPr>
              <a:t>Sick? - Pray To God</a:t>
            </a:r>
          </a:p>
          <a:p>
            <a:pPr lvl="1">
              <a:spcBef>
                <a:spcPct val="15000"/>
              </a:spcBef>
              <a:buFontTx/>
              <a:buChar char="-"/>
            </a:pPr>
            <a:r>
              <a:rPr lang="en-US" altLang="en-US" i="1" dirty="0">
                <a:latin typeface="Times New Roman" panose="02020603050405020304" pitchFamily="18" charset="0"/>
              </a:rPr>
              <a:t>Cheerful? - Sing Praises To God</a:t>
            </a:r>
          </a:p>
          <a:p>
            <a:pPr>
              <a:spcBef>
                <a:spcPct val="15000"/>
              </a:spcBef>
            </a:pPr>
            <a:r>
              <a:rPr lang="en-US" altLang="en-US" sz="2400" u="sng" dirty="0">
                <a:latin typeface="Times New Roman" panose="02020603050405020304" pitchFamily="18" charset="0"/>
              </a:rPr>
              <a:t>CONCERN</a:t>
            </a:r>
            <a:endParaRPr lang="en-US" altLang="en-US" sz="2400" dirty="0">
              <a:latin typeface="Times New Roman" panose="02020603050405020304" pitchFamily="18" charset="0"/>
            </a:endParaRPr>
          </a:p>
          <a:p>
            <a:pPr lvl="1">
              <a:spcBef>
                <a:spcPct val="15000"/>
              </a:spcBef>
              <a:buFontTx/>
              <a:buChar char="-"/>
            </a:pPr>
            <a:r>
              <a:rPr lang="en-US" altLang="en-US" i="1" dirty="0">
                <a:latin typeface="Times New Roman" panose="02020603050405020304" pitchFamily="18" charset="0"/>
              </a:rPr>
              <a:t>Pray and Anoint (Help) He Who Is Suffering</a:t>
            </a:r>
          </a:p>
          <a:p>
            <a:pPr lvl="1">
              <a:spcBef>
                <a:spcPct val="15000"/>
              </a:spcBef>
              <a:buFontTx/>
              <a:buChar char="-"/>
            </a:pPr>
            <a:r>
              <a:rPr lang="en-US" altLang="en-US" i="1" dirty="0">
                <a:latin typeface="Times New Roman" panose="02020603050405020304" pitchFamily="18" charset="0"/>
              </a:rPr>
              <a:t>Call For Elders When You Are Suffering</a:t>
            </a:r>
          </a:p>
          <a:p>
            <a:pPr>
              <a:spcBef>
                <a:spcPct val="15000"/>
              </a:spcBef>
            </a:pPr>
            <a:r>
              <a:rPr lang="en-US" altLang="en-US" sz="2400" u="sng" dirty="0">
                <a:latin typeface="Times New Roman" panose="02020603050405020304" pitchFamily="18" charset="0"/>
              </a:rPr>
              <a:t>CONFESS</a:t>
            </a:r>
          </a:p>
          <a:p>
            <a:pPr lvl="1">
              <a:spcBef>
                <a:spcPct val="15000"/>
              </a:spcBef>
              <a:buFontTx/>
              <a:buChar char="-"/>
            </a:pPr>
            <a:r>
              <a:rPr lang="en-US" altLang="en-US" i="1" dirty="0">
                <a:latin typeface="Times New Roman" panose="02020603050405020304" pitchFamily="18" charset="0"/>
              </a:rPr>
              <a:t>Confess Your Sins To God For Forgiveness</a:t>
            </a:r>
          </a:p>
          <a:p>
            <a:pPr lvl="1">
              <a:spcBef>
                <a:spcPct val="15000"/>
              </a:spcBef>
              <a:buFontTx/>
              <a:buChar char="-"/>
            </a:pPr>
            <a:r>
              <a:rPr lang="en-US" altLang="en-US" i="1" dirty="0">
                <a:latin typeface="Times New Roman" panose="02020603050405020304" pitchFamily="18" charset="0"/>
              </a:rPr>
              <a:t>Confess Your Public Sins To Make Them Right</a:t>
            </a:r>
          </a:p>
          <a:p>
            <a:pPr lvl="1">
              <a:spcBef>
                <a:spcPct val="15000"/>
              </a:spcBef>
              <a:buFontTx/>
              <a:buChar char="-"/>
            </a:pPr>
            <a:r>
              <a:rPr lang="en-US" altLang="en-US" i="1" dirty="0">
                <a:latin typeface="Times New Roman" panose="02020603050405020304" pitchFamily="18" charset="0"/>
              </a:rPr>
              <a:t>Confess Weaknesses And Ask For Help</a:t>
            </a:r>
          </a:p>
          <a:p>
            <a:pPr>
              <a:spcBef>
                <a:spcPct val="15000"/>
              </a:spcBef>
            </a:pPr>
            <a:r>
              <a:rPr lang="en-US" altLang="en-US" sz="2400" u="sng" dirty="0">
                <a:latin typeface="Times New Roman" panose="02020603050405020304" pitchFamily="18" charset="0"/>
              </a:rPr>
              <a:t>CONVERT</a:t>
            </a:r>
          </a:p>
          <a:p>
            <a:pPr lvl="1">
              <a:spcBef>
                <a:spcPct val="15000"/>
              </a:spcBef>
              <a:buFontTx/>
              <a:buChar char="-"/>
            </a:pPr>
            <a:r>
              <a:rPr lang="en-US" altLang="en-US" i="1" dirty="0">
                <a:latin typeface="Times New Roman" panose="02020603050405020304" pitchFamily="18" charset="0"/>
              </a:rPr>
              <a:t>Turn Around, Transform</a:t>
            </a:r>
          </a:p>
          <a:p>
            <a:pPr lvl="1">
              <a:spcBef>
                <a:spcPct val="15000"/>
              </a:spcBef>
              <a:buFontTx/>
              <a:buChar char="-"/>
            </a:pPr>
            <a:r>
              <a:rPr lang="en-US" altLang="en-US" i="1" dirty="0">
                <a:latin typeface="Times New Roman" panose="02020603050405020304" pitchFamily="18" charset="0"/>
              </a:rPr>
              <a:t>Save a Soul From Death</a:t>
            </a:r>
            <a:endParaRPr lang="en-US" dirty="0"/>
          </a:p>
        </p:txBody>
      </p:sp>
      <p:sp>
        <p:nvSpPr>
          <p:cNvPr id="4" name="Date Placeholder 3">
            <a:extLst>
              <a:ext uri="{FF2B5EF4-FFF2-40B4-BE49-F238E27FC236}">
                <a16:creationId xmlns:a16="http://schemas.microsoft.com/office/drawing/2014/main" id="{36E83AEB-EB23-46E3-93C8-F64AB0C32215}"/>
              </a:ext>
            </a:extLst>
          </p:cNvPr>
          <p:cNvSpPr>
            <a:spLocks noGrp="1"/>
          </p:cNvSpPr>
          <p:nvPr>
            <p:ph type="dt" sz="half" idx="10"/>
          </p:nvPr>
        </p:nvSpPr>
        <p:spPr/>
        <p:txBody>
          <a:bodyPr/>
          <a:lstStyle/>
          <a:p>
            <a:r>
              <a:rPr lang="en-US" dirty="0"/>
              <a:t>July 2023</a:t>
            </a:r>
          </a:p>
        </p:txBody>
      </p:sp>
      <p:sp>
        <p:nvSpPr>
          <p:cNvPr id="5" name="Footer Placeholder 4">
            <a:extLst>
              <a:ext uri="{FF2B5EF4-FFF2-40B4-BE49-F238E27FC236}">
                <a16:creationId xmlns:a16="http://schemas.microsoft.com/office/drawing/2014/main" id="{E58EEEF2-21AC-4F84-92BE-56239E7BE53D}"/>
              </a:ext>
            </a:extLst>
          </p:cNvPr>
          <p:cNvSpPr>
            <a:spLocks noGrp="1"/>
          </p:cNvSpPr>
          <p:nvPr>
            <p:ph type="ftr" sz="quarter" idx="11"/>
          </p:nvPr>
        </p:nvSpPr>
        <p:spPr/>
        <p:txBody>
          <a:bodyPr/>
          <a:lstStyle/>
          <a:p>
            <a:r>
              <a:rPr lang="en-US" dirty="0"/>
              <a:t>Embry Hills 2023 – The Book of James</a:t>
            </a:r>
          </a:p>
        </p:txBody>
      </p:sp>
      <p:sp>
        <p:nvSpPr>
          <p:cNvPr id="6" name="Slide Number Placeholder 5">
            <a:extLst>
              <a:ext uri="{FF2B5EF4-FFF2-40B4-BE49-F238E27FC236}">
                <a16:creationId xmlns:a16="http://schemas.microsoft.com/office/drawing/2014/main" id="{FD08AED0-C171-4DA3-A70F-28415230A294}"/>
              </a:ext>
            </a:extLst>
          </p:cNvPr>
          <p:cNvSpPr>
            <a:spLocks noGrp="1"/>
          </p:cNvSpPr>
          <p:nvPr>
            <p:ph type="sldNum" sz="quarter" idx="12"/>
          </p:nvPr>
        </p:nvSpPr>
        <p:spPr/>
        <p:txBody>
          <a:bodyPr/>
          <a:lstStyle/>
          <a:p>
            <a:fld id="{114EC26A-8916-48A7-93C8-69DA113F22AC}" type="slidenum">
              <a:rPr lang="en-US" smtClean="0"/>
              <a:t>39</a:t>
            </a:fld>
            <a:endParaRPr lang="en-US"/>
          </a:p>
        </p:txBody>
      </p:sp>
    </p:spTree>
    <p:extLst>
      <p:ext uri="{BB962C8B-B14F-4D97-AF65-F5344CB8AC3E}">
        <p14:creationId xmlns:p14="http://schemas.microsoft.com/office/powerpoint/2010/main" val="410971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1D8-3E40-4F40-816C-8EEABEB00175}"/>
              </a:ext>
            </a:extLst>
          </p:cNvPr>
          <p:cNvSpPr>
            <a:spLocks noGrp="1"/>
          </p:cNvSpPr>
          <p:nvPr>
            <p:ph type="title"/>
          </p:nvPr>
        </p:nvSpPr>
        <p:spPr>
          <a:xfrm>
            <a:off x="2584174" y="100082"/>
            <a:ext cx="8769626" cy="1325563"/>
          </a:xfrm>
        </p:spPr>
        <p:txBody>
          <a:bodyPr/>
          <a:lstStyle/>
          <a:p>
            <a:r>
              <a:rPr lang="en-US" b="1" dirty="0"/>
              <a:t>HOW DO I DO THESE THINGS?</a:t>
            </a:r>
            <a:br>
              <a:rPr lang="en-US" b="1" dirty="0"/>
            </a:br>
            <a:r>
              <a:rPr lang="en-US" b="1" dirty="0"/>
              <a:t>Chapter 1</a:t>
            </a:r>
          </a:p>
        </p:txBody>
      </p:sp>
      <p:sp>
        <p:nvSpPr>
          <p:cNvPr id="3" name="Content Placeholder 2">
            <a:extLst>
              <a:ext uri="{FF2B5EF4-FFF2-40B4-BE49-F238E27FC236}">
                <a16:creationId xmlns:a16="http://schemas.microsoft.com/office/drawing/2014/main" id="{0726B152-77FA-47B3-ADCD-5E923F8BB053}"/>
              </a:ext>
            </a:extLst>
          </p:cNvPr>
          <p:cNvSpPr>
            <a:spLocks noGrp="1"/>
          </p:cNvSpPr>
          <p:nvPr>
            <p:ph idx="1"/>
          </p:nvPr>
        </p:nvSpPr>
        <p:spPr>
          <a:xfrm>
            <a:off x="384313" y="1603512"/>
            <a:ext cx="11807686" cy="4359275"/>
          </a:xfrm>
        </p:spPr>
        <p:txBody>
          <a:bodyPr>
            <a:normAutofit/>
          </a:bodyPr>
          <a:lstStyle/>
          <a:p>
            <a:pPr marL="0" lvl="0" indent="0">
              <a:buNone/>
            </a:pPr>
            <a:r>
              <a:rPr lang="en-US" dirty="0">
                <a:solidFill>
                  <a:schemeClr val="tx1"/>
                </a:solidFill>
              </a:rPr>
              <a:t>Be Perfect			</a:t>
            </a:r>
            <a:r>
              <a:rPr lang="en-US" sz="2000" dirty="0">
                <a:solidFill>
                  <a:schemeClr val="tx1"/>
                </a:solidFill>
              </a:rPr>
              <a:t>James 1:2-24		Trials Produce Perfection</a:t>
            </a:r>
          </a:p>
          <a:p>
            <a:pPr marL="0" lvl="0" indent="0">
              <a:buNone/>
            </a:pPr>
            <a:r>
              <a:rPr lang="en-US" dirty="0">
                <a:solidFill>
                  <a:schemeClr val="tx1"/>
                </a:solidFill>
              </a:rPr>
              <a:t>Wisdom – Ask in Faith	</a:t>
            </a:r>
            <a:r>
              <a:rPr lang="en-US" sz="2000" dirty="0">
                <a:solidFill>
                  <a:schemeClr val="tx1"/>
                </a:solidFill>
              </a:rPr>
              <a:t>James 1:5-8		How to Deal with Trials</a:t>
            </a:r>
          </a:p>
          <a:p>
            <a:pPr marL="0" lvl="0" indent="0">
              <a:buNone/>
            </a:pPr>
            <a:r>
              <a:rPr lang="en-US" dirty="0">
                <a:solidFill>
                  <a:schemeClr val="tx1"/>
                </a:solidFill>
              </a:rPr>
              <a:t>Trust in God			</a:t>
            </a:r>
            <a:r>
              <a:rPr lang="en-US" sz="2000" dirty="0">
                <a:solidFill>
                  <a:schemeClr val="tx1"/>
                </a:solidFill>
              </a:rPr>
              <a:t>James 1:9-11		What Lasts?</a:t>
            </a:r>
          </a:p>
          <a:p>
            <a:pPr marL="0" lvl="0" indent="0">
              <a:buNone/>
            </a:pPr>
            <a:r>
              <a:rPr lang="en-US" dirty="0">
                <a:solidFill>
                  <a:schemeClr val="tx1"/>
                </a:solidFill>
              </a:rPr>
              <a:t>Good &amp; Perfect Gifts	</a:t>
            </a:r>
            <a:r>
              <a:rPr lang="en-US" sz="2000" dirty="0">
                <a:solidFill>
                  <a:schemeClr val="tx1"/>
                </a:solidFill>
              </a:rPr>
              <a:t>James 1:12-18		Be First Fruits in Jesus</a:t>
            </a:r>
          </a:p>
          <a:p>
            <a:pPr marL="0" lvl="0" indent="0">
              <a:buNone/>
            </a:pPr>
            <a:r>
              <a:rPr lang="en-US" dirty="0">
                <a:solidFill>
                  <a:schemeClr val="tx1"/>
                </a:solidFill>
              </a:rPr>
              <a:t>DO God’s Word		</a:t>
            </a:r>
            <a:r>
              <a:rPr lang="en-US" sz="2000" dirty="0">
                <a:solidFill>
                  <a:schemeClr val="tx1"/>
                </a:solidFill>
              </a:rPr>
              <a:t>James 1:19-27		Speak with Love</a:t>
            </a:r>
          </a:p>
          <a:p>
            <a:pPr marL="0" indent="0">
              <a:buNone/>
            </a:pPr>
            <a:r>
              <a:rPr lang="en-US" dirty="0">
                <a:solidFill>
                  <a:schemeClr val="tx1"/>
                </a:solidFill>
              </a:rPr>
              <a:t>							</a:t>
            </a:r>
            <a:r>
              <a:rPr lang="en-US" sz="2000" dirty="0">
                <a:solidFill>
                  <a:schemeClr val="tx1"/>
                </a:solidFill>
              </a:rPr>
              <a:t>Serve the Poor</a:t>
            </a:r>
          </a:p>
          <a:p>
            <a:pPr marL="0" indent="0">
              <a:buNone/>
            </a:pPr>
            <a:r>
              <a:rPr lang="en-US" sz="2000" dirty="0">
                <a:solidFill>
                  <a:schemeClr val="tx1"/>
                </a:solidFill>
              </a:rPr>
              <a:t>							Be Wholly Devoted to God</a:t>
            </a:r>
          </a:p>
          <a:p>
            <a:endParaRPr lang="en-US" dirty="0"/>
          </a:p>
        </p:txBody>
      </p:sp>
      <p:sp>
        <p:nvSpPr>
          <p:cNvPr id="4" name="Footer Placeholder 3">
            <a:extLst>
              <a:ext uri="{FF2B5EF4-FFF2-40B4-BE49-F238E27FC236}">
                <a16:creationId xmlns:a16="http://schemas.microsoft.com/office/drawing/2014/main" id="{4110566D-AA79-4340-AB97-D8BC67246057}"/>
              </a:ext>
            </a:extLst>
          </p:cNvPr>
          <p:cNvSpPr>
            <a:spLocks noGrp="1"/>
          </p:cNvSpPr>
          <p:nvPr>
            <p:ph type="ftr" sz="quarter" idx="11"/>
          </p:nvPr>
        </p:nvSpPr>
        <p:spPr/>
        <p:txBody>
          <a:bodyPr/>
          <a:lstStyle/>
          <a:p>
            <a:r>
              <a:rPr lang="en-US" dirty="0"/>
              <a:t>Embry Hills 2023 – The Book of James</a:t>
            </a:r>
          </a:p>
        </p:txBody>
      </p:sp>
      <p:sp>
        <p:nvSpPr>
          <p:cNvPr id="5" name="Slide Number Placeholder 4">
            <a:extLst>
              <a:ext uri="{FF2B5EF4-FFF2-40B4-BE49-F238E27FC236}">
                <a16:creationId xmlns:a16="http://schemas.microsoft.com/office/drawing/2014/main" id="{B9DA4EB2-0ECC-4C7E-AD66-DF86D8B52381}"/>
              </a:ext>
            </a:extLst>
          </p:cNvPr>
          <p:cNvSpPr>
            <a:spLocks noGrp="1"/>
          </p:cNvSpPr>
          <p:nvPr>
            <p:ph type="sldNum" sz="quarter" idx="12"/>
          </p:nvPr>
        </p:nvSpPr>
        <p:spPr/>
        <p:txBody>
          <a:bodyPr/>
          <a:lstStyle/>
          <a:p>
            <a:fld id="{114EC26A-8916-48A7-93C8-69DA113F22AC}" type="slidenum">
              <a:rPr lang="en-US" smtClean="0"/>
              <a:t>4</a:t>
            </a:fld>
            <a:endParaRPr lang="en-US"/>
          </a:p>
        </p:txBody>
      </p:sp>
      <p:sp>
        <p:nvSpPr>
          <p:cNvPr id="6" name="Date Placeholder 5">
            <a:extLst>
              <a:ext uri="{FF2B5EF4-FFF2-40B4-BE49-F238E27FC236}">
                <a16:creationId xmlns:a16="http://schemas.microsoft.com/office/drawing/2014/main" id="{A2FD796B-01DA-4F7C-93DB-ADCE894F5B95}"/>
              </a:ext>
            </a:extLst>
          </p:cNvPr>
          <p:cNvSpPr>
            <a:spLocks noGrp="1"/>
          </p:cNvSpPr>
          <p:nvPr>
            <p:ph type="dt" sz="half" idx="10"/>
          </p:nvPr>
        </p:nvSpPr>
        <p:spPr/>
        <p:txBody>
          <a:bodyPr/>
          <a:lstStyle/>
          <a:p>
            <a:r>
              <a:rPr lang="en-US" dirty="0"/>
              <a:t>July 2023</a:t>
            </a:r>
          </a:p>
        </p:txBody>
      </p:sp>
    </p:spTree>
    <p:extLst>
      <p:ext uri="{BB962C8B-B14F-4D97-AF65-F5344CB8AC3E}">
        <p14:creationId xmlns:p14="http://schemas.microsoft.com/office/powerpoint/2010/main" val="230108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0069-4779-6DF1-B03D-4164C26D25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57E4CB-F3EA-BAA4-ED38-ED26C86C6B0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EFE590A-6149-B3A8-DE81-DCE68EBA1D5B}"/>
              </a:ext>
            </a:extLst>
          </p:cNvPr>
          <p:cNvSpPr>
            <a:spLocks noGrp="1"/>
          </p:cNvSpPr>
          <p:nvPr>
            <p:ph type="dt" sz="half" idx="10"/>
          </p:nvPr>
        </p:nvSpPr>
        <p:spPr/>
        <p:txBody>
          <a:bodyPr/>
          <a:lstStyle/>
          <a:p>
            <a:r>
              <a:rPr lang="en-US"/>
              <a:t>July 2023</a:t>
            </a:r>
            <a:endParaRPr lang="en-US" dirty="0"/>
          </a:p>
        </p:txBody>
      </p:sp>
      <p:sp>
        <p:nvSpPr>
          <p:cNvPr id="5" name="Footer Placeholder 4">
            <a:extLst>
              <a:ext uri="{FF2B5EF4-FFF2-40B4-BE49-F238E27FC236}">
                <a16:creationId xmlns:a16="http://schemas.microsoft.com/office/drawing/2014/main" id="{F18965E9-EC39-4896-8C7E-F2D048034F13}"/>
              </a:ext>
            </a:extLst>
          </p:cNvPr>
          <p:cNvSpPr>
            <a:spLocks noGrp="1"/>
          </p:cNvSpPr>
          <p:nvPr>
            <p:ph type="ftr" sz="quarter" idx="11"/>
          </p:nvPr>
        </p:nvSpPr>
        <p:spPr/>
        <p:txBody>
          <a:bodyPr/>
          <a:lstStyle/>
          <a:p>
            <a:r>
              <a:rPr lang="en-US"/>
              <a:t>Embry Hills 2023 – The Book of James</a:t>
            </a:r>
            <a:endParaRPr lang="en-US" dirty="0"/>
          </a:p>
        </p:txBody>
      </p:sp>
      <p:sp>
        <p:nvSpPr>
          <p:cNvPr id="6" name="Slide Number Placeholder 5">
            <a:extLst>
              <a:ext uri="{FF2B5EF4-FFF2-40B4-BE49-F238E27FC236}">
                <a16:creationId xmlns:a16="http://schemas.microsoft.com/office/drawing/2014/main" id="{4C2AED29-50C4-E2A9-4BC1-607D6FB33474}"/>
              </a:ext>
            </a:extLst>
          </p:cNvPr>
          <p:cNvSpPr>
            <a:spLocks noGrp="1"/>
          </p:cNvSpPr>
          <p:nvPr>
            <p:ph type="sldNum" sz="quarter" idx="12"/>
          </p:nvPr>
        </p:nvSpPr>
        <p:spPr/>
        <p:txBody>
          <a:bodyPr/>
          <a:lstStyle/>
          <a:p>
            <a:fld id="{114EC26A-8916-48A7-93C8-69DA113F22AC}" type="slidenum">
              <a:rPr lang="en-US" smtClean="0"/>
              <a:t>40</a:t>
            </a:fld>
            <a:endParaRPr lang="en-US"/>
          </a:p>
        </p:txBody>
      </p:sp>
      <p:pic>
        <p:nvPicPr>
          <p:cNvPr id="8" name="Picture 7">
            <a:extLst>
              <a:ext uri="{FF2B5EF4-FFF2-40B4-BE49-F238E27FC236}">
                <a16:creationId xmlns:a16="http://schemas.microsoft.com/office/drawing/2014/main" id="{76DB2AB0-9C30-2725-56EA-57F7DE1BE82F}"/>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AE6ED1C-8DE1-8463-6976-DB7170C94A78}"/>
              </a:ext>
            </a:extLst>
          </p:cNvPr>
          <p:cNvSpPr txBox="1"/>
          <p:nvPr/>
        </p:nvSpPr>
        <p:spPr>
          <a:xfrm>
            <a:off x="295564" y="30763"/>
            <a:ext cx="2949846" cy="1200329"/>
          </a:xfrm>
          <a:prstGeom prst="rect">
            <a:avLst/>
          </a:prstGeom>
          <a:noFill/>
        </p:spPr>
        <p:txBody>
          <a:bodyPr wrap="none" rtlCol="0">
            <a:spAutoFit/>
          </a:bodyPr>
          <a:lstStyle/>
          <a:p>
            <a:r>
              <a:rPr lang="en-US" sz="7200" b="1" dirty="0">
                <a:latin typeface="Tempus Sans ITC" panose="04020404030D07020202" pitchFamily="82" charset="0"/>
                <a:cs typeface="Traditional Arabic" panose="020F0502020204030204" pitchFamily="18" charset="-78"/>
              </a:rPr>
              <a:t>JAMES</a:t>
            </a:r>
          </a:p>
        </p:txBody>
      </p:sp>
    </p:spTree>
    <p:extLst>
      <p:ext uri="{BB962C8B-B14F-4D97-AF65-F5344CB8AC3E}">
        <p14:creationId xmlns:p14="http://schemas.microsoft.com/office/powerpoint/2010/main" val="75278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3303104" y="59146"/>
            <a:ext cx="8782878" cy="779464"/>
          </a:xfrm>
        </p:spPr>
        <p:txBody>
          <a:bodyPr/>
          <a:lstStyle/>
          <a:p>
            <a:pPr eaLnBrk="1" hangingPunct="1"/>
            <a:r>
              <a:rPr lang="en-US" altLang="en-US" b="1" u="sng" dirty="0"/>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a:xfrm>
            <a:off x="-1" y="1311965"/>
            <a:ext cx="11585197" cy="4864998"/>
          </a:xfrm>
        </p:spPr>
        <p:txBody>
          <a:bodyPr/>
          <a:lstStyle/>
          <a:p>
            <a:pPr marL="0" indent="0" algn="ctr" eaLnBrk="1" hangingPunct="1">
              <a:buNone/>
            </a:pPr>
            <a:r>
              <a:rPr lang="en-US" altLang="en-US" dirty="0">
                <a:solidFill>
                  <a:schemeClr val="tx1"/>
                </a:solidFill>
              </a:rPr>
              <a:t>Chapter 1 - Stand With Confidence</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2 - Stand With Compassion</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3 - Speak With Care</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4 - Submit with Contrition</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5 - Share With Concern</a:t>
            </a:r>
          </a:p>
        </p:txBody>
      </p:sp>
      <p:sp>
        <p:nvSpPr>
          <p:cNvPr id="17409" name="Footer Placeholder 4">
            <a:extLst>
              <a:ext uri="{FF2B5EF4-FFF2-40B4-BE49-F238E27FC236}">
                <a16:creationId xmlns:a16="http://schemas.microsoft.com/office/drawing/2014/main" id="{CAE0565A-5F51-4C67-8841-061DE062D55C}"/>
              </a:ext>
            </a:extLst>
          </p:cNvPr>
          <p:cNvSpPr>
            <a:spLocks noGrp="1"/>
          </p:cNvSpPr>
          <p:nvPr>
            <p:ph type="ftr" sz="quarter" idx="11"/>
          </p:nvPr>
        </p:nvSpPr>
        <p:spPr>
          <a:xfrm>
            <a:off x="2355807" y="6344338"/>
            <a:ext cx="411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r>
              <a:rPr lang="en-US" sz="800" dirty="0"/>
              <a:t>Embry Hills 2023 – The Book of James</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400">
                <a:latin typeface="Times New Roman" panose="02020603050405020304" pitchFamily="18" charset="0"/>
              </a:rPr>
              <a:pPr>
                <a:spcBef>
                  <a:spcPct val="0"/>
                </a:spcBef>
                <a:buClrTx/>
                <a:buFontTx/>
                <a:buNone/>
              </a:pPr>
              <a:t>5</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BB14C8A5-F1F8-4CCA-A914-A9B5A0EE532A}"/>
              </a:ext>
            </a:extLst>
          </p:cNvPr>
          <p:cNvSpPr>
            <a:spLocks noGrp="1"/>
          </p:cNvSpPr>
          <p:nvPr>
            <p:ph type="dt" sz="half" idx="10"/>
          </p:nvPr>
        </p:nvSpPr>
        <p:spPr/>
        <p:txBody>
          <a:bodyPr/>
          <a:lstStyle/>
          <a:p>
            <a:r>
              <a:rPr lang="en-US" dirty="0"/>
              <a:t>July 2023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235B-A72B-987B-9E75-C4CF072BAFFE}"/>
              </a:ext>
            </a:extLst>
          </p:cNvPr>
          <p:cNvSpPr>
            <a:spLocks noGrp="1"/>
          </p:cNvSpPr>
          <p:nvPr>
            <p:ph type="title"/>
          </p:nvPr>
        </p:nvSpPr>
        <p:spPr>
          <a:xfrm>
            <a:off x="2570922" y="136525"/>
            <a:ext cx="8782878" cy="1008065"/>
          </a:xfrm>
        </p:spPr>
        <p:txBody>
          <a:bodyPr>
            <a:normAutofit fontScale="90000"/>
          </a:bodyPr>
          <a:lstStyle/>
          <a:p>
            <a:r>
              <a:rPr lang="en-US" b="1" dirty="0"/>
              <a:t>HOW DO I DO THESE THINGS?</a:t>
            </a:r>
            <a:br>
              <a:rPr lang="en-US" b="1" dirty="0"/>
            </a:br>
            <a:r>
              <a:rPr lang="en-US" b="1" dirty="0"/>
              <a:t>Chapter 1</a:t>
            </a:r>
            <a:endParaRPr lang="en-US" dirty="0"/>
          </a:p>
        </p:txBody>
      </p:sp>
      <p:sp>
        <p:nvSpPr>
          <p:cNvPr id="3" name="Content Placeholder 2">
            <a:extLst>
              <a:ext uri="{FF2B5EF4-FFF2-40B4-BE49-F238E27FC236}">
                <a16:creationId xmlns:a16="http://schemas.microsoft.com/office/drawing/2014/main" id="{CC82EBDC-C8B1-A839-9267-57088043E5BD}"/>
              </a:ext>
            </a:extLst>
          </p:cNvPr>
          <p:cNvSpPr>
            <a:spLocks noGrp="1"/>
          </p:cNvSpPr>
          <p:nvPr>
            <p:ph idx="1"/>
          </p:nvPr>
        </p:nvSpPr>
        <p:spPr>
          <a:xfrm>
            <a:off x="-1" y="1311965"/>
            <a:ext cx="3808603" cy="4864998"/>
          </a:xfrm>
        </p:spPr>
        <p:txBody>
          <a:bodyPr/>
          <a:lstStyle/>
          <a:p>
            <a:r>
              <a:rPr lang="en-US" dirty="0">
                <a:solidFill>
                  <a:schemeClr val="tx1"/>
                </a:solidFill>
              </a:rPr>
              <a:t>Be Perfect</a:t>
            </a:r>
          </a:p>
          <a:p>
            <a:r>
              <a:rPr lang="en-US" dirty="0">
                <a:solidFill>
                  <a:schemeClr val="tx1"/>
                </a:solidFill>
              </a:rPr>
              <a:t>Wisdom – Ask in Faith</a:t>
            </a:r>
          </a:p>
          <a:p>
            <a:r>
              <a:rPr lang="en-US" dirty="0">
                <a:solidFill>
                  <a:schemeClr val="tx1"/>
                </a:solidFill>
              </a:rPr>
              <a:t>Trust in God</a:t>
            </a:r>
          </a:p>
          <a:p>
            <a:r>
              <a:rPr lang="en-US" dirty="0">
                <a:solidFill>
                  <a:schemeClr val="tx1"/>
                </a:solidFill>
              </a:rPr>
              <a:t>Good &amp; Perfect Gifts</a:t>
            </a:r>
          </a:p>
          <a:p>
            <a:r>
              <a:rPr lang="en-US" dirty="0">
                <a:solidFill>
                  <a:schemeClr val="tx1"/>
                </a:solidFill>
              </a:rPr>
              <a:t>DO God’s Word</a:t>
            </a:r>
            <a:endParaRPr lang="en-US" dirty="0"/>
          </a:p>
        </p:txBody>
      </p:sp>
      <p:sp>
        <p:nvSpPr>
          <p:cNvPr id="4" name="Date Placeholder 3">
            <a:extLst>
              <a:ext uri="{FF2B5EF4-FFF2-40B4-BE49-F238E27FC236}">
                <a16:creationId xmlns:a16="http://schemas.microsoft.com/office/drawing/2014/main" id="{505C7B0C-4885-1B8A-26E4-CBF4F5F2AA7A}"/>
              </a:ext>
            </a:extLst>
          </p:cNvPr>
          <p:cNvSpPr>
            <a:spLocks noGrp="1"/>
          </p:cNvSpPr>
          <p:nvPr>
            <p:ph type="dt" sz="half" idx="10"/>
          </p:nvPr>
        </p:nvSpPr>
        <p:spPr/>
        <p:txBody>
          <a:bodyPr/>
          <a:lstStyle/>
          <a:p>
            <a:r>
              <a:rPr lang="en-US"/>
              <a:t>July 2023</a:t>
            </a:r>
            <a:endParaRPr lang="en-US" dirty="0"/>
          </a:p>
        </p:txBody>
      </p:sp>
      <p:sp>
        <p:nvSpPr>
          <p:cNvPr id="5" name="Footer Placeholder 4">
            <a:extLst>
              <a:ext uri="{FF2B5EF4-FFF2-40B4-BE49-F238E27FC236}">
                <a16:creationId xmlns:a16="http://schemas.microsoft.com/office/drawing/2014/main" id="{AC656E80-3D59-5915-3EF5-67B74C5141CF}"/>
              </a:ext>
            </a:extLst>
          </p:cNvPr>
          <p:cNvSpPr>
            <a:spLocks noGrp="1"/>
          </p:cNvSpPr>
          <p:nvPr>
            <p:ph type="ftr" sz="quarter" idx="11"/>
          </p:nvPr>
        </p:nvSpPr>
        <p:spPr/>
        <p:txBody>
          <a:bodyPr/>
          <a:lstStyle/>
          <a:p>
            <a:r>
              <a:rPr lang="en-US"/>
              <a:t>Embry Hills 2023 – The Book of James</a:t>
            </a:r>
            <a:endParaRPr lang="en-US" dirty="0"/>
          </a:p>
        </p:txBody>
      </p:sp>
      <p:sp>
        <p:nvSpPr>
          <p:cNvPr id="6" name="Slide Number Placeholder 5">
            <a:extLst>
              <a:ext uri="{FF2B5EF4-FFF2-40B4-BE49-F238E27FC236}">
                <a16:creationId xmlns:a16="http://schemas.microsoft.com/office/drawing/2014/main" id="{5021D52D-A77A-D1B9-99AC-8CA370C11C61}"/>
              </a:ext>
            </a:extLst>
          </p:cNvPr>
          <p:cNvSpPr>
            <a:spLocks noGrp="1"/>
          </p:cNvSpPr>
          <p:nvPr>
            <p:ph type="sldNum" sz="quarter" idx="12"/>
          </p:nvPr>
        </p:nvSpPr>
        <p:spPr/>
        <p:txBody>
          <a:bodyPr/>
          <a:lstStyle/>
          <a:p>
            <a:fld id="{114EC26A-8916-48A7-93C8-69DA113F22AC}" type="slidenum">
              <a:rPr lang="en-US" smtClean="0"/>
              <a:t>6</a:t>
            </a:fld>
            <a:endParaRPr lang="en-US"/>
          </a:p>
        </p:txBody>
      </p:sp>
      <p:sp>
        <p:nvSpPr>
          <p:cNvPr id="7" name="Content Placeholder 2">
            <a:extLst>
              <a:ext uri="{FF2B5EF4-FFF2-40B4-BE49-F238E27FC236}">
                <a16:creationId xmlns:a16="http://schemas.microsoft.com/office/drawing/2014/main" id="{B44B3F82-F41B-3565-57B1-96A35BFFF867}"/>
              </a:ext>
            </a:extLst>
          </p:cNvPr>
          <p:cNvSpPr txBox="1">
            <a:spLocks/>
          </p:cNvSpPr>
          <p:nvPr/>
        </p:nvSpPr>
        <p:spPr>
          <a:xfrm>
            <a:off x="3914162" y="1340414"/>
            <a:ext cx="2884416" cy="4864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6633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rPr>
              <a:t>James 1:2-24 </a:t>
            </a:r>
          </a:p>
          <a:p>
            <a:r>
              <a:rPr lang="en-US" sz="2800" dirty="0">
                <a:solidFill>
                  <a:schemeClr val="tx1"/>
                </a:solidFill>
              </a:rPr>
              <a:t>James 1:5-8 </a:t>
            </a:r>
          </a:p>
          <a:p>
            <a:r>
              <a:rPr lang="en-US" sz="2800" dirty="0">
                <a:solidFill>
                  <a:schemeClr val="tx1"/>
                </a:solidFill>
              </a:rPr>
              <a:t>James 1:9-11 </a:t>
            </a:r>
          </a:p>
          <a:p>
            <a:r>
              <a:rPr lang="en-US" sz="2800" dirty="0">
                <a:solidFill>
                  <a:schemeClr val="tx1"/>
                </a:solidFill>
              </a:rPr>
              <a:t>James 1:12-18 </a:t>
            </a:r>
          </a:p>
          <a:p>
            <a:r>
              <a:rPr lang="en-US" sz="2800" dirty="0">
                <a:solidFill>
                  <a:schemeClr val="tx1"/>
                </a:solidFill>
              </a:rPr>
              <a:t>James 1:19-27</a:t>
            </a:r>
            <a:endParaRPr lang="en-US" dirty="0"/>
          </a:p>
        </p:txBody>
      </p:sp>
      <p:sp>
        <p:nvSpPr>
          <p:cNvPr id="8" name="Content Placeholder 2">
            <a:extLst>
              <a:ext uri="{FF2B5EF4-FFF2-40B4-BE49-F238E27FC236}">
                <a16:creationId xmlns:a16="http://schemas.microsoft.com/office/drawing/2014/main" id="{A2A6D4AB-3775-639F-4079-276FDF4494A9}"/>
              </a:ext>
            </a:extLst>
          </p:cNvPr>
          <p:cNvSpPr txBox="1">
            <a:spLocks/>
          </p:cNvSpPr>
          <p:nvPr/>
        </p:nvSpPr>
        <p:spPr>
          <a:xfrm>
            <a:off x="6904139" y="1309174"/>
            <a:ext cx="5041785" cy="4864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6633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rPr>
              <a:t>Trials Produce Perfection </a:t>
            </a:r>
          </a:p>
          <a:p>
            <a:r>
              <a:rPr lang="en-US" sz="2800" dirty="0">
                <a:solidFill>
                  <a:schemeClr val="tx1"/>
                </a:solidFill>
              </a:rPr>
              <a:t>How to Deal with Trials </a:t>
            </a:r>
          </a:p>
          <a:p>
            <a:r>
              <a:rPr lang="en-US" sz="2800" dirty="0">
                <a:solidFill>
                  <a:schemeClr val="tx1"/>
                </a:solidFill>
              </a:rPr>
              <a:t>What Lasts: Wealth or Crown?</a:t>
            </a:r>
          </a:p>
          <a:p>
            <a:r>
              <a:rPr lang="en-US" sz="2800" dirty="0">
                <a:solidFill>
                  <a:schemeClr val="tx1"/>
                </a:solidFill>
              </a:rPr>
              <a:t>Be First Fruits in Jesus </a:t>
            </a:r>
          </a:p>
          <a:p>
            <a:r>
              <a:rPr lang="en-US" sz="2800" dirty="0">
                <a:solidFill>
                  <a:schemeClr val="tx1"/>
                </a:solidFill>
              </a:rPr>
              <a:t>Speak with Love</a:t>
            </a:r>
          </a:p>
          <a:p>
            <a:r>
              <a:rPr lang="en-US" sz="2800" dirty="0">
                <a:solidFill>
                  <a:schemeClr val="tx1"/>
                </a:solidFill>
              </a:rPr>
              <a:t>Serve the Poor</a:t>
            </a:r>
          </a:p>
          <a:p>
            <a:r>
              <a:rPr lang="en-US" sz="2800" dirty="0">
                <a:solidFill>
                  <a:schemeClr val="tx1"/>
                </a:solidFill>
              </a:rPr>
              <a:t>Be Wholly Devoted to God</a:t>
            </a:r>
            <a:endParaRPr lang="en-US" dirty="0"/>
          </a:p>
        </p:txBody>
      </p:sp>
    </p:spTree>
    <p:extLst>
      <p:ext uri="{BB962C8B-B14F-4D97-AF65-F5344CB8AC3E}">
        <p14:creationId xmlns:p14="http://schemas.microsoft.com/office/powerpoint/2010/main" val="2679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calcmode="lin" valueType="num">
                                      <p:cBhvr additive="base">
                                        <p:cTn id="3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503B39F9-005C-431F-AD33-F91F154986AB}"/>
              </a:ext>
            </a:extLst>
          </p:cNvPr>
          <p:cNvSpPr>
            <a:spLocks noGrp="1" noChangeArrowheads="1"/>
          </p:cNvSpPr>
          <p:nvPr>
            <p:ph type="title"/>
          </p:nvPr>
        </p:nvSpPr>
        <p:spPr>
          <a:xfrm>
            <a:off x="2209799" y="304800"/>
            <a:ext cx="9319591" cy="990600"/>
          </a:xfrm>
        </p:spPr>
        <p:txBody>
          <a:bodyPr/>
          <a:lstStyle/>
          <a:p>
            <a:pPr eaLnBrk="1" hangingPunct="1"/>
            <a:r>
              <a:rPr lang="en-US" altLang="en-US" b="1" dirty="0"/>
              <a:t>James  Introduction</a:t>
            </a:r>
          </a:p>
        </p:txBody>
      </p:sp>
      <p:sp>
        <p:nvSpPr>
          <p:cNvPr id="37892" name="Rectangle 3">
            <a:extLst>
              <a:ext uri="{FF2B5EF4-FFF2-40B4-BE49-F238E27FC236}">
                <a16:creationId xmlns:a16="http://schemas.microsoft.com/office/drawing/2014/main" id="{3608C5EA-D8C2-4F66-B7C1-7E2A2A06ED92}"/>
              </a:ext>
            </a:extLst>
          </p:cNvPr>
          <p:cNvSpPr>
            <a:spLocks noGrp="1" noChangeArrowheads="1"/>
          </p:cNvSpPr>
          <p:nvPr>
            <p:ph idx="1"/>
          </p:nvPr>
        </p:nvSpPr>
        <p:spPr>
          <a:xfrm>
            <a:off x="2363751" y="1494004"/>
            <a:ext cx="6546574" cy="3869991"/>
          </a:xfrm>
        </p:spPr>
        <p:txBody>
          <a:bodyPr/>
          <a:lstStyle/>
          <a:p>
            <a:pPr eaLnBrk="1" hangingPunct="1"/>
            <a:r>
              <a:rPr lang="en-US" altLang="en-US" dirty="0">
                <a:solidFill>
                  <a:schemeClr val="tx1"/>
                </a:solidFill>
              </a:rPr>
              <a:t>Who Wrote The Epistle Of James?</a:t>
            </a:r>
          </a:p>
          <a:p>
            <a:pPr eaLnBrk="1" hangingPunct="1"/>
            <a:endParaRPr lang="en-US" altLang="en-US" dirty="0">
              <a:solidFill>
                <a:schemeClr val="tx1"/>
              </a:solidFill>
            </a:endParaRPr>
          </a:p>
          <a:p>
            <a:pPr eaLnBrk="1" hangingPunct="1"/>
            <a:r>
              <a:rPr lang="en-US" altLang="en-US" dirty="0">
                <a:solidFill>
                  <a:schemeClr val="tx1"/>
                </a:solidFill>
              </a:rPr>
              <a:t>When Did He Write the Book?</a:t>
            </a:r>
          </a:p>
          <a:p>
            <a:pPr eaLnBrk="1" hangingPunct="1"/>
            <a:endParaRPr lang="en-US" altLang="en-US" dirty="0">
              <a:solidFill>
                <a:schemeClr val="tx1"/>
              </a:solidFill>
            </a:endParaRPr>
          </a:p>
          <a:p>
            <a:pPr eaLnBrk="1" hangingPunct="1"/>
            <a:r>
              <a:rPr lang="en-US" altLang="en-US" dirty="0">
                <a:solidFill>
                  <a:schemeClr val="tx1"/>
                </a:solidFill>
              </a:rPr>
              <a:t>To Whom Did He Write It?</a:t>
            </a:r>
          </a:p>
          <a:p>
            <a:pPr eaLnBrk="1" hangingPunct="1"/>
            <a:endParaRPr lang="en-US" altLang="en-US" dirty="0">
              <a:solidFill>
                <a:schemeClr val="tx1"/>
              </a:solidFill>
            </a:endParaRPr>
          </a:p>
          <a:p>
            <a:pPr eaLnBrk="1" hangingPunct="1"/>
            <a:r>
              <a:rPr lang="en-US" altLang="en-US" dirty="0">
                <a:solidFill>
                  <a:schemeClr val="tx1"/>
                </a:solidFill>
              </a:rPr>
              <a:t>Why Did He Write It?</a:t>
            </a:r>
          </a:p>
          <a:p>
            <a:pPr eaLnBrk="1" hangingPunct="1">
              <a:buFontTx/>
              <a:buNone/>
            </a:pPr>
            <a:endParaRPr lang="en-US" altLang="en-US" dirty="0"/>
          </a:p>
          <a:p>
            <a:pPr eaLnBrk="1" hangingPunct="1"/>
            <a:endParaRPr lang="en-US" altLang="en-US" dirty="0"/>
          </a:p>
        </p:txBody>
      </p:sp>
      <p:sp>
        <p:nvSpPr>
          <p:cNvPr id="37889" name="Footer Placeholder 4">
            <a:extLst>
              <a:ext uri="{FF2B5EF4-FFF2-40B4-BE49-F238E27FC236}">
                <a16:creationId xmlns:a16="http://schemas.microsoft.com/office/drawing/2014/main" id="{873EAAEB-6B03-4116-80D1-3E803FCB9E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37890" name="Slide Number Placeholder 5">
            <a:extLst>
              <a:ext uri="{FF2B5EF4-FFF2-40B4-BE49-F238E27FC236}">
                <a16:creationId xmlns:a16="http://schemas.microsoft.com/office/drawing/2014/main" id="{36DA9BD5-7446-477E-ABC0-E958FE7B1E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A76228E2-207D-43F5-8EEA-CDEB59039A9C}" type="slidenum">
              <a:rPr lang="en-US" altLang="en-US" sz="1400">
                <a:solidFill>
                  <a:schemeClr val="accent4">
                    <a:lumMod val="20000"/>
                    <a:lumOff val="80000"/>
                  </a:schemeClr>
                </a:solidFill>
                <a:latin typeface="Times New Roman" panose="02020603050405020304" pitchFamily="18" charset="0"/>
              </a:rPr>
              <a:pPr>
                <a:spcBef>
                  <a:spcPct val="0"/>
                </a:spcBef>
                <a:buClrTx/>
                <a:buFontTx/>
                <a:buNone/>
              </a:pPr>
              <a:t>7</a:t>
            </a:fld>
            <a:endParaRPr lang="en-US" altLang="en-US" sz="1400">
              <a:solidFill>
                <a:schemeClr val="accent4">
                  <a:lumMod val="20000"/>
                  <a:lumOff val="80000"/>
                </a:schemeClr>
              </a:solidFill>
              <a:latin typeface="Times New Roman" panose="02020603050405020304" pitchFamily="18" charset="0"/>
            </a:endParaRPr>
          </a:p>
        </p:txBody>
      </p:sp>
      <p:sp>
        <p:nvSpPr>
          <p:cNvPr id="2" name="Date Placeholder 1">
            <a:extLst>
              <a:ext uri="{FF2B5EF4-FFF2-40B4-BE49-F238E27FC236}">
                <a16:creationId xmlns:a16="http://schemas.microsoft.com/office/drawing/2014/main" id="{7D452B88-A610-4B89-978A-A40EC47F1CD5}"/>
              </a:ext>
            </a:extLst>
          </p:cNvPr>
          <p:cNvSpPr>
            <a:spLocks noGrp="1"/>
          </p:cNvSpPr>
          <p:nvPr>
            <p:ph type="dt" sz="half" idx="10"/>
          </p:nvPr>
        </p:nvSpPr>
        <p:spPr/>
        <p:txBody>
          <a:bodyPr/>
          <a:lstStyle/>
          <a:p>
            <a:r>
              <a:rPr lang="en-US" dirty="0">
                <a:solidFill>
                  <a:schemeClr val="tx1"/>
                </a:solidFill>
              </a:rPr>
              <a:t>July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AA3302B6-1437-48D9-8606-16D5526B32C4}"/>
              </a:ext>
            </a:extLst>
          </p:cNvPr>
          <p:cNvSpPr>
            <a:spLocks noGrp="1" noChangeArrowheads="1"/>
          </p:cNvSpPr>
          <p:nvPr>
            <p:ph type="title"/>
          </p:nvPr>
        </p:nvSpPr>
        <p:spPr>
          <a:xfrm>
            <a:off x="2276912" y="82249"/>
            <a:ext cx="9372600" cy="1447800"/>
          </a:xfrm>
        </p:spPr>
        <p:txBody>
          <a:bodyPr/>
          <a:lstStyle/>
          <a:p>
            <a:pPr eaLnBrk="1" hangingPunct="1"/>
            <a:r>
              <a:rPr lang="en-US" altLang="en-US" b="1" dirty="0"/>
              <a:t>Who Wrote This Letter?</a:t>
            </a:r>
            <a:br>
              <a:rPr lang="en-US" altLang="en-US" b="1" dirty="0"/>
            </a:br>
            <a:r>
              <a:rPr lang="en-US" altLang="en-US" b="1" dirty="0"/>
              <a:t>“</a:t>
            </a:r>
            <a:r>
              <a:rPr lang="en-US" altLang="en-US" b="1" i="1" dirty="0"/>
              <a:t>James - A Servant</a:t>
            </a:r>
            <a:r>
              <a:rPr lang="en-US" altLang="en-US" b="1" dirty="0"/>
              <a:t>”</a:t>
            </a:r>
          </a:p>
        </p:txBody>
      </p:sp>
      <p:sp>
        <p:nvSpPr>
          <p:cNvPr id="39940" name="Rectangle 3">
            <a:extLst>
              <a:ext uri="{FF2B5EF4-FFF2-40B4-BE49-F238E27FC236}">
                <a16:creationId xmlns:a16="http://schemas.microsoft.com/office/drawing/2014/main" id="{00773791-58AE-42FD-BA98-6E512727A40C}"/>
              </a:ext>
            </a:extLst>
          </p:cNvPr>
          <p:cNvSpPr>
            <a:spLocks noGrp="1" noChangeArrowheads="1"/>
          </p:cNvSpPr>
          <p:nvPr>
            <p:ph idx="1"/>
          </p:nvPr>
        </p:nvSpPr>
        <p:spPr>
          <a:xfrm>
            <a:off x="304799" y="1437770"/>
            <a:ext cx="11542643" cy="5023151"/>
          </a:xfrm>
        </p:spPr>
        <p:txBody>
          <a:bodyPr/>
          <a:lstStyle/>
          <a:p>
            <a:pPr eaLnBrk="1" hangingPunct="1"/>
            <a:r>
              <a:rPr lang="en-US" altLang="en-US" sz="3600" dirty="0">
                <a:solidFill>
                  <a:schemeClr val="tx1"/>
                </a:solidFill>
              </a:rPr>
              <a:t>“</a:t>
            </a:r>
            <a:r>
              <a:rPr lang="en-US" altLang="en-US" sz="3600" dirty="0" err="1">
                <a:solidFill>
                  <a:schemeClr val="tx1"/>
                </a:solidFill>
              </a:rPr>
              <a:t>doulos</a:t>
            </a:r>
            <a:r>
              <a:rPr lang="en-US" altLang="en-US" sz="3600" dirty="0">
                <a:solidFill>
                  <a:schemeClr val="tx1"/>
                </a:solidFill>
              </a:rPr>
              <a:t>” </a:t>
            </a:r>
            <a:r>
              <a:rPr lang="en-US" altLang="en-US" sz="3600" dirty="0"/>
              <a:t>(n) - a Slave (usually born a slave)</a:t>
            </a:r>
          </a:p>
          <a:p>
            <a:pPr lvl="1" eaLnBrk="1" hangingPunct="1">
              <a:lnSpc>
                <a:spcPct val="85000"/>
              </a:lnSpc>
            </a:pPr>
            <a:r>
              <a:rPr lang="en-US" altLang="en-US" sz="3600" b="0" i="1" dirty="0"/>
              <a:t>Servant implies Wages</a:t>
            </a:r>
          </a:p>
          <a:p>
            <a:pPr lvl="1" eaLnBrk="1" hangingPunct="1">
              <a:lnSpc>
                <a:spcPct val="85000"/>
              </a:lnSpc>
            </a:pPr>
            <a:r>
              <a:rPr lang="en-US" altLang="en-US" sz="3600" b="0" i="1" dirty="0"/>
              <a:t>Slave implies Compulsion</a:t>
            </a:r>
          </a:p>
          <a:p>
            <a:pPr lvl="1" eaLnBrk="1" hangingPunct="1">
              <a:lnSpc>
                <a:spcPct val="85000"/>
              </a:lnSpc>
            </a:pPr>
            <a:r>
              <a:rPr lang="en-US" altLang="en-US" sz="3600" i="1" dirty="0"/>
              <a:t>An instrument in the hands of his master</a:t>
            </a:r>
          </a:p>
          <a:p>
            <a:pPr lvl="1" eaLnBrk="1" hangingPunct="1">
              <a:lnSpc>
                <a:spcPct val="85000"/>
              </a:lnSpc>
            </a:pPr>
            <a:r>
              <a:rPr lang="en-US" altLang="en-US" sz="3600" i="1" dirty="0"/>
              <a:t>One who can not say “No” to his master</a:t>
            </a:r>
          </a:p>
          <a:p>
            <a:pPr lvl="1" eaLnBrk="1" hangingPunct="1">
              <a:lnSpc>
                <a:spcPct val="85000"/>
              </a:lnSpc>
            </a:pPr>
            <a:r>
              <a:rPr lang="en-US" altLang="en-US" sz="3600" i="1" dirty="0"/>
              <a:t>1 Cor 6:19-20 - Christ </a:t>
            </a:r>
            <a:r>
              <a:rPr lang="en-US" altLang="en-US" sz="3600" i="1" u="sng" dirty="0"/>
              <a:t>bought</a:t>
            </a:r>
            <a:r>
              <a:rPr lang="en-US" altLang="en-US" sz="3600" i="1" dirty="0"/>
              <a:t> him</a:t>
            </a:r>
          </a:p>
          <a:p>
            <a:pPr lvl="1" eaLnBrk="1" hangingPunct="1">
              <a:lnSpc>
                <a:spcPct val="85000"/>
              </a:lnSpc>
            </a:pPr>
            <a:r>
              <a:rPr lang="en-US" altLang="en-US" sz="3600" i="1" dirty="0"/>
              <a:t>John 14:6 - Christ </a:t>
            </a:r>
            <a:r>
              <a:rPr lang="en-US" altLang="en-US" sz="3600" i="1" u="sng" dirty="0"/>
              <a:t>brought</a:t>
            </a:r>
            <a:r>
              <a:rPr lang="en-US" altLang="en-US" sz="3600" i="1" dirty="0"/>
              <a:t> him to God</a:t>
            </a:r>
          </a:p>
          <a:p>
            <a:pPr eaLnBrk="1" hangingPunct="1"/>
            <a:r>
              <a:rPr lang="en-US" altLang="en-US" sz="3600" dirty="0">
                <a:solidFill>
                  <a:schemeClr val="tx1"/>
                </a:solidFill>
              </a:rPr>
              <a:t>“</a:t>
            </a:r>
            <a:r>
              <a:rPr lang="en-US" altLang="en-US" sz="3600" dirty="0" err="1">
                <a:solidFill>
                  <a:schemeClr val="tx1"/>
                </a:solidFill>
              </a:rPr>
              <a:t>deoo</a:t>
            </a:r>
            <a:r>
              <a:rPr lang="en-US" altLang="en-US" sz="3600" dirty="0">
                <a:solidFill>
                  <a:schemeClr val="tx1"/>
                </a:solidFill>
              </a:rPr>
              <a:t>” </a:t>
            </a:r>
            <a:r>
              <a:rPr lang="en-US" altLang="en-US" sz="3600" dirty="0"/>
              <a:t>- (n) to bind.  </a:t>
            </a:r>
            <a:r>
              <a:rPr lang="en-US" altLang="en-US" sz="3600" b="0" i="1" dirty="0"/>
              <a:t>We are Bound to Christ</a:t>
            </a:r>
          </a:p>
          <a:p>
            <a:pPr eaLnBrk="1" hangingPunct="1"/>
            <a:r>
              <a:rPr lang="en-US" altLang="en-US" sz="3600" dirty="0">
                <a:solidFill>
                  <a:schemeClr val="tx1"/>
                </a:solidFill>
              </a:rPr>
              <a:t>“</a:t>
            </a:r>
            <a:r>
              <a:rPr lang="en-US" altLang="en-US" sz="3600" dirty="0" err="1">
                <a:solidFill>
                  <a:schemeClr val="tx1"/>
                </a:solidFill>
              </a:rPr>
              <a:t>doulevoo</a:t>
            </a:r>
            <a:r>
              <a:rPr lang="en-US" altLang="en-US" sz="3600" dirty="0">
                <a:solidFill>
                  <a:schemeClr val="tx1"/>
                </a:solidFill>
              </a:rPr>
              <a:t>” </a:t>
            </a:r>
            <a:r>
              <a:rPr lang="en-US" altLang="en-US" sz="3600" dirty="0"/>
              <a:t>(v) - to work hard.  </a:t>
            </a:r>
            <a:r>
              <a:rPr lang="en-US" altLang="en-US" sz="3600" b="0" i="1" dirty="0"/>
              <a:t>We are expected to work</a:t>
            </a:r>
          </a:p>
          <a:p>
            <a:pPr eaLnBrk="1" hangingPunct="1"/>
            <a:endParaRPr lang="en-US" altLang="en-US" dirty="0"/>
          </a:p>
        </p:txBody>
      </p:sp>
      <p:sp>
        <p:nvSpPr>
          <p:cNvPr id="39937" name="Footer Placeholder 4">
            <a:extLst>
              <a:ext uri="{FF2B5EF4-FFF2-40B4-BE49-F238E27FC236}">
                <a16:creationId xmlns:a16="http://schemas.microsoft.com/office/drawing/2014/main" id="{5DC5D292-62E3-40F5-AD22-1DBAFCA2129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39938" name="Slide Number Placeholder 5">
            <a:extLst>
              <a:ext uri="{FF2B5EF4-FFF2-40B4-BE49-F238E27FC236}">
                <a16:creationId xmlns:a16="http://schemas.microsoft.com/office/drawing/2014/main" id="{D6108B93-5531-46F1-957E-246C3AB9A1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C7DA76FB-B9CB-4103-9006-E923F2FF3EBF}" type="slidenum">
              <a:rPr lang="en-US" altLang="en-US" sz="1400">
                <a:latin typeface="Times New Roman" panose="02020603050405020304" pitchFamily="18" charset="0"/>
              </a:rPr>
              <a:pPr>
                <a:spcBef>
                  <a:spcPct val="0"/>
                </a:spcBef>
                <a:buClrTx/>
                <a:buFontTx/>
                <a:buNone/>
              </a:pPr>
              <a:t>8</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761A76A6-0914-4148-AC10-68EA72B8700C}"/>
              </a:ext>
            </a:extLst>
          </p:cNvPr>
          <p:cNvSpPr>
            <a:spLocks noGrp="1"/>
          </p:cNvSpPr>
          <p:nvPr>
            <p:ph type="dt" sz="half" idx="10"/>
          </p:nvPr>
        </p:nvSpPr>
        <p:spPr/>
        <p:txBody>
          <a:bodyPr/>
          <a:lstStyle/>
          <a:p>
            <a:r>
              <a:rPr lang="en-US" dirty="0"/>
              <a:t>July 2023</a:t>
            </a:r>
          </a:p>
        </p:txBody>
      </p:sp>
      <p:sp>
        <p:nvSpPr>
          <p:cNvPr id="3" name="Right Brace 2">
            <a:extLst>
              <a:ext uri="{FF2B5EF4-FFF2-40B4-BE49-F238E27FC236}">
                <a16:creationId xmlns:a16="http://schemas.microsoft.com/office/drawing/2014/main" id="{9CF5EAAF-9798-21A3-DF07-9F3BB875E4F9}"/>
              </a:ext>
            </a:extLst>
          </p:cNvPr>
          <p:cNvSpPr/>
          <p:nvPr/>
        </p:nvSpPr>
        <p:spPr>
          <a:xfrm>
            <a:off x="6096000" y="1996580"/>
            <a:ext cx="573248" cy="9395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sp>
        <p:nvSpPr>
          <p:cNvPr id="4" name="TextBox 3">
            <a:extLst>
              <a:ext uri="{FF2B5EF4-FFF2-40B4-BE49-F238E27FC236}">
                <a16:creationId xmlns:a16="http://schemas.microsoft.com/office/drawing/2014/main" id="{098B4265-591E-380E-CC51-C049DCD56F44}"/>
              </a:ext>
            </a:extLst>
          </p:cNvPr>
          <p:cNvSpPr txBox="1"/>
          <p:nvPr/>
        </p:nvSpPr>
        <p:spPr>
          <a:xfrm>
            <a:off x="6742463" y="2235530"/>
            <a:ext cx="2543132" cy="461665"/>
          </a:xfrm>
          <a:prstGeom prst="rect">
            <a:avLst/>
          </a:prstGeom>
          <a:noFill/>
        </p:spPr>
        <p:txBody>
          <a:bodyPr wrap="none" rtlCol="0">
            <a:spAutoFit/>
          </a:bodyPr>
          <a:lstStyle/>
          <a:p>
            <a:r>
              <a:rPr lang="en-US" sz="2400" dirty="0"/>
              <a:t>“</a:t>
            </a:r>
            <a:r>
              <a:rPr lang="en-US" sz="2400" dirty="0" err="1"/>
              <a:t>doulos</a:t>
            </a:r>
            <a:r>
              <a:rPr lang="en-US" sz="2400" dirty="0"/>
              <a:t>” is Neither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additive="base">
                                        <p:cTn id="7" dur="500" fill="hold"/>
                                        <p:tgtEl>
                                          <p:spTgt spid="399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anim calcmode="lin" valueType="num">
                                      <p:cBhvr additive="base">
                                        <p:cTn id="11" dur="500" fill="hold"/>
                                        <p:tgtEl>
                                          <p:spTgt spid="3994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4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40">
                                            <p:txEl>
                                              <p:pRg st="2" end="2"/>
                                            </p:txEl>
                                          </p:spTgt>
                                        </p:tgtEl>
                                        <p:attrNameLst>
                                          <p:attrName>style.visibility</p:attrName>
                                        </p:attrNameLst>
                                      </p:cBhvr>
                                      <p:to>
                                        <p:strVal val="visible"/>
                                      </p:to>
                                    </p:set>
                                    <p:anim calcmode="lin" valueType="num">
                                      <p:cBhvr additive="base">
                                        <p:cTn id="15" dur="500" fill="hold"/>
                                        <p:tgtEl>
                                          <p:spTgt spid="3994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40">
                                            <p:txEl>
                                              <p:pRg st="3" end="3"/>
                                            </p:txEl>
                                          </p:spTgt>
                                        </p:tgtEl>
                                        <p:attrNameLst>
                                          <p:attrName>style.visibility</p:attrName>
                                        </p:attrNameLst>
                                      </p:cBhvr>
                                      <p:to>
                                        <p:strVal val="visible"/>
                                      </p:to>
                                    </p:set>
                                    <p:anim calcmode="lin" valueType="num">
                                      <p:cBhvr additive="base">
                                        <p:cTn id="31" dur="500" fill="hold"/>
                                        <p:tgtEl>
                                          <p:spTgt spid="3994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4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9940">
                                            <p:txEl>
                                              <p:pRg st="4" end="4"/>
                                            </p:txEl>
                                          </p:spTgt>
                                        </p:tgtEl>
                                        <p:attrNameLst>
                                          <p:attrName>style.visibility</p:attrName>
                                        </p:attrNameLst>
                                      </p:cBhvr>
                                      <p:to>
                                        <p:strVal val="visible"/>
                                      </p:to>
                                    </p:set>
                                    <p:anim calcmode="lin" valueType="num">
                                      <p:cBhvr additive="base">
                                        <p:cTn id="35" dur="500" fill="hold"/>
                                        <p:tgtEl>
                                          <p:spTgt spid="3994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9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9940">
                                            <p:txEl>
                                              <p:pRg st="5" end="5"/>
                                            </p:txEl>
                                          </p:spTgt>
                                        </p:tgtEl>
                                        <p:attrNameLst>
                                          <p:attrName>style.visibility</p:attrName>
                                        </p:attrNameLst>
                                      </p:cBhvr>
                                      <p:to>
                                        <p:strVal val="visible"/>
                                      </p:to>
                                    </p:set>
                                    <p:anim calcmode="lin" valueType="num">
                                      <p:cBhvr additive="base">
                                        <p:cTn id="41" dur="500" fill="hold"/>
                                        <p:tgtEl>
                                          <p:spTgt spid="3994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940">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9940">
                                            <p:txEl>
                                              <p:pRg st="6" end="6"/>
                                            </p:txEl>
                                          </p:spTgt>
                                        </p:tgtEl>
                                        <p:attrNameLst>
                                          <p:attrName>style.visibility</p:attrName>
                                        </p:attrNameLst>
                                      </p:cBhvr>
                                      <p:to>
                                        <p:strVal val="visible"/>
                                      </p:to>
                                    </p:set>
                                    <p:anim calcmode="lin" valueType="num">
                                      <p:cBhvr additive="base">
                                        <p:cTn id="45" dur="500" fill="hold"/>
                                        <p:tgtEl>
                                          <p:spTgt spid="39940">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9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9940">
                                            <p:txEl>
                                              <p:pRg st="7" end="7"/>
                                            </p:txEl>
                                          </p:spTgt>
                                        </p:tgtEl>
                                        <p:attrNameLst>
                                          <p:attrName>style.visibility</p:attrName>
                                        </p:attrNameLst>
                                      </p:cBhvr>
                                      <p:to>
                                        <p:strVal val="visible"/>
                                      </p:to>
                                    </p:set>
                                    <p:anim calcmode="lin" valueType="num">
                                      <p:cBhvr additive="base">
                                        <p:cTn id="51" dur="500" fill="hold"/>
                                        <p:tgtEl>
                                          <p:spTgt spid="39940">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940">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9940">
                                            <p:txEl>
                                              <p:pRg st="8" end="8"/>
                                            </p:txEl>
                                          </p:spTgt>
                                        </p:tgtEl>
                                        <p:attrNameLst>
                                          <p:attrName>style.visibility</p:attrName>
                                        </p:attrNameLst>
                                      </p:cBhvr>
                                      <p:to>
                                        <p:strVal val="visible"/>
                                      </p:to>
                                    </p:set>
                                    <p:anim calcmode="lin" valueType="num">
                                      <p:cBhvr additive="base">
                                        <p:cTn id="55" dur="500" fill="hold"/>
                                        <p:tgtEl>
                                          <p:spTgt spid="3994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94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C5BC9749-0AA1-48E4-9590-F7B5C18F1F84}"/>
              </a:ext>
            </a:extLst>
          </p:cNvPr>
          <p:cNvSpPr>
            <a:spLocks noGrp="1" noChangeArrowheads="1"/>
          </p:cNvSpPr>
          <p:nvPr>
            <p:ph type="title"/>
          </p:nvPr>
        </p:nvSpPr>
        <p:spPr/>
        <p:txBody>
          <a:bodyPr/>
          <a:lstStyle/>
          <a:p>
            <a:pPr eaLnBrk="1" hangingPunct="1"/>
            <a:r>
              <a:rPr lang="en-US" altLang="en-US" b="1" dirty="0"/>
              <a:t>Who Wrote The Letter?</a:t>
            </a:r>
          </a:p>
        </p:txBody>
      </p:sp>
      <p:sp>
        <p:nvSpPr>
          <p:cNvPr id="41988" name="Rectangle 3">
            <a:extLst>
              <a:ext uri="{FF2B5EF4-FFF2-40B4-BE49-F238E27FC236}">
                <a16:creationId xmlns:a16="http://schemas.microsoft.com/office/drawing/2014/main" id="{1D34CD99-FB12-4BF9-BD45-13157F28265F}"/>
              </a:ext>
            </a:extLst>
          </p:cNvPr>
          <p:cNvSpPr>
            <a:spLocks noGrp="1" noChangeArrowheads="1"/>
          </p:cNvSpPr>
          <p:nvPr>
            <p:ph idx="1"/>
          </p:nvPr>
        </p:nvSpPr>
        <p:spPr/>
        <p:txBody>
          <a:bodyPr/>
          <a:lstStyle/>
          <a:p>
            <a:pPr marL="0" indent="0" algn="ctr" eaLnBrk="1" hangingPunct="1">
              <a:buNone/>
            </a:pPr>
            <a:r>
              <a:rPr lang="en-US" altLang="en-US" dirty="0">
                <a:solidFill>
                  <a:schemeClr val="tx1"/>
                </a:solidFill>
              </a:rPr>
              <a:t>James The Son of Zebedee</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James The Son of Alphaeus</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James The Father of Judas The Apostle</a:t>
            </a:r>
          </a:p>
          <a:p>
            <a:pPr marL="0" indent="0" algn="ctr" eaLnBrk="1" hangingPunct="1">
              <a:buNone/>
            </a:pPr>
            <a:endParaRPr lang="en-US" altLang="en-US" b="1" dirty="0">
              <a:solidFill>
                <a:schemeClr val="tx1"/>
              </a:solidFill>
            </a:endParaRPr>
          </a:p>
          <a:p>
            <a:pPr marL="0" indent="0" algn="ctr" eaLnBrk="1" hangingPunct="1">
              <a:buNone/>
            </a:pPr>
            <a:r>
              <a:rPr lang="en-US" altLang="en-US" b="1" dirty="0">
                <a:solidFill>
                  <a:schemeClr val="tx1"/>
                </a:solidFill>
              </a:rPr>
              <a:t>James The Brother of Our Lord</a:t>
            </a:r>
          </a:p>
        </p:txBody>
      </p:sp>
      <p:sp>
        <p:nvSpPr>
          <p:cNvPr id="41985" name="Footer Placeholder 4">
            <a:extLst>
              <a:ext uri="{FF2B5EF4-FFF2-40B4-BE49-F238E27FC236}">
                <a16:creationId xmlns:a16="http://schemas.microsoft.com/office/drawing/2014/main" id="{9AD5AB75-2D57-4541-BC02-279D7F34DC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dirty="0">
                <a:latin typeface="Times New Roman" panose="02020603050405020304" pitchFamily="18" charset="0"/>
              </a:rPr>
              <a:t>Embry Hills 2023 – The Book of James</a:t>
            </a:r>
          </a:p>
        </p:txBody>
      </p:sp>
      <p:sp>
        <p:nvSpPr>
          <p:cNvPr id="41986" name="Slide Number Placeholder 5">
            <a:extLst>
              <a:ext uri="{FF2B5EF4-FFF2-40B4-BE49-F238E27FC236}">
                <a16:creationId xmlns:a16="http://schemas.microsoft.com/office/drawing/2014/main" id="{865A6F35-60C4-4CB4-B1A0-A3750F08C5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1B7E4F7F-5316-443A-8333-AD430D1AF5E8}" type="slidenum">
              <a:rPr lang="en-US" altLang="en-US" sz="1400">
                <a:latin typeface="Times New Roman" panose="02020603050405020304" pitchFamily="18" charset="0"/>
              </a:rPr>
              <a:pPr>
                <a:spcBef>
                  <a:spcPct val="0"/>
                </a:spcBef>
                <a:buClrTx/>
                <a:buFontTx/>
                <a:buNone/>
              </a:pPr>
              <a:t>9</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E7DDC3F3-33B3-4CFF-A082-F7049681D6AC}"/>
              </a:ext>
            </a:extLst>
          </p:cNvPr>
          <p:cNvSpPr>
            <a:spLocks noGrp="1"/>
          </p:cNvSpPr>
          <p:nvPr>
            <p:ph type="dt" sz="half" idx="10"/>
          </p:nvPr>
        </p:nvSpPr>
        <p:spPr/>
        <p:txBody>
          <a:bodyPr/>
          <a:lstStyle/>
          <a:p>
            <a:r>
              <a:rPr lang="en-US" dirty="0"/>
              <a:t>July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5684</Words>
  <Application>Microsoft Office PowerPoint</Application>
  <PresentationFormat>Widescreen</PresentationFormat>
  <Paragraphs>768</Paragraphs>
  <Slides>40</Slides>
  <Notes>34</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Tahoma</vt:lpstr>
      <vt:lpstr>Tempus Sans ITC</vt:lpstr>
      <vt:lpstr>Times New Roman</vt:lpstr>
      <vt:lpstr>Office Theme</vt:lpstr>
      <vt:lpstr>PowerPoint Presentation</vt:lpstr>
      <vt:lpstr>Class Outline</vt:lpstr>
      <vt:lpstr>12 TEACHINGS IN JAMES –  Wholehearted Devotion to God</vt:lpstr>
      <vt:lpstr>HOW DO I DO THESE THINGS? Chapter 1</vt:lpstr>
      <vt:lpstr>Outline of James</vt:lpstr>
      <vt:lpstr>HOW DO I DO THESE THINGS? Chapter 1</vt:lpstr>
      <vt:lpstr>James  Introduction</vt:lpstr>
      <vt:lpstr>Who Wrote This Letter? “James - A Servant”</vt:lpstr>
      <vt:lpstr>Who Wrote The Letter?</vt:lpstr>
      <vt:lpstr>Date of James</vt:lpstr>
      <vt:lpstr>Who Wrote This Letter?</vt:lpstr>
      <vt:lpstr>Why is This Important?</vt:lpstr>
      <vt:lpstr>Authenticity of James</vt:lpstr>
      <vt:lpstr>Authenticity of James</vt:lpstr>
      <vt:lpstr>PowerPoint Presentation</vt:lpstr>
      <vt:lpstr>Beatitudes in “James”</vt:lpstr>
      <vt:lpstr>To Whom Did He Write? James’ Recipients</vt:lpstr>
      <vt:lpstr>Why Did He Write This Letter?</vt:lpstr>
      <vt:lpstr>Persecution Was Promised</vt:lpstr>
      <vt:lpstr>Why Written? Our Faith Will Be Tested</vt:lpstr>
      <vt:lpstr>“James” Is Needed Today</vt:lpstr>
      <vt:lpstr>What is “FAITH”?</vt:lpstr>
      <vt:lpstr>SAVING FAITH</vt:lpstr>
      <vt:lpstr>Tests of FAITH –  True Religion…</vt:lpstr>
      <vt:lpstr>Tests of Faith</vt:lpstr>
      <vt:lpstr>PowerPoint Presentation</vt:lpstr>
      <vt:lpstr>Tests of Faith</vt:lpstr>
      <vt:lpstr>Tests of Faith A Mature Christian…</vt:lpstr>
      <vt:lpstr>Major Themes In James</vt:lpstr>
      <vt:lpstr>Themes</vt:lpstr>
      <vt:lpstr>Lessons From Chapter One Stand With Confidence</vt:lpstr>
      <vt:lpstr>Lessons From Chapter Two Stand With Compassion</vt:lpstr>
      <vt:lpstr>Lessons From Chapter Three Speak With Care</vt:lpstr>
      <vt:lpstr>LESSONS FROM CHAP 4:1-6</vt:lpstr>
      <vt:lpstr>LESSONS FROM CHAP 4:7- 12</vt:lpstr>
      <vt:lpstr>James 4 Summary Submit with Contrition</vt:lpstr>
      <vt:lpstr>James 4 Summary Submit with Contrition</vt:lpstr>
      <vt:lpstr>JAMES CHAP 5  Share with Concern</vt:lpstr>
      <vt:lpstr>WHAT WE NEED (ch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Larry Brown</cp:lastModifiedBy>
  <cp:revision>15</cp:revision>
  <dcterms:created xsi:type="dcterms:W3CDTF">2019-07-15T02:40:43Z</dcterms:created>
  <dcterms:modified xsi:type="dcterms:W3CDTF">2023-07-23T02:51:21Z</dcterms:modified>
</cp:coreProperties>
</file>