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7" r:id="rId4"/>
    <p:sldId id="259" r:id="rId5"/>
    <p:sldId id="264" r:id="rId6"/>
    <p:sldId id="270" r:id="rId7"/>
    <p:sldId id="266" r:id="rId8"/>
    <p:sldId id="272" r:id="rId9"/>
    <p:sldId id="273" r:id="rId10"/>
    <p:sldId id="274" r:id="rId11"/>
    <p:sldId id="275" r:id="rId12"/>
    <p:sldId id="276" r:id="rId13"/>
    <p:sldId id="277" r:id="rId14"/>
    <p:sldId id="279" r:id="rId15"/>
    <p:sldId id="278" r:id="rId16"/>
    <p:sldId id="281" r:id="rId17"/>
    <p:sldId id="282" r:id="rId18"/>
    <p:sldId id="285" r:id="rId19"/>
    <p:sldId id="283" r:id="rId20"/>
    <p:sldId id="286" r:id="rId21"/>
  </p:sldIdLst>
  <p:sldSz cx="9144000" cy="5143500" type="screen16x9"/>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6D1F78-3CF5-45AA-9790-FD4682808B8D}" v="1554" dt="2023-07-15T23:37:44.9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9034" autoAdjust="0"/>
    <p:restoredTop sz="94660"/>
  </p:normalViewPr>
  <p:slideViewPr>
    <p:cSldViewPr snapToGrid="0">
      <p:cViewPr varScale="1">
        <p:scale>
          <a:sx n="139" d="100"/>
          <a:sy n="139" d="100"/>
        </p:scale>
        <p:origin x="528" y="1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FAF1E74-49F0-4BC6-A79F-4950D48AA893}" type="datetimeFigureOut">
              <a:rPr lang="en-US" smtClean="0"/>
              <a:t>7/16/2023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2454AC-EA3D-4716-B2DC-873ACCDE6E97}" type="slidenum">
              <a:rPr lang="en-US" smtClean="0"/>
              <a:t>‹#›</a:t>
            </a:fld>
            <a:endParaRPr lang="en-US"/>
          </a:p>
        </p:txBody>
      </p:sp>
    </p:spTree>
    <p:extLst>
      <p:ext uri="{BB962C8B-B14F-4D97-AF65-F5344CB8AC3E}">
        <p14:creationId xmlns:p14="http://schemas.microsoft.com/office/powerpoint/2010/main" val="1166697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AF1E74-49F0-4BC6-A79F-4950D48AA893}" type="datetimeFigureOut">
              <a:rPr lang="en-US" smtClean="0"/>
              <a:t>7/16/2023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2454AC-EA3D-4716-B2DC-873ACCDE6E97}" type="slidenum">
              <a:rPr lang="en-US" smtClean="0"/>
              <a:t>‹#›</a:t>
            </a:fld>
            <a:endParaRPr lang="en-US"/>
          </a:p>
        </p:txBody>
      </p:sp>
    </p:spTree>
    <p:extLst>
      <p:ext uri="{BB962C8B-B14F-4D97-AF65-F5344CB8AC3E}">
        <p14:creationId xmlns:p14="http://schemas.microsoft.com/office/powerpoint/2010/main" val="2596160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AF1E74-49F0-4BC6-A79F-4950D48AA893}" type="datetimeFigureOut">
              <a:rPr lang="en-US" smtClean="0"/>
              <a:t>7/16/2023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2454AC-EA3D-4716-B2DC-873ACCDE6E97}" type="slidenum">
              <a:rPr lang="en-US" smtClean="0"/>
              <a:t>‹#›</a:t>
            </a:fld>
            <a:endParaRPr lang="en-US"/>
          </a:p>
        </p:txBody>
      </p:sp>
    </p:spTree>
    <p:extLst>
      <p:ext uri="{BB962C8B-B14F-4D97-AF65-F5344CB8AC3E}">
        <p14:creationId xmlns:p14="http://schemas.microsoft.com/office/powerpoint/2010/main" val="612474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AF1E74-49F0-4BC6-A79F-4950D48AA893}" type="datetimeFigureOut">
              <a:rPr lang="en-US" smtClean="0"/>
              <a:t>7/16/2023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2454AC-EA3D-4716-B2DC-873ACCDE6E97}" type="slidenum">
              <a:rPr lang="en-US" smtClean="0"/>
              <a:t>‹#›</a:t>
            </a:fld>
            <a:endParaRPr lang="en-US"/>
          </a:p>
        </p:txBody>
      </p:sp>
    </p:spTree>
    <p:extLst>
      <p:ext uri="{BB962C8B-B14F-4D97-AF65-F5344CB8AC3E}">
        <p14:creationId xmlns:p14="http://schemas.microsoft.com/office/powerpoint/2010/main" val="3935519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AF1E74-49F0-4BC6-A79F-4950D48AA893}" type="datetimeFigureOut">
              <a:rPr lang="en-US" smtClean="0"/>
              <a:t>7/16/2023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2454AC-EA3D-4716-B2DC-873ACCDE6E97}" type="slidenum">
              <a:rPr lang="en-US" smtClean="0"/>
              <a:t>‹#›</a:t>
            </a:fld>
            <a:endParaRPr lang="en-US"/>
          </a:p>
        </p:txBody>
      </p:sp>
    </p:spTree>
    <p:extLst>
      <p:ext uri="{BB962C8B-B14F-4D97-AF65-F5344CB8AC3E}">
        <p14:creationId xmlns:p14="http://schemas.microsoft.com/office/powerpoint/2010/main" val="3643894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FAF1E74-49F0-4BC6-A79F-4950D48AA893}" type="datetimeFigureOut">
              <a:rPr lang="en-US" smtClean="0"/>
              <a:t>7/16/2023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2454AC-EA3D-4716-B2DC-873ACCDE6E97}" type="slidenum">
              <a:rPr lang="en-US" smtClean="0"/>
              <a:t>‹#›</a:t>
            </a:fld>
            <a:endParaRPr lang="en-US"/>
          </a:p>
        </p:txBody>
      </p:sp>
    </p:spTree>
    <p:extLst>
      <p:ext uri="{BB962C8B-B14F-4D97-AF65-F5344CB8AC3E}">
        <p14:creationId xmlns:p14="http://schemas.microsoft.com/office/powerpoint/2010/main" val="1926737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FAF1E74-49F0-4BC6-A79F-4950D48AA893}" type="datetimeFigureOut">
              <a:rPr lang="en-US" smtClean="0"/>
              <a:t>7/16/2023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2454AC-EA3D-4716-B2DC-873ACCDE6E97}" type="slidenum">
              <a:rPr lang="en-US" smtClean="0"/>
              <a:t>‹#›</a:t>
            </a:fld>
            <a:endParaRPr lang="en-US"/>
          </a:p>
        </p:txBody>
      </p:sp>
    </p:spTree>
    <p:extLst>
      <p:ext uri="{BB962C8B-B14F-4D97-AF65-F5344CB8AC3E}">
        <p14:creationId xmlns:p14="http://schemas.microsoft.com/office/powerpoint/2010/main" val="1032492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FAF1E74-49F0-4BC6-A79F-4950D48AA893}" type="datetimeFigureOut">
              <a:rPr lang="en-US" smtClean="0"/>
              <a:t>7/16/2023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2454AC-EA3D-4716-B2DC-873ACCDE6E97}" type="slidenum">
              <a:rPr lang="en-US" smtClean="0"/>
              <a:t>‹#›</a:t>
            </a:fld>
            <a:endParaRPr lang="en-US"/>
          </a:p>
        </p:txBody>
      </p:sp>
    </p:spTree>
    <p:extLst>
      <p:ext uri="{BB962C8B-B14F-4D97-AF65-F5344CB8AC3E}">
        <p14:creationId xmlns:p14="http://schemas.microsoft.com/office/powerpoint/2010/main" val="1348156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AF1E74-49F0-4BC6-A79F-4950D48AA893}" type="datetimeFigureOut">
              <a:rPr lang="en-US" smtClean="0"/>
              <a:t>7/16/2023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2454AC-EA3D-4716-B2DC-873ACCDE6E97}" type="slidenum">
              <a:rPr lang="en-US" smtClean="0"/>
              <a:t>‹#›</a:t>
            </a:fld>
            <a:endParaRPr lang="en-US"/>
          </a:p>
        </p:txBody>
      </p:sp>
    </p:spTree>
    <p:extLst>
      <p:ext uri="{BB962C8B-B14F-4D97-AF65-F5344CB8AC3E}">
        <p14:creationId xmlns:p14="http://schemas.microsoft.com/office/powerpoint/2010/main" val="3244377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FAF1E74-49F0-4BC6-A79F-4950D48AA893}" type="datetimeFigureOut">
              <a:rPr lang="en-US" smtClean="0"/>
              <a:t>7/16/2023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2454AC-EA3D-4716-B2DC-873ACCDE6E97}" type="slidenum">
              <a:rPr lang="en-US" smtClean="0"/>
              <a:t>‹#›</a:t>
            </a:fld>
            <a:endParaRPr lang="en-US"/>
          </a:p>
        </p:txBody>
      </p:sp>
    </p:spTree>
    <p:extLst>
      <p:ext uri="{BB962C8B-B14F-4D97-AF65-F5344CB8AC3E}">
        <p14:creationId xmlns:p14="http://schemas.microsoft.com/office/powerpoint/2010/main" val="599576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FAF1E74-49F0-4BC6-A79F-4950D48AA893}" type="datetimeFigureOut">
              <a:rPr lang="en-US" smtClean="0"/>
              <a:t>7/16/2023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2454AC-EA3D-4716-B2DC-873ACCDE6E97}" type="slidenum">
              <a:rPr lang="en-US" smtClean="0"/>
              <a:t>‹#›</a:t>
            </a:fld>
            <a:endParaRPr lang="en-US"/>
          </a:p>
        </p:txBody>
      </p:sp>
    </p:spTree>
    <p:extLst>
      <p:ext uri="{BB962C8B-B14F-4D97-AF65-F5344CB8AC3E}">
        <p14:creationId xmlns:p14="http://schemas.microsoft.com/office/powerpoint/2010/main" val="2460847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CFAF1E74-49F0-4BC6-A79F-4950D48AA893}" type="datetimeFigureOut">
              <a:rPr lang="en-US" smtClean="0"/>
              <a:t>7/16/2023</a:t>
            </a:fld>
            <a:endParaRPr 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372454AC-EA3D-4716-B2DC-873ACCDE6E97}" type="slidenum">
              <a:rPr lang="en-US" smtClean="0"/>
              <a:t>‹#›</a:t>
            </a:fld>
            <a:endParaRPr lang="en-US"/>
          </a:p>
        </p:txBody>
      </p:sp>
    </p:spTree>
    <p:extLst>
      <p:ext uri="{BB962C8B-B14F-4D97-AF65-F5344CB8AC3E}">
        <p14:creationId xmlns:p14="http://schemas.microsoft.com/office/powerpoint/2010/main" val="3935549107"/>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71B01-ACAC-33D8-9DF1-0A4493133399}"/>
              </a:ext>
            </a:extLst>
          </p:cNvPr>
          <p:cNvSpPr>
            <a:spLocks noGrp="1"/>
          </p:cNvSpPr>
          <p:nvPr>
            <p:ph type="ctrTitle"/>
          </p:nvPr>
        </p:nvSpPr>
        <p:spPr/>
        <p:txBody>
          <a:bodyPr/>
          <a:lstStyle/>
          <a:p>
            <a:r>
              <a:rPr lang="en-US" b="1" dirty="0"/>
              <a:t>HEBREWS</a:t>
            </a:r>
          </a:p>
        </p:txBody>
      </p:sp>
      <p:sp>
        <p:nvSpPr>
          <p:cNvPr id="3" name="Subtitle 2">
            <a:extLst>
              <a:ext uri="{FF2B5EF4-FFF2-40B4-BE49-F238E27FC236}">
                <a16:creationId xmlns:a16="http://schemas.microsoft.com/office/drawing/2014/main" id="{924C94F3-05B3-C94F-D08C-1153CB431ABF}"/>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631985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D0FF7BD-1060-7133-9483-CE7081951540}"/>
              </a:ext>
            </a:extLst>
          </p:cNvPr>
          <p:cNvSpPr>
            <a:spLocks noGrp="1"/>
          </p:cNvSpPr>
          <p:nvPr>
            <p:ph type="title"/>
          </p:nvPr>
        </p:nvSpPr>
        <p:spPr>
          <a:xfrm>
            <a:off x="243231" y="-607597"/>
            <a:ext cx="4267201" cy="2063414"/>
          </a:xfrm>
        </p:spPr>
        <p:txBody>
          <a:bodyPr>
            <a:noAutofit/>
          </a:bodyPr>
          <a:lstStyle/>
          <a:p>
            <a:pPr algn="ctr"/>
            <a:br>
              <a:rPr lang="en-US" sz="3600" b="1" dirty="0"/>
            </a:br>
            <a:br>
              <a:rPr lang="en-US" sz="3600" b="1" dirty="0"/>
            </a:br>
            <a:br>
              <a:rPr lang="en-US" sz="3600" b="1" dirty="0"/>
            </a:br>
            <a:r>
              <a:rPr lang="en-US" sz="4400" b="1" dirty="0">
                <a:latin typeface="Arial" panose="020B0604020202020204" pitchFamily="34" charset="0"/>
                <a:cs typeface="Arial" panose="020B0604020202020204" pitchFamily="34" charset="0"/>
              </a:rPr>
              <a:t>Why </a:t>
            </a:r>
            <a:br>
              <a:rPr lang="en-US" sz="4400" b="1" dirty="0">
                <a:latin typeface="Arial" panose="020B0604020202020204" pitchFamily="34" charset="0"/>
                <a:cs typeface="Arial" panose="020B0604020202020204" pitchFamily="34" charset="0"/>
              </a:rPr>
            </a:br>
            <a:r>
              <a:rPr lang="en-US" sz="4400" b="1" dirty="0">
                <a:latin typeface="Arial" panose="020B0604020202020204" pitchFamily="34" charset="0"/>
                <a:cs typeface="Arial" panose="020B0604020202020204" pitchFamily="34" charset="0"/>
              </a:rPr>
              <a:t>study the O.T.?     </a:t>
            </a:r>
            <a:endParaRPr lang="en-US" sz="4000" b="1" dirty="0">
              <a:latin typeface="Arial" panose="020B0604020202020204" pitchFamily="34" charset="0"/>
              <a:cs typeface="Arial" panose="020B0604020202020204" pitchFamily="34" charset="0"/>
            </a:endParaRPr>
          </a:p>
        </p:txBody>
      </p:sp>
      <p:sp>
        <p:nvSpPr>
          <p:cNvPr id="2" name="Oval 1">
            <a:extLst>
              <a:ext uri="{FF2B5EF4-FFF2-40B4-BE49-F238E27FC236}">
                <a16:creationId xmlns:a16="http://schemas.microsoft.com/office/drawing/2014/main" id="{A802E8EB-5C43-D5A3-3C07-4A318C64F511}"/>
              </a:ext>
            </a:extLst>
          </p:cNvPr>
          <p:cNvSpPr/>
          <p:nvPr/>
        </p:nvSpPr>
        <p:spPr>
          <a:xfrm>
            <a:off x="4539337" y="227052"/>
            <a:ext cx="4604663" cy="118654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i="1" dirty="0">
                <a:solidFill>
                  <a:schemeClr val="tx1"/>
                </a:solidFill>
                <a:effectLst>
                  <a:outerShdw blurRad="38100" dist="38100" dir="2700000" algn="tl">
                    <a:srgbClr val="000000">
                      <a:alpha val="43137"/>
                    </a:srgbClr>
                  </a:outerShdw>
                </a:effectLst>
              </a:rPr>
              <a:t>2. Urgency of   obedience </a:t>
            </a:r>
            <a:endParaRPr lang="en-US" sz="3600" i="1" dirty="0">
              <a:solidFill>
                <a:schemeClr val="tx1"/>
              </a:solidFill>
              <a:effectLst>
                <a:outerShdw blurRad="38100" dist="38100" dir="2700000" algn="tl">
                  <a:srgbClr val="000000">
                    <a:alpha val="43137"/>
                  </a:srgbClr>
                </a:outerShdw>
              </a:effectLst>
            </a:endParaRPr>
          </a:p>
        </p:txBody>
      </p:sp>
      <p:sp>
        <p:nvSpPr>
          <p:cNvPr id="3" name="TextBox 2">
            <a:extLst>
              <a:ext uri="{FF2B5EF4-FFF2-40B4-BE49-F238E27FC236}">
                <a16:creationId xmlns:a16="http://schemas.microsoft.com/office/drawing/2014/main" id="{8C388456-01F6-C57D-468E-5D49B6F4DD18}"/>
              </a:ext>
            </a:extLst>
          </p:cNvPr>
          <p:cNvSpPr txBox="1"/>
          <p:nvPr/>
        </p:nvSpPr>
        <p:spPr>
          <a:xfrm>
            <a:off x="391886" y="1483137"/>
            <a:ext cx="8752114" cy="3108543"/>
          </a:xfrm>
          <a:prstGeom prst="rect">
            <a:avLst/>
          </a:prstGeom>
          <a:noFill/>
        </p:spPr>
        <p:txBody>
          <a:bodyPr wrap="square" rtlCol="0">
            <a:spAutoFit/>
          </a:bodyPr>
          <a:lstStyle/>
          <a:p>
            <a:r>
              <a:rPr lang="en-US" sz="2800" dirty="0"/>
              <a:t>10:28-29   Anyone who has rejected Moses’ law dies without mercy on </a:t>
            </a:r>
            <a:r>
              <a:rPr lang="en-US" sz="2800" i="1" dirty="0"/>
              <a:t>the testimony of</a:t>
            </a:r>
            <a:r>
              <a:rPr lang="en-US" sz="2800" dirty="0"/>
              <a:t> two or three witnesses.   </a:t>
            </a:r>
            <a:r>
              <a:rPr lang="en-US" sz="2800" b="1" baseline="30000" dirty="0"/>
              <a:t>29 </a:t>
            </a:r>
            <a:r>
              <a:rPr lang="en-US" sz="2800" dirty="0"/>
              <a:t>Of how much worse punishment, do you suppose, will he be thought worthy who has trampled the Son of God underfoot, counted the blood of the covenant by which he was sanctified a common thing, and insulted the Spirit of grace?  </a:t>
            </a:r>
          </a:p>
        </p:txBody>
      </p:sp>
      <p:cxnSp>
        <p:nvCxnSpPr>
          <p:cNvPr id="6" name="Straight Connector 5">
            <a:extLst>
              <a:ext uri="{FF2B5EF4-FFF2-40B4-BE49-F238E27FC236}">
                <a16:creationId xmlns:a16="http://schemas.microsoft.com/office/drawing/2014/main" id="{E609CC38-AFCA-5541-0F95-4B62FC0F389F}"/>
              </a:ext>
            </a:extLst>
          </p:cNvPr>
          <p:cNvCxnSpPr>
            <a:cxnSpLocks/>
          </p:cNvCxnSpPr>
          <p:nvPr/>
        </p:nvCxnSpPr>
        <p:spPr>
          <a:xfrm>
            <a:off x="846745" y="2778968"/>
            <a:ext cx="8144855"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877A5D48-916B-D22A-4199-660B14371007}"/>
              </a:ext>
            </a:extLst>
          </p:cNvPr>
          <p:cNvCxnSpPr>
            <a:cxnSpLocks/>
          </p:cNvCxnSpPr>
          <p:nvPr/>
        </p:nvCxnSpPr>
        <p:spPr>
          <a:xfrm>
            <a:off x="501515" y="3259493"/>
            <a:ext cx="7619228"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ACA6638D-68AB-2E44-59E1-A74EE5B9872A}"/>
              </a:ext>
            </a:extLst>
          </p:cNvPr>
          <p:cNvCxnSpPr>
            <a:cxnSpLocks/>
          </p:cNvCxnSpPr>
          <p:nvPr/>
        </p:nvCxnSpPr>
        <p:spPr>
          <a:xfrm>
            <a:off x="501515" y="3673150"/>
            <a:ext cx="1512342"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6254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par>
                          <p:cTn id="12" fill="hold">
                            <p:stCondLst>
                              <p:cond delay="500"/>
                            </p:stCondLst>
                            <p:childTnLst>
                              <p:par>
                                <p:cTn id="13" presetID="22" presetClass="entr" presetSubtype="8"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left)">
                                      <p:cBhvr>
                                        <p:cTn id="15" dur="500"/>
                                        <p:tgtEl>
                                          <p:spTgt spid="11"/>
                                        </p:tgtEl>
                                      </p:cBhvr>
                                    </p:animEffect>
                                  </p:childTnLst>
                                </p:cTn>
                              </p:par>
                            </p:childTnLst>
                          </p:cTn>
                        </p:par>
                        <p:par>
                          <p:cTn id="16" fill="hold">
                            <p:stCondLst>
                              <p:cond delay="1000"/>
                            </p:stCondLst>
                            <p:childTnLst>
                              <p:par>
                                <p:cTn id="17" presetID="22" presetClass="entr" presetSubtype="8"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D0FF7BD-1060-7133-9483-CE7081951540}"/>
              </a:ext>
            </a:extLst>
          </p:cNvPr>
          <p:cNvSpPr>
            <a:spLocks noGrp="1"/>
          </p:cNvSpPr>
          <p:nvPr>
            <p:ph type="title"/>
          </p:nvPr>
        </p:nvSpPr>
        <p:spPr>
          <a:xfrm>
            <a:off x="243231" y="-607597"/>
            <a:ext cx="4267201" cy="2063414"/>
          </a:xfrm>
        </p:spPr>
        <p:txBody>
          <a:bodyPr>
            <a:noAutofit/>
          </a:bodyPr>
          <a:lstStyle/>
          <a:p>
            <a:pPr algn="ctr"/>
            <a:br>
              <a:rPr lang="en-US" sz="3600" b="1" dirty="0"/>
            </a:br>
            <a:br>
              <a:rPr lang="en-US" sz="3600" b="1" dirty="0"/>
            </a:br>
            <a:br>
              <a:rPr lang="en-US" sz="3600" b="1" dirty="0"/>
            </a:br>
            <a:r>
              <a:rPr lang="en-US" sz="4400" b="1" dirty="0">
                <a:latin typeface="Arial" panose="020B0604020202020204" pitchFamily="34" charset="0"/>
                <a:cs typeface="Arial" panose="020B0604020202020204" pitchFamily="34" charset="0"/>
              </a:rPr>
              <a:t>Why </a:t>
            </a:r>
            <a:br>
              <a:rPr lang="en-US" sz="4400" b="1" dirty="0">
                <a:latin typeface="Arial" panose="020B0604020202020204" pitchFamily="34" charset="0"/>
                <a:cs typeface="Arial" panose="020B0604020202020204" pitchFamily="34" charset="0"/>
              </a:rPr>
            </a:br>
            <a:r>
              <a:rPr lang="en-US" sz="4400" b="1" dirty="0">
                <a:latin typeface="Arial" panose="020B0604020202020204" pitchFamily="34" charset="0"/>
                <a:cs typeface="Arial" panose="020B0604020202020204" pitchFamily="34" charset="0"/>
              </a:rPr>
              <a:t>study the O.T.?     </a:t>
            </a:r>
            <a:endParaRPr lang="en-US" sz="4000" b="1" dirty="0">
              <a:latin typeface="Arial" panose="020B0604020202020204" pitchFamily="34" charset="0"/>
              <a:cs typeface="Arial" panose="020B0604020202020204" pitchFamily="34" charset="0"/>
            </a:endParaRPr>
          </a:p>
        </p:txBody>
      </p:sp>
      <p:sp>
        <p:nvSpPr>
          <p:cNvPr id="2" name="Oval 1">
            <a:extLst>
              <a:ext uri="{FF2B5EF4-FFF2-40B4-BE49-F238E27FC236}">
                <a16:creationId xmlns:a16="http://schemas.microsoft.com/office/drawing/2014/main" id="{A802E8EB-5C43-D5A3-3C07-4A318C64F511}"/>
              </a:ext>
            </a:extLst>
          </p:cNvPr>
          <p:cNvSpPr/>
          <p:nvPr/>
        </p:nvSpPr>
        <p:spPr>
          <a:xfrm>
            <a:off x="4539337" y="227052"/>
            <a:ext cx="4604663" cy="118654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i="1" dirty="0">
                <a:solidFill>
                  <a:schemeClr val="tx1"/>
                </a:solidFill>
                <a:effectLst>
                  <a:outerShdw blurRad="38100" dist="38100" dir="2700000" algn="tl">
                    <a:srgbClr val="000000">
                      <a:alpha val="43137"/>
                    </a:srgbClr>
                  </a:outerShdw>
                </a:effectLst>
              </a:rPr>
              <a:t>2. Urgency of   obedience </a:t>
            </a:r>
          </a:p>
        </p:txBody>
      </p:sp>
      <p:sp>
        <p:nvSpPr>
          <p:cNvPr id="3" name="TextBox 2">
            <a:extLst>
              <a:ext uri="{FF2B5EF4-FFF2-40B4-BE49-F238E27FC236}">
                <a16:creationId xmlns:a16="http://schemas.microsoft.com/office/drawing/2014/main" id="{8C388456-01F6-C57D-468E-5D49B6F4DD18}"/>
              </a:ext>
            </a:extLst>
          </p:cNvPr>
          <p:cNvSpPr txBox="1"/>
          <p:nvPr/>
        </p:nvSpPr>
        <p:spPr>
          <a:xfrm>
            <a:off x="391886" y="1483137"/>
            <a:ext cx="8752114" cy="1815882"/>
          </a:xfrm>
          <a:prstGeom prst="rect">
            <a:avLst/>
          </a:prstGeom>
          <a:noFill/>
        </p:spPr>
        <p:txBody>
          <a:bodyPr wrap="square" rtlCol="0">
            <a:spAutoFit/>
          </a:bodyPr>
          <a:lstStyle/>
          <a:p>
            <a:r>
              <a:rPr lang="en-US" sz="2800" dirty="0"/>
              <a:t>12:25  See that you do not refuse Him who speaks. For if they did not escape who refused Him who spoke on earth, much more </a:t>
            </a:r>
            <a:r>
              <a:rPr lang="en-US" sz="2800" i="1" dirty="0"/>
              <a:t>shall we not escape</a:t>
            </a:r>
            <a:r>
              <a:rPr lang="en-US" sz="2800" dirty="0"/>
              <a:t> if we turn away from Him who </a:t>
            </a:r>
            <a:r>
              <a:rPr lang="en-US" sz="2800" i="1" dirty="0"/>
              <a:t>speaks</a:t>
            </a:r>
            <a:r>
              <a:rPr lang="en-US" sz="2800" dirty="0"/>
              <a:t> from heaven,  </a:t>
            </a:r>
          </a:p>
        </p:txBody>
      </p:sp>
      <p:cxnSp>
        <p:nvCxnSpPr>
          <p:cNvPr id="7" name="Straight Connector 6">
            <a:extLst>
              <a:ext uri="{FF2B5EF4-FFF2-40B4-BE49-F238E27FC236}">
                <a16:creationId xmlns:a16="http://schemas.microsoft.com/office/drawing/2014/main" id="{132FE8F0-BC6C-89EA-7543-DB7DE930276E}"/>
              </a:ext>
            </a:extLst>
          </p:cNvPr>
          <p:cNvCxnSpPr>
            <a:cxnSpLocks/>
          </p:cNvCxnSpPr>
          <p:nvPr/>
        </p:nvCxnSpPr>
        <p:spPr>
          <a:xfrm>
            <a:off x="499572" y="2827094"/>
            <a:ext cx="8144855"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2992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D0FF7BD-1060-7133-9483-CE7081951540}"/>
              </a:ext>
            </a:extLst>
          </p:cNvPr>
          <p:cNvSpPr>
            <a:spLocks noGrp="1"/>
          </p:cNvSpPr>
          <p:nvPr>
            <p:ph type="title"/>
          </p:nvPr>
        </p:nvSpPr>
        <p:spPr>
          <a:xfrm>
            <a:off x="243231" y="-607597"/>
            <a:ext cx="4267201" cy="2063414"/>
          </a:xfrm>
        </p:spPr>
        <p:txBody>
          <a:bodyPr>
            <a:noAutofit/>
          </a:bodyPr>
          <a:lstStyle/>
          <a:p>
            <a:pPr algn="ctr"/>
            <a:br>
              <a:rPr lang="en-US" sz="3600" b="1" dirty="0"/>
            </a:br>
            <a:br>
              <a:rPr lang="en-US" sz="3600" b="1" dirty="0"/>
            </a:br>
            <a:br>
              <a:rPr lang="en-US" sz="3600" b="1" dirty="0"/>
            </a:br>
            <a:r>
              <a:rPr lang="en-US" sz="4400" b="1" dirty="0">
                <a:latin typeface="Arial" panose="020B0604020202020204" pitchFamily="34" charset="0"/>
                <a:cs typeface="Arial" panose="020B0604020202020204" pitchFamily="34" charset="0"/>
              </a:rPr>
              <a:t>Why </a:t>
            </a:r>
            <a:br>
              <a:rPr lang="en-US" sz="4400" b="1" dirty="0">
                <a:latin typeface="Arial" panose="020B0604020202020204" pitchFamily="34" charset="0"/>
                <a:cs typeface="Arial" panose="020B0604020202020204" pitchFamily="34" charset="0"/>
              </a:rPr>
            </a:br>
            <a:r>
              <a:rPr lang="en-US" sz="4400" b="1" dirty="0">
                <a:latin typeface="Arial" panose="020B0604020202020204" pitchFamily="34" charset="0"/>
                <a:cs typeface="Arial" panose="020B0604020202020204" pitchFamily="34" charset="0"/>
              </a:rPr>
              <a:t>study the O.T.?     </a:t>
            </a:r>
            <a:endParaRPr lang="en-US" sz="4000" b="1" dirty="0">
              <a:latin typeface="Arial" panose="020B0604020202020204" pitchFamily="34" charset="0"/>
              <a:cs typeface="Arial" panose="020B0604020202020204" pitchFamily="34" charset="0"/>
            </a:endParaRPr>
          </a:p>
        </p:txBody>
      </p:sp>
      <p:sp>
        <p:nvSpPr>
          <p:cNvPr id="2" name="Oval 1">
            <a:extLst>
              <a:ext uri="{FF2B5EF4-FFF2-40B4-BE49-F238E27FC236}">
                <a16:creationId xmlns:a16="http://schemas.microsoft.com/office/drawing/2014/main" id="{A802E8EB-5C43-D5A3-3C07-4A318C64F511}"/>
              </a:ext>
            </a:extLst>
          </p:cNvPr>
          <p:cNvSpPr/>
          <p:nvPr/>
        </p:nvSpPr>
        <p:spPr>
          <a:xfrm>
            <a:off x="4539337" y="227052"/>
            <a:ext cx="4604663" cy="118654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i="1" dirty="0">
                <a:solidFill>
                  <a:schemeClr val="tx1"/>
                </a:solidFill>
                <a:effectLst>
                  <a:outerShdw blurRad="38100" dist="38100" dir="2700000" algn="tl">
                    <a:srgbClr val="000000">
                      <a:alpha val="43137"/>
                    </a:srgbClr>
                  </a:outerShdw>
                </a:effectLst>
              </a:rPr>
              <a:t>3. Types and </a:t>
            </a:r>
          </a:p>
          <a:p>
            <a:pPr algn="ctr"/>
            <a:r>
              <a:rPr lang="en-US" sz="3600" b="1" i="1" dirty="0">
                <a:solidFill>
                  <a:schemeClr val="tx1"/>
                </a:solidFill>
                <a:effectLst>
                  <a:outerShdw blurRad="38100" dist="38100" dir="2700000" algn="tl">
                    <a:srgbClr val="000000">
                      <a:alpha val="43137"/>
                    </a:srgbClr>
                  </a:outerShdw>
                </a:effectLst>
              </a:rPr>
              <a:t>Shadows </a:t>
            </a:r>
            <a:endParaRPr lang="en-US" sz="3600" i="1" dirty="0">
              <a:solidFill>
                <a:schemeClr val="tx1"/>
              </a:solidFill>
              <a:effectLst>
                <a:outerShdw blurRad="38100" dist="38100" dir="2700000" algn="tl">
                  <a:srgbClr val="000000">
                    <a:alpha val="43137"/>
                  </a:srgbClr>
                </a:outerShdw>
              </a:effectLst>
            </a:endParaRPr>
          </a:p>
        </p:txBody>
      </p:sp>
      <p:sp>
        <p:nvSpPr>
          <p:cNvPr id="3" name="TextBox 2">
            <a:extLst>
              <a:ext uri="{FF2B5EF4-FFF2-40B4-BE49-F238E27FC236}">
                <a16:creationId xmlns:a16="http://schemas.microsoft.com/office/drawing/2014/main" id="{8C388456-01F6-C57D-468E-5D49B6F4DD18}"/>
              </a:ext>
            </a:extLst>
          </p:cNvPr>
          <p:cNvSpPr txBox="1"/>
          <p:nvPr/>
        </p:nvSpPr>
        <p:spPr>
          <a:xfrm>
            <a:off x="391886" y="1483137"/>
            <a:ext cx="8752114" cy="3539430"/>
          </a:xfrm>
          <a:prstGeom prst="rect">
            <a:avLst/>
          </a:prstGeom>
          <a:noFill/>
        </p:spPr>
        <p:txBody>
          <a:bodyPr wrap="square" rtlCol="0">
            <a:spAutoFit/>
          </a:bodyPr>
          <a:lstStyle/>
          <a:p>
            <a:r>
              <a:rPr lang="en-US" sz="2800" dirty="0"/>
              <a:t>8:4-5 tell us that the priests and sacrifices were </a:t>
            </a:r>
          </a:p>
          <a:p>
            <a:r>
              <a:rPr lang="en-US" sz="2800" dirty="0"/>
              <a:t>“a copy and shadow of the heavenly things, as Moses was divinely instructed when he was about to make the tabernacle. For He said, “See </a:t>
            </a:r>
            <a:r>
              <a:rPr lang="en-US" sz="2800" i="1" dirty="0"/>
              <a:t>that</a:t>
            </a:r>
            <a:r>
              <a:rPr lang="en-US" sz="2800" dirty="0"/>
              <a:t> you make all things according to the pattern shown you on the mountain.”</a:t>
            </a:r>
          </a:p>
          <a:p>
            <a:r>
              <a:rPr lang="en-US" sz="2800" dirty="0"/>
              <a:t>9:24  For Christ has not entered the holy places made with hands, </a:t>
            </a:r>
            <a:r>
              <a:rPr lang="en-US" sz="2800" i="1" dirty="0"/>
              <a:t>which are</a:t>
            </a:r>
            <a:r>
              <a:rPr lang="en-US" sz="2800" dirty="0"/>
              <a:t> </a:t>
            </a:r>
            <a:r>
              <a:rPr lang="en-US" sz="2800" b="1" dirty="0">
                <a:solidFill>
                  <a:srgbClr val="FFFF00"/>
                </a:solidFill>
                <a:effectLst>
                  <a:outerShdw blurRad="38100" dist="38100" dir="2700000" algn="tl">
                    <a:srgbClr val="000000">
                      <a:alpha val="43137"/>
                    </a:srgbClr>
                  </a:outerShdw>
                </a:effectLst>
              </a:rPr>
              <a:t>copies of the true</a:t>
            </a:r>
            <a:r>
              <a:rPr lang="en-US" sz="2800" dirty="0"/>
              <a:t>, but into heaven itself, now to appear in the presence of God for us;</a:t>
            </a:r>
          </a:p>
        </p:txBody>
      </p:sp>
      <p:cxnSp>
        <p:nvCxnSpPr>
          <p:cNvPr id="5" name="Straight Connector 4">
            <a:extLst>
              <a:ext uri="{FF2B5EF4-FFF2-40B4-BE49-F238E27FC236}">
                <a16:creationId xmlns:a16="http://schemas.microsoft.com/office/drawing/2014/main" id="{F243029D-B462-8FA2-5E6C-694786836656}"/>
              </a:ext>
            </a:extLst>
          </p:cNvPr>
          <p:cNvCxnSpPr>
            <a:cxnSpLocks/>
          </p:cNvCxnSpPr>
          <p:nvPr/>
        </p:nvCxnSpPr>
        <p:spPr>
          <a:xfrm>
            <a:off x="593129" y="2405251"/>
            <a:ext cx="6072366"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BE173A23-562F-13C3-EF45-54347E72FDC4}"/>
              </a:ext>
            </a:extLst>
          </p:cNvPr>
          <p:cNvCxnSpPr>
            <a:cxnSpLocks/>
          </p:cNvCxnSpPr>
          <p:nvPr/>
        </p:nvCxnSpPr>
        <p:spPr>
          <a:xfrm>
            <a:off x="3007895" y="3657714"/>
            <a:ext cx="5217695"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9BFE95D-82BA-002F-C121-1C55D356D768}"/>
              </a:ext>
            </a:extLst>
          </p:cNvPr>
          <p:cNvCxnSpPr>
            <a:cxnSpLocks/>
          </p:cNvCxnSpPr>
          <p:nvPr/>
        </p:nvCxnSpPr>
        <p:spPr>
          <a:xfrm>
            <a:off x="5089358" y="4085661"/>
            <a:ext cx="3811411"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71F3C4A-4FA8-B019-6086-9F013951B2C9}"/>
              </a:ext>
            </a:extLst>
          </p:cNvPr>
          <p:cNvCxnSpPr>
            <a:cxnSpLocks/>
          </p:cNvCxnSpPr>
          <p:nvPr/>
        </p:nvCxnSpPr>
        <p:spPr>
          <a:xfrm>
            <a:off x="391886" y="4526819"/>
            <a:ext cx="943619"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0D48E5BB-2062-48E0-7DA5-9A08F0309AC9}"/>
              </a:ext>
            </a:extLst>
          </p:cNvPr>
          <p:cNvCxnSpPr>
            <a:cxnSpLocks/>
          </p:cNvCxnSpPr>
          <p:nvPr/>
        </p:nvCxnSpPr>
        <p:spPr>
          <a:xfrm>
            <a:off x="2529283" y="4526819"/>
            <a:ext cx="3087459"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12A8BD48-AA6D-1980-BA67-18B5D3E82417}"/>
              </a:ext>
            </a:extLst>
          </p:cNvPr>
          <p:cNvCxnSpPr>
            <a:cxnSpLocks/>
          </p:cNvCxnSpPr>
          <p:nvPr/>
        </p:nvCxnSpPr>
        <p:spPr>
          <a:xfrm>
            <a:off x="6364704" y="4537785"/>
            <a:ext cx="2487937"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3573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wipe(left)">
                                      <p:cBhvr>
                                        <p:cTn id="18" dur="500"/>
                                        <p:tgtEl>
                                          <p:spTgt spid="3">
                                            <p:txEl>
                                              <p:pRg st="0" end="0"/>
                                            </p:txEl>
                                          </p:spTgt>
                                        </p:tgtEl>
                                      </p:cBhvr>
                                    </p:animEffect>
                                  </p:childTnLst>
                                </p:cTn>
                              </p:par>
                            </p:childTnLst>
                          </p:cTn>
                        </p:par>
                        <p:par>
                          <p:cTn id="19" fill="hold">
                            <p:stCondLst>
                              <p:cond delay="1000"/>
                            </p:stCondLst>
                            <p:childTnLst>
                              <p:par>
                                <p:cTn id="20" presetID="1" presetClass="entr" presetSubtype="0" fill="hold" nodeType="afterEffect">
                                  <p:stCondLst>
                                    <p:cond delay="2000"/>
                                  </p:stCondLst>
                                  <p:childTnLst>
                                    <p:set>
                                      <p:cBhvr>
                                        <p:cTn id="21" dur="1" fill="hold">
                                          <p:stCondLst>
                                            <p:cond delay="0"/>
                                          </p:stCondLst>
                                        </p:cTn>
                                        <p:tgtEl>
                                          <p:spTgt spid="3">
                                            <p:txEl>
                                              <p:pRg st="1" end="1"/>
                                            </p:txEl>
                                          </p:spTgt>
                                        </p:tgtEl>
                                        <p:attrNameLst>
                                          <p:attrName>style.visibility</p:attrName>
                                        </p:attrNameLst>
                                      </p:cBhvr>
                                      <p:to>
                                        <p:strVal val="visible"/>
                                      </p:to>
                                    </p:set>
                                  </p:childTnLst>
                                </p:cTn>
                              </p:par>
                            </p:childTnLst>
                          </p:cTn>
                        </p:par>
                        <p:par>
                          <p:cTn id="22" fill="hold">
                            <p:stCondLst>
                              <p:cond delay="3000"/>
                            </p:stCondLst>
                            <p:childTnLst>
                              <p:par>
                                <p:cTn id="23" presetID="22" presetClass="entr" presetSubtype="8" fill="hold"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left)">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wipe(left)">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wipe(left)">
                                      <p:cBhvr>
                                        <p:cTn id="39" dur="500"/>
                                        <p:tgtEl>
                                          <p:spTgt spid="10"/>
                                        </p:tgtEl>
                                      </p:cBhvr>
                                    </p:animEffect>
                                  </p:childTnLst>
                                </p:cTn>
                              </p:par>
                            </p:childTnLst>
                          </p:cTn>
                        </p:par>
                        <p:par>
                          <p:cTn id="40" fill="hold">
                            <p:stCondLst>
                              <p:cond delay="500"/>
                            </p:stCondLst>
                            <p:childTnLst>
                              <p:par>
                                <p:cTn id="41" presetID="22" presetClass="entr" presetSubtype="8" fill="hold"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ipe(left)">
                                      <p:cBhvr>
                                        <p:cTn id="43" dur="500"/>
                                        <p:tgtEl>
                                          <p:spTgt spid="13"/>
                                        </p:tgtEl>
                                      </p:cBhvr>
                                    </p:animEffect>
                                  </p:childTnLst>
                                </p:cTn>
                              </p:par>
                            </p:childTnLst>
                          </p:cTn>
                        </p:par>
                        <p:par>
                          <p:cTn id="44" fill="hold">
                            <p:stCondLst>
                              <p:cond delay="1000"/>
                            </p:stCondLst>
                            <p:childTnLst>
                              <p:par>
                                <p:cTn id="45" presetID="22" presetClass="entr" presetSubtype="8" fill="hold" nodeType="after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wipe(left)">
                                      <p:cBhvr>
                                        <p:cTn id="47" dur="500"/>
                                        <p:tgtEl>
                                          <p:spTgt spid="15"/>
                                        </p:tgtEl>
                                      </p:cBhvr>
                                    </p:animEffect>
                                  </p:childTnLst>
                                </p:cTn>
                              </p:par>
                            </p:childTnLst>
                          </p:cTn>
                        </p:par>
                        <p:par>
                          <p:cTn id="48" fill="hold">
                            <p:stCondLst>
                              <p:cond delay="1500"/>
                            </p:stCondLst>
                            <p:childTnLst>
                              <p:par>
                                <p:cTn id="49" presetID="22" presetClass="entr" presetSubtype="8" fill="hold" nodeType="after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wipe(left)">
                                      <p:cBhvr>
                                        <p:cTn id="51"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D104D00-E586-A799-F49F-278A9410126B}"/>
              </a:ext>
            </a:extLst>
          </p:cNvPr>
          <p:cNvSpPr>
            <a:spLocks noGrp="1"/>
          </p:cNvSpPr>
          <p:nvPr>
            <p:ph type="title"/>
          </p:nvPr>
        </p:nvSpPr>
        <p:spPr>
          <a:xfrm>
            <a:off x="501041" y="273844"/>
            <a:ext cx="4128109" cy="994172"/>
          </a:xfrm>
        </p:spPr>
        <p:txBody>
          <a:bodyPr>
            <a:normAutofit fontScale="90000"/>
          </a:bodyPr>
          <a:lstStyle/>
          <a:p>
            <a:r>
              <a:rPr lang="en-US" sz="3600" b="1" dirty="0"/>
              <a:t>   </a:t>
            </a:r>
            <a:r>
              <a:rPr lang="en-US" sz="4000" b="1" u="sng" dirty="0"/>
              <a:t>Copies &amp; Shadows</a:t>
            </a:r>
          </a:p>
        </p:txBody>
      </p:sp>
      <p:sp>
        <p:nvSpPr>
          <p:cNvPr id="6" name="Content Placeholder 5">
            <a:extLst>
              <a:ext uri="{FF2B5EF4-FFF2-40B4-BE49-F238E27FC236}">
                <a16:creationId xmlns:a16="http://schemas.microsoft.com/office/drawing/2014/main" id="{7034E0CF-7050-B3DA-73C4-606284628C17}"/>
              </a:ext>
            </a:extLst>
          </p:cNvPr>
          <p:cNvSpPr>
            <a:spLocks noGrp="1"/>
          </p:cNvSpPr>
          <p:nvPr>
            <p:ph sz="half" idx="1"/>
          </p:nvPr>
        </p:nvSpPr>
        <p:spPr>
          <a:xfrm>
            <a:off x="628650" y="1369219"/>
            <a:ext cx="3886200" cy="3077522"/>
          </a:xfrm>
        </p:spPr>
        <p:txBody>
          <a:bodyPr>
            <a:normAutofit/>
          </a:bodyPr>
          <a:lstStyle/>
          <a:p>
            <a:r>
              <a:rPr lang="en-US" sz="3200" dirty="0"/>
              <a:t>Holy place in temple</a:t>
            </a:r>
          </a:p>
          <a:p>
            <a:r>
              <a:rPr lang="en-US" sz="3200" dirty="0"/>
              <a:t>High Priest</a:t>
            </a:r>
          </a:p>
          <a:p>
            <a:r>
              <a:rPr lang="en-US" sz="3200" dirty="0"/>
              <a:t>Entered Holy Place  with animal blood</a:t>
            </a:r>
          </a:p>
          <a:p>
            <a:r>
              <a:rPr lang="en-US" sz="3200" dirty="0"/>
              <a:t>Made intercession for self and people</a:t>
            </a:r>
          </a:p>
          <a:p>
            <a:endParaRPr lang="en-US" sz="3200" dirty="0"/>
          </a:p>
        </p:txBody>
      </p:sp>
      <p:sp>
        <p:nvSpPr>
          <p:cNvPr id="7" name="Content Placeholder 6">
            <a:extLst>
              <a:ext uri="{FF2B5EF4-FFF2-40B4-BE49-F238E27FC236}">
                <a16:creationId xmlns:a16="http://schemas.microsoft.com/office/drawing/2014/main" id="{879D30FA-77A4-7437-FEDB-F3D99DC282D7}"/>
              </a:ext>
            </a:extLst>
          </p:cNvPr>
          <p:cNvSpPr>
            <a:spLocks noGrp="1"/>
          </p:cNvSpPr>
          <p:nvPr>
            <p:ph sz="half" idx="2"/>
          </p:nvPr>
        </p:nvSpPr>
        <p:spPr>
          <a:xfrm>
            <a:off x="4629150" y="1369219"/>
            <a:ext cx="3886200" cy="3077522"/>
          </a:xfrm>
        </p:spPr>
        <p:txBody>
          <a:bodyPr>
            <a:normAutofit/>
          </a:bodyPr>
          <a:lstStyle/>
          <a:p>
            <a:r>
              <a:rPr lang="en-US" sz="3200" dirty="0"/>
              <a:t>Heaven</a:t>
            </a:r>
          </a:p>
          <a:p>
            <a:r>
              <a:rPr lang="en-US" sz="3200" dirty="0"/>
              <a:t>Jesus</a:t>
            </a:r>
          </a:p>
          <a:p>
            <a:r>
              <a:rPr lang="en-US" sz="3200" dirty="0"/>
              <a:t>Entered Heaven with His own blood.</a:t>
            </a:r>
          </a:p>
          <a:p>
            <a:r>
              <a:rPr lang="en-US" sz="3200" dirty="0"/>
              <a:t>Makes intercession for us</a:t>
            </a:r>
          </a:p>
        </p:txBody>
      </p:sp>
      <p:sp>
        <p:nvSpPr>
          <p:cNvPr id="8" name="Title 4">
            <a:extLst>
              <a:ext uri="{FF2B5EF4-FFF2-40B4-BE49-F238E27FC236}">
                <a16:creationId xmlns:a16="http://schemas.microsoft.com/office/drawing/2014/main" id="{4528393F-3911-6D3F-FFE4-7FDF9D385873}"/>
              </a:ext>
            </a:extLst>
          </p:cNvPr>
          <p:cNvSpPr txBox="1">
            <a:spLocks/>
          </p:cNvSpPr>
          <p:nvPr/>
        </p:nvSpPr>
        <p:spPr>
          <a:xfrm>
            <a:off x="4514850" y="274342"/>
            <a:ext cx="4000500" cy="994172"/>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3600" b="1" dirty="0"/>
              <a:t>   </a:t>
            </a:r>
            <a:r>
              <a:rPr lang="en-US" sz="3600" b="1" u="sng" dirty="0"/>
              <a:t>Heavenly Things</a:t>
            </a:r>
          </a:p>
        </p:txBody>
      </p:sp>
      <p:sp>
        <p:nvSpPr>
          <p:cNvPr id="10" name="TextBox 9">
            <a:extLst>
              <a:ext uri="{FF2B5EF4-FFF2-40B4-BE49-F238E27FC236}">
                <a16:creationId xmlns:a16="http://schemas.microsoft.com/office/drawing/2014/main" id="{5962EDAC-085E-4615-8FCC-F6ED50881ECB}"/>
              </a:ext>
            </a:extLst>
          </p:cNvPr>
          <p:cNvSpPr txBox="1"/>
          <p:nvPr/>
        </p:nvSpPr>
        <p:spPr>
          <a:xfrm>
            <a:off x="501041" y="4446741"/>
            <a:ext cx="8014309" cy="646331"/>
          </a:xfrm>
          <a:prstGeom prst="rect">
            <a:avLst/>
          </a:prstGeom>
          <a:noFill/>
        </p:spPr>
        <p:txBody>
          <a:bodyPr wrap="square" rtlCol="0">
            <a:spAutoFit/>
          </a:bodyPr>
          <a:lstStyle/>
          <a:p>
            <a:pPr algn="ctr"/>
            <a:r>
              <a:rPr lang="en-US" sz="3600" b="1" dirty="0"/>
              <a:t>This is only the beginning!</a:t>
            </a:r>
            <a:endParaRPr lang="en-US" b="1" dirty="0"/>
          </a:p>
        </p:txBody>
      </p:sp>
    </p:spTree>
    <p:extLst>
      <p:ext uri="{BB962C8B-B14F-4D97-AF65-F5344CB8AC3E}">
        <p14:creationId xmlns:p14="http://schemas.microsoft.com/office/powerpoint/2010/main" val="2276739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nodeType="clickEffect">
                                  <p:stCondLst>
                                    <p:cond delay="0"/>
                                  </p:stCondLst>
                                  <p:childTnLst>
                                    <p:set>
                                      <p:cBhvr>
                                        <p:cTn id="38" dur="1" fill="hold">
                                          <p:stCondLst>
                                            <p:cond delay="0"/>
                                          </p:stCondLst>
                                        </p:cTn>
                                        <p:tgtEl>
                                          <p:spTgt spid="10">
                                            <p:txEl>
                                              <p:pRg st="0" end="0"/>
                                            </p:txEl>
                                          </p:spTgt>
                                        </p:tgtEl>
                                        <p:attrNameLst>
                                          <p:attrName>style.visibility</p:attrName>
                                        </p:attrNameLst>
                                      </p:cBhvr>
                                      <p:to>
                                        <p:strVal val="visible"/>
                                      </p:to>
                                    </p:set>
                                    <p:anim calcmode="lin" valueType="num">
                                      <p:cBhvr>
                                        <p:cTn id="39" dur="5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40" dur="500" fill="hold"/>
                                        <p:tgtEl>
                                          <p:spTgt spid="10">
                                            <p:txEl>
                                              <p:pRg st="0" end="0"/>
                                            </p:txEl>
                                          </p:spTgt>
                                        </p:tgtEl>
                                        <p:attrNameLst>
                                          <p:attrName>ppt_h</p:attrName>
                                        </p:attrNameLst>
                                      </p:cBhvr>
                                      <p:tavLst>
                                        <p:tav tm="0">
                                          <p:val>
                                            <p:fltVal val="0"/>
                                          </p:val>
                                        </p:tav>
                                        <p:tav tm="100000">
                                          <p:val>
                                            <p:strVal val="#ppt_h"/>
                                          </p:val>
                                        </p:tav>
                                      </p:tavLst>
                                    </p:anim>
                                    <p:animEffect transition="in" filter="fade">
                                      <p:cBhvr>
                                        <p:cTn id="41"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D0FF7BD-1060-7133-9483-CE7081951540}"/>
              </a:ext>
            </a:extLst>
          </p:cNvPr>
          <p:cNvSpPr>
            <a:spLocks noGrp="1"/>
          </p:cNvSpPr>
          <p:nvPr>
            <p:ph type="title"/>
          </p:nvPr>
        </p:nvSpPr>
        <p:spPr>
          <a:xfrm>
            <a:off x="272136" y="-95969"/>
            <a:ext cx="4267201" cy="2063414"/>
          </a:xfrm>
        </p:spPr>
        <p:txBody>
          <a:bodyPr>
            <a:noAutofit/>
          </a:bodyPr>
          <a:lstStyle/>
          <a:p>
            <a:pPr algn="ctr"/>
            <a:br>
              <a:rPr lang="en-US" sz="3600" b="1" dirty="0"/>
            </a:br>
            <a:br>
              <a:rPr lang="en-US" sz="3600" b="1" dirty="0"/>
            </a:br>
            <a:br>
              <a:rPr lang="en-US" sz="3600" b="1" dirty="0"/>
            </a:br>
            <a:r>
              <a:rPr lang="en-US" sz="4400" b="1" dirty="0">
                <a:latin typeface="Arial" panose="020B0604020202020204" pitchFamily="34" charset="0"/>
                <a:cs typeface="Arial" panose="020B0604020202020204" pitchFamily="34" charset="0"/>
              </a:rPr>
              <a:t>Is there a theme running throughout?      </a:t>
            </a:r>
            <a:endParaRPr lang="en-US" sz="4000" b="1" dirty="0">
              <a:latin typeface="Arial" panose="020B0604020202020204" pitchFamily="34" charset="0"/>
              <a:cs typeface="Arial" panose="020B0604020202020204" pitchFamily="34" charset="0"/>
            </a:endParaRPr>
          </a:p>
        </p:txBody>
      </p:sp>
      <p:sp>
        <p:nvSpPr>
          <p:cNvPr id="2" name="Oval 1">
            <a:extLst>
              <a:ext uri="{FF2B5EF4-FFF2-40B4-BE49-F238E27FC236}">
                <a16:creationId xmlns:a16="http://schemas.microsoft.com/office/drawing/2014/main" id="{A802E8EB-5C43-D5A3-3C07-4A318C64F511}"/>
              </a:ext>
            </a:extLst>
          </p:cNvPr>
          <p:cNvSpPr/>
          <p:nvPr/>
        </p:nvSpPr>
        <p:spPr>
          <a:xfrm>
            <a:off x="4539337" y="227052"/>
            <a:ext cx="4604663" cy="174039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i="1" dirty="0"/>
              <a:t>Many</a:t>
            </a:r>
            <a:endParaRPr lang="en-US" sz="3600" i="1" dirty="0"/>
          </a:p>
        </p:txBody>
      </p:sp>
    </p:spTree>
    <p:extLst>
      <p:ext uri="{BB962C8B-B14F-4D97-AF65-F5344CB8AC3E}">
        <p14:creationId xmlns:p14="http://schemas.microsoft.com/office/powerpoint/2010/main" val="47877663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D0FF7BD-1060-7133-9483-CE7081951540}"/>
              </a:ext>
            </a:extLst>
          </p:cNvPr>
          <p:cNvSpPr>
            <a:spLocks noGrp="1"/>
          </p:cNvSpPr>
          <p:nvPr>
            <p:ph type="title"/>
          </p:nvPr>
        </p:nvSpPr>
        <p:spPr>
          <a:xfrm>
            <a:off x="272136" y="-95969"/>
            <a:ext cx="4267201" cy="2063414"/>
          </a:xfrm>
        </p:spPr>
        <p:txBody>
          <a:bodyPr>
            <a:noAutofit/>
          </a:bodyPr>
          <a:lstStyle/>
          <a:p>
            <a:pPr algn="ctr"/>
            <a:br>
              <a:rPr lang="en-US" sz="3600" b="1" dirty="0"/>
            </a:br>
            <a:br>
              <a:rPr lang="en-US" sz="3600" b="1" dirty="0"/>
            </a:br>
            <a:br>
              <a:rPr lang="en-US" sz="3600" b="1" dirty="0"/>
            </a:br>
            <a:r>
              <a:rPr lang="en-US" sz="4400" b="1" dirty="0">
                <a:latin typeface="Arial" panose="020B0604020202020204" pitchFamily="34" charset="0"/>
                <a:cs typeface="Arial" panose="020B0604020202020204" pitchFamily="34" charset="0"/>
              </a:rPr>
              <a:t>Is there a theme running throughout?      </a:t>
            </a:r>
            <a:endParaRPr lang="en-US" sz="4000" b="1" dirty="0">
              <a:latin typeface="Arial" panose="020B0604020202020204" pitchFamily="34" charset="0"/>
              <a:cs typeface="Arial" panose="020B0604020202020204" pitchFamily="34" charset="0"/>
            </a:endParaRPr>
          </a:p>
        </p:txBody>
      </p:sp>
      <p:sp>
        <p:nvSpPr>
          <p:cNvPr id="2" name="Oval 1">
            <a:extLst>
              <a:ext uri="{FF2B5EF4-FFF2-40B4-BE49-F238E27FC236}">
                <a16:creationId xmlns:a16="http://schemas.microsoft.com/office/drawing/2014/main" id="{A802E8EB-5C43-D5A3-3C07-4A318C64F511}"/>
              </a:ext>
            </a:extLst>
          </p:cNvPr>
          <p:cNvSpPr/>
          <p:nvPr/>
        </p:nvSpPr>
        <p:spPr>
          <a:xfrm>
            <a:off x="4539337" y="227052"/>
            <a:ext cx="4604663" cy="174039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i="1" dirty="0">
                <a:solidFill>
                  <a:schemeClr val="tx1"/>
                </a:solidFill>
                <a:effectLst>
                  <a:outerShdw blurRad="38100" dist="38100" dir="2700000" algn="tl">
                    <a:srgbClr val="000000">
                      <a:alpha val="43137"/>
                    </a:srgbClr>
                  </a:outerShdw>
                </a:effectLst>
              </a:rPr>
              <a:t>Salvation by Grace through Faith</a:t>
            </a:r>
            <a:endParaRPr lang="en-US" sz="3600" i="1" dirty="0">
              <a:solidFill>
                <a:schemeClr val="tx1"/>
              </a:solidFill>
              <a:effectLst>
                <a:outerShdw blurRad="38100" dist="38100" dir="2700000" algn="tl">
                  <a:srgbClr val="000000">
                    <a:alpha val="43137"/>
                  </a:srgbClr>
                </a:outerShdw>
              </a:effectLst>
            </a:endParaRPr>
          </a:p>
        </p:txBody>
      </p:sp>
      <p:sp>
        <p:nvSpPr>
          <p:cNvPr id="3" name="TextBox 2">
            <a:extLst>
              <a:ext uri="{FF2B5EF4-FFF2-40B4-BE49-F238E27FC236}">
                <a16:creationId xmlns:a16="http://schemas.microsoft.com/office/drawing/2014/main" id="{39B29324-FA3B-28B3-C708-26E684418BE5}"/>
              </a:ext>
            </a:extLst>
          </p:cNvPr>
          <p:cNvSpPr txBox="1"/>
          <p:nvPr/>
        </p:nvSpPr>
        <p:spPr>
          <a:xfrm>
            <a:off x="132347" y="2057400"/>
            <a:ext cx="9011653" cy="3108543"/>
          </a:xfrm>
          <a:prstGeom prst="rect">
            <a:avLst/>
          </a:prstGeom>
          <a:noFill/>
        </p:spPr>
        <p:txBody>
          <a:bodyPr wrap="square" rtlCol="0">
            <a:spAutoFit/>
          </a:bodyPr>
          <a:lstStyle/>
          <a:p>
            <a:pPr marL="457200" indent="-457200">
              <a:buFont typeface="Arial" panose="020B0604020202020204" pitchFamily="34" charset="0"/>
              <a:buChar char="•"/>
            </a:pPr>
            <a:r>
              <a:rPr lang="en-US" sz="2800" dirty="0"/>
              <a:t>Genesis 15:6  </a:t>
            </a:r>
            <a:r>
              <a:rPr lang="en-US" sz="2800" b="0" i="0" dirty="0">
                <a:effectLst/>
                <a:latin typeface="system-ui"/>
              </a:rPr>
              <a:t>And he </a:t>
            </a:r>
            <a:r>
              <a:rPr lang="en-US" sz="2800" b="1" i="0" dirty="0">
                <a:solidFill>
                  <a:srgbClr val="FFFF00"/>
                </a:solidFill>
                <a:effectLst>
                  <a:outerShdw blurRad="38100" dist="38100" dir="2700000" algn="tl">
                    <a:srgbClr val="000000">
                      <a:alpha val="43137"/>
                    </a:srgbClr>
                  </a:outerShdw>
                </a:effectLst>
                <a:latin typeface="system-ui"/>
              </a:rPr>
              <a:t>believed</a:t>
            </a:r>
            <a:r>
              <a:rPr lang="en-US" sz="2800" b="0" i="0" dirty="0">
                <a:effectLst/>
                <a:latin typeface="system-ui"/>
              </a:rPr>
              <a:t> in the </a:t>
            </a:r>
            <a:r>
              <a:rPr lang="en-US" sz="2800" b="0" i="0" cap="small" dirty="0">
                <a:effectLst/>
                <a:latin typeface="system-ui"/>
              </a:rPr>
              <a:t>Lord</a:t>
            </a:r>
            <a:r>
              <a:rPr lang="en-US" sz="2800" b="0" i="0" dirty="0">
                <a:effectLst/>
                <a:latin typeface="system-ui"/>
              </a:rPr>
              <a:t>, and He accounted it to him for righteousness.</a:t>
            </a:r>
          </a:p>
          <a:p>
            <a:pPr marL="457200" indent="-457200">
              <a:buFont typeface="Arial" panose="020B0604020202020204" pitchFamily="34" charset="0"/>
              <a:buChar char="•"/>
            </a:pPr>
            <a:r>
              <a:rPr lang="en-US" sz="2800" dirty="0">
                <a:latin typeface="system-ui"/>
              </a:rPr>
              <a:t>Habakkuk 2:4 </a:t>
            </a:r>
            <a:r>
              <a:rPr lang="en-US" sz="2800" b="0" i="0" dirty="0">
                <a:effectLst/>
                <a:latin typeface="system-ui"/>
              </a:rPr>
              <a:t> But the just shall </a:t>
            </a:r>
            <a:r>
              <a:rPr lang="en-US" sz="2800" b="1" i="0" dirty="0">
                <a:effectLst/>
                <a:latin typeface="system-ui"/>
              </a:rPr>
              <a:t>live</a:t>
            </a:r>
            <a:r>
              <a:rPr lang="en-US" sz="2800" b="0" i="0" dirty="0">
                <a:effectLst/>
                <a:latin typeface="system-ui"/>
              </a:rPr>
              <a:t> </a:t>
            </a:r>
            <a:r>
              <a:rPr lang="en-US" sz="2800" b="1" i="0" dirty="0">
                <a:effectLst/>
                <a:latin typeface="system-ui"/>
              </a:rPr>
              <a:t>by</a:t>
            </a:r>
            <a:r>
              <a:rPr lang="en-US" sz="2800" b="0" i="0" dirty="0">
                <a:effectLst/>
                <a:latin typeface="system-ui"/>
              </a:rPr>
              <a:t> his</a:t>
            </a:r>
            <a:r>
              <a:rPr lang="en-US" sz="2800" b="1" i="0" dirty="0">
                <a:solidFill>
                  <a:srgbClr val="FFFF00"/>
                </a:solidFill>
                <a:effectLst>
                  <a:outerShdw blurRad="38100" dist="38100" dir="2700000" algn="tl">
                    <a:srgbClr val="000000">
                      <a:alpha val="43137"/>
                    </a:srgbClr>
                  </a:outerShdw>
                </a:effectLst>
                <a:latin typeface="system-ui"/>
              </a:rPr>
              <a:t> faith</a:t>
            </a:r>
            <a:r>
              <a:rPr lang="en-US" sz="2800" b="0" i="0" dirty="0">
                <a:effectLst/>
                <a:latin typeface="system-ui"/>
              </a:rPr>
              <a:t>.</a:t>
            </a:r>
          </a:p>
          <a:p>
            <a:pPr marL="457200" indent="-457200">
              <a:buFont typeface="Arial" panose="020B0604020202020204" pitchFamily="34" charset="0"/>
              <a:buChar char="•"/>
            </a:pPr>
            <a:r>
              <a:rPr lang="en-US" sz="2800" dirty="0">
                <a:latin typeface="system-ui"/>
              </a:rPr>
              <a:t>Jonah 3:5, 10 </a:t>
            </a:r>
            <a:r>
              <a:rPr lang="en-US" sz="2800" b="1" i="0" baseline="30000" dirty="0">
                <a:effectLst/>
                <a:latin typeface="system-ui"/>
              </a:rPr>
              <a:t> ”</a:t>
            </a:r>
            <a:r>
              <a:rPr lang="en-US" sz="2800" b="0" i="0" dirty="0">
                <a:effectLst/>
                <a:latin typeface="system-ui"/>
              </a:rPr>
              <a:t>So the people of Nineveh </a:t>
            </a:r>
            <a:r>
              <a:rPr lang="en-US" sz="2800" b="1" i="0" dirty="0">
                <a:solidFill>
                  <a:srgbClr val="FFFF00"/>
                </a:solidFill>
                <a:effectLst>
                  <a:outerShdw blurRad="38100" dist="38100" dir="2700000" algn="tl">
                    <a:srgbClr val="000000">
                      <a:alpha val="43137"/>
                    </a:srgbClr>
                  </a:outerShdw>
                </a:effectLst>
                <a:latin typeface="system-ui"/>
              </a:rPr>
              <a:t>believed</a:t>
            </a:r>
            <a:r>
              <a:rPr lang="en-US" sz="2800" b="0" i="0" dirty="0">
                <a:effectLst/>
                <a:latin typeface="system-ui"/>
              </a:rPr>
              <a:t> God, proclaimed a fast, and put on sackcloth, from the greatest to the least of them….God </a:t>
            </a:r>
            <a:r>
              <a:rPr lang="en-US" sz="2800" b="1" i="0" dirty="0">
                <a:solidFill>
                  <a:srgbClr val="FFFF00"/>
                </a:solidFill>
                <a:effectLst>
                  <a:outerShdw blurRad="38100" dist="38100" dir="2700000" algn="tl">
                    <a:srgbClr val="000000">
                      <a:alpha val="43137"/>
                    </a:srgbClr>
                  </a:outerShdw>
                </a:effectLst>
                <a:latin typeface="system-ui"/>
              </a:rPr>
              <a:t>relented from the disaster </a:t>
            </a:r>
            <a:r>
              <a:rPr lang="en-US" sz="2800" b="0" i="0" dirty="0">
                <a:effectLst/>
                <a:latin typeface="system-ui"/>
              </a:rPr>
              <a:t>that He had said He would bring upon them…”</a:t>
            </a:r>
            <a:endParaRPr lang="en-US" sz="2800" dirty="0"/>
          </a:p>
        </p:txBody>
      </p:sp>
    </p:spTree>
    <p:extLst>
      <p:ext uri="{BB962C8B-B14F-4D97-AF65-F5344CB8AC3E}">
        <p14:creationId xmlns:p14="http://schemas.microsoft.com/office/powerpoint/2010/main" val="2825845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80808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808080"/>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D0FF7BD-1060-7133-9483-CE7081951540}"/>
              </a:ext>
            </a:extLst>
          </p:cNvPr>
          <p:cNvSpPr>
            <a:spLocks noGrp="1"/>
          </p:cNvSpPr>
          <p:nvPr>
            <p:ph type="title"/>
          </p:nvPr>
        </p:nvSpPr>
        <p:spPr>
          <a:xfrm>
            <a:off x="272136" y="-95969"/>
            <a:ext cx="4267201" cy="2063414"/>
          </a:xfrm>
        </p:spPr>
        <p:txBody>
          <a:bodyPr>
            <a:noAutofit/>
          </a:bodyPr>
          <a:lstStyle/>
          <a:p>
            <a:pPr algn="ctr"/>
            <a:br>
              <a:rPr lang="en-US" sz="3600" b="1" dirty="0"/>
            </a:br>
            <a:br>
              <a:rPr lang="en-US" sz="3600" b="1" dirty="0"/>
            </a:br>
            <a:br>
              <a:rPr lang="en-US" sz="3600" b="1" dirty="0"/>
            </a:br>
            <a:r>
              <a:rPr lang="en-US" sz="4400" b="1" dirty="0">
                <a:latin typeface="Arial" panose="020B0604020202020204" pitchFamily="34" charset="0"/>
                <a:cs typeface="Arial" panose="020B0604020202020204" pitchFamily="34" charset="0"/>
              </a:rPr>
              <a:t>Is there a theme running throughout?      </a:t>
            </a:r>
            <a:endParaRPr lang="en-US" sz="4000" b="1" dirty="0">
              <a:latin typeface="Arial" panose="020B0604020202020204" pitchFamily="34" charset="0"/>
              <a:cs typeface="Arial" panose="020B0604020202020204" pitchFamily="34" charset="0"/>
            </a:endParaRPr>
          </a:p>
        </p:txBody>
      </p:sp>
      <p:sp>
        <p:nvSpPr>
          <p:cNvPr id="2" name="Oval 1">
            <a:extLst>
              <a:ext uri="{FF2B5EF4-FFF2-40B4-BE49-F238E27FC236}">
                <a16:creationId xmlns:a16="http://schemas.microsoft.com/office/drawing/2014/main" id="{A802E8EB-5C43-D5A3-3C07-4A318C64F511}"/>
              </a:ext>
            </a:extLst>
          </p:cNvPr>
          <p:cNvSpPr/>
          <p:nvPr/>
        </p:nvSpPr>
        <p:spPr>
          <a:xfrm>
            <a:off x="4539337" y="227052"/>
            <a:ext cx="4604663" cy="174039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i="1" dirty="0">
                <a:solidFill>
                  <a:schemeClr val="tx1"/>
                </a:solidFill>
                <a:effectLst>
                  <a:outerShdw blurRad="38100" dist="38100" dir="2700000" algn="tl">
                    <a:srgbClr val="000000">
                      <a:alpha val="43137"/>
                    </a:srgbClr>
                  </a:outerShdw>
                </a:effectLst>
              </a:rPr>
              <a:t>Salvation by Grace through Faith</a:t>
            </a:r>
            <a:endParaRPr lang="en-US" sz="3600" i="1" dirty="0">
              <a:solidFill>
                <a:schemeClr val="tx1"/>
              </a:solidFill>
              <a:effectLst>
                <a:outerShdw blurRad="38100" dist="38100" dir="2700000" algn="tl">
                  <a:srgbClr val="000000">
                    <a:alpha val="43137"/>
                  </a:srgbClr>
                </a:outerShdw>
              </a:effectLst>
            </a:endParaRPr>
          </a:p>
        </p:txBody>
      </p:sp>
      <p:sp>
        <p:nvSpPr>
          <p:cNvPr id="3" name="TextBox 2">
            <a:extLst>
              <a:ext uri="{FF2B5EF4-FFF2-40B4-BE49-F238E27FC236}">
                <a16:creationId xmlns:a16="http://schemas.microsoft.com/office/drawing/2014/main" id="{39B29324-FA3B-28B3-C708-26E684418BE5}"/>
              </a:ext>
            </a:extLst>
          </p:cNvPr>
          <p:cNvSpPr txBox="1"/>
          <p:nvPr/>
        </p:nvSpPr>
        <p:spPr>
          <a:xfrm>
            <a:off x="132347" y="2057400"/>
            <a:ext cx="9011653" cy="3108543"/>
          </a:xfrm>
          <a:prstGeom prst="rect">
            <a:avLst/>
          </a:prstGeom>
          <a:noFill/>
        </p:spPr>
        <p:txBody>
          <a:bodyPr wrap="square" rtlCol="0">
            <a:spAutoFit/>
          </a:bodyPr>
          <a:lstStyle/>
          <a:p>
            <a:pPr marL="457200" indent="-457200">
              <a:buFont typeface="Arial" panose="020B0604020202020204" pitchFamily="34" charset="0"/>
              <a:buChar char="•"/>
            </a:pPr>
            <a:r>
              <a:rPr lang="en-US" sz="2800" dirty="0"/>
              <a:t>11:1   Now faith is the substance of things hoped for, the evidence of things not seen. </a:t>
            </a:r>
            <a:r>
              <a:rPr lang="en-US" sz="2800" b="1" baseline="30000" dirty="0"/>
              <a:t>2 </a:t>
            </a:r>
            <a:r>
              <a:rPr lang="en-US" sz="2800" dirty="0"/>
              <a:t>For by it the elders obtained a </a:t>
            </a:r>
            <a:r>
              <a:rPr lang="en-US" sz="2800" i="1" dirty="0"/>
              <a:t>good</a:t>
            </a:r>
            <a:r>
              <a:rPr lang="en-US" sz="2800" dirty="0"/>
              <a:t> testimony.</a:t>
            </a:r>
          </a:p>
          <a:p>
            <a:pPr marL="457200" indent="-457200">
              <a:buFont typeface="Arial" panose="020B0604020202020204" pitchFamily="34" charset="0"/>
              <a:buChar char="•"/>
            </a:pPr>
            <a:r>
              <a:rPr lang="en-US" sz="2800" dirty="0"/>
              <a:t>HEBREWS 11 then provides a long list of those who “obtained that good testimony “by faith.”</a:t>
            </a:r>
          </a:p>
          <a:p>
            <a:pPr marL="457200" indent="-457200">
              <a:buFont typeface="Arial" panose="020B0604020202020204" pitchFamily="34" charset="0"/>
              <a:buChar char="•"/>
            </a:pPr>
            <a:r>
              <a:rPr lang="en-US" sz="2800" dirty="0"/>
              <a:t>It was always an active (not a dead, inactive) faith.</a:t>
            </a:r>
          </a:p>
          <a:p>
            <a:pPr marL="457200" indent="-457200">
              <a:buFont typeface="Arial" panose="020B0604020202020204" pitchFamily="34" charset="0"/>
              <a:buChar char="•"/>
            </a:pPr>
            <a:endParaRPr lang="en-US" sz="2800" dirty="0"/>
          </a:p>
        </p:txBody>
      </p:sp>
      <p:cxnSp>
        <p:nvCxnSpPr>
          <p:cNvPr id="5" name="Straight Connector 4">
            <a:extLst>
              <a:ext uri="{FF2B5EF4-FFF2-40B4-BE49-F238E27FC236}">
                <a16:creationId xmlns:a16="http://schemas.microsoft.com/office/drawing/2014/main" id="{40A97598-24FC-B8F4-3D71-018EF201EC93}"/>
              </a:ext>
            </a:extLst>
          </p:cNvPr>
          <p:cNvCxnSpPr>
            <a:cxnSpLocks/>
          </p:cNvCxnSpPr>
          <p:nvPr/>
        </p:nvCxnSpPr>
        <p:spPr>
          <a:xfrm>
            <a:off x="5582653" y="2966725"/>
            <a:ext cx="2668411"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AFEF720-673C-8969-FA5B-86297A49A5BE}"/>
              </a:ext>
            </a:extLst>
          </p:cNvPr>
          <p:cNvCxnSpPr>
            <a:cxnSpLocks/>
          </p:cNvCxnSpPr>
          <p:nvPr/>
        </p:nvCxnSpPr>
        <p:spPr>
          <a:xfrm>
            <a:off x="673768" y="3380873"/>
            <a:ext cx="3934327"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7659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nodeType="after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left)">
                                      <p:cBhvr>
                                        <p:cTn id="10" dur="500"/>
                                        <p:tgtEl>
                                          <p:spTgt spid="5"/>
                                        </p:tgtEl>
                                      </p:cBhvr>
                                    </p:animEffec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left)">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D104D00-E586-A799-F49F-278A9410126B}"/>
              </a:ext>
            </a:extLst>
          </p:cNvPr>
          <p:cNvSpPr>
            <a:spLocks noGrp="1"/>
          </p:cNvSpPr>
          <p:nvPr>
            <p:ph type="title"/>
          </p:nvPr>
        </p:nvSpPr>
        <p:spPr>
          <a:xfrm>
            <a:off x="628650" y="273844"/>
            <a:ext cx="7886700" cy="994172"/>
          </a:xfrm>
        </p:spPr>
        <p:txBody>
          <a:bodyPr>
            <a:normAutofit fontScale="90000"/>
          </a:bodyPr>
          <a:lstStyle/>
          <a:p>
            <a:r>
              <a:rPr lang="en-US" sz="3600" b="1" dirty="0"/>
              <a:t>   </a:t>
            </a:r>
            <a:r>
              <a:rPr lang="en-US" sz="3600" b="1" dirty="0">
                <a:latin typeface="Arial" panose="020B0604020202020204" pitchFamily="34" charset="0"/>
                <a:cs typeface="Arial" panose="020B0604020202020204" pitchFamily="34" charset="0"/>
              </a:rPr>
              <a:t>Examples of Acceptable O.T. Faith</a:t>
            </a:r>
          </a:p>
        </p:txBody>
      </p:sp>
      <p:sp>
        <p:nvSpPr>
          <p:cNvPr id="6" name="Content Placeholder 5">
            <a:extLst>
              <a:ext uri="{FF2B5EF4-FFF2-40B4-BE49-F238E27FC236}">
                <a16:creationId xmlns:a16="http://schemas.microsoft.com/office/drawing/2014/main" id="{7034E0CF-7050-B3DA-73C4-606284628C17}"/>
              </a:ext>
            </a:extLst>
          </p:cNvPr>
          <p:cNvSpPr>
            <a:spLocks noGrp="1"/>
          </p:cNvSpPr>
          <p:nvPr>
            <p:ph sz="half" idx="1"/>
          </p:nvPr>
        </p:nvSpPr>
        <p:spPr>
          <a:xfrm>
            <a:off x="830178" y="1366338"/>
            <a:ext cx="4728411" cy="3397667"/>
          </a:xfrm>
        </p:spPr>
        <p:txBody>
          <a:bodyPr>
            <a:normAutofit/>
          </a:bodyPr>
          <a:lstStyle/>
          <a:p>
            <a:r>
              <a:rPr lang="en-US" sz="3200" dirty="0"/>
              <a:t> vs. 4  Abel </a:t>
            </a:r>
          </a:p>
          <a:p>
            <a:r>
              <a:rPr lang="en-US" sz="3200" dirty="0"/>
              <a:t> vs. 5  Enoch</a:t>
            </a:r>
          </a:p>
          <a:p>
            <a:r>
              <a:rPr lang="en-US" sz="3200" dirty="0"/>
              <a:t> vs. 7  Noah </a:t>
            </a:r>
          </a:p>
          <a:p>
            <a:r>
              <a:rPr lang="en-US" sz="3200" dirty="0"/>
              <a:t> vs. 8  Abraham</a:t>
            </a:r>
          </a:p>
          <a:p>
            <a:r>
              <a:rPr lang="en-US" sz="3200" dirty="0"/>
              <a:t> vs. 11 Sarah</a:t>
            </a:r>
          </a:p>
          <a:p>
            <a:r>
              <a:rPr lang="en-US" sz="3200" dirty="0"/>
              <a:t> vs. 20 Isaac</a:t>
            </a:r>
          </a:p>
          <a:p>
            <a:endParaRPr lang="en-US" sz="3200" dirty="0"/>
          </a:p>
        </p:txBody>
      </p:sp>
      <p:sp>
        <p:nvSpPr>
          <p:cNvPr id="7" name="Content Placeholder 6">
            <a:extLst>
              <a:ext uri="{FF2B5EF4-FFF2-40B4-BE49-F238E27FC236}">
                <a16:creationId xmlns:a16="http://schemas.microsoft.com/office/drawing/2014/main" id="{879D30FA-77A4-7437-FEDB-F3D99DC282D7}"/>
              </a:ext>
            </a:extLst>
          </p:cNvPr>
          <p:cNvSpPr>
            <a:spLocks noGrp="1"/>
          </p:cNvSpPr>
          <p:nvPr>
            <p:ph sz="half" idx="2"/>
          </p:nvPr>
        </p:nvSpPr>
        <p:spPr>
          <a:xfrm>
            <a:off x="4334376" y="1345154"/>
            <a:ext cx="4286250" cy="3397667"/>
          </a:xfrm>
        </p:spPr>
        <p:txBody>
          <a:bodyPr>
            <a:normAutofit/>
          </a:bodyPr>
          <a:lstStyle/>
          <a:p>
            <a:r>
              <a:rPr lang="en-US" sz="3200" dirty="0"/>
              <a:t>“Offered a sacrifice”</a:t>
            </a:r>
          </a:p>
          <a:p>
            <a:r>
              <a:rPr lang="en-US" sz="3200" dirty="0"/>
              <a:t>“Pleased God”</a:t>
            </a:r>
          </a:p>
          <a:p>
            <a:r>
              <a:rPr lang="en-US" sz="3200" dirty="0"/>
              <a:t>“Prepared an ark.”</a:t>
            </a:r>
          </a:p>
          <a:p>
            <a:r>
              <a:rPr lang="en-US" sz="3200" dirty="0"/>
              <a:t>“Obeyed when called”</a:t>
            </a:r>
          </a:p>
          <a:p>
            <a:r>
              <a:rPr lang="en-US" sz="3200" dirty="0"/>
              <a:t>“Bore a child”</a:t>
            </a:r>
          </a:p>
          <a:p>
            <a:r>
              <a:rPr lang="en-US" sz="3200" dirty="0"/>
              <a:t>“Blessed Jacob &amp; Esau</a:t>
            </a:r>
          </a:p>
        </p:txBody>
      </p:sp>
      <p:sp>
        <p:nvSpPr>
          <p:cNvPr id="8" name="Title 4">
            <a:extLst>
              <a:ext uri="{FF2B5EF4-FFF2-40B4-BE49-F238E27FC236}">
                <a16:creationId xmlns:a16="http://schemas.microsoft.com/office/drawing/2014/main" id="{4528393F-3911-6D3F-FFE4-7FDF9D385873}"/>
              </a:ext>
            </a:extLst>
          </p:cNvPr>
          <p:cNvSpPr txBox="1">
            <a:spLocks/>
          </p:cNvSpPr>
          <p:nvPr/>
        </p:nvSpPr>
        <p:spPr>
          <a:xfrm>
            <a:off x="4262187" y="263633"/>
            <a:ext cx="4000500" cy="994172"/>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3600" b="1" dirty="0"/>
              <a:t>   </a:t>
            </a:r>
          </a:p>
        </p:txBody>
      </p:sp>
    </p:spTree>
    <p:extLst>
      <p:ext uri="{BB962C8B-B14F-4D97-AF65-F5344CB8AC3E}">
        <p14:creationId xmlns:p14="http://schemas.microsoft.com/office/powerpoint/2010/main" val="1314630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D0FF7BD-1060-7133-9483-CE7081951540}"/>
              </a:ext>
            </a:extLst>
          </p:cNvPr>
          <p:cNvSpPr>
            <a:spLocks noGrp="1"/>
          </p:cNvSpPr>
          <p:nvPr>
            <p:ph type="title"/>
          </p:nvPr>
        </p:nvSpPr>
        <p:spPr>
          <a:xfrm>
            <a:off x="272136" y="-95969"/>
            <a:ext cx="4267201" cy="2063414"/>
          </a:xfrm>
        </p:spPr>
        <p:txBody>
          <a:bodyPr>
            <a:noAutofit/>
          </a:bodyPr>
          <a:lstStyle/>
          <a:p>
            <a:pPr algn="ctr"/>
            <a:br>
              <a:rPr lang="en-US" sz="3600" b="1" dirty="0"/>
            </a:br>
            <a:br>
              <a:rPr lang="en-US" sz="3600" b="1" dirty="0"/>
            </a:br>
            <a:br>
              <a:rPr lang="en-US" sz="3600" b="1" dirty="0"/>
            </a:br>
            <a:r>
              <a:rPr lang="en-US" sz="4400" b="1" dirty="0">
                <a:latin typeface="Arial" panose="020B0604020202020204" pitchFamily="34" charset="0"/>
                <a:cs typeface="Arial" panose="020B0604020202020204" pitchFamily="34" charset="0"/>
              </a:rPr>
              <a:t>Is there a theme running throughout?      </a:t>
            </a:r>
            <a:endParaRPr lang="en-US" sz="4000" b="1" dirty="0">
              <a:latin typeface="Arial" panose="020B0604020202020204" pitchFamily="34" charset="0"/>
              <a:cs typeface="Arial" panose="020B0604020202020204" pitchFamily="34" charset="0"/>
            </a:endParaRPr>
          </a:p>
        </p:txBody>
      </p:sp>
      <p:sp>
        <p:nvSpPr>
          <p:cNvPr id="2" name="Oval 1">
            <a:extLst>
              <a:ext uri="{FF2B5EF4-FFF2-40B4-BE49-F238E27FC236}">
                <a16:creationId xmlns:a16="http://schemas.microsoft.com/office/drawing/2014/main" id="{A802E8EB-5C43-D5A3-3C07-4A318C64F511}"/>
              </a:ext>
            </a:extLst>
          </p:cNvPr>
          <p:cNvSpPr/>
          <p:nvPr/>
        </p:nvSpPr>
        <p:spPr>
          <a:xfrm>
            <a:off x="4539337" y="227052"/>
            <a:ext cx="4604663" cy="174039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i="1" dirty="0">
                <a:solidFill>
                  <a:schemeClr val="tx1"/>
                </a:solidFill>
                <a:effectLst>
                  <a:outerShdw blurRad="38100" dist="38100" dir="2700000" algn="tl">
                    <a:srgbClr val="000000">
                      <a:alpha val="43137"/>
                    </a:srgbClr>
                  </a:outerShdw>
                </a:effectLst>
              </a:rPr>
              <a:t>Salvation by Grace through Faith</a:t>
            </a:r>
            <a:endParaRPr lang="en-US" sz="3600" i="1" dirty="0">
              <a:solidFill>
                <a:schemeClr val="tx1"/>
              </a:solidFill>
              <a:effectLst>
                <a:outerShdw blurRad="38100" dist="38100" dir="2700000" algn="tl">
                  <a:srgbClr val="000000">
                    <a:alpha val="43137"/>
                  </a:srgbClr>
                </a:outerShdw>
              </a:effectLst>
            </a:endParaRPr>
          </a:p>
        </p:txBody>
      </p:sp>
      <p:sp>
        <p:nvSpPr>
          <p:cNvPr id="3" name="TextBox 2">
            <a:extLst>
              <a:ext uri="{FF2B5EF4-FFF2-40B4-BE49-F238E27FC236}">
                <a16:creationId xmlns:a16="http://schemas.microsoft.com/office/drawing/2014/main" id="{39B29324-FA3B-28B3-C708-26E684418BE5}"/>
              </a:ext>
            </a:extLst>
          </p:cNvPr>
          <p:cNvSpPr txBox="1"/>
          <p:nvPr/>
        </p:nvSpPr>
        <p:spPr>
          <a:xfrm>
            <a:off x="132348" y="2029727"/>
            <a:ext cx="9011653" cy="707886"/>
          </a:xfrm>
          <a:prstGeom prst="rect">
            <a:avLst/>
          </a:prstGeom>
          <a:noFill/>
        </p:spPr>
        <p:txBody>
          <a:bodyPr wrap="square" rtlCol="0">
            <a:spAutoFit/>
          </a:bodyPr>
          <a:lstStyle/>
          <a:p>
            <a:r>
              <a:rPr lang="en-US" sz="4000" dirty="0"/>
              <a:t> The same obedient faith is required of us!</a:t>
            </a:r>
          </a:p>
        </p:txBody>
      </p:sp>
      <p:sp>
        <p:nvSpPr>
          <p:cNvPr id="6" name="TextBox 5">
            <a:extLst>
              <a:ext uri="{FF2B5EF4-FFF2-40B4-BE49-F238E27FC236}">
                <a16:creationId xmlns:a16="http://schemas.microsoft.com/office/drawing/2014/main" id="{C79CA262-2EFB-DCA1-0137-8FF669A2CACD}"/>
              </a:ext>
            </a:extLst>
          </p:cNvPr>
          <p:cNvSpPr txBox="1"/>
          <p:nvPr/>
        </p:nvSpPr>
        <p:spPr>
          <a:xfrm>
            <a:off x="132348" y="2737613"/>
            <a:ext cx="8933060" cy="1815882"/>
          </a:xfrm>
          <a:prstGeom prst="rect">
            <a:avLst/>
          </a:prstGeom>
          <a:noFill/>
        </p:spPr>
        <p:txBody>
          <a:bodyPr wrap="square" rtlCol="0">
            <a:spAutoFit/>
          </a:bodyPr>
          <a:lstStyle/>
          <a:p>
            <a:pPr marL="457200" indent="-457200">
              <a:buFont typeface="Arial" panose="020B0604020202020204" pitchFamily="34" charset="0"/>
              <a:buChar char="•"/>
            </a:pPr>
            <a:r>
              <a:rPr lang="en-US" sz="2800" dirty="0"/>
              <a:t>11:6   </a:t>
            </a:r>
            <a:r>
              <a:rPr lang="en-US" sz="2800" b="0" i="0" dirty="0">
                <a:effectLst/>
                <a:latin typeface="system-ui"/>
              </a:rPr>
              <a:t>But without faith </a:t>
            </a:r>
            <a:r>
              <a:rPr lang="en-US" sz="2800" b="0" i="1" dirty="0">
                <a:effectLst/>
                <a:latin typeface="system-ui"/>
              </a:rPr>
              <a:t>it is</a:t>
            </a:r>
            <a:r>
              <a:rPr lang="en-US" sz="2800" b="0" i="0" dirty="0">
                <a:effectLst/>
                <a:latin typeface="system-ui"/>
              </a:rPr>
              <a:t> impossible to please </a:t>
            </a:r>
            <a:r>
              <a:rPr lang="en-US" sz="2800" b="0" i="1" dirty="0">
                <a:effectLst/>
                <a:latin typeface="system-ui"/>
              </a:rPr>
              <a:t>Him,</a:t>
            </a:r>
            <a:r>
              <a:rPr lang="en-US" sz="2800" b="0" i="0" dirty="0">
                <a:effectLst/>
                <a:latin typeface="system-ui"/>
              </a:rPr>
              <a:t> for he who comes to God must believe that He </a:t>
            </a:r>
            <a:r>
              <a:rPr lang="en-US" sz="2800" b="0" i="0" dirty="0" err="1">
                <a:effectLst/>
                <a:latin typeface="system-ui"/>
              </a:rPr>
              <a:t>is,and</a:t>
            </a:r>
            <a:r>
              <a:rPr lang="en-US" sz="2800" b="0" i="0" dirty="0">
                <a:effectLst/>
                <a:latin typeface="system-ui"/>
              </a:rPr>
              <a:t> that  He is a rewarder of those who diligently seek Him.</a:t>
            </a:r>
          </a:p>
          <a:p>
            <a:pPr marL="457200" indent="-457200">
              <a:buFont typeface="Arial" panose="020B0604020202020204" pitchFamily="34" charset="0"/>
              <a:buChar char="•"/>
            </a:pPr>
            <a:endParaRPr lang="en-US" sz="2800" dirty="0"/>
          </a:p>
        </p:txBody>
      </p:sp>
    </p:spTree>
    <p:extLst>
      <p:ext uri="{BB962C8B-B14F-4D97-AF65-F5344CB8AC3E}">
        <p14:creationId xmlns:p14="http://schemas.microsoft.com/office/powerpoint/2010/main" val="120730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E379C38-4BC5-2049-A41D-A27128157159}"/>
              </a:ext>
            </a:extLst>
          </p:cNvPr>
          <p:cNvSpPr>
            <a:spLocks noGrp="1"/>
          </p:cNvSpPr>
          <p:nvPr>
            <p:ph type="ctrTitle"/>
          </p:nvPr>
        </p:nvSpPr>
        <p:spPr>
          <a:xfrm>
            <a:off x="890913" y="781050"/>
            <a:ext cx="7362173" cy="1790700"/>
          </a:xfrm>
        </p:spPr>
        <p:txBody>
          <a:bodyPr>
            <a:normAutofit fontScale="90000"/>
          </a:bodyPr>
          <a:lstStyle/>
          <a:p>
            <a:r>
              <a:rPr lang="en-US" dirty="0"/>
              <a:t>Our faith must obey commands directed to us just as their faith demanded obedience of what commands were directed to them</a:t>
            </a:r>
          </a:p>
        </p:txBody>
      </p:sp>
      <p:sp>
        <p:nvSpPr>
          <p:cNvPr id="8" name="Subtitle 7">
            <a:extLst>
              <a:ext uri="{FF2B5EF4-FFF2-40B4-BE49-F238E27FC236}">
                <a16:creationId xmlns:a16="http://schemas.microsoft.com/office/drawing/2014/main" id="{AB355F7B-DA4E-DEB0-23F4-27A992B99ADE}"/>
              </a:ext>
            </a:extLst>
          </p:cNvPr>
          <p:cNvSpPr>
            <a:spLocks noGrp="1"/>
          </p:cNvSpPr>
          <p:nvPr>
            <p:ph type="subTitle" idx="1"/>
          </p:nvPr>
        </p:nvSpPr>
        <p:spPr>
          <a:xfrm>
            <a:off x="986582" y="2889417"/>
            <a:ext cx="7110087" cy="2007435"/>
          </a:xfrm>
        </p:spPr>
        <p:txBody>
          <a:bodyPr>
            <a:normAutofit/>
          </a:bodyPr>
          <a:lstStyle/>
          <a:p>
            <a:r>
              <a:rPr lang="en-US" sz="3600" b="0" i="0" dirty="0">
                <a:effectLst/>
                <a:latin typeface="system-ui"/>
              </a:rPr>
              <a:t>“He who </a:t>
            </a:r>
            <a:r>
              <a:rPr lang="en-US" sz="3600" b="1" i="0" dirty="0">
                <a:solidFill>
                  <a:srgbClr val="FFFF00"/>
                </a:solidFill>
                <a:effectLst>
                  <a:outerShdw blurRad="38100" dist="38100" dir="2700000" algn="tl">
                    <a:srgbClr val="000000">
                      <a:alpha val="43137"/>
                    </a:srgbClr>
                  </a:outerShdw>
                </a:effectLst>
                <a:latin typeface="system-ui"/>
              </a:rPr>
              <a:t>believes</a:t>
            </a:r>
            <a:r>
              <a:rPr lang="en-US" sz="3600" b="0" i="0" dirty="0">
                <a:effectLst/>
                <a:latin typeface="system-ui"/>
              </a:rPr>
              <a:t> and is </a:t>
            </a:r>
            <a:r>
              <a:rPr lang="en-US" sz="3600" b="1" i="0" dirty="0">
                <a:solidFill>
                  <a:srgbClr val="FFFF00"/>
                </a:solidFill>
                <a:latin typeface="system-ui"/>
              </a:rPr>
              <a:t>baptized</a:t>
            </a:r>
            <a:r>
              <a:rPr lang="en-US" sz="3600" b="0" i="0" dirty="0">
                <a:effectLst/>
                <a:latin typeface="system-ui"/>
              </a:rPr>
              <a:t> will be </a:t>
            </a:r>
            <a:r>
              <a:rPr lang="en-US" sz="3600" b="1" i="0" dirty="0">
                <a:solidFill>
                  <a:srgbClr val="FFFF00"/>
                </a:solidFill>
                <a:effectLst>
                  <a:outerShdw blurRad="38100" dist="38100" dir="2700000" algn="tl">
                    <a:srgbClr val="000000">
                      <a:alpha val="43137"/>
                    </a:srgbClr>
                  </a:outerShdw>
                </a:effectLst>
                <a:latin typeface="system-ui"/>
              </a:rPr>
              <a:t>saved</a:t>
            </a:r>
            <a:r>
              <a:rPr lang="en-US" sz="3600" b="0" i="0" dirty="0">
                <a:effectLst/>
                <a:latin typeface="system-ui"/>
              </a:rPr>
              <a:t>; but he who does not believe will be condemned.”                     </a:t>
            </a:r>
            <a:r>
              <a:rPr lang="en-US" sz="2800" dirty="0">
                <a:latin typeface="system-ui"/>
              </a:rPr>
              <a:t>Mark 16:16  </a:t>
            </a:r>
            <a:endParaRPr lang="en-US" sz="2800" dirty="0"/>
          </a:p>
        </p:txBody>
      </p:sp>
    </p:spTree>
    <p:extLst>
      <p:ext uri="{BB962C8B-B14F-4D97-AF65-F5344CB8AC3E}">
        <p14:creationId xmlns:p14="http://schemas.microsoft.com/office/powerpoint/2010/main" val="1055158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800914-ABCF-1537-960B-B7A506BEFF41}"/>
              </a:ext>
            </a:extLst>
          </p:cNvPr>
          <p:cNvSpPr>
            <a:spLocks noGrp="1"/>
          </p:cNvSpPr>
          <p:nvPr>
            <p:ph type="title"/>
          </p:nvPr>
        </p:nvSpPr>
        <p:spPr/>
        <p:txBody>
          <a:bodyPr>
            <a:normAutofit/>
          </a:bodyPr>
          <a:lstStyle/>
          <a:p>
            <a:pPr algn="ctr"/>
            <a:r>
              <a:rPr lang="en-US" sz="4000" b="1" dirty="0"/>
              <a:t>Hebrews 1:1-2</a:t>
            </a:r>
          </a:p>
        </p:txBody>
      </p:sp>
      <p:sp>
        <p:nvSpPr>
          <p:cNvPr id="5" name="TextBox 4">
            <a:extLst>
              <a:ext uri="{FF2B5EF4-FFF2-40B4-BE49-F238E27FC236}">
                <a16:creationId xmlns:a16="http://schemas.microsoft.com/office/drawing/2014/main" id="{B2E29F0F-6703-D59D-8404-E4154BE40AE6}"/>
              </a:ext>
            </a:extLst>
          </p:cNvPr>
          <p:cNvSpPr txBox="1"/>
          <p:nvPr/>
        </p:nvSpPr>
        <p:spPr>
          <a:xfrm>
            <a:off x="1055914" y="1268016"/>
            <a:ext cx="7239000" cy="2308324"/>
          </a:xfrm>
          <a:prstGeom prst="rect">
            <a:avLst/>
          </a:prstGeom>
          <a:noFill/>
        </p:spPr>
        <p:txBody>
          <a:bodyPr wrap="square" rtlCol="0">
            <a:spAutoFit/>
          </a:bodyPr>
          <a:lstStyle/>
          <a:p>
            <a:r>
              <a:rPr lang="en-US" b="1" i="0" dirty="0">
                <a:effectLst/>
                <a:latin typeface="system-ui"/>
              </a:rPr>
              <a:t> </a:t>
            </a:r>
            <a:r>
              <a:rPr lang="en-US" sz="3600" b="0" i="0" dirty="0">
                <a:effectLst/>
                <a:latin typeface="system-ui"/>
              </a:rPr>
              <a:t>God, who at various times and in various ways spoke in time past to the fathers by the prophets, </a:t>
            </a:r>
            <a:r>
              <a:rPr lang="en-US" sz="3600" b="1" i="0" baseline="30000" dirty="0">
                <a:effectLst/>
                <a:latin typeface="system-ui"/>
              </a:rPr>
              <a:t>2 </a:t>
            </a:r>
            <a:r>
              <a:rPr lang="en-US" sz="3600" b="0" i="0" dirty="0">
                <a:effectLst/>
                <a:latin typeface="system-ui"/>
              </a:rPr>
              <a:t>has in these last days spoken to us by </a:t>
            </a:r>
            <a:r>
              <a:rPr lang="en-US" sz="3600" b="0" i="1" dirty="0">
                <a:effectLst/>
                <a:latin typeface="system-ui"/>
              </a:rPr>
              <a:t>His</a:t>
            </a:r>
            <a:r>
              <a:rPr lang="en-US" sz="3600" b="0" i="0" dirty="0">
                <a:effectLst/>
                <a:latin typeface="system-ui"/>
              </a:rPr>
              <a:t> Son.</a:t>
            </a:r>
            <a:endParaRPr lang="en-US" sz="3600" dirty="0"/>
          </a:p>
        </p:txBody>
      </p:sp>
    </p:spTree>
    <p:extLst>
      <p:ext uri="{BB962C8B-B14F-4D97-AF65-F5344CB8AC3E}">
        <p14:creationId xmlns:p14="http://schemas.microsoft.com/office/powerpoint/2010/main" val="350362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D452D175-89E2-DB61-E12F-7A6A1D3409F1}"/>
              </a:ext>
            </a:extLst>
          </p:cNvPr>
          <p:cNvSpPr>
            <a:spLocks noGrp="1"/>
          </p:cNvSpPr>
          <p:nvPr>
            <p:ph type="title"/>
          </p:nvPr>
        </p:nvSpPr>
        <p:spPr>
          <a:xfrm>
            <a:off x="1567114" y="767139"/>
            <a:ext cx="6253413" cy="994172"/>
          </a:xfrm>
        </p:spPr>
        <p:txBody>
          <a:bodyPr>
            <a:noAutofit/>
          </a:bodyPr>
          <a:lstStyle/>
          <a:p>
            <a:pPr algn="ctr"/>
            <a:r>
              <a:rPr lang="en-US" sz="4000" b="1" dirty="0"/>
              <a:t>Salvation by faith is not a “One Time” Thing!</a:t>
            </a:r>
          </a:p>
        </p:txBody>
      </p:sp>
      <p:sp>
        <p:nvSpPr>
          <p:cNvPr id="9" name="TextBox 8">
            <a:extLst>
              <a:ext uri="{FF2B5EF4-FFF2-40B4-BE49-F238E27FC236}">
                <a16:creationId xmlns:a16="http://schemas.microsoft.com/office/drawing/2014/main" id="{F48C70AA-89A8-DC92-76C8-0EAB2F3F8426}"/>
              </a:ext>
            </a:extLst>
          </p:cNvPr>
          <p:cNvSpPr txBox="1"/>
          <p:nvPr/>
        </p:nvSpPr>
        <p:spPr>
          <a:xfrm>
            <a:off x="878302" y="1973171"/>
            <a:ext cx="7904751" cy="2339102"/>
          </a:xfrm>
          <a:prstGeom prst="rect">
            <a:avLst/>
          </a:prstGeom>
          <a:noFill/>
        </p:spPr>
        <p:txBody>
          <a:bodyPr wrap="square" rtlCol="0">
            <a:spAutoFit/>
          </a:bodyPr>
          <a:lstStyle/>
          <a:p>
            <a:pPr algn="ctr"/>
            <a:r>
              <a:rPr lang="en-US" sz="3200" b="0" i="0" dirty="0">
                <a:effectLst/>
                <a:latin typeface="system-ui"/>
              </a:rPr>
              <a:t>“Beware, </a:t>
            </a:r>
            <a:r>
              <a:rPr lang="en-US" sz="3200" b="1" i="0" dirty="0">
                <a:solidFill>
                  <a:srgbClr val="FFFF00"/>
                </a:solidFill>
                <a:effectLst>
                  <a:outerShdw blurRad="38100" dist="38100" dir="2700000" algn="tl">
                    <a:srgbClr val="000000">
                      <a:alpha val="43137"/>
                    </a:srgbClr>
                  </a:outerShdw>
                </a:effectLst>
                <a:latin typeface="system-ui"/>
              </a:rPr>
              <a:t>brethren</a:t>
            </a:r>
            <a:r>
              <a:rPr lang="en-US" sz="3200" b="0" i="0" dirty="0">
                <a:effectLst/>
                <a:latin typeface="system-ui"/>
              </a:rPr>
              <a:t>, lest there be in any of you an evil heart of unbelief in departing from the living God.” (</a:t>
            </a:r>
            <a:r>
              <a:rPr lang="en-US" sz="3200" dirty="0">
                <a:latin typeface="system-ui"/>
              </a:rPr>
              <a:t>Hebrews 3:12)  </a:t>
            </a:r>
          </a:p>
          <a:p>
            <a:pPr algn="ctr"/>
            <a:endParaRPr lang="en-US" sz="3200" b="0" i="0" dirty="0">
              <a:effectLst/>
              <a:latin typeface="system-ui"/>
            </a:endParaRPr>
          </a:p>
          <a:p>
            <a:pPr algn="ctr"/>
            <a:endParaRPr lang="en-US" dirty="0"/>
          </a:p>
        </p:txBody>
      </p:sp>
      <p:sp>
        <p:nvSpPr>
          <p:cNvPr id="10" name="TextBox 9">
            <a:extLst>
              <a:ext uri="{FF2B5EF4-FFF2-40B4-BE49-F238E27FC236}">
                <a16:creationId xmlns:a16="http://schemas.microsoft.com/office/drawing/2014/main" id="{96F8AF32-2C13-BEEC-7BE7-C08C366D76E0}"/>
              </a:ext>
            </a:extLst>
          </p:cNvPr>
          <p:cNvSpPr txBox="1"/>
          <p:nvPr/>
        </p:nvSpPr>
        <p:spPr>
          <a:xfrm>
            <a:off x="2767260" y="3778158"/>
            <a:ext cx="6545179" cy="646331"/>
          </a:xfrm>
          <a:prstGeom prst="rect">
            <a:avLst/>
          </a:prstGeom>
          <a:noFill/>
        </p:spPr>
        <p:txBody>
          <a:bodyPr wrap="square" rtlCol="0">
            <a:spAutoFit/>
          </a:bodyPr>
          <a:lstStyle/>
          <a:p>
            <a:r>
              <a:rPr lang="en-US" sz="3600" b="1" dirty="0"/>
              <a:t>“TRUST AND OBEY”</a:t>
            </a:r>
          </a:p>
        </p:txBody>
      </p:sp>
    </p:spTree>
    <p:extLst>
      <p:ext uri="{BB962C8B-B14F-4D97-AF65-F5344CB8AC3E}">
        <p14:creationId xmlns:p14="http://schemas.microsoft.com/office/powerpoint/2010/main" val="654285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53862DB-3FF7-9882-81DA-089181C618AB}"/>
              </a:ext>
            </a:extLst>
          </p:cNvPr>
          <p:cNvSpPr>
            <a:spLocks noGrp="1"/>
          </p:cNvSpPr>
          <p:nvPr>
            <p:ph type="title"/>
          </p:nvPr>
        </p:nvSpPr>
        <p:spPr>
          <a:xfrm>
            <a:off x="1251857" y="1253423"/>
            <a:ext cx="2754085" cy="1676275"/>
          </a:xfrm>
        </p:spPr>
        <p:txBody>
          <a:bodyPr>
            <a:normAutofit/>
          </a:bodyPr>
          <a:lstStyle/>
          <a:p>
            <a:pPr algn="r"/>
            <a:r>
              <a:rPr lang="en-US" sz="4000" b="1" dirty="0">
                <a:latin typeface="+mn-lt"/>
              </a:rPr>
              <a:t>God</a:t>
            </a:r>
          </a:p>
        </p:txBody>
      </p:sp>
      <p:sp>
        <p:nvSpPr>
          <p:cNvPr id="5" name="Content Placeholder 4">
            <a:extLst>
              <a:ext uri="{FF2B5EF4-FFF2-40B4-BE49-F238E27FC236}">
                <a16:creationId xmlns:a16="http://schemas.microsoft.com/office/drawing/2014/main" id="{2D505B7C-38AC-251E-4B61-A899F7038A90}"/>
              </a:ext>
            </a:extLst>
          </p:cNvPr>
          <p:cNvSpPr>
            <a:spLocks noGrp="1"/>
          </p:cNvSpPr>
          <p:nvPr>
            <p:ph sz="half" idx="1"/>
          </p:nvPr>
        </p:nvSpPr>
        <p:spPr>
          <a:xfrm>
            <a:off x="685800" y="2427365"/>
            <a:ext cx="3886200" cy="3263504"/>
          </a:xfrm>
        </p:spPr>
        <p:txBody>
          <a:bodyPr>
            <a:normAutofit/>
          </a:bodyPr>
          <a:lstStyle/>
          <a:p>
            <a:r>
              <a:rPr lang="en-US" sz="2800" dirty="0"/>
              <a:t>In time past</a:t>
            </a:r>
          </a:p>
          <a:p>
            <a:r>
              <a:rPr lang="en-US" sz="2800" dirty="0"/>
              <a:t>To the fathers</a:t>
            </a:r>
          </a:p>
          <a:p>
            <a:r>
              <a:rPr lang="en-US" sz="2800" dirty="0"/>
              <a:t>By the prophets</a:t>
            </a:r>
          </a:p>
          <a:p>
            <a:r>
              <a:rPr lang="en-US" sz="2800" dirty="0"/>
              <a:t>At various times</a:t>
            </a:r>
          </a:p>
          <a:p>
            <a:r>
              <a:rPr lang="en-US" sz="2800" dirty="0"/>
              <a:t>In various ways</a:t>
            </a:r>
          </a:p>
        </p:txBody>
      </p:sp>
      <p:sp>
        <p:nvSpPr>
          <p:cNvPr id="6" name="Content Placeholder 5">
            <a:extLst>
              <a:ext uri="{FF2B5EF4-FFF2-40B4-BE49-F238E27FC236}">
                <a16:creationId xmlns:a16="http://schemas.microsoft.com/office/drawing/2014/main" id="{EB416F2D-C96D-E125-DD28-6765472A7FDD}"/>
              </a:ext>
            </a:extLst>
          </p:cNvPr>
          <p:cNvSpPr>
            <a:spLocks noGrp="1"/>
          </p:cNvSpPr>
          <p:nvPr>
            <p:ph sz="half" idx="2"/>
          </p:nvPr>
        </p:nvSpPr>
        <p:spPr>
          <a:xfrm>
            <a:off x="4370718" y="2478457"/>
            <a:ext cx="4538665" cy="2581402"/>
          </a:xfrm>
        </p:spPr>
        <p:txBody>
          <a:bodyPr/>
          <a:lstStyle/>
          <a:p>
            <a:r>
              <a:rPr lang="en-US" sz="2800" dirty="0"/>
              <a:t>In these last days</a:t>
            </a:r>
          </a:p>
          <a:p>
            <a:r>
              <a:rPr lang="en-US" sz="2800" dirty="0"/>
              <a:t>To us</a:t>
            </a:r>
          </a:p>
          <a:p>
            <a:r>
              <a:rPr lang="en-US" sz="2800" dirty="0"/>
              <a:t>By His Son </a:t>
            </a:r>
          </a:p>
          <a:p>
            <a:r>
              <a:rPr lang="en-US" sz="2800" dirty="0"/>
              <a:t>Through “those who heard Him” (2:3)</a:t>
            </a:r>
          </a:p>
          <a:p>
            <a:pPr marL="0" indent="0">
              <a:buNone/>
            </a:pPr>
            <a:endParaRPr lang="en-US" dirty="0"/>
          </a:p>
        </p:txBody>
      </p:sp>
      <p:sp>
        <p:nvSpPr>
          <p:cNvPr id="9" name="Title 3">
            <a:extLst>
              <a:ext uri="{FF2B5EF4-FFF2-40B4-BE49-F238E27FC236}">
                <a16:creationId xmlns:a16="http://schemas.microsoft.com/office/drawing/2014/main" id="{20F09633-A85B-02D1-831D-7A09033008D9}"/>
              </a:ext>
            </a:extLst>
          </p:cNvPr>
          <p:cNvSpPr txBox="1">
            <a:spLocks/>
          </p:cNvSpPr>
          <p:nvPr/>
        </p:nvSpPr>
        <p:spPr>
          <a:xfrm>
            <a:off x="3866287" y="1589609"/>
            <a:ext cx="2754085" cy="994172"/>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r"/>
            <a:r>
              <a:rPr lang="en-US" sz="4000" b="1" dirty="0">
                <a:latin typeface="+mn-lt"/>
              </a:rPr>
              <a:t>Has Spoken </a:t>
            </a:r>
          </a:p>
        </p:txBody>
      </p:sp>
      <p:sp>
        <p:nvSpPr>
          <p:cNvPr id="10" name="TextBox 9">
            <a:extLst>
              <a:ext uri="{FF2B5EF4-FFF2-40B4-BE49-F238E27FC236}">
                <a16:creationId xmlns:a16="http://schemas.microsoft.com/office/drawing/2014/main" id="{9B274C5D-1716-901B-E3F0-47E888F536B6}"/>
              </a:ext>
            </a:extLst>
          </p:cNvPr>
          <p:cNvSpPr txBox="1"/>
          <p:nvPr/>
        </p:nvSpPr>
        <p:spPr>
          <a:xfrm>
            <a:off x="234616" y="204614"/>
            <a:ext cx="8674768" cy="1384995"/>
          </a:xfrm>
          <a:prstGeom prst="rect">
            <a:avLst/>
          </a:prstGeom>
          <a:noFill/>
        </p:spPr>
        <p:txBody>
          <a:bodyPr wrap="square" rtlCol="0">
            <a:spAutoFit/>
          </a:bodyPr>
          <a:lstStyle/>
          <a:p>
            <a:r>
              <a:rPr lang="en-US" b="1" i="0" dirty="0">
                <a:effectLst/>
                <a:latin typeface="system-ui"/>
              </a:rPr>
              <a:t> </a:t>
            </a:r>
            <a:r>
              <a:rPr lang="en-US" sz="2800" b="0" i="0" u="sng" dirty="0">
                <a:effectLst/>
                <a:latin typeface="system-ui"/>
              </a:rPr>
              <a:t>Hebrews 1:1-2</a:t>
            </a:r>
            <a:r>
              <a:rPr lang="en-US" sz="2800" b="0" i="0" dirty="0">
                <a:effectLst/>
                <a:latin typeface="system-ui"/>
              </a:rPr>
              <a:t>   “God, who at various times and in various ways spoke in time past to the fathers by the prophets </a:t>
            </a:r>
            <a:r>
              <a:rPr lang="en-US" sz="2800" b="1" i="0" baseline="30000" dirty="0">
                <a:effectLst/>
                <a:latin typeface="system-ui"/>
              </a:rPr>
              <a:t>2 </a:t>
            </a:r>
            <a:r>
              <a:rPr lang="en-US" sz="2800" b="0" i="0" dirty="0">
                <a:effectLst/>
                <a:latin typeface="system-ui"/>
              </a:rPr>
              <a:t>has in these last days spoken to us by </a:t>
            </a:r>
            <a:r>
              <a:rPr lang="en-US" sz="2800" b="0" i="1" dirty="0">
                <a:effectLst/>
                <a:latin typeface="system-ui"/>
              </a:rPr>
              <a:t>His</a:t>
            </a:r>
            <a:r>
              <a:rPr lang="en-US" sz="2800" b="0" i="0" dirty="0">
                <a:effectLst/>
                <a:latin typeface="system-ui"/>
              </a:rPr>
              <a:t> Son.”</a:t>
            </a:r>
            <a:endParaRPr lang="en-US" sz="2800" dirty="0"/>
          </a:p>
        </p:txBody>
      </p:sp>
      <p:sp>
        <p:nvSpPr>
          <p:cNvPr id="11" name="TextBox 10">
            <a:extLst>
              <a:ext uri="{FF2B5EF4-FFF2-40B4-BE49-F238E27FC236}">
                <a16:creationId xmlns:a16="http://schemas.microsoft.com/office/drawing/2014/main" id="{2E281C3A-67C4-8FD0-631F-DBC7EE97C5EE}"/>
              </a:ext>
            </a:extLst>
          </p:cNvPr>
          <p:cNvSpPr txBox="1"/>
          <p:nvPr/>
        </p:nvSpPr>
        <p:spPr>
          <a:xfrm rot="20018276">
            <a:off x="1228483" y="2964315"/>
            <a:ext cx="1642271" cy="1015663"/>
          </a:xfrm>
          <a:prstGeom prst="rect">
            <a:avLst/>
          </a:prstGeom>
          <a:solidFill>
            <a:srgbClr val="FF0000"/>
          </a:solidFill>
        </p:spPr>
        <p:txBody>
          <a:bodyPr wrap="square" rtlCol="0">
            <a:spAutoFit/>
          </a:bodyPr>
          <a:lstStyle/>
          <a:p>
            <a:r>
              <a:rPr lang="en-US" sz="6000" b="1" dirty="0">
                <a:solidFill>
                  <a:srgbClr val="FFFF00"/>
                </a:solidFill>
                <a:effectLst>
                  <a:outerShdw blurRad="38100" dist="38100" dir="2700000" algn="tl">
                    <a:srgbClr val="000000">
                      <a:alpha val="43137"/>
                    </a:srgbClr>
                  </a:outerShdw>
                </a:effectLst>
              </a:rPr>
              <a:t>O. T.</a:t>
            </a:r>
            <a:r>
              <a:rPr lang="en-US" dirty="0"/>
              <a:t>.</a:t>
            </a:r>
          </a:p>
        </p:txBody>
      </p:sp>
      <p:sp>
        <p:nvSpPr>
          <p:cNvPr id="12" name="TextBox 11">
            <a:extLst>
              <a:ext uri="{FF2B5EF4-FFF2-40B4-BE49-F238E27FC236}">
                <a16:creationId xmlns:a16="http://schemas.microsoft.com/office/drawing/2014/main" id="{A27229F2-0A56-71E0-74D8-CF3339703AD8}"/>
              </a:ext>
            </a:extLst>
          </p:cNvPr>
          <p:cNvSpPr txBox="1"/>
          <p:nvPr/>
        </p:nvSpPr>
        <p:spPr>
          <a:xfrm rot="20018276">
            <a:off x="6911430" y="2657140"/>
            <a:ext cx="1706895" cy="1015663"/>
          </a:xfrm>
          <a:prstGeom prst="rect">
            <a:avLst/>
          </a:prstGeom>
          <a:solidFill>
            <a:srgbClr val="FF0000"/>
          </a:solidFill>
        </p:spPr>
        <p:txBody>
          <a:bodyPr wrap="square" rtlCol="0">
            <a:spAutoFit/>
          </a:bodyPr>
          <a:lstStyle/>
          <a:p>
            <a:r>
              <a:rPr lang="en-US" sz="6000" b="1" dirty="0">
                <a:solidFill>
                  <a:srgbClr val="FFFF00"/>
                </a:solidFill>
                <a:effectLst>
                  <a:outerShdw blurRad="38100" dist="38100" dir="2700000" algn="tl">
                    <a:srgbClr val="000000">
                      <a:alpha val="43137"/>
                    </a:srgbClr>
                  </a:outerShdw>
                </a:effectLst>
              </a:rPr>
              <a:t>N. T.</a:t>
            </a:r>
            <a:r>
              <a:rPr lang="en-US" dirty="0"/>
              <a:t>.</a:t>
            </a:r>
          </a:p>
        </p:txBody>
      </p:sp>
    </p:spTree>
    <p:extLst>
      <p:ext uri="{BB962C8B-B14F-4D97-AF65-F5344CB8AC3E}">
        <p14:creationId xmlns:p14="http://schemas.microsoft.com/office/powerpoint/2010/main" val="2093072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wipe(left)">
                                      <p:cBhvr>
                                        <p:cTn id="15" dur="500"/>
                                        <p:tgtEl>
                                          <p:spTgt spid="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Effect transition="in" filter="wipe(left)">
                                      <p:cBhvr>
                                        <p:cTn id="20" dur="500"/>
                                        <p:tgtEl>
                                          <p:spTgt spid="5">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Effect transition="in" filter="wipe(left)">
                                      <p:cBhvr>
                                        <p:cTn id="25" dur="500"/>
                                        <p:tgtEl>
                                          <p:spTgt spid="5">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5">
                                            <p:txEl>
                                              <p:pRg st="3" end="3"/>
                                            </p:txEl>
                                          </p:spTgt>
                                        </p:tgtEl>
                                        <p:attrNameLst>
                                          <p:attrName>style.visibility</p:attrName>
                                        </p:attrNameLst>
                                      </p:cBhvr>
                                      <p:to>
                                        <p:strVal val="visible"/>
                                      </p:to>
                                    </p:set>
                                    <p:animEffect transition="in" filter="wipe(left)">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wipe(left)">
                                      <p:cBhvr>
                                        <p:cTn id="35" dur="500"/>
                                        <p:tgtEl>
                                          <p:spTgt spid="5">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6">
                                            <p:txEl>
                                              <p:pRg st="0" end="0"/>
                                            </p:txEl>
                                          </p:spTgt>
                                        </p:tgtEl>
                                        <p:attrNameLst>
                                          <p:attrName>style.visibility</p:attrName>
                                        </p:attrNameLst>
                                      </p:cBhvr>
                                      <p:to>
                                        <p:strVal val="visible"/>
                                      </p:to>
                                    </p:set>
                                    <p:animEffect transition="in" filter="wipe(left)">
                                      <p:cBhvr>
                                        <p:cTn id="40" dur="500"/>
                                        <p:tgtEl>
                                          <p:spTgt spid="6">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6">
                                            <p:txEl>
                                              <p:pRg st="1" end="1"/>
                                            </p:txEl>
                                          </p:spTgt>
                                        </p:tgtEl>
                                        <p:attrNameLst>
                                          <p:attrName>style.visibility</p:attrName>
                                        </p:attrNameLst>
                                      </p:cBhvr>
                                      <p:to>
                                        <p:strVal val="visible"/>
                                      </p:to>
                                    </p:set>
                                    <p:animEffect transition="in" filter="wipe(left)">
                                      <p:cBhvr>
                                        <p:cTn id="45" dur="500"/>
                                        <p:tgtEl>
                                          <p:spTgt spid="6">
                                            <p:txEl>
                                              <p:pRg st="1" end="1"/>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6">
                                            <p:txEl>
                                              <p:pRg st="2" end="2"/>
                                            </p:txEl>
                                          </p:spTgt>
                                        </p:tgtEl>
                                        <p:attrNameLst>
                                          <p:attrName>style.visibility</p:attrName>
                                        </p:attrNameLst>
                                      </p:cBhvr>
                                      <p:to>
                                        <p:strVal val="visible"/>
                                      </p:to>
                                    </p:set>
                                    <p:animEffect transition="in" filter="wipe(left)">
                                      <p:cBhvr>
                                        <p:cTn id="50" dur="500"/>
                                        <p:tgtEl>
                                          <p:spTgt spid="6">
                                            <p:txEl>
                                              <p:pRg st="2" end="2"/>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6">
                                            <p:txEl>
                                              <p:pRg st="3" end="3"/>
                                            </p:txEl>
                                          </p:spTgt>
                                        </p:tgtEl>
                                        <p:attrNameLst>
                                          <p:attrName>style.visibility</p:attrName>
                                        </p:attrNameLst>
                                      </p:cBhvr>
                                      <p:to>
                                        <p:strVal val="visible"/>
                                      </p:to>
                                    </p:set>
                                    <p:animEffect transition="in" filter="wipe(left)">
                                      <p:cBhvr>
                                        <p:cTn id="55" dur="500"/>
                                        <p:tgtEl>
                                          <p:spTgt spid="6">
                                            <p:txEl>
                                              <p:pRg st="3" end="3"/>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11"/>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P spid="6" grpId="0" build="p"/>
      <p:bldP spid="9" grpId="0"/>
      <p:bldP spid="11"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E94784B-C1E8-5346-2C17-EA15132893A0}"/>
              </a:ext>
            </a:extLst>
          </p:cNvPr>
          <p:cNvSpPr>
            <a:spLocks noGrp="1"/>
          </p:cNvSpPr>
          <p:nvPr>
            <p:ph type="title"/>
          </p:nvPr>
        </p:nvSpPr>
        <p:spPr/>
        <p:txBody>
          <a:bodyPr>
            <a:normAutofit/>
          </a:bodyPr>
          <a:lstStyle/>
          <a:p>
            <a:pPr algn="ctr"/>
            <a:r>
              <a:rPr lang="en-US" sz="4000" b="1" dirty="0"/>
              <a:t>Three Questions:</a:t>
            </a:r>
          </a:p>
        </p:txBody>
      </p:sp>
      <p:sp>
        <p:nvSpPr>
          <p:cNvPr id="6" name="Content Placeholder 5">
            <a:extLst>
              <a:ext uri="{FF2B5EF4-FFF2-40B4-BE49-F238E27FC236}">
                <a16:creationId xmlns:a16="http://schemas.microsoft.com/office/drawing/2014/main" id="{35E24EE9-E745-BDBA-4319-1AE7FF30FD32}"/>
              </a:ext>
            </a:extLst>
          </p:cNvPr>
          <p:cNvSpPr>
            <a:spLocks noGrp="1"/>
          </p:cNvSpPr>
          <p:nvPr>
            <p:ph idx="1"/>
          </p:nvPr>
        </p:nvSpPr>
        <p:spPr>
          <a:xfrm>
            <a:off x="628650" y="1574757"/>
            <a:ext cx="8130339" cy="3263504"/>
          </a:xfrm>
        </p:spPr>
        <p:txBody>
          <a:bodyPr/>
          <a:lstStyle/>
          <a:p>
            <a:r>
              <a:rPr lang="en-US" sz="3600" dirty="0"/>
              <a:t>Are we to follow both Testaments?</a:t>
            </a:r>
          </a:p>
          <a:p>
            <a:endParaRPr lang="en-US" sz="1100" dirty="0"/>
          </a:p>
          <a:p>
            <a:r>
              <a:rPr lang="en-US" sz="3600" dirty="0"/>
              <a:t>Why study the Old Testament?</a:t>
            </a:r>
          </a:p>
          <a:p>
            <a:endParaRPr lang="en-US" sz="1100" dirty="0"/>
          </a:p>
          <a:p>
            <a:r>
              <a:rPr lang="en-US" sz="3600" dirty="0"/>
              <a:t>Is there a theme traceable through both?</a:t>
            </a:r>
          </a:p>
          <a:p>
            <a:endParaRPr lang="en-US" sz="3600" dirty="0"/>
          </a:p>
          <a:p>
            <a:endParaRPr lang="en-US" dirty="0"/>
          </a:p>
        </p:txBody>
      </p:sp>
    </p:spTree>
    <p:extLst>
      <p:ext uri="{BB962C8B-B14F-4D97-AF65-F5344CB8AC3E}">
        <p14:creationId xmlns:p14="http://schemas.microsoft.com/office/powerpoint/2010/main" val="2174888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left)">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wipe(left)">
                                      <p:cBhvr>
                                        <p:cTn id="1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D0FF7BD-1060-7133-9483-CE7081951540}"/>
              </a:ext>
            </a:extLst>
          </p:cNvPr>
          <p:cNvSpPr>
            <a:spLocks noGrp="1"/>
          </p:cNvSpPr>
          <p:nvPr>
            <p:ph type="title"/>
          </p:nvPr>
        </p:nvSpPr>
        <p:spPr>
          <a:xfrm>
            <a:off x="204537" y="202155"/>
            <a:ext cx="3943540" cy="2063414"/>
          </a:xfrm>
        </p:spPr>
        <p:txBody>
          <a:bodyPr>
            <a:noAutofit/>
          </a:bodyPr>
          <a:lstStyle/>
          <a:p>
            <a:pPr algn="ctr"/>
            <a:br>
              <a:rPr lang="en-US" sz="3600" b="1" dirty="0"/>
            </a:br>
            <a:br>
              <a:rPr lang="en-US" sz="3600" b="1" dirty="0"/>
            </a:br>
            <a:br>
              <a:rPr lang="en-US" sz="3600" b="1" dirty="0"/>
            </a:br>
            <a:br>
              <a:rPr lang="en-US" sz="3600" b="1" dirty="0"/>
            </a:br>
            <a:br>
              <a:rPr lang="en-US" sz="3600" b="1" dirty="0"/>
            </a:br>
            <a:br>
              <a:rPr lang="en-US" sz="3600" b="1" dirty="0"/>
            </a:br>
            <a:br>
              <a:rPr lang="en-US" sz="3600" b="1" dirty="0"/>
            </a:br>
            <a:r>
              <a:rPr lang="en-US" sz="4400" b="1" dirty="0">
                <a:latin typeface="Arial" panose="020B0604020202020204" pitchFamily="34" charset="0"/>
                <a:cs typeface="Arial" panose="020B0604020202020204" pitchFamily="34" charset="0"/>
              </a:rPr>
              <a:t>Are we to follow both?</a:t>
            </a:r>
            <a:br>
              <a:rPr lang="en-US" sz="3600" b="1" dirty="0">
                <a:latin typeface="Arial" panose="020B0604020202020204" pitchFamily="34" charset="0"/>
                <a:cs typeface="Arial" panose="020B0604020202020204" pitchFamily="34" charset="0"/>
              </a:rPr>
            </a:br>
            <a:endParaRPr lang="en-US" sz="4000" b="1" dirty="0">
              <a:latin typeface="Arial" panose="020B0604020202020204" pitchFamily="34" charset="0"/>
              <a:cs typeface="Arial" panose="020B0604020202020204" pitchFamily="34" charset="0"/>
            </a:endParaRPr>
          </a:p>
        </p:txBody>
      </p:sp>
      <p:sp>
        <p:nvSpPr>
          <p:cNvPr id="12" name="Oval 11">
            <a:extLst>
              <a:ext uri="{FF2B5EF4-FFF2-40B4-BE49-F238E27FC236}">
                <a16:creationId xmlns:a16="http://schemas.microsoft.com/office/drawing/2014/main" id="{EA1413EE-7035-87F1-DE6A-6B15DC749879}"/>
              </a:ext>
            </a:extLst>
          </p:cNvPr>
          <p:cNvSpPr/>
          <p:nvPr/>
        </p:nvSpPr>
        <p:spPr>
          <a:xfrm>
            <a:off x="4148077" y="129963"/>
            <a:ext cx="4872789" cy="1470237"/>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400" b="1" i="1" dirty="0">
                <a:solidFill>
                  <a:schemeClr val="tx1"/>
                </a:solidFill>
                <a:effectLst>
                  <a:outerShdw blurRad="38100" dist="38100" dir="2700000" algn="tl">
                    <a:srgbClr val="000000">
                      <a:alpha val="43137"/>
                    </a:srgbClr>
                  </a:outerShdw>
                </a:effectLst>
              </a:rPr>
              <a:t>No</a:t>
            </a:r>
          </a:p>
        </p:txBody>
      </p:sp>
      <p:sp>
        <p:nvSpPr>
          <p:cNvPr id="8" name="TextBox 7">
            <a:extLst>
              <a:ext uri="{FF2B5EF4-FFF2-40B4-BE49-F238E27FC236}">
                <a16:creationId xmlns:a16="http://schemas.microsoft.com/office/drawing/2014/main" id="{E706F7C2-7B2A-2AAF-754B-1084995A0338}"/>
              </a:ext>
            </a:extLst>
          </p:cNvPr>
          <p:cNvSpPr txBox="1"/>
          <p:nvPr/>
        </p:nvSpPr>
        <p:spPr>
          <a:xfrm>
            <a:off x="1" y="1913217"/>
            <a:ext cx="9020865" cy="5139869"/>
          </a:xfrm>
          <a:prstGeom prst="rect">
            <a:avLst/>
          </a:prstGeom>
          <a:noFill/>
        </p:spPr>
        <p:txBody>
          <a:bodyPr wrap="square" rtlCol="0">
            <a:spAutoFit/>
          </a:bodyPr>
          <a:lstStyle/>
          <a:p>
            <a:pPr marL="457200" indent="-457200">
              <a:buFont typeface="Arial" panose="020B0604020202020204" pitchFamily="34" charset="0"/>
              <a:buChar char="•"/>
            </a:pPr>
            <a:r>
              <a:rPr lang="en-US" sz="2800" b="1" baseline="30000" dirty="0">
                <a:latin typeface="system-ui"/>
              </a:rPr>
              <a:t>7:12 </a:t>
            </a:r>
            <a:r>
              <a:rPr lang="en-US" sz="2800" b="1" dirty="0">
                <a:latin typeface="system-ui"/>
              </a:rPr>
              <a:t> </a:t>
            </a:r>
            <a:r>
              <a:rPr lang="en-US" sz="2800" dirty="0">
                <a:latin typeface="system-ui"/>
              </a:rPr>
              <a:t>For the priesthood being changed, of necessity there is also </a:t>
            </a:r>
            <a:r>
              <a:rPr lang="en-US" sz="2800" b="1" dirty="0">
                <a:solidFill>
                  <a:srgbClr val="FFFF00"/>
                </a:solidFill>
                <a:effectLst>
                  <a:outerShdw blurRad="38100" dist="38100" dir="2700000" algn="tl">
                    <a:srgbClr val="000000">
                      <a:alpha val="43137"/>
                    </a:srgbClr>
                  </a:outerShdw>
                </a:effectLst>
                <a:latin typeface="system-ui"/>
              </a:rPr>
              <a:t>a change of the law.</a:t>
            </a:r>
          </a:p>
          <a:p>
            <a:pPr marL="457200" indent="-457200">
              <a:buFont typeface="Arial" panose="020B0604020202020204" pitchFamily="34" charset="0"/>
              <a:buChar char="•"/>
            </a:pPr>
            <a:r>
              <a:rPr lang="en-US" sz="2800" dirty="0">
                <a:latin typeface="system-ui"/>
              </a:rPr>
              <a:t>7:18-19 For on the one hand there is an </a:t>
            </a:r>
            <a:r>
              <a:rPr lang="en-US" sz="2800" b="1" dirty="0">
                <a:solidFill>
                  <a:srgbClr val="FFFF00"/>
                </a:solidFill>
                <a:effectLst>
                  <a:outerShdw blurRad="38100" dist="38100" dir="2700000" algn="tl">
                    <a:srgbClr val="000000">
                      <a:alpha val="43137"/>
                    </a:srgbClr>
                  </a:outerShdw>
                </a:effectLst>
                <a:latin typeface="system-ui"/>
              </a:rPr>
              <a:t>annulling of the former commandment </a:t>
            </a:r>
            <a:r>
              <a:rPr lang="en-US" sz="2800" dirty="0">
                <a:latin typeface="system-ui"/>
              </a:rPr>
              <a:t>because of its weakness and unprofitableness,  </a:t>
            </a:r>
            <a:r>
              <a:rPr lang="en-US" sz="2800" b="1" baseline="30000" dirty="0">
                <a:latin typeface="system-ui"/>
              </a:rPr>
              <a:t>19 </a:t>
            </a:r>
            <a:r>
              <a:rPr lang="en-US" sz="2800" dirty="0">
                <a:latin typeface="system-ui"/>
              </a:rPr>
              <a:t>for the law made nothing  perfect; on the other hand, </a:t>
            </a:r>
            <a:r>
              <a:rPr lang="en-US" sz="2800" b="1" i="1" dirty="0">
                <a:solidFill>
                  <a:srgbClr val="FFFF00"/>
                </a:solidFill>
                <a:effectLst>
                  <a:outerShdw blurRad="38100" dist="38100" dir="2700000" algn="tl">
                    <a:srgbClr val="000000">
                      <a:alpha val="43137"/>
                    </a:srgbClr>
                  </a:outerShdw>
                </a:effectLst>
                <a:latin typeface="system-ui"/>
              </a:rPr>
              <a:t>there is the</a:t>
            </a:r>
            <a:r>
              <a:rPr lang="en-US" sz="2800" b="1" dirty="0">
                <a:solidFill>
                  <a:srgbClr val="FFFF00"/>
                </a:solidFill>
                <a:effectLst>
                  <a:outerShdw blurRad="38100" dist="38100" dir="2700000" algn="tl">
                    <a:srgbClr val="000000">
                      <a:alpha val="43137"/>
                    </a:srgbClr>
                  </a:outerShdw>
                </a:effectLst>
                <a:latin typeface="system-ui"/>
              </a:rPr>
              <a:t> bringing in of a better hope,</a:t>
            </a:r>
            <a:r>
              <a:rPr lang="en-US" sz="2800" dirty="0">
                <a:latin typeface="system-ui"/>
              </a:rPr>
              <a:t> through which we draw near to God.</a:t>
            </a:r>
            <a:endParaRPr lang="en-US" sz="2800" b="1" dirty="0">
              <a:solidFill>
                <a:srgbClr val="FFFF00"/>
              </a:solidFill>
              <a:effectLst>
                <a:outerShdw blurRad="38100" dist="38100" dir="2700000" algn="tl">
                  <a:srgbClr val="000000">
                    <a:alpha val="43137"/>
                  </a:srgbClr>
                </a:outerShdw>
              </a:effectLst>
              <a:latin typeface="system-ui"/>
            </a:endParaRPr>
          </a:p>
          <a:p>
            <a:pPr marL="342900" indent="-342900">
              <a:buAutoNum type="arabicPeriod"/>
            </a:pPr>
            <a:endParaRPr lang="en-US" sz="2800" b="1" dirty="0">
              <a:solidFill>
                <a:srgbClr val="FFFF00"/>
              </a:solidFill>
              <a:effectLst>
                <a:outerShdw blurRad="38100" dist="38100" dir="2700000" algn="tl">
                  <a:srgbClr val="000000">
                    <a:alpha val="43137"/>
                  </a:srgbClr>
                </a:outerShdw>
              </a:effectLst>
            </a:endParaRPr>
          </a:p>
          <a:p>
            <a:pPr marL="342900" indent="-342900">
              <a:buAutoNum type="arabicPeriod"/>
            </a:pPr>
            <a:endParaRPr lang="en-US" sz="2800" dirty="0"/>
          </a:p>
          <a:p>
            <a:pPr marL="342900" indent="-342900">
              <a:buAutoNum type="arabicPeriod"/>
            </a:pPr>
            <a:endParaRPr lang="en-US" dirty="0"/>
          </a:p>
          <a:p>
            <a:pPr marL="342900" indent="-342900">
              <a:buAutoNum type="arabicPeriod"/>
            </a:pPr>
            <a:endParaRPr lang="en-US" dirty="0"/>
          </a:p>
          <a:p>
            <a:pPr marL="342900" indent="-342900">
              <a:buAutoNum type="arabicPeriod"/>
            </a:pPr>
            <a:endParaRPr lang="en-US" dirty="0"/>
          </a:p>
          <a:p>
            <a:pPr marL="342900" indent="-342900">
              <a:buAutoNum type="arabicPeriod"/>
            </a:pPr>
            <a:endParaRPr lang="en-US" dirty="0"/>
          </a:p>
        </p:txBody>
      </p:sp>
    </p:spTree>
    <p:extLst>
      <p:ext uri="{BB962C8B-B14F-4D97-AF65-F5344CB8AC3E}">
        <p14:creationId xmlns:p14="http://schemas.microsoft.com/office/powerpoint/2010/main" val="92603314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8">
                                            <p:txEl>
                                              <p:pRg st="0" end="0"/>
                                            </p:txEl>
                                          </p:spTgt>
                                        </p:tgtEl>
                                        <p:attrNameLst>
                                          <p:attrName>ppt_c</p:attrName>
                                        </p:attrNameLst>
                                      </p:cBhvr>
                                      <p:to>
                                        <a:srgbClr val="5F5F5F"/>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D0FF7BD-1060-7133-9483-CE7081951540}"/>
              </a:ext>
            </a:extLst>
          </p:cNvPr>
          <p:cNvSpPr>
            <a:spLocks noGrp="1"/>
          </p:cNvSpPr>
          <p:nvPr>
            <p:ph type="title"/>
          </p:nvPr>
        </p:nvSpPr>
        <p:spPr>
          <a:xfrm>
            <a:off x="204537" y="-211497"/>
            <a:ext cx="3943540" cy="2063414"/>
          </a:xfrm>
        </p:spPr>
        <p:txBody>
          <a:bodyPr>
            <a:noAutofit/>
          </a:bodyPr>
          <a:lstStyle/>
          <a:p>
            <a:pPr algn="ctr"/>
            <a:br>
              <a:rPr lang="en-US" sz="3600" b="1" dirty="0"/>
            </a:br>
            <a:br>
              <a:rPr lang="en-US" sz="3600" b="1" dirty="0"/>
            </a:br>
            <a:br>
              <a:rPr lang="en-US" sz="3600" b="1" dirty="0"/>
            </a:br>
            <a:br>
              <a:rPr lang="en-US" sz="3600" b="1" dirty="0"/>
            </a:br>
            <a:br>
              <a:rPr lang="en-US" sz="3600" b="1" dirty="0"/>
            </a:br>
            <a:br>
              <a:rPr lang="en-US" sz="3600" b="1" dirty="0"/>
            </a:br>
            <a:br>
              <a:rPr lang="en-US" sz="3600" b="1" dirty="0"/>
            </a:br>
            <a:r>
              <a:rPr lang="en-US" sz="4400" b="1" dirty="0">
                <a:latin typeface="Arial" panose="020B0604020202020204" pitchFamily="34" charset="0"/>
                <a:cs typeface="Arial" panose="020B0604020202020204" pitchFamily="34" charset="0"/>
              </a:rPr>
              <a:t>Are we to follow both?</a:t>
            </a:r>
            <a:br>
              <a:rPr lang="en-US" sz="3600" b="1" dirty="0">
                <a:latin typeface="Arial" panose="020B0604020202020204" pitchFamily="34" charset="0"/>
                <a:cs typeface="Arial" panose="020B0604020202020204" pitchFamily="34" charset="0"/>
              </a:rPr>
            </a:br>
            <a:endParaRPr lang="en-US" sz="4000" b="1" dirty="0">
              <a:latin typeface="Arial" panose="020B0604020202020204" pitchFamily="34" charset="0"/>
              <a:cs typeface="Arial" panose="020B0604020202020204" pitchFamily="34" charset="0"/>
            </a:endParaRPr>
          </a:p>
        </p:txBody>
      </p:sp>
      <p:sp>
        <p:nvSpPr>
          <p:cNvPr id="12" name="Oval 11">
            <a:extLst>
              <a:ext uri="{FF2B5EF4-FFF2-40B4-BE49-F238E27FC236}">
                <a16:creationId xmlns:a16="http://schemas.microsoft.com/office/drawing/2014/main" id="{EA1413EE-7035-87F1-DE6A-6B15DC749879}"/>
              </a:ext>
            </a:extLst>
          </p:cNvPr>
          <p:cNvSpPr/>
          <p:nvPr/>
        </p:nvSpPr>
        <p:spPr>
          <a:xfrm>
            <a:off x="4148077" y="-120408"/>
            <a:ext cx="4872789" cy="1470237"/>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400" b="1" i="1" dirty="0">
                <a:effectLst>
                  <a:outerShdw blurRad="38100" dist="38100" dir="2700000" algn="tl">
                    <a:srgbClr val="000000">
                      <a:alpha val="43137"/>
                    </a:srgbClr>
                  </a:outerShdw>
                </a:effectLst>
              </a:rPr>
              <a:t>No</a:t>
            </a:r>
          </a:p>
        </p:txBody>
      </p:sp>
      <p:sp>
        <p:nvSpPr>
          <p:cNvPr id="8" name="TextBox 7">
            <a:extLst>
              <a:ext uri="{FF2B5EF4-FFF2-40B4-BE49-F238E27FC236}">
                <a16:creationId xmlns:a16="http://schemas.microsoft.com/office/drawing/2014/main" id="{E706F7C2-7B2A-2AAF-754B-1084995A0338}"/>
              </a:ext>
            </a:extLst>
          </p:cNvPr>
          <p:cNvSpPr txBox="1"/>
          <p:nvPr/>
        </p:nvSpPr>
        <p:spPr>
          <a:xfrm>
            <a:off x="0" y="1478924"/>
            <a:ext cx="9020865" cy="3539430"/>
          </a:xfrm>
          <a:prstGeom prst="rect">
            <a:avLst/>
          </a:prstGeom>
          <a:noFill/>
        </p:spPr>
        <p:txBody>
          <a:bodyPr wrap="square" rtlCol="0">
            <a:spAutoFit/>
          </a:bodyPr>
          <a:lstStyle/>
          <a:p>
            <a:pPr marL="457200" indent="-457200">
              <a:buFont typeface="Arial" panose="020B0604020202020204" pitchFamily="34" charset="0"/>
              <a:buChar char="•"/>
            </a:pPr>
            <a:r>
              <a:rPr lang="en-US" sz="2800" dirty="0"/>
              <a:t>8:13 In that He says, “A new </a:t>
            </a:r>
            <a:r>
              <a:rPr lang="en-US" sz="2800" i="1" dirty="0"/>
              <a:t>covenant</a:t>
            </a:r>
            <a:r>
              <a:rPr lang="en-US" sz="2800" dirty="0"/>
              <a:t>,” He has </a:t>
            </a:r>
            <a:r>
              <a:rPr lang="en-US" sz="2800" b="1" dirty="0">
                <a:solidFill>
                  <a:srgbClr val="FFFF00"/>
                </a:solidFill>
              </a:rPr>
              <a:t>made the first obsolete.</a:t>
            </a:r>
            <a:r>
              <a:rPr lang="en-US" sz="2800" dirty="0"/>
              <a:t> Now what is becoming obsolete and growing old is ready to vanish away.</a:t>
            </a:r>
          </a:p>
          <a:p>
            <a:pPr marL="457200" indent="-457200">
              <a:buFont typeface="Arial" panose="020B0604020202020204" pitchFamily="34" charset="0"/>
              <a:buChar char="•"/>
            </a:pPr>
            <a:r>
              <a:rPr lang="en-US" sz="2800" dirty="0"/>
              <a:t>10:9-10  “then He said, “Behold, I have come to do Your will, O  God.” He </a:t>
            </a:r>
            <a:r>
              <a:rPr lang="en-US" sz="2800" b="1" dirty="0">
                <a:solidFill>
                  <a:srgbClr val="FFFF00"/>
                </a:solidFill>
              </a:rPr>
              <a:t>takes away the first that He may establish the second</a:t>
            </a:r>
            <a:r>
              <a:rPr lang="en-US" sz="2800" dirty="0"/>
              <a:t>. </a:t>
            </a:r>
            <a:r>
              <a:rPr lang="en-US" sz="2800" b="1" baseline="30000" dirty="0"/>
              <a:t>10 </a:t>
            </a:r>
            <a:r>
              <a:rPr lang="en-US" sz="2800" dirty="0"/>
              <a:t>By that will we have been sanctified through the offering of the body of Jesus Christ once </a:t>
            </a:r>
            <a:r>
              <a:rPr lang="en-US" sz="2800" i="1" dirty="0"/>
              <a:t>for all.</a:t>
            </a:r>
            <a:r>
              <a:rPr lang="en-US" sz="2800" dirty="0"/>
              <a:t> </a:t>
            </a:r>
          </a:p>
        </p:txBody>
      </p:sp>
    </p:spTree>
    <p:extLst>
      <p:ext uri="{BB962C8B-B14F-4D97-AF65-F5344CB8AC3E}">
        <p14:creationId xmlns:p14="http://schemas.microsoft.com/office/powerpoint/2010/main" val="1126733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8">
                                            <p:txEl>
                                              <p:pRg st="0" end="0"/>
                                            </p:txEl>
                                          </p:spTgt>
                                        </p:tgtEl>
                                        <p:attrNameLst>
                                          <p:attrName>ppt_c</p:attrName>
                                        </p:attrNameLst>
                                      </p:cBhvr>
                                      <p:to>
                                        <a:srgbClr val="80808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8">
                                            <p:txEl>
                                              <p:pRg st="1" end="1"/>
                                            </p:txEl>
                                          </p:spTgt>
                                        </p:tgtEl>
                                        <p:attrNameLst>
                                          <p:attrName>ppt_c</p:attrName>
                                        </p:attrNameLst>
                                      </p:cBhvr>
                                      <p:to>
                                        <a:srgbClr val="80808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D0FF7BD-1060-7133-9483-CE7081951540}"/>
              </a:ext>
            </a:extLst>
          </p:cNvPr>
          <p:cNvSpPr>
            <a:spLocks noGrp="1"/>
          </p:cNvSpPr>
          <p:nvPr>
            <p:ph type="title"/>
          </p:nvPr>
        </p:nvSpPr>
        <p:spPr>
          <a:xfrm>
            <a:off x="243231" y="-607597"/>
            <a:ext cx="4267201" cy="2063414"/>
          </a:xfrm>
        </p:spPr>
        <p:txBody>
          <a:bodyPr>
            <a:noAutofit/>
          </a:bodyPr>
          <a:lstStyle/>
          <a:p>
            <a:pPr algn="ctr"/>
            <a:br>
              <a:rPr lang="en-US" sz="3600" b="1" dirty="0"/>
            </a:br>
            <a:br>
              <a:rPr lang="en-US" sz="3600" b="1" dirty="0"/>
            </a:br>
            <a:br>
              <a:rPr lang="en-US" sz="3600" b="1" dirty="0"/>
            </a:br>
            <a:r>
              <a:rPr lang="en-US" sz="4400" b="1" dirty="0">
                <a:latin typeface="Arial" panose="020B0604020202020204" pitchFamily="34" charset="0"/>
                <a:cs typeface="Arial" panose="020B0604020202020204" pitchFamily="34" charset="0"/>
              </a:rPr>
              <a:t>Why </a:t>
            </a:r>
            <a:br>
              <a:rPr lang="en-US" sz="4400" b="1" dirty="0">
                <a:latin typeface="Arial" panose="020B0604020202020204" pitchFamily="34" charset="0"/>
                <a:cs typeface="Arial" panose="020B0604020202020204" pitchFamily="34" charset="0"/>
              </a:rPr>
            </a:br>
            <a:r>
              <a:rPr lang="en-US" sz="4400" b="1" dirty="0">
                <a:latin typeface="Arial" panose="020B0604020202020204" pitchFamily="34" charset="0"/>
                <a:cs typeface="Arial" panose="020B0604020202020204" pitchFamily="34" charset="0"/>
              </a:rPr>
              <a:t>study the O.T.?     </a:t>
            </a:r>
            <a:endParaRPr lang="en-US" sz="4000" b="1"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E706F7C2-7B2A-2AAF-754B-1084995A0338}"/>
              </a:ext>
            </a:extLst>
          </p:cNvPr>
          <p:cNvSpPr txBox="1"/>
          <p:nvPr/>
        </p:nvSpPr>
        <p:spPr>
          <a:xfrm>
            <a:off x="0" y="1564874"/>
            <a:ext cx="9020865" cy="5940088"/>
          </a:xfrm>
          <a:prstGeom prst="rect">
            <a:avLst/>
          </a:prstGeom>
          <a:noFill/>
        </p:spPr>
        <p:txBody>
          <a:bodyPr wrap="square" rtlCol="0">
            <a:spAutoFit/>
          </a:bodyPr>
          <a:lstStyle/>
          <a:p>
            <a:pPr marL="285750" indent="-285750">
              <a:buFont typeface="Arial" panose="020B0604020202020204" pitchFamily="34" charset="0"/>
              <a:buChar char="•"/>
            </a:pPr>
            <a:r>
              <a:rPr lang="en-US" sz="2800" dirty="0"/>
              <a:t>The Old Testament reveals an unchanging God.</a:t>
            </a:r>
          </a:p>
          <a:p>
            <a:pPr marL="285750" indent="-285750" algn="just">
              <a:buFont typeface="Arial" panose="020B0604020202020204" pitchFamily="34" charset="0"/>
              <a:buChar char="•"/>
            </a:pPr>
            <a:r>
              <a:rPr lang="en-US" sz="2800" dirty="0"/>
              <a:t>Hebrews tells us that God “</a:t>
            </a:r>
            <a:r>
              <a:rPr lang="en-US" sz="2800" b="0" i="0" dirty="0">
                <a:effectLst/>
                <a:latin typeface="system-ui"/>
              </a:rPr>
              <a:t>has in these last days spoken to us by </a:t>
            </a:r>
            <a:r>
              <a:rPr lang="en-US" sz="2800" b="0" i="1" dirty="0">
                <a:effectLst/>
                <a:latin typeface="system-ui"/>
              </a:rPr>
              <a:t>His</a:t>
            </a:r>
            <a:r>
              <a:rPr lang="en-US" sz="2800" b="0" i="0" dirty="0">
                <a:effectLst/>
                <a:latin typeface="system-ui"/>
              </a:rPr>
              <a:t> Son, whom He has appointed heir of all things, through whom also He made the worlds; </a:t>
            </a:r>
            <a:r>
              <a:rPr lang="en-US" sz="2800" b="1" i="0" baseline="30000" dirty="0">
                <a:effectLst/>
                <a:latin typeface="system-ui"/>
              </a:rPr>
              <a:t>3 </a:t>
            </a:r>
            <a:r>
              <a:rPr lang="en-US" sz="2800" b="0" i="0" dirty="0">
                <a:effectLst/>
                <a:latin typeface="system-ui"/>
              </a:rPr>
              <a:t>who being the </a:t>
            </a:r>
            <a:r>
              <a:rPr lang="en-US" sz="2800" b="1" i="0" dirty="0">
                <a:solidFill>
                  <a:srgbClr val="FFFF00"/>
                </a:solidFill>
                <a:effectLst>
                  <a:outerShdw blurRad="38100" dist="38100" dir="2700000" algn="tl">
                    <a:srgbClr val="000000">
                      <a:alpha val="43137"/>
                    </a:srgbClr>
                  </a:outerShdw>
                </a:effectLst>
                <a:latin typeface="system-ui"/>
              </a:rPr>
              <a:t>brightness of </a:t>
            </a:r>
            <a:r>
              <a:rPr lang="en-US" sz="2800" b="1" i="1" dirty="0">
                <a:solidFill>
                  <a:srgbClr val="FFFF00"/>
                </a:solidFill>
                <a:effectLst>
                  <a:outerShdw blurRad="38100" dist="38100" dir="2700000" algn="tl">
                    <a:srgbClr val="000000">
                      <a:alpha val="43137"/>
                    </a:srgbClr>
                  </a:outerShdw>
                </a:effectLst>
                <a:latin typeface="system-ui"/>
              </a:rPr>
              <a:t>His</a:t>
            </a:r>
            <a:r>
              <a:rPr lang="en-US" sz="2800" b="1" i="0" dirty="0">
                <a:solidFill>
                  <a:srgbClr val="FFFF00"/>
                </a:solidFill>
                <a:effectLst>
                  <a:outerShdw blurRad="38100" dist="38100" dir="2700000" algn="tl">
                    <a:srgbClr val="000000">
                      <a:alpha val="43137"/>
                    </a:srgbClr>
                  </a:outerShdw>
                </a:effectLst>
                <a:latin typeface="system-ui"/>
              </a:rPr>
              <a:t> glory and the express image of His person,</a:t>
            </a:r>
            <a:r>
              <a:rPr lang="en-US" sz="2800" b="0" i="0" dirty="0">
                <a:effectLst/>
                <a:latin typeface="system-ui"/>
              </a:rPr>
              <a:t> and upholding all things by the word of His power, when He had by Himself purged our sins, sat down at the right hand of the Majesty on high (1:2-3</a:t>
            </a:r>
            <a:endParaRPr lang="en-US" sz="2800" dirty="0"/>
          </a:p>
          <a:p>
            <a:pPr marL="342900" indent="-342900">
              <a:buAutoNum type="arabicPeriod"/>
            </a:pPr>
            <a:endParaRPr lang="en-US" sz="2800" dirty="0"/>
          </a:p>
          <a:p>
            <a:pPr marL="342900" indent="-342900">
              <a:buAutoNum type="arabicPeriod"/>
            </a:pPr>
            <a:endParaRPr lang="en-US" sz="2800" dirty="0"/>
          </a:p>
          <a:p>
            <a:pPr marL="342900" indent="-342900">
              <a:buAutoNum type="arabicPeriod"/>
            </a:pPr>
            <a:endParaRPr lang="en-US" sz="2800" dirty="0"/>
          </a:p>
          <a:p>
            <a:pPr marL="342900" indent="-342900">
              <a:buAutoNum type="arabicPeriod"/>
            </a:pPr>
            <a:endParaRPr lang="en-US" dirty="0"/>
          </a:p>
          <a:p>
            <a:pPr marL="342900" indent="-342900">
              <a:buAutoNum type="arabicPeriod"/>
            </a:pPr>
            <a:endParaRPr lang="en-US" dirty="0"/>
          </a:p>
          <a:p>
            <a:pPr marL="342900" indent="-342900">
              <a:buAutoNum type="arabicPeriod"/>
            </a:pPr>
            <a:endParaRPr lang="en-US" dirty="0"/>
          </a:p>
          <a:p>
            <a:pPr marL="342900" indent="-342900">
              <a:buAutoNum type="arabicPeriod"/>
            </a:pPr>
            <a:endParaRPr lang="en-US" dirty="0"/>
          </a:p>
        </p:txBody>
      </p:sp>
      <p:sp>
        <p:nvSpPr>
          <p:cNvPr id="2" name="Oval 1">
            <a:extLst>
              <a:ext uri="{FF2B5EF4-FFF2-40B4-BE49-F238E27FC236}">
                <a16:creationId xmlns:a16="http://schemas.microsoft.com/office/drawing/2014/main" id="{A802E8EB-5C43-D5A3-3C07-4A318C64F511}"/>
              </a:ext>
            </a:extLst>
          </p:cNvPr>
          <p:cNvSpPr/>
          <p:nvPr/>
        </p:nvSpPr>
        <p:spPr>
          <a:xfrm>
            <a:off x="4539336" y="152404"/>
            <a:ext cx="4604663" cy="118654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i="1" dirty="0">
                <a:solidFill>
                  <a:schemeClr val="tx1"/>
                </a:solidFill>
              </a:rPr>
              <a:t>1. To appreciate God and  Jesus!</a:t>
            </a:r>
            <a:endParaRPr lang="en-US" sz="3600" i="1" dirty="0">
              <a:solidFill>
                <a:schemeClr val="tx1"/>
              </a:solidFill>
            </a:endParaRPr>
          </a:p>
        </p:txBody>
      </p:sp>
    </p:spTree>
    <p:extLst>
      <p:ext uri="{BB962C8B-B14F-4D97-AF65-F5344CB8AC3E}">
        <p14:creationId xmlns:p14="http://schemas.microsoft.com/office/powerpoint/2010/main" val="102993453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8">
                                            <p:txEl>
                                              <p:pRg st="0" end="0"/>
                                            </p:txEl>
                                          </p:spTgt>
                                        </p:tgtEl>
                                        <p:attrNameLst>
                                          <p:attrName>ppt_c</p:attrName>
                                        </p:attrNameLst>
                                      </p:cBhvr>
                                      <p:to>
                                        <a:srgbClr val="808080"/>
                                      </p:to>
                                    </p:animClr>
                                  </p:sub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D0FF7BD-1060-7133-9483-CE7081951540}"/>
              </a:ext>
            </a:extLst>
          </p:cNvPr>
          <p:cNvSpPr>
            <a:spLocks noGrp="1"/>
          </p:cNvSpPr>
          <p:nvPr>
            <p:ph type="title"/>
          </p:nvPr>
        </p:nvSpPr>
        <p:spPr>
          <a:xfrm>
            <a:off x="243231" y="-607597"/>
            <a:ext cx="4267201" cy="2063414"/>
          </a:xfrm>
        </p:spPr>
        <p:txBody>
          <a:bodyPr>
            <a:noAutofit/>
          </a:bodyPr>
          <a:lstStyle/>
          <a:p>
            <a:pPr algn="ctr"/>
            <a:br>
              <a:rPr lang="en-US" sz="3600" b="1" dirty="0"/>
            </a:br>
            <a:br>
              <a:rPr lang="en-US" sz="3600" b="1" dirty="0"/>
            </a:br>
            <a:br>
              <a:rPr lang="en-US" sz="3600" b="1" dirty="0"/>
            </a:br>
            <a:r>
              <a:rPr lang="en-US" sz="4400" b="1" dirty="0">
                <a:latin typeface="Arial" panose="020B0604020202020204" pitchFamily="34" charset="0"/>
                <a:cs typeface="Arial" panose="020B0604020202020204" pitchFamily="34" charset="0"/>
              </a:rPr>
              <a:t>Why </a:t>
            </a:r>
            <a:br>
              <a:rPr lang="en-US" sz="4400" b="1" dirty="0">
                <a:latin typeface="Arial" panose="020B0604020202020204" pitchFamily="34" charset="0"/>
                <a:cs typeface="Arial" panose="020B0604020202020204" pitchFamily="34" charset="0"/>
              </a:rPr>
            </a:br>
            <a:r>
              <a:rPr lang="en-US" sz="4400" b="1" dirty="0">
                <a:latin typeface="Arial" panose="020B0604020202020204" pitchFamily="34" charset="0"/>
                <a:cs typeface="Arial" panose="020B0604020202020204" pitchFamily="34" charset="0"/>
              </a:rPr>
              <a:t>study the O.T.?     </a:t>
            </a:r>
            <a:endParaRPr lang="en-US" sz="4000" b="1"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E706F7C2-7B2A-2AAF-754B-1084995A0338}"/>
              </a:ext>
            </a:extLst>
          </p:cNvPr>
          <p:cNvSpPr txBox="1"/>
          <p:nvPr/>
        </p:nvSpPr>
        <p:spPr>
          <a:xfrm>
            <a:off x="0" y="1564874"/>
            <a:ext cx="9020865" cy="3539430"/>
          </a:xfrm>
          <a:prstGeom prst="rect">
            <a:avLst/>
          </a:prstGeom>
          <a:noFill/>
        </p:spPr>
        <p:txBody>
          <a:bodyPr wrap="square" rtlCol="0">
            <a:spAutoFit/>
          </a:bodyPr>
          <a:lstStyle/>
          <a:p>
            <a:pPr marL="342900" indent="-342900">
              <a:buFont typeface="Arial" panose="020B0604020202020204" pitchFamily="34" charset="0"/>
              <a:buChar char="•"/>
            </a:pPr>
            <a:r>
              <a:rPr lang="en-US" sz="2800" dirty="0"/>
              <a:t>1:4  “So much better than the </a:t>
            </a:r>
            <a:r>
              <a:rPr lang="en-US" sz="2800" b="1" dirty="0">
                <a:solidFill>
                  <a:srgbClr val="FFFF00"/>
                </a:solidFill>
                <a:effectLst>
                  <a:outerShdw blurRad="38100" dist="38100" dir="2700000" algn="tl">
                    <a:srgbClr val="000000">
                      <a:alpha val="43137"/>
                    </a:srgbClr>
                  </a:outerShdw>
                </a:effectLst>
              </a:rPr>
              <a:t>angels</a:t>
            </a:r>
            <a:r>
              <a:rPr lang="en-US" sz="2800" dirty="0"/>
              <a:t>, as He has by inheritance obtained a more excellent name than they.”</a:t>
            </a:r>
          </a:p>
          <a:p>
            <a:pPr marL="285750" indent="-285750">
              <a:buFont typeface="Arial" panose="020B0604020202020204" pitchFamily="34" charset="0"/>
              <a:buChar char="•"/>
            </a:pPr>
            <a:r>
              <a:rPr lang="en-US" sz="2800" dirty="0"/>
              <a:t>3:3 “For this One has been counted worthy of more glory than </a:t>
            </a:r>
            <a:r>
              <a:rPr lang="en-US" sz="2800" b="1" dirty="0">
                <a:solidFill>
                  <a:srgbClr val="FFFF00"/>
                </a:solidFill>
                <a:effectLst>
                  <a:outerShdw blurRad="38100" dist="38100" dir="2700000" algn="tl">
                    <a:srgbClr val="000000">
                      <a:alpha val="43137"/>
                    </a:srgbClr>
                  </a:outerShdw>
                </a:effectLst>
              </a:rPr>
              <a:t>Moses</a:t>
            </a:r>
            <a:r>
              <a:rPr lang="en-US" sz="2800" dirty="0"/>
              <a:t>.”</a:t>
            </a:r>
          </a:p>
          <a:p>
            <a:pPr marL="285750" indent="-285750">
              <a:buFont typeface="Arial" panose="020B0604020202020204" pitchFamily="34" charset="0"/>
              <a:buChar char="•"/>
            </a:pPr>
            <a:r>
              <a:rPr lang="en-US" sz="2800" dirty="0"/>
              <a:t>7:28  “For the law appoints as </a:t>
            </a:r>
            <a:r>
              <a:rPr lang="en-US" sz="2800" b="1" dirty="0">
                <a:solidFill>
                  <a:srgbClr val="FFFF00"/>
                </a:solidFill>
                <a:effectLst>
                  <a:outerShdw blurRad="38100" dist="38100" dir="2700000" algn="tl">
                    <a:srgbClr val="000000">
                      <a:alpha val="43137"/>
                    </a:srgbClr>
                  </a:outerShdw>
                </a:effectLst>
              </a:rPr>
              <a:t>high priests </a:t>
            </a:r>
            <a:r>
              <a:rPr lang="en-US" sz="2800" dirty="0"/>
              <a:t>men who have weakness, but the word of the oath, which came after the law, </a:t>
            </a:r>
            <a:r>
              <a:rPr lang="en-US" sz="2800" i="1" dirty="0"/>
              <a:t>appoints</a:t>
            </a:r>
            <a:r>
              <a:rPr lang="en-US" sz="2800" dirty="0"/>
              <a:t> the Son who has been perfected forever.</a:t>
            </a:r>
          </a:p>
          <a:p>
            <a:pPr marL="342900" indent="-342900">
              <a:buAutoNum type="arabicPeriod"/>
            </a:pPr>
            <a:endParaRPr lang="en-US" sz="2800" dirty="0"/>
          </a:p>
        </p:txBody>
      </p:sp>
      <p:sp>
        <p:nvSpPr>
          <p:cNvPr id="2" name="Oval 1">
            <a:extLst>
              <a:ext uri="{FF2B5EF4-FFF2-40B4-BE49-F238E27FC236}">
                <a16:creationId xmlns:a16="http://schemas.microsoft.com/office/drawing/2014/main" id="{A802E8EB-5C43-D5A3-3C07-4A318C64F511}"/>
              </a:ext>
            </a:extLst>
          </p:cNvPr>
          <p:cNvSpPr/>
          <p:nvPr/>
        </p:nvSpPr>
        <p:spPr>
          <a:xfrm>
            <a:off x="4539337" y="152404"/>
            <a:ext cx="4604663" cy="118654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i="1" dirty="0">
                <a:solidFill>
                  <a:schemeClr val="tx1"/>
                </a:solidFill>
                <a:effectLst>
                  <a:outerShdw blurRad="38100" dist="38100" dir="2700000" algn="tl">
                    <a:srgbClr val="000000">
                      <a:alpha val="43137"/>
                    </a:srgbClr>
                  </a:outerShdw>
                </a:effectLst>
              </a:rPr>
              <a:t>1. To appreciate God and  Jesus!</a:t>
            </a:r>
            <a:endParaRPr lang="en-US" sz="3600" i="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66962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8">
                                            <p:txEl>
                                              <p:pRg st="0" end="0"/>
                                            </p:txEl>
                                          </p:spTgt>
                                        </p:tgtEl>
                                        <p:attrNameLst>
                                          <p:attrName>ppt_c</p:attrName>
                                        </p:attrNameLst>
                                      </p:cBhvr>
                                      <p:to>
                                        <a:srgbClr val="80808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8">
                                            <p:txEl>
                                              <p:pRg st="1" end="1"/>
                                            </p:txEl>
                                          </p:spTgt>
                                        </p:tgtEl>
                                        <p:attrNameLst>
                                          <p:attrName>ppt_c</p:attrName>
                                        </p:attrNameLst>
                                      </p:cBhvr>
                                      <p:to>
                                        <a:srgbClr val="808080"/>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D0FF7BD-1060-7133-9483-CE7081951540}"/>
              </a:ext>
            </a:extLst>
          </p:cNvPr>
          <p:cNvSpPr>
            <a:spLocks noGrp="1"/>
          </p:cNvSpPr>
          <p:nvPr>
            <p:ph type="title"/>
          </p:nvPr>
        </p:nvSpPr>
        <p:spPr>
          <a:xfrm>
            <a:off x="243231" y="-607597"/>
            <a:ext cx="4267201" cy="2063414"/>
          </a:xfrm>
        </p:spPr>
        <p:txBody>
          <a:bodyPr>
            <a:noAutofit/>
          </a:bodyPr>
          <a:lstStyle/>
          <a:p>
            <a:pPr algn="ctr"/>
            <a:br>
              <a:rPr lang="en-US" sz="3600" b="1" dirty="0"/>
            </a:br>
            <a:br>
              <a:rPr lang="en-US" sz="3600" b="1" dirty="0"/>
            </a:br>
            <a:br>
              <a:rPr lang="en-US" sz="3600" b="1" dirty="0"/>
            </a:br>
            <a:r>
              <a:rPr lang="en-US" sz="4400" b="1" dirty="0">
                <a:latin typeface="Arial" panose="020B0604020202020204" pitchFamily="34" charset="0"/>
                <a:cs typeface="Arial" panose="020B0604020202020204" pitchFamily="34" charset="0"/>
              </a:rPr>
              <a:t>Why </a:t>
            </a:r>
            <a:br>
              <a:rPr lang="en-US" sz="4400" b="1" dirty="0">
                <a:latin typeface="Arial" panose="020B0604020202020204" pitchFamily="34" charset="0"/>
                <a:cs typeface="Arial" panose="020B0604020202020204" pitchFamily="34" charset="0"/>
              </a:rPr>
            </a:br>
            <a:r>
              <a:rPr lang="en-US" sz="4400" b="1" dirty="0">
                <a:latin typeface="Arial" panose="020B0604020202020204" pitchFamily="34" charset="0"/>
                <a:cs typeface="Arial" panose="020B0604020202020204" pitchFamily="34" charset="0"/>
              </a:rPr>
              <a:t>study the O.T.?     </a:t>
            </a:r>
            <a:endParaRPr lang="en-US" sz="4000" b="1" dirty="0">
              <a:latin typeface="Arial" panose="020B0604020202020204" pitchFamily="34" charset="0"/>
              <a:cs typeface="Arial" panose="020B0604020202020204" pitchFamily="34" charset="0"/>
            </a:endParaRPr>
          </a:p>
        </p:txBody>
      </p:sp>
      <p:sp>
        <p:nvSpPr>
          <p:cNvPr id="2" name="Oval 1">
            <a:extLst>
              <a:ext uri="{FF2B5EF4-FFF2-40B4-BE49-F238E27FC236}">
                <a16:creationId xmlns:a16="http://schemas.microsoft.com/office/drawing/2014/main" id="{A802E8EB-5C43-D5A3-3C07-4A318C64F511}"/>
              </a:ext>
            </a:extLst>
          </p:cNvPr>
          <p:cNvSpPr/>
          <p:nvPr/>
        </p:nvSpPr>
        <p:spPr>
          <a:xfrm>
            <a:off x="4539337" y="227052"/>
            <a:ext cx="4604663" cy="118654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i="1" dirty="0">
                <a:solidFill>
                  <a:schemeClr val="tx1"/>
                </a:solidFill>
                <a:effectLst>
                  <a:outerShdw blurRad="38100" dist="38100" dir="2700000" algn="tl">
                    <a:srgbClr val="000000">
                      <a:alpha val="43137"/>
                    </a:srgbClr>
                  </a:outerShdw>
                </a:effectLst>
              </a:rPr>
              <a:t>2. Urgency of   obedience </a:t>
            </a:r>
            <a:endParaRPr lang="en-US" sz="3600" i="1" dirty="0">
              <a:solidFill>
                <a:schemeClr val="tx1"/>
              </a:solidFill>
              <a:effectLst>
                <a:outerShdw blurRad="38100" dist="38100" dir="2700000" algn="tl">
                  <a:srgbClr val="000000">
                    <a:alpha val="43137"/>
                  </a:srgbClr>
                </a:outerShdw>
              </a:effectLst>
            </a:endParaRPr>
          </a:p>
        </p:txBody>
      </p:sp>
      <p:sp>
        <p:nvSpPr>
          <p:cNvPr id="3" name="TextBox 2">
            <a:extLst>
              <a:ext uri="{FF2B5EF4-FFF2-40B4-BE49-F238E27FC236}">
                <a16:creationId xmlns:a16="http://schemas.microsoft.com/office/drawing/2014/main" id="{8C388456-01F6-C57D-468E-5D49B6F4DD18}"/>
              </a:ext>
            </a:extLst>
          </p:cNvPr>
          <p:cNvSpPr txBox="1"/>
          <p:nvPr/>
        </p:nvSpPr>
        <p:spPr>
          <a:xfrm>
            <a:off x="391886" y="1483137"/>
            <a:ext cx="8752114" cy="2246769"/>
          </a:xfrm>
          <a:prstGeom prst="rect">
            <a:avLst/>
          </a:prstGeom>
          <a:noFill/>
        </p:spPr>
        <p:txBody>
          <a:bodyPr wrap="square" rtlCol="0">
            <a:spAutoFit/>
          </a:bodyPr>
          <a:lstStyle/>
          <a:p>
            <a:r>
              <a:rPr lang="en-US" sz="2800" dirty="0"/>
              <a:t>2:1-3  </a:t>
            </a:r>
            <a:r>
              <a:rPr lang="en-US" sz="2800" b="0" i="0" dirty="0">
                <a:effectLst/>
                <a:latin typeface="system-ui"/>
              </a:rPr>
              <a:t>Therefore we must give the more earnest heed to the things we have heard, lest we drift away. </a:t>
            </a:r>
            <a:r>
              <a:rPr lang="en-US" sz="2800" b="1" i="0" baseline="30000" dirty="0">
                <a:effectLst/>
                <a:latin typeface="system-ui"/>
              </a:rPr>
              <a:t>2 </a:t>
            </a:r>
            <a:r>
              <a:rPr lang="en-US" sz="2800" b="0" i="0" dirty="0">
                <a:effectLst/>
                <a:latin typeface="system-ui"/>
              </a:rPr>
              <a:t>For if the word spoken through angels proved steadfast, and every transgression and disobedience received a just reward,  </a:t>
            </a:r>
            <a:r>
              <a:rPr lang="en-US" sz="2800" b="1" i="0" baseline="30000" dirty="0">
                <a:effectLst/>
                <a:latin typeface="system-ui"/>
              </a:rPr>
              <a:t>3 </a:t>
            </a:r>
            <a:r>
              <a:rPr lang="en-US" sz="2800" b="0" i="0" dirty="0">
                <a:effectLst/>
                <a:latin typeface="system-ui"/>
              </a:rPr>
              <a:t>how shall we escape if we neglect so great a salvation? </a:t>
            </a:r>
            <a:endParaRPr lang="en-US" sz="2800" dirty="0"/>
          </a:p>
        </p:txBody>
      </p:sp>
      <p:cxnSp>
        <p:nvCxnSpPr>
          <p:cNvPr id="6" name="Straight Connector 5">
            <a:extLst>
              <a:ext uri="{FF2B5EF4-FFF2-40B4-BE49-F238E27FC236}">
                <a16:creationId xmlns:a16="http://schemas.microsoft.com/office/drawing/2014/main" id="{E609CC38-AFCA-5541-0F95-4B62FC0F389F}"/>
              </a:ext>
            </a:extLst>
          </p:cNvPr>
          <p:cNvCxnSpPr>
            <a:cxnSpLocks/>
          </p:cNvCxnSpPr>
          <p:nvPr/>
        </p:nvCxnSpPr>
        <p:spPr>
          <a:xfrm>
            <a:off x="7846259" y="2800739"/>
            <a:ext cx="783771"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877A5D48-916B-D22A-4199-660B14371007}"/>
              </a:ext>
            </a:extLst>
          </p:cNvPr>
          <p:cNvCxnSpPr>
            <a:cxnSpLocks/>
          </p:cNvCxnSpPr>
          <p:nvPr/>
        </p:nvCxnSpPr>
        <p:spPr>
          <a:xfrm>
            <a:off x="501515" y="3259493"/>
            <a:ext cx="7834606"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DDA6A836-9E2C-80FA-0884-9FFD0B55A3AA}"/>
              </a:ext>
            </a:extLst>
          </p:cNvPr>
          <p:cNvSpPr txBox="1"/>
          <p:nvPr/>
        </p:nvSpPr>
        <p:spPr>
          <a:xfrm>
            <a:off x="359228" y="3718247"/>
            <a:ext cx="1186543" cy="1077218"/>
          </a:xfrm>
          <a:prstGeom prst="rect">
            <a:avLst/>
          </a:prstGeom>
          <a:noFill/>
        </p:spPr>
        <p:txBody>
          <a:bodyPr wrap="square" rtlCol="0">
            <a:spAutoFit/>
          </a:bodyPr>
          <a:lstStyle/>
          <a:p>
            <a:r>
              <a:rPr lang="en-US" sz="3200" dirty="0"/>
              <a:t>Adam &amp; Eve</a:t>
            </a:r>
          </a:p>
        </p:txBody>
      </p:sp>
      <p:sp>
        <p:nvSpPr>
          <p:cNvPr id="15" name="TextBox 14">
            <a:extLst>
              <a:ext uri="{FF2B5EF4-FFF2-40B4-BE49-F238E27FC236}">
                <a16:creationId xmlns:a16="http://schemas.microsoft.com/office/drawing/2014/main" id="{A5C2F57D-052F-FE05-B7D0-8E05000ED739}"/>
              </a:ext>
            </a:extLst>
          </p:cNvPr>
          <p:cNvSpPr txBox="1"/>
          <p:nvPr/>
        </p:nvSpPr>
        <p:spPr>
          <a:xfrm>
            <a:off x="1600550" y="3964468"/>
            <a:ext cx="1186543" cy="584775"/>
          </a:xfrm>
          <a:prstGeom prst="rect">
            <a:avLst/>
          </a:prstGeom>
          <a:noFill/>
        </p:spPr>
        <p:txBody>
          <a:bodyPr wrap="square" rtlCol="0">
            <a:spAutoFit/>
          </a:bodyPr>
          <a:lstStyle/>
          <a:p>
            <a:r>
              <a:rPr lang="en-US" sz="3200" dirty="0"/>
              <a:t>Cain</a:t>
            </a:r>
          </a:p>
        </p:txBody>
      </p:sp>
      <p:sp>
        <p:nvSpPr>
          <p:cNvPr id="16" name="TextBox 15">
            <a:extLst>
              <a:ext uri="{FF2B5EF4-FFF2-40B4-BE49-F238E27FC236}">
                <a16:creationId xmlns:a16="http://schemas.microsoft.com/office/drawing/2014/main" id="{AC37D9F1-D20C-F059-BE8B-786731934776}"/>
              </a:ext>
            </a:extLst>
          </p:cNvPr>
          <p:cNvSpPr txBox="1"/>
          <p:nvPr/>
        </p:nvSpPr>
        <p:spPr>
          <a:xfrm>
            <a:off x="2547256" y="3750905"/>
            <a:ext cx="2144487" cy="1077218"/>
          </a:xfrm>
          <a:prstGeom prst="rect">
            <a:avLst/>
          </a:prstGeom>
          <a:noFill/>
        </p:spPr>
        <p:txBody>
          <a:bodyPr wrap="square" rtlCol="0">
            <a:spAutoFit/>
          </a:bodyPr>
          <a:lstStyle/>
          <a:p>
            <a:pPr algn="ctr"/>
            <a:r>
              <a:rPr lang="en-US" sz="3200" dirty="0"/>
              <a:t>Noah’s</a:t>
            </a:r>
          </a:p>
          <a:p>
            <a:pPr algn="ctr"/>
            <a:r>
              <a:rPr lang="en-US" sz="3200" dirty="0"/>
              <a:t>Generation</a:t>
            </a:r>
          </a:p>
        </p:txBody>
      </p:sp>
      <p:sp>
        <p:nvSpPr>
          <p:cNvPr id="17" name="TextBox 16">
            <a:extLst>
              <a:ext uri="{FF2B5EF4-FFF2-40B4-BE49-F238E27FC236}">
                <a16:creationId xmlns:a16="http://schemas.microsoft.com/office/drawing/2014/main" id="{ACDCBF51-0309-BD6E-47AE-15C7E3C47766}"/>
              </a:ext>
            </a:extLst>
          </p:cNvPr>
          <p:cNvSpPr txBox="1"/>
          <p:nvPr/>
        </p:nvSpPr>
        <p:spPr>
          <a:xfrm>
            <a:off x="4811835" y="3729906"/>
            <a:ext cx="1784909" cy="1077218"/>
          </a:xfrm>
          <a:prstGeom prst="rect">
            <a:avLst/>
          </a:prstGeom>
          <a:noFill/>
        </p:spPr>
        <p:txBody>
          <a:bodyPr wrap="square" rtlCol="0">
            <a:spAutoFit/>
          </a:bodyPr>
          <a:lstStyle/>
          <a:p>
            <a:pPr algn="ctr"/>
            <a:r>
              <a:rPr lang="en-US" sz="3200" dirty="0"/>
              <a:t>Nadab &amp; Abihu</a:t>
            </a:r>
          </a:p>
        </p:txBody>
      </p:sp>
      <p:sp>
        <p:nvSpPr>
          <p:cNvPr id="18" name="TextBox 17">
            <a:extLst>
              <a:ext uri="{FF2B5EF4-FFF2-40B4-BE49-F238E27FC236}">
                <a16:creationId xmlns:a16="http://schemas.microsoft.com/office/drawing/2014/main" id="{1340E8CE-BEFA-C21C-2C0B-68BE9BE34936}"/>
              </a:ext>
            </a:extLst>
          </p:cNvPr>
          <p:cNvSpPr txBox="1"/>
          <p:nvPr/>
        </p:nvSpPr>
        <p:spPr>
          <a:xfrm>
            <a:off x="6596744" y="3997126"/>
            <a:ext cx="1784909" cy="584775"/>
          </a:xfrm>
          <a:prstGeom prst="rect">
            <a:avLst/>
          </a:prstGeom>
          <a:noFill/>
        </p:spPr>
        <p:txBody>
          <a:bodyPr wrap="square" rtlCol="0">
            <a:spAutoFit/>
          </a:bodyPr>
          <a:lstStyle/>
          <a:p>
            <a:pPr algn="ctr"/>
            <a:r>
              <a:rPr lang="en-US" sz="3200" dirty="0" err="1"/>
              <a:t>Aachan</a:t>
            </a:r>
            <a:endParaRPr lang="en-US" sz="3200" dirty="0"/>
          </a:p>
        </p:txBody>
      </p:sp>
    </p:spTree>
    <p:extLst>
      <p:ext uri="{BB962C8B-B14F-4D97-AF65-F5344CB8AC3E}">
        <p14:creationId xmlns:p14="http://schemas.microsoft.com/office/powerpoint/2010/main" val="4007859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left)">
                                      <p:cBhvr>
                                        <p:cTn id="18" dur="500"/>
                                        <p:tgtEl>
                                          <p:spTgt spid="6"/>
                                        </p:tgtEl>
                                      </p:cBhvr>
                                    </p:animEffect>
                                  </p:childTnLst>
                                </p:cTn>
                              </p:par>
                            </p:childTnLst>
                          </p:cTn>
                        </p:par>
                        <p:par>
                          <p:cTn id="19" fill="hold">
                            <p:stCondLst>
                              <p:cond delay="500"/>
                            </p:stCondLst>
                            <p:childTnLst>
                              <p:par>
                                <p:cTn id="20" presetID="22" presetClass="entr" presetSubtype="8" fill="hold" nodeType="after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13" grpId="0"/>
      <p:bldP spid="15" grpId="0"/>
      <p:bldP spid="16" grpId="0"/>
      <p:bldP spid="17" grpId="0"/>
      <p:bldP spid="18"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 2013 - 2022</Template>
  <TotalTime>897</TotalTime>
  <Words>1301</Words>
  <Application>Microsoft Office PowerPoint</Application>
  <PresentationFormat>On-screen Show (16:9)</PresentationFormat>
  <Paragraphs>116</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system-ui</vt:lpstr>
      <vt:lpstr>Office Theme</vt:lpstr>
      <vt:lpstr>HEBREWS</vt:lpstr>
      <vt:lpstr>Hebrews 1:1-2</vt:lpstr>
      <vt:lpstr>God</vt:lpstr>
      <vt:lpstr>Three Questions:</vt:lpstr>
      <vt:lpstr>       Are we to follow both? </vt:lpstr>
      <vt:lpstr>       Are we to follow both? </vt:lpstr>
      <vt:lpstr>   Why  study the O.T.?     </vt:lpstr>
      <vt:lpstr>   Why  study the O.T.?     </vt:lpstr>
      <vt:lpstr>   Why  study the O.T.?     </vt:lpstr>
      <vt:lpstr>   Why  study the O.T.?     </vt:lpstr>
      <vt:lpstr>   Why  study the O.T.?     </vt:lpstr>
      <vt:lpstr>   Why  study the O.T.?     </vt:lpstr>
      <vt:lpstr>   Copies &amp; Shadows</vt:lpstr>
      <vt:lpstr>   Is there a theme running throughout?      </vt:lpstr>
      <vt:lpstr>   Is there a theme running throughout?      </vt:lpstr>
      <vt:lpstr>   Is there a theme running throughout?      </vt:lpstr>
      <vt:lpstr>   Examples of Acceptable O.T. Faith</vt:lpstr>
      <vt:lpstr>   Is there a theme running throughout?      </vt:lpstr>
      <vt:lpstr>Our faith must obey commands directed to us just as their faith demanded obedience of what commands were directed to them</vt:lpstr>
      <vt:lpstr>Salvation by faith is not a “One Time” Thing!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HEBREWS</dc:title>
  <dc:creator>Sewell Hall</dc:creator>
  <cp:lastModifiedBy>Brad Beutjer</cp:lastModifiedBy>
  <cp:revision>2</cp:revision>
  <dcterms:created xsi:type="dcterms:W3CDTF">2023-07-07T23:18:03Z</dcterms:created>
  <dcterms:modified xsi:type="dcterms:W3CDTF">2023-07-16T14:48:55Z</dcterms:modified>
</cp:coreProperties>
</file>