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7" r:id="rId2"/>
    <p:sldId id="256" r:id="rId3"/>
    <p:sldId id="316" r:id="rId4"/>
    <p:sldId id="322" r:id="rId5"/>
    <p:sldId id="303" r:id="rId6"/>
    <p:sldId id="304" r:id="rId7"/>
    <p:sldId id="317" r:id="rId8"/>
    <p:sldId id="323" r:id="rId9"/>
    <p:sldId id="324" r:id="rId10"/>
    <p:sldId id="326" r:id="rId11"/>
    <p:sldId id="328" r:id="rId12"/>
    <p:sldId id="329" r:id="rId13"/>
    <p:sldId id="327" r:id="rId14"/>
    <p:sldId id="258" r:id="rId1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A8"/>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7"/>
    <p:restoredTop sz="71340"/>
  </p:normalViewPr>
  <p:slideViewPr>
    <p:cSldViewPr snapToGrid="0" snapToObjects="1">
      <p:cViewPr varScale="1">
        <p:scale>
          <a:sx n="92" d="100"/>
          <a:sy n="92" d="100"/>
        </p:scale>
        <p:origin x="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5C76-73BE-984C-A196-92DBE36584BA}" type="datetimeFigureOut">
              <a:rPr lang="en-US" smtClean="0"/>
              <a:t>7/8/23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1+cor.+9&amp;version=NASB1995#fen-NASB1995-28561h"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iblegateway.com/passage/?search=1+cor.+9&amp;version=NASB1995#fen-NASB1995-28561k" TargetMode="External"/><Relationship Id="rId5" Type="http://schemas.openxmlformats.org/officeDocument/2006/relationships/hyperlink" Target="https://www.biblegateway.com/passage/?search=1+cor.+9&amp;version=NASB1995#fen-NASB1995-28561j" TargetMode="External"/><Relationship Id="rId4" Type="http://schemas.openxmlformats.org/officeDocument/2006/relationships/hyperlink" Target="https://www.biblegateway.com/passage/?search=1+cor.+9&amp;version=NASB1995#fen-NASB1995-28561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Laodicea…</a:t>
            </a:r>
          </a:p>
          <a:p>
            <a:endParaRPr lang="en-US" dirty="0"/>
          </a:p>
          <a:p>
            <a:r>
              <a:rPr lang="en-US" dirty="0"/>
              <a:t>Wealth, Medical School, Clothing Industry.  It was a trend setting place.</a:t>
            </a:r>
          </a:p>
          <a:p>
            <a:endParaRPr lang="en-US" dirty="0"/>
          </a:p>
          <a:p>
            <a:r>
              <a:rPr lang="en-US" dirty="0"/>
              <a:t>Rich History of Business</a:t>
            </a:r>
          </a:p>
          <a:p>
            <a:endParaRPr lang="en-US" dirty="0"/>
          </a:p>
          <a:p>
            <a:r>
              <a:rPr lang="en-US" dirty="0"/>
              <a:t>Unaware of How Shameful Their Actions Were.</a:t>
            </a:r>
          </a:p>
          <a:p>
            <a:endParaRPr lang="en-US" dirty="0"/>
          </a:p>
          <a:p>
            <a:r>
              <a:rPr lang="en-US" dirty="0"/>
              <a:t>Loved &amp; Disciplined.</a:t>
            </a:r>
          </a:p>
          <a:p>
            <a:endParaRPr lang="en-US" dirty="0"/>
          </a:p>
          <a:p>
            <a:r>
              <a:rPr lang="en-US" dirty="0"/>
              <a:t>We need to be different enough from our Culture to Stand Out and Bring CHANGE in the lives of our neighbors and friends.</a:t>
            </a:r>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88220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A6E8CC"/>
                </a:solidFill>
              </a:rPr>
              <a:t>Moral – Therapeutic – Deism</a:t>
            </a:r>
          </a:p>
          <a:p>
            <a:endParaRPr lang="en-US" dirty="0">
              <a:solidFill>
                <a:srgbClr val="A6E8CC"/>
              </a:solidFill>
            </a:endParaRPr>
          </a:p>
          <a:p>
            <a:r>
              <a:rPr lang="en-US" dirty="0">
                <a:solidFill>
                  <a:srgbClr val="A6E8CC"/>
                </a:solidFill>
              </a:rPr>
              <a:t>A God exists who created and ordered the world and watches over human life on earth.</a:t>
            </a:r>
          </a:p>
          <a:p>
            <a:r>
              <a:rPr lang="en-US" dirty="0">
                <a:solidFill>
                  <a:srgbClr val="A6E8CC"/>
                </a:solidFill>
              </a:rPr>
              <a:t>God wants people to be good, nice, and fair to each other, as taught in the Bible and by most world religions.</a:t>
            </a:r>
          </a:p>
          <a:p>
            <a:r>
              <a:rPr lang="en-US" dirty="0">
                <a:solidFill>
                  <a:srgbClr val="A6E8CC"/>
                </a:solidFill>
              </a:rPr>
              <a:t>The central goal of life is to be happy and to feel good about oneself.</a:t>
            </a:r>
          </a:p>
          <a:p>
            <a:r>
              <a:rPr lang="en-US" dirty="0">
                <a:solidFill>
                  <a:srgbClr val="A6E8CC"/>
                </a:solidFill>
              </a:rPr>
              <a:t>God does not need to be particularly involved in one's life except when God is needed to resolve a problem.</a:t>
            </a:r>
          </a:p>
          <a:p>
            <a:r>
              <a:rPr lang="en-US" dirty="0">
                <a:solidFill>
                  <a:srgbClr val="A6E8CC"/>
                </a:solidFill>
              </a:rPr>
              <a:t>Good people go to heaven when they die.</a:t>
            </a:r>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3</a:t>
            </a:fld>
            <a:endParaRPr lang="en-US"/>
          </a:p>
        </p:txBody>
      </p:sp>
    </p:spTree>
    <p:extLst>
      <p:ext uri="{BB962C8B-B14F-4D97-AF65-F5344CB8AC3E}">
        <p14:creationId xmlns:p14="http://schemas.microsoft.com/office/powerpoint/2010/main" val="377796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Titus 2 and Ephesians 2 are both GRACE passages…</a:t>
            </a:r>
          </a:p>
          <a:p>
            <a:endParaRPr lang="en-US" dirty="0"/>
          </a:p>
          <a:p>
            <a:endParaRPr lang="en-US" dirty="0"/>
          </a:p>
          <a:p>
            <a:r>
              <a:rPr lang="en-US" dirty="0"/>
              <a:t>How does understanding God’s grace IGNITE our zeal?</a:t>
            </a:r>
          </a:p>
          <a:p>
            <a:endParaRPr lang="en-US" dirty="0"/>
          </a:p>
          <a:p>
            <a:r>
              <a:rPr lang="en-US" dirty="0"/>
              <a:t>Makes us want to be closer to Him. </a:t>
            </a:r>
          </a:p>
          <a:p>
            <a:r>
              <a:rPr lang="en-US" dirty="0"/>
              <a:t>Makes us so grateful and feel so loved. Begin to understand love on a level unmatched in the world!  He died for us!</a:t>
            </a:r>
          </a:p>
          <a:p>
            <a:endParaRPr lang="en-US" dirty="0"/>
          </a:p>
          <a:p>
            <a:endParaRPr lang="en-US" dirty="0"/>
          </a:p>
          <a:p>
            <a:r>
              <a:rPr lang="en-US" dirty="0"/>
              <a:t>Why is it special to know the works were prepared before hand?  Gifts given with forethought are more special! It’s another way of demonstrating that you’ve been in my heart and on my mind the ENTIRE TIME.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4</a:t>
            </a:fld>
            <a:endParaRPr lang="en-US"/>
          </a:p>
        </p:txBody>
      </p:sp>
    </p:spTree>
    <p:extLst>
      <p:ext uri="{BB962C8B-B14F-4D97-AF65-F5344CB8AC3E}">
        <p14:creationId xmlns:p14="http://schemas.microsoft.com/office/powerpoint/2010/main" val="114407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5F2F755A-E0A8-D4DA-8B52-6675CAE376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EB34C247-D161-F54D-96E3-C522B3953045}"/>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defRPr/>
            </a:pPr>
            <a:r>
              <a:rPr lang="en-US" altLang="en-US" sz="1800" dirty="0">
                <a:ea typeface="ＭＳ Ｐゴシック" panose="020B0600070205080204" pitchFamily="34" charset="-128"/>
              </a:rPr>
              <a:t>Notice Acts 9:20-22… As soon as he is shown his error – He begins to proclaim Jesus!</a:t>
            </a:r>
          </a:p>
          <a:p>
            <a:pPr>
              <a:defRPr/>
            </a:pPr>
            <a:endParaRPr lang="en-US" altLang="en-US" sz="1800" dirty="0">
              <a:ea typeface="ＭＳ Ｐゴシック" panose="020B0600070205080204" pitchFamily="34" charset="-128"/>
            </a:endParaRPr>
          </a:p>
          <a:p>
            <a:pPr>
              <a:defRPr/>
            </a:pPr>
            <a:r>
              <a:rPr lang="en-US" altLang="en-US" sz="1800" dirty="0">
                <a:ea typeface="ＭＳ Ｐゴシック" panose="020B0600070205080204" pitchFamily="34" charset="-128"/>
              </a:rPr>
              <a:t>A zealous person in Christianity is preeminently a person of one thing. It is not enough to say that they are earnest, strong, uncompromising, meticulous, wholehearted, and fervent in spirit. They only see one thing, they care for one thing, they live for one thing, they are swallowed up in one thing; and that one thing is to please God. Whether they live, or whether they die-whether they are healthy, or whether they are sick-whether they are rich, or whether they are poor-whether they please man, or whether they give offense-whether the are thought wise, or whether they are thought foolish-whether they are accused, or whether they are praised-whether they get honor, or whether they get shame-for all this the zealous person cares nothing at all. They have a passion for one thing, and that one thing is to please God and to advance God’s glory. If they are consumed in the very burning of their passion for God, they don’t care-they are content. They feel that, like a candle, they were made to burn; and if they are consumed in the burning, then they have only done the work for which God has appointed them.</a:t>
            </a:r>
          </a:p>
          <a:p>
            <a:pPr>
              <a:defRPr/>
            </a:pPr>
            <a:endParaRPr lang="en-US" altLang="en-US" sz="1800" dirty="0">
              <a:ea typeface="ＭＳ Ｐゴシック" panose="020B0600070205080204" pitchFamily="34" charset="-128"/>
            </a:endParaRPr>
          </a:p>
          <a:p>
            <a:pPr>
              <a:defRPr/>
            </a:pPr>
            <a:r>
              <a:rPr lang="en-US" altLang="en-US" sz="1800" dirty="0">
                <a:ea typeface="ＭＳ Ｐゴシック" panose="020B0600070205080204" pitchFamily="34" charset="-128"/>
              </a:rPr>
              <a:t>J.C. Ryle - An accomplished preacher in the Church of England. Lived from 1816 – 1900.</a:t>
            </a:r>
          </a:p>
        </p:txBody>
      </p:sp>
      <p:sp>
        <p:nvSpPr>
          <p:cNvPr id="20483" name="Slide Number Placeholder 3">
            <a:extLst>
              <a:ext uri="{FF2B5EF4-FFF2-40B4-BE49-F238E27FC236}">
                <a16:creationId xmlns:a16="http://schemas.microsoft.com/office/drawing/2014/main" id="{7A7EACEA-659D-1B92-FE68-95C75126A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745E65-EF73-9040-AAC0-496B9AB997B0}"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E4538C4-23C3-E67E-04DE-44E821E063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85AAECA-5BB7-79E2-CFBE-F3A341529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ea typeface="ＭＳ Ｐゴシック" panose="020B0600070205080204" pitchFamily="34" charset="-128"/>
              </a:rPr>
              <a:t>J.C. Ryle - An accomplished preacher in the Church of England. Lived from 1816 – 1900.</a:t>
            </a:r>
          </a:p>
          <a:p>
            <a:endParaRPr lang="en-US" altLang="en-US" sz="1800">
              <a:ea typeface="ＭＳ Ｐゴシック" panose="020B0600070205080204" pitchFamily="34" charset="-128"/>
            </a:endParaRPr>
          </a:p>
          <a:p>
            <a:r>
              <a:rPr lang="en-US" altLang="en-US" sz="1800">
                <a:ea typeface="ＭＳ Ｐゴシック" panose="020B0600070205080204" pitchFamily="34" charset="-128"/>
              </a:rPr>
              <a:t>Zeal for one thing.</a:t>
            </a:r>
            <a:br>
              <a:rPr lang="en-US" altLang="en-US" sz="3200">
                <a:ea typeface="ＭＳ Ｐゴシック" panose="020B0600070205080204" pitchFamily="34" charset="-128"/>
              </a:rPr>
            </a:br>
            <a:br>
              <a:rPr lang="en-US" altLang="en-US" sz="3200">
                <a:ea typeface="ＭＳ Ｐゴシック" panose="020B0600070205080204" pitchFamily="34" charset="-128"/>
              </a:rPr>
            </a:br>
            <a:r>
              <a:rPr lang="en-US" altLang="en-US" sz="1800">
                <a:ea typeface="ＭＳ Ｐゴシック" panose="020B0600070205080204" pitchFamily="34" charset="-128"/>
              </a:rPr>
              <a:t>Like a candle, I am made to be burned up.  I only want to shine for God with the one life He has given me.  If I can’t lead, I’ll teach, If I can’t teach I’ll write, if I can’t write, I’ll sing, if I can’t sing, I’ll pray, if I can’t pray I’ll trust.</a:t>
            </a:r>
            <a:endParaRPr lang="en-US" altLang="en-US" sz="3200">
              <a:ea typeface="ＭＳ Ｐゴシック" panose="020B0600070205080204" pitchFamily="34" charset="-128"/>
            </a:endParaRPr>
          </a:p>
          <a:p>
            <a:endParaRPr lang="en-US" altLang="en-US" sz="1800">
              <a:ea typeface="ＭＳ Ｐゴシック" panose="020B0600070205080204" pitchFamily="34" charset="-128"/>
            </a:endParaRPr>
          </a:p>
          <a:p>
            <a:endParaRPr lang="en-US" altLang="en-US" sz="1800">
              <a:ea typeface="ＭＳ Ｐゴシック" panose="020B0600070205080204" pitchFamily="34" charset="-128"/>
            </a:endParaRPr>
          </a:p>
          <a:p>
            <a:r>
              <a:rPr lang="en-US" altLang="en-US" sz="1800">
                <a:ea typeface="ＭＳ Ｐゴシック" panose="020B0600070205080204" pitchFamily="34" charset="-128"/>
              </a:rPr>
              <a:t>Paul was blinded…but now He sees – and if you will please look at Eph. 1:17-18. You see that he’s praying earnestly for others to see too!</a:t>
            </a:r>
          </a:p>
          <a:p>
            <a:endParaRPr lang="en-US" altLang="en-US" sz="1800">
              <a:ea typeface="ＭＳ Ｐゴシック" panose="020B0600070205080204" pitchFamily="34" charset="-128"/>
            </a:endParaRPr>
          </a:p>
          <a:p>
            <a:r>
              <a:rPr lang="en-US" altLang="en-US" sz="1800">
                <a:ea typeface="ＭＳ Ｐゴシック" panose="020B0600070205080204" pitchFamily="34" charset="-128"/>
              </a:rPr>
              <a:t>a.) the hope of HIS CALLING.</a:t>
            </a:r>
          </a:p>
          <a:p>
            <a:r>
              <a:rPr lang="en-US" altLang="en-US" sz="1800">
                <a:ea typeface="ＭＳ Ｐゴシック" panose="020B0600070205080204" pitchFamily="34" charset="-128"/>
              </a:rPr>
              <a:t>b.) the riches of the glory of HIS INHERITANCE</a:t>
            </a:r>
          </a:p>
          <a:p>
            <a:r>
              <a:rPr lang="en-US" altLang="en-US" sz="1800">
                <a:ea typeface="ＭＳ Ｐゴシック" panose="020B0600070205080204" pitchFamily="34" charset="-128"/>
              </a:rPr>
              <a:t>c.) the surpassing greatness of HIS POWER</a:t>
            </a:r>
          </a:p>
          <a:p>
            <a:endParaRPr lang="en-US" altLang="en-US" sz="1800">
              <a:ea typeface="ＭＳ Ｐゴシック" panose="020B0600070205080204" pitchFamily="34" charset="-128"/>
            </a:endParaRPr>
          </a:p>
          <a:p>
            <a:r>
              <a:rPr lang="en-US" altLang="en-US" sz="1800">
                <a:ea typeface="ＭＳ Ｐゴシック" panose="020B0600070205080204" pitchFamily="34" charset="-128"/>
              </a:rPr>
              <a:t>I pray that every teen here, and every Christian here would have the eyes of their hearts OPEN to see that God is calling us too! That God has an inheritance in heaven waiting!  That God’s power to raise JESUS from the dead is a power He will use to care for and equip US in His service!</a:t>
            </a:r>
          </a:p>
        </p:txBody>
      </p:sp>
      <p:sp>
        <p:nvSpPr>
          <p:cNvPr id="22531" name="Slide Number Placeholder 3">
            <a:extLst>
              <a:ext uri="{FF2B5EF4-FFF2-40B4-BE49-F238E27FC236}">
                <a16:creationId xmlns:a16="http://schemas.microsoft.com/office/drawing/2014/main" id="{BE9DA567-15A1-3DA0-571A-C730AC03DC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F8DD68-5103-E04D-BAC3-09A087415175}"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had arrested people – but now is a slave to all. 1 Cor. 9:19</a:t>
            </a:r>
          </a:p>
          <a:p>
            <a:endParaRPr lang="en-US" dirty="0"/>
          </a:p>
          <a:p>
            <a:r>
              <a:rPr lang="en-US" b="1" i="0" baseline="30000" dirty="0">
                <a:solidFill>
                  <a:srgbClr val="000000"/>
                </a:solidFill>
                <a:effectLst/>
                <a:latin typeface="system-ui"/>
              </a:rPr>
              <a:t>19 </a:t>
            </a:r>
            <a:r>
              <a:rPr lang="en-US" b="0" i="0" dirty="0">
                <a:solidFill>
                  <a:srgbClr val="000000"/>
                </a:solidFill>
                <a:effectLst/>
                <a:latin typeface="system-ui"/>
              </a:rPr>
              <a:t>For though I am free from all </a:t>
            </a:r>
            <a:r>
              <a:rPr lang="en-US" b="0" i="1" dirty="0">
                <a:solidFill>
                  <a:srgbClr val="000000"/>
                </a:solidFill>
                <a:effectLst/>
                <a:latin typeface="system-ui"/>
              </a:rPr>
              <a:t>men</a:t>
            </a:r>
            <a:r>
              <a:rPr lang="en-US" b="0" i="0" dirty="0">
                <a:solidFill>
                  <a:srgbClr val="000000"/>
                </a:solidFill>
                <a:effectLst/>
                <a:latin typeface="system-ui"/>
              </a:rPr>
              <a:t>, I have made myself a slave to all, so that I may win more. </a:t>
            </a:r>
            <a:r>
              <a:rPr lang="en-US" b="1" i="0" baseline="30000" dirty="0">
                <a:solidFill>
                  <a:srgbClr val="000000"/>
                </a:solidFill>
                <a:effectLst/>
                <a:latin typeface="system-ui"/>
              </a:rPr>
              <a:t>20 </a:t>
            </a:r>
            <a:r>
              <a:rPr lang="en-US" b="0" i="0" dirty="0">
                <a:solidFill>
                  <a:srgbClr val="000000"/>
                </a:solidFill>
                <a:effectLst/>
                <a:latin typeface="system-ui"/>
              </a:rPr>
              <a:t>To the Jews I became as a Jew, so that I might win Jews; to those who are under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h"/>
              </a:rPr>
              <a:t>h</a:t>
            </a:r>
            <a:r>
              <a:rPr lang="en-US" b="0" i="0" baseline="30000" dirty="0">
                <a:solidFill>
                  <a:srgbClr val="000000"/>
                </a:solidFill>
                <a:effectLst/>
                <a:latin typeface="system-ui"/>
              </a:rPr>
              <a:t>]</a:t>
            </a:r>
            <a:r>
              <a:rPr lang="en-US" b="0" i="0" dirty="0">
                <a:solidFill>
                  <a:srgbClr val="000000"/>
                </a:solidFill>
                <a:effectLst/>
                <a:latin typeface="system-ui"/>
              </a:rPr>
              <a:t>the Law, as under </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i"/>
              </a:rPr>
              <a:t>i</a:t>
            </a:r>
            <a:r>
              <a:rPr lang="en-US" b="0" i="0" baseline="30000" dirty="0">
                <a:solidFill>
                  <a:srgbClr val="000000"/>
                </a:solidFill>
                <a:effectLst/>
                <a:latin typeface="system-ui"/>
              </a:rPr>
              <a:t>]</a:t>
            </a:r>
            <a:r>
              <a:rPr lang="en-US" b="0" i="0" dirty="0">
                <a:solidFill>
                  <a:srgbClr val="000000"/>
                </a:solidFill>
                <a:effectLst/>
                <a:latin typeface="system-ui"/>
              </a:rPr>
              <a:t>the Law though not being myself under </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j"/>
              </a:rPr>
              <a:t>j</a:t>
            </a:r>
            <a:r>
              <a:rPr lang="en-US" b="0" i="0" baseline="30000" dirty="0">
                <a:solidFill>
                  <a:srgbClr val="000000"/>
                </a:solidFill>
                <a:effectLst/>
                <a:latin typeface="system-ui"/>
              </a:rPr>
              <a:t>]</a:t>
            </a:r>
            <a:r>
              <a:rPr lang="en-US" b="0" i="0" dirty="0">
                <a:solidFill>
                  <a:srgbClr val="000000"/>
                </a:solidFill>
                <a:effectLst/>
                <a:latin typeface="system-ui"/>
              </a:rPr>
              <a:t>the Law, so that I might win those who are under </a:t>
            </a:r>
            <a:r>
              <a:rPr lang="en-US" b="0" i="0" baseline="30000" dirty="0">
                <a:solidFill>
                  <a:srgbClr val="000000"/>
                </a:solidFill>
                <a:effectLst/>
                <a:latin typeface="system-ui"/>
              </a:rPr>
              <a:t>[</a:t>
            </a:r>
            <a:r>
              <a:rPr lang="en-US" b="0" i="0" baseline="30000" dirty="0">
                <a:solidFill>
                  <a:srgbClr val="4A4A4A"/>
                </a:solidFill>
                <a:effectLst/>
                <a:latin typeface="system-ui"/>
                <a:hlinkClick r:id="rId6" tooltip="See footnote k"/>
              </a:rPr>
              <a:t>k</a:t>
            </a:r>
            <a:r>
              <a:rPr lang="en-US" b="0" i="0" baseline="30000" dirty="0">
                <a:solidFill>
                  <a:srgbClr val="000000"/>
                </a:solidFill>
                <a:effectLst/>
                <a:latin typeface="system-ui"/>
              </a:rPr>
              <a:t>]</a:t>
            </a:r>
            <a:r>
              <a:rPr lang="en-US" b="0" i="0" dirty="0">
                <a:solidFill>
                  <a:srgbClr val="000000"/>
                </a:solidFill>
                <a:effectLst/>
                <a:latin typeface="system-ui"/>
              </a:rPr>
              <a:t>the Law; </a:t>
            </a:r>
            <a:r>
              <a:rPr lang="en-US" b="1" i="0" baseline="30000" dirty="0">
                <a:solidFill>
                  <a:srgbClr val="000000"/>
                </a:solidFill>
                <a:effectLst/>
                <a:latin typeface="system-ui"/>
              </a:rPr>
              <a:t>21 </a:t>
            </a:r>
            <a:r>
              <a:rPr lang="en-US" b="0" i="0" dirty="0">
                <a:solidFill>
                  <a:srgbClr val="000000"/>
                </a:solidFill>
                <a:effectLst/>
                <a:latin typeface="system-ui"/>
              </a:rPr>
              <a:t>to those who are without law, as without law, though not being without the law of God but under the law of Christ, so that I might win those who are without law. </a:t>
            </a:r>
            <a:r>
              <a:rPr lang="en-US" b="1" i="0" baseline="30000" dirty="0">
                <a:solidFill>
                  <a:srgbClr val="000000"/>
                </a:solidFill>
                <a:effectLst/>
                <a:latin typeface="system-ui"/>
              </a:rPr>
              <a:t>22 </a:t>
            </a:r>
            <a:r>
              <a:rPr lang="en-US" b="0" i="0" dirty="0">
                <a:solidFill>
                  <a:srgbClr val="000000"/>
                </a:solidFill>
                <a:effectLst/>
                <a:latin typeface="system-ui"/>
              </a:rPr>
              <a:t>To the weak I became weak, that I might win the weak; I have become all things to all men, so that I may by all means save some. </a:t>
            </a:r>
            <a:r>
              <a:rPr lang="en-US" b="1" i="0" baseline="30000" dirty="0">
                <a:solidFill>
                  <a:srgbClr val="000000"/>
                </a:solidFill>
                <a:effectLst/>
                <a:latin typeface="system-ui"/>
              </a:rPr>
              <a:t>23 </a:t>
            </a:r>
            <a:r>
              <a:rPr lang="en-US" b="0" i="0" dirty="0">
                <a:solidFill>
                  <a:srgbClr val="000000"/>
                </a:solidFill>
                <a:effectLst/>
                <a:latin typeface="system-ui"/>
              </a:rPr>
              <a:t>I do all things for the sake of the gospel, so that I may become a fellow partaker of it.</a:t>
            </a:r>
          </a:p>
          <a:p>
            <a:endParaRPr lang="en-US" b="0" i="0" dirty="0">
              <a:solidFill>
                <a:srgbClr val="000000"/>
              </a:solidFill>
              <a:effectLst/>
              <a:latin typeface="system-ui"/>
            </a:endParaRPr>
          </a:p>
          <a:p>
            <a:r>
              <a:rPr lang="en-US" b="0" i="0" dirty="0">
                <a:solidFill>
                  <a:srgbClr val="000000"/>
                </a:solidFill>
                <a:effectLst/>
                <a:latin typeface="system-ui"/>
              </a:rPr>
              <a:t>Instead of Destroying others, He is trying to REDEEM THEM.</a:t>
            </a:r>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7</a:t>
            </a:fld>
            <a:endParaRPr lang="en-US"/>
          </a:p>
        </p:txBody>
      </p:sp>
    </p:spTree>
    <p:extLst>
      <p:ext uri="{BB962C8B-B14F-4D97-AF65-F5344CB8AC3E}">
        <p14:creationId xmlns:p14="http://schemas.microsoft.com/office/powerpoint/2010/main" val="22381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9</a:t>
            </a:fld>
            <a:endParaRPr lang="en-US"/>
          </a:p>
        </p:txBody>
      </p:sp>
    </p:spTree>
    <p:extLst>
      <p:ext uri="{BB962C8B-B14F-4D97-AF65-F5344CB8AC3E}">
        <p14:creationId xmlns:p14="http://schemas.microsoft.com/office/powerpoint/2010/main" val="82266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Wise – Zeal is staying up late.  Not being lazy.  Saying no to even good things that would take them away from shining brightly for the Lord.</a:t>
            </a:r>
          </a:p>
          <a:p>
            <a:endParaRPr lang="en-US" dirty="0"/>
          </a:p>
          <a:p>
            <a:r>
              <a:rPr lang="en-US" dirty="0"/>
              <a:t>Mary – sitting quietly listening.</a:t>
            </a:r>
          </a:p>
          <a:p>
            <a:r>
              <a:rPr lang="en-US" dirty="0"/>
              <a:t>Martha – serving, thinking of others – but busy when she should be still.  Holding it all on her shoulders when she should be trusting HIM.</a:t>
            </a:r>
          </a:p>
          <a:p>
            <a:endParaRPr lang="en-US" dirty="0"/>
          </a:p>
          <a:p>
            <a:endParaRPr lang="en-US" dirty="0"/>
          </a:p>
          <a:p>
            <a:r>
              <a:rPr lang="en-US" dirty="0"/>
              <a:t>Living with zeal for God does not require international travel or a life of poverty. What does zeal for God look like in the daily decisions of...</a:t>
            </a:r>
          </a:p>
          <a:p>
            <a:r>
              <a:rPr lang="en-US" dirty="0"/>
              <a:t>Dorcas, Acts 9:36-42</a:t>
            </a:r>
          </a:p>
          <a:p>
            <a:r>
              <a:rPr lang="en-US" dirty="0"/>
              <a:t>Lydia, Acts 16:14-15, 40</a:t>
            </a:r>
          </a:p>
          <a:p>
            <a:r>
              <a:rPr lang="en-US" dirty="0"/>
              <a:t>Scattered Christians, 1 Peter 1:13-25</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10</a:t>
            </a:fld>
            <a:endParaRPr lang="en-US"/>
          </a:p>
        </p:txBody>
      </p:sp>
    </p:spTree>
    <p:extLst>
      <p:ext uri="{BB962C8B-B14F-4D97-AF65-F5344CB8AC3E}">
        <p14:creationId xmlns:p14="http://schemas.microsoft.com/office/powerpoint/2010/main" val="133792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of sermons and podcasts.</a:t>
            </a:r>
          </a:p>
          <a:p>
            <a:endParaRPr lang="en-US" dirty="0"/>
          </a:p>
          <a:p>
            <a:r>
              <a:rPr lang="en-US" dirty="0"/>
              <a:t>The daily efforts made to talk to a lost person about Jesus.</a:t>
            </a:r>
          </a:p>
          <a:p>
            <a:endParaRPr lang="en-US" dirty="0"/>
          </a:p>
          <a:p>
            <a:r>
              <a:rPr lang="en-US" dirty="0"/>
              <a:t>The investment in young people to help their faith grow.</a:t>
            </a:r>
          </a:p>
          <a:p>
            <a:endParaRPr lang="en-US" dirty="0"/>
          </a:p>
          <a:p>
            <a:r>
              <a:rPr lang="en-US" dirty="0"/>
              <a:t>The timely Q &amp; A sessions.</a:t>
            </a:r>
          </a:p>
        </p:txBody>
      </p:sp>
      <p:sp>
        <p:nvSpPr>
          <p:cNvPr id="4" name="Slide Number Placeholder 3"/>
          <p:cNvSpPr>
            <a:spLocks noGrp="1"/>
          </p:cNvSpPr>
          <p:nvPr>
            <p:ph type="sldNum" sz="quarter" idx="5"/>
          </p:nvPr>
        </p:nvSpPr>
        <p:spPr/>
        <p:txBody>
          <a:bodyPr/>
          <a:lstStyle/>
          <a:p>
            <a:fld id="{F309C588-45DB-BE44-AA2E-D4F6CBFEA7DB}" type="slidenum">
              <a:rPr lang="en-US" smtClean="0"/>
              <a:t>12</a:t>
            </a:fld>
            <a:endParaRPr lang="en-US"/>
          </a:p>
        </p:txBody>
      </p:sp>
    </p:spTree>
    <p:extLst>
      <p:ext uri="{BB962C8B-B14F-4D97-AF65-F5344CB8AC3E}">
        <p14:creationId xmlns:p14="http://schemas.microsoft.com/office/powerpoint/2010/main" val="397498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7/8/23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7/8/23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7/8/23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7/8/23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7/8/23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7/8/23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596697"/>
            <a:ext cx="7886700" cy="3928533"/>
          </a:xfrm>
        </p:spPr>
        <p:txBody>
          <a:bodyPr>
            <a:normAutofit/>
          </a:bodyPr>
          <a:lstStyle/>
          <a:p>
            <a:pPr marL="0" indent="0">
              <a:buNone/>
            </a:pPr>
            <a:endParaRPr lang="en-US" sz="3200" dirty="0"/>
          </a:p>
          <a:p>
            <a:pPr marL="0" indent="0" algn="ctr">
              <a:buNone/>
            </a:pPr>
            <a:r>
              <a:rPr lang="en-US" sz="4000" dirty="0">
                <a:effectLst/>
              </a:rPr>
              <a:t>Please read Revelation 3:14-22. </a:t>
            </a:r>
            <a:br>
              <a:rPr lang="en-US" sz="4000" dirty="0">
                <a:effectLst/>
              </a:rPr>
            </a:br>
            <a:r>
              <a:rPr lang="en-US" sz="4000" dirty="0">
                <a:effectLst/>
              </a:rPr>
              <a:t>What does life in Atlanta have in common with life in Laodicea? </a:t>
            </a:r>
            <a:endParaRPr lang="en-US" sz="4800" dirty="0"/>
          </a:p>
        </p:txBody>
      </p:sp>
    </p:spTree>
    <p:extLst>
      <p:ext uri="{BB962C8B-B14F-4D97-AF65-F5344CB8AC3E}">
        <p14:creationId xmlns:p14="http://schemas.microsoft.com/office/powerpoint/2010/main" val="41806283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BEB-067E-0E25-6218-A1519CA53017}"/>
              </a:ext>
            </a:extLst>
          </p:cNvPr>
          <p:cNvSpPr>
            <a:spLocks noGrp="1"/>
          </p:cNvSpPr>
          <p:nvPr>
            <p:ph type="title"/>
          </p:nvPr>
        </p:nvSpPr>
        <p:spPr>
          <a:xfrm>
            <a:off x="332509" y="304271"/>
            <a:ext cx="8437417" cy="1104636"/>
          </a:xfrm>
        </p:spPr>
        <p:txBody>
          <a:bodyPr>
            <a:normAutofit fontScale="90000"/>
          </a:bodyPr>
          <a:lstStyle/>
          <a:p>
            <a:r>
              <a:rPr lang="en-US" sz="4000" dirty="0"/>
              <a:t>Zeal Is More Than An Energetic Outburst</a:t>
            </a:r>
          </a:p>
        </p:txBody>
      </p:sp>
      <p:sp>
        <p:nvSpPr>
          <p:cNvPr id="3" name="Content Placeholder 2">
            <a:extLst>
              <a:ext uri="{FF2B5EF4-FFF2-40B4-BE49-F238E27FC236}">
                <a16:creationId xmlns:a16="http://schemas.microsoft.com/office/drawing/2014/main" id="{45A228B7-9923-DFD1-547F-9A177C52A985}"/>
              </a:ext>
            </a:extLst>
          </p:cNvPr>
          <p:cNvSpPr>
            <a:spLocks noGrp="1"/>
          </p:cNvSpPr>
          <p:nvPr>
            <p:ph idx="1"/>
          </p:nvPr>
        </p:nvSpPr>
        <p:spPr/>
        <p:txBody>
          <a:bodyPr/>
          <a:lstStyle/>
          <a:p>
            <a:r>
              <a:rPr lang="en-US" dirty="0"/>
              <a:t>What does zeal for God look like in the parable of the ten virgins in Matthew 25:1-13?</a:t>
            </a:r>
            <a:br>
              <a:rPr lang="en-US" dirty="0"/>
            </a:br>
            <a:endParaRPr lang="en-US" dirty="0"/>
          </a:p>
          <a:p>
            <a:r>
              <a:rPr lang="en-US" dirty="0"/>
              <a:t>What does zeal for God look like in the lives of Jesus’ friends, Mary and Martha in Luke 10:38-42?</a:t>
            </a:r>
          </a:p>
          <a:p>
            <a:endParaRPr lang="en-US" dirty="0"/>
          </a:p>
          <a:p>
            <a:r>
              <a:rPr lang="en-US" dirty="0"/>
              <a:t>What does zeal for God look like among the Christians Peter wrote to in 1 Peter 1:13-25?</a:t>
            </a:r>
          </a:p>
        </p:txBody>
      </p:sp>
    </p:spTree>
    <p:extLst>
      <p:ext uri="{BB962C8B-B14F-4D97-AF65-F5344CB8AC3E}">
        <p14:creationId xmlns:p14="http://schemas.microsoft.com/office/powerpoint/2010/main" val="9514534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5815-D9C2-432A-1040-1D983698AD18}"/>
              </a:ext>
            </a:extLst>
          </p:cNvPr>
          <p:cNvSpPr>
            <a:spLocks noGrp="1"/>
          </p:cNvSpPr>
          <p:nvPr>
            <p:ph type="title"/>
          </p:nvPr>
        </p:nvSpPr>
        <p:spPr/>
        <p:txBody>
          <a:bodyPr/>
          <a:lstStyle/>
          <a:p>
            <a:r>
              <a:rPr lang="en-US" dirty="0"/>
              <a:t>Zeal For Good Deeds</a:t>
            </a:r>
          </a:p>
        </p:txBody>
      </p:sp>
      <p:sp>
        <p:nvSpPr>
          <p:cNvPr id="3" name="Content Placeholder 2">
            <a:extLst>
              <a:ext uri="{FF2B5EF4-FFF2-40B4-BE49-F238E27FC236}">
                <a16:creationId xmlns:a16="http://schemas.microsoft.com/office/drawing/2014/main" id="{E79ACC50-FDCF-197F-2A62-835C17BE2D94}"/>
              </a:ext>
            </a:extLst>
          </p:cNvPr>
          <p:cNvSpPr>
            <a:spLocks noGrp="1"/>
          </p:cNvSpPr>
          <p:nvPr>
            <p:ph idx="1"/>
          </p:nvPr>
        </p:nvSpPr>
        <p:spPr/>
        <p:txBody>
          <a:bodyPr/>
          <a:lstStyle/>
          <a:p>
            <a:r>
              <a:rPr lang="en-US" dirty="0"/>
              <a:t>“Whatever is commanded by the God of heaven, let it be done with zeal for the house of the God of heaven, so that there will not be wrath against the kingdom of the king and his sons.” – Ezra 7:23</a:t>
            </a:r>
          </a:p>
          <a:p>
            <a:endParaRPr lang="en-US" dirty="0"/>
          </a:p>
          <a:p>
            <a:r>
              <a:rPr lang="en-US" dirty="0"/>
              <a:t>Why is it important to respond to God with urgency and with our very best quality?</a:t>
            </a:r>
          </a:p>
        </p:txBody>
      </p:sp>
    </p:spTree>
    <p:extLst>
      <p:ext uri="{BB962C8B-B14F-4D97-AF65-F5344CB8AC3E}">
        <p14:creationId xmlns:p14="http://schemas.microsoft.com/office/powerpoint/2010/main" val="380685931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5815-D9C2-432A-1040-1D983698AD18}"/>
              </a:ext>
            </a:extLst>
          </p:cNvPr>
          <p:cNvSpPr>
            <a:spLocks noGrp="1"/>
          </p:cNvSpPr>
          <p:nvPr>
            <p:ph type="title"/>
          </p:nvPr>
        </p:nvSpPr>
        <p:spPr/>
        <p:txBody>
          <a:bodyPr/>
          <a:lstStyle/>
          <a:p>
            <a:r>
              <a:rPr lang="en-US" dirty="0"/>
              <a:t>Zeal For Good Deeds</a:t>
            </a:r>
          </a:p>
        </p:txBody>
      </p:sp>
      <p:sp>
        <p:nvSpPr>
          <p:cNvPr id="3" name="Content Placeholder 2">
            <a:extLst>
              <a:ext uri="{FF2B5EF4-FFF2-40B4-BE49-F238E27FC236}">
                <a16:creationId xmlns:a16="http://schemas.microsoft.com/office/drawing/2014/main" id="{E79ACC50-FDCF-197F-2A62-835C17BE2D94}"/>
              </a:ext>
            </a:extLst>
          </p:cNvPr>
          <p:cNvSpPr>
            <a:spLocks noGrp="1"/>
          </p:cNvSpPr>
          <p:nvPr>
            <p:ph idx="1"/>
          </p:nvPr>
        </p:nvSpPr>
        <p:spPr>
          <a:xfrm>
            <a:off x="628650" y="1521354"/>
            <a:ext cx="7886700" cy="3889375"/>
          </a:xfrm>
        </p:spPr>
        <p:txBody>
          <a:bodyPr>
            <a:normAutofit lnSpcReduction="10000"/>
          </a:bodyPr>
          <a:lstStyle/>
          <a:p>
            <a:r>
              <a:rPr lang="en-US" dirty="0"/>
              <a:t>“for I know your readiness, of which I boast about you to the Macedonians, namely, that Achaia has been prepared since last year, and your zeal has stirred up most of them.” – 2 Cor. 9:2</a:t>
            </a:r>
            <a:br>
              <a:rPr lang="en-US" dirty="0"/>
            </a:br>
            <a:endParaRPr lang="en-US" dirty="0"/>
          </a:p>
          <a:p>
            <a:r>
              <a:rPr lang="en-US" dirty="0"/>
              <a:t>What good works have you heard about Christians in other places doing that inspires you to serve God more passionately? </a:t>
            </a:r>
          </a:p>
          <a:p>
            <a:r>
              <a:rPr lang="en-US" dirty="0"/>
              <a:t>What good works need the most attention from us here at Embry Hills?</a:t>
            </a:r>
          </a:p>
        </p:txBody>
      </p:sp>
    </p:spTree>
    <p:extLst>
      <p:ext uri="{BB962C8B-B14F-4D97-AF65-F5344CB8AC3E}">
        <p14:creationId xmlns:p14="http://schemas.microsoft.com/office/powerpoint/2010/main" val="7592377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09D3-23D2-C3E6-0D4E-BF3449688B17}"/>
              </a:ext>
            </a:extLst>
          </p:cNvPr>
          <p:cNvSpPr>
            <a:spLocks noGrp="1"/>
          </p:cNvSpPr>
          <p:nvPr>
            <p:ph type="title"/>
          </p:nvPr>
        </p:nvSpPr>
        <p:spPr>
          <a:xfrm>
            <a:off x="401780" y="889890"/>
            <a:ext cx="4281055" cy="3935220"/>
          </a:xfrm>
        </p:spPr>
        <p:txBody>
          <a:bodyPr>
            <a:normAutofit/>
          </a:bodyPr>
          <a:lstStyle/>
          <a:p>
            <a:r>
              <a:rPr lang="en-US" dirty="0"/>
              <a:t>EH Version </a:t>
            </a:r>
            <a:br>
              <a:rPr lang="en-US" dirty="0"/>
            </a:br>
            <a:r>
              <a:rPr lang="en-US" dirty="0"/>
              <a:t>of Lifelong Zeal…</a:t>
            </a:r>
            <a:br>
              <a:rPr lang="en-US" dirty="0"/>
            </a:br>
            <a:br>
              <a:rPr lang="en-US" dirty="0"/>
            </a:br>
            <a:r>
              <a:rPr lang="en-US" sz="3200" b="0" dirty="0"/>
              <a:t>https://</a:t>
            </a:r>
            <a:r>
              <a:rPr lang="en-US" sz="3200" b="0" dirty="0" err="1"/>
              <a:t>embryhills.com</a:t>
            </a:r>
            <a:r>
              <a:rPr lang="en-US" sz="3200" b="0" dirty="0"/>
              <a:t>/</a:t>
            </a:r>
            <a:r>
              <a:rPr lang="en-US" sz="3200" b="0" dirty="0" err="1"/>
              <a:t>class?c</a:t>
            </a:r>
            <a:r>
              <a:rPr lang="en-US" sz="3200" b="0" dirty="0"/>
              <a:t>=zeal-2017</a:t>
            </a:r>
            <a:endParaRPr lang="en-US" b="0" dirty="0"/>
          </a:p>
        </p:txBody>
      </p:sp>
      <p:pic>
        <p:nvPicPr>
          <p:cNvPr id="5" name="Content Placeholder 4" descr="A qr code with a dinosaur&#10;&#10;Description automatically generated">
            <a:extLst>
              <a:ext uri="{FF2B5EF4-FFF2-40B4-BE49-F238E27FC236}">
                <a16:creationId xmlns:a16="http://schemas.microsoft.com/office/drawing/2014/main" id="{ADA32440-D223-33ED-CA2C-2A7C0BC8BA77}"/>
              </a:ext>
            </a:extLst>
          </p:cNvPr>
          <p:cNvPicPr>
            <a:picLocks noGrp="1" noChangeAspect="1"/>
          </p:cNvPicPr>
          <p:nvPr>
            <p:ph idx="1"/>
          </p:nvPr>
        </p:nvPicPr>
        <p:blipFill>
          <a:blip r:embed="rId2"/>
          <a:stretch>
            <a:fillRect/>
          </a:stretch>
        </p:blipFill>
        <p:spPr>
          <a:xfrm>
            <a:off x="4930485" y="1154725"/>
            <a:ext cx="3405549" cy="3405549"/>
          </a:xfrm>
        </p:spPr>
      </p:pic>
    </p:spTree>
    <p:extLst>
      <p:ext uri="{BB962C8B-B14F-4D97-AF65-F5344CB8AC3E}">
        <p14:creationId xmlns:p14="http://schemas.microsoft.com/office/powerpoint/2010/main" val="29256336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7E13-316E-03E6-BE51-AFE128C1B5C0}"/>
              </a:ext>
            </a:extLst>
          </p:cNvPr>
          <p:cNvSpPr>
            <a:spLocks noGrp="1"/>
          </p:cNvSpPr>
          <p:nvPr>
            <p:ph type="title"/>
          </p:nvPr>
        </p:nvSpPr>
        <p:spPr/>
        <p:txBody>
          <a:bodyPr/>
          <a:lstStyle/>
          <a:p>
            <a:r>
              <a:rPr lang="en-US" dirty="0"/>
              <a:t>Lukewarm &amp; Blending In…</a:t>
            </a:r>
          </a:p>
        </p:txBody>
      </p:sp>
      <p:sp>
        <p:nvSpPr>
          <p:cNvPr id="3" name="Content Placeholder 2">
            <a:extLst>
              <a:ext uri="{FF2B5EF4-FFF2-40B4-BE49-F238E27FC236}">
                <a16:creationId xmlns:a16="http://schemas.microsoft.com/office/drawing/2014/main" id="{B1990C25-124E-1CC5-BAB1-71FBA0C46A97}"/>
              </a:ext>
            </a:extLst>
          </p:cNvPr>
          <p:cNvSpPr>
            <a:spLocks noGrp="1"/>
          </p:cNvSpPr>
          <p:nvPr>
            <p:ph idx="1"/>
          </p:nvPr>
        </p:nvSpPr>
        <p:spPr>
          <a:xfrm>
            <a:off x="588010" y="1521354"/>
            <a:ext cx="8159750" cy="3626115"/>
          </a:xfrm>
        </p:spPr>
        <p:txBody>
          <a:bodyPr>
            <a:normAutofit/>
          </a:bodyPr>
          <a:lstStyle/>
          <a:p>
            <a:r>
              <a:rPr lang="en-US" dirty="0"/>
              <a:t>5 Commonly Held Spiritual Beliefs Found Across Many World Religions:</a:t>
            </a:r>
          </a:p>
          <a:p>
            <a:pPr lvl="1"/>
            <a:r>
              <a:rPr lang="en-US" dirty="0"/>
              <a:t>Do no harm</a:t>
            </a:r>
          </a:p>
          <a:p>
            <a:pPr lvl="1"/>
            <a:r>
              <a:rPr lang="en-US" dirty="0"/>
              <a:t>Play fairly</a:t>
            </a:r>
          </a:p>
          <a:p>
            <a:pPr lvl="1"/>
            <a:r>
              <a:rPr lang="en-US" dirty="0"/>
              <a:t>Be loyal to your group</a:t>
            </a:r>
          </a:p>
          <a:p>
            <a:pPr lvl="1"/>
            <a:r>
              <a:rPr lang="en-US" dirty="0"/>
              <a:t>Respect authority </a:t>
            </a:r>
          </a:p>
          <a:p>
            <a:pPr lvl="1"/>
            <a:r>
              <a:rPr lang="en-US" dirty="0"/>
              <a:t>Live purely</a:t>
            </a:r>
          </a:p>
          <a:p>
            <a:r>
              <a:rPr lang="en-US" dirty="0"/>
              <a:t>So much is missing!  Not the least of which is CHRIST!</a:t>
            </a:r>
          </a:p>
          <a:p>
            <a:pPr lvl="1"/>
            <a:r>
              <a:rPr lang="en-US" dirty="0"/>
              <a:t>Creation, Atonement, Scripture, </a:t>
            </a:r>
            <a:r>
              <a:rPr lang="en-US" dirty="0" err="1"/>
              <a:t>Etc</a:t>
            </a:r>
            <a:r>
              <a:rPr lang="en-US" dirty="0"/>
              <a:t>…</a:t>
            </a:r>
          </a:p>
        </p:txBody>
      </p:sp>
    </p:spTree>
    <p:extLst>
      <p:ext uri="{BB962C8B-B14F-4D97-AF65-F5344CB8AC3E}">
        <p14:creationId xmlns:p14="http://schemas.microsoft.com/office/powerpoint/2010/main" val="1135786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C44B-58C1-3B92-BB44-5901413C2842}"/>
              </a:ext>
            </a:extLst>
          </p:cNvPr>
          <p:cNvSpPr>
            <a:spLocks noGrp="1"/>
          </p:cNvSpPr>
          <p:nvPr>
            <p:ph type="title"/>
          </p:nvPr>
        </p:nvSpPr>
        <p:spPr/>
        <p:txBody>
          <a:bodyPr>
            <a:normAutofit/>
          </a:bodyPr>
          <a:lstStyle/>
          <a:p>
            <a:r>
              <a:rPr lang="en-US" sz="4400" dirty="0"/>
              <a:t>Grace &amp; Zeal</a:t>
            </a:r>
          </a:p>
        </p:txBody>
      </p:sp>
      <p:sp>
        <p:nvSpPr>
          <p:cNvPr id="3" name="Content Placeholder 2">
            <a:extLst>
              <a:ext uri="{FF2B5EF4-FFF2-40B4-BE49-F238E27FC236}">
                <a16:creationId xmlns:a16="http://schemas.microsoft.com/office/drawing/2014/main" id="{ABE4C14C-C946-1ACB-E9C0-DE73C01F3EC5}"/>
              </a:ext>
            </a:extLst>
          </p:cNvPr>
          <p:cNvSpPr>
            <a:spLocks noGrp="1"/>
          </p:cNvSpPr>
          <p:nvPr>
            <p:ph idx="1"/>
          </p:nvPr>
        </p:nvSpPr>
        <p:spPr/>
        <p:txBody>
          <a:bodyPr>
            <a:normAutofit fontScale="92500" lnSpcReduction="20000"/>
          </a:bodyPr>
          <a:lstStyle/>
          <a:p>
            <a:r>
              <a:rPr lang="en-US" b="0" i="0" dirty="0">
                <a:effectLst/>
                <a:latin typeface="system-ui"/>
              </a:rPr>
              <a:t>“For the </a:t>
            </a:r>
            <a:r>
              <a:rPr lang="en-US" b="0" i="0" dirty="0">
                <a:solidFill>
                  <a:schemeClr val="accent4">
                    <a:lumMod val="40000"/>
                    <a:lumOff val="60000"/>
                  </a:schemeClr>
                </a:solidFill>
                <a:effectLst/>
                <a:latin typeface="system-ui"/>
              </a:rPr>
              <a:t>grace of God </a:t>
            </a:r>
            <a:r>
              <a:rPr lang="en-US" b="0" i="0" dirty="0">
                <a:effectLst/>
                <a:latin typeface="system-ui"/>
              </a:rPr>
              <a:t>has appeared, bringing salvation to all men…who gave Himself for us to redeem us from every lawless deed, and to purify for Himself a people for His own possession, zealous for good deeds.”</a:t>
            </a:r>
            <a:br>
              <a:rPr lang="en-US" b="0" i="0" dirty="0">
                <a:effectLst/>
                <a:latin typeface="system-ui"/>
              </a:rPr>
            </a:br>
            <a:endParaRPr lang="en-US" b="0" i="0" dirty="0">
              <a:effectLst/>
              <a:latin typeface="system-ui"/>
            </a:endParaRPr>
          </a:p>
          <a:p>
            <a:r>
              <a:rPr lang="en-US" b="1" i="0" baseline="30000" dirty="0">
                <a:effectLst/>
                <a:latin typeface="system-ui"/>
              </a:rPr>
              <a:t> </a:t>
            </a:r>
            <a:r>
              <a:rPr lang="en-US" i="0" dirty="0">
                <a:effectLst/>
                <a:latin typeface="system-ui"/>
              </a:rPr>
              <a:t>“</a:t>
            </a:r>
            <a:r>
              <a:rPr lang="en-US" b="0" i="0" dirty="0">
                <a:effectLst/>
                <a:latin typeface="system-ui"/>
              </a:rPr>
              <a:t>For </a:t>
            </a:r>
            <a:r>
              <a:rPr lang="en-US" b="0" i="0" dirty="0">
                <a:solidFill>
                  <a:schemeClr val="accent4">
                    <a:lumMod val="40000"/>
                    <a:lumOff val="60000"/>
                  </a:schemeClr>
                </a:solidFill>
                <a:effectLst/>
                <a:latin typeface="system-ui"/>
              </a:rPr>
              <a:t>by grace you have been saved through faith; </a:t>
            </a:r>
            <a:r>
              <a:rPr lang="en-US" b="0" i="0" dirty="0">
                <a:effectLst/>
                <a:latin typeface="system-ui"/>
              </a:rPr>
              <a:t>and that not of yourselves, </a:t>
            </a:r>
            <a:r>
              <a:rPr lang="en-US" b="0" i="1" dirty="0">
                <a:effectLst/>
                <a:latin typeface="system-ui"/>
              </a:rPr>
              <a:t>it is</a:t>
            </a:r>
            <a:r>
              <a:rPr lang="en-US" b="0" i="0" dirty="0">
                <a:effectLst/>
                <a:latin typeface="system-ui"/>
              </a:rPr>
              <a:t> the gift of God; </a:t>
            </a:r>
            <a:r>
              <a:rPr lang="en-US" b="1" i="0" baseline="30000" dirty="0">
                <a:effectLst/>
                <a:latin typeface="system-ui"/>
              </a:rPr>
              <a:t>9 </a:t>
            </a:r>
            <a:r>
              <a:rPr lang="en-US" b="0" i="0" dirty="0">
                <a:effectLst/>
                <a:latin typeface="system-ui"/>
              </a:rPr>
              <a:t>not as a result of works, so that no one may boast. </a:t>
            </a:r>
            <a:r>
              <a:rPr lang="en-US" b="1" i="0" baseline="30000" dirty="0">
                <a:effectLst/>
                <a:latin typeface="system-ui"/>
              </a:rPr>
              <a:t>10 </a:t>
            </a:r>
            <a:r>
              <a:rPr lang="en-US" b="0" i="0" dirty="0">
                <a:effectLst/>
                <a:latin typeface="system-ui"/>
              </a:rPr>
              <a:t>For we are His workmanship, created in Christ Jesus for good works, which God prepared beforehand so that we would walk in them.”</a:t>
            </a:r>
            <a:endParaRPr lang="en-US" dirty="0"/>
          </a:p>
        </p:txBody>
      </p:sp>
    </p:spTree>
    <p:extLst>
      <p:ext uri="{BB962C8B-B14F-4D97-AF65-F5344CB8AC3E}">
        <p14:creationId xmlns:p14="http://schemas.microsoft.com/office/powerpoint/2010/main" val="2595173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FE92143-540E-B6FF-4B19-50A42148561B}"/>
              </a:ext>
            </a:extLst>
          </p:cNvPr>
          <p:cNvSpPr>
            <a:spLocks noGrp="1"/>
          </p:cNvSpPr>
          <p:nvPr>
            <p:ph type="title"/>
          </p:nvPr>
        </p:nvSpPr>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“Zeal for One Thing”</a:t>
            </a:r>
          </a:p>
        </p:txBody>
      </p:sp>
      <p:sp>
        <p:nvSpPr>
          <p:cNvPr id="19458" name="Content Placeholder 2">
            <a:extLst>
              <a:ext uri="{FF2B5EF4-FFF2-40B4-BE49-F238E27FC236}">
                <a16:creationId xmlns:a16="http://schemas.microsoft.com/office/drawing/2014/main" id="{361E1789-925F-B089-6CFB-80A151CDB543}"/>
              </a:ext>
            </a:extLst>
          </p:cNvPr>
          <p:cNvSpPr>
            <a:spLocks noGrp="1"/>
          </p:cNvSpPr>
          <p:nvPr>
            <p:ph idx="1"/>
          </p:nvPr>
        </p:nvSpPr>
        <p:spPr/>
        <p:txBody>
          <a:bodyPr/>
          <a:lstStyle/>
          <a:p>
            <a:r>
              <a:rPr lang="en-US" altLang="en-US" sz="2800">
                <a:latin typeface="Arial" panose="020B0604020202020204" pitchFamily="34" charset="0"/>
                <a:ea typeface="ＭＳ Ｐゴシック" panose="020B0600070205080204" pitchFamily="34" charset="-128"/>
                <a:cs typeface="Arial" panose="020B0604020202020204" pitchFamily="34" charset="0"/>
              </a:rPr>
              <a:t>A zealous person in Christianity is preeminently a person of one thing. It is not enough to say that they are earnest, strong, uncompromising, meticulous, wholehearted, and fervent in spirit. They only see one thing, they care for one thing, they live for one thing, they are swallowed up in one thing; and that one thing is to please God.</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A2EA664F-02C3-4E82-A814-9B8C0F957C1F}"/>
              </a:ext>
            </a:extLst>
          </p:cNvPr>
          <p:cNvSpPr>
            <a:spLocks noGrp="1"/>
          </p:cNvSpPr>
          <p:nvPr>
            <p:ph type="title"/>
          </p:nvPr>
        </p:nvSpPr>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“Zeal for One Thing”</a:t>
            </a:r>
          </a:p>
        </p:txBody>
      </p:sp>
      <p:sp>
        <p:nvSpPr>
          <p:cNvPr id="21506" name="Content Placeholder 2">
            <a:extLst>
              <a:ext uri="{FF2B5EF4-FFF2-40B4-BE49-F238E27FC236}">
                <a16:creationId xmlns:a16="http://schemas.microsoft.com/office/drawing/2014/main" id="{D6872151-4A50-EF64-ECA5-CBFB0AB85344}"/>
              </a:ext>
            </a:extLst>
          </p:cNvPr>
          <p:cNvSpPr>
            <a:spLocks noGrp="1"/>
          </p:cNvSpPr>
          <p:nvPr>
            <p:ph idx="1"/>
          </p:nvPr>
        </p:nvSpPr>
        <p:spPr/>
        <p:txBody>
          <a:bodyPr/>
          <a:lstStyle/>
          <a:p>
            <a:r>
              <a:rPr lang="en-US" altLang="en-US" sz="2800">
                <a:latin typeface="Arial" panose="020B0604020202020204" pitchFamily="34" charset="0"/>
                <a:ea typeface="ＭＳ Ｐゴシック" panose="020B0600070205080204" pitchFamily="34" charset="-128"/>
                <a:cs typeface="Arial" panose="020B0604020202020204" pitchFamily="34" charset="0"/>
              </a:rPr>
              <a:t>…They have a passion for one thing, and that one thing is to please God and to advance God’s glory. If they are consumed in the very burning of their passion for God, they don’t care-they are content. </a:t>
            </a:r>
            <a:r>
              <a:rPr lang="en-US" altLang="en-US" sz="2800" b="1">
                <a:latin typeface="Arial" panose="020B0604020202020204" pitchFamily="34" charset="0"/>
                <a:ea typeface="ＭＳ Ｐゴシック" panose="020B0600070205080204" pitchFamily="34" charset="-128"/>
                <a:cs typeface="Arial" panose="020B0604020202020204" pitchFamily="34" charset="0"/>
              </a:rPr>
              <a:t>They feel that, like a candle, they were made to burn; and if they are consumed in the burning, then they have only done the work for which God has appointed them</a:t>
            </a:r>
            <a:r>
              <a:rPr lang="en-US" altLang="en-US" sz="2800">
                <a:latin typeface="Arial" panose="020B0604020202020204" pitchFamily="34" charset="0"/>
                <a:ea typeface="ＭＳ Ｐゴシック" panose="020B0600070205080204" pitchFamily="34" charset="-128"/>
                <a:cs typeface="Arial" panose="020B0604020202020204" pitchFamily="34" charset="0"/>
              </a:rPr>
              <a: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7E13-316E-03E6-BE51-AFE128C1B5C0}"/>
              </a:ext>
            </a:extLst>
          </p:cNvPr>
          <p:cNvSpPr>
            <a:spLocks noGrp="1"/>
          </p:cNvSpPr>
          <p:nvPr>
            <p:ph type="title"/>
          </p:nvPr>
        </p:nvSpPr>
        <p:spPr/>
        <p:txBody>
          <a:bodyPr/>
          <a:lstStyle/>
          <a:p>
            <a:r>
              <a:rPr lang="en-US" dirty="0"/>
              <a:t>A Working Definition of Zeal</a:t>
            </a:r>
          </a:p>
        </p:txBody>
      </p:sp>
      <p:sp>
        <p:nvSpPr>
          <p:cNvPr id="3" name="Content Placeholder 2">
            <a:extLst>
              <a:ext uri="{FF2B5EF4-FFF2-40B4-BE49-F238E27FC236}">
                <a16:creationId xmlns:a16="http://schemas.microsoft.com/office/drawing/2014/main" id="{B1990C25-124E-1CC5-BAB1-71FBA0C46A97}"/>
              </a:ext>
            </a:extLst>
          </p:cNvPr>
          <p:cNvSpPr>
            <a:spLocks noGrp="1"/>
          </p:cNvSpPr>
          <p:nvPr>
            <p:ph idx="1"/>
          </p:nvPr>
        </p:nvSpPr>
        <p:spPr>
          <a:xfrm>
            <a:off x="588010" y="1396659"/>
            <a:ext cx="8159750" cy="3889375"/>
          </a:xfrm>
        </p:spPr>
        <p:txBody>
          <a:bodyPr>
            <a:normAutofit/>
          </a:bodyPr>
          <a:lstStyle/>
          <a:p>
            <a:r>
              <a:rPr lang="en-US" dirty="0"/>
              <a:t>Christian zeal is the </a:t>
            </a:r>
            <a:r>
              <a:rPr lang="en-US" u="sng" dirty="0"/>
              <a:t>courage</a:t>
            </a:r>
            <a:r>
              <a:rPr lang="en-US" dirty="0"/>
              <a:t> to exercise great </a:t>
            </a:r>
            <a:r>
              <a:rPr lang="en-US" u="sng" dirty="0"/>
              <a:t>wisdom</a:t>
            </a:r>
            <a:r>
              <a:rPr lang="en-US" dirty="0"/>
              <a:t>, great </a:t>
            </a:r>
            <a:r>
              <a:rPr lang="en-US" u="sng" dirty="0"/>
              <a:t>energy</a:t>
            </a:r>
            <a:r>
              <a:rPr lang="en-US" dirty="0"/>
              <a:t>, and great </a:t>
            </a:r>
            <a:r>
              <a:rPr lang="en-US" u="sng" dirty="0"/>
              <a:t>diligence</a:t>
            </a:r>
            <a:r>
              <a:rPr lang="en-US" dirty="0"/>
              <a:t> in loving </a:t>
            </a:r>
            <a:r>
              <a:rPr lang="en-US" u="sng" dirty="0"/>
              <a:t>service</a:t>
            </a:r>
            <a:br>
              <a:rPr lang="en-US" u="sng" dirty="0"/>
            </a:br>
            <a:r>
              <a:rPr lang="en-US" dirty="0"/>
              <a:t>to God.</a:t>
            </a:r>
          </a:p>
          <a:p>
            <a:endParaRPr lang="en-US" dirty="0"/>
          </a:p>
        </p:txBody>
      </p:sp>
      <p:sp>
        <p:nvSpPr>
          <p:cNvPr id="4" name="Rounded Rectangle 3">
            <a:extLst>
              <a:ext uri="{FF2B5EF4-FFF2-40B4-BE49-F238E27FC236}">
                <a16:creationId xmlns:a16="http://schemas.microsoft.com/office/drawing/2014/main" id="{C33A0B86-43DB-5442-F798-B5BA82264946}"/>
              </a:ext>
            </a:extLst>
          </p:cNvPr>
          <p:cNvSpPr/>
          <p:nvPr/>
        </p:nvSpPr>
        <p:spPr>
          <a:xfrm>
            <a:off x="628650" y="2814532"/>
            <a:ext cx="7886699" cy="65856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…Now Paul Gives Up His Liberties. Acts 26:29</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
        <p:nvSpPr>
          <p:cNvPr id="5" name="Rounded Rectangle 4">
            <a:extLst>
              <a:ext uri="{FF2B5EF4-FFF2-40B4-BE49-F238E27FC236}">
                <a16:creationId xmlns:a16="http://schemas.microsoft.com/office/drawing/2014/main" id="{718AD8EB-26AC-02B3-A958-1858DBCB7562}"/>
              </a:ext>
            </a:extLst>
          </p:cNvPr>
          <p:cNvSpPr/>
          <p:nvPr/>
        </p:nvSpPr>
        <p:spPr>
          <a:xfrm>
            <a:off x="396240" y="3705859"/>
            <a:ext cx="8351519" cy="65856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…Now Paul Boasts of His Weaknesses. 2 Cor. 12:9</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
        <p:nvSpPr>
          <p:cNvPr id="6" name="Rounded Rectangle 5">
            <a:extLst>
              <a:ext uri="{FF2B5EF4-FFF2-40B4-BE49-F238E27FC236}">
                <a16:creationId xmlns:a16="http://schemas.microsoft.com/office/drawing/2014/main" id="{92153E97-C2FD-9FF0-001D-1A28AB2B2870}"/>
              </a:ext>
            </a:extLst>
          </p:cNvPr>
          <p:cNvSpPr/>
          <p:nvPr/>
        </p:nvSpPr>
        <p:spPr>
          <a:xfrm>
            <a:off x="588010" y="4597186"/>
            <a:ext cx="7967980" cy="658566"/>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800" b="1" i="1" dirty="0">
                <a:solidFill>
                  <a:schemeClr val="bg1"/>
                </a:solidFill>
                <a:latin typeface="Calibri" panose="020F0502020204030204"/>
              </a:rPr>
              <a:t>…Now Paul Is Stirred To Teach. Acts 17:16-17</a:t>
            </a:r>
            <a:endParaRPr kumimoji="0" lang="en-US" sz="2800" b="1" i="1"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2381733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EBE9-DDD8-8DF8-D08F-ADBB136B079D}"/>
              </a:ext>
            </a:extLst>
          </p:cNvPr>
          <p:cNvSpPr>
            <a:spLocks noGrp="1"/>
          </p:cNvSpPr>
          <p:nvPr>
            <p:ph type="title"/>
          </p:nvPr>
        </p:nvSpPr>
        <p:spPr/>
        <p:txBody>
          <a:bodyPr/>
          <a:lstStyle/>
          <a:p>
            <a:r>
              <a:rPr lang="en-US" dirty="0"/>
              <a:t>Self-Examination</a:t>
            </a:r>
          </a:p>
        </p:txBody>
      </p:sp>
      <p:sp>
        <p:nvSpPr>
          <p:cNvPr id="3" name="Content Placeholder 2">
            <a:extLst>
              <a:ext uri="{FF2B5EF4-FFF2-40B4-BE49-F238E27FC236}">
                <a16:creationId xmlns:a16="http://schemas.microsoft.com/office/drawing/2014/main" id="{E455C541-199B-61B3-A4DC-9D32ACB1F53B}"/>
              </a:ext>
            </a:extLst>
          </p:cNvPr>
          <p:cNvSpPr>
            <a:spLocks noGrp="1"/>
          </p:cNvSpPr>
          <p:nvPr>
            <p:ph idx="1"/>
          </p:nvPr>
        </p:nvSpPr>
        <p:spPr>
          <a:xfrm>
            <a:off x="415637" y="1521354"/>
            <a:ext cx="8354290" cy="3889375"/>
          </a:xfrm>
        </p:spPr>
        <p:txBody>
          <a:bodyPr>
            <a:normAutofit fontScale="92500"/>
          </a:bodyPr>
          <a:lstStyle/>
          <a:p>
            <a:pPr marL="0" indent="0">
              <a:buNone/>
            </a:pPr>
            <a:r>
              <a:rPr lang="en-US" dirty="0"/>
              <a:t>Which component does my zeal most need?</a:t>
            </a:r>
          </a:p>
          <a:p>
            <a:r>
              <a:rPr lang="en-US" dirty="0"/>
              <a:t>HEAT: I need to draw closer to God. I know my zeal would be greater if I were more in touch with His love and His will.</a:t>
            </a:r>
          </a:p>
          <a:p>
            <a:r>
              <a:rPr lang="en-US" dirty="0"/>
              <a:t>FUEL: I need to build a more Christlike character. My zeal is held back because I am lacking in courage, energy, wisdom, diligence, and/or loving service.</a:t>
            </a:r>
          </a:p>
          <a:p>
            <a:r>
              <a:rPr lang="en-US" dirty="0"/>
              <a:t>ENVIRONMENT: I need to improve my environment. I am missing positive influences that promote greater zeal, or I am struggling with negative influences that smother it.</a:t>
            </a:r>
          </a:p>
        </p:txBody>
      </p:sp>
    </p:spTree>
    <p:extLst>
      <p:ext uri="{BB962C8B-B14F-4D97-AF65-F5344CB8AC3E}">
        <p14:creationId xmlns:p14="http://schemas.microsoft.com/office/powerpoint/2010/main" val="1806769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596698"/>
            <a:ext cx="7886700" cy="3668030"/>
          </a:xfrm>
        </p:spPr>
        <p:txBody>
          <a:bodyPr>
            <a:normAutofit/>
          </a:bodyPr>
          <a:lstStyle/>
          <a:p>
            <a:pPr marL="0" indent="0">
              <a:buNone/>
            </a:pPr>
            <a:endParaRPr lang="en-US" sz="3200" dirty="0"/>
          </a:p>
          <a:p>
            <a:pPr marL="0" indent="0" algn="ctr">
              <a:buNone/>
            </a:pPr>
            <a:r>
              <a:rPr lang="en-US" sz="4000" dirty="0">
                <a:effectLst/>
              </a:rPr>
              <a:t>In John 2:13-22, what problem did Jesus see that required a zealous response? What problems in our world today break your heart and make you long for a Godly solution?</a:t>
            </a:r>
            <a:endParaRPr lang="en-US" sz="4800" dirty="0"/>
          </a:p>
        </p:txBody>
      </p:sp>
    </p:spTree>
    <p:extLst>
      <p:ext uri="{BB962C8B-B14F-4D97-AF65-F5344CB8AC3E}">
        <p14:creationId xmlns:p14="http://schemas.microsoft.com/office/powerpoint/2010/main" val="3203916559"/>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5858</TotalTime>
  <Words>1883</Words>
  <Application>Microsoft Macintosh PowerPoint</Application>
  <PresentationFormat>On-screen Show (16:10)</PresentationFormat>
  <Paragraphs>124</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system-ui</vt:lpstr>
      <vt:lpstr>Office Theme</vt:lpstr>
      <vt:lpstr>Common Ground Question:</vt:lpstr>
      <vt:lpstr>PowerPoint Presentation</vt:lpstr>
      <vt:lpstr>Lukewarm &amp; Blending In…</vt:lpstr>
      <vt:lpstr>Grace &amp; Zeal</vt:lpstr>
      <vt:lpstr>“Zeal for One Thing”</vt:lpstr>
      <vt:lpstr>“Zeal for One Thing”</vt:lpstr>
      <vt:lpstr>A Working Definition of Zeal</vt:lpstr>
      <vt:lpstr>Self-Examination</vt:lpstr>
      <vt:lpstr>Common Ground Question:</vt:lpstr>
      <vt:lpstr>Zeal Is More Than An Energetic Outburst</vt:lpstr>
      <vt:lpstr>Zeal For Good Deeds</vt:lpstr>
      <vt:lpstr>Zeal For Good Deeds</vt:lpstr>
      <vt:lpstr>EH Version  of Lifelong Zeal…  https://embryhills.com/class?c=zeal-2017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233</cp:revision>
  <dcterms:created xsi:type="dcterms:W3CDTF">2023-05-24T15:45:29Z</dcterms:created>
  <dcterms:modified xsi:type="dcterms:W3CDTF">2023-07-09T02:47:17Z</dcterms:modified>
</cp:coreProperties>
</file>