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1"/>
  </p:notesMasterIdLst>
  <p:sldIdLst>
    <p:sldId id="287" r:id="rId2"/>
    <p:sldId id="256" r:id="rId3"/>
    <p:sldId id="364" r:id="rId4"/>
    <p:sldId id="348" r:id="rId5"/>
    <p:sldId id="353" r:id="rId6"/>
    <p:sldId id="361" r:id="rId7"/>
    <p:sldId id="352" r:id="rId8"/>
    <p:sldId id="349" r:id="rId9"/>
    <p:sldId id="350" r:id="rId10"/>
    <p:sldId id="365" r:id="rId11"/>
    <p:sldId id="344" r:id="rId12"/>
    <p:sldId id="347" r:id="rId13"/>
    <p:sldId id="354" r:id="rId14"/>
    <p:sldId id="355" r:id="rId15"/>
    <p:sldId id="366" r:id="rId16"/>
    <p:sldId id="359" r:id="rId17"/>
    <p:sldId id="367" r:id="rId18"/>
    <p:sldId id="343" r:id="rId19"/>
    <p:sldId id="258" r:id="rId20"/>
  </p:sldIdLst>
  <p:sldSz cx="9144000" cy="5715000" type="screen16x10"/>
  <p:notesSz cx="9144000" cy="6858000"/>
  <p:defaultTextStyle>
    <a:defPPr>
      <a:defRPr lang="en-US"/>
    </a:defPPr>
    <a:lvl1pPr marL="0" algn="l" defTabSz="713232" rtl="0" eaLnBrk="1" latinLnBrk="0" hangingPunct="1">
      <a:defRPr sz="1404" kern="1200">
        <a:solidFill>
          <a:schemeClr val="tx1"/>
        </a:solidFill>
        <a:latin typeface="+mn-lt"/>
        <a:ea typeface="+mn-ea"/>
        <a:cs typeface="+mn-cs"/>
      </a:defRPr>
    </a:lvl1pPr>
    <a:lvl2pPr marL="356616" algn="l" defTabSz="713232" rtl="0" eaLnBrk="1" latinLnBrk="0" hangingPunct="1">
      <a:defRPr sz="1404" kern="1200">
        <a:solidFill>
          <a:schemeClr val="tx1"/>
        </a:solidFill>
        <a:latin typeface="+mn-lt"/>
        <a:ea typeface="+mn-ea"/>
        <a:cs typeface="+mn-cs"/>
      </a:defRPr>
    </a:lvl2pPr>
    <a:lvl3pPr marL="713232" algn="l" defTabSz="713232" rtl="0" eaLnBrk="1" latinLnBrk="0" hangingPunct="1">
      <a:defRPr sz="1404" kern="1200">
        <a:solidFill>
          <a:schemeClr val="tx1"/>
        </a:solidFill>
        <a:latin typeface="+mn-lt"/>
        <a:ea typeface="+mn-ea"/>
        <a:cs typeface="+mn-cs"/>
      </a:defRPr>
    </a:lvl3pPr>
    <a:lvl4pPr marL="1069848" algn="l" defTabSz="713232" rtl="0" eaLnBrk="1" latinLnBrk="0" hangingPunct="1">
      <a:defRPr sz="1404" kern="1200">
        <a:solidFill>
          <a:schemeClr val="tx1"/>
        </a:solidFill>
        <a:latin typeface="+mn-lt"/>
        <a:ea typeface="+mn-ea"/>
        <a:cs typeface="+mn-cs"/>
      </a:defRPr>
    </a:lvl4pPr>
    <a:lvl5pPr marL="1426464" algn="l" defTabSz="713232" rtl="0" eaLnBrk="1" latinLnBrk="0" hangingPunct="1">
      <a:defRPr sz="1404" kern="1200">
        <a:solidFill>
          <a:schemeClr val="tx1"/>
        </a:solidFill>
        <a:latin typeface="+mn-lt"/>
        <a:ea typeface="+mn-ea"/>
        <a:cs typeface="+mn-cs"/>
      </a:defRPr>
    </a:lvl5pPr>
    <a:lvl6pPr marL="1783080" algn="l" defTabSz="713232" rtl="0" eaLnBrk="1" latinLnBrk="0" hangingPunct="1">
      <a:defRPr sz="1404" kern="1200">
        <a:solidFill>
          <a:schemeClr val="tx1"/>
        </a:solidFill>
        <a:latin typeface="+mn-lt"/>
        <a:ea typeface="+mn-ea"/>
        <a:cs typeface="+mn-cs"/>
      </a:defRPr>
    </a:lvl6pPr>
    <a:lvl7pPr marL="2139696" algn="l" defTabSz="713232" rtl="0" eaLnBrk="1" latinLnBrk="0" hangingPunct="1">
      <a:defRPr sz="1404" kern="1200">
        <a:solidFill>
          <a:schemeClr val="tx1"/>
        </a:solidFill>
        <a:latin typeface="+mn-lt"/>
        <a:ea typeface="+mn-ea"/>
        <a:cs typeface="+mn-cs"/>
      </a:defRPr>
    </a:lvl7pPr>
    <a:lvl8pPr marL="2496312" algn="l" defTabSz="713232" rtl="0" eaLnBrk="1" latinLnBrk="0" hangingPunct="1">
      <a:defRPr sz="1404" kern="1200">
        <a:solidFill>
          <a:schemeClr val="tx1"/>
        </a:solidFill>
        <a:latin typeface="+mn-lt"/>
        <a:ea typeface="+mn-ea"/>
        <a:cs typeface="+mn-cs"/>
      </a:defRPr>
    </a:lvl8pPr>
    <a:lvl9pPr marL="2852928" algn="l" defTabSz="713232" rtl="0" eaLnBrk="1" latinLnBrk="0" hangingPunct="1">
      <a:defRPr sz="1404"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370A8"/>
    <a:srgbClr val="0B87B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130"/>
    <p:restoredTop sz="77786"/>
  </p:normalViewPr>
  <p:slideViewPr>
    <p:cSldViewPr snapToGrid="0" snapToObjects="1">
      <p:cViewPr>
        <p:scale>
          <a:sx n="110" d="100"/>
          <a:sy n="110" d="100"/>
        </p:scale>
        <p:origin x="736" y="144"/>
      </p:cViewPr>
      <p:guideLst/>
    </p:cSldViewPr>
  </p:slideViewPr>
  <p:notesTextViewPr>
    <p:cViewPr>
      <p:scale>
        <a:sx n="1" d="1"/>
        <a:sy n="1" d="1"/>
      </p:scale>
      <p:origin x="0" y="0"/>
    </p:cViewPr>
  </p:notesTextViewPr>
  <p:notesViewPr>
    <p:cSldViewPr snapToGrid="0" snapToObjects="1">
      <p:cViewPr varScale="1">
        <p:scale>
          <a:sx n="97" d="100"/>
          <a:sy n="97" d="100"/>
        </p:scale>
        <p:origin x="4328"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1B5717F-8D06-5342-B1EC-545F02B74A37}" type="doc">
      <dgm:prSet loTypeId="urn:microsoft.com/office/officeart/2005/8/layout/cycle1" loCatId="" qsTypeId="urn:microsoft.com/office/officeart/2005/8/quickstyle/simple1" qsCatId="simple" csTypeId="urn:microsoft.com/office/officeart/2005/8/colors/accent1_2" csCatId="accent1" phldr="1"/>
      <dgm:spPr/>
      <dgm:t>
        <a:bodyPr/>
        <a:lstStyle/>
        <a:p>
          <a:endParaRPr lang="en-US"/>
        </a:p>
      </dgm:t>
    </dgm:pt>
    <dgm:pt modelId="{E03D4228-17DE-F042-B367-1F9515A649F9}">
      <dgm:prSet phldrT="[Text]" custT="1"/>
      <dgm:spPr/>
      <dgm:t>
        <a:bodyPr/>
        <a:lstStyle/>
        <a:p>
          <a:r>
            <a:rPr lang="en-US" sz="5400" dirty="0">
              <a:solidFill>
                <a:schemeClr val="bg1"/>
              </a:solidFill>
            </a:rPr>
            <a:t>Holiness</a:t>
          </a:r>
          <a:endParaRPr lang="en-US" sz="3800" dirty="0">
            <a:solidFill>
              <a:schemeClr val="bg1"/>
            </a:solidFill>
          </a:endParaRPr>
        </a:p>
      </dgm:t>
    </dgm:pt>
    <dgm:pt modelId="{762981F8-C4DF-0F49-BDC6-9B33FE7BB5C1}" type="parTrans" cxnId="{5C499F79-EE8B-1541-B455-C630FC1D852B}">
      <dgm:prSet/>
      <dgm:spPr/>
      <dgm:t>
        <a:bodyPr/>
        <a:lstStyle/>
        <a:p>
          <a:endParaRPr lang="en-US"/>
        </a:p>
      </dgm:t>
    </dgm:pt>
    <dgm:pt modelId="{5E79A49F-47C8-E340-BA35-66979417FA8D}" type="sibTrans" cxnId="{5C499F79-EE8B-1541-B455-C630FC1D852B}">
      <dgm:prSet/>
      <dgm:spPr>
        <a:solidFill>
          <a:schemeClr val="accent4">
            <a:lumMod val="60000"/>
            <a:lumOff val="40000"/>
          </a:schemeClr>
        </a:solidFill>
      </dgm:spPr>
      <dgm:t>
        <a:bodyPr/>
        <a:lstStyle/>
        <a:p>
          <a:endParaRPr lang="en-US"/>
        </a:p>
      </dgm:t>
    </dgm:pt>
    <dgm:pt modelId="{2CCE620E-2759-1447-B6BD-BA5E851B91CB}">
      <dgm:prSet phldrT="[Text]" custT="1"/>
      <dgm:spPr/>
      <dgm:t>
        <a:bodyPr/>
        <a:lstStyle/>
        <a:p>
          <a:r>
            <a:rPr lang="en-US" sz="5400" dirty="0">
              <a:solidFill>
                <a:schemeClr val="bg1"/>
              </a:solidFill>
            </a:rPr>
            <a:t>Love</a:t>
          </a:r>
          <a:endParaRPr lang="en-US" sz="3800" dirty="0">
            <a:solidFill>
              <a:schemeClr val="bg1"/>
            </a:solidFill>
          </a:endParaRPr>
        </a:p>
      </dgm:t>
    </dgm:pt>
    <dgm:pt modelId="{12044835-3349-834E-85FC-7A78B5102423}" type="parTrans" cxnId="{A7BF5C20-A751-DE4B-8C43-D848B2AC685B}">
      <dgm:prSet/>
      <dgm:spPr/>
      <dgm:t>
        <a:bodyPr/>
        <a:lstStyle/>
        <a:p>
          <a:endParaRPr lang="en-US"/>
        </a:p>
      </dgm:t>
    </dgm:pt>
    <dgm:pt modelId="{DC34B4E7-7644-7045-A4ED-FE55D29BFA60}" type="sibTrans" cxnId="{A7BF5C20-A751-DE4B-8C43-D848B2AC685B}">
      <dgm:prSet/>
      <dgm:spPr>
        <a:solidFill>
          <a:schemeClr val="accent4">
            <a:lumMod val="60000"/>
            <a:lumOff val="40000"/>
          </a:schemeClr>
        </a:solidFill>
      </dgm:spPr>
      <dgm:t>
        <a:bodyPr/>
        <a:lstStyle/>
        <a:p>
          <a:endParaRPr lang="en-US"/>
        </a:p>
      </dgm:t>
    </dgm:pt>
    <dgm:pt modelId="{2EF57914-B867-5D40-9C60-4F93AAFCA150}" type="pres">
      <dgm:prSet presAssocID="{E1B5717F-8D06-5342-B1EC-545F02B74A37}" presName="cycle" presStyleCnt="0">
        <dgm:presLayoutVars>
          <dgm:dir/>
          <dgm:resizeHandles val="exact"/>
        </dgm:presLayoutVars>
      </dgm:prSet>
      <dgm:spPr/>
    </dgm:pt>
    <dgm:pt modelId="{56304104-A474-204A-BCE7-8E0BC8E754B4}" type="pres">
      <dgm:prSet presAssocID="{E03D4228-17DE-F042-B367-1F9515A649F9}" presName="dummy" presStyleCnt="0"/>
      <dgm:spPr/>
    </dgm:pt>
    <dgm:pt modelId="{E7AE8F50-CC22-DB48-9D6D-4B4B80C6224B}" type="pres">
      <dgm:prSet presAssocID="{E03D4228-17DE-F042-B367-1F9515A649F9}" presName="node" presStyleLbl="revTx" presStyleIdx="0" presStyleCnt="2" custScaleX="183990" custRadScaleRad="118660">
        <dgm:presLayoutVars>
          <dgm:bulletEnabled val="1"/>
        </dgm:presLayoutVars>
      </dgm:prSet>
      <dgm:spPr/>
    </dgm:pt>
    <dgm:pt modelId="{F3EB3B20-E0A7-9C4F-813A-03EDF912F9D1}" type="pres">
      <dgm:prSet presAssocID="{5E79A49F-47C8-E340-BA35-66979417FA8D}" presName="sibTrans" presStyleLbl="node1" presStyleIdx="0" presStyleCnt="2"/>
      <dgm:spPr/>
    </dgm:pt>
    <dgm:pt modelId="{D786608A-6D9D-7442-A5C7-788424235B23}" type="pres">
      <dgm:prSet presAssocID="{2CCE620E-2759-1447-B6BD-BA5E851B91CB}" presName="dummy" presStyleCnt="0"/>
      <dgm:spPr/>
    </dgm:pt>
    <dgm:pt modelId="{346A8D41-D4A0-AD4C-B123-7DD1DB48E5C4}" type="pres">
      <dgm:prSet presAssocID="{2CCE620E-2759-1447-B6BD-BA5E851B91CB}" presName="node" presStyleLbl="revTx" presStyleIdx="1" presStyleCnt="2" custRadScaleRad="81340">
        <dgm:presLayoutVars>
          <dgm:bulletEnabled val="1"/>
        </dgm:presLayoutVars>
      </dgm:prSet>
      <dgm:spPr/>
    </dgm:pt>
    <dgm:pt modelId="{453EC8D7-C593-6A4B-80B6-10ADFD14406B}" type="pres">
      <dgm:prSet presAssocID="{DC34B4E7-7644-7045-A4ED-FE55D29BFA60}" presName="sibTrans" presStyleLbl="node1" presStyleIdx="1" presStyleCnt="2"/>
      <dgm:spPr/>
    </dgm:pt>
  </dgm:ptLst>
  <dgm:cxnLst>
    <dgm:cxn modelId="{A7BF5C20-A751-DE4B-8C43-D848B2AC685B}" srcId="{E1B5717F-8D06-5342-B1EC-545F02B74A37}" destId="{2CCE620E-2759-1447-B6BD-BA5E851B91CB}" srcOrd="1" destOrd="0" parTransId="{12044835-3349-834E-85FC-7A78B5102423}" sibTransId="{DC34B4E7-7644-7045-A4ED-FE55D29BFA60}"/>
    <dgm:cxn modelId="{12AF3527-9776-DE45-8E15-C6C42AFC7498}" type="presOf" srcId="{DC34B4E7-7644-7045-A4ED-FE55D29BFA60}" destId="{453EC8D7-C593-6A4B-80B6-10ADFD14406B}" srcOrd="0" destOrd="0" presId="urn:microsoft.com/office/officeart/2005/8/layout/cycle1"/>
    <dgm:cxn modelId="{DCBB0273-3672-6940-B1B5-2C6BF575020D}" type="presOf" srcId="{5E79A49F-47C8-E340-BA35-66979417FA8D}" destId="{F3EB3B20-E0A7-9C4F-813A-03EDF912F9D1}" srcOrd="0" destOrd="0" presId="urn:microsoft.com/office/officeart/2005/8/layout/cycle1"/>
    <dgm:cxn modelId="{5C499F79-EE8B-1541-B455-C630FC1D852B}" srcId="{E1B5717F-8D06-5342-B1EC-545F02B74A37}" destId="{E03D4228-17DE-F042-B367-1F9515A649F9}" srcOrd="0" destOrd="0" parTransId="{762981F8-C4DF-0F49-BDC6-9B33FE7BB5C1}" sibTransId="{5E79A49F-47C8-E340-BA35-66979417FA8D}"/>
    <dgm:cxn modelId="{33BB1890-56BE-BA47-BA24-D1A9C591E54D}" type="presOf" srcId="{E03D4228-17DE-F042-B367-1F9515A649F9}" destId="{E7AE8F50-CC22-DB48-9D6D-4B4B80C6224B}" srcOrd="0" destOrd="0" presId="urn:microsoft.com/office/officeart/2005/8/layout/cycle1"/>
    <dgm:cxn modelId="{D2C5AEBC-930C-3E4F-BACF-2BCBE7B8A3D9}" type="presOf" srcId="{E1B5717F-8D06-5342-B1EC-545F02B74A37}" destId="{2EF57914-B867-5D40-9C60-4F93AAFCA150}" srcOrd="0" destOrd="0" presId="urn:microsoft.com/office/officeart/2005/8/layout/cycle1"/>
    <dgm:cxn modelId="{B66E22D7-CED7-2340-8A8C-97BD5F3FA7AE}" type="presOf" srcId="{2CCE620E-2759-1447-B6BD-BA5E851B91CB}" destId="{346A8D41-D4A0-AD4C-B123-7DD1DB48E5C4}" srcOrd="0" destOrd="0" presId="urn:microsoft.com/office/officeart/2005/8/layout/cycle1"/>
    <dgm:cxn modelId="{A7AF0ECD-5094-D549-9DB0-4E828EEB06FA}" type="presParOf" srcId="{2EF57914-B867-5D40-9C60-4F93AAFCA150}" destId="{56304104-A474-204A-BCE7-8E0BC8E754B4}" srcOrd="0" destOrd="0" presId="urn:microsoft.com/office/officeart/2005/8/layout/cycle1"/>
    <dgm:cxn modelId="{B4F4489A-F789-7540-AFE0-9D18958CB653}" type="presParOf" srcId="{2EF57914-B867-5D40-9C60-4F93AAFCA150}" destId="{E7AE8F50-CC22-DB48-9D6D-4B4B80C6224B}" srcOrd="1" destOrd="0" presId="urn:microsoft.com/office/officeart/2005/8/layout/cycle1"/>
    <dgm:cxn modelId="{C35469F1-002D-964D-86CB-66FF82E9AFF4}" type="presParOf" srcId="{2EF57914-B867-5D40-9C60-4F93AAFCA150}" destId="{F3EB3B20-E0A7-9C4F-813A-03EDF912F9D1}" srcOrd="2" destOrd="0" presId="urn:microsoft.com/office/officeart/2005/8/layout/cycle1"/>
    <dgm:cxn modelId="{FACEE821-C968-874C-8964-F068D6D165E7}" type="presParOf" srcId="{2EF57914-B867-5D40-9C60-4F93AAFCA150}" destId="{D786608A-6D9D-7442-A5C7-788424235B23}" srcOrd="3" destOrd="0" presId="urn:microsoft.com/office/officeart/2005/8/layout/cycle1"/>
    <dgm:cxn modelId="{9A312872-6682-C14E-B3AE-3D848A0F99A8}" type="presParOf" srcId="{2EF57914-B867-5D40-9C60-4F93AAFCA150}" destId="{346A8D41-D4A0-AD4C-B123-7DD1DB48E5C4}" srcOrd="4" destOrd="0" presId="urn:microsoft.com/office/officeart/2005/8/layout/cycle1"/>
    <dgm:cxn modelId="{E34CED4E-721F-0B42-9414-4880569AC5D7}" type="presParOf" srcId="{2EF57914-B867-5D40-9C60-4F93AAFCA150}" destId="{453EC8D7-C593-6A4B-80B6-10ADFD14406B}" srcOrd="5"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AE8F50-CC22-DB48-9D6D-4B4B80C6224B}">
      <dsp:nvSpPr>
        <dsp:cNvPr id="0" name=""/>
        <dsp:cNvSpPr/>
      </dsp:nvSpPr>
      <dsp:spPr>
        <a:xfrm>
          <a:off x="2198677" y="930316"/>
          <a:ext cx="3250743" cy="17668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2400300">
            <a:lnSpc>
              <a:spcPct val="90000"/>
            </a:lnSpc>
            <a:spcBef>
              <a:spcPct val="0"/>
            </a:spcBef>
            <a:spcAft>
              <a:spcPct val="35000"/>
            </a:spcAft>
            <a:buNone/>
          </a:pPr>
          <a:r>
            <a:rPr lang="en-US" sz="5400" kern="1200" dirty="0">
              <a:solidFill>
                <a:schemeClr val="bg1"/>
              </a:solidFill>
            </a:rPr>
            <a:t>Holiness</a:t>
          </a:r>
          <a:endParaRPr lang="en-US" sz="3800" kern="1200" dirty="0">
            <a:solidFill>
              <a:schemeClr val="bg1"/>
            </a:solidFill>
          </a:endParaRPr>
        </a:p>
      </dsp:txBody>
      <dsp:txXfrm>
        <a:off x="2198677" y="930316"/>
        <a:ext cx="3250743" cy="1766804"/>
      </dsp:txXfrm>
    </dsp:sp>
    <dsp:sp modelId="{F3EB3B20-E0A7-9C4F-813A-03EDF912F9D1}">
      <dsp:nvSpPr>
        <dsp:cNvPr id="0" name=""/>
        <dsp:cNvSpPr/>
      </dsp:nvSpPr>
      <dsp:spPr>
        <a:xfrm>
          <a:off x="739641" y="-182745"/>
          <a:ext cx="3631374" cy="3631374"/>
        </a:xfrm>
        <a:prstGeom prst="circularArrow">
          <a:avLst>
            <a:gd name="adj1" fmla="val 9488"/>
            <a:gd name="adj2" fmla="val 685385"/>
            <a:gd name="adj3" fmla="val 7262169"/>
            <a:gd name="adj4" fmla="val 2852446"/>
            <a:gd name="adj5" fmla="val 11069"/>
          </a:avLst>
        </a:prstGeom>
        <a:solidFill>
          <a:schemeClr val="accent4">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46A8D41-D4A0-AD4C-B123-7DD1DB48E5C4}">
      <dsp:nvSpPr>
        <dsp:cNvPr id="0" name=""/>
        <dsp:cNvSpPr/>
      </dsp:nvSpPr>
      <dsp:spPr>
        <a:xfrm>
          <a:off x="297034" y="930316"/>
          <a:ext cx="1766804" cy="17668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2400300">
            <a:lnSpc>
              <a:spcPct val="90000"/>
            </a:lnSpc>
            <a:spcBef>
              <a:spcPct val="0"/>
            </a:spcBef>
            <a:spcAft>
              <a:spcPct val="35000"/>
            </a:spcAft>
            <a:buNone/>
          </a:pPr>
          <a:r>
            <a:rPr lang="en-US" sz="5400" kern="1200" dirty="0">
              <a:solidFill>
                <a:schemeClr val="bg1"/>
              </a:solidFill>
            </a:rPr>
            <a:t>Love</a:t>
          </a:r>
          <a:endParaRPr lang="en-US" sz="3800" kern="1200" dirty="0">
            <a:solidFill>
              <a:schemeClr val="bg1"/>
            </a:solidFill>
          </a:endParaRPr>
        </a:p>
      </dsp:txBody>
      <dsp:txXfrm>
        <a:off x="297034" y="930316"/>
        <a:ext cx="1766804" cy="1766804"/>
      </dsp:txXfrm>
    </dsp:sp>
    <dsp:sp modelId="{453EC8D7-C593-6A4B-80B6-10ADFD14406B}">
      <dsp:nvSpPr>
        <dsp:cNvPr id="0" name=""/>
        <dsp:cNvSpPr/>
      </dsp:nvSpPr>
      <dsp:spPr>
        <a:xfrm>
          <a:off x="739641" y="178808"/>
          <a:ext cx="3631374" cy="3631374"/>
        </a:xfrm>
        <a:prstGeom prst="circularArrow">
          <a:avLst>
            <a:gd name="adj1" fmla="val 9488"/>
            <a:gd name="adj2" fmla="val 685385"/>
            <a:gd name="adj3" fmla="val 18062169"/>
            <a:gd name="adj4" fmla="val 13652446"/>
            <a:gd name="adj5" fmla="val 11069"/>
          </a:avLst>
        </a:prstGeom>
        <a:solidFill>
          <a:schemeClr val="accent4">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idx="1"/>
          </p:nvPr>
        </p:nvSpPr>
        <p:spPr>
          <a:xfrm>
            <a:off x="5179484" y="1"/>
            <a:ext cx="3962400" cy="344091"/>
          </a:xfrm>
          <a:prstGeom prst="rect">
            <a:avLst/>
          </a:prstGeom>
        </p:spPr>
        <p:txBody>
          <a:bodyPr vert="horz" lIns="91440" tIns="45720" rIns="91440" bIns="45720" rtlCol="0"/>
          <a:lstStyle>
            <a:lvl1pPr algn="r">
              <a:defRPr sz="1200"/>
            </a:lvl1pPr>
          </a:lstStyle>
          <a:p>
            <a:fld id="{F3845C76-73BE-984C-A196-92DBE36584BA}" type="datetimeFigureOut">
              <a:rPr lang="en-US" smtClean="0"/>
              <a:t>7/15/23</a:t>
            </a:fld>
            <a:endParaRPr lang="en-US"/>
          </a:p>
        </p:txBody>
      </p:sp>
      <p:sp>
        <p:nvSpPr>
          <p:cNvPr id="4" name="Slide Image Placeholder 3"/>
          <p:cNvSpPr>
            <a:spLocks noGrp="1" noRot="1" noChangeAspect="1"/>
          </p:cNvSpPr>
          <p:nvPr>
            <p:ph type="sldImg" idx="2"/>
          </p:nvPr>
        </p:nvSpPr>
        <p:spPr>
          <a:xfrm>
            <a:off x="2720975" y="449263"/>
            <a:ext cx="370205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2869978"/>
            <a:ext cx="7315200" cy="3739547"/>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5"/>
          </p:nvPr>
        </p:nvSpPr>
        <p:spPr>
          <a:xfrm>
            <a:off x="8229603" y="428627"/>
            <a:ext cx="912284" cy="344091"/>
          </a:xfrm>
          <a:prstGeom prst="rect">
            <a:avLst/>
          </a:prstGeom>
        </p:spPr>
        <p:txBody>
          <a:bodyPr vert="horz" lIns="91440" tIns="45720" rIns="91440" bIns="45720" rtlCol="0" anchor="b"/>
          <a:lstStyle>
            <a:lvl1pPr algn="r">
              <a:defRPr sz="1200"/>
            </a:lvl1pPr>
          </a:lstStyle>
          <a:p>
            <a:fld id="{F309C588-45DB-BE44-AA2E-D4F6CBFEA7DB}" type="slidenum">
              <a:rPr lang="en-US" smtClean="0"/>
              <a:t>‹#›</a:t>
            </a:fld>
            <a:endParaRPr lang="en-US"/>
          </a:p>
        </p:txBody>
      </p:sp>
    </p:spTree>
    <p:extLst>
      <p:ext uri="{BB962C8B-B14F-4D97-AF65-F5344CB8AC3E}">
        <p14:creationId xmlns:p14="http://schemas.microsoft.com/office/powerpoint/2010/main" val="525758542"/>
      </p:ext>
    </p:extLst>
  </p:cSld>
  <p:clrMap bg1="lt1" tx1="dk1" bg2="lt2" tx2="dk2" accent1="accent1" accent2="accent2" accent3="accent3" accent4="accent4" accent5="accent5" accent6="accent6" hlink="hlink" folHlink="folHlink"/>
  <p:notesStyle>
    <a:lvl1pPr marL="0" algn="l" defTabSz="914400" rtl="0" eaLnBrk="1" latinLnBrk="0" hangingPunct="1">
      <a:defRPr sz="1600" kern="1200">
        <a:solidFill>
          <a:schemeClr val="tx1"/>
        </a:solidFill>
        <a:latin typeface="+mn-lt"/>
        <a:ea typeface="+mn-ea"/>
        <a:cs typeface="+mn-cs"/>
      </a:defRPr>
    </a:lvl1pPr>
    <a:lvl2pPr marL="457200" algn="l" defTabSz="914400" rtl="0" eaLnBrk="1" latinLnBrk="0" hangingPunct="1">
      <a:defRPr sz="1600" kern="1200">
        <a:solidFill>
          <a:schemeClr val="tx1"/>
        </a:solidFill>
        <a:latin typeface="+mn-lt"/>
        <a:ea typeface="+mn-ea"/>
        <a:cs typeface="+mn-cs"/>
      </a:defRPr>
    </a:lvl2pPr>
    <a:lvl3pPr marL="914400" algn="l" defTabSz="914400" rtl="0" eaLnBrk="1" latinLnBrk="0" hangingPunct="1">
      <a:defRPr sz="1600" kern="1200">
        <a:solidFill>
          <a:schemeClr val="tx1"/>
        </a:solidFill>
        <a:latin typeface="+mn-lt"/>
        <a:ea typeface="+mn-ea"/>
        <a:cs typeface="+mn-cs"/>
      </a:defRPr>
    </a:lvl3pPr>
    <a:lvl4pPr marL="1371600" algn="l" defTabSz="914400" rtl="0" eaLnBrk="1" latinLnBrk="0" hangingPunct="1">
      <a:defRPr sz="1600" kern="1200">
        <a:solidFill>
          <a:schemeClr val="tx1"/>
        </a:solidFill>
        <a:latin typeface="+mn-lt"/>
        <a:ea typeface="+mn-ea"/>
        <a:cs typeface="+mn-cs"/>
      </a:defRPr>
    </a:lvl4pPr>
    <a:lvl5pPr marL="1828800" algn="l" defTabSz="914400" rtl="0" eaLnBrk="1" latinLnBrk="0" hangingPunct="1">
      <a:defRPr sz="16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Concern for children’s spiritual growth.</a:t>
            </a:r>
          </a:p>
          <a:p>
            <a:endParaRPr lang="en-US" dirty="0"/>
          </a:p>
          <a:p>
            <a:r>
              <a:rPr lang="en-US" dirty="0"/>
              <a:t>Generosity.</a:t>
            </a:r>
          </a:p>
          <a:p>
            <a:endParaRPr lang="en-US" dirty="0"/>
          </a:p>
          <a:p>
            <a:r>
              <a:rPr lang="en-US" dirty="0"/>
              <a:t>Helpfulness in sickness, sadness, etc...</a:t>
            </a:r>
          </a:p>
          <a:p>
            <a:endParaRPr lang="en-US" dirty="0"/>
          </a:p>
          <a:p>
            <a:r>
              <a:rPr lang="en-US" dirty="0"/>
              <a:t>Rejoicing together on happy occasions.</a:t>
            </a:r>
          </a:p>
          <a:p>
            <a:endParaRPr lang="en-US" dirty="0"/>
          </a:p>
          <a:p>
            <a:r>
              <a:rPr lang="en-US" dirty="0"/>
              <a:t>Greeting one another with gladness.</a:t>
            </a:r>
          </a:p>
          <a:p>
            <a:endParaRPr lang="en-US" dirty="0"/>
          </a:p>
          <a:p>
            <a:r>
              <a:rPr lang="en-US" dirty="0"/>
              <a:t>Mourning together in sad times.</a:t>
            </a:r>
          </a:p>
          <a:p>
            <a:endParaRPr lang="en-US" dirty="0"/>
          </a:p>
          <a:p>
            <a:r>
              <a:rPr lang="en-US" dirty="0"/>
              <a:t>Praying for each other.</a:t>
            </a:r>
          </a:p>
          <a:p>
            <a:endParaRPr lang="en-US" dirty="0"/>
          </a:p>
          <a:p>
            <a:r>
              <a:rPr lang="en-US" dirty="0"/>
              <a:t>Respect and Cooperation together.</a:t>
            </a:r>
          </a:p>
        </p:txBody>
      </p:sp>
      <p:sp>
        <p:nvSpPr>
          <p:cNvPr id="4" name="Slide Number Placeholder 3"/>
          <p:cNvSpPr>
            <a:spLocks noGrp="1"/>
          </p:cNvSpPr>
          <p:nvPr>
            <p:ph type="sldNum" sz="quarter" idx="5"/>
          </p:nvPr>
        </p:nvSpPr>
        <p:spPr/>
        <p:txBody>
          <a:bodyPr/>
          <a:lstStyle/>
          <a:p>
            <a:fld id="{F309C588-45DB-BE44-AA2E-D4F6CBFEA7DB}" type="slidenum">
              <a:rPr lang="en-US" smtClean="0"/>
              <a:t>1</a:t>
            </a:fld>
            <a:endParaRPr lang="en-US"/>
          </a:p>
        </p:txBody>
      </p:sp>
    </p:spTree>
    <p:extLst>
      <p:ext uri="{BB962C8B-B14F-4D97-AF65-F5344CB8AC3E}">
        <p14:creationId xmlns:p14="http://schemas.microsoft.com/office/powerpoint/2010/main" val="8822062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one can say, “I love God, I just choose to regularly do the things that make Him angry and me happy – all the time.). That is loving ourselves and wanting what God has.</a:t>
            </a:r>
          </a:p>
          <a:p>
            <a:endParaRPr lang="en-US" dirty="0"/>
          </a:p>
          <a:p>
            <a:r>
              <a:rPr lang="en-US" dirty="0"/>
              <a:t>Suffer - 2 Cor. 6: 4-5</a:t>
            </a:r>
          </a:p>
          <a:p>
            <a:r>
              <a:rPr lang="en-US" dirty="0"/>
              <a:t>Trust – 2 Cor. 6:6-7</a:t>
            </a:r>
          </a:p>
          <a:p>
            <a:r>
              <a:rPr lang="en-US" dirty="0"/>
              <a:t>Special – 2 Cor. 6:8-10</a:t>
            </a:r>
          </a:p>
          <a:p>
            <a:r>
              <a:rPr lang="en-US" dirty="0"/>
              <a:t>Welcome – 2 Cor. 6:11-13</a:t>
            </a:r>
          </a:p>
          <a:p>
            <a:r>
              <a:rPr lang="en-US" dirty="0"/>
              <a:t>Devoted Commitment – 2 Cor. 6:14-16</a:t>
            </a:r>
          </a:p>
          <a:p>
            <a:r>
              <a:rPr lang="en-US" dirty="0"/>
              <a:t>Forsaking Others – 2 Cor. 6:17-18</a:t>
            </a:r>
          </a:p>
          <a:p>
            <a:endParaRPr lang="en-US" dirty="0"/>
          </a:p>
          <a:p>
            <a:r>
              <a:rPr lang="en-US" dirty="0"/>
              <a:t>2 Cor. 7:1 – Promised Togetherness</a:t>
            </a:r>
          </a:p>
          <a:p>
            <a:endParaRPr lang="en-US" dirty="0"/>
          </a:p>
          <a:p>
            <a:r>
              <a:rPr lang="en-US" dirty="0"/>
              <a:t>When Others Have Suffered To Bless Us. </a:t>
            </a:r>
          </a:p>
          <a:p>
            <a:pPr lvl="1"/>
            <a:r>
              <a:rPr lang="en-US" dirty="0"/>
              <a:t>It removes any doubt that they are motivated by selfishness.</a:t>
            </a:r>
          </a:p>
          <a:p>
            <a:r>
              <a:rPr lang="en-US" dirty="0"/>
              <a:t>When Others Demonstrate Admirable Qualities.</a:t>
            </a:r>
          </a:p>
          <a:p>
            <a:pPr lvl="1"/>
            <a:r>
              <a:rPr lang="en-US" dirty="0"/>
              <a:t>We trust them. They are good and will do good.</a:t>
            </a:r>
          </a:p>
          <a:p>
            <a:r>
              <a:rPr lang="en-US" dirty="0"/>
              <a:t>When We Recognize They Are Special.</a:t>
            </a:r>
          </a:p>
          <a:p>
            <a:pPr lvl="1"/>
            <a:r>
              <a:rPr lang="en-US" dirty="0"/>
              <a:t>We know them better and see a side others overlook.</a:t>
            </a:r>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F309C588-45DB-BE44-AA2E-D4F6CBFEA7DB}" type="slidenum">
              <a:rPr lang="en-US" smtClean="0"/>
              <a:t>13</a:t>
            </a:fld>
            <a:endParaRPr lang="en-US"/>
          </a:p>
        </p:txBody>
      </p:sp>
    </p:spTree>
    <p:extLst>
      <p:ext uri="{BB962C8B-B14F-4D97-AF65-F5344CB8AC3E}">
        <p14:creationId xmlns:p14="http://schemas.microsoft.com/office/powerpoint/2010/main" val="25808544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gn="l">
              <a:buFont typeface="Arial" panose="020B0604020202020204" pitchFamily="34" charset="0"/>
              <a:buChar char="•"/>
            </a:pPr>
            <a:r>
              <a:rPr lang="en-US" dirty="0"/>
              <a:t>We are prone to wander away from God.</a:t>
            </a:r>
          </a:p>
          <a:p>
            <a:pPr marL="285750" indent="-285750" algn="l">
              <a:buFont typeface="Arial" panose="020B0604020202020204" pitchFamily="34" charset="0"/>
              <a:buChar char="•"/>
            </a:pPr>
            <a:r>
              <a:rPr lang="en-US" dirty="0"/>
              <a:t>We are prone to wander away from one another.</a:t>
            </a:r>
          </a:p>
          <a:p>
            <a:pPr marL="285750" indent="-285750" algn="l">
              <a:buFont typeface="Arial" panose="020B0604020202020204" pitchFamily="34" charset="0"/>
              <a:buChar char="•"/>
            </a:pPr>
            <a:r>
              <a:rPr lang="en-US" dirty="0"/>
              <a:t>Our love keeps bringing us back.</a:t>
            </a:r>
          </a:p>
          <a:p>
            <a:pPr algn="l"/>
            <a:endParaRPr lang="en-US" dirty="0"/>
          </a:p>
          <a:p>
            <a:pPr algn="l"/>
            <a:endParaRPr lang="en-US" dirty="0"/>
          </a:p>
          <a:p>
            <a:pPr algn="l"/>
            <a:r>
              <a:rPr lang="en-US" dirty="0"/>
              <a:t>There is a HUGE difference between trying to avoid being punished and ACTUALLY loving God.</a:t>
            </a:r>
          </a:p>
          <a:p>
            <a:pPr algn="l"/>
            <a:endParaRPr lang="en-US" dirty="0"/>
          </a:p>
          <a:p>
            <a:pPr algn="l"/>
            <a:r>
              <a:rPr lang="en-US" dirty="0"/>
              <a:t>If I don’t want to leave sin in the past and move towards God… Do I love Him as much as I think?</a:t>
            </a:r>
          </a:p>
        </p:txBody>
      </p:sp>
      <p:sp>
        <p:nvSpPr>
          <p:cNvPr id="4" name="Slide Number Placeholder 3"/>
          <p:cNvSpPr>
            <a:spLocks noGrp="1"/>
          </p:cNvSpPr>
          <p:nvPr>
            <p:ph type="sldNum" sz="quarter" idx="5"/>
          </p:nvPr>
        </p:nvSpPr>
        <p:spPr/>
        <p:txBody>
          <a:bodyPr/>
          <a:lstStyle/>
          <a:p>
            <a:fld id="{F309C588-45DB-BE44-AA2E-D4F6CBFEA7DB}" type="slidenum">
              <a:rPr lang="en-US" smtClean="0"/>
              <a:t>14</a:t>
            </a:fld>
            <a:endParaRPr lang="en-US"/>
          </a:p>
        </p:txBody>
      </p:sp>
    </p:spTree>
    <p:extLst>
      <p:ext uri="{BB962C8B-B14F-4D97-AF65-F5344CB8AC3E}">
        <p14:creationId xmlns:p14="http://schemas.microsoft.com/office/powerpoint/2010/main" val="28409912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We Always Seek To Please</a:t>
            </a:r>
            <a:br>
              <a:rPr lang="en-US" sz="1600" dirty="0"/>
            </a:br>
            <a:r>
              <a:rPr lang="en-US" sz="1600" dirty="0"/>
              <a:t> Those We Truly Love.</a:t>
            </a:r>
          </a:p>
          <a:p>
            <a:endParaRPr lang="en-US" sz="16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 walk in holiness, we must remember that loving God includes seeking to please Him. And He is pleased by our obedience to His commands. </a:t>
            </a:r>
            <a:br>
              <a:rPr lang="en-US" dirty="0"/>
            </a:br>
            <a:r>
              <a:rPr lang="en-US" dirty="0"/>
              <a:t>(2 Timothy 2:4, 1 Corinthians 7:32-34)</a:t>
            </a:r>
          </a:p>
          <a:p>
            <a:endParaRPr lang="en-US" dirty="0"/>
          </a:p>
          <a:p>
            <a:endParaRPr lang="en-US" sz="1600" dirty="0"/>
          </a:p>
          <a:p>
            <a:r>
              <a:rPr lang="en-US" sz="1600" dirty="0"/>
              <a:t> Love Draws Us Closer To God &amp; To The Things That Please God</a:t>
            </a:r>
            <a:endParaRPr lang="en-US" dirty="0"/>
          </a:p>
        </p:txBody>
      </p:sp>
      <p:sp>
        <p:nvSpPr>
          <p:cNvPr id="4" name="Slide Number Placeholder 3"/>
          <p:cNvSpPr>
            <a:spLocks noGrp="1"/>
          </p:cNvSpPr>
          <p:nvPr>
            <p:ph type="sldNum" sz="quarter" idx="5"/>
          </p:nvPr>
        </p:nvSpPr>
        <p:spPr/>
        <p:txBody>
          <a:bodyPr/>
          <a:lstStyle/>
          <a:p>
            <a:fld id="{F309C588-45DB-BE44-AA2E-D4F6CBFEA7DB}" type="slidenum">
              <a:rPr lang="en-US" smtClean="0"/>
              <a:t>15</a:t>
            </a:fld>
            <a:endParaRPr lang="en-US"/>
          </a:p>
        </p:txBody>
      </p:sp>
    </p:spTree>
    <p:extLst>
      <p:ext uri="{BB962C8B-B14F-4D97-AF65-F5344CB8AC3E}">
        <p14:creationId xmlns:p14="http://schemas.microsoft.com/office/powerpoint/2010/main" val="30359341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solidFill>
                  <a:schemeClr val="tx1"/>
                </a:solidFill>
              </a:rPr>
              <a:t>Love </a:t>
            </a:r>
            <a:r>
              <a:rPr lang="en-US" sz="1600" u="sng" dirty="0">
                <a:solidFill>
                  <a:schemeClr val="tx1"/>
                </a:solidFill>
              </a:rPr>
              <a:t>Encompasses</a:t>
            </a:r>
            <a:r>
              <a:rPr lang="en-US" sz="1600" dirty="0">
                <a:solidFill>
                  <a:schemeClr val="tx1"/>
                </a:solidFill>
              </a:rPr>
              <a:t> The Holy Conduct We Live By.</a:t>
            </a:r>
            <a:endParaRPr lang="en-US" dirty="0">
              <a:solidFill>
                <a:schemeClr val="tx1"/>
              </a:solidFill>
            </a:endParaRPr>
          </a:p>
        </p:txBody>
      </p:sp>
      <p:sp>
        <p:nvSpPr>
          <p:cNvPr id="4" name="Slide Number Placeholder 3"/>
          <p:cNvSpPr>
            <a:spLocks noGrp="1"/>
          </p:cNvSpPr>
          <p:nvPr>
            <p:ph type="sldNum" sz="quarter" idx="5"/>
          </p:nvPr>
        </p:nvSpPr>
        <p:spPr/>
        <p:txBody>
          <a:bodyPr/>
          <a:lstStyle/>
          <a:p>
            <a:fld id="{F309C588-45DB-BE44-AA2E-D4F6CBFEA7DB}" type="slidenum">
              <a:rPr lang="en-US" smtClean="0"/>
              <a:t>17</a:t>
            </a:fld>
            <a:endParaRPr lang="en-US"/>
          </a:p>
        </p:txBody>
      </p:sp>
    </p:spTree>
    <p:extLst>
      <p:ext uri="{BB962C8B-B14F-4D97-AF65-F5344CB8AC3E}">
        <p14:creationId xmlns:p14="http://schemas.microsoft.com/office/powerpoint/2010/main" val="36235279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309C588-45DB-BE44-AA2E-D4F6CBFEA7DB}" type="slidenum">
              <a:rPr lang="en-US" smtClean="0"/>
              <a:t>19</a:t>
            </a:fld>
            <a:endParaRPr lang="en-US"/>
          </a:p>
        </p:txBody>
      </p:sp>
    </p:spTree>
    <p:extLst>
      <p:ext uri="{BB962C8B-B14F-4D97-AF65-F5344CB8AC3E}">
        <p14:creationId xmlns:p14="http://schemas.microsoft.com/office/powerpoint/2010/main" val="20769537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does love impact holiness?</a:t>
            </a:r>
          </a:p>
          <a:p>
            <a:endParaRPr lang="en-US" dirty="0"/>
          </a:p>
          <a:p>
            <a:endParaRPr lang="en-US" dirty="0"/>
          </a:p>
          <a:p>
            <a:r>
              <a:rPr lang="en-US" dirty="0"/>
              <a:t>#1 – It motivates our holiness.</a:t>
            </a:r>
          </a:p>
          <a:p>
            <a:r>
              <a:rPr lang="en-US" dirty="0"/>
              <a:t>#2 – It reinforces our holiness.</a:t>
            </a:r>
          </a:p>
          <a:p>
            <a:r>
              <a:rPr lang="en-US" dirty="0"/>
              <a:t>#3 – It demands / simplifies our holiness.</a:t>
            </a:r>
          </a:p>
          <a:p>
            <a:endParaRPr lang="en-US" dirty="0"/>
          </a:p>
        </p:txBody>
      </p:sp>
      <p:sp>
        <p:nvSpPr>
          <p:cNvPr id="4" name="Slide Number Placeholder 3"/>
          <p:cNvSpPr>
            <a:spLocks noGrp="1"/>
          </p:cNvSpPr>
          <p:nvPr>
            <p:ph type="sldNum" sz="quarter" idx="5"/>
          </p:nvPr>
        </p:nvSpPr>
        <p:spPr/>
        <p:txBody>
          <a:bodyPr/>
          <a:lstStyle/>
          <a:p>
            <a:fld id="{F309C588-45DB-BE44-AA2E-D4F6CBFEA7DB}" type="slidenum">
              <a:rPr lang="en-US" smtClean="0"/>
              <a:t>2</a:t>
            </a:fld>
            <a:endParaRPr lang="en-US"/>
          </a:p>
        </p:txBody>
      </p:sp>
    </p:spTree>
    <p:extLst>
      <p:ext uri="{BB962C8B-B14F-4D97-AF65-F5344CB8AC3E}">
        <p14:creationId xmlns:p14="http://schemas.microsoft.com/office/powerpoint/2010/main" val="19242867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Hebrews 6:15 – does one act of impatience disqualify us from becoming a patient person – certainly not.</a:t>
            </a:r>
          </a:p>
          <a:p>
            <a:endParaRPr lang="en-US" dirty="0"/>
          </a:p>
          <a:p>
            <a:r>
              <a:rPr lang="en-US" dirty="0"/>
              <a:t>In fact, in our impatience, when things STILL don’t go as hoped – we are forced to be more patient.</a:t>
            </a:r>
          </a:p>
        </p:txBody>
      </p:sp>
      <p:sp>
        <p:nvSpPr>
          <p:cNvPr id="4" name="Slide Number Placeholder 3"/>
          <p:cNvSpPr>
            <a:spLocks noGrp="1"/>
          </p:cNvSpPr>
          <p:nvPr>
            <p:ph type="sldNum" sz="quarter" idx="5"/>
          </p:nvPr>
        </p:nvSpPr>
        <p:spPr/>
        <p:txBody>
          <a:bodyPr/>
          <a:lstStyle/>
          <a:p>
            <a:fld id="{F309C588-45DB-BE44-AA2E-D4F6CBFEA7DB}" type="slidenum">
              <a:rPr lang="en-US" smtClean="0"/>
              <a:t>3</a:t>
            </a:fld>
            <a:endParaRPr lang="en-US"/>
          </a:p>
        </p:txBody>
      </p:sp>
    </p:spTree>
    <p:extLst>
      <p:ext uri="{BB962C8B-B14F-4D97-AF65-F5344CB8AC3E}">
        <p14:creationId xmlns:p14="http://schemas.microsoft.com/office/powerpoint/2010/main" val="22850804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Luke 7 – we see His great love when we’ve been forgiven much.</a:t>
            </a:r>
          </a:p>
          <a:p>
            <a:endParaRPr lang="en-US" dirty="0"/>
          </a:p>
          <a:p>
            <a:r>
              <a:rPr lang="en-US" dirty="0"/>
              <a:t>We see His great love when we learn more about Him.</a:t>
            </a:r>
          </a:p>
          <a:p>
            <a:endParaRPr lang="en-US" dirty="0"/>
          </a:p>
        </p:txBody>
      </p:sp>
      <p:sp>
        <p:nvSpPr>
          <p:cNvPr id="4" name="Slide Number Placeholder 3"/>
          <p:cNvSpPr>
            <a:spLocks noGrp="1"/>
          </p:cNvSpPr>
          <p:nvPr>
            <p:ph type="sldNum" sz="quarter" idx="5"/>
          </p:nvPr>
        </p:nvSpPr>
        <p:spPr/>
        <p:txBody>
          <a:bodyPr/>
          <a:lstStyle/>
          <a:p>
            <a:fld id="{F309C588-45DB-BE44-AA2E-D4F6CBFEA7DB}" type="slidenum">
              <a:rPr lang="en-US" smtClean="0"/>
              <a:t>4</a:t>
            </a:fld>
            <a:endParaRPr lang="en-US"/>
          </a:p>
        </p:txBody>
      </p:sp>
    </p:spTree>
    <p:extLst>
      <p:ext uri="{BB962C8B-B14F-4D97-AF65-F5344CB8AC3E}">
        <p14:creationId xmlns:p14="http://schemas.microsoft.com/office/powerpoint/2010/main" val="42832699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system-ui"/>
              </a:rPr>
              <a:t> (D.A. Carson) (in his list #4 is Calvinism).</a:t>
            </a:r>
          </a:p>
          <a:p>
            <a:endParaRPr lang="en-US" dirty="0">
              <a:latin typeface="system-ui"/>
            </a:endParaRPr>
          </a:p>
          <a:p>
            <a:endParaRPr lang="en-US" dirty="0">
              <a:latin typeface="system-ui"/>
            </a:endParaRPr>
          </a:p>
          <a:p>
            <a:r>
              <a:rPr lang="en-US" dirty="0">
                <a:latin typeface="system-ui"/>
              </a:rPr>
              <a:t>God is Love.</a:t>
            </a:r>
          </a:p>
          <a:p>
            <a:endParaRPr lang="en-US" dirty="0">
              <a:latin typeface="system-ui"/>
            </a:endParaRPr>
          </a:p>
          <a:p>
            <a:r>
              <a:rPr lang="en-US" dirty="0">
                <a:latin typeface="system-ui"/>
              </a:rPr>
              <a:t>He is more than the author of Love.</a:t>
            </a:r>
          </a:p>
          <a:p>
            <a:r>
              <a:rPr lang="en-US" dirty="0">
                <a:latin typeface="system-ui"/>
              </a:rPr>
              <a:t>He is more than the source of Love.</a:t>
            </a:r>
          </a:p>
          <a:p>
            <a:endParaRPr lang="en-US" dirty="0">
              <a:latin typeface="system-ui"/>
            </a:endParaRPr>
          </a:p>
          <a:p>
            <a:r>
              <a:rPr lang="en-US" dirty="0">
                <a:latin typeface="system-ui"/>
              </a:rPr>
              <a:t>He is Love.  His very nature is love and this is in perfect harmony with his justice, power, and eternal being.</a:t>
            </a:r>
          </a:p>
          <a:p>
            <a:endParaRPr lang="en-US" dirty="0"/>
          </a:p>
        </p:txBody>
      </p:sp>
      <p:sp>
        <p:nvSpPr>
          <p:cNvPr id="4" name="Slide Number Placeholder 3"/>
          <p:cNvSpPr>
            <a:spLocks noGrp="1"/>
          </p:cNvSpPr>
          <p:nvPr>
            <p:ph type="sldNum" sz="quarter" idx="5"/>
          </p:nvPr>
        </p:nvSpPr>
        <p:spPr/>
        <p:txBody>
          <a:bodyPr/>
          <a:lstStyle/>
          <a:p>
            <a:fld id="{F309C588-45DB-BE44-AA2E-D4F6CBFEA7DB}" type="slidenum">
              <a:rPr lang="en-US" smtClean="0"/>
              <a:t>5</a:t>
            </a:fld>
            <a:endParaRPr lang="en-US"/>
          </a:p>
        </p:txBody>
      </p:sp>
    </p:spTree>
    <p:extLst>
      <p:ext uri="{BB962C8B-B14F-4D97-AF65-F5344CB8AC3E}">
        <p14:creationId xmlns:p14="http://schemas.microsoft.com/office/powerpoint/2010/main" val="18268052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Hebrews 6:15 – does one act of impatience disqualify us from becoming a patient person – certainly not.</a:t>
            </a:r>
          </a:p>
          <a:p>
            <a:endParaRPr lang="en-US" dirty="0"/>
          </a:p>
          <a:p>
            <a:r>
              <a:rPr lang="en-US" dirty="0"/>
              <a:t>In fact, in our impatience, when things STILL don’t go as hoped – we are forced to be more patient.</a:t>
            </a:r>
          </a:p>
        </p:txBody>
      </p:sp>
      <p:sp>
        <p:nvSpPr>
          <p:cNvPr id="4" name="Slide Number Placeholder 3"/>
          <p:cNvSpPr>
            <a:spLocks noGrp="1"/>
          </p:cNvSpPr>
          <p:nvPr>
            <p:ph type="sldNum" sz="quarter" idx="5"/>
          </p:nvPr>
        </p:nvSpPr>
        <p:spPr/>
        <p:txBody>
          <a:bodyPr/>
          <a:lstStyle/>
          <a:p>
            <a:fld id="{F309C588-45DB-BE44-AA2E-D4F6CBFEA7DB}" type="slidenum">
              <a:rPr lang="en-US" smtClean="0"/>
              <a:t>6</a:t>
            </a:fld>
            <a:endParaRPr lang="en-US"/>
          </a:p>
        </p:txBody>
      </p:sp>
    </p:spTree>
    <p:extLst>
      <p:ext uri="{BB962C8B-B14F-4D97-AF65-F5344CB8AC3E}">
        <p14:creationId xmlns:p14="http://schemas.microsoft.com/office/powerpoint/2010/main" val="32687532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perfect bonder.</a:t>
            </a:r>
          </a:p>
          <a:p>
            <a:endParaRPr lang="en-US" dirty="0"/>
          </a:p>
          <a:p>
            <a:r>
              <a:rPr lang="en-US" dirty="0"/>
              <a:t>There is nothing else the binds us together so perfectly.  </a:t>
            </a:r>
          </a:p>
          <a:p>
            <a:endParaRPr lang="en-US" dirty="0"/>
          </a:p>
          <a:p>
            <a:r>
              <a:rPr lang="en-US" dirty="0"/>
              <a:t>Love binds us together more perfectly than common enemies or fears.</a:t>
            </a:r>
          </a:p>
          <a:p>
            <a:r>
              <a:rPr lang="en-US" dirty="0"/>
              <a:t>Love binds us together more perfectly than common goals or hopes.</a:t>
            </a:r>
          </a:p>
          <a:p>
            <a:r>
              <a:rPr lang="en-US" dirty="0"/>
              <a:t>Love binds us together more perfectly than circumstances or shared interests.</a:t>
            </a:r>
          </a:p>
          <a:p>
            <a:r>
              <a:rPr lang="en-US" dirty="0"/>
              <a:t>Love binds us together more perfectly than other virtues such as gratitude or patience.  </a:t>
            </a:r>
          </a:p>
          <a:p>
            <a:endParaRPr lang="en-US" dirty="0"/>
          </a:p>
          <a:p>
            <a:endParaRPr lang="en-US" dirty="0"/>
          </a:p>
          <a:p>
            <a:endParaRPr lang="en-US" dirty="0"/>
          </a:p>
          <a:p>
            <a:r>
              <a:rPr lang="en-US" dirty="0"/>
              <a:t>Like the perfect application of super glue to a broken vase.</a:t>
            </a:r>
          </a:p>
          <a:p>
            <a:r>
              <a:rPr lang="en-US" dirty="0"/>
              <a:t>Like the perfect welding of joints on the frame of a car.</a:t>
            </a:r>
          </a:p>
          <a:p>
            <a:r>
              <a:rPr lang="en-US" dirty="0"/>
              <a:t>Like the perfect straps to hold a baby in their </a:t>
            </a:r>
            <a:r>
              <a:rPr lang="en-US" dirty="0" err="1"/>
              <a:t>carseat</a:t>
            </a:r>
            <a:r>
              <a:rPr lang="en-US" dirty="0"/>
              <a:t>.</a:t>
            </a:r>
          </a:p>
          <a:p>
            <a:endParaRPr lang="en-US" dirty="0"/>
          </a:p>
          <a:p>
            <a:r>
              <a:rPr lang="en-US" dirty="0"/>
              <a:t>Look back at 3:11 – God is bringing together people from all backgrounds to be ONE IN CHRIST.  Let us love GOD and love ONE Another – it will see us through any challenge we face.</a:t>
            </a:r>
          </a:p>
          <a:p>
            <a:endParaRPr lang="en-US" dirty="0"/>
          </a:p>
          <a:p>
            <a:endParaRPr lang="en-US" dirty="0"/>
          </a:p>
          <a:p>
            <a:r>
              <a:rPr lang="en-US" dirty="0"/>
              <a:t>SAME UNIFYING MESSAGE is found in:</a:t>
            </a:r>
          </a:p>
          <a:p>
            <a:endParaRPr lang="en-US" dirty="0"/>
          </a:p>
          <a:p>
            <a:r>
              <a:rPr lang="en-US" dirty="0"/>
              <a:t>Galatians 5:13-14</a:t>
            </a:r>
          </a:p>
          <a:p>
            <a:endParaRPr lang="en-US" dirty="0"/>
          </a:p>
          <a:p>
            <a:endParaRPr lang="en-US" dirty="0"/>
          </a:p>
        </p:txBody>
      </p:sp>
      <p:sp>
        <p:nvSpPr>
          <p:cNvPr id="4" name="Slide Number Placeholder 3"/>
          <p:cNvSpPr>
            <a:spLocks noGrp="1"/>
          </p:cNvSpPr>
          <p:nvPr>
            <p:ph type="sldNum" sz="quarter" idx="5"/>
          </p:nvPr>
        </p:nvSpPr>
        <p:spPr/>
        <p:txBody>
          <a:bodyPr/>
          <a:lstStyle/>
          <a:p>
            <a:fld id="{F309C588-45DB-BE44-AA2E-D4F6CBFEA7DB}" type="slidenum">
              <a:rPr lang="en-US" smtClean="0"/>
              <a:t>7</a:t>
            </a:fld>
            <a:endParaRPr lang="en-US"/>
          </a:p>
        </p:txBody>
      </p:sp>
    </p:spTree>
    <p:extLst>
      <p:ext uri="{BB962C8B-B14F-4D97-AF65-F5344CB8AC3E}">
        <p14:creationId xmlns:p14="http://schemas.microsoft.com/office/powerpoint/2010/main" val="15095193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Hebrews 6:15 – does one act of impatience disqualify us from becoming a patient person – certainly not.</a:t>
            </a:r>
          </a:p>
          <a:p>
            <a:endParaRPr lang="en-US" dirty="0"/>
          </a:p>
          <a:p>
            <a:r>
              <a:rPr lang="en-US" dirty="0"/>
              <a:t>In fact, in our impatience, when things STILL don’t go as hoped – we are forced to be more patient.</a:t>
            </a:r>
          </a:p>
        </p:txBody>
      </p:sp>
      <p:sp>
        <p:nvSpPr>
          <p:cNvPr id="4" name="Slide Number Placeholder 3"/>
          <p:cNvSpPr>
            <a:spLocks noGrp="1"/>
          </p:cNvSpPr>
          <p:nvPr>
            <p:ph type="sldNum" sz="quarter" idx="5"/>
          </p:nvPr>
        </p:nvSpPr>
        <p:spPr/>
        <p:txBody>
          <a:bodyPr/>
          <a:lstStyle/>
          <a:p>
            <a:fld id="{F309C588-45DB-BE44-AA2E-D4F6CBFEA7DB}" type="slidenum">
              <a:rPr lang="en-US" smtClean="0"/>
              <a:t>10</a:t>
            </a:fld>
            <a:endParaRPr lang="en-US"/>
          </a:p>
        </p:txBody>
      </p:sp>
    </p:spTree>
    <p:extLst>
      <p:ext uri="{BB962C8B-B14F-4D97-AF65-F5344CB8AC3E}">
        <p14:creationId xmlns:p14="http://schemas.microsoft.com/office/powerpoint/2010/main" val="3773617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more I love God – the more I will choose things that are holy.</a:t>
            </a:r>
          </a:p>
          <a:p>
            <a:r>
              <a:rPr lang="en-US" dirty="0"/>
              <a:t>The more I choose things that are holy – the more love I will possess and display.</a:t>
            </a:r>
          </a:p>
          <a:p>
            <a:endParaRPr lang="en-US" dirty="0"/>
          </a:p>
          <a:p>
            <a:endParaRPr lang="en-US" dirty="0"/>
          </a:p>
          <a:p>
            <a:endParaRPr lang="en-US" dirty="0"/>
          </a:p>
          <a:p>
            <a:r>
              <a:rPr lang="en-US" dirty="0"/>
              <a:t>Ephesians 4:2, </a:t>
            </a:r>
          </a:p>
          <a:p>
            <a:r>
              <a:rPr lang="en-US" dirty="0"/>
              <a:t>Ephesians 4:16</a:t>
            </a:r>
          </a:p>
          <a:p>
            <a:endParaRPr lang="en-US" dirty="0"/>
          </a:p>
          <a:p>
            <a:endParaRPr lang="en-US" dirty="0"/>
          </a:p>
          <a:p>
            <a:r>
              <a:rPr lang="en-US" dirty="0"/>
              <a:t>Living a holy life is inseparable from loving God.</a:t>
            </a:r>
          </a:p>
          <a:p>
            <a:r>
              <a:rPr lang="en-US" dirty="0"/>
              <a:t>Loving God motivates us to live a Holy Life.</a:t>
            </a:r>
          </a:p>
          <a:p>
            <a:endParaRPr lang="en-US" dirty="0"/>
          </a:p>
          <a:p>
            <a:r>
              <a:rPr lang="en-US" dirty="0"/>
              <a:t>Living a Holy Life includes behaving in a holy manner towards others.  We can’t claim to love God and mistreat people God cares about.</a:t>
            </a:r>
          </a:p>
        </p:txBody>
      </p:sp>
      <p:sp>
        <p:nvSpPr>
          <p:cNvPr id="4" name="Slide Number Placeholder 3"/>
          <p:cNvSpPr>
            <a:spLocks noGrp="1"/>
          </p:cNvSpPr>
          <p:nvPr>
            <p:ph type="sldNum" sz="quarter" idx="5"/>
          </p:nvPr>
        </p:nvSpPr>
        <p:spPr/>
        <p:txBody>
          <a:bodyPr/>
          <a:lstStyle/>
          <a:p>
            <a:fld id="{F309C588-45DB-BE44-AA2E-D4F6CBFEA7DB}" type="slidenum">
              <a:rPr lang="en-US" smtClean="0"/>
              <a:t>11</a:t>
            </a:fld>
            <a:endParaRPr lang="en-US"/>
          </a:p>
        </p:txBody>
      </p:sp>
    </p:spTree>
    <p:extLst>
      <p:ext uri="{BB962C8B-B14F-4D97-AF65-F5344CB8AC3E}">
        <p14:creationId xmlns:p14="http://schemas.microsoft.com/office/powerpoint/2010/main" val="33251676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935302"/>
            <a:ext cx="6858000" cy="1989667"/>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3001698"/>
            <a:ext cx="6858000" cy="137980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F2174C5-CC5E-1E40-9646-63BA41DD5E80}" type="datetimeFigureOut">
              <a:rPr lang="en-US" smtClean="0"/>
              <a:t>7/15/23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022EC5-74AA-4B44-9C99-F262428CDB16}" type="slidenum">
              <a:rPr lang="en-US" smtClean="0"/>
              <a:t>‹#›</a:t>
            </a:fld>
            <a:endParaRPr lang="en-US"/>
          </a:p>
        </p:txBody>
      </p:sp>
    </p:spTree>
    <p:extLst>
      <p:ext uri="{BB962C8B-B14F-4D97-AF65-F5344CB8AC3E}">
        <p14:creationId xmlns:p14="http://schemas.microsoft.com/office/powerpoint/2010/main" val="3937237001"/>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F2174C5-CC5E-1E40-9646-63BA41DD5E80}" type="datetimeFigureOut">
              <a:rPr lang="en-US" smtClean="0"/>
              <a:t>7/15/23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022EC5-74AA-4B44-9C99-F262428CDB16}" type="slidenum">
              <a:rPr lang="en-US" smtClean="0"/>
              <a:t>‹#›</a:t>
            </a:fld>
            <a:endParaRPr lang="en-US"/>
          </a:p>
        </p:txBody>
      </p:sp>
    </p:spTree>
    <p:extLst>
      <p:ext uri="{BB962C8B-B14F-4D97-AF65-F5344CB8AC3E}">
        <p14:creationId xmlns:p14="http://schemas.microsoft.com/office/powerpoint/2010/main" val="3783882007"/>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04271"/>
            <a:ext cx="1971675" cy="48431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04271"/>
            <a:ext cx="5800725" cy="484319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F2174C5-CC5E-1E40-9646-63BA41DD5E80}" type="datetimeFigureOut">
              <a:rPr lang="en-US" smtClean="0"/>
              <a:t>7/15/23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022EC5-74AA-4B44-9C99-F262428CDB16}" type="slidenum">
              <a:rPr lang="en-US" smtClean="0"/>
              <a:t>‹#›</a:t>
            </a:fld>
            <a:endParaRPr lang="en-US"/>
          </a:p>
        </p:txBody>
      </p:sp>
    </p:spTree>
    <p:extLst>
      <p:ext uri="{BB962C8B-B14F-4D97-AF65-F5344CB8AC3E}">
        <p14:creationId xmlns:p14="http://schemas.microsoft.com/office/powerpoint/2010/main" val="3385087465"/>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3600" b="1">
                <a:solidFill>
                  <a:schemeClr val="bg1"/>
                </a:solidFill>
                <a:latin typeface="+mn-lt"/>
              </a:defRPr>
            </a:lvl1pPr>
          </a:lstStyle>
          <a:p>
            <a:r>
              <a:rPr lang="en-US" dirty="0"/>
              <a:t>Click to edit Master title style</a:t>
            </a:r>
          </a:p>
        </p:txBody>
      </p:sp>
      <p:sp>
        <p:nvSpPr>
          <p:cNvPr id="3" name="Content Placeholder 2"/>
          <p:cNvSpPr>
            <a:spLocks noGrp="1"/>
          </p:cNvSpPr>
          <p:nvPr>
            <p:ph idx="1"/>
          </p:nvPr>
        </p:nvSpPr>
        <p:spPr/>
        <p:txBody>
          <a:bodyPr>
            <a:normAutofit/>
          </a:bodyPr>
          <a:lstStyle>
            <a:lvl1pPr>
              <a:defRPr sz="2800">
                <a:solidFill>
                  <a:schemeClr val="bg1"/>
                </a:solidFill>
              </a:defRPr>
            </a:lvl1pPr>
            <a:lvl2pPr>
              <a:defRPr sz="24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7F2174C5-CC5E-1E40-9646-63BA41DD5E80}" type="datetimeFigureOut">
              <a:rPr lang="en-US" smtClean="0"/>
              <a:t>7/15/23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022EC5-74AA-4B44-9C99-F262428CDB16}" type="slidenum">
              <a:rPr lang="en-US" smtClean="0"/>
              <a:t>‹#›</a:t>
            </a:fld>
            <a:endParaRPr lang="en-US"/>
          </a:p>
        </p:txBody>
      </p:sp>
    </p:spTree>
    <p:extLst>
      <p:ext uri="{BB962C8B-B14F-4D97-AF65-F5344CB8AC3E}">
        <p14:creationId xmlns:p14="http://schemas.microsoft.com/office/powerpoint/2010/main" val="1469184543"/>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424782"/>
            <a:ext cx="7886700" cy="2377281"/>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3824553"/>
            <a:ext cx="7886700" cy="1250156"/>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F2174C5-CC5E-1E40-9646-63BA41DD5E80}" type="datetimeFigureOut">
              <a:rPr lang="en-US" smtClean="0"/>
              <a:t>7/15/23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022EC5-74AA-4B44-9C99-F262428CDB16}" type="slidenum">
              <a:rPr lang="en-US" smtClean="0"/>
              <a:t>‹#›</a:t>
            </a:fld>
            <a:endParaRPr lang="en-US"/>
          </a:p>
        </p:txBody>
      </p:sp>
    </p:spTree>
    <p:extLst>
      <p:ext uri="{BB962C8B-B14F-4D97-AF65-F5344CB8AC3E}">
        <p14:creationId xmlns:p14="http://schemas.microsoft.com/office/powerpoint/2010/main" val="3114281018"/>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521354"/>
            <a:ext cx="3886200" cy="362611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521354"/>
            <a:ext cx="3886200" cy="362611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F2174C5-CC5E-1E40-9646-63BA41DD5E80}" type="datetimeFigureOut">
              <a:rPr lang="en-US" smtClean="0"/>
              <a:t>7/15/23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022EC5-74AA-4B44-9C99-F262428CDB16}" type="slidenum">
              <a:rPr lang="en-US" smtClean="0"/>
              <a:t>‹#›</a:t>
            </a:fld>
            <a:endParaRPr lang="en-US"/>
          </a:p>
        </p:txBody>
      </p:sp>
    </p:spTree>
    <p:extLst>
      <p:ext uri="{BB962C8B-B14F-4D97-AF65-F5344CB8AC3E}">
        <p14:creationId xmlns:p14="http://schemas.microsoft.com/office/powerpoint/2010/main" val="1417566395"/>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04271"/>
            <a:ext cx="7886700" cy="1104636"/>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400969"/>
            <a:ext cx="3868340"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087563"/>
            <a:ext cx="3868340" cy="307049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400969"/>
            <a:ext cx="3887391"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087563"/>
            <a:ext cx="3887391" cy="307049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F2174C5-CC5E-1E40-9646-63BA41DD5E80}" type="datetimeFigureOut">
              <a:rPr lang="en-US" smtClean="0"/>
              <a:t>7/15/23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9022EC5-74AA-4B44-9C99-F262428CDB16}" type="slidenum">
              <a:rPr lang="en-US" smtClean="0"/>
              <a:t>‹#›</a:t>
            </a:fld>
            <a:endParaRPr lang="en-US"/>
          </a:p>
        </p:txBody>
      </p:sp>
    </p:spTree>
    <p:extLst>
      <p:ext uri="{BB962C8B-B14F-4D97-AF65-F5344CB8AC3E}">
        <p14:creationId xmlns:p14="http://schemas.microsoft.com/office/powerpoint/2010/main" val="1554664657"/>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F2174C5-CC5E-1E40-9646-63BA41DD5E80}" type="datetimeFigureOut">
              <a:rPr lang="en-US" smtClean="0"/>
              <a:t>7/15/23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9022EC5-74AA-4B44-9C99-F262428CDB16}" type="slidenum">
              <a:rPr lang="en-US" smtClean="0"/>
              <a:t>‹#›</a:t>
            </a:fld>
            <a:endParaRPr lang="en-US"/>
          </a:p>
        </p:txBody>
      </p:sp>
    </p:spTree>
    <p:extLst>
      <p:ext uri="{BB962C8B-B14F-4D97-AF65-F5344CB8AC3E}">
        <p14:creationId xmlns:p14="http://schemas.microsoft.com/office/powerpoint/2010/main" val="355284693"/>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2174C5-CC5E-1E40-9646-63BA41DD5E80}" type="datetimeFigureOut">
              <a:rPr lang="en-US" smtClean="0"/>
              <a:t>7/15/23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9022EC5-74AA-4B44-9C99-F262428CDB16}" type="slidenum">
              <a:rPr lang="en-US" smtClean="0"/>
              <a:t>‹#›</a:t>
            </a:fld>
            <a:endParaRPr lang="en-US"/>
          </a:p>
        </p:txBody>
      </p:sp>
    </p:spTree>
    <p:extLst>
      <p:ext uri="{BB962C8B-B14F-4D97-AF65-F5344CB8AC3E}">
        <p14:creationId xmlns:p14="http://schemas.microsoft.com/office/powerpoint/2010/main" val="3239137453"/>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822855"/>
            <a:ext cx="4629150" cy="406135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7F2174C5-CC5E-1E40-9646-63BA41DD5E80}" type="datetimeFigureOut">
              <a:rPr lang="en-US" smtClean="0"/>
              <a:t>7/15/23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022EC5-74AA-4B44-9C99-F262428CDB16}" type="slidenum">
              <a:rPr lang="en-US" smtClean="0"/>
              <a:t>‹#›</a:t>
            </a:fld>
            <a:endParaRPr lang="en-US"/>
          </a:p>
        </p:txBody>
      </p:sp>
    </p:spTree>
    <p:extLst>
      <p:ext uri="{BB962C8B-B14F-4D97-AF65-F5344CB8AC3E}">
        <p14:creationId xmlns:p14="http://schemas.microsoft.com/office/powerpoint/2010/main" val="3553753034"/>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822855"/>
            <a:ext cx="4629150" cy="4061354"/>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7F2174C5-CC5E-1E40-9646-63BA41DD5E80}" type="datetimeFigureOut">
              <a:rPr lang="en-US" smtClean="0"/>
              <a:t>7/15/23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022EC5-74AA-4B44-9C99-F262428CDB16}" type="slidenum">
              <a:rPr lang="en-US" smtClean="0"/>
              <a:t>‹#›</a:t>
            </a:fld>
            <a:endParaRPr lang="en-US"/>
          </a:p>
        </p:txBody>
      </p:sp>
    </p:spTree>
    <p:extLst>
      <p:ext uri="{BB962C8B-B14F-4D97-AF65-F5344CB8AC3E}">
        <p14:creationId xmlns:p14="http://schemas.microsoft.com/office/powerpoint/2010/main" val="665411449"/>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04271"/>
            <a:ext cx="7886700" cy="110463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521354"/>
            <a:ext cx="7886700" cy="362611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5296959"/>
            <a:ext cx="2057400" cy="304271"/>
          </a:xfrm>
          <a:prstGeom prst="rect">
            <a:avLst/>
          </a:prstGeom>
        </p:spPr>
        <p:txBody>
          <a:bodyPr vert="horz" lIns="91440" tIns="45720" rIns="91440" bIns="45720" rtlCol="0" anchor="ctr"/>
          <a:lstStyle>
            <a:lvl1pPr algn="l">
              <a:defRPr sz="900">
                <a:solidFill>
                  <a:schemeClr val="tx1">
                    <a:tint val="75000"/>
                  </a:schemeClr>
                </a:solidFill>
              </a:defRPr>
            </a:lvl1pPr>
          </a:lstStyle>
          <a:p>
            <a:fld id="{7F2174C5-CC5E-1E40-9646-63BA41DD5E80}" type="datetimeFigureOut">
              <a:rPr lang="en-US" smtClean="0"/>
              <a:t>7/15/23</a:t>
            </a:fld>
            <a:endParaRPr lang="en-US"/>
          </a:p>
        </p:txBody>
      </p:sp>
      <p:sp>
        <p:nvSpPr>
          <p:cNvPr id="5" name="Footer Placeholder 4"/>
          <p:cNvSpPr>
            <a:spLocks noGrp="1"/>
          </p:cNvSpPr>
          <p:nvPr>
            <p:ph type="ftr" sz="quarter" idx="3"/>
          </p:nvPr>
        </p:nvSpPr>
        <p:spPr>
          <a:xfrm>
            <a:off x="3028950" y="5296959"/>
            <a:ext cx="3086100" cy="304271"/>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5296959"/>
            <a:ext cx="2057400" cy="304271"/>
          </a:xfrm>
          <a:prstGeom prst="rect">
            <a:avLst/>
          </a:prstGeom>
        </p:spPr>
        <p:txBody>
          <a:bodyPr vert="horz" lIns="91440" tIns="45720" rIns="91440" bIns="45720" rtlCol="0" anchor="ctr"/>
          <a:lstStyle>
            <a:lvl1pPr algn="r">
              <a:defRPr sz="900">
                <a:solidFill>
                  <a:schemeClr val="tx1">
                    <a:tint val="75000"/>
                  </a:schemeClr>
                </a:solidFill>
              </a:defRPr>
            </a:lvl1pPr>
          </a:lstStyle>
          <a:p>
            <a:fld id="{29022EC5-74AA-4B44-9C99-F262428CDB16}" type="slidenum">
              <a:rPr lang="en-US" smtClean="0"/>
              <a:t>‹#›</a:t>
            </a:fld>
            <a:endParaRPr lang="en-US"/>
          </a:p>
        </p:txBody>
      </p:sp>
    </p:spTree>
    <p:extLst>
      <p:ext uri="{BB962C8B-B14F-4D97-AF65-F5344CB8AC3E}">
        <p14:creationId xmlns:p14="http://schemas.microsoft.com/office/powerpoint/2010/main" val="10075481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fade/>
  </p:transition>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3" Type="http://schemas.openxmlformats.org/officeDocument/2006/relationships/hyperlink" Target="https://www.esv.org/verses/Jonah%204%3A2/" TargetMode="External"/><Relationship Id="rId2" Type="http://schemas.openxmlformats.org/officeDocument/2006/relationships/hyperlink" Target="https://www.esv.org/verses/Ps.%2063%3A3/" TargetMode="External"/><Relationship Id="rId1" Type="http://schemas.openxmlformats.org/officeDocument/2006/relationships/slideLayout" Target="../slideLayouts/slideLayout2.xml"/><Relationship Id="rId4" Type="http://schemas.openxmlformats.org/officeDocument/2006/relationships/hyperlink" Target="https://www.esv.org/verses/Matt.%2024%3A12/"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686847-9838-5647-9F73-BF5E0BC2F710}"/>
              </a:ext>
            </a:extLst>
          </p:cNvPr>
          <p:cNvSpPr>
            <a:spLocks noGrp="1"/>
          </p:cNvSpPr>
          <p:nvPr>
            <p:ph type="title"/>
          </p:nvPr>
        </p:nvSpPr>
        <p:spPr>
          <a:xfrm>
            <a:off x="628650" y="304272"/>
            <a:ext cx="7886700" cy="1332618"/>
          </a:xfrm>
        </p:spPr>
        <p:txBody>
          <a:bodyPr>
            <a:normAutofit/>
          </a:bodyPr>
          <a:lstStyle/>
          <a:p>
            <a:r>
              <a:rPr lang="en-US" sz="4400" dirty="0"/>
              <a:t>Common Ground Question:</a:t>
            </a:r>
          </a:p>
        </p:txBody>
      </p:sp>
      <p:sp>
        <p:nvSpPr>
          <p:cNvPr id="3" name="Content Placeholder 2">
            <a:extLst>
              <a:ext uri="{FF2B5EF4-FFF2-40B4-BE49-F238E27FC236}">
                <a16:creationId xmlns:a16="http://schemas.microsoft.com/office/drawing/2014/main" id="{BAB383BB-13FC-D14A-9337-101B0A56D2AD}"/>
              </a:ext>
            </a:extLst>
          </p:cNvPr>
          <p:cNvSpPr>
            <a:spLocks noGrp="1"/>
          </p:cNvSpPr>
          <p:nvPr>
            <p:ph idx="1"/>
          </p:nvPr>
        </p:nvSpPr>
        <p:spPr>
          <a:xfrm>
            <a:off x="628650" y="1596697"/>
            <a:ext cx="7886700" cy="3928533"/>
          </a:xfrm>
        </p:spPr>
        <p:txBody>
          <a:bodyPr>
            <a:normAutofit/>
          </a:bodyPr>
          <a:lstStyle/>
          <a:p>
            <a:pPr marL="0" indent="0">
              <a:buNone/>
            </a:pPr>
            <a:endParaRPr lang="en-US" sz="3200" dirty="0"/>
          </a:p>
          <a:p>
            <a:pPr marL="0" indent="0" algn="ctr">
              <a:buNone/>
            </a:pPr>
            <a:r>
              <a:rPr lang="en-US" sz="4000" dirty="0">
                <a:effectLst/>
              </a:rPr>
              <a:t>What evidence of Christ-like love do you see in your brothers and</a:t>
            </a:r>
            <a:br>
              <a:rPr lang="en-US" sz="4000" dirty="0">
                <a:effectLst/>
              </a:rPr>
            </a:br>
            <a:r>
              <a:rPr lang="en-US" sz="4000" dirty="0">
                <a:effectLst/>
              </a:rPr>
              <a:t> sisters at Embry Hills?</a:t>
            </a:r>
          </a:p>
          <a:p>
            <a:pPr marL="0" indent="0" algn="ctr">
              <a:buNone/>
            </a:pPr>
            <a:r>
              <a:rPr lang="en-US" sz="4000" dirty="0"/>
              <a:t>(John 13:34-35)</a:t>
            </a:r>
            <a:endParaRPr lang="en-US" sz="4800" dirty="0"/>
          </a:p>
        </p:txBody>
      </p:sp>
    </p:spTree>
    <p:extLst>
      <p:ext uri="{BB962C8B-B14F-4D97-AF65-F5344CB8AC3E}">
        <p14:creationId xmlns:p14="http://schemas.microsoft.com/office/powerpoint/2010/main" val="4180628308"/>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686847-9838-5647-9F73-BF5E0BC2F710}"/>
              </a:ext>
            </a:extLst>
          </p:cNvPr>
          <p:cNvSpPr>
            <a:spLocks noGrp="1"/>
          </p:cNvSpPr>
          <p:nvPr>
            <p:ph type="title"/>
          </p:nvPr>
        </p:nvSpPr>
        <p:spPr>
          <a:xfrm>
            <a:off x="628650" y="304271"/>
            <a:ext cx="7886700" cy="4765439"/>
          </a:xfrm>
        </p:spPr>
        <p:txBody>
          <a:bodyPr>
            <a:normAutofit/>
          </a:bodyPr>
          <a:lstStyle/>
          <a:p>
            <a:r>
              <a:rPr lang="en-US" sz="4400" dirty="0"/>
              <a:t>#3. Love </a:t>
            </a:r>
            <a:r>
              <a:rPr lang="en-US" sz="4400" u="sng" dirty="0"/>
              <a:t>Reinforces</a:t>
            </a:r>
            <a:r>
              <a:rPr lang="en-US" sz="4400" dirty="0"/>
              <a:t> Holiness</a:t>
            </a:r>
            <a:br>
              <a:rPr lang="en-US" sz="4400" dirty="0"/>
            </a:br>
            <a:r>
              <a:rPr lang="en-US" sz="4400" dirty="0"/>
              <a:t> In Our Walk with God.</a:t>
            </a:r>
          </a:p>
        </p:txBody>
      </p:sp>
    </p:spTree>
    <p:extLst>
      <p:ext uri="{BB962C8B-B14F-4D97-AF65-F5344CB8AC3E}">
        <p14:creationId xmlns:p14="http://schemas.microsoft.com/office/powerpoint/2010/main" val="967813934"/>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286C4F-F259-A62A-65B2-1A9D51E50475}"/>
              </a:ext>
            </a:extLst>
          </p:cNvPr>
          <p:cNvSpPr>
            <a:spLocks noGrp="1"/>
          </p:cNvSpPr>
          <p:nvPr>
            <p:ph type="title"/>
          </p:nvPr>
        </p:nvSpPr>
        <p:spPr/>
        <p:txBody>
          <a:bodyPr/>
          <a:lstStyle/>
          <a:p>
            <a:r>
              <a:rPr lang="en-US" dirty="0"/>
              <a:t>Love &amp; Holiness Reinforce Each Other</a:t>
            </a:r>
          </a:p>
        </p:txBody>
      </p:sp>
      <p:graphicFrame>
        <p:nvGraphicFramePr>
          <p:cNvPr id="4" name="Content Placeholder 3">
            <a:extLst>
              <a:ext uri="{FF2B5EF4-FFF2-40B4-BE49-F238E27FC236}">
                <a16:creationId xmlns:a16="http://schemas.microsoft.com/office/drawing/2014/main" id="{15A6915B-17B9-00EE-4AD6-D75A964C9645}"/>
              </a:ext>
            </a:extLst>
          </p:cNvPr>
          <p:cNvGraphicFramePr>
            <a:graphicFrameLocks noGrp="1"/>
          </p:cNvGraphicFramePr>
          <p:nvPr>
            <p:ph idx="1"/>
          </p:nvPr>
        </p:nvGraphicFramePr>
        <p:xfrm>
          <a:off x="0" y="1534272"/>
          <a:ext cx="5449421" cy="36274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Content Placeholder 2">
            <a:extLst>
              <a:ext uri="{FF2B5EF4-FFF2-40B4-BE49-F238E27FC236}">
                <a16:creationId xmlns:a16="http://schemas.microsoft.com/office/drawing/2014/main" id="{23A62549-AB59-4E51-CF17-C6976499AA0B}"/>
              </a:ext>
            </a:extLst>
          </p:cNvPr>
          <p:cNvSpPr txBox="1">
            <a:spLocks/>
          </p:cNvSpPr>
          <p:nvPr/>
        </p:nvSpPr>
        <p:spPr>
          <a:xfrm>
            <a:off x="5244352" y="1328225"/>
            <a:ext cx="3217209" cy="4171623"/>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800" kern="1200">
                <a:solidFill>
                  <a:schemeClr val="bg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400" kern="1200">
                <a:solidFill>
                  <a:schemeClr val="bg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chemeClr val="bg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600" kern="1200">
                <a:solidFill>
                  <a:schemeClr val="bg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600" kern="1200">
                <a:solidFill>
                  <a:schemeClr val="bg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dirty="0"/>
              <a:t>“…</a:t>
            </a:r>
            <a:r>
              <a:rPr lang="en-US" dirty="0">
                <a:latin typeface="Sentinel A"/>
              </a:rPr>
              <a:t>it is a mistake to allow one aspect of biblical truth to drown out others. Likewise, it is a mistake to conceive of love for God in a way that divorces passion for him from obedience to him.”</a:t>
            </a:r>
            <a:endParaRPr lang="en-US" dirty="0"/>
          </a:p>
        </p:txBody>
      </p:sp>
    </p:spTree>
    <p:extLst>
      <p:ext uri="{BB962C8B-B14F-4D97-AF65-F5344CB8AC3E}">
        <p14:creationId xmlns:p14="http://schemas.microsoft.com/office/powerpoint/2010/main" val="2968701681"/>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55C968-5574-C77F-B41F-5F5B3320C02C}"/>
              </a:ext>
            </a:extLst>
          </p:cNvPr>
          <p:cNvSpPr>
            <a:spLocks noGrp="1"/>
          </p:cNvSpPr>
          <p:nvPr>
            <p:ph type="title"/>
          </p:nvPr>
        </p:nvSpPr>
        <p:spPr/>
        <p:txBody>
          <a:bodyPr/>
          <a:lstStyle/>
          <a:p>
            <a:r>
              <a:rPr lang="en-US" dirty="0"/>
              <a:t>Love &amp; Holiness Reinforce Each Other</a:t>
            </a:r>
          </a:p>
        </p:txBody>
      </p:sp>
      <p:sp>
        <p:nvSpPr>
          <p:cNvPr id="3" name="Content Placeholder 2">
            <a:extLst>
              <a:ext uri="{FF2B5EF4-FFF2-40B4-BE49-F238E27FC236}">
                <a16:creationId xmlns:a16="http://schemas.microsoft.com/office/drawing/2014/main" id="{227813DE-6424-C3FA-344A-966145A6A272}"/>
              </a:ext>
            </a:extLst>
          </p:cNvPr>
          <p:cNvSpPr>
            <a:spLocks noGrp="1"/>
          </p:cNvSpPr>
          <p:nvPr>
            <p:ph idx="1"/>
          </p:nvPr>
        </p:nvSpPr>
        <p:spPr/>
        <p:txBody>
          <a:bodyPr>
            <a:normAutofit fontScale="92500" lnSpcReduction="10000"/>
          </a:bodyPr>
          <a:lstStyle/>
          <a:p>
            <a:r>
              <a:rPr lang="en-US" b="0" i="0" dirty="0">
                <a:effectLst/>
                <a:latin typeface="Sentinel A"/>
              </a:rPr>
              <a:t>The steadfast love of God should thrill us as “better than life” (</a:t>
            </a:r>
            <a:r>
              <a:rPr lang="en-US" b="0" i="0" u="none" strike="noStrike" dirty="0">
                <a:effectLst/>
                <a:latin typeface="Sentinel A"/>
                <a:hlinkClick r:id="rId2">
                  <a:extLst>
                    <a:ext uri="{A12FA001-AC4F-418D-AE19-62706E023703}">
                      <ahyp:hlinkClr xmlns:ahyp="http://schemas.microsoft.com/office/drawing/2018/hyperlinkcolor" val="tx"/>
                    </a:ext>
                  </a:extLst>
                </a:hlinkClick>
              </a:rPr>
              <a:t>Ps. 63:3</a:t>
            </a:r>
            <a:r>
              <a:rPr lang="en-US" b="0" i="0" dirty="0">
                <a:effectLst/>
                <a:latin typeface="Sentinel A"/>
              </a:rPr>
              <a:t>). But as the case of Jonah reminds us, it is possible for God’s love to become nothing more than a sterile fact that we recite and resent (</a:t>
            </a:r>
            <a:r>
              <a:rPr lang="en-US" b="0" i="0" u="none" strike="noStrike" dirty="0">
                <a:effectLst/>
                <a:latin typeface="Sentinel A"/>
                <a:hlinkClick r:id="rId3">
                  <a:extLst>
                    <a:ext uri="{A12FA001-AC4F-418D-AE19-62706E023703}">
                      <ahyp:hlinkClr xmlns:ahyp="http://schemas.microsoft.com/office/drawing/2018/hyperlinkcolor" val="tx"/>
                    </a:ext>
                  </a:extLst>
                </a:hlinkClick>
              </a:rPr>
              <a:t>Jonah 4:2</a:t>
            </a:r>
            <a:r>
              <a:rPr lang="en-US" b="0" i="0" dirty="0">
                <a:effectLst/>
                <a:latin typeface="Sentinel A"/>
              </a:rPr>
              <a:t>). </a:t>
            </a:r>
          </a:p>
          <a:p>
            <a:r>
              <a:rPr lang="en-US" b="0" i="0" dirty="0">
                <a:effectLst/>
                <a:latin typeface="Sentinel A"/>
              </a:rPr>
              <a:t>Jesus similarly warns that in the last days, as “lawlessness” increases, “the love of many will grow cold” (</a:t>
            </a:r>
            <a:r>
              <a:rPr lang="en-US" b="0" i="0" u="none" strike="noStrike" dirty="0">
                <a:effectLst/>
                <a:latin typeface="Sentinel A"/>
                <a:hlinkClick r:id="rId4">
                  <a:extLst>
                    <a:ext uri="{A12FA001-AC4F-418D-AE19-62706E023703}">
                      <ahyp:hlinkClr xmlns:ahyp="http://schemas.microsoft.com/office/drawing/2018/hyperlinkcolor" val="tx"/>
                    </a:ext>
                  </a:extLst>
                </a:hlinkClick>
              </a:rPr>
              <a:t>Matt. 24:12</a:t>
            </a:r>
            <a:r>
              <a:rPr lang="en-US" b="0" i="0" dirty="0">
                <a:effectLst/>
                <a:latin typeface="Sentinel A"/>
              </a:rPr>
              <a:t>). In a hostile world, surrounded with temptations to idolatry and given to hardness of heart, </a:t>
            </a:r>
            <a:r>
              <a:rPr lang="en-US" b="0" i="0" dirty="0">
                <a:solidFill>
                  <a:schemeClr val="accent4">
                    <a:lumMod val="40000"/>
                    <a:lumOff val="60000"/>
                  </a:schemeClr>
                </a:solidFill>
                <a:effectLst/>
                <a:latin typeface="Sentinel A"/>
              </a:rPr>
              <a:t>we can sustain a holy life only through passionate love for God and appreciation of his love for us.</a:t>
            </a:r>
            <a:endParaRPr lang="en-US" dirty="0">
              <a:solidFill>
                <a:schemeClr val="accent4">
                  <a:lumMod val="40000"/>
                  <a:lumOff val="60000"/>
                </a:schemeClr>
              </a:solidFill>
            </a:endParaRPr>
          </a:p>
        </p:txBody>
      </p:sp>
    </p:spTree>
    <p:extLst>
      <p:ext uri="{BB962C8B-B14F-4D97-AF65-F5344CB8AC3E}">
        <p14:creationId xmlns:p14="http://schemas.microsoft.com/office/powerpoint/2010/main" val="1164960098"/>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64656F4-AABD-AEDE-63D0-4F071236E0C3}"/>
              </a:ext>
            </a:extLst>
          </p:cNvPr>
          <p:cNvSpPr>
            <a:spLocks noGrp="1"/>
          </p:cNvSpPr>
          <p:nvPr>
            <p:ph type="title"/>
          </p:nvPr>
        </p:nvSpPr>
        <p:spPr/>
        <p:txBody>
          <a:bodyPr>
            <a:normAutofit fontScale="90000"/>
          </a:bodyPr>
          <a:lstStyle/>
          <a:p>
            <a:r>
              <a:rPr lang="en-US" dirty="0"/>
              <a:t>Paul’s Love for the Corinthians</a:t>
            </a:r>
            <a:br>
              <a:rPr lang="en-US" dirty="0"/>
            </a:br>
            <a:r>
              <a:rPr lang="en-US" dirty="0"/>
              <a:t> Wonderfully Illustrates God’s Love For Us.</a:t>
            </a:r>
          </a:p>
        </p:txBody>
      </p:sp>
      <p:sp>
        <p:nvSpPr>
          <p:cNvPr id="4" name="Content Placeholder 3">
            <a:extLst>
              <a:ext uri="{FF2B5EF4-FFF2-40B4-BE49-F238E27FC236}">
                <a16:creationId xmlns:a16="http://schemas.microsoft.com/office/drawing/2014/main" id="{A123585D-EFC4-8EE2-1A88-38F2C6AA4EE2}"/>
              </a:ext>
            </a:extLst>
          </p:cNvPr>
          <p:cNvSpPr>
            <a:spLocks noGrp="1"/>
          </p:cNvSpPr>
          <p:nvPr>
            <p:ph idx="1"/>
          </p:nvPr>
        </p:nvSpPr>
        <p:spPr>
          <a:xfrm>
            <a:off x="628650" y="1521354"/>
            <a:ext cx="7886700" cy="3976621"/>
          </a:xfrm>
        </p:spPr>
        <p:txBody>
          <a:bodyPr>
            <a:normAutofit fontScale="85000" lnSpcReduction="20000"/>
          </a:bodyPr>
          <a:lstStyle/>
          <a:p>
            <a:r>
              <a:rPr lang="en-US" b="1" dirty="0"/>
              <a:t>Suffering</a:t>
            </a:r>
            <a:r>
              <a:rPr lang="en-US" dirty="0"/>
              <a:t> (2 Corinthians 6:4-5)</a:t>
            </a:r>
          </a:p>
          <a:p>
            <a:pPr lvl="1"/>
            <a:r>
              <a:rPr lang="en-US" dirty="0"/>
              <a:t>Removes all doubt that You are being selfish.</a:t>
            </a:r>
          </a:p>
          <a:p>
            <a:r>
              <a:rPr lang="en-US" b="1" dirty="0"/>
              <a:t>Trust</a:t>
            </a:r>
            <a:r>
              <a:rPr lang="en-US" dirty="0"/>
              <a:t> (2 Corinthians 6:6-7)</a:t>
            </a:r>
          </a:p>
          <a:p>
            <a:pPr lvl="1"/>
            <a:r>
              <a:rPr lang="en-US" dirty="0"/>
              <a:t>I believe You ARE good and will DO good.</a:t>
            </a:r>
          </a:p>
          <a:p>
            <a:r>
              <a:rPr lang="en-US" b="1" dirty="0"/>
              <a:t>Special</a:t>
            </a:r>
            <a:r>
              <a:rPr lang="en-US" dirty="0"/>
              <a:t> (2 Corinthians 6:8-10)</a:t>
            </a:r>
          </a:p>
          <a:p>
            <a:pPr lvl="1"/>
            <a:r>
              <a:rPr lang="en-US" dirty="0"/>
              <a:t>I know You well and see greatness that others overlook.</a:t>
            </a:r>
          </a:p>
          <a:p>
            <a:r>
              <a:rPr lang="en-US" b="1" dirty="0"/>
              <a:t>Welcome</a:t>
            </a:r>
            <a:r>
              <a:rPr lang="en-US" dirty="0"/>
              <a:t> (2 Corinthians 6:11-13)</a:t>
            </a:r>
          </a:p>
          <a:p>
            <a:pPr lvl="1"/>
            <a:r>
              <a:rPr lang="en-US" dirty="0"/>
              <a:t>I am happy that You desire a relationship with me.</a:t>
            </a:r>
          </a:p>
          <a:p>
            <a:r>
              <a:rPr lang="en-US" b="1" dirty="0"/>
              <a:t>Separation</a:t>
            </a:r>
            <a:r>
              <a:rPr lang="en-US" dirty="0"/>
              <a:t> (2 Corinthians 6:14-16)</a:t>
            </a:r>
          </a:p>
          <a:p>
            <a:pPr lvl="1"/>
            <a:r>
              <a:rPr lang="en-US" dirty="0"/>
              <a:t>I give up whatever interferes in our relationship.</a:t>
            </a:r>
          </a:p>
          <a:p>
            <a:r>
              <a:rPr lang="en-US" b="1" dirty="0"/>
              <a:t>Devotion</a:t>
            </a:r>
            <a:r>
              <a:rPr lang="en-US" dirty="0"/>
              <a:t> (2 Corinthians 6:17-18)</a:t>
            </a:r>
          </a:p>
          <a:p>
            <a:pPr lvl="1"/>
            <a:r>
              <a:rPr lang="en-US" dirty="0"/>
              <a:t>I care about You and I’m committed to You.</a:t>
            </a:r>
          </a:p>
        </p:txBody>
      </p:sp>
      <p:sp>
        <p:nvSpPr>
          <p:cNvPr id="5" name="Rounded Rectangle 4">
            <a:extLst>
              <a:ext uri="{FF2B5EF4-FFF2-40B4-BE49-F238E27FC236}">
                <a16:creationId xmlns:a16="http://schemas.microsoft.com/office/drawing/2014/main" id="{DFB59478-4993-278B-51AF-BE3A8A6D754C}"/>
              </a:ext>
            </a:extLst>
          </p:cNvPr>
          <p:cNvSpPr/>
          <p:nvPr/>
        </p:nvSpPr>
        <p:spPr>
          <a:xfrm>
            <a:off x="6331352" y="1521354"/>
            <a:ext cx="2430683" cy="3745127"/>
          </a:xfrm>
          <a:prstGeom prst="roundRect">
            <a:avLst/>
          </a:prstGeom>
          <a:solidFill>
            <a:srgbClr val="0370A8"/>
          </a:solidFill>
          <a:ln>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0" i="0" dirty="0">
                <a:solidFill>
                  <a:schemeClr val="bg1"/>
                </a:solidFill>
                <a:effectLst/>
                <a:latin typeface="system-ui"/>
              </a:rPr>
              <a:t>“Therefore, having these promises, beloved, let us cleanse ourselves from all defilement of flesh and spirit, perfecting holiness in the fear of God.”</a:t>
            </a:r>
            <a:br>
              <a:rPr lang="en-US" sz="2000" b="0" i="0" dirty="0">
                <a:solidFill>
                  <a:schemeClr val="bg1"/>
                </a:solidFill>
                <a:effectLst/>
                <a:latin typeface="system-ui"/>
              </a:rPr>
            </a:br>
            <a:r>
              <a:rPr lang="en-US" sz="2000" b="0" i="0" dirty="0">
                <a:solidFill>
                  <a:schemeClr val="bg1"/>
                </a:solidFill>
                <a:effectLst/>
                <a:latin typeface="system-ui"/>
              </a:rPr>
              <a:t>(2 Cor. 7:1)</a:t>
            </a:r>
            <a:endParaRPr lang="en-US" sz="2000" dirty="0">
              <a:solidFill>
                <a:schemeClr val="bg1"/>
              </a:solidFill>
            </a:endParaRPr>
          </a:p>
          <a:p>
            <a:pPr algn="ctr"/>
            <a:endParaRPr lang="en-US" sz="2000" dirty="0">
              <a:solidFill>
                <a:schemeClr val="bg1"/>
              </a:solidFill>
            </a:endParaRPr>
          </a:p>
        </p:txBody>
      </p:sp>
    </p:spTree>
    <p:extLst>
      <p:ext uri="{BB962C8B-B14F-4D97-AF65-F5344CB8AC3E}">
        <p14:creationId xmlns:p14="http://schemas.microsoft.com/office/powerpoint/2010/main" val="36319621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 calcmode="lin" valueType="num">
                                      <p:cBhvr additive="base">
                                        <p:cTn id="1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 calcmode="lin" valueType="num">
                                      <p:cBhvr additive="base">
                                        <p:cTn id="1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additive="base">
                                        <p:cTn id="21"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 calcmode="lin" valueType="num">
                                      <p:cBhvr additive="base">
                                        <p:cTn id="27"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4">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4">
                                            <p:txEl>
                                              <p:pRg st="5" end="5"/>
                                            </p:txEl>
                                          </p:spTgt>
                                        </p:tgtEl>
                                        <p:attrNameLst>
                                          <p:attrName>style.visibility</p:attrName>
                                        </p:attrNameLst>
                                      </p:cBhvr>
                                      <p:to>
                                        <p:strVal val="visible"/>
                                      </p:to>
                                    </p:set>
                                    <p:anim calcmode="lin" valueType="num">
                                      <p:cBhvr additive="base">
                                        <p:cTn id="31"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 calcmode="lin" valueType="num">
                                      <p:cBhvr additive="base">
                                        <p:cTn id="37"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6" end="6"/>
                                            </p:txEl>
                                          </p:spTgt>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4">
                                            <p:txEl>
                                              <p:pRg st="7" end="7"/>
                                            </p:txEl>
                                          </p:spTgt>
                                        </p:tgtEl>
                                        <p:attrNameLst>
                                          <p:attrName>style.visibility</p:attrName>
                                        </p:attrNameLst>
                                      </p:cBhvr>
                                      <p:to>
                                        <p:strVal val="visible"/>
                                      </p:to>
                                    </p:set>
                                    <p:anim calcmode="lin" valueType="num">
                                      <p:cBhvr additive="base">
                                        <p:cTn id="41"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4">
                                            <p:txEl>
                                              <p:pRg st="8" end="8"/>
                                            </p:txEl>
                                          </p:spTgt>
                                        </p:tgtEl>
                                        <p:attrNameLst>
                                          <p:attrName>style.visibility</p:attrName>
                                        </p:attrNameLst>
                                      </p:cBhvr>
                                      <p:to>
                                        <p:strVal val="visible"/>
                                      </p:to>
                                    </p:set>
                                    <p:anim calcmode="lin" valueType="num">
                                      <p:cBhvr additive="base">
                                        <p:cTn id="47"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4">
                                            <p:txEl>
                                              <p:pRg st="8" end="8"/>
                                            </p:txEl>
                                          </p:spTgt>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4">
                                            <p:txEl>
                                              <p:pRg st="9" end="9"/>
                                            </p:txEl>
                                          </p:spTgt>
                                        </p:tgtEl>
                                        <p:attrNameLst>
                                          <p:attrName>style.visibility</p:attrName>
                                        </p:attrNameLst>
                                      </p:cBhvr>
                                      <p:to>
                                        <p:strVal val="visible"/>
                                      </p:to>
                                    </p:set>
                                    <p:anim calcmode="lin" valueType="num">
                                      <p:cBhvr additive="base">
                                        <p:cTn id="51" dur="500" fill="hold"/>
                                        <p:tgtEl>
                                          <p:spTgt spid="4">
                                            <p:txEl>
                                              <p:pRg st="9" end="9"/>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4">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4">
                                            <p:txEl>
                                              <p:pRg st="10" end="10"/>
                                            </p:txEl>
                                          </p:spTgt>
                                        </p:tgtEl>
                                        <p:attrNameLst>
                                          <p:attrName>style.visibility</p:attrName>
                                        </p:attrNameLst>
                                      </p:cBhvr>
                                      <p:to>
                                        <p:strVal val="visible"/>
                                      </p:to>
                                    </p:set>
                                    <p:anim calcmode="lin" valueType="num">
                                      <p:cBhvr additive="base">
                                        <p:cTn id="57" dur="500" fill="hold"/>
                                        <p:tgtEl>
                                          <p:spTgt spid="4">
                                            <p:txEl>
                                              <p:pRg st="10" end="1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4">
                                            <p:txEl>
                                              <p:pRg st="10" end="10"/>
                                            </p:txEl>
                                          </p:spTgt>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4">
                                            <p:txEl>
                                              <p:pRg st="11" end="11"/>
                                            </p:txEl>
                                          </p:spTgt>
                                        </p:tgtEl>
                                        <p:attrNameLst>
                                          <p:attrName>style.visibility</p:attrName>
                                        </p:attrNameLst>
                                      </p:cBhvr>
                                      <p:to>
                                        <p:strVal val="visible"/>
                                      </p:to>
                                    </p:set>
                                    <p:anim calcmode="lin" valueType="num">
                                      <p:cBhvr additive="base">
                                        <p:cTn id="61" dur="500" fill="hold"/>
                                        <p:tgtEl>
                                          <p:spTgt spid="4">
                                            <p:txEl>
                                              <p:pRg st="11" end="11"/>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4">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2" fill="hold" grpId="0" nodeType="clickEffect">
                                  <p:stCondLst>
                                    <p:cond delay="0"/>
                                  </p:stCondLst>
                                  <p:childTnLst>
                                    <p:set>
                                      <p:cBhvr>
                                        <p:cTn id="66" dur="1" fill="hold">
                                          <p:stCondLst>
                                            <p:cond delay="0"/>
                                          </p:stCondLst>
                                        </p:cTn>
                                        <p:tgtEl>
                                          <p:spTgt spid="5"/>
                                        </p:tgtEl>
                                        <p:attrNameLst>
                                          <p:attrName>style.visibility</p:attrName>
                                        </p:attrNameLst>
                                      </p:cBhvr>
                                      <p:to>
                                        <p:strVal val="visible"/>
                                      </p:to>
                                    </p:set>
                                    <p:anim calcmode="lin" valueType="num">
                                      <p:cBhvr additive="base">
                                        <p:cTn id="67" dur="500" fill="hold"/>
                                        <p:tgtEl>
                                          <p:spTgt spid="5"/>
                                        </p:tgtEl>
                                        <p:attrNameLst>
                                          <p:attrName>ppt_x</p:attrName>
                                        </p:attrNameLst>
                                      </p:cBhvr>
                                      <p:tavLst>
                                        <p:tav tm="0">
                                          <p:val>
                                            <p:strVal val="1+#ppt_w/2"/>
                                          </p:val>
                                        </p:tav>
                                        <p:tav tm="100000">
                                          <p:val>
                                            <p:strVal val="#ppt_x"/>
                                          </p:val>
                                        </p:tav>
                                      </p:tavLst>
                                    </p:anim>
                                    <p:anim calcmode="lin" valueType="num">
                                      <p:cBhvr additive="base">
                                        <p:cTn id="6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54AD2A-359B-AAE6-F1DE-78E777FF2E54}"/>
              </a:ext>
            </a:extLst>
          </p:cNvPr>
          <p:cNvSpPr>
            <a:spLocks noGrp="1"/>
          </p:cNvSpPr>
          <p:nvPr>
            <p:ph type="title"/>
          </p:nvPr>
        </p:nvSpPr>
        <p:spPr/>
        <p:txBody>
          <a:bodyPr/>
          <a:lstStyle/>
          <a:p>
            <a:r>
              <a:rPr lang="en-US" dirty="0"/>
              <a:t>Loving God vs. Wanting What He Has</a:t>
            </a:r>
          </a:p>
        </p:txBody>
      </p:sp>
      <p:sp>
        <p:nvSpPr>
          <p:cNvPr id="4" name="Content Placeholder 3">
            <a:extLst>
              <a:ext uri="{FF2B5EF4-FFF2-40B4-BE49-F238E27FC236}">
                <a16:creationId xmlns:a16="http://schemas.microsoft.com/office/drawing/2014/main" id="{90B3585C-AE6D-D154-7C6C-BE5FE464C1A9}"/>
              </a:ext>
            </a:extLst>
          </p:cNvPr>
          <p:cNvSpPr>
            <a:spLocks noGrp="1"/>
          </p:cNvSpPr>
          <p:nvPr>
            <p:ph idx="1"/>
          </p:nvPr>
        </p:nvSpPr>
        <p:spPr>
          <a:xfrm>
            <a:off x="5243332" y="1521354"/>
            <a:ext cx="3272018" cy="3626115"/>
          </a:xfrm>
        </p:spPr>
        <p:txBody>
          <a:bodyPr/>
          <a:lstStyle/>
          <a:p>
            <a:pPr marL="0" indent="0" algn="ctr">
              <a:buNone/>
            </a:pPr>
            <a:r>
              <a:rPr lang="en-US" dirty="0"/>
              <a:t>Psalm 103:9-18</a:t>
            </a:r>
          </a:p>
          <a:p>
            <a:pPr marL="0" indent="0" algn="ctr">
              <a:buNone/>
            </a:pPr>
            <a:br>
              <a:rPr lang="en-US" dirty="0"/>
            </a:br>
            <a:r>
              <a:rPr lang="en-US" dirty="0"/>
              <a:t>Vs.</a:t>
            </a:r>
          </a:p>
          <a:p>
            <a:pPr marL="0" indent="0" algn="ctr">
              <a:buNone/>
            </a:pPr>
            <a:br>
              <a:rPr lang="en-US" dirty="0"/>
            </a:br>
            <a:r>
              <a:rPr lang="en-US" dirty="0"/>
              <a:t>Proverbs 19:4, </a:t>
            </a:r>
            <a:br>
              <a:rPr lang="en-US" dirty="0"/>
            </a:br>
            <a:r>
              <a:rPr lang="en-US" dirty="0"/>
              <a:t>Luke 15:12,29</a:t>
            </a:r>
          </a:p>
        </p:txBody>
      </p:sp>
      <p:pic>
        <p:nvPicPr>
          <p:cNvPr id="6" name="Picture 5" descr="A person and person walking on a beach&#10;&#10;Description automatically generated">
            <a:extLst>
              <a:ext uri="{FF2B5EF4-FFF2-40B4-BE49-F238E27FC236}">
                <a16:creationId xmlns:a16="http://schemas.microsoft.com/office/drawing/2014/main" id="{3BAE3F5E-6B33-AEC7-D3C5-95AEFED98282}"/>
              </a:ext>
            </a:extLst>
          </p:cNvPr>
          <p:cNvPicPr>
            <a:picLocks noChangeAspect="1"/>
          </p:cNvPicPr>
          <p:nvPr/>
        </p:nvPicPr>
        <p:blipFill>
          <a:blip r:embed="rId3"/>
          <a:stretch>
            <a:fillRect/>
          </a:stretch>
        </p:blipFill>
        <p:spPr>
          <a:xfrm>
            <a:off x="628650" y="1342292"/>
            <a:ext cx="3844345" cy="3828327"/>
          </a:xfrm>
          <a:prstGeom prst="rect">
            <a:avLst/>
          </a:prstGeom>
        </p:spPr>
      </p:pic>
    </p:spTree>
    <p:extLst>
      <p:ext uri="{BB962C8B-B14F-4D97-AF65-F5344CB8AC3E}">
        <p14:creationId xmlns:p14="http://schemas.microsoft.com/office/powerpoint/2010/main" val="1960816477"/>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686847-9838-5647-9F73-BF5E0BC2F710}"/>
              </a:ext>
            </a:extLst>
          </p:cNvPr>
          <p:cNvSpPr>
            <a:spLocks noGrp="1"/>
          </p:cNvSpPr>
          <p:nvPr>
            <p:ph type="title"/>
          </p:nvPr>
        </p:nvSpPr>
        <p:spPr>
          <a:xfrm>
            <a:off x="628650" y="304271"/>
            <a:ext cx="7886700" cy="4765439"/>
          </a:xfrm>
        </p:spPr>
        <p:txBody>
          <a:bodyPr>
            <a:normAutofit/>
          </a:bodyPr>
          <a:lstStyle/>
          <a:p>
            <a:r>
              <a:rPr lang="en-US" sz="4400" dirty="0"/>
              <a:t>#4. Love </a:t>
            </a:r>
            <a:r>
              <a:rPr lang="en-US" sz="4400" u="sng" dirty="0"/>
              <a:t>Excludes</a:t>
            </a:r>
            <a:r>
              <a:rPr lang="en-US" sz="4400" dirty="0"/>
              <a:t> Unholiness</a:t>
            </a:r>
            <a:br>
              <a:rPr lang="en-US" sz="4400" dirty="0"/>
            </a:br>
            <a:r>
              <a:rPr lang="en-US" sz="4400" dirty="0"/>
              <a:t>From Our Lives.</a:t>
            </a:r>
          </a:p>
        </p:txBody>
      </p:sp>
    </p:spTree>
    <p:extLst>
      <p:ext uri="{BB962C8B-B14F-4D97-AF65-F5344CB8AC3E}">
        <p14:creationId xmlns:p14="http://schemas.microsoft.com/office/powerpoint/2010/main" val="4096734154"/>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tree next to each other&#10;&#10;Description automatically generated">
            <a:extLst>
              <a:ext uri="{FF2B5EF4-FFF2-40B4-BE49-F238E27FC236}">
                <a16:creationId xmlns:a16="http://schemas.microsoft.com/office/drawing/2014/main" id="{BE4D9EEE-0390-2F77-A946-3FCFA2C812AE}"/>
              </a:ext>
            </a:extLst>
          </p:cNvPr>
          <p:cNvPicPr>
            <a:picLocks noChangeAspect="1"/>
          </p:cNvPicPr>
          <p:nvPr/>
        </p:nvPicPr>
        <p:blipFill rotWithShape="1">
          <a:blip r:embed="rId2"/>
          <a:srcRect l="8200" r="8200"/>
          <a:stretch/>
        </p:blipFill>
        <p:spPr>
          <a:xfrm>
            <a:off x="1" y="0"/>
            <a:ext cx="9144000" cy="5715000"/>
          </a:xfrm>
          <a:prstGeom prst="rect">
            <a:avLst/>
          </a:prstGeom>
        </p:spPr>
      </p:pic>
      <p:sp>
        <p:nvSpPr>
          <p:cNvPr id="6" name="Left Arrow 5">
            <a:extLst>
              <a:ext uri="{FF2B5EF4-FFF2-40B4-BE49-F238E27FC236}">
                <a16:creationId xmlns:a16="http://schemas.microsoft.com/office/drawing/2014/main" id="{A91327C2-5672-0D6D-84EC-B837DA229959}"/>
              </a:ext>
            </a:extLst>
          </p:cNvPr>
          <p:cNvSpPr/>
          <p:nvPr/>
        </p:nvSpPr>
        <p:spPr>
          <a:xfrm>
            <a:off x="3128211" y="3124201"/>
            <a:ext cx="2839452" cy="978569"/>
          </a:xfrm>
          <a:prstGeom prst="leftArrow">
            <a:avLst/>
          </a:prstGeom>
          <a:solidFill>
            <a:srgbClr val="0B87B1">
              <a:alpha val="80000"/>
            </a:srgbClr>
          </a:solidFill>
          <a:ln w="38100">
            <a:solidFill>
              <a:schemeClr val="bg1">
                <a:alpha val="9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i="1" dirty="0"/>
              <a:t>1 John 2:15-17</a:t>
            </a:r>
          </a:p>
        </p:txBody>
      </p:sp>
      <p:sp>
        <p:nvSpPr>
          <p:cNvPr id="7" name="Left Arrow 6">
            <a:extLst>
              <a:ext uri="{FF2B5EF4-FFF2-40B4-BE49-F238E27FC236}">
                <a16:creationId xmlns:a16="http://schemas.microsoft.com/office/drawing/2014/main" id="{63B79A2C-78B3-EC3A-D66B-8CA8423FAA15}"/>
              </a:ext>
            </a:extLst>
          </p:cNvPr>
          <p:cNvSpPr/>
          <p:nvPr/>
        </p:nvSpPr>
        <p:spPr>
          <a:xfrm>
            <a:off x="3128211" y="4478767"/>
            <a:ext cx="2839452" cy="978569"/>
          </a:xfrm>
          <a:prstGeom prst="leftArrow">
            <a:avLst/>
          </a:prstGeom>
          <a:solidFill>
            <a:srgbClr val="0B87B1">
              <a:alpha val="80000"/>
            </a:srgbClr>
          </a:solidFill>
          <a:ln w="38100">
            <a:solidFill>
              <a:schemeClr val="bg1">
                <a:alpha val="9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i="1" dirty="0"/>
              <a:t>James 4:4</a:t>
            </a:r>
          </a:p>
        </p:txBody>
      </p:sp>
      <p:sp>
        <p:nvSpPr>
          <p:cNvPr id="8" name="Left Arrow 7">
            <a:extLst>
              <a:ext uri="{FF2B5EF4-FFF2-40B4-BE49-F238E27FC236}">
                <a16:creationId xmlns:a16="http://schemas.microsoft.com/office/drawing/2014/main" id="{E7F457A1-013D-3991-0F1F-21D4723D8261}"/>
              </a:ext>
            </a:extLst>
          </p:cNvPr>
          <p:cNvSpPr/>
          <p:nvPr/>
        </p:nvSpPr>
        <p:spPr>
          <a:xfrm>
            <a:off x="3128211" y="633662"/>
            <a:ext cx="2839452" cy="978569"/>
          </a:xfrm>
          <a:prstGeom prst="leftArrow">
            <a:avLst/>
          </a:prstGeom>
          <a:solidFill>
            <a:srgbClr val="0B87B1">
              <a:alpha val="80000"/>
            </a:srgbClr>
          </a:solidFill>
          <a:ln w="38100">
            <a:solidFill>
              <a:schemeClr val="bg1">
                <a:alpha val="9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i="1" dirty="0"/>
              <a:t>1 Peter 2:9</a:t>
            </a:r>
          </a:p>
        </p:txBody>
      </p:sp>
      <p:sp>
        <p:nvSpPr>
          <p:cNvPr id="9" name="Left Arrow 8">
            <a:extLst>
              <a:ext uri="{FF2B5EF4-FFF2-40B4-BE49-F238E27FC236}">
                <a16:creationId xmlns:a16="http://schemas.microsoft.com/office/drawing/2014/main" id="{50C620F2-F4F4-F881-CB3C-2081C94E02AB}"/>
              </a:ext>
            </a:extLst>
          </p:cNvPr>
          <p:cNvSpPr/>
          <p:nvPr/>
        </p:nvSpPr>
        <p:spPr>
          <a:xfrm>
            <a:off x="3128211" y="1878931"/>
            <a:ext cx="2839452" cy="978569"/>
          </a:xfrm>
          <a:prstGeom prst="leftArrow">
            <a:avLst/>
          </a:prstGeom>
          <a:solidFill>
            <a:srgbClr val="0B87B1">
              <a:alpha val="80000"/>
            </a:srgbClr>
          </a:solidFill>
          <a:ln w="38100">
            <a:solidFill>
              <a:schemeClr val="bg1">
                <a:alpha val="9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i="1" dirty="0"/>
              <a:t>Matthew 6:24</a:t>
            </a:r>
          </a:p>
        </p:txBody>
      </p:sp>
    </p:spTree>
    <p:extLst>
      <p:ext uri="{BB962C8B-B14F-4D97-AF65-F5344CB8AC3E}">
        <p14:creationId xmlns:p14="http://schemas.microsoft.com/office/powerpoint/2010/main" val="226183761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2"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ppt_x</p:attrName>
                                        </p:attrNameLst>
                                      </p:cBhvr>
                                      <p:tavLst>
                                        <p:tav tm="0">
                                          <p:val>
                                            <p:strVal val="#ppt_x+#ppt_w/2"/>
                                          </p:val>
                                        </p:tav>
                                        <p:tav tm="100000">
                                          <p:val>
                                            <p:strVal val="#ppt_x"/>
                                          </p:val>
                                        </p:tav>
                                      </p:tavLst>
                                    </p:anim>
                                    <p:anim calcmode="lin" valueType="num">
                                      <p:cBhvr>
                                        <p:cTn id="8" dur="500" fill="hold"/>
                                        <p:tgtEl>
                                          <p:spTgt spid="8"/>
                                        </p:tgtEl>
                                        <p:attrNameLst>
                                          <p:attrName>ppt_y</p:attrName>
                                        </p:attrNameLst>
                                      </p:cBhvr>
                                      <p:tavLst>
                                        <p:tav tm="0">
                                          <p:val>
                                            <p:strVal val="#ppt_y"/>
                                          </p:val>
                                        </p:tav>
                                        <p:tav tm="100000">
                                          <p:val>
                                            <p:strVal val="#ppt_y"/>
                                          </p:val>
                                        </p:tav>
                                      </p:tavLst>
                                    </p:anim>
                                    <p:anim calcmode="lin" valueType="num">
                                      <p:cBhvr>
                                        <p:cTn id="9" dur="500" fill="hold"/>
                                        <p:tgtEl>
                                          <p:spTgt spid="8"/>
                                        </p:tgtEl>
                                        <p:attrNameLst>
                                          <p:attrName>ppt_w</p:attrName>
                                        </p:attrNameLst>
                                      </p:cBhvr>
                                      <p:tavLst>
                                        <p:tav tm="0">
                                          <p:val>
                                            <p:fltVal val="0"/>
                                          </p:val>
                                        </p:tav>
                                        <p:tav tm="100000">
                                          <p:val>
                                            <p:strVal val="#ppt_w"/>
                                          </p:val>
                                        </p:tav>
                                      </p:tavLst>
                                    </p:anim>
                                    <p:anim calcmode="lin" valueType="num">
                                      <p:cBhvr>
                                        <p:cTn id="10" dur="500" fill="hold"/>
                                        <p:tgtEl>
                                          <p:spTgt spid="8"/>
                                        </p:tgtEl>
                                        <p:attrNameLst>
                                          <p:attrName>ppt_h</p:attrName>
                                        </p:attrNameLst>
                                      </p:cBhvr>
                                      <p:tavLst>
                                        <p:tav tm="0">
                                          <p:val>
                                            <p:strVal val="#ppt_h"/>
                                          </p:val>
                                        </p:tav>
                                        <p:tav tm="100000">
                                          <p:val>
                                            <p:strVal val="#ppt_h"/>
                                          </p:val>
                                        </p:tav>
                                      </p:tavLst>
                                    </p:anim>
                                  </p:childTnLst>
                                </p:cTn>
                              </p:par>
                            </p:childTnLst>
                          </p:cTn>
                        </p:par>
                      </p:childTnLst>
                    </p:cTn>
                  </p:par>
                  <p:par>
                    <p:cTn id="11" fill="hold">
                      <p:stCondLst>
                        <p:cond delay="indefinite"/>
                      </p:stCondLst>
                      <p:childTnLst>
                        <p:par>
                          <p:cTn id="12" fill="hold">
                            <p:stCondLst>
                              <p:cond delay="0"/>
                            </p:stCondLst>
                            <p:childTnLst>
                              <p:par>
                                <p:cTn id="13" presetID="17" presetClass="entr" presetSubtype="2"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500" fill="hold"/>
                                        <p:tgtEl>
                                          <p:spTgt spid="9"/>
                                        </p:tgtEl>
                                        <p:attrNameLst>
                                          <p:attrName>ppt_x</p:attrName>
                                        </p:attrNameLst>
                                      </p:cBhvr>
                                      <p:tavLst>
                                        <p:tav tm="0">
                                          <p:val>
                                            <p:strVal val="#ppt_x+#ppt_w/2"/>
                                          </p:val>
                                        </p:tav>
                                        <p:tav tm="100000">
                                          <p:val>
                                            <p:strVal val="#ppt_x"/>
                                          </p:val>
                                        </p:tav>
                                      </p:tavLst>
                                    </p:anim>
                                    <p:anim calcmode="lin" valueType="num">
                                      <p:cBhvr>
                                        <p:cTn id="16" dur="500" fill="hold"/>
                                        <p:tgtEl>
                                          <p:spTgt spid="9"/>
                                        </p:tgtEl>
                                        <p:attrNameLst>
                                          <p:attrName>ppt_y</p:attrName>
                                        </p:attrNameLst>
                                      </p:cBhvr>
                                      <p:tavLst>
                                        <p:tav tm="0">
                                          <p:val>
                                            <p:strVal val="#ppt_y"/>
                                          </p:val>
                                        </p:tav>
                                        <p:tav tm="100000">
                                          <p:val>
                                            <p:strVal val="#ppt_y"/>
                                          </p:val>
                                        </p:tav>
                                      </p:tavLst>
                                    </p:anim>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strVal val="#ppt_h"/>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17" presetClass="entr" presetSubtype="2"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p:cTn id="23" dur="500" fill="hold"/>
                                        <p:tgtEl>
                                          <p:spTgt spid="6"/>
                                        </p:tgtEl>
                                        <p:attrNameLst>
                                          <p:attrName>ppt_x</p:attrName>
                                        </p:attrNameLst>
                                      </p:cBhvr>
                                      <p:tavLst>
                                        <p:tav tm="0">
                                          <p:val>
                                            <p:strVal val="#ppt_x+#ppt_w/2"/>
                                          </p:val>
                                        </p:tav>
                                        <p:tav tm="100000">
                                          <p:val>
                                            <p:strVal val="#ppt_x"/>
                                          </p:val>
                                        </p:tav>
                                      </p:tavLst>
                                    </p:anim>
                                    <p:anim calcmode="lin" valueType="num">
                                      <p:cBhvr>
                                        <p:cTn id="24" dur="500" fill="hold"/>
                                        <p:tgtEl>
                                          <p:spTgt spid="6"/>
                                        </p:tgtEl>
                                        <p:attrNameLst>
                                          <p:attrName>ppt_y</p:attrName>
                                        </p:attrNameLst>
                                      </p:cBhvr>
                                      <p:tavLst>
                                        <p:tav tm="0">
                                          <p:val>
                                            <p:strVal val="#ppt_y"/>
                                          </p:val>
                                        </p:tav>
                                        <p:tav tm="100000">
                                          <p:val>
                                            <p:strVal val="#ppt_y"/>
                                          </p:val>
                                        </p:tav>
                                      </p:tavLst>
                                    </p:anim>
                                    <p:anim calcmode="lin" valueType="num">
                                      <p:cBhvr>
                                        <p:cTn id="25" dur="500" fill="hold"/>
                                        <p:tgtEl>
                                          <p:spTgt spid="6"/>
                                        </p:tgtEl>
                                        <p:attrNameLst>
                                          <p:attrName>ppt_w</p:attrName>
                                        </p:attrNameLst>
                                      </p:cBhvr>
                                      <p:tavLst>
                                        <p:tav tm="0">
                                          <p:val>
                                            <p:fltVal val="0"/>
                                          </p:val>
                                        </p:tav>
                                        <p:tav tm="100000">
                                          <p:val>
                                            <p:strVal val="#ppt_w"/>
                                          </p:val>
                                        </p:tav>
                                      </p:tavLst>
                                    </p:anim>
                                    <p:anim calcmode="lin" valueType="num">
                                      <p:cBhvr>
                                        <p:cTn id="26" dur="5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17" presetClass="entr" presetSubtype="2"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p:cTn id="31" dur="500" fill="hold"/>
                                        <p:tgtEl>
                                          <p:spTgt spid="7"/>
                                        </p:tgtEl>
                                        <p:attrNameLst>
                                          <p:attrName>ppt_x</p:attrName>
                                        </p:attrNameLst>
                                      </p:cBhvr>
                                      <p:tavLst>
                                        <p:tav tm="0">
                                          <p:val>
                                            <p:strVal val="#ppt_x+#ppt_w/2"/>
                                          </p:val>
                                        </p:tav>
                                        <p:tav tm="100000">
                                          <p:val>
                                            <p:strVal val="#ppt_x"/>
                                          </p:val>
                                        </p:tav>
                                      </p:tavLst>
                                    </p:anim>
                                    <p:anim calcmode="lin" valueType="num">
                                      <p:cBhvr>
                                        <p:cTn id="32" dur="500" fill="hold"/>
                                        <p:tgtEl>
                                          <p:spTgt spid="7"/>
                                        </p:tgtEl>
                                        <p:attrNameLst>
                                          <p:attrName>ppt_y</p:attrName>
                                        </p:attrNameLst>
                                      </p:cBhvr>
                                      <p:tavLst>
                                        <p:tav tm="0">
                                          <p:val>
                                            <p:strVal val="#ppt_y"/>
                                          </p:val>
                                        </p:tav>
                                        <p:tav tm="100000">
                                          <p:val>
                                            <p:strVal val="#ppt_y"/>
                                          </p:val>
                                        </p:tav>
                                      </p:tavLst>
                                    </p:anim>
                                    <p:anim calcmode="lin" valueType="num">
                                      <p:cBhvr>
                                        <p:cTn id="33" dur="500" fill="hold"/>
                                        <p:tgtEl>
                                          <p:spTgt spid="7"/>
                                        </p:tgtEl>
                                        <p:attrNameLst>
                                          <p:attrName>ppt_w</p:attrName>
                                        </p:attrNameLst>
                                      </p:cBhvr>
                                      <p:tavLst>
                                        <p:tav tm="0">
                                          <p:val>
                                            <p:fltVal val="0"/>
                                          </p:val>
                                        </p:tav>
                                        <p:tav tm="100000">
                                          <p:val>
                                            <p:strVal val="#ppt_w"/>
                                          </p:val>
                                        </p:tav>
                                      </p:tavLst>
                                    </p:anim>
                                    <p:anim calcmode="lin" valueType="num">
                                      <p:cBhvr>
                                        <p:cTn id="34" dur="5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686847-9838-5647-9F73-BF5E0BC2F710}"/>
              </a:ext>
            </a:extLst>
          </p:cNvPr>
          <p:cNvSpPr>
            <a:spLocks noGrp="1"/>
          </p:cNvSpPr>
          <p:nvPr>
            <p:ph type="title"/>
          </p:nvPr>
        </p:nvSpPr>
        <p:spPr>
          <a:xfrm>
            <a:off x="628650" y="304271"/>
            <a:ext cx="7886700" cy="4765439"/>
          </a:xfrm>
        </p:spPr>
        <p:txBody>
          <a:bodyPr>
            <a:normAutofit/>
          </a:bodyPr>
          <a:lstStyle/>
          <a:p>
            <a:r>
              <a:rPr lang="en-US" sz="4400" dirty="0"/>
              <a:t>#5. Love </a:t>
            </a:r>
            <a:r>
              <a:rPr lang="en-US" sz="4400" u="sng" dirty="0"/>
              <a:t>Encompasses</a:t>
            </a:r>
            <a:r>
              <a:rPr lang="en-US" sz="4400" dirty="0"/>
              <a:t> The</a:t>
            </a:r>
            <a:br>
              <a:rPr lang="en-US" sz="4400" dirty="0"/>
            </a:br>
            <a:r>
              <a:rPr lang="en-US" sz="4400" dirty="0"/>
              <a:t>Holy Character &amp; Conduct We Encourage In One Another.</a:t>
            </a:r>
          </a:p>
        </p:txBody>
      </p:sp>
    </p:spTree>
    <p:extLst>
      <p:ext uri="{BB962C8B-B14F-4D97-AF65-F5344CB8AC3E}">
        <p14:creationId xmlns:p14="http://schemas.microsoft.com/office/powerpoint/2010/main" val="2867849278"/>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2FFBFB4-D774-C06F-2379-C51D0952F6BA}"/>
              </a:ext>
            </a:extLst>
          </p:cNvPr>
          <p:cNvSpPr>
            <a:spLocks noGrp="1"/>
          </p:cNvSpPr>
          <p:nvPr>
            <p:ph idx="1"/>
          </p:nvPr>
        </p:nvSpPr>
        <p:spPr>
          <a:xfrm>
            <a:off x="272072" y="388620"/>
            <a:ext cx="4435964" cy="5326380"/>
          </a:xfrm>
        </p:spPr>
        <p:txBody>
          <a:bodyPr>
            <a:noAutofit/>
          </a:bodyPr>
          <a:lstStyle/>
          <a:p>
            <a:pPr marL="0" indent="0">
              <a:lnSpc>
                <a:spcPct val="100000"/>
              </a:lnSpc>
              <a:buNone/>
            </a:pPr>
            <a:r>
              <a:rPr lang="en-US" sz="2000" b="0" i="0" dirty="0">
                <a:effectLst/>
                <a:latin typeface="Palatino" pitchFamily="2" charset="77"/>
              </a:rPr>
              <a:t>The blessed John the Evangelist lived in Ephesus until extreme old age. His disciples could barely carry him to church and he could not muster the voice to speak many words. During individual gatherings he usually said nothing but, "Little children, love one another." The disciples and brothers in attendance, annoyed because they always heard the same words, finally said, "Teacher, why do you always say this?" He replied with a line worthy of John: "Because it is the Lord's commandment and if it alone is kept, it is sufficient.” </a:t>
            </a:r>
            <a:br>
              <a:rPr lang="en-US" sz="2000" b="0" i="0" dirty="0">
                <a:effectLst/>
                <a:latin typeface="Palatino" pitchFamily="2" charset="77"/>
              </a:rPr>
            </a:br>
            <a:r>
              <a:rPr lang="en-US" sz="2000" b="0" i="0" dirty="0">
                <a:effectLst/>
                <a:latin typeface="Palatino" pitchFamily="2" charset="77"/>
              </a:rPr>
              <a:t>   – Jerome’s Comm. on Gal. 6:10</a:t>
            </a:r>
            <a:endParaRPr lang="en-US" sz="2000" dirty="0"/>
          </a:p>
        </p:txBody>
      </p:sp>
      <p:pic>
        <p:nvPicPr>
          <p:cNvPr id="5" name="Picture 4" descr="A person with a white beard and a white beard&#10;&#10;Description automatically generated">
            <a:extLst>
              <a:ext uri="{FF2B5EF4-FFF2-40B4-BE49-F238E27FC236}">
                <a16:creationId xmlns:a16="http://schemas.microsoft.com/office/drawing/2014/main" id="{238B4262-DD3E-1DE4-2CBF-6892FAB67C98}"/>
              </a:ext>
            </a:extLst>
          </p:cNvPr>
          <p:cNvPicPr>
            <a:picLocks noChangeAspect="1"/>
          </p:cNvPicPr>
          <p:nvPr/>
        </p:nvPicPr>
        <p:blipFill>
          <a:blip r:embed="rId2"/>
          <a:stretch>
            <a:fillRect/>
          </a:stretch>
        </p:blipFill>
        <p:spPr>
          <a:xfrm>
            <a:off x="4791456" y="128336"/>
            <a:ext cx="4252929" cy="5479191"/>
          </a:xfrm>
          <a:prstGeom prst="rect">
            <a:avLst/>
          </a:prstGeom>
        </p:spPr>
      </p:pic>
    </p:spTree>
    <p:extLst>
      <p:ext uri="{BB962C8B-B14F-4D97-AF65-F5344CB8AC3E}">
        <p14:creationId xmlns:p14="http://schemas.microsoft.com/office/powerpoint/2010/main" val="2162428208"/>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6C262E-0DC7-B74A-9C84-2B2718B03E0C}"/>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8806EE09-C6F5-D342-833A-7CB399667FB9}"/>
              </a:ext>
            </a:extLst>
          </p:cNvPr>
          <p:cNvSpPr>
            <a:spLocks noGrp="1"/>
          </p:cNvSpPr>
          <p:nvPr>
            <p:ph type="subTitle" idx="1"/>
          </p:nvPr>
        </p:nvSpPr>
        <p:spPr/>
        <p:txBody>
          <a:bodyPr/>
          <a:lstStyle/>
          <a:p>
            <a:endParaRPr lang="en-US"/>
          </a:p>
        </p:txBody>
      </p:sp>
      <p:pic>
        <p:nvPicPr>
          <p:cNvPr id="7" name="Picture 6">
            <a:extLst>
              <a:ext uri="{FF2B5EF4-FFF2-40B4-BE49-F238E27FC236}">
                <a16:creationId xmlns:a16="http://schemas.microsoft.com/office/drawing/2014/main" id="{2C255B6A-F6A2-4A45-87C7-ECE0D2A25F1D}"/>
              </a:ext>
            </a:extLst>
          </p:cNvPr>
          <p:cNvPicPr>
            <a:picLocks noChangeAspect="1"/>
          </p:cNvPicPr>
          <p:nvPr/>
        </p:nvPicPr>
        <p:blipFill>
          <a:blip r:embed="rId3"/>
          <a:stretch>
            <a:fillRect/>
          </a:stretch>
        </p:blipFill>
        <p:spPr>
          <a:xfrm>
            <a:off x="0" y="0"/>
            <a:ext cx="9144000" cy="5715000"/>
          </a:xfrm>
          <a:prstGeom prst="rect">
            <a:avLst/>
          </a:prstGeom>
        </p:spPr>
      </p:pic>
    </p:spTree>
    <p:extLst>
      <p:ext uri="{BB962C8B-B14F-4D97-AF65-F5344CB8AC3E}">
        <p14:creationId xmlns:p14="http://schemas.microsoft.com/office/powerpoint/2010/main" val="3280036112"/>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6C262E-0DC7-B74A-9C84-2B2718B03E0C}"/>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8806EE09-C6F5-D342-833A-7CB399667FB9}"/>
              </a:ext>
            </a:extLst>
          </p:cNvPr>
          <p:cNvSpPr>
            <a:spLocks noGrp="1"/>
          </p:cNvSpPr>
          <p:nvPr>
            <p:ph type="subTitle" idx="1"/>
          </p:nvPr>
        </p:nvSpPr>
        <p:spPr/>
        <p:txBody>
          <a:bodyPr/>
          <a:lstStyle/>
          <a:p>
            <a:endParaRPr lang="en-US"/>
          </a:p>
        </p:txBody>
      </p:sp>
      <p:pic>
        <p:nvPicPr>
          <p:cNvPr id="7" name="Picture 6">
            <a:extLst>
              <a:ext uri="{FF2B5EF4-FFF2-40B4-BE49-F238E27FC236}">
                <a16:creationId xmlns:a16="http://schemas.microsoft.com/office/drawing/2014/main" id="{2C255B6A-F6A2-4A45-87C7-ECE0D2A25F1D}"/>
              </a:ext>
            </a:extLst>
          </p:cNvPr>
          <p:cNvPicPr>
            <a:picLocks noChangeAspect="1"/>
          </p:cNvPicPr>
          <p:nvPr/>
        </p:nvPicPr>
        <p:blipFill>
          <a:blip r:embed="rId3"/>
          <a:stretch>
            <a:fillRect/>
          </a:stretch>
        </p:blipFill>
        <p:spPr>
          <a:xfrm>
            <a:off x="0" y="0"/>
            <a:ext cx="9144000" cy="5715000"/>
          </a:xfrm>
          <a:prstGeom prst="rect">
            <a:avLst/>
          </a:prstGeom>
        </p:spPr>
      </p:pic>
    </p:spTree>
    <p:extLst>
      <p:ext uri="{BB962C8B-B14F-4D97-AF65-F5344CB8AC3E}">
        <p14:creationId xmlns:p14="http://schemas.microsoft.com/office/powerpoint/2010/main" val="541375458"/>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686847-9838-5647-9F73-BF5E0BC2F710}"/>
              </a:ext>
            </a:extLst>
          </p:cNvPr>
          <p:cNvSpPr>
            <a:spLocks noGrp="1"/>
          </p:cNvSpPr>
          <p:nvPr>
            <p:ph type="title"/>
          </p:nvPr>
        </p:nvSpPr>
        <p:spPr>
          <a:xfrm>
            <a:off x="628650" y="304271"/>
            <a:ext cx="7886700" cy="4765439"/>
          </a:xfrm>
        </p:spPr>
        <p:txBody>
          <a:bodyPr>
            <a:normAutofit/>
          </a:bodyPr>
          <a:lstStyle/>
          <a:p>
            <a:r>
              <a:rPr lang="en-US" sz="4400" dirty="0"/>
              <a:t>#1. God’s Love </a:t>
            </a:r>
            <a:r>
              <a:rPr lang="en-US" sz="4400" u="sng" dirty="0"/>
              <a:t>Provides A Way </a:t>
            </a:r>
            <a:r>
              <a:rPr lang="en-US" sz="4400" dirty="0"/>
              <a:t>For Us To Become Holy People.</a:t>
            </a:r>
          </a:p>
        </p:txBody>
      </p:sp>
    </p:spTree>
    <p:extLst>
      <p:ext uri="{BB962C8B-B14F-4D97-AF65-F5344CB8AC3E}">
        <p14:creationId xmlns:p14="http://schemas.microsoft.com/office/powerpoint/2010/main" val="2128308869"/>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BEAE71-33CC-0A02-5DAA-EA2554B3C36F}"/>
              </a:ext>
            </a:extLst>
          </p:cNvPr>
          <p:cNvSpPr>
            <a:spLocks noGrp="1"/>
          </p:cNvSpPr>
          <p:nvPr>
            <p:ph type="title"/>
          </p:nvPr>
        </p:nvSpPr>
        <p:spPr/>
        <p:txBody>
          <a:bodyPr/>
          <a:lstStyle/>
          <a:p>
            <a:r>
              <a:rPr lang="en-US" dirty="0"/>
              <a:t>The Great Love of God</a:t>
            </a:r>
          </a:p>
        </p:txBody>
      </p:sp>
      <p:sp>
        <p:nvSpPr>
          <p:cNvPr id="3" name="Content Placeholder 2">
            <a:extLst>
              <a:ext uri="{FF2B5EF4-FFF2-40B4-BE49-F238E27FC236}">
                <a16:creationId xmlns:a16="http://schemas.microsoft.com/office/drawing/2014/main" id="{BA215E09-9887-4062-1544-62D59002149D}"/>
              </a:ext>
            </a:extLst>
          </p:cNvPr>
          <p:cNvSpPr>
            <a:spLocks noGrp="1"/>
          </p:cNvSpPr>
          <p:nvPr>
            <p:ph idx="1"/>
          </p:nvPr>
        </p:nvSpPr>
        <p:spPr/>
        <p:txBody>
          <a:bodyPr/>
          <a:lstStyle/>
          <a:p>
            <a:r>
              <a:rPr lang="en-US" b="0" i="0" dirty="0">
                <a:effectLst/>
                <a:latin typeface="system-ui"/>
              </a:rPr>
              <a:t>But God, being rich in mercy, </a:t>
            </a:r>
            <a:r>
              <a:rPr lang="en-US" b="0" i="0" dirty="0">
                <a:solidFill>
                  <a:schemeClr val="accent4">
                    <a:lumMod val="40000"/>
                    <a:lumOff val="60000"/>
                  </a:schemeClr>
                </a:solidFill>
                <a:effectLst/>
                <a:latin typeface="system-ui"/>
              </a:rPr>
              <a:t>because of His great love with which He loved us</a:t>
            </a:r>
            <a:r>
              <a:rPr lang="en-US" b="0" i="0" dirty="0">
                <a:effectLst/>
                <a:latin typeface="system-ui"/>
              </a:rPr>
              <a:t>, </a:t>
            </a:r>
            <a:r>
              <a:rPr lang="en-US" b="1" i="0" baseline="30000" dirty="0">
                <a:effectLst/>
                <a:latin typeface="system-ui"/>
              </a:rPr>
              <a:t>5 </a:t>
            </a:r>
            <a:r>
              <a:rPr lang="en-US" b="0" i="0" dirty="0">
                <a:effectLst/>
                <a:latin typeface="system-ui"/>
              </a:rPr>
              <a:t>even when we were dead in our transgressions, </a:t>
            </a:r>
            <a:r>
              <a:rPr lang="en-US" b="0" i="0" u="sng" dirty="0">
                <a:effectLst/>
                <a:latin typeface="system-ui"/>
              </a:rPr>
              <a:t>made us </a:t>
            </a:r>
            <a:r>
              <a:rPr lang="en-US" b="0" i="0" dirty="0">
                <a:effectLst/>
                <a:latin typeface="system-ui"/>
              </a:rPr>
              <a:t>alive together with Christ (by grace you have been saved), </a:t>
            </a:r>
            <a:r>
              <a:rPr lang="en-US" b="1" i="0" baseline="30000" dirty="0">
                <a:effectLst/>
                <a:latin typeface="system-ui"/>
              </a:rPr>
              <a:t>6 </a:t>
            </a:r>
            <a:r>
              <a:rPr lang="en-US" b="0" i="0" dirty="0">
                <a:effectLst/>
                <a:latin typeface="system-ui"/>
              </a:rPr>
              <a:t>and </a:t>
            </a:r>
            <a:r>
              <a:rPr lang="en-US" b="0" i="0" u="sng" dirty="0">
                <a:effectLst/>
                <a:latin typeface="system-ui"/>
              </a:rPr>
              <a:t>raised us </a:t>
            </a:r>
            <a:r>
              <a:rPr lang="en-US" b="0" i="0" dirty="0">
                <a:effectLst/>
                <a:latin typeface="system-ui"/>
              </a:rPr>
              <a:t>up with Him, and </a:t>
            </a:r>
            <a:r>
              <a:rPr lang="en-US" b="0" i="0" u="sng" dirty="0">
                <a:effectLst/>
                <a:latin typeface="system-ui"/>
              </a:rPr>
              <a:t>seated us </a:t>
            </a:r>
            <a:r>
              <a:rPr lang="en-US" b="0" i="0" dirty="0">
                <a:effectLst/>
                <a:latin typeface="system-ui"/>
              </a:rPr>
              <a:t>with Him in the heavenly </a:t>
            </a:r>
            <a:r>
              <a:rPr lang="en-US" b="0" i="1" dirty="0">
                <a:effectLst/>
                <a:latin typeface="system-ui"/>
              </a:rPr>
              <a:t>places</a:t>
            </a:r>
            <a:r>
              <a:rPr lang="en-US" b="0" i="0" dirty="0">
                <a:effectLst/>
                <a:latin typeface="system-ui"/>
              </a:rPr>
              <a:t> in Christ Jesus,</a:t>
            </a:r>
            <a:br>
              <a:rPr lang="en-US" b="0" i="0" dirty="0">
                <a:effectLst/>
                <a:latin typeface="system-ui"/>
              </a:rPr>
            </a:br>
            <a:r>
              <a:rPr lang="en-US" b="0" i="0" dirty="0">
                <a:effectLst/>
                <a:latin typeface="system-ui"/>
              </a:rPr>
              <a:t> </a:t>
            </a:r>
            <a:r>
              <a:rPr lang="en-US" b="1" i="0" baseline="30000" dirty="0">
                <a:effectLst/>
                <a:latin typeface="system-ui"/>
              </a:rPr>
              <a:t>7 </a:t>
            </a:r>
            <a:r>
              <a:rPr lang="en-US" b="0" i="0" dirty="0">
                <a:effectLst/>
                <a:latin typeface="system-ui"/>
              </a:rPr>
              <a:t>so that in the ages to come He might show the surpassing riches of His grace in kindness </a:t>
            </a:r>
            <a:r>
              <a:rPr lang="en-US" b="0" i="0" u="sng" dirty="0">
                <a:effectLst/>
                <a:latin typeface="system-ui"/>
              </a:rPr>
              <a:t>toward us </a:t>
            </a:r>
            <a:r>
              <a:rPr lang="en-US" b="0" i="0" dirty="0">
                <a:effectLst/>
                <a:latin typeface="system-ui"/>
              </a:rPr>
              <a:t>in Christ Jesus.  (Ephesians 2:4-7)</a:t>
            </a:r>
            <a:endParaRPr lang="en-US" dirty="0"/>
          </a:p>
        </p:txBody>
      </p:sp>
    </p:spTree>
    <p:extLst>
      <p:ext uri="{BB962C8B-B14F-4D97-AF65-F5344CB8AC3E}">
        <p14:creationId xmlns:p14="http://schemas.microsoft.com/office/powerpoint/2010/main" val="2027090271"/>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BEAE71-33CC-0A02-5DAA-EA2554B3C36F}"/>
              </a:ext>
            </a:extLst>
          </p:cNvPr>
          <p:cNvSpPr>
            <a:spLocks noGrp="1"/>
          </p:cNvSpPr>
          <p:nvPr>
            <p:ph type="title"/>
          </p:nvPr>
        </p:nvSpPr>
        <p:spPr/>
        <p:txBody>
          <a:bodyPr/>
          <a:lstStyle/>
          <a:p>
            <a:r>
              <a:rPr lang="en-US" dirty="0"/>
              <a:t>The Great Love of God</a:t>
            </a:r>
          </a:p>
        </p:txBody>
      </p:sp>
      <p:sp>
        <p:nvSpPr>
          <p:cNvPr id="3" name="Content Placeholder 2">
            <a:extLst>
              <a:ext uri="{FF2B5EF4-FFF2-40B4-BE49-F238E27FC236}">
                <a16:creationId xmlns:a16="http://schemas.microsoft.com/office/drawing/2014/main" id="{BA215E09-9887-4062-1544-62D59002149D}"/>
              </a:ext>
            </a:extLst>
          </p:cNvPr>
          <p:cNvSpPr>
            <a:spLocks noGrp="1"/>
          </p:cNvSpPr>
          <p:nvPr>
            <p:ph idx="1"/>
          </p:nvPr>
        </p:nvSpPr>
        <p:spPr>
          <a:xfrm>
            <a:off x="628650" y="1521354"/>
            <a:ext cx="8313644" cy="3626115"/>
          </a:xfrm>
        </p:spPr>
        <p:txBody>
          <a:bodyPr>
            <a:normAutofit fontScale="85000" lnSpcReduction="20000"/>
          </a:bodyPr>
          <a:lstStyle/>
          <a:p>
            <a:pPr marL="0" indent="0">
              <a:buNone/>
            </a:pPr>
            <a:r>
              <a:rPr lang="en-US" b="1" i="1" dirty="0">
                <a:solidFill>
                  <a:schemeClr val="accent4">
                    <a:lumMod val="40000"/>
                    <a:lumOff val="60000"/>
                  </a:schemeClr>
                </a:solidFill>
                <a:latin typeface="system-ui"/>
              </a:rPr>
              <a:t>5 Aspects of God’s Love</a:t>
            </a:r>
          </a:p>
          <a:p>
            <a:r>
              <a:rPr lang="en-US" b="0" i="0" dirty="0">
                <a:effectLst/>
                <a:latin typeface="system-ui"/>
              </a:rPr>
              <a:t>The Lov</a:t>
            </a:r>
            <a:r>
              <a:rPr lang="en-US" dirty="0">
                <a:latin typeface="system-ui"/>
              </a:rPr>
              <a:t>e of the Father, Son, &amp; Spirit for One Another.</a:t>
            </a:r>
          </a:p>
          <a:p>
            <a:pPr lvl="1"/>
            <a:r>
              <a:rPr lang="en-US" dirty="0">
                <a:latin typeface="system-ui"/>
              </a:rPr>
              <a:t>John 3:35, 14:31</a:t>
            </a:r>
          </a:p>
          <a:p>
            <a:r>
              <a:rPr lang="en-US" dirty="0"/>
              <a:t>The Love of God to Care For All of His Creation.</a:t>
            </a:r>
          </a:p>
          <a:p>
            <a:pPr lvl="1"/>
            <a:r>
              <a:rPr lang="en-US" dirty="0"/>
              <a:t>Matthew 5:45, Genesis 8:21</a:t>
            </a:r>
          </a:p>
          <a:p>
            <a:r>
              <a:rPr lang="en-US" dirty="0"/>
              <a:t>The Love of God to Redeem &amp; Save Man From His Sins.</a:t>
            </a:r>
          </a:p>
          <a:p>
            <a:pPr lvl="1"/>
            <a:r>
              <a:rPr lang="en-US" dirty="0"/>
              <a:t>Romans 5:8, John 3:16</a:t>
            </a:r>
          </a:p>
          <a:p>
            <a:r>
              <a:rPr lang="en-US" dirty="0"/>
              <a:t>The Love of God to Adopt &amp; Bless His Covenant People.</a:t>
            </a:r>
          </a:p>
          <a:p>
            <a:pPr lvl="1"/>
            <a:r>
              <a:rPr lang="en-US" dirty="0"/>
              <a:t>Psalm 5:11-12, 1 John 3:1-3</a:t>
            </a:r>
          </a:p>
          <a:p>
            <a:r>
              <a:rPr lang="en-US" dirty="0"/>
              <a:t>The Love of God to Discipline People for Our Good.</a:t>
            </a:r>
          </a:p>
          <a:p>
            <a:pPr lvl="1"/>
            <a:r>
              <a:rPr lang="en-US" dirty="0"/>
              <a:t>Hebrews 12:6</a:t>
            </a:r>
          </a:p>
        </p:txBody>
      </p:sp>
    </p:spTree>
    <p:extLst>
      <p:ext uri="{BB962C8B-B14F-4D97-AF65-F5344CB8AC3E}">
        <p14:creationId xmlns:p14="http://schemas.microsoft.com/office/powerpoint/2010/main" val="186584506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 calcmode="lin" valueType="num">
                                      <p:cBhvr additive="base">
                                        <p:cTn id="3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 calcmode="lin" valueType="num">
                                      <p:cBhvr additive="base">
                                        <p:cTn id="4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3">
                                            <p:txEl>
                                              <p:pRg st="9" end="9"/>
                                            </p:txEl>
                                          </p:spTgt>
                                        </p:tgtEl>
                                        <p:attrNameLst>
                                          <p:attrName>style.visibility</p:attrName>
                                        </p:attrNameLst>
                                      </p:cBhvr>
                                      <p:to>
                                        <p:strVal val="visible"/>
                                      </p:to>
                                    </p:set>
                                    <p:anim calcmode="lin" valueType="num">
                                      <p:cBhvr additive="base">
                                        <p:cTn id="53"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3">
                                            <p:txEl>
                                              <p:pRg st="9" end="9"/>
                                            </p:txEl>
                                          </p:spTgt>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 calcmode="lin" valueType="num">
                                      <p:cBhvr additive="base">
                                        <p:cTn id="57"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686847-9838-5647-9F73-BF5E0BC2F710}"/>
              </a:ext>
            </a:extLst>
          </p:cNvPr>
          <p:cNvSpPr>
            <a:spLocks noGrp="1"/>
          </p:cNvSpPr>
          <p:nvPr>
            <p:ph type="title"/>
          </p:nvPr>
        </p:nvSpPr>
        <p:spPr>
          <a:xfrm>
            <a:off x="628650" y="304271"/>
            <a:ext cx="7886700" cy="4765439"/>
          </a:xfrm>
        </p:spPr>
        <p:txBody>
          <a:bodyPr>
            <a:normAutofit/>
          </a:bodyPr>
          <a:lstStyle/>
          <a:p>
            <a:r>
              <a:rPr lang="en-US" sz="4400" dirty="0"/>
              <a:t>#2. Love </a:t>
            </a:r>
            <a:r>
              <a:rPr lang="en-US" sz="4400" u="sng" dirty="0"/>
              <a:t>Motivates</a:t>
            </a:r>
            <a:r>
              <a:rPr lang="en-US" sz="4400" dirty="0"/>
              <a:t> Holiness</a:t>
            </a:r>
            <a:br>
              <a:rPr lang="en-US" sz="4400" dirty="0"/>
            </a:br>
            <a:r>
              <a:rPr lang="en-US" sz="4400" dirty="0"/>
              <a:t> In Our Christian Relationships.</a:t>
            </a:r>
          </a:p>
        </p:txBody>
      </p:sp>
    </p:spTree>
    <p:extLst>
      <p:ext uri="{BB962C8B-B14F-4D97-AF65-F5344CB8AC3E}">
        <p14:creationId xmlns:p14="http://schemas.microsoft.com/office/powerpoint/2010/main" val="4022878481"/>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BEAE71-33CC-0A02-5DAA-EA2554B3C36F}"/>
              </a:ext>
            </a:extLst>
          </p:cNvPr>
          <p:cNvSpPr>
            <a:spLocks noGrp="1"/>
          </p:cNvSpPr>
          <p:nvPr>
            <p:ph type="title"/>
          </p:nvPr>
        </p:nvSpPr>
        <p:spPr/>
        <p:txBody>
          <a:bodyPr/>
          <a:lstStyle/>
          <a:p>
            <a:r>
              <a:rPr lang="en-US" dirty="0"/>
              <a:t>Colossians 3:12-14</a:t>
            </a:r>
          </a:p>
        </p:txBody>
      </p:sp>
      <p:sp>
        <p:nvSpPr>
          <p:cNvPr id="3" name="Content Placeholder 2">
            <a:extLst>
              <a:ext uri="{FF2B5EF4-FFF2-40B4-BE49-F238E27FC236}">
                <a16:creationId xmlns:a16="http://schemas.microsoft.com/office/drawing/2014/main" id="{BA215E09-9887-4062-1544-62D59002149D}"/>
              </a:ext>
            </a:extLst>
          </p:cNvPr>
          <p:cNvSpPr>
            <a:spLocks noGrp="1"/>
          </p:cNvSpPr>
          <p:nvPr>
            <p:ph idx="1"/>
          </p:nvPr>
        </p:nvSpPr>
        <p:spPr>
          <a:xfrm>
            <a:off x="3415552" y="1237130"/>
            <a:ext cx="5099797" cy="4173600"/>
          </a:xfrm>
        </p:spPr>
        <p:txBody>
          <a:bodyPr>
            <a:normAutofit/>
          </a:bodyPr>
          <a:lstStyle/>
          <a:p>
            <a:r>
              <a:rPr lang="en-US" sz="2400" b="0" i="0" baseline="30000" dirty="0">
                <a:effectLst/>
                <a:latin typeface="system-ui"/>
              </a:rPr>
              <a:t>12</a:t>
            </a:r>
            <a:r>
              <a:rPr lang="en-US" sz="2400" b="0" i="0" dirty="0">
                <a:effectLst/>
                <a:latin typeface="system-ui"/>
              </a:rPr>
              <a:t> So, </a:t>
            </a:r>
            <a:r>
              <a:rPr lang="en-US" sz="2400" b="0" i="0" dirty="0">
                <a:solidFill>
                  <a:schemeClr val="accent4">
                    <a:lumMod val="40000"/>
                    <a:lumOff val="60000"/>
                  </a:schemeClr>
                </a:solidFill>
                <a:effectLst/>
                <a:latin typeface="system-ui"/>
              </a:rPr>
              <a:t>as those </a:t>
            </a:r>
            <a:r>
              <a:rPr lang="en-US" sz="2400" b="0" i="0" dirty="0">
                <a:effectLst/>
                <a:latin typeface="system-ui"/>
              </a:rPr>
              <a:t>who have been </a:t>
            </a:r>
            <a:r>
              <a:rPr lang="en-US" sz="2400" b="0" i="0" u="sng" dirty="0">
                <a:effectLst/>
                <a:latin typeface="system-ui"/>
              </a:rPr>
              <a:t>chosen </a:t>
            </a:r>
            <a:r>
              <a:rPr lang="en-US" sz="2400" b="0" i="0" dirty="0">
                <a:effectLst/>
                <a:latin typeface="system-ui"/>
              </a:rPr>
              <a:t>of God, </a:t>
            </a:r>
            <a:r>
              <a:rPr lang="en-US" sz="2400" b="0" i="0" u="sng" dirty="0">
                <a:effectLst/>
                <a:latin typeface="system-ui"/>
              </a:rPr>
              <a:t>holy</a:t>
            </a:r>
            <a:r>
              <a:rPr lang="en-US" sz="2400" b="0" i="0" dirty="0">
                <a:effectLst/>
                <a:latin typeface="system-ui"/>
              </a:rPr>
              <a:t> and </a:t>
            </a:r>
            <a:r>
              <a:rPr lang="en-US" sz="2400" b="0" i="0" u="sng" dirty="0">
                <a:effectLst/>
                <a:latin typeface="system-ui"/>
              </a:rPr>
              <a:t>beloved</a:t>
            </a:r>
            <a:r>
              <a:rPr lang="en-US" sz="2400" b="0" i="0" dirty="0">
                <a:effectLst/>
                <a:latin typeface="system-ui"/>
              </a:rPr>
              <a:t>, put on a heart of compassion, kindness, humility, gentleness and patience; </a:t>
            </a:r>
            <a:r>
              <a:rPr lang="en-US" sz="2400" b="0" i="0" baseline="30000" dirty="0">
                <a:effectLst/>
                <a:latin typeface="system-ui"/>
              </a:rPr>
              <a:t>13</a:t>
            </a:r>
            <a:r>
              <a:rPr lang="en-US" sz="2400" b="0" i="0" dirty="0">
                <a:effectLst/>
                <a:latin typeface="system-ui"/>
              </a:rPr>
              <a:t> bearing with one another, and forgiving each other, whoever has a complaint against anyone; just as the Lord forgave you, so also should you. </a:t>
            </a:r>
            <a:br>
              <a:rPr lang="en-US" sz="2400" b="0" i="0" dirty="0">
                <a:effectLst/>
                <a:latin typeface="system-ui"/>
              </a:rPr>
            </a:br>
            <a:r>
              <a:rPr lang="en-US" sz="2400" b="0" i="0" baseline="30000" dirty="0">
                <a:effectLst/>
                <a:latin typeface="system-ui"/>
              </a:rPr>
              <a:t>14</a:t>
            </a:r>
            <a:r>
              <a:rPr lang="en-US" sz="2400" b="0" i="0" dirty="0">
                <a:effectLst/>
                <a:latin typeface="system-ui"/>
              </a:rPr>
              <a:t> </a:t>
            </a:r>
            <a:r>
              <a:rPr lang="en-US" sz="2400" b="0" i="0" u="sng" dirty="0">
                <a:effectLst/>
                <a:latin typeface="system-ui"/>
              </a:rPr>
              <a:t>Beyond </a:t>
            </a:r>
            <a:r>
              <a:rPr lang="en-US" sz="2400" b="0" i="0" dirty="0">
                <a:effectLst/>
                <a:latin typeface="system-ui"/>
              </a:rPr>
              <a:t>all these things </a:t>
            </a:r>
            <a:r>
              <a:rPr lang="en-US" sz="2400" b="0" i="0" u="sng" dirty="0">
                <a:effectLst/>
                <a:latin typeface="system-ui"/>
              </a:rPr>
              <a:t>put on</a:t>
            </a:r>
            <a:r>
              <a:rPr lang="en-US" sz="2400" b="0" i="0" dirty="0">
                <a:effectLst/>
                <a:latin typeface="system-ui"/>
              </a:rPr>
              <a:t> </a:t>
            </a:r>
            <a:r>
              <a:rPr lang="en-US" sz="2400" b="0" i="0" u="sng" dirty="0">
                <a:effectLst/>
                <a:latin typeface="system-ui"/>
              </a:rPr>
              <a:t>love</a:t>
            </a:r>
            <a:r>
              <a:rPr lang="en-US" sz="2400" b="0" i="0" dirty="0">
                <a:effectLst/>
                <a:latin typeface="system-ui"/>
              </a:rPr>
              <a:t>,</a:t>
            </a:r>
            <a:br>
              <a:rPr lang="en-US" sz="2400" b="0" i="0" dirty="0">
                <a:effectLst/>
                <a:latin typeface="system-ui"/>
              </a:rPr>
            </a:br>
            <a:r>
              <a:rPr lang="en-US" sz="2400" b="0" i="0" dirty="0">
                <a:effectLst/>
                <a:latin typeface="system-ui"/>
              </a:rPr>
              <a:t> which is the </a:t>
            </a:r>
            <a:r>
              <a:rPr lang="en-US" sz="2400" b="0" i="0" u="sng" dirty="0">
                <a:effectLst/>
                <a:latin typeface="system-ui"/>
              </a:rPr>
              <a:t>perfect</a:t>
            </a:r>
            <a:r>
              <a:rPr lang="en-US" sz="2400" b="0" i="0" dirty="0">
                <a:effectLst/>
                <a:latin typeface="system-ui"/>
              </a:rPr>
              <a:t> bond of unity.</a:t>
            </a:r>
            <a:endParaRPr lang="en-US" sz="2400" dirty="0"/>
          </a:p>
        </p:txBody>
      </p:sp>
      <p:sp>
        <p:nvSpPr>
          <p:cNvPr id="4" name="Rounded Rectangle 3">
            <a:extLst>
              <a:ext uri="{FF2B5EF4-FFF2-40B4-BE49-F238E27FC236}">
                <a16:creationId xmlns:a16="http://schemas.microsoft.com/office/drawing/2014/main" id="{879B35C1-0F9C-7E77-4060-2288EB81805A}"/>
              </a:ext>
            </a:extLst>
          </p:cNvPr>
          <p:cNvSpPr/>
          <p:nvPr/>
        </p:nvSpPr>
        <p:spPr>
          <a:xfrm>
            <a:off x="407464" y="3338957"/>
            <a:ext cx="2376077" cy="322968"/>
          </a:xfrm>
          <a:prstGeom prst="roundRect">
            <a:avLst>
              <a:gd name="adj" fmla="val 50000"/>
            </a:avLst>
          </a:prstGeom>
          <a:noFill/>
          <a:ln w="25400">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r>
              <a:rPr lang="en-US" sz="2000" b="1" i="1" dirty="0">
                <a:solidFill>
                  <a:schemeClr val="bg1"/>
                </a:solidFill>
                <a:latin typeface="Calibri" panose="020F0502020204030204"/>
              </a:rPr>
              <a:t>Over &amp; Above</a:t>
            </a:r>
            <a:endParaRPr kumimoji="0" lang="en-US" sz="2000" b="1" i="1" u="none" strike="noStrike" kern="1200" cap="none" spc="0" normalizeH="0" baseline="0" noProof="0" dirty="0">
              <a:ln>
                <a:noFill/>
              </a:ln>
              <a:solidFill>
                <a:schemeClr val="bg1"/>
              </a:solidFill>
              <a:effectLst/>
              <a:uLnTx/>
              <a:uFillTx/>
              <a:latin typeface="Calibri" panose="020F0502020204030204"/>
              <a:ea typeface="+mn-ea"/>
              <a:cs typeface="+mn-cs"/>
            </a:endParaRPr>
          </a:p>
        </p:txBody>
      </p:sp>
      <p:sp>
        <p:nvSpPr>
          <p:cNvPr id="6" name="Rounded Rectangle 5">
            <a:extLst>
              <a:ext uri="{FF2B5EF4-FFF2-40B4-BE49-F238E27FC236}">
                <a16:creationId xmlns:a16="http://schemas.microsoft.com/office/drawing/2014/main" id="{8252A5A2-C19B-3D35-6855-CA77FCA6D613}"/>
              </a:ext>
            </a:extLst>
          </p:cNvPr>
          <p:cNvSpPr/>
          <p:nvPr/>
        </p:nvSpPr>
        <p:spPr>
          <a:xfrm>
            <a:off x="380570" y="3779407"/>
            <a:ext cx="2402971" cy="322968"/>
          </a:xfrm>
          <a:prstGeom prst="roundRect">
            <a:avLst>
              <a:gd name="adj" fmla="val 50000"/>
            </a:avLst>
          </a:prstGeom>
          <a:noFill/>
          <a:ln w="25400">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r>
              <a:rPr lang="en-US" sz="2000" b="1" i="1" dirty="0">
                <a:solidFill>
                  <a:schemeClr val="bg1"/>
                </a:solidFill>
                <a:latin typeface="Calibri" panose="020F0502020204030204"/>
              </a:rPr>
              <a:t>Clothe With…</a:t>
            </a:r>
            <a:endParaRPr kumimoji="0" lang="en-US" sz="2000" b="1" i="1" u="none" strike="noStrike" kern="1200" cap="none" spc="0" normalizeH="0" baseline="0" noProof="0" dirty="0">
              <a:ln>
                <a:noFill/>
              </a:ln>
              <a:solidFill>
                <a:schemeClr val="bg1"/>
              </a:solidFill>
              <a:effectLst/>
              <a:uLnTx/>
              <a:uFillTx/>
              <a:latin typeface="Calibri" panose="020F0502020204030204"/>
              <a:ea typeface="+mn-ea"/>
              <a:cs typeface="+mn-cs"/>
            </a:endParaRPr>
          </a:p>
        </p:txBody>
      </p:sp>
      <p:sp>
        <p:nvSpPr>
          <p:cNvPr id="7" name="Rounded Rectangle 6">
            <a:extLst>
              <a:ext uri="{FF2B5EF4-FFF2-40B4-BE49-F238E27FC236}">
                <a16:creationId xmlns:a16="http://schemas.microsoft.com/office/drawing/2014/main" id="{8CBB0E47-DB35-8DDF-C084-561E08F0C382}"/>
              </a:ext>
            </a:extLst>
          </p:cNvPr>
          <p:cNvSpPr/>
          <p:nvPr/>
        </p:nvSpPr>
        <p:spPr>
          <a:xfrm>
            <a:off x="394017" y="5075510"/>
            <a:ext cx="2402971" cy="322968"/>
          </a:xfrm>
          <a:prstGeom prst="roundRect">
            <a:avLst>
              <a:gd name="adj" fmla="val 50000"/>
            </a:avLst>
          </a:prstGeom>
          <a:noFill/>
          <a:ln w="25400">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r>
              <a:rPr lang="en-US" sz="2000" b="1" i="1" dirty="0">
                <a:solidFill>
                  <a:schemeClr val="bg1"/>
                </a:solidFill>
                <a:latin typeface="Calibri" panose="020F0502020204030204"/>
              </a:rPr>
              <a:t>Ligaments, Binder</a:t>
            </a:r>
            <a:endParaRPr kumimoji="0" lang="en-US" sz="2000" b="1" i="1" u="none" strike="noStrike" kern="1200" cap="none" spc="0" normalizeH="0" baseline="0" noProof="0" dirty="0">
              <a:ln>
                <a:noFill/>
              </a:ln>
              <a:solidFill>
                <a:schemeClr val="bg1"/>
              </a:solidFill>
              <a:effectLst/>
              <a:uLnTx/>
              <a:uFillTx/>
              <a:latin typeface="Calibri" panose="020F0502020204030204"/>
              <a:ea typeface="+mn-ea"/>
              <a:cs typeface="+mn-cs"/>
            </a:endParaRPr>
          </a:p>
        </p:txBody>
      </p:sp>
      <p:sp>
        <p:nvSpPr>
          <p:cNvPr id="8" name="Rounded Rectangle 7">
            <a:extLst>
              <a:ext uri="{FF2B5EF4-FFF2-40B4-BE49-F238E27FC236}">
                <a16:creationId xmlns:a16="http://schemas.microsoft.com/office/drawing/2014/main" id="{BB406BF1-5605-6CC1-5C19-BC55F0094911}"/>
              </a:ext>
            </a:extLst>
          </p:cNvPr>
          <p:cNvSpPr/>
          <p:nvPr/>
        </p:nvSpPr>
        <p:spPr>
          <a:xfrm>
            <a:off x="394016" y="4621497"/>
            <a:ext cx="4742760" cy="322968"/>
          </a:xfrm>
          <a:prstGeom prst="roundRect">
            <a:avLst>
              <a:gd name="adj" fmla="val 50000"/>
            </a:avLst>
          </a:prstGeom>
          <a:noFill/>
          <a:ln w="25400">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r>
              <a:rPr lang="en-US" sz="2000" b="1" i="1" dirty="0">
                <a:solidFill>
                  <a:schemeClr val="bg1"/>
                </a:solidFill>
                <a:latin typeface="Calibri" panose="020F0502020204030204"/>
              </a:rPr>
              <a:t>Perfection: Upright, True, &amp; Complete</a:t>
            </a:r>
            <a:endParaRPr kumimoji="0" lang="en-US" sz="2000" b="1" i="1" u="none" strike="noStrike" kern="1200" cap="none" spc="0" normalizeH="0" baseline="0" noProof="0" dirty="0">
              <a:ln>
                <a:noFill/>
              </a:ln>
              <a:solidFill>
                <a:schemeClr val="bg1"/>
              </a:solidFill>
              <a:effectLst/>
              <a:uLnTx/>
              <a:uFillTx/>
              <a:latin typeface="Calibri" panose="020F0502020204030204"/>
              <a:ea typeface="+mn-ea"/>
              <a:cs typeface="+mn-cs"/>
            </a:endParaRPr>
          </a:p>
        </p:txBody>
      </p:sp>
      <p:sp>
        <p:nvSpPr>
          <p:cNvPr id="9" name="Rounded Rectangle 8">
            <a:extLst>
              <a:ext uri="{FF2B5EF4-FFF2-40B4-BE49-F238E27FC236}">
                <a16:creationId xmlns:a16="http://schemas.microsoft.com/office/drawing/2014/main" id="{B056048E-EFD2-9164-0D7D-C55F74D2C691}"/>
              </a:ext>
            </a:extLst>
          </p:cNvPr>
          <p:cNvSpPr/>
          <p:nvPr/>
        </p:nvSpPr>
        <p:spPr>
          <a:xfrm>
            <a:off x="371820" y="1251547"/>
            <a:ext cx="2692222" cy="288405"/>
          </a:xfrm>
          <a:prstGeom prst="roundRect">
            <a:avLst>
              <a:gd name="adj" fmla="val 50000"/>
            </a:avLst>
          </a:prstGeom>
          <a:noFill/>
          <a:ln w="25400">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r>
              <a:rPr lang="en-US" sz="2000" b="1" i="1" dirty="0">
                <a:solidFill>
                  <a:schemeClr val="bg1"/>
                </a:solidFill>
                <a:latin typeface="Calibri" panose="020F0502020204030204"/>
              </a:rPr>
              <a:t>1. Elect: God’s choice</a:t>
            </a:r>
            <a:endParaRPr kumimoji="0" lang="en-US" sz="2000" b="1" i="1" u="none" strike="noStrike" kern="1200" cap="none" spc="0" normalizeH="0" baseline="0" noProof="0" dirty="0">
              <a:ln>
                <a:noFill/>
              </a:ln>
              <a:solidFill>
                <a:schemeClr val="bg1"/>
              </a:solidFill>
              <a:effectLst/>
              <a:uLnTx/>
              <a:uFillTx/>
              <a:latin typeface="Calibri" panose="020F0502020204030204"/>
              <a:ea typeface="+mn-ea"/>
              <a:cs typeface="+mn-cs"/>
            </a:endParaRPr>
          </a:p>
        </p:txBody>
      </p:sp>
      <p:sp>
        <p:nvSpPr>
          <p:cNvPr id="10" name="Rounded Rectangle 9">
            <a:extLst>
              <a:ext uri="{FF2B5EF4-FFF2-40B4-BE49-F238E27FC236}">
                <a16:creationId xmlns:a16="http://schemas.microsoft.com/office/drawing/2014/main" id="{32FE0834-078C-44D6-6EAF-23C37B52592E}"/>
              </a:ext>
            </a:extLst>
          </p:cNvPr>
          <p:cNvSpPr/>
          <p:nvPr/>
        </p:nvSpPr>
        <p:spPr>
          <a:xfrm>
            <a:off x="371819" y="1648579"/>
            <a:ext cx="2692222" cy="322968"/>
          </a:xfrm>
          <a:prstGeom prst="roundRect">
            <a:avLst>
              <a:gd name="adj" fmla="val 50000"/>
            </a:avLst>
          </a:prstGeom>
          <a:noFill/>
          <a:ln w="25400">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r>
              <a:rPr lang="en-US" sz="2000" b="1" i="1" dirty="0">
                <a:solidFill>
                  <a:schemeClr val="bg1"/>
                </a:solidFill>
                <a:latin typeface="Calibri" panose="020F0502020204030204"/>
              </a:rPr>
              <a:t>2. Set Apart As God’s</a:t>
            </a:r>
            <a:endParaRPr kumimoji="0" lang="en-US" sz="2000" b="1" i="1" u="none" strike="noStrike" kern="1200" cap="none" spc="0" normalizeH="0" baseline="0" noProof="0" dirty="0">
              <a:ln>
                <a:noFill/>
              </a:ln>
              <a:solidFill>
                <a:schemeClr val="bg1"/>
              </a:solidFill>
              <a:effectLst/>
              <a:uLnTx/>
              <a:uFillTx/>
              <a:latin typeface="Calibri" panose="020F0502020204030204"/>
              <a:ea typeface="+mn-ea"/>
              <a:cs typeface="+mn-cs"/>
            </a:endParaRPr>
          </a:p>
        </p:txBody>
      </p:sp>
      <p:sp>
        <p:nvSpPr>
          <p:cNvPr id="11" name="Rounded Rectangle 10">
            <a:extLst>
              <a:ext uri="{FF2B5EF4-FFF2-40B4-BE49-F238E27FC236}">
                <a16:creationId xmlns:a16="http://schemas.microsoft.com/office/drawing/2014/main" id="{20FF6871-A8CE-248D-7650-37B27B9EC478}"/>
              </a:ext>
            </a:extLst>
          </p:cNvPr>
          <p:cNvSpPr/>
          <p:nvPr/>
        </p:nvSpPr>
        <p:spPr>
          <a:xfrm>
            <a:off x="371819" y="2059159"/>
            <a:ext cx="2692222" cy="798341"/>
          </a:xfrm>
          <a:prstGeom prst="roundRect">
            <a:avLst>
              <a:gd name="adj" fmla="val 27896"/>
            </a:avLst>
          </a:prstGeom>
          <a:noFill/>
          <a:ln w="25400">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713232" rtl="0" eaLnBrk="1" fontAlgn="auto" latinLnBrk="0" hangingPunct="1">
              <a:lnSpc>
                <a:spcPct val="100000"/>
              </a:lnSpc>
              <a:spcBef>
                <a:spcPts val="0"/>
              </a:spcBef>
              <a:spcAft>
                <a:spcPts val="0"/>
              </a:spcAft>
              <a:buClrTx/>
              <a:buSzTx/>
              <a:buFontTx/>
              <a:buNone/>
              <a:tabLst/>
              <a:defRPr/>
            </a:pPr>
            <a:r>
              <a:rPr lang="en-US" sz="2000" b="1" i="1" dirty="0">
                <a:solidFill>
                  <a:schemeClr val="bg1"/>
                </a:solidFill>
                <a:latin typeface="Calibri" panose="020F0502020204030204"/>
              </a:rPr>
              <a:t> 3. Deep, Constant </a:t>
            </a:r>
            <a:br>
              <a:rPr lang="en-US" sz="2000" b="1" i="1" dirty="0">
                <a:solidFill>
                  <a:schemeClr val="bg1"/>
                </a:solidFill>
                <a:latin typeface="Calibri" panose="020F0502020204030204"/>
              </a:rPr>
            </a:br>
            <a:r>
              <a:rPr lang="en-US" sz="2000" b="1" i="1" dirty="0">
                <a:solidFill>
                  <a:schemeClr val="bg1"/>
                </a:solidFill>
                <a:latin typeface="Calibri" panose="020F0502020204030204"/>
              </a:rPr>
              <a:t>     Love Towards Us</a:t>
            </a:r>
            <a:endParaRPr kumimoji="0" lang="en-US" sz="2000" b="1" i="1" u="none" strike="noStrike" kern="1200" cap="none" spc="0" normalizeH="0" baseline="0" noProof="0" dirty="0">
              <a:ln>
                <a:noFill/>
              </a:ln>
              <a:solidFill>
                <a:schemeClr val="bg1"/>
              </a:solidFill>
              <a:effectLst/>
              <a:uLnTx/>
              <a:uFillTx/>
              <a:latin typeface="Calibri" panose="020F0502020204030204"/>
              <a:ea typeface="+mn-ea"/>
              <a:cs typeface="+mn-cs"/>
            </a:endParaRPr>
          </a:p>
        </p:txBody>
      </p:sp>
      <p:sp>
        <p:nvSpPr>
          <p:cNvPr id="5" name="Rounded Rectangle 4">
            <a:extLst>
              <a:ext uri="{FF2B5EF4-FFF2-40B4-BE49-F238E27FC236}">
                <a16:creationId xmlns:a16="http://schemas.microsoft.com/office/drawing/2014/main" id="{84EAE113-EA34-6E06-094F-964FB90CCBAB}"/>
              </a:ext>
            </a:extLst>
          </p:cNvPr>
          <p:cNvSpPr/>
          <p:nvPr/>
        </p:nvSpPr>
        <p:spPr>
          <a:xfrm>
            <a:off x="388592" y="4204521"/>
            <a:ext cx="2402971" cy="322968"/>
          </a:xfrm>
          <a:prstGeom prst="roundRect">
            <a:avLst>
              <a:gd name="adj" fmla="val 50000"/>
            </a:avLst>
          </a:prstGeom>
          <a:noFill/>
          <a:ln w="25400">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r>
              <a:rPr lang="en-US" sz="2000" b="1" i="1" dirty="0">
                <a:solidFill>
                  <a:schemeClr val="bg1"/>
                </a:solidFill>
                <a:latin typeface="Calibri" panose="020F0502020204030204"/>
              </a:rPr>
              <a:t>Agape</a:t>
            </a:r>
            <a:endParaRPr kumimoji="0" lang="en-US" sz="2000" b="1" i="1" u="none" strike="noStrike" kern="1200" cap="none" spc="0" normalizeH="0" baseline="0" noProof="0" dirty="0">
              <a:ln>
                <a:noFill/>
              </a:ln>
              <a:solidFill>
                <a:schemeClr val="bg1"/>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8126893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additive="base">
                                        <p:cTn id="37" dur="500" fill="hold"/>
                                        <p:tgtEl>
                                          <p:spTgt spid="5"/>
                                        </p:tgtEl>
                                        <p:attrNameLst>
                                          <p:attrName>ppt_x</p:attrName>
                                        </p:attrNameLst>
                                      </p:cBhvr>
                                      <p:tavLst>
                                        <p:tav tm="0">
                                          <p:val>
                                            <p:strVal val="#ppt_x"/>
                                          </p:val>
                                        </p:tav>
                                        <p:tav tm="100000">
                                          <p:val>
                                            <p:strVal val="#ppt_x"/>
                                          </p:val>
                                        </p:tav>
                                      </p:tavLst>
                                    </p:anim>
                                    <p:anim calcmode="lin" valueType="num">
                                      <p:cBhvr additive="base">
                                        <p:cTn id="3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additive="base">
                                        <p:cTn id="43" dur="500" fill="hold"/>
                                        <p:tgtEl>
                                          <p:spTgt spid="8"/>
                                        </p:tgtEl>
                                        <p:attrNameLst>
                                          <p:attrName>ppt_x</p:attrName>
                                        </p:attrNameLst>
                                      </p:cBhvr>
                                      <p:tavLst>
                                        <p:tav tm="0">
                                          <p:val>
                                            <p:strVal val="#ppt_x"/>
                                          </p:val>
                                        </p:tav>
                                        <p:tav tm="100000">
                                          <p:val>
                                            <p:strVal val="#ppt_x"/>
                                          </p:val>
                                        </p:tav>
                                      </p:tavLst>
                                    </p:anim>
                                    <p:anim calcmode="lin" valueType="num">
                                      <p:cBhvr additive="base">
                                        <p:cTn id="4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7"/>
                                        </p:tgtEl>
                                        <p:attrNameLst>
                                          <p:attrName>style.visibility</p:attrName>
                                        </p:attrNameLst>
                                      </p:cBhvr>
                                      <p:to>
                                        <p:strVal val="visible"/>
                                      </p:to>
                                    </p:set>
                                    <p:anim calcmode="lin" valueType="num">
                                      <p:cBhvr additive="base">
                                        <p:cTn id="49" dur="500" fill="hold"/>
                                        <p:tgtEl>
                                          <p:spTgt spid="7"/>
                                        </p:tgtEl>
                                        <p:attrNameLst>
                                          <p:attrName>ppt_x</p:attrName>
                                        </p:attrNameLst>
                                      </p:cBhvr>
                                      <p:tavLst>
                                        <p:tav tm="0">
                                          <p:val>
                                            <p:strVal val="#ppt_x"/>
                                          </p:val>
                                        </p:tav>
                                        <p:tav tm="100000">
                                          <p:val>
                                            <p:strVal val="#ppt_x"/>
                                          </p:val>
                                        </p:tav>
                                      </p:tavLst>
                                    </p:anim>
                                    <p:anim calcmode="lin" valueType="num">
                                      <p:cBhvr additive="base">
                                        <p:cTn id="5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P spid="9" grpId="0" animBg="1"/>
      <p:bldP spid="10" grpId="0" animBg="1"/>
      <p:bldP spid="11" grpId="0" animBg="1"/>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17AE5C3-BD73-5977-0C13-8BEFF5F50B00}"/>
              </a:ext>
            </a:extLst>
          </p:cNvPr>
          <p:cNvSpPr>
            <a:spLocks noGrp="1"/>
          </p:cNvSpPr>
          <p:nvPr>
            <p:ph type="title"/>
          </p:nvPr>
        </p:nvSpPr>
        <p:spPr>
          <a:xfrm>
            <a:off x="628650" y="304270"/>
            <a:ext cx="7886700" cy="2553229"/>
          </a:xfrm>
        </p:spPr>
        <p:txBody>
          <a:bodyPr>
            <a:noAutofit/>
          </a:bodyPr>
          <a:lstStyle/>
          <a:p>
            <a:pPr algn="ctr"/>
            <a:r>
              <a:rPr lang="en-US" sz="4000" dirty="0">
                <a:solidFill>
                  <a:schemeClr val="bg1"/>
                </a:solidFill>
              </a:rPr>
              <a:t>Love Motivates Us To Excel In Every Quality We’ve Studied This Segment.</a:t>
            </a:r>
          </a:p>
        </p:txBody>
      </p:sp>
      <p:sp>
        <p:nvSpPr>
          <p:cNvPr id="5" name="Rounded Rectangle 4">
            <a:extLst>
              <a:ext uri="{FF2B5EF4-FFF2-40B4-BE49-F238E27FC236}">
                <a16:creationId xmlns:a16="http://schemas.microsoft.com/office/drawing/2014/main" id="{6EBFF329-77CC-06A0-8009-141D8F7CA087}"/>
              </a:ext>
            </a:extLst>
          </p:cNvPr>
          <p:cNvSpPr/>
          <p:nvPr/>
        </p:nvSpPr>
        <p:spPr>
          <a:xfrm>
            <a:off x="1848453" y="2662269"/>
            <a:ext cx="5447093" cy="390460"/>
          </a:xfrm>
          <a:prstGeom prst="roundRect">
            <a:avLst>
              <a:gd name="adj" fmla="val 50000"/>
            </a:avLst>
          </a:prstGeom>
          <a:noFill/>
          <a:ln w="25400">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r>
              <a:rPr lang="en-US" sz="2400" i="1" dirty="0">
                <a:solidFill>
                  <a:schemeClr val="bg1"/>
                </a:solidFill>
                <a:latin typeface="Calibri" panose="020F0502020204030204"/>
              </a:rPr>
              <a:t>I’m more content when I’m filled by love.</a:t>
            </a:r>
            <a:endParaRPr kumimoji="0" lang="en-US" sz="2400" i="1" u="none" strike="noStrike" kern="1200" cap="none" spc="0" normalizeH="0" baseline="0" noProof="0" dirty="0">
              <a:ln>
                <a:noFill/>
              </a:ln>
              <a:solidFill>
                <a:schemeClr val="bg1"/>
              </a:solidFill>
              <a:effectLst/>
              <a:uLnTx/>
              <a:uFillTx/>
              <a:latin typeface="Calibri" panose="020F0502020204030204"/>
            </a:endParaRPr>
          </a:p>
        </p:txBody>
      </p:sp>
      <p:sp>
        <p:nvSpPr>
          <p:cNvPr id="6" name="Rounded Rectangle 5">
            <a:extLst>
              <a:ext uri="{FF2B5EF4-FFF2-40B4-BE49-F238E27FC236}">
                <a16:creationId xmlns:a16="http://schemas.microsoft.com/office/drawing/2014/main" id="{9AE629CE-96F5-AAFD-5E27-7FF44E81FA2E}"/>
              </a:ext>
            </a:extLst>
          </p:cNvPr>
          <p:cNvSpPr/>
          <p:nvPr/>
        </p:nvSpPr>
        <p:spPr>
          <a:xfrm>
            <a:off x="1042737" y="3244975"/>
            <a:ext cx="7186864" cy="390460"/>
          </a:xfrm>
          <a:prstGeom prst="roundRect">
            <a:avLst>
              <a:gd name="adj" fmla="val 50000"/>
            </a:avLst>
          </a:prstGeom>
          <a:noFill/>
          <a:ln w="25400">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r>
              <a:rPr lang="en-US" sz="2400" i="1" dirty="0">
                <a:solidFill>
                  <a:schemeClr val="bg1"/>
                </a:solidFill>
                <a:latin typeface="Calibri" panose="020F0502020204030204"/>
              </a:rPr>
              <a:t>I’m more humble when I’m seeking the best for others.</a:t>
            </a:r>
            <a:endParaRPr kumimoji="0" lang="en-US" sz="2400" i="1" u="none" strike="noStrike" kern="1200" cap="none" spc="0" normalizeH="0" baseline="0" noProof="0" dirty="0">
              <a:ln>
                <a:noFill/>
              </a:ln>
              <a:solidFill>
                <a:schemeClr val="bg1"/>
              </a:solidFill>
              <a:effectLst/>
              <a:uLnTx/>
              <a:uFillTx/>
              <a:latin typeface="Calibri" panose="020F0502020204030204"/>
            </a:endParaRPr>
          </a:p>
        </p:txBody>
      </p:sp>
      <p:sp>
        <p:nvSpPr>
          <p:cNvPr id="7" name="Rounded Rectangle 6">
            <a:extLst>
              <a:ext uri="{FF2B5EF4-FFF2-40B4-BE49-F238E27FC236}">
                <a16:creationId xmlns:a16="http://schemas.microsoft.com/office/drawing/2014/main" id="{D1723A0C-022B-70BD-BFA7-A6F2614262C9}"/>
              </a:ext>
            </a:extLst>
          </p:cNvPr>
          <p:cNvSpPr/>
          <p:nvPr/>
        </p:nvSpPr>
        <p:spPr>
          <a:xfrm>
            <a:off x="1393320" y="3836893"/>
            <a:ext cx="6357357" cy="390460"/>
          </a:xfrm>
          <a:prstGeom prst="roundRect">
            <a:avLst>
              <a:gd name="adj" fmla="val 50000"/>
            </a:avLst>
          </a:prstGeom>
          <a:noFill/>
          <a:ln w="25400">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r>
              <a:rPr lang="en-US" sz="2400" i="1" dirty="0">
                <a:solidFill>
                  <a:schemeClr val="bg1"/>
                </a:solidFill>
                <a:latin typeface="Calibri" panose="020F0502020204030204"/>
              </a:rPr>
              <a:t>I’m more pure when I love others instead of lust.</a:t>
            </a:r>
            <a:endParaRPr kumimoji="0" lang="en-US" sz="2400" i="1" u="none" strike="noStrike" kern="1200" cap="none" spc="0" normalizeH="0" baseline="0" noProof="0" dirty="0">
              <a:ln>
                <a:noFill/>
              </a:ln>
              <a:solidFill>
                <a:schemeClr val="bg1"/>
              </a:solidFill>
              <a:effectLst/>
              <a:uLnTx/>
              <a:uFillTx/>
              <a:latin typeface="Calibri" panose="020F0502020204030204"/>
            </a:endParaRPr>
          </a:p>
        </p:txBody>
      </p:sp>
      <p:sp>
        <p:nvSpPr>
          <p:cNvPr id="8" name="Rounded Rectangle 7">
            <a:extLst>
              <a:ext uri="{FF2B5EF4-FFF2-40B4-BE49-F238E27FC236}">
                <a16:creationId xmlns:a16="http://schemas.microsoft.com/office/drawing/2014/main" id="{CE8C0A1B-80F5-611F-5AE8-57B786E5C563}"/>
              </a:ext>
            </a:extLst>
          </p:cNvPr>
          <p:cNvSpPr/>
          <p:nvPr/>
        </p:nvSpPr>
        <p:spPr>
          <a:xfrm>
            <a:off x="1393319" y="4406646"/>
            <a:ext cx="6357357" cy="390460"/>
          </a:xfrm>
          <a:prstGeom prst="roundRect">
            <a:avLst>
              <a:gd name="adj" fmla="val 50000"/>
            </a:avLst>
          </a:prstGeom>
          <a:noFill/>
          <a:ln w="25400">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r>
              <a:rPr lang="en-US" sz="2400" i="1" dirty="0">
                <a:solidFill>
                  <a:schemeClr val="bg1"/>
                </a:solidFill>
                <a:latin typeface="Calibri" panose="020F0502020204030204"/>
              </a:rPr>
              <a:t>I’m more gentle when love prevails over anger.</a:t>
            </a:r>
            <a:endParaRPr kumimoji="0" lang="en-US" sz="2400" i="1" u="none" strike="noStrike" kern="1200" cap="none" spc="0" normalizeH="0" baseline="0" noProof="0" dirty="0">
              <a:ln>
                <a:noFill/>
              </a:ln>
              <a:solidFill>
                <a:schemeClr val="bg1"/>
              </a:solidFill>
              <a:effectLst/>
              <a:uLnTx/>
              <a:uFillTx/>
              <a:latin typeface="Calibri" panose="020F0502020204030204"/>
            </a:endParaRPr>
          </a:p>
        </p:txBody>
      </p:sp>
      <p:sp>
        <p:nvSpPr>
          <p:cNvPr id="9" name="Rounded Rectangle 8">
            <a:extLst>
              <a:ext uri="{FF2B5EF4-FFF2-40B4-BE49-F238E27FC236}">
                <a16:creationId xmlns:a16="http://schemas.microsoft.com/office/drawing/2014/main" id="{F1745099-2558-6FBB-9A6F-3D5DB9FAB1C3}"/>
              </a:ext>
            </a:extLst>
          </p:cNvPr>
          <p:cNvSpPr/>
          <p:nvPr/>
        </p:nvSpPr>
        <p:spPr>
          <a:xfrm>
            <a:off x="1393318" y="4976399"/>
            <a:ext cx="6357357" cy="390460"/>
          </a:xfrm>
          <a:prstGeom prst="roundRect">
            <a:avLst>
              <a:gd name="adj" fmla="val 50000"/>
            </a:avLst>
          </a:prstGeom>
          <a:noFill/>
          <a:ln w="25400">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r>
              <a:rPr lang="en-US" sz="2400" i="1" dirty="0">
                <a:solidFill>
                  <a:schemeClr val="bg1"/>
                </a:solidFill>
                <a:latin typeface="Calibri" panose="020F0502020204030204"/>
              </a:rPr>
              <a:t>I’m more honest when love cast out fears.</a:t>
            </a:r>
            <a:endParaRPr kumimoji="0" lang="en-US" sz="2400" i="1" u="none" strike="noStrike" kern="1200" cap="none" spc="0" normalizeH="0" baseline="0" noProof="0" dirty="0">
              <a:ln>
                <a:noFill/>
              </a:ln>
              <a:solidFill>
                <a:schemeClr val="bg1"/>
              </a:solidFill>
              <a:effectLst/>
              <a:uLnTx/>
              <a:uFillTx/>
              <a:latin typeface="Calibri" panose="020F0502020204030204"/>
            </a:endParaRPr>
          </a:p>
        </p:txBody>
      </p:sp>
    </p:spTree>
    <p:extLst>
      <p:ext uri="{BB962C8B-B14F-4D97-AF65-F5344CB8AC3E}">
        <p14:creationId xmlns:p14="http://schemas.microsoft.com/office/powerpoint/2010/main" val="28412498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17AE5C3-BD73-5977-0C13-8BEFF5F50B00}"/>
              </a:ext>
            </a:extLst>
          </p:cNvPr>
          <p:cNvSpPr>
            <a:spLocks noGrp="1"/>
          </p:cNvSpPr>
          <p:nvPr>
            <p:ph type="title"/>
          </p:nvPr>
        </p:nvSpPr>
        <p:spPr>
          <a:xfrm>
            <a:off x="628650" y="304270"/>
            <a:ext cx="7886700" cy="2553229"/>
          </a:xfrm>
        </p:spPr>
        <p:txBody>
          <a:bodyPr>
            <a:noAutofit/>
          </a:bodyPr>
          <a:lstStyle/>
          <a:p>
            <a:pPr algn="ctr"/>
            <a:r>
              <a:rPr lang="en-US" sz="4000" dirty="0">
                <a:solidFill>
                  <a:schemeClr val="bg1"/>
                </a:solidFill>
              </a:rPr>
              <a:t>Love Motivates Us To Excel In Every Quality We’ve Studied This Segment.</a:t>
            </a:r>
          </a:p>
        </p:txBody>
      </p:sp>
      <p:sp>
        <p:nvSpPr>
          <p:cNvPr id="5" name="Rounded Rectangle 4">
            <a:extLst>
              <a:ext uri="{FF2B5EF4-FFF2-40B4-BE49-F238E27FC236}">
                <a16:creationId xmlns:a16="http://schemas.microsoft.com/office/drawing/2014/main" id="{6EBFF329-77CC-06A0-8009-141D8F7CA087}"/>
              </a:ext>
            </a:extLst>
          </p:cNvPr>
          <p:cNvSpPr/>
          <p:nvPr/>
        </p:nvSpPr>
        <p:spPr>
          <a:xfrm>
            <a:off x="1848453" y="2662269"/>
            <a:ext cx="5447093" cy="390460"/>
          </a:xfrm>
          <a:prstGeom prst="roundRect">
            <a:avLst>
              <a:gd name="adj" fmla="val 50000"/>
            </a:avLst>
          </a:prstGeom>
          <a:noFill/>
          <a:ln w="25400">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r>
              <a:rPr lang="en-US" sz="2400" i="1" dirty="0">
                <a:solidFill>
                  <a:schemeClr val="bg1"/>
                </a:solidFill>
                <a:latin typeface="Calibri" panose="020F0502020204030204"/>
              </a:rPr>
              <a:t>I’m more kind when love overlooks hurts.</a:t>
            </a:r>
            <a:endParaRPr kumimoji="0" lang="en-US" sz="2400" i="1" u="none" strike="noStrike" kern="1200" cap="none" spc="0" normalizeH="0" baseline="0" noProof="0" dirty="0">
              <a:ln>
                <a:noFill/>
              </a:ln>
              <a:solidFill>
                <a:schemeClr val="bg1"/>
              </a:solidFill>
              <a:effectLst/>
              <a:uLnTx/>
              <a:uFillTx/>
              <a:latin typeface="Calibri" panose="020F0502020204030204"/>
            </a:endParaRPr>
          </a:p>
        </p:txBody>
      </p:sp>
      <p:sp>
        <p:nvSpPr>
          <p:cNvPr id="6" name="Rounded Rectangle 5">
            <a:extLst>
              <a:ext uri="{FF2B5EF4-FFF2-40B4-BE49-F238E27FC236}">
                <a16:creationId xmlns:a16="http://schemas.microsoft.com/office/drawing/2014/main" id="{9AE629CE-96F5-AAFD-5E27-7FF44E81FA2E}"/>
              </a:ext>
            </a:extLst>
          </p:cNvPr>
          <p:cNvSpPr/>
          <p:nvPr/>
        </p:nvSpPr>
        <p:spPr>
          <a:xfrm>
            <a:off x="1522619" y="3244975"/>
            <a:ext cx="6098760" cy="390460"/>
          </a:xfrm>
          <a:prstGeom prst="roundRect">
            <a:avLst>
              <a:gd name="adj" fmla="val 50000"/>
            </a:avLst>
          </a:prstGeom>
          <a:noFill/>
          <a:ln w="25400">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r>
              <a:rPr lang="en-US" sz="2400" i="1" dirty="0">
                <a:solidFill>
                  <a:schemeClr val="bg1"/>
                </a:solidFill>
                <a:latin typeface="Calibri" panose="020F0502020204030204"/>
              </a:rPr>
              <a:t>I’m more connected when love welcomes me.</a:t>
            </a:r>
            <a:endParaRPr kumimoji="0" lang="en-US" sz="2400" i="1" u="none" strike="noStrike" kern="1200" cap="none" spc="0" normalizeH="0" baseline="0" noProof="0" dirty="0">
              <a:ln>
                <a:noFill/>
              </a:ln>
              <a:solidFill>
                <a:schemeClr val="bg1"/>
              </a:solidFill>
              <a:effectLst/>
              <a:uLnTx/>
              <a:uFillTx/>
              <a:latin typeface="Calibri" panose="020F0502020204030204"/>
            </a:endParaRPr>
          </a:p>
        </p:txBody>
      </p:sp>
      <p:sp>
        <p:nvSpPr>
          <p:cNvPr id="7" name="Rounded Rectangle 6">
            <a:extLst>
              <a:ext uri="{FF2B5EF4-FFF2-40B4-BE49-F238E27FC236}">
                <a16:creationId xmlns:a16="http://schemas.microsoft.com/office/drawing/2014/main" id="{D1723A0C-022B-70BD-BFA7-A6F2614262C9}"/>
              </a:ext>
            </a:extLst>
          </p:cNvPr>
          <p:cNvSpPr/>
          <p:nvPr/>
        </p:nvSpPr>
        <p:spPr>
          <a:xfrm>
            <a:off x="1393320" y="3836893"/>
            <a:ext cx="6357357" cy="390460"/>
          </a:xfrm>
          <a:prstGeom prst="roundRect">
            <a:avLst>
              <a:gd name="adj" fmla="val 50000"/>
            </a:avLst>
          </a:prstGeom>
          <a:noFill/>
          <a:ln w="25400">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r>
              <a:rPr lang="en-US" sz="2400" i="1" dirty="0">
                <a:solidFill>
                  <a:schemeClr val="bg1"/>
                </a:solidFill>
                <a:latin typeface="Calibri" panose="020F0502020204030204"/>
              </a:rPr>
              <a:t>I’m more peaceful when love gives me hope.</a:t>
            </a:r>
            <a:endParaRPr kumimoji="0" lang="en-US" sz="2400" i="1" u="none" strike="noStrike" kern="1200" cap="none" spc="0" normalizeH="0" baseline="0" noProof="0" dirty="0">
              <a:ln>
                <a:noFill/>
              </a:ln>
              <a:solidFill>
                <a:schemeClr val="bg1"/>
              </a:solidFill>
              <a:effectLst/>
              <a:uLnTx/>
              <a:uFillTx/>
              <a:latin typeface="Calibri" panose="020F0502020204030204"/>
            </a:endParaRPr>
          </a:p>
        </p:txBody>
      </p:sp>
      <p:sp>
        <p:nvSpPr>
          <p:cNvPr id="8" name="Rounded Rectangle 7">
            <a:extLst>
              <a:ext uri="{FF2B5EF4-FFF2-40B4-BE49-F238E27FC236}">
                <a16:creationId xmlns:a16="http://schemas.microsoft.com/office/drawing/2014/main" id="{CE8C0A1B-80F5-611F-5AE8-57B786E5C563}"/>
              </a:ext>
            </a:extLst>
          </p:cNvPr>
          <p:cNvSpPr/>
          <p:nvPr/>
        </p:nvSpPr>
        <p:spPr>
          <a:xfrm>
            <a:off x="1393319" y="4406646"/>
            <a:ext cx="6357357" cy="390460"/>
          </a:xfrm>
          <a:prstGeom prst="roundRect">
            <a:avLst>
              <a:gd name="adj" fmla="val 50000"/>
            </a:avLst>
          </a:prstGeom>
          <a:noFill/>
          <a:ln w="25400">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r>
              <a:rPr lang="en-US" sz="2400" i="1" dirty="0">
                <a:solidFill>
                  <a:schemeClr val="bg1"/>
                </a:solidFill>
                <a:latin typeface="Calibri" panose="020F0502020204030204"/>
              </a:rPr>
              <a:t>I’m more zealous when I love God’s ways.</a:t>
            </a:r>
            <a:endParaRPr kumimoji="0" lang="en-US" sz="2400" i="1" u="none" strike="noStrike" kern="1200" cap="none" spc="0" normalizeH="0" baseline="0" noProof="0" dirty="0">
              <a:ln>
                <a:noFill/>
              </a:ln>
              <a:solidFill>
                <a:schemeClr val="bg1"/>
              </a:solidFill>
              <a:effectLst/>
              <a:uLnTx/>
              <a:uFillTx/>
              <a:latin typeface="Calibri" panose="020F0502020204030204"/>
            </a:endParaRPr>
          </a:p>
        </p:txBody>
      </p:sp>
      <p:sp>
        <p:nvSpPr>
          <p:cNvPr id="9" name="Rounded Rectangle 8">
            <a:extLst>
              <a:ext uri="{FF2B5EF4-FFF2-40B4-BE49-F238E27FC236}">
                <a16:creationId xmlns:a16="http://schemas.microsoft.com/office/drawing/2014/main" id="{F1745099-2558-6FBB-9A6F-3D5DB9FAB1C3}"/>
              </a:ext>
            </a:extLst>
          </p:cNvPr>
          <p:cNvSpPr/>
          <p:nvPr/>
        </p:nvSpPr>
        <p:spPr>
          <a:xfrm>
            <a:off x="1393318" y="4976399"/>
            <a:ext cx="6357357" cy="390460"/>
          </a:xfrm>
          <a:prstGeom prst="roundRect">
            <a:avLst>
              <a:gd name="adj" fmla="val 50000"/>
            </a:avLst>
          </a:prstGeom>
          <a:noFill/>
          <a:ln w="25400">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r>
              <a:rPr lang="en-US" sz="2400" i="1" dirty="0">
                <a:solidFill>
                  <a:schemeClr val="bg1"/>
                </a:solidFill>
                <a:latin typeface="Calibri" panose="020F0502020204030204"/>
              </a:rPr>
              <a:t>I’m more patient when love seeks to serve.</a:t>
            </a:r>
            <a:endParaRPr kumimoji="0" lang="en-US" sz="2400" i="1" u="none" strike="noStrike" kern="1200" cap="none" spc="0" normalizeH="0" baseline="0" noProof="0" dirty="0">
              <a:ln>
                <a:noFill/>
              </a:ln>
              <a:solidFill>
                <a:schemeClr val="bg1"/>
              </a:solidFill>
              <a:effectLst/>
              <a:uLnTx/>
              <a:uFillTx/>
              <a:latin typeface="Calibri" panose="020F0502020204030204"/>
            </a:endParaRPr>
          </a:p>
        </p:txBody>
      </p:sp>
    </p:spTree>
    <p:extLst>
      <p:ext uri="{BB962C8B-B14F-4D97-AF65-F5344CB8AC3E}">
        <p14:creationId xmlns:p14="http://schemas.microsoft.com/office/powerpoint/2010/main" val="68733274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6675</TotalTime>
  <Words>1821</Words>
  <Application>Microsoft Macintosh PowerPoint</Application>
  <PresentationFormat>On-screen Show (16:10)</PresentationFormat>
  <Paragraphs>199</Paragraphs>
  <Slides>19</Slides>
  <Notes>14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Arial</vt:lpstr>
      <vt:lpstr>Calibri</vt:lpstr>
      <vt:lpstr>Calibri Light</vt:lpstr>
      <vt:lpstr>Palatino</vt:lpstr>
      <vt:lpstr>Sentinel A</vt:lpstr>
      <vt:lpstr>system-ui</vt:lpstr>
      <vt:lpstr>Office Theme</vt:lpstr>
      <vt:lpstr>Common Ground Question:</vt:lpstr>
      <vt:lpstr>PowerPoint Presentation</vt:lpstr>
      <vt:lpstr>#1. God’s Love Provides A Way For Us To Become Holy People.</vt:lpstr>
      <vt:lpstr>The Great Love of God</vt:lpstr>
      <vt:lpstr>The Great Love of God</vt:lpstr>
      <vt:lpstr>#2. Love Motivates Holiness  In Our Christian Relationships.</vt:lpstr>
      <vt:lpstr>Colossians 3:12-14</vt:lpstr>
      <vt:lpstr>Love Motivates Us To Excel In Every Quality We’ve Studied This Segment.</vt:lpstr>
      <vt:lpstr>Love Motivates Us To Excel In Every Quality We’ve Studied This Segment.</vt:lpstr>
      <vt:lpstr>#3. Love Reinforces Holiness  In Our Walk with God.</vt:lpstr>
      <vt:lpstr>Love &amp; Holiness Reinforce Each Other</vt:lpstr>
      <vt:lpstr>Love &amp; Holiness Reinforce Each Other</vt:lpstr>
      <vt:lpstr>Paul’s Love for the Corinthians  Wonderfully Illustrates God’s Love For Us.</vt:lpstr>
      <vt:lpstr>Loving God vs. Wanting What He Has</vt:lpstr>
      <vt:lpstr>#4. Love Excludes Unholiness From Our Lives.</vt:lpstr>
      <vt:lpstr>PowerPoint Presentation</vt:lpstr>
      <vt:lpstr>#5. Love Encompasses The Holy Character &amp; Conduct We Encourage In One Another.</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Phillip Shumake</dc:creator>
  <cp:lastModifiedBy>Phillip Shumake</cp:lastModifiedBy>
  <cp:revision>363</cp:revision>
  <cp:lastPrinted>2023-07-12T20:32:07Z</cp:lastPrinted>
  <dcterms:created xsi:type="dcterms:W3CDTF">2023-05-24T15:45:29Z</dcterms:created>
  <dcterms:modified xsi:type="dcterms:W3CDTF">2023-07-16T03:23:27Z</dcterms:modified>
</cp:coreProperties>
</file>