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87" r:id="rId2"/>
    <p:sldId id="256" r:id="rId3"/>
    <p:sldId id="308" r:id="rId4"/>
    <p:sldId id="26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258" r:id="rId13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0A8"/>
    <a:srgbClr val="0B8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4"/>
    <p:restoredTop sz="83702"/>
  </p:normalViewPr>
  <p:slideViewPr>
    <p:cSldViewPr snapToGrid="0" snapToObjects="1">
      <p:cViewPr varScale="1">
        <p:scale>
          <a:sx n="77" d="100"/>
          <a:sy n="77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45C76-73BE-984C-A196-92DBE36584BA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9C588-45DB-BE44-AA2E-D4F6CBFE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5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0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5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7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2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37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4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85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8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3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3700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8200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8746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845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810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663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6465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469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374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5303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114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174C5-CC5E-1E40-9646-63BA41DD5E80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4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86847-9838-5647-9F73-BF5E0BC2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332618"/>
          </a:xfrm>
        </p:spPr>
        <p:txBody>
          <a:bodyPr>
            <a:normAutofit/>
          </a:bodyPr>
          <a:lstStyle/>
          <a:p>
            <a:r>
              <a:rPr lang="en-US" sz="4400" dirty="0"/>
              <a:t>Common Ground 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B383BB-13FC-D14A-9337-101B0A56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6890"/>
            <a:ext cx="7886700" cy="1937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900" dirty="0"/>
          </a:p>
          <a:p>
            <a:pPr marL="0" indent="0" algn="ctr">
              <a:buNone/>
            </a:pPr>
            <a:r>
              <a:rPr lang="en-US" sz="3600" dirty="0" smtClean="0"/>
              <a:t>What are some things that interfere with our self-control?</a:t>
            </a:r>
          </a:p>
        </p:txBody>
      </p:sp>
    </p:spTree>
    <p:extLst>
      <p:ext uri="{BB962C8B-B14F-4D97-AF65-F5344CB8AC3E}">
        <p14:creationId xmlns:p14="http://schemas.microsoft.com/office/powerpoint/2010/main" val="4180628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A85291-88E5-084B-A491-19FFC9BB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193058"/>
            <a:ext cx="8485631" cy="857264"/>
          </a:xfrm>
        </p:spPr>
        <p:txBody>
          <a:bodyPr>
            <a:normAutofit/>
          </a:bodyPr>
          <a:lstStyle/>
          <a:p>
            <a:r>
              <a:rPr lang="en-US" dirty="0" smtClean="0"/>
              <a:t>The rewards of self-control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21FF0A-BFB7-B746-9BF0-896A36921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173892"/>
            <a:ext cx="8531352" cy="3873596"/>
          </a:xfrm>
        </p:spPr>
        <p:txBody>
          <a:bodyPr>
            <a:noAutofit/>
          </a:bodyPr>
          <a:lstStyle/>
          <a:p>
            <a:r>
              <a:rPr lang="en-US" sz="2200" dirty="0" smtClean="0"/>
              <a:t>Calmness and peace</a:t>
            </a:r>
          </a:p>
          <a:p>
            <a:pPr lvl="1"/>
            <a:r>
              <a:rPr lang="en-US" sz="1700" dirty="0" smtClean="0"/>
              <a:t>Proverbs 29:11 – “</a:t>
            </a:r>
            <a:r>
              <a:rPr lang="en-US" sz="1700" i="1" dirty="0" smtClean="0"/>
              <a:t>Fools </a:t>
            </a:r>
            <a:r>
              <a:rPr lang="en-US" sz="1700" i="1" dirty="0"/>
              <a:t>give full vent to their rage, but the wise bring calm in the end</a:t>
            </a:r>
            <a:r>
              <a:rPr lang="en-US" sz="1700" i="1" dirty="0" smtClean="0"/>
              <a:t>.</a:t>
            </a:r>
            <a:r>
              <a:rPr lang="en-US" sz="1700" dirty="0" smtClean="0"/>
              <a:t>”</a:t>
            </a:r>
            <a:endParaRPr lang="en-US" sz="1700" dirty="0"/>
          </a:p>
          <a:p>
            <a:r>
              <a:rPr lang="en-US" sz="2200" dirty="0" smtClean="0"/>
              <a:t>Holiness and honor</a:t>
            </a:r>
          </a:p>
          <a:p>
            <a:pPr lvl="1"/>
            <a:r>
              <a:rPr lang="en-US" sz="1700" dirty="0" smtClean="0"/>
              <a:t>1 Thessalonians 4:3-5 – “</a:t>
            </a:r>
            <a:r>
              <a:rPr lang="en-US" sz="1700" i="1" dirty="0" smtClean="0"/>
              <a:t>It </a:t>
            </a:r>
            <a:r>
              <a:rPr lang="en-US" sz="1700" i="1" dirty="0"/>
              <a:t>is God’s will that you should be sanctified: that you should avoid sexual immorality; that each of you should learn to control your own body in a way that is holy and honorable, not in passionate lust like the pagans, who do not know God.</a:t>
            </a:r>
            <a:r>
              <a:rPr lang="en-US" sz="1700" dirty="0"/>
              <a:t>”</a:t>
            </a:r>
          </a:p>
          <a:p>
            <a:r>
              <a:rPr lang="en-US" sz="2200" dirty="0" smtClean="0"/>
              <a:t>An everlasting crown</a:t>
            </a:r>
          </a:p>
          <a:p>
            <a:pPr lvl="1"/>
            <a:r>
              <a:rPr lang="en-US" sz="1700" dirty="0" smtClean="0"/>
              <a:t>1 Corinthians 9:24-27 – “</a:t>
            </a:r>
            <a:r>
              <a:rPr lang="en-US" sz="1700" i="1" dirty="0" smtClean="0"/>
              <a:t>Do </a:t>
            </a:r>
            <a:r>
              <a:rPr lang="en-US" sz="1700" i="1" dirty="0"/>
              <a:t>you not know that those who run in a race all run, but only one receives the prize? Run in such a way that you may win. </a:t>
            </a:r>
            <a:r>
              <a:rPr lang="en-US" sz="1700" i="1" dirty="0" smtClean="0"/>
              <a:t>Everyone </a:t>
            </a:r>
            <a:r>
              <a:rPr lang="en-US" sz="1700" i="1" dirty="0"/>
              <a:t>who competes in the games exercises self-control in all things. They then do it to receive a perishable wreath, but we an imperishable. </a:t>
            </a:r>
            <a:r>
              <a:rPr lang="en-US" sz="1700" i="1" dirty="0" smtClean="0"/>
              <a:t>Therefore </a:t>
            </a:r>
            <a:r>
              <a:rPr lang="en-US" sz="1700" i="1" dirty="0"/>
              <a:t>I run in such a way, as not without aim; I box in such a way, as not beating the air; </a:t>
            </a:r>
            <a:r>
              <a:rPr lang="en-US" sz="1700" i="1" dirty="0" smtClean="0"/>
              <a:t>but </a:t>
            </a:r>
            <a:r>
              <a:rPr lang="en-US" sz="1700" i="1" dirty="0"/>
              <a:t>I </a:t>
            </a:r>
            <a:r>
              <a:rPr lang="en-US" sz="1700" i="1" dirty="0" smtClean="0"/>
              <a:t>discipline </a:t>
            </a:r>
            <a:r>
              <a:rPr lang="en-US" sz="1700" i="1" dirty="0"/>
              <a:t>my body and make it my slave, so that, after I have preached to others, I myself will not be disqualified</a:t>
            </a:r>
            <a:r>
              <a:rPr lang="en-US" sz="1700" i="1" dirty="0" smtClean="0"/>
              <a:t>.</a:t>
            </a:r>
            <a:r>
              <a:rPr lang="en-US" sz="1700" dirty="0" smtClean="0"/>
              <a:t>”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2337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A85291-88E5-084B-A491-19FFC9BB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193058"/>
            <a:ext cx="8485631" cy="857264"/>
          </a:xfrm>
        </p:spPr>
        <p:txBody>
          <a:bodyPr>
            <a:normAutofit/>
          </a:bodyPr>
          <a:lstStyle/>
          <a:p>
            <a:r>
              <a:rPr lang="en-US" dirty="0" smtClean="0"/>
              <a:t>Growing in self-control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21FF0A-BFB7-B746-9BF0-896A36921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173892"/>
            <a:ext cx="8531352" cy="3873596"/>
          </a:xfrm>
        </p:spPr>
        <p:txBody>
          <a:bodyPr>
            <a:noAutofit/>
          </a:bodyPr>
          <a:lstStyle/>
          <a:p>
            <a:r>
              <a:rPr lang="en-US" sz="2200" dirty="0" smtClean="0"/>
              <a:t>Ephesians 4:19-24</a:t>
            </a:r>
          </a:p>
          <a:p>
            <a:pPr lvl="1"/>
            <a:r>
              <a:rPr lang="en-US" sz="1800" dirty="0" smtClean="0"/>
              <a:t>What does this passage teach us that we need to be doing to grow in self-control?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456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C262E-0DC7-B74A-9C84-2B2718B03E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06EE09-C6F5-D342-833A-7CB399667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255B6A-F6A2-4A45-87C7-ECE0D2A25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36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C262E-0DC7-B74A-9C84-2B2718B03E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06EE09-C6F5-D342-833A-7CB399667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255B6A-F6A2-4A45-87C7-ECE0D2A25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75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247E13-316E-03E6-BE51-AFE128C1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90C25-124E-1CC5-BAB1-71FBA0C4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010" y="1371728"/>
            <a:ext cx="8159750" cy="3865290"/>
          </a:xfrm>
        </p:spPr>
        <p:txBody>
          <a:bodyPr>
            <a:noAutofit/>
          </a:bodyPr>
          <a:lstStyle/>
          <a:p>
            <a:r>
              <a:rPr lang="en-US" b="1" dirty="0" smtClean="0"/>
              <a:t>The nature of self-indulgence</a:t>
            </a:r>
          </a:p>
          <a:p>
            <a:pPr lvl="1"/>
            <a:r>
              <a:rPr lang="en-US" dirty="0" smtClean="0"/>
              <a:t>What it is, what it is not</a:t>
            </a:r>
          </a:p>
          <a:p>
            <a:pPr lvl="1"/>
            <a:r>
              <a:rPr lang="en-US" dirty="0" smtClean="0"/>
              <a:t>An example </a:t>
            </a:r>
            <a:r>
              <a:rPr lang="en-US" dirty="0"/>
              <a:t>of self-indulgence</a:t>
            </a:r>
          </a:p>
          <a:p>
            <a:pPr lvl="1"/>
            <a:r>
              <a:rPr lang="en-US" dirty="0" smtClean="0"/>
              <a:t>The results of self-indulgence</a:t>
            </a:r>
          </a:p>
          <a:p>
            <a:r>
              <a:rPr lang="en-US" b="1" dirty="0" smtClean="0"/>
              <a:t>The remedy for self-indulgence</a:t>
            </a:r>
          </a:p>
          <a:p>
            <a:pPr lvl="1"/>
            <a:r>
              <a:rPr lang="en-US" dirty="0" smtClean="0"/>
              <a:t>Training and empowerment for self-control</a:t>
            </a:r>
          </a:p>
          <a:p>
            <a:r>
              <a:rPr lang="en-US" b="1" dirty="0" smtClean="0"/>
              <a:t>Growing in self-contro</a:t>
            </a:r>
            <a:r>
              <a:rPr lang="en-US" b="1" dirty="0"/>
              <a:t>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372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A85291-88E5-084B-A491-19FFC9BB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3058"/>
            <a:ext cx="7886700" cy="857264"/>
          </a:xfrm>
        </p:spPr>
        <p:txBody>
          <a:bodyPr/>
          <a:lstStyle/>
          <a:p>
            <a:r>
              <a:rPr lang="en-US" dirty="0" smtClean="0"/>
              <a:t>What is self-indulgence?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21FF0A-BFB7-B746-9BF0-896A36921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73892"/>
            <a:ext cx="8187587" cy="2163668"/>
          </a:xfrm>
        </p:spPr>
        <p:txBody>
          <a:bodyPr>
            <a:noAutofit/>
          </a:bodyPr>
          <a:lstStyle/>
          <a:p>
            <a:r>
              <a:rPr lang="en-US" sz="2200" dirty="0" smtClean="0"/>
              <a:t>Proverbs 25:16 “</a:t>
            </a:r>
            <a:r>
              <a:rPr lang="en-US" sz="2200" i="1" dirty="0" smtClean="0"/>
              <a:t>Have </a:t>
            </a:r>
            <a:r>
              <a:rPr lang="en-US" sz="2200" i="1" dirty="0"/>
              <a:t>you found honey? Eat only </a:t>
            </a:r>
            <a:r>
              <a:rPr lang="en-US" sz="2200" i="1" dirty="0" smtClean="0"/>
              <a:t>what </a:t>
            </a:r>
            <a:r>
              <a:rPr lang="en-US" sz="2200" i="1" dirty="0"/>
              <a:t>you </a:t>
            </a:r>
            <a:r>
              <a:rPr lang="en-US" sz="2200" i="1" dirty="0" smtClean="0"/>
              <a:t>need, that </a:t>
            </a:r>
            <a:r>
              <a:rPr lang="en-US" sz="2200" i="1" dirty="0"/>
              <a:t>you not have it in excess and vomit it</a:t>
            </a:r>
            <a:r>
              <a:rPr lang="en-US" sz="2200" i="1" dirty="0" smtClean="0"/>
              <a:t>.</a:t>
            </a:r>
            <a:r>
              <a:rPr lang="en-US" sz="2200" dirty="0" smtClean="0"/>
              <a:t>”</a:t>
            </a:r>
            <a:endParaRPr lang="en-US" sz="2200" dirty="0"/>
          </a:p>
          <a:p>
            <a:r>
              <a:rPr lang="en-US" sz="2200" dirty="0" smtClean="0"/>
              <a:t>Galatians 5:22-24 “</a:t>
            </a:r>
            <a:r>
              <a:rPr lang="en-US" sz="2200" i="1" baseline="30000" dirty="0" smtClean="0"/>
              <a:t>22</a:t>
            </a:r>
            <a:r>
              <a:rPr lang="en-US" sz="2200" i="1" dirty="0" smtClean="0"/>
              <a:t>But </a:t>
            </a:r>
            <a:r>
              <a:rPr lang="en-US" sz="2200" i="1" dirty="0"/>
              <a:t>the fruit of the Spirit is love, joy, peace, patience, kindness, goodness, faithfulness, </a:t>
            </a:r>
            <a:r>
              <a:rPr lang="en-US" sz="2200" i="1" baseline="30000" dirty="0" smtClean="0"/>
              <a:t>23</a:t>
            </a:r>
            <a:r>
              <a:rPr lang="en-US" sz="2200" i="1" dirty="0" smtClean="0"/>
              <a:t>gentleness</a:t>
            </a:r>
            <a:r>
              <a:rPr lang="en-US" sz="2200" i="1" dirty="0"/>
              <a:t>, self-control; against such things there is no law. </a:t>
            </a:r>
            <a:r>
              <a:rPr lang="en-US" sz="2200" i="1" baseline="30000" dirty="0" smtClean="0"/>
              <a:t>24</a:t>
            </a:r>
            <a:r>
              <a:rPr lang="en-US" sz="2200" i="1" dirty="0" smtClean="0"/>
              <a:t>Now those who belong to Christ </a:t>
            </a:r>
            <a:r>
              <a:rPr lang="en-US" sz="2200" i="1" dirty="0"/>
              <a:t>Jesus have crucified the flesh with its </a:t>
            </a:r>
            <a:r>
              <a:rPr lang="en-US" sz="2200" i="1" dirty="0" smtClean="0"/>
              <a:t>passions </a:t>
            </a:r>
            <a:r>
              <a:rPr lang="en-US" sz="2200" i="1" dirty="0"/>
              <a:t>and desires</a:t>
            </a:r>
            <a:r>
              <a:rPr lang="en-US" sz="2200" i="1" dirty="0" smtClean="0"/>
              <a:t>.</a:t>
            </a:r>
            <a:r>
              <a:rPr lang="en-US" sz="2200" dirty="0" smtClean="0"/>
              <a:t>”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84908F1-056A-9A14-D6FE-6A3D1CCAA835}"/>
              </a:ext>
            </a:extLst>
          </p:cNvPr>
          <p:cNvSpPr/>
          <p:nvPr/>
        </p:nvSpPr>
        <p:spPr>
          <a:xfrm>
            <a:off x="6382259" y="4128030"/>
            <a:ext cx="1597237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Calibri" panose="020F0502020204030204"/>
              </a:rPr>
              <a:t>Self-control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84908F1-056A-9A14-D6FE-6A3D1CCAA835}"/>
              </a:ext>
            </a:extLst>
          </p:cNvPr>
          <p:cNvSpPr/>
          <p:nvPr/>
        </p:nvSpPr>
        <p:spPr>
          <a:xfrm>
            <a:off x="1002539" y="4128030"/>
            <a:ext cx="1950973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Calibri" panose="020F0502020204030204"/>
              </a:rPr>
              <a:t>Self-indulgence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3081401" y="4131748"/>
            <a:ext cx="3108960" cy="315532"/>
          </a:xfrm>
          <a:prstGeom prst="left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C84908F1-056A-9A14-D6FE-6A3D1CCAA835}"/>
              </a:ext>
            </a:extLst>
          </p:cNvPr>
          <p:cNvSpPr/>
          <p:nvPr/>
        </p:nvSpPr>
        <p:spPr>
          <a:xfrm>
            <a:off x="6379211" y="3439182"/>
            <a:ext cx="2228872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Calibri" panose="020F0502020204030204"/>
              </a:rPr>
              <a:t>Fruits of the Spirit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C84908F1-056A-9A14-D6FE-6A3D1CCAA835}"/>
              </a:ext>
            </a:extLst>
          </p:cNvPr>
          <p:cNvSpPr/>
          <p:nvPr/>
        </p:nvSpPr>
        <p:spPr>
          <a:xfrm>
            <a:off x="667513" y="3439182"/>
            <a:ext cx="2282952" cy="319250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Calibri" panose="020F0502020204030204"/>
              </a:rPr>
              <a:t>Works of the flesh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3078353" y="3442900"/>
            <a:ext cx="3108960" cy="315532"/>
          </a:xfrm>
          <a:prstGeom prst="left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90361" y="3182112"/>
            <a:ext cx="2545866" cy="145389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7140" y="3182112"/>
            <a:ext cx="2504262" cy="145389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7021FF0A-BFB7-B746-9BF0-896A369215E1}"/>
              </a:ext>
            </a:extLst>
          </p:cNvPr>
          <p:cNvSpPr txBox="1">
            <a:spLocks/>
          </p:cNvSpPr>
          <p:nvPr/>
        </p:nvSpPr>
        <p:spPr>
          <a:xfrm>
            <a:off x="548639" y="4816878"/>
            <a:ext cx="8187587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“</a:t>
            </a:r>
            <a:r>
              <a:rPr lang="en-US" sz="2200" i="1" dirty="0"/>
              <a:t>To indulge the self or the flesh means to yield to fleshly lusts and cater to one’s carnal appetites</a:t>
            </a:r>
            <a:r>
              <a:rPr lang="en-US" sz="2200" i="1" dirty="0" smtClean="0"/>
              <a:t>.”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06349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A85291-88E5-084B-A491-19FFC9BB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3058"/>
            <a:ext cx="7886700" cy="857264"/>
          </a:xfrm>
        </p:spPr>
        <p:txBody>
          <a:bodyPr/>
          <a:lstStyle/>
          <a:p>
            <a:r>
              <a:rPr lang="en-US" dirty="0" smtClean="0"/>
              <a:t>What is it NOT?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21FF0A-BFB7-B746-9BF0-896A36921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173892"/>
            <a:ext cx="8242451" cy="1029813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There’s a difference between godly enjoyment and self-indulgence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7021FF0A-BFB7-B746-9BF0-896A369215E1}"/>
              </a:ext>
            </a:extLst>
          </p:cNvPr>
          <p:cNvSpPr txBox="1">
            <a:spLocks/>
          </p:cNvSpPr>
          <p:nvPr/>
        </p:nvSpPr>
        <p:spPr>
          <a:xfrm>
            <a:off x="210312" y="4533413"/>
            <a:ext cx="8714231" cy="986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i="1" dirty="0" smtClean="0"/>
              <a:t>Not righteous satisfaction of a God-centered need or desire, but succumbing uncontrollably to a worldly and </a:t>
            </a:r>
            <a:r>
              <a:rPr lang="en-US" sz="2200" b="1" i="1" u="sng" dirty="0" smtClean="0"/>
              <a:t>self-centered</a:t>
            </a:r>
            <a:r>
              <a:rPr lang="en-US" sz="2200" i="1" dirty="0" smtClean="0"/>
              <a:t> lust to the dishonor of God and to the harm of ourselves and others.</a:t>
            </a:r>
            <a:endParaRPr lang="en-US" sz="2200" i="1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7021FF0A-BFB7-B746-9BF0-896A369215E1}"/>
              </a:ext>
            </a:extLst>
          </p:cNvPr>
          <p:cNvSpPr txBox="1">
            <a:spLocks/>
          </p:cNvSpPr>
          <p:nvPr/>
        </p:nvSpPr>
        <p:spPr>
          <a:xfrm>
            <a:off x="160434" y="2093976"/>
            <a:ext cx="4494692" cy="2247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u="sng" dirty="0" smtClean="0"/>
              <a:t>Proverbs 25:16 </a:t>
            </a:r>
            <a:r>
              <a:rPr lang="en-US" sz="1500" dirty="0" smtClean="0"/>
              <a:t>- </a:t>
            </a:r>
            <a:r>
              <a:rPr lang="en-US" sz="1500" dirty="0"/>
              <a:t>“</a:t>
            </a:r>
            <a:r>
              <a:rPr lang="en-US" sz="1500" i="1" dirty="0"/>
              <a:t>Have you found honey? Eat only what you need, that you not have it in excess and vomit it</a:t>
            </a:r>
            <a:r>
              <a:rPr lang="en-US" sz="1500" i="1" dirty="0" smtClean="0"/>
              <a:t>.</a:t>
            </a:r>
            <a:r>
              <a:rPr lang="en-US" sz="1500" dirty="0" smtClean="0"/>
              <a:t>”</a:t>
            </a:r>
          </a:p>
          <a:p>
            <a:pPr marL="0" indent="0">
              <a:buNone/>
            </a:pPr>
            <a:r>
              <a:rPr lang="en-US" sz="1500" u="sng" dirty="0"/>
              <a:t>Genesis 2:16-17</a:t>
            </a:r>
            <a:r>
              <a:rPr lang="en-US" sz="1500" dirty="0"/>
              <a:t> – “</a:t>
            </a:r>
            <a:r>
              <a:rPr lang="en-US" sz="1500" i="1" dirty="0"/>
              <a:t>The Lord God commanded the man, saying, </a:t>
            </a:r>
            <a:r>
              <a:rPr lang="en-US" sz="1500" i="1" dirty="0" smtClean="0"/>
              <a:t>‘From </a:t>
            </a:r>
            <a:r>
              <a:rPr lang="en-US" sz="1500" i="1" dirty="0"/>
              <a:t>any tree of the garden you may eat freely; </a:t>
            </a:r>
            <a:r>
              <a:rPr lang="en-US" sz="1500" i="1" dirty="0" smtClean="0"/>
              <a:t>but </a:t>
            </a:r>
            <a:r>
              <a:rPr lang="en-US" sz="1500" i="1" dirty="0"/>
              <a:t>from the tree of the knowledge of good and evil you shall not </a:t>
            </a:r>
            <a:r>
              <a:rPr lang="en-US" sz="1500" i="1" dirty="0" smtClean="0"/>
              <a:t>eat</a:t>
            </a:r>
            <a:r>
              <a:rPr lang="en-US" sz="1500" i="1" dirty="0"/>
              <a:t>, for in the day that you eat from it you will surely die</a:t>
            </a:r>
            <a:r>
              <a:rPr lang="en-US" sz="1500" i="1" dirty="0" smtClean="0"/>
              <a:t>.’</a:t>
            </a:r>
            <a:r>
              <a:rPr lang="en-US" sz="1500" dirty="0" smtClean="0"/>
              <a:t>”</a:t>
            </a:r>
          </a:p>
          <a:p>
            <a:pPr marL="0" indent="0">
              <a:buNone/>
            </a:pPr>
            <a:r>
              <a:rPr lang="en-US" sz="1500" u="sng" dirty="0" smtClean="0"/>
              <a:t>Proverbs 5:18,20</a:t>
            </a:r>
            <a:r>
              <a:rPr lang="en-US" sz="1500" dirty="0" smtClean="0"/>
              <a:t>– “</a:t>
            </a:r>
            <a:r>
              <a:rPr lang="en-US" sz="1500" i="1" dirty="0"/>
              <a:t>Let your fountain be </a:t>
            </a:r>
            <a:r>
              <a:rPr lang="en-US" sz="1500" i="1" dirty="0" smtClean="0"/>
              <a:t>blessed, and </a:t>
            </a:r>
            <a:r>
              <a:rPr lang="en-US" sz="1500" i="1" dirty="0"/>
              <a:t>rejoice in the wife of your </a:t>
            </a:r>
            <a:r>
              <a:rPr lang="en-US" sz="1500" i="1" dirty="0" smtClean="0"/>
              <a:t>youth…Why </a:t>
            </a:r>
            <a:r>
              <a:rPr lang="en-US" sz="1500" i="1" dirty="0"/>
              <a:t>should you be intoxicated, my son, with a forbidden </a:t>
            </a:r>
            <a:r>
              <a:rPr lang="en-US" sz="1500" i="1" dirty="0" smtClean="0"/>
              <a:t>woman…?</a:t>
            </a:r>
            <a:r>
              <a:rPr lang="en-US" sz="1500" dirty="0" smtClean="0"/>
              <a:t>”</a:t>
            </a:r>
            <a:endParaRPr lang="en-US" sz="15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92024" y="2011680"/>
            <a:ext cx="877824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623543" y="1746504"/>
            <a:ext cx="0" cy="27066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800088" y="1746505"/>
            <a:ext cx="0" cy="27066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7021FF0A-BFB7-B746-9BF0-896A369215E1}"/>
              </a:ext>
            </a:extLst>
          </p:cNvPr>
          <p:cNvSpPr txBox="1">
            <a:spLocks/>
          </p:cNvSpPr>
          <p:nvPr/>
        </p:nvSpPr>
        <p:spPr>
          <a:xfrm>
            <a:off x="1636775" y="1606516"/>
            <a:ext cx="1435609" cy="510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u="sng" dirty="0" smtClean="0"/>
              <a:t>Scripture</a:t>
            </a:r>
            <a:endParaRPr lang="en-US" sz="2000" b="1" u="sng" dirty="0"/>
          </a:p>
          <a:p>
            <a:pPr marL="0" indent="0" algn="ctr">
              <a:buNone/>
            </a:pPr>
            <a:r>
              <a:rPr lang="en-US" sz="2000" b="1" u="sng" dirty="0" smtClean="0"/>
              <a:t/>
            </a:r>
            <a:br>
              <a:rPr lang="en-US" sz="2000" b="1" u="sng" dirty="0" smtClean="0"/>
            </a:br>
            <a:endParaRPr lang="en-US" sz="2000" b="1" u="sng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7021FF0A-BFB7-B746-9BF0-896A369215E1}"/>
              </a:ext>
            </a:extLst>
          </p:cNvPr>
          <p:cNvSpPr txBox="1">
            <a:spLocks/>
          </p:cNvSpPr>
          <p:nvPr/>
        </p:nvSpPr>
        <p:spPr>
          <a:xfrm>
            <a:off x="4498849" y="1606516"/>
            <a:ext cx="2301238" cy="510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u="sng" dirty="0" smtClean="0"/>
              <a:t>Godly Enjoyment</a:t>
            </a:r>
            <a:endParaRPr lang="en-US" sz="2000" b="1" u="sng" dirty="0"/>
          </a:p>
          <a:p>
            <a:pPr marL="0" indent="0" algn="ctr">
              <a:buNone/>
            </a:pPr>
            <a:r>
              <a:rPr lang="en-US" sz="2000" b="1" u="sng" dirty="0" smtClean="0"/>
              <a:t/>
            </a:r>
            <a:br>
              <a:rPr lang="en-US" sz="2000" b="1" u="sng" dirty="0" smtClean="0"/>
            </a:br>
            <a:endParaRPr lang="en-US" sz="2000" b="1" u="sng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7021FF0A-BFB7-B746-9BF0-896A369215E1}"/>
              </a:ext>
            </a:extLst>
          </p:cNvPr>
          <p:cNvSpPr txBox="1">
            <a:spLocks/>
          </p:cNvSpPr>
          <p:nvPr/>
        </p:nvSpPr>
        <p:spPr>
          <a:xfrm>
            <a:off x="6800087" y="1606516"/>
            <a:ext cx="2301238" cy="510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u="sng" dirty="0" smtClean="0"/>
              <a:t>Self-indulgence</a:t>
            </a:r>
            <a:endParaRPr lang="en-US" sz="2000" b="1" u="sng" dirty="0"/>
          </a:p>
          <a:p>
            <a:pPr marL="0" indent="0" algn="ctr">
              <a:buNone/>
            </a:pPr>
            <a:r>
              <a:rPr lang="en-US" sz="2000" b="1" u="sng" dirty="0" smtClean="0"/>
              <a:t/>
            </a:r>
            <a:br>
              <a:rPr lang="en-US" sz="2000" b="1" u="sng" dirty="0" smtClean="0"/>
            </a:br>
            <a:endParaRPr lang="en-US" sz="2000" b="1" u="sng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7021FF0A-BFB7-B746-9BF0-896A369215E1}"/>
              </a:ext>
            </a:extLst>
          </p:cNvPr>
          <p:cNvSpPr txBox="1">
            <a:spLocks/>
          </p:cNvSpPr>
          <p:nvPr/>
        </p:nvSpPr>
        <p:spPr>
          <a:xfrm>
            <a:off x="4563966" y="2118360"/>
            <a:ext cx="2285998" cy="403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Food in moderation</a:t>
            </a:r>
            <a:endParaRPr lang="en-US" sz="140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7021FF0A-BFB7-B746-9BF0-896A369215E1}"/>
              </a:ext>
            </a:extLst>
          </p:cNvPr>
          <p:cNvSpPr txBox="1">
            <a:spLocks/>
          </p:cNvSpPr>
          <p:nvPr/>
        </p:nvSpPr>
        <p:spPr>
          <a:xfrm>
            <a:off x="6824472" y="2124456"/>
            <a:ext cx="2285998" cy="425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Food in excess, gluttony</a:t>
            </a:r>
            <a:endParaRPr lang="en-US" sz="1400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92024" y="2583873"/>
            <a:ext cx="877824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92024" y="3717177"/>
            <a:ext cx="877824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7021FF0A-BFB7-B746-9BF0-896A369215E1}"/>
              </a:ext>
            </a:extLst>
          </p:cNvPr>
          <p:cNvSpPr txBox="1">
            <a:spLocks/>
          </p:cNvSpPr>
          <p:nvPr/>
        </p:nvSpPr>
        <p:spPr>
          <a:xfrm>
            <a:off x="4570062" y="2570019"/>
            <a:ext cx="2285998" cy="403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Any other tree,</a:t>
            </a:r>
            <a:endParaRPr lang="en-US" sz="16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In communion with God,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Reliant on God,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Brings life</a:t>
            </a:r>
            <a:endParaRPr lang="en-US" sz="1600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7021FF0A-BFB7-B746-9BF0-896A369215E1}"/>
              </a:ext>
            </a:extLst>
          </p:cNvPr>
          <p:cNvSpPr txBox="1">
            <a:spLocks/>
          </p:cNvSpPr>
          <p:nvPr/>
        </p:nvSpPr>
        <p:spPr>
          <a:xfrm>
            <a:off x="6830568" y="2570019"/>
            <a:ext cx="2285998" cy="425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Forbidden tree,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In rebellion to God, Reliant on self,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Brings harm/death</a:t>
            </a:r>
            <a:endParaRPr lang="en-US" sz="1400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7021FF0A-BFB7-B746-9BF0-896A369215E1}"/>
              </a:ext>
            </a:extLst>
          </p:cNvPr>
          <p:cNvSpPr txBox="1">
            <a:spLocks/>
          </p:cNvSpPr>
          <p:nvPr/>
        </p:nvSpPr>
        <p:spPr>
          <a:xfrm>
            <a:off x="4576158" y="3803904"/>
            <a:ext cx="2285998" cy="403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Marriage</a:t>
            </a:r>
            <a:endParaRPr lang="en-US" sz="1400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7021FF0A-BFB7-B746-9BF0-896A369215E1}"/>
              </a:ext>
            </a:extLst>
          </p:cNvPr>
          <p:cNvSpPr txBox="1">
            <a:spLocks/>
          </p:cNvSpPr>
          <p:nvPr/>
        </p:nvSpPr>
        <p:spPr>
          <a:xfrm>
            <a:off x="6836664" y="3691128"/>
            <a:ext cx="2285998" cy="425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Adultery,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sexual immorality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507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  <p:bldP spid="36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A85291-88E5-084B-A491-19FFC9BB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193058"/>
            <a:ext cx="8306459" cy="857264"/>
          </a:xfrm>
        </p:spPr>
        <p:txBody>
          <a:bodyPr>
            <a:normAutofit/>
          </a:bodyPr>
          <a:lstStyle/>
          <a:p>
            <a:r>
              <a:rPr lang="en-US" dirty="0" smtClean="0"/>
              <a:t>An interesting example of self-indulgence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21FF0A-BFB7-B746-9BF0-896A36921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173892"/>
            <a:ext cx="8242451" cy="2383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Mathew 23:25 </a:t>
            </a:r>
            <a:r>
              <a:rPr lang="en-US" sz="2200" dirty="0" smtClean="0"/>
              <a:t>“</a:t>
            </a:r>
            <a:r>
              <a:rPr lang="en-US" sz="2200" i="1" dirty="0" smtClean="0"/>
              <a:t>Woe </a:t>
            </a:r>
            <a:r>
              <a:rPr lang="en-US" sz="2200" i="1" dirty="0"/>
              <a:t>to you, scribes and Pharisees, hypocrites! For you clean the outside of the cup and the plate, but inside they are full of greed and </a:t>
            </a:r>
            <a:r>
              <a:rPr lang="en-US" sz="2200" b="1" i="1" u="sng" dirty="0" smtClean="0">
                <a:solidFill>
                  <a:srgbClr val="FFFF00"/>
                </a:solidFill>
              </a:rPr>
              <a:t>self-indulgence</a:t>
            </a:r>
            <a:r>
              <a:rPr lang="en-US" sz="2200" i="1" dirty="0" smtClean="0"/>
              <a:t>.”</a:t>
            </a:r>
          </a:p>
          <a:p>
            <a:r>
              <a:rPr lang="en-US" sz="2200" dirty="0" smtClean="0"/>
              <a:t>Greek: “</a:t>
            </a:r>
            <a:r>
              <a:rPr lang="el-GR" sz="2200" dirty="0" err="1"/>
              <a:t>ἀκρασία</a:t>
            </a:r>
            <a:r>
              <a:rPr lang="en-US" sz="2200" dirty="0" smtClean="0"/>
              <a:t>” (“</a:t>
            </a:r>
            <a:r>
              <a:rPr lang="en-US" sz="2200" dirty="0" err="1" smtClean="0"/>
              <a:t>akrasia</a:t>
            </a:r>
            <a:r>
              <a:rPr lang="en-US" sz="2200" dirty="0" smtClean="0"/>
              <a:t>”)</a:t>
            </a:r>
          </a:p>
          <a:p>
            <a:pPr lvl="1"/>
            <a:r>
              <a:rPr lang="en-US" sz="1800" dirty="0" smtClean="0"/>
              <a:t>Compound word literally meaning </a:t>
            </a:r>
            <a:r>
              <a:rPr lang="en-US" sz="1800" u="sng" dirty="0" smtClean="0"/>
              <a:t>not prevailing</a:t>
            </a:r>
            <a:r>
              <a:rPr lang="en-US" sz="1800" dirty="0" smtClean="0"/>
              <a:t>, </a:t>
            </a:r>
            <a:r>
              <a:rPr lang="en-US" sz="1800" u="sng" dirty="0" smtClean="0"/>
              <a:t>not having strength or power</a:t>
            </a:r>
          </a:p>
          <a:p>
            <a:r>
              <a:rPr lang="en-US" sz="2200" dirty="0" smtClean="0"/>
              <a:t>Why would Jesus use this word to rebuke the scribes and Pharisees?</a:t>
            </a:r>
          </a:p>
          <a:p>
            <a:r>
              <a:rPr lang="en-US" sz="2200" dirty="0" smtClean="0"/>
              <a:t>What does this teach us about the nature of self-indulgence?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24677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A85291-88E5-084B-A491-19FFC9BB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193058"/>
            <a:ext cx="8306459" cy="857264"/>
          </a:xfrm>
        </p:spPr>
        <p:txBody>
          <a:bodyPr>
            <a:normAutofit/>
          </a:bodyPr>
          <a:lstStyle/>
          <a:p>
            <a:r>
              <a:rPr lang="en-US" dirty="0" smtClean="0"/>
              <a:t>The result of self-indulgence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21FF0A-BFB7-B746-9BF0-896A36921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173892"/>
            <a:ext cx="8242451" cy="2383124"/>
          </a:xfrm>
        </p:spPr>
        <p:txBody>
          <a:bodyPr>
            <a:noAutofit/>
          </a:bodyPr>
          <a:lstStyle/>
          <a:p>
            <a:r>
              <a:rPr lang="en-US" sz="2200" dirty="0" smtClean="0"/>
              <a:t>Ecclesiastes 2:1, 10-11</a:t>
            </a:r>
          </a:p>
          <a:p>
            <a:pPr lvl="1"/>
            <a:r>
              <a:rPr lang="en-US" sz="1800" dirty="0" smtClean="0"/>
              <a:t>Vanity, momentary pleasure with no lasting value</a:t>
            </a:r>
          </a:p>
          <a:p>
            <a:r>
              <a:rPr lang="en-US" sz="2200" dirty="0" smtClean="0"/>
              <a:t>2 Peter 2:17-19</a:t>
            </a:r>
          </a:p>
          <a:p>
            <a:pPr lvl="1"/>
            <a:r>
              <a:rPr lang="en-US" sz="1800" dirty="0" smtClean="0"/>
              <a:t>Enslavement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23713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A85291-88E5-084B-A491-19FFC9BB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193058"/>
            <a:ext cx="8306459" cy="857264"/>
          </a:xfrm>
        </p:spPr>
        <p:txBody>
          <a:bodyPr>
            <a:normAutofit/>
          </a:bodyPr>
          <a:lstStyle/>
          <a:p>
            <a:r>
              <a:rPr lang="en-US" dirty="0" smtClean="0"/>
              <a:t>The remedy for self-indulgence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21FF0A-BFB7-B746-9BF0-896A36921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173892"/>
            <a:ext cx="8242451" cy="3873596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prodigal son (Luke 15:11-32)</a:t>
            </a:r>
          </a:p>
          <a:p>
            <a:pPr lvl="1"/>
            <a:r>
              <a:rPr lang="en-US" sz="1800" dirty="0" smtClean="0"/>
              <a:t>“...</a:t>
            </a:r>
            <a:r>
              <a:rPr lang="en-US" sz="1800" i="1" dirty="0" smtClean="0"/>
              <a:t>squandered his property in reckless living</a:t>
            </a:r>
            <a:r>
              <a:rPr lang="en-US" sz="1800" dirty="0" smtClean="0"/>
              <a:t>.” v. 13</a:t>
            </a:r>
          </a:p>
          <a:p>
            <a:pPr lvl="1"/>
            <a:r>
              <a:rPr lang="en-US" sz="1800" dirty="0" smtClean="0"/>
              <a:t>“…</a:t>
            </a:r>
            <a:r>
              <a:rPr lang="en-US" sz="1800" i="1" dirty="0" smtClean="0"/>
              <a:t>hired himself out to a citizen of that country</a:t>
            </a:r>
            <a:r>
              <a:rPr lang="en-US" sz="1800" dirty="0" smtClean="0"/>
              <a:t>…</a:t>
            </a:r>
            <a:r>
              <a:rPr lang="en-US" sz="1800" i="1" dirty="0" smtClean="0"/>
              <a:t>” </a:t>
            </a:r>
            <a:r>
              <a:rPr lang="en-US" sz="1800" dirty="0" smtClean="0"/>
              <a:t>v. 15</a:t>
            </a:r>
          </a:p>
          <a:p>
            <a:pPr lvl="1"/>
            <a:r>
              <a:rPr lang="en-US" sz="1800" dirty="0" smtClean="0"/>
              <a:t>“…</a:t>
            </a:r>
            <a:r>
              <a:rPr lang="en-US" sz="1800" i="1" dirty="0" smtClean="0"/>
              <a:t>but when he came to his senses</a:t>
            </a:r>
            <a:r>
              <a:rPr lang="en-US" sz="1800" dirty="0" smtClean="0"/>
              <a:t>…</a:t>
            </a:r>
            <a:r>
              <a:rPr lang="en-US" sz="1800" i="1" dirty="0" smtClean="0"/>
              <a:t>” </a:t>
            </a:r>
            <a:r>
              <a:rPr lang="en-US" sz="1800" dirty="0"/>
              <a:t>v. </a:t>
            </a:r>
            <a:r>
              <a:rPr lang="en-US" sz="1800" dirty="0" smtClean="0"/>
              <a:t>17</a:t>
            </a:r>
          </a:p>
          <a:p>
            <a:pPr lvl="1"/>
            <a:r>
              <a:rPr lang="en-US" sz="1800" b="1" u="sng" dirty="0" smtClean="0"/>
              <a:t>Ultimately a change of master</a:t>
            </a:r>
          </a:p>
          <a:p>
            <a:r>
              <a:rPr lang="en-US" sz="2200" dirty="0" smtClean="0"/>
              <a:t>The severity of the change</a:t>
            </a:r>
            <a:endParaRPr lang="en-US" sz="1800" dirty="0"/>
          </a:p>
          <a:p>
            <a:pPr lvl="1"/>
            <a:r>
              <a:rPr lang="en-US" sz="1800" dirty="0" smtClean="0"/>
              <a:t>Galatians 5:24 </a:t>
            </a:r>
            <a:r>
              <a:rPr lang="en-US" sz="1800" dirty="0"/>
              <a:t>–</a:t>
            </a:r>
            <a:r>
              <a:rPr lang="en-US" sz="1800" dirty="0" smtClean="0"/>
              <a:t> “</a:t>
            </a:r>
            <a:r>
              <a:rPr lang="en-US" sz="1800" i="1" dirty="0" smtClean="0"/>
              <a:t>Now </a:t>
            </a:r>
            <a:r>
              <a:rPr lang="en-US" sz="1800" i="1" dirty="0"/>
              <a:t>those who </a:t>
            </a:r>
            <a:r>
              <a:rPr lang="en-US" sz="1800" i="1" dirty="0" smtClean="0"/>
              <a:t>belong </a:t>
            </a:r>
            <a:r>
              <a:rPr lang="en-US" sz="1800" i="1" dirty="0"/>
              <a:t>to Christ Jesus have </a:t>
            </a:r>
            <a:r>
              <a:rPr lang="en-US" sz="1800" b="1" i="1" u="sng" dirty="0"/>
              <a:t>crucified the flesh </a:t>
            </a:r>
            <a:r>
              <a:rPr lang="en-US" sz="1800" i="1" dirty="0"/>
              <a:t>with its passions and desires</a:t>
            </a:r>
            <a:r>
              <a:rPr lang="en-US" sz="1800" i="1" dirty="0" smtClean="0"/>
              <a:t>.</a:t>
            </a:r>
            <a:r>
              <a:rPr lang="en-US" sz="1800" dirty="0" smtClean="0"/>
              <a:t>”</a:t>
            </a:r>
          </a:p>
          <a:p>
            <a:pPr lvl="1"/>
            <a:r>
              <a:rPr lang="en-US" sz="1800" dirty="0"/>
              <a:t>2 Timothy 2:22 – “</a:t>
            </a:r>
            <a:r>
              <a:rPr lang="en-US" sz="1800" i="1" dirty="0"/>
              <a:t>Now </a:t>
            </a:r>
            <a:r>
              <a:rPr lang="en-US" sz="1800" b="1" i="1" u="sng" dirty="0"/>
              <a:t>flee</a:t>
            </a:r>
            <a:r>
              <a:rPr lang="en-US" sz="1800" i="1" dirty="0"/>
              <a:t> from youthful lusts and pursue righteousness, faith, love and peace, with those who call on the Lord from a pure heart</a:t>
            </a:r>
            <a:r>
              <a:rPr lang="en-US" sz="1800" i="1" dirty="0" smtClean="0"/>
              <a:t>.</a:t>
            </a:r>
            <a:r>
              <a:rPr lang="en-US" sz="1800" dirty="0" smtClean="0"/>
              <a:t>”</a:t>
            </a:r>
          </a:p>
          <a:p>
            <a:pPr lvl="1"/>
            <a:r>
              <a:rPr lang="en-US" sz="1800" dirty="0"/>
              <a:t>1 Peter 2:11 – “</a:t>
            </a:r>
            <a:r>
              <a:rPr lang="en-US" sz="1800" i="1" dirty="0"/>
              <a:t>Beloved, I urge you as aliens and strangers to abstain from fleshly lusts which </a:t>
            </a:r>
            <a:r>
              <a:rPr lang="en-US" sz="1800" b="1" i="1" u="sng" dirty="0"/>
              <a:t>wage war</a:t>
            </a:r>
            <a:r>
              <a:rPr lang="en-US" sz="1800" i="1" dirty="0"/>
              <a:t> against the soul</a:t>
            </a:r>
            <a:r>
              <a:rPr lang="en-US" sz="1800" i="1" dirty="0" smtClean="0"/>
              <a:t>.</a:t>
            </a:r>
            <a:r>
              <a:rPr lang="en-US" sz="1800" dirty="0" smtClean="0"/>
              <a:t>”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01729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A85291-88E5-084B-A491-19FFC9BB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193058"/>
            <a:ext cx="8485631" cy="857264"/>
          </a:xfrm>
        </p:spPr>
        <p:txBody>
          <a:bodyPr>
            <a:normAutofit/>
          </a:bodyPr>
          <a:lstStyle/>
          <a:p>
            <a:r>
              <a:rPr lang="en-US" dirty="0" smtClean="0"/>
              <a:t>Empowerment for self-control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21FF0A-BFB7-B746-9BF0-896A36921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1173892"/>
            <a:ext cx="5855867" cy="3873596"/>
          </a:xfrm>
        </p:spPr>
        <p:txBody>
          <a:bodyPr>
            <a:noAutofit/>
          </a:bodyPr>
          <a:lstStyle/>
          <a:p>
            <a:r>
              <a:rPr lang="en-US" sz="2200" dirty="0"/>
              <a:t>Titus </a:t>
            </a:r>
            <a:r>
              <a:rPr lang="en-US" sz="2200" dirty="0" smtClean="0"/>
              <a:t>2:11-14 – “</a:t>
            </a:r>
            <a:r>
              <a:rPr lang="en-US" sz="2200" i="1" dirty="0" smtClean="0"/>
              <a:t>For </a:t>
            </a:r>
            <a:r>
              <a:rPr lang="en-US" sz="2200" i="1" dirty="0"/>
              <a:t>the grace of God has appeared, bringing salvation for all people</a:t>
            </a:r>
            <a:r>
              <a:rPr lang="en-US" sz="2200" i="1" dirty="0" smtClean="0"/>
              <a:t>, </a:t>
            </a:r>
            <a:r>
              <a:rPr lang="en-US" sz="2200" i="1" dirty="0"/>
              <a:t>training us to renounce ungodliness and worldly passions, and to live self-controlled, upright, and godly lives in the present age</a:t>
            </a:r>
            <a:r>
              <a:rPr lang="en-US" sz="2200" i="1" dirty="0" smtClean="0"/>
              <a:t>, </a:t>
            </a:r>
            <a:r>
              <a:rPr lang="en-US" sz="2200" i="1" dirty="0"/>
              <a:t>waiting for our blessed hope, the appearing of the glory of our great God and Savior Jesus Christ</a:t>
            </a:r>
            <a:r>
              <a:rPr lang="en-US" sz="2200" i="1" dirty="0" smtClean="0"/>
              <a:t>, </a:t>
            </a:r>
            <a:r>
              <a:rPr lang="en-US" sz="2200" i="1" dirty="0"/>
              <a:t>who gave himself for us to redeem us from all lawlessness and to purify for himself a people for his own possession who are zealous for good works.</a:t>
            </a:r>
            <a:r>
              <a:rPr lang="en-US" sz="2200" dirty="0"/>
              <a:t>”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C84908F1-056A-9A14-D6FE-6A3D1CCAA835}"/>
              </a:ext>
            </a:extLst>
          </p:cNvPr>
          <p:cNvSpPr/>
          <p:nvPr/>
        </p:nvSpPr>
        <p:spPr>
          <a:xfrm>
            <a:off x="265176" y="1237900"/>
            <a:ext cx="2609088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Calibri" panose="020F0502020204030204"/>
              </a:rPr>
              <a:t>Grace of God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C84908F1-056A-9A14-D6FE-6A3D1CCAA835}"/>
              </a:ext>
            </a:extLst>
          </p:cNvPr>
          <p:cNvSpPr/>
          <p:nvPr/>
        </p:nvSpPr>
        <p:spPr>
          <a:xfrm>
            <a:off x="265176" y="1664620"/>
            <a:ext cx="2609088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Calibri" panose="020F0502020204030204"/>
              </a:rPr>
              <a:t>Salvation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C84908F1-056A-9A14-D6FE-6A3D1CCAA835}"/>
              </a:ext>
            </a:extLst>
          </p:cNvPr>
          <p:cNvSpPr/>
          <p:nvPr/>
        </p:nvSpPr>
        <p:spPr>
          <a:xfrm>
            <a:off x="265176" y="2679604"/>
            <a:ext cx="2609088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noProof="0" smtClean="0">
                <a:solidFill>
                  <a:schemeClr val="bg1"/>
                </a:solidFill>
                <a:latin typeface="Calibri" panose="020F0502020204030204"/>
              </a:rPr>
              <a:t>Hope of Christ’s glory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84908F1-056A-9A14-D6FE-6A3D1CCAA835}"/>
              </a:ext>
            </a:extLst>
          </p:cNvPr>
          <p:cNvSpPr/>
          <p:nvPr/>
        </p:nvSpPr>
        <p:spPr>
          <a:xfrm>
            <a:off x="265176" y="3270916"/>
            <a:ext cx="2609088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Calibri" panose="020F0502020204030204"/>
              </a:rPr>
              <a:t>Redemption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84908F1-056A-9A14-D6FE-6A3D1CCAA835}"/>
              </a:ext>
            </a:extLst>
          </p:cNvPr>
          <p:cNvSpPr/>
          <p:nvPr/>
        </p:nvSpPr>
        <p:spPr>
          <a:xfrm>
            <a:off x="265176" y="3889660"/>
            <a:ext cx="2609088" cy="322968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Calibri" panose="020F0502020204030204"/>
              </a:rPr>
              <a:t>Zeal for good works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7097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7632</TotalTime>
  <Words>950</Words>
  <Application>Microsoft Office PowerPoint</Application>
  <PresentationFormat>On-screen Show (16:10)</PresentationFormat>
  <Paragraphs>90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Common Ground Question:</vt:lpstr>
      <vt:lpstr>PowerPoint Presentation</vt:lpstr>
      <vt:lpstr>Outline</vt:lpstr>
      <vt:lpstr>What is self-indulgence?</vt:lpstr>
      <vt:lpstr>What is it NOT?</vt:lpstr>
      <vt:lpstr>An interesting example of self-indulgence</vt:lpstr>
      <vt:lpstr>The result of self-indulgence</vt:lpstr>
      <vt:lpstr>The remedy for self-indulgence</vt:lpstr>
      <vt:lpstr>Empowerment for self-control</vt:lpstr>
      <vt:lpstr>The rewards of self-control</vt:lpstr>
      <vt:lpstr>Growing in self-control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Shumake</dc:creator>
  <cp:lastModifiedBy>Rich, Jason</cp:lastModifiedBy>
  <cp:revision>232</cp:revision>
  <dcterms:created xsi:type="dcterms:W3CDTF">2023-05-24T15:45:29Z</dcterms:created>
  <dcterms:modified xsi:type="dcterms:W3CDTF">2023-07-18T22:44:18Z</dcterms:modified>
</cp:coreProperties>
</file>