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87" r:id="rId2"/>
    <p:sldId id="256" r:id="rId3"/>
    <p:sldId id="316" r:id="rId4"/>
    <p:sldId id="317" r:id="rId5"/>
    <p:sldId id="319" r:id="rId6"/>
    <p:sldId id="266" r:id="rId7"/>
    <p:sldId id="318" r:id="rId8"/>
    <p:sldId id="320" r:id="rId9"/>
    <p:sldId id="315" r:id="rId10"/>
    <p:sldId id="321" r:id="rId11"/>
    <p:sldId id="258" r:id="rId1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0A8"/>
    <a:srgbClr val="0B8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3"/>
    <p:restoredTop sz="71351"/>
  </p:normalViewPr>
  <p:slideViewPr>
    <p:cSldViewPr snapToGrid="0" snapToObjects="1">
      <p:cViewPr varScale="1">
        <p:scale>
          <a:sx n="108" d="100"/>
          <a:sy n="108" d="100"/>
        </p:scale>
        <p:origin x="1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45C76-73BE-984C-A196-92DBE36584BA}" type="datetimeFigureOut">
              <a:rPr lang="en-US" smtClean="0"/>
              <a:t>7/5/23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9C588-45DB-BE44-AA2E-D4F6CBFEA7DB}" type="slidenum">
              <a:rPr lang="en-US" smtClean="0"/>
              <a:t>‹#›</a:t>
            </a:fld>
            <a:endParaRPr lang="en-US"/>
          </a:p>
        </p:txBody>
      </p:sp>
    </p:spTree>
    <p:extLst>
      <p:ext uri="{BB962C8B-B14F-4D97-AF65-F5344CB8AC3E}">
        <p14:creationId xmlns:p14="http://schemas.microsoft.com/office/powerpoint/2010/main" val="5257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lueletterbible.org/kjv/phl/4/7/s_1107007" TargetMode="External"/><Relationship Id="rId7" Type="http://schemas.openxmlformats.org/officeDocument/2006/relationships/hyperlink" Target="https://www.blueletterbible.org/kjv/col/2/18/s_110901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lueletterbible.org/kjv/eph/4/2/s_1101002" TargetMode="External"/><Relationship Id="rId5" Type="http://schemas.openxmlformats.org/officeDocument/2006/relationships/hyperlink" Target="https://www.blueletterbible.org/kjv/col/3/14/s_1110014" TargetMode="External"/><Relationship Id="rId4" Type="http://schemas.openxmlformats.org/officeDocument/2006/relationships/hyperlink" Target="https://www.blueletterbible.org/kjv/jhn/14/27/s_101102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not a doctor.  I’m not going to pretend to be.</a:t>
            </a:r>
          </a:p>
          <a:p>
            <a:endParaRPr lang="en-US" dirty="0"/>
          </a:p>
          <a:p>
            <a:r>
              <a:rPr lang="en-US" dirty="0"/>
              <a:t>I’m a Christian who believes very strongly that God cares for you and is active in our daily protection and guidance.  That in our walk with God – we will face some great challenges – which will stir up our fears – but that together with the Lord – we will be brought through the storms.</a:t>
            </a:r>
          </a:p>
          <a:p>
            <a:endParaRPr lang="en-US" dirty="0"/>
          </a:p>
          <a:p>
            <a:r>
              <a:rPr lang="en-US" dirty="0"/>
              <a:t>1.) Humility &amp; Timing… I don’t know what He is doing, and how He is doing it. But I know that in HIS TIME He will lift us up.</a:t>
            </a:r>
          </a:p>
          <a:p>
            <a:endParaRPr lang="en-US" dirty="0"/>
          </a:p>
          <a:p>
            <a:r>
              <a:rPr lang="en-US" dirty="0"/>
              <a:t>2.) Pray – He genuinely cares and genuinely wants to listen to my fears and concerns.  Tell Him what has captured our attention.</a:t>
            </a:r>
          </a:p>
          <a:p>
            <a:endParaRPr lang="en-US" dirty="0"/>
          </a:p>
          <a:p>
            <a:r>
              <a:rPr lang="en-US" dirty="0"/>
              <a:t>3.) Be Sober – Don’t lose your cool. Don’t be intoxicated by the dread, because Satan wants to attack while we are weak.</a:t>
            </a:r>
          </a:p>
          <a:p>
            <a:endParaRPr lang="en-US" dirty="0"/>
          </a:p>
          <a:p>
            <a:r>
              <a:rPr lang="en-US" dirty="0"/>
              <a:t>4.) vs. 9 – You are not alone. Christians experience strong anxieties. This battle may not be everyone’s battle, but it is certainly common.</a:t>
            </a:r>
          </a:p>
        </p:txBody>
      </p:sp>
      <p:sp>
        <p:nvSpPr>
          <p:cNvPr id="4" name="Slide Number Placeholder 3"/>
          <p:cNvSpPr>
            <a:spLocks noGrp="1"/>
          </p:cNvSpPr>
          <p:nvPr>
            <p:ph type="sldNum" sz="quarter" idx="5"/>
          </p:nvPr>
        </p:nvSpPr>
        <p:spPr/>
        <p:txBody>
          <a:bodyPr/>
          <a:lstStyle/>
          <a:p>
            <a:fld id="{F309C588-45DB-BE44-AA2E-D4F6CBFEA7DB}" type="slidenum">
              <a:rPr lang="en-US" smtClean="0"/>
              <a:t>1</a:t>
            </a:fld>
            <a:endParaRPr lang="en-US"/>
          </a:p>
        </p:txBody>
      </p:sp>
    </p:spTree>
    <p:extLst>
      <p:ext uri="{BB962C8B-B14F-4D97-AF65-F5344CB8AC3E}">
        <p14:creationId xmlns:p14="http://schemas.microsoft.com/office/powerpoint/2010/main" val="88220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Kaiser Family Foundation Statistics…</a:t>
            </a:r>
          </a:p>
        </p:txBody>
      </p:sp>
      <p:sp>
        <p:nvSpPr>
          <p:cNvPr id="4" name="Slide Number Placeholder 3"/>
          <p:cNvSpPr>
            <a:spLocks noGrp="1"/>
          </p:cNvSpPr>
          <p:nvPr>
            <p:ph type="sldNum" sz="quarter" idx="5"/>
          </p:nvPr>
        </p:nvSpPr>
        <p:spPr/>
        <p:txBody>
          <a:bodyPr/>
          <a:lstStyle/>
          <a:p>
            <a:fld id="{F309C588-45DB-BE44-AA2E-D4F6CBFEA7DB}" type="slidenum">
              <a:rPr lang="en-US" smtClean="0"/>
              <a:t>3</a:t>
            </a:fld>
            <a:endParaRPr lang="en-US"/>
          </a:p>
        </p:txBody>
      </p:sp>
    </p:spTree>
    <p:extLst>
      <p:ext uri="{BB962C8B-B14F-4D97-AF65-F5344CB8AC3E}">
        <p14:creationId xmlns:p14="http://schemas.microsoft.com/office/powerpoint/2010/main" val="377796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Kaiser Family Foundation Statistics…</a:t>
            </a:r>
          </a:p>
        </p:txBody>
      </p:sp>
      <p:sp>
        <p:nvSpPr>
          <p:cNvPr id="4" name="Slide Number Placeholder 3"/>
          <p:cNvSpPr>
            <a:spLocks noGrp="1"/>
          </p:cNvSpPr>
          <p:nvPr>
            <p:ph type="sldNum" sz="quarter" idx="5"/>
          </p:nvPr>
        </p:nvSpPr>
        <p:spPr/>
        <p:txBody>
          <a:bodyPr/>
          <a:lstStyle/>
          <a:p>
            <a:fld id="{F309C588-45DB-BE44-AA2E-D4F6CBFEA7DB}" type="slidenum">
              <a:rPr lang="en-US" smtClean="0"/>
              <a:t>4</a:t>
            </a:fld>
            <a:endParaRPr lang="en-US"/>
          </a:p>
        </p:txBody>
      </p:sp>
    </p:spTree>
    <p:extLst>
      <p:ext uri="{BB962C8B-B14F-4D97-AF65-F5344CB8AC3E}">
        <p14:creationId xmlns:p14="http://schemas.microsoft.com/office/powerpoint/2010/main" val="22381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800" dirty="0">
                <a:effectLst/>
                <a:latin typeface="Calibri" panose="020F0502020204030204" pitchFamily="34" charset="0"/>
              </a:rPr>
              <a:t>1.</a:t>
            </a:r>
            <a:r>
              <a:rPr lang="en-US" sz="1800" dirty="0">
                <a:effectLst/>
                <a:latin typeface="Helvetica" pitchFamily="2" charset="0"/>
              </a:rPr>
              <a:t>  </a:t>
            </a:r>
            <a:r>
              <a:rPr lang="en-US" sz="1800" dirty="0" err="1">
                <a:effectLst/>
                <a:latin typeface="Calibri" panose="020F0502020204030204" pitchFamily="34" charset="0"/>
              </a:rPr>
              <a:t>Overes'mate</a:t>
            </a:r>
            <a:r>
              <a:rPr lang="en-US" sz="1800" dirty="0">
                <a:effectLst/>
                <a:latin typeface="Calibri" panose="020F0502020204030204" pitchFamily="34" charset="0"/>
              </a:rPr>
              <a:t> the likelihood that bad thing will happen. </a:t>
            </a:r>
            <a:endParaRPr lang="en-US" dirty="0">
              <a:effectLst/>
            </a:endParaRPr>
          </a:p>
          <a:p>
            <a:pPr>
              <a:buFont typeface="+mj-lt"/>
              <a:buAutoNum type="arabicPeriod"/>
            </a:pPr>
            <a:r>
              <a:rPr lang="en-US" sz="1800" dirty="0">
                <a:effectLst/>
                <a:latin typeface="Calibri" panose="020F0502020204030204" pitchFamily="34" charset="0"/>
              </a:rPr>
              <a:t>2.</a:t>
            </a:r>
            <a:r>
              <a:rPr lang="en-US" sz="1800" dirty="0">
                <a:effectLst/>
                <a:latin typeface="Helvetica" pitchFamily="2" charset="0"/>
              </a:rPr>
              <a:t>  </a:t>
            </a:r>
            <a:r>
              <a:rPr lang="en-US" sz="1800" dirty="0" err="1">
                <a:effectLst/>
                <a:latin typeface="Calibri" panose="020F0502020204030204" pitchFamily="34" charset="0"/>
              </a:rPr>
              <a:t>Overes'mate</a:t>
            </a:r>
            <a:r>
              <a:rPr lang="en-US" sz="1800" dirty="0">
                <a:effectLst/>
                <a:latin typeface="Calibri" panose="020F0502020204030204" pitchFamily="34" charset="0"/>
              </a:rPr>
              <a:t> the consequences should the bad thing happen. </a:t>
            </a:r>
            <a:endParaRPr lang="en-US" dirty="0">
              <a:effectLst/>
            </a:endParaRPr>
          </a:p>
          <a:p>
            <a:pPr>
              <a:buFont typeface="+mj-lt"/>
              <a:buAutoNum type="arabicPeriod"/>
            </a:pPr>
            <a:r>
              <a:rPr lang="en-US" sz="1800" dirty="0">
                <a:effectLst/>
                <a:latin typeface="Calibri" panose="020F0502020204030204" pitchFamily="34" charset="0"/>
              </a:rPr>
              <a:t>3.</a:t>
            </a:r>
            <a:r>
              <a:rPr lang="en-US" sz="1800" dirty="0">
                <a:effectLst/>
                <a:latin typeface="Helvetica" pitchFamily="2" charset="0"/>
              </a:rPr>
              <a:t>  </a:t>
            </a:r>
            <a:r>
              <a:rPr lang="en-US" sz="1800" dirty="0" err="1">
                <a:effectLst/>
                <a:latin typeface="Calibri" panose="020F0502020204030204" pitchFamily="34" charset="0"/>
              </a:rPr>
              <a:t>Underes'mate</a:t>
            </a:r>
            <a:r>
              <a:rPr lang="en-US" sz="1800" dirty="0">
                <a:effectLst/>
                <a:latin typeface="Calibri" panose="020F0502020204030204" pitchFamily="34" charset="0"/>
              </a:rPr>
              <a:t> our ability to cope should the bad thing happen. </a:t>
            </a:r>
            <a:endParaRPr lang="en-US" dirty="0">
              <a:effectLst/>
            </a:endParaRPr>
          </a:p>
          <a:p>
            <a:pPr>
              <a:buFont typeface="+mj-lt"/>
              <a:buAutoNum type="arabicPeriod"/>
            </a:pPr>
            <a:r>
              <a:rPr lang="en-US" sz="1800" dirty="0">
                <a:effectLst/>
                <a:latin typeface="Calibri" panose="020F0502020204030204" pitchFamily="34" charset="0"/>
              </a:rPr>
              <a:t>4.</a:t>
            </a:r>
            <a:r>
              <a:rPr lang="en-US" sz="1800" dirty="0">
                <a:effectLst/>
                <a:latin typeface="Helvetica" pitchFamily="2" charset="0"/>
              </a:rPr>
              <a:t>  </a:t>
            </a:r>
            <a:r>
              <a:rPr lang="en-US" sz="1800" dirty="0">
                <a:effectLst/>
                <a:latin typeface="Calibri" panose="020F0502020204030204" pitchFamily="34" charset="0"/>
              </a:rPr>
              <a:t>Prophecy that we might have great difficulty </a:t>
            </a:r>
            <a:r>
              <a:rPr lang="en-US" sz="1800" dirty="0" err="1">
                <a:effectLst/>
                <a:latin typeface="Calibri" panose="020F0502020204030204" pitchFamily="34" charset="0"/>
              </a:rPr>
              <a:t>accep'ng</a:t>
            </a:r>
            <a:r>
              <a:rPr lang="en-US" sz="1800" dirty="0">
                <a:effectLst/>
                <a:latin typeface="Calibri" panose="020F0502020204030204" pitchFamily="34" charset="0"/>
              </a:rPr>
              <a:t> the uncertainty. </a:t>
            </a:r>
            <a:endParaRPr lang="en-US" dirty="0">
              <a:effectLst/>
            </a:endParaRPr>
          </a:p>
          <a:p>
            <a:endParaRPr lang="en-US" dirty="0"/>
          </a:p>
          <a:p>
            <a:endParaRPr lang="en-US" dirty="0"/>
          </a:p>
          <a:p>
            <a:r>
              <a:rPr lang="en-US" dirty="0"/>
              <a:t>We must be careful not to believe FALSE IDEAS….</a:t>
            </a:r>
          </a:p>
          <a:p>
            <a:endParaRPr lang="en-US" dirty="0"/>
          </a:p>
          <a:p>
            <a:pPr>
              <a:buFont typeface="+mj-lt"/>
              <a:buAutoNum type="arabicPeriod"/>
            </a:pPr>
            <a:r>
              <a:rPr lang="en-US" sz="1800" dirty="0">
                <a:effectLst/>
                <a:latin typeface="Calibri" panose="020F0502020204030204" pitchFamily="34" charset="0"/>
              </a:rPr>
              <a:t>1.</a:t>
            </a:r>
            <a:r>
              <a:rPr lang="en-US" sz="1800" dirty="0">
                <a:effectLst/>
                <a:latin typeface="Helvetica" pitchFamily="2" charset="0"/>
              </a:rPr>
              <a:t>  </a:t>
            </a:r>
            <a:r>
              <a:rPr lang="en-US" sz="1800" dirty="0">
                <a:effectLst/>
                <a:latin typeface="Calibri" panose="020F0502020204030204" pitchFamily="34" charset="0"/>
              </a:rPr>
              <a:t>Things must turn out the way I want. </a:t>
            </a:r>
            <a:endParaRPr lang="en-US" dirty="0">
              <a:effectLst/>
            </a:endParaRPr>
          </a:p>
          <a:p>
            <a:pPr>
              <a:buFont typeface="+mj-lt"/>
              <a:buAutoNum type="arabicPeriod"/>
            </a:pPr>
            <a:r>
              <a:rPr lang="en-US" sz="1800" dirty="0">
                <a:effectLst/>
                <a:latin typeface="Calibri" panose="020F0502020204030204" pitchFamily="34" charset="0"/>
              </a:rPr>
              <a:t>2.</a:t>
            </a:r>
            <a:r>
              <a:rPr lang="en-US" sz="1800" dirty="0">
                <a:effectLst/>
                <a:latin typeface="Helvetica" pitchFamily="2" charset="0"/>
              </a:rPr>
              <a:t>  </a:t>
            </a:r>
            <a:r>
              <a:rPr lang="en-US" sz="1800" dirty="0">
                <a:effectLst/>
                <a:latin typeface="Calibri" panose="020F0502020204030204" pitchFamily="34" charset="0"/>
              </a:rPr>
              <a:t>People should meet my </a:t>
            </a:r>
            <a:r>
              <a:rPr lang="en-US" sz="1800" dirty="0" err="1">
                <a:effectLst/>
                <a:latin typeface="Calibri" panose="020F0502020204030204" pitchFamily="34" charset="0"/>
              </a:rPr>
              <a:t>expecta'ons</a:t>
            </a:r>
            <a:r>
              <a:rPr lang="en-US" sz="1800" dirty="0">
                <a:effectLst/>
                <a:latin typeface="Calibri" panose="020F0502020204030204" pitchFamily="34" charset="0"/>
              </a:rPr>
              <a:t>. </a:t>
            </a:r>
            <a:endParaRPr lang="en-US" dirty="0">
              <a:effectLst/>
            </a:endParaRPr>
          </a:p>
          <a:p>
            <a:pPr>
              <a:buFont typeface="+mj-lt"/>
              <a:buAutoNum type="arabicPeriod"/>
            </a:pPr>
            <a:r>
              <a:rPr lang="en-US" sz="1800" dirty="0">
                <a:effectLst/>
                <a:latin typeface="Calibri" panose="020F0502020204030204" pitchFamily="34" charset="0"/>
              </a:rPr>
              <a:t>3.</a:t>
            </a:r>
            <a:r>
              <a:rPr lang="en-US" sz="1800" dirty="0">
                <a:effectLst/>
                <a:latin typeface="Helvetica" pitchFamily="2" charset="0"/>
              </a:rPr>
              <a:t>  </a:t>
            </a:r>
            <a:r>
              <a:rPr lang="en-US" sz="1800" dirty="0">
                <a:effectLst/>
                <a:latin typeface="Calibri" panose="020F0502020204030204" pitchFamily="34" charset="0"/>
              </a:rPr>
              <a:t>It’s always my fault OR it’s never my fault, it’s always your fault. </a:t>
            </a:r>
            <a:endParaRPr lang="en-US" dirty="0">
              <a:effectLst/>
            </a:endParaRPr>
          </a:p>
          <a:p>
            <a:pPr>
              <a:buFont typeface="+mj-lt"/>
              <a:buAutoNum type="arabicPeriod"/>
            </a:pPr>
            <a:r>
              <a:rPr lang="en-US" sz="1800" dirty="0">
                <a:effectLst/>
                <a:latin typeface="Calibri" panose="020F0502020204030204" pitchFamily="34" charset="0"/>
              </a:rPr>
              <a:t>4.</a:t>
            </a:r>
            <a:r>
              <a:rPr lang="en-US" sz="1800" dirty="0">
                <a:effectLst/>
                <a:latin typeface="Helvetica" pitchFamily="2" charset="0"/>
              </a:rPr>
              <a:t>  </a:t>
            </a:r>
            <a:r>
              <a:rPr lang="en-US" sz="1800" dirty="0">
                <a:effectLst/>
                <a:latin typeface="Calibri" panose="020F0502020204030204" pitchFamily="34" charset="0"/>
              </a:rPr>
              <a:t>People are against me. </a:t>
            </a:r>
            <a:endParaRPr lang="en-US" dirty="0">
              <a:effectLst/>
            </a:endParaRPr>
          </a:p>
          <a:p>
            <a:pPr>
              <a:buFont typeface="+mj-lt"/>
              <a:buAutoNum type="arabicPeriod"/>
            </a:pPr>
            <a:r>
              <a:rPr lang="en-US" sz="1800" dirty="0">
                <a:effectLst/>
                <a:latin typeface="Calibri" panose="020F0502020204030204" pitchFamily="34" charset="0"/>
              </a:rPr>
              <a:t>5.</a:t>
            </a:r>
            <a:r>
              <a:rPr lang="en-US" sz="1800" dirty="0">
                <a:effectLst/>
                <a:latin typeface="Helvetica" pitchFamily="2" charset="0"/>
              </a:rPr>
              <a:t>  </a:t>
            </a:r>
            <a:r>
              <a:rPr lang="en-US" sz="1800" dirty="0">
                <a:effectLst/>
                <a:latin typeface="Calibri" panose="020F0502020204030204" pitchFamily="34" charset="0"/>
              </a:rPr>
              <a:t>Any failure is a sign of my inadequacy. </a:t>
            </a:r>
            <a:endParaRPr lang="en-US" dirty="0">
              <a:effectLst/>
            </a:endParaRPr>
          </a:p>
          <a:p>
            <a:pPr>
              <a:buFont typeface="+mj-lt"/>
              <a:buAutoNum type="arabicPeriod"/>
            </a:pPr>
            <a:r>
              <a:rPr lang="en-US" sz="1800" dirty="0">
                <a:effectLst/>
                <a:latin typeface="Calibri" panose="020F0502020204030204" pitchFamily="34" charset="0"/>
              </a:rPr>
              <a:t>6.</a:t>
            </a:r>
            <a:r>
              <a:rPr lang="en-US" sz="1800" dirty="0">
                <a:effectLst/>
                <a:latin typeface="Helvetica" pitchFamily="2" charset="0"/>
              </a:rPr>
              <a:t>  </a:t>
            </a:r>
            <a:r>
              <a:rPr lang="en-US" sz="1800" dirty="0">
                <a:effectLst/>
                <a:latin typeface="Calibri" panose="020F0502020204030204" pitchFamily="34" charset="0"/>
              </a:rPr>
              <a:t>I’m not as good as other people OR I’m be]er than others.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5</a:t>
            </a:fld>
            <a:endParaRPr lang="en-US"/>
          </a:p>
        </p:txBody>
      </p:sp>
    </p:spTree>
    <p:extLst>
      <p:ext uri="{BB962C8B-B14F-4D97-AF65-F5344CB8AC3E}">
        <p14:creationId xmlns:p14="http://schemas.microsoft.com/office/powerpoint/2010/main" val="335528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Peace of Christ…</a:t>
            </a:r>
          </a:p>
          <a:p>
            <a:pPr marL="171450" indent="-171450">
              <a:buFont typeface="Wingdings" pitchFamily="2" charset="2"/>
              <a:buChar char="Ø"/>
            </a:pPr>
            <a:r>
              <a:rPr lang="en-US" dirty="0"/>
              <a:t>He has overcome the World.</a:t>
            </a:r>
          </a:p>
          <a:p>
            <a:pPr marL="171450" indent="-171450">
              <a:buFont typeface="Wingdings" pitchFamily="2" charset="2"/>
              <a:buChar char="Ø"/>
            </a:pPr>
            <a:r>
              <a:rPr lang="en-US" dirty="0"/>
              <a:t>He can be trusted.</a:t>
            </a:r>
          </a:p>
          <a:p>
            <a:pPr marL="171450" indent="-171450">
              <a:buFont typeface="Wingdings" pitchFamily="2" charset="2"/>
              <a:buChar char="Ø"/>
            </a:pPr>
            <a:r>
              <a:rPr lang="en-US" dirty="0"/>
              <a:t>He is with me.</a:t>
            </a:r>
          </a:p>
          <a:p>
            <a:pPr marL="171450" indent="-171450">
              <a:buFont typeface="Wingdings" pitchFamily="2" charset="2"/>
              <a:buChar char="Ø"/>
            </a:pPr>
            <a:r>
              <a:rPr lang="en-US" dirty="0"/>
              <a:t>He holds my soul.</a:t>
            </a:r>
          </a:p>
          <a:p>
            <a:pPr marL="171450" indent="-171450">
              <a:buFont typeface="Wingdings" pitchFamily="2" charset="2"/>
              <a:buChar char="Ø"/>
            </a:pPr>
            <a:r>
              <a:rPr lang="en-US" dirty="0"/>
              <a:t>He is with my children, my marriage, my future.</a:t>
            </a:r>
          </a:p>
          <a:p>
            <a:pPr marL="171450" indent="-171450">
              <a:buFont typeface="Wingdings" pitchFamily="2" charset="2"/>
              <a:buChar char="Ø"/>
            </a:pPr>
            <a:endParaRPr lang="en-US" dirty="0"/>
          </a:p>
          <a:p>
            <a:pPr marL="171450" indent="-171450">
              <a:buFont typeface="Wingdings" pitchFamily="2" charset="2"/>
              <a:buChar char="Ø"/>
            </a:pPr>
            <a:endParaRPr lang="en-US" dirty="0"/>
          </a:p>
          <a:p>
            <a:pPr marL="0" indent="0">
              <a:buFont typeface="Wingdings" pitchFamily="2" charset="2"/>
              <a:buNone/>
            </a:pPr>
            <a:r>
              <a:rPr lang="en-US" dirty="0"/>
              <a:t>Rule...Hearts.</a:t>
            </a:r>
          </a:p>
          <a:p>
            <a:pPr marL="171450" indent="-171450">
              <a:buFont typeface="Wingdings" pitchFamily="2" charset="2"/>
              <a:buChar char="Ø"/>
            </a:pPr>
            <a:r>
              <a:rPr lang="en-US" dirty="0"/>
              <a:t>Over-ride.  To redirect.</a:t>
            </a:r>
          </a:p>
          <a:p>
            <a:pPr marL="0" indent="0">
              <a:buFont typeface="Wingdings" pitchFamily="2" charset="2"/>
              <a:buNone/>
            </a:pPr>
            <a:endParaRPr lang="en-US" dirty="0"/>
          </a:p>
          <a:p>
            <a:pPr marL="0" indent="0">
              <a:buFont typeface="Wingdings" pitchFamily="2" charset="2"/>
              <a:buNone/>
            </a:pPr>
            <a:r>
              <a:rPr lang="en-US" dirty="0"/>
              <a:t>One Body: Remember my calling in the gospel. Remember that I belong here and am connected to others who want to build me up.</a:t>
            </a:r>
          </a:p>
          <a:p>
            <a:pPr marL="0" indent="0">
              <a:buFont typeface="Wingdings" pitchFamily="2" charset="2"/>
              <a:buNone/>
            </a:pPr>
            <a:endParaRPr lang="en-US" dirty="0"/>
          </a:p>
          <a:p>
            <a:pPr marL="0" indent="0">
              <a:buFont typeface="Wingdings" pitchFamily="2" charset="2"/>
              <a:buNone/>
            </a:pPr>
            <a:r>
              <a:rPr lang="en-US" dirty="0"/>
              <a:t>Thankful: My sins are forgiven. My hope is in heaven. My God sees me.</a:t>
            </a:r>
          </a:p>
          <a:p>
            <a:pPr marL="0" indent="0">
              <a:buFont typeface="Wingdings" pitchFamily="2" charset="2"/>
              <a:buNone/>
            </a:pPr>
            <a:endParaRPr lang="en-US" dirty="0"/>
          </a:p>
          <a:p>
            <a:pPr marL="0" indent="0">
              <a:buFont typeface="Wingdings" pitchFamily="2" charset="2"/>
              <a:buNone/>
            </a:pPr>
            <a:r>
              <a:rPr lang="en-US" dirty="0"/>
              <a:t>Word: The truth that is more powerful than all of Satan’s lies. The Truth that is more unchanging than my fluctuating emotions.</a:t>
            </a:r>
          </a:p>
          <a:p>
            <a:pPr marL="0" indent="0">
              <a:buFont typeface="Wingdings" pitchFamily="2" charset="2"/>
              <a:buNone/>
            </a:pPr>
            <a:endParaRPr lang="en-US" dirty="0"/>
          </a:p>
          <a:p>
            <a:pPr marL="0" indent="0">
              <a:buFont typeface="Wingdings" pitchFamily="2" charset="2"/>
              <a:buNone/>
            </a:pPr>
            <a:r>
              <a:rPr lang="en-US" dirty="0"/>
              <a:t>Wisdom…One Another: Godly counsel. Caring correction (admonishment)</a:t>
            </a:r>
          </a:p>
          <a:p>
            <a:pPr marL="0" indent="0">
              <a:buFont typeface="Wingdings" pitchFamily="2" charset="2"/>
              <a:buNone/>
            </a:pPr>
            <a:endParaRPr lang="en-US" dirty="0"/>
          </a:p>
          <a:p>
            <a:pPr marL="0" indent="0">
              <a:buFont typeface="Wingdings" pitchFamily="2" charset="2"/>
              <a:buNone/>
            </a:pPr>
            <a:r>
              <a:rPr lang="en-US" dirty="0"/>
              <a:t>Music…Psalms, Hymns… Praise God.  Fill mind back up with the message of the Bible, not the messages of fear in our world.</a:t>
            </a:r>
          </a:p>
          <a:p>
            <a:pPr marL="0" indent="0">
              <a:buFont typeface="Wingdings" pitchFamily="2" charset="2"/>
              <a:buNone/>
            </a:pPr>
            <a:endParaRPr lang="en-US" dirty="0"/>
          </a:p>
          <a:p>
            <a:pPr marL="0" indent="0">
              <a:buFont typeface="Wingdings" pitchFamily="2" charset="2"/>
              <a:buNone/>
            </a:pPr>
            <a:r>
              <a:rPr lang="en-US" dirty="0"/>
              <a:t>Sing… Say the words, don’t just listen to them.  Get your body engaged in these truths.</a:t>
            </a:r>
          </a:p>
          <a:p>
            <a:pPr marL="0" indent="0">
              <a:buFont typeface="Wingdings" pitchFamily="2" charset="2"/>
              <a:buNone/>
            </a:pPr>
            <a:endParaRPr lang="en-US" dirty="0"/>
          </a:p>
          <a:p>
            <a:pPr marL="0" indent="0">
              <a:buFont typeface="Wingdings" pitchFamily="2" charset="2"/>
              <a:buNone/>
            </a:pPr>
            <a:r>
              <a:rPr lang="en-US" dirty="0"/>
              <a:t>”BE STILL MY SOUL…”</a:t>
            </a:r>
          </a:p>
          <a:p>
            <a:pPr marL="0" indent="0">
              <a:buFont typeface="Wingdings" pitchFamily="2" charset="2"/>
              <a:buNone/>
            </a:pPr>
            <a:endParaRPr lang="en-US" dirty="0"/>
          </a:p>
          <a:p>
            <a:pPr marL="0" indent="0">
              <a:buFont typeface="Wingdings" pitchFamily="2" charset="2"/>
              <a:buNone/>
            </a:pPr>
            <a:r>
              <a:rPr lang="en-US" dirty="0"/>
              <a:t>“IT IS WELL…”</a:t>
            </a:r>
          </a:p>
          <a:p>
            <a:pPr marL="0" indent="0">
              <a:buFont typeface="Wingdings" pitchFamily="2" charset="2"/>
              <a:buNone/>
            </a:pPr>
            <a:endParaRPr lang="en-US" dirty="0"/>
          </a:p>
          <a:p>
            <a:pPr marL="0" indent="0">
              <a:buFont typeface="Wingdings" pitchFamily="2" charset="2"/>
              <a:buNone/>
            </a:pPr>
            <a:r>
              <a:rPr lang="en-US" dirty="0"/>
              <a:t>“MAY THIS JOURNEY BRING A BLESSING…”</a:t>
            </a:r>
          </a:p>
          <a:p>
            <a:pPr marL="0" indent="0">
              <a:buFont typeface="Wingdings" pitchFamily="2" charset="2"/>
              <a:buNone/>
            </a:pPr>
            <a:endParaRPr lang="en-US" dirty="0"/>
          </a:p>
          <a:p>
            <a:pPr marL="0" indent="0">
              <a:buFont typeface="Wingdings" pitchFamily="2" charset="2"/>
              <a:buNone/>
            </a:pPr>
            <a:r>
              <a:rPr lang="en-US" dirty="0"/>
              <a:t>“THE BATTLE BELONGS TO THE LORD’</a:t>
            </a:r>
          </a:p>
          <a:p>
            <a:pPr marL="0" indent="0">
              <a:buFont typeface="Wingdings" pitchFamily="2" charset="2"/>
              <a:buNone/>
            </a:pPr>
            <a:endParaRPr lang="en-US" dirty="0"/>
          </a:p>
          <a:p>
            <a:pPr marL="0" indent="0">
              <a:buFont typeface="Wingdings" pitchFamily="2" charset="2"/>
              <a:buNone/>
            </a:pPr>
            <a:endParaRPr lang="en-US" dirty="0"/>
          </a:p>
          <a:p>
            <a:pPr marL="0" indent="0">
              <a:buFont typeface="Wingdings" pitchFamily="2" charset="2"/>
              <a:buNone/>
            </a:pPr>
            <a:r>
              <a:rPr lang="en-US" b="0" i="0" dirty="0">
                <a:solidFill>
                  <a:srgbClr val="0A0A0A"/>
                </a:solidFill>
                <a:effectLst/>
                <a:latin typeface="arial" panose="020B0604020202020204" pitchFamily="34" charset="0"/>
              </a:rPr>
              <a:t> </a:t>
            </a:r>
            <a:r>
              <a:rPr lang="en-US" b="1" i="0" dirty="0">
                <a:solidFill>
                  <a:srgbClr val="0A0A0A"/>
                </a:solidFill>
                <a:effectLst/>
                <a:latin typeface="arial" panose="020B0604020202020204" pitchFamily="34" charset="0"/>
              </a:rPr>
              <a:t>15. peace of God</a:t>
            </a:r>
            <a:r>
              <a:rPr lang="en-US" b="0" i="0" dirty="0">
                <a:solidFill>
                  <a:srgbClr val="0A0A0A"/>
                </a:solidFill>
                <a:effectLst/>
                <a:latin typeface="arial" panose="020B0604020202020204" pitchFamily="34" charset="0"/>
              </a:rPr>
              <a:t>--The oldest manuscripts and versions read, "The peace of CHRIST" (compare </a:t>
            </a:r>
            <a:r>
              <a:rPr lang="en-US" b="0" i="0" u="none" strike="noStrike" dirty="0">
                <a:solidFill>
                  <a:srgbClr val="39547F"/>
                </a:solidFill>
                <a:effectLst/>
                <a:latin typeface="arial" panose="020B0604020202020204" pitchFamily="34" charset="0"/>
                <a:hlinkClick r:id="rId3"/>
              </a:rPr>
              <a:t>Phl 4:7</a:t>
            </a:r>
            <a:r>
              <a:rPr lang="en-US" b="0" i="0" dirty="0">
                <a:solidFill>
                  <a:srgbClr val="0A0A0A"/>
                </a:solidFill>
                <a:effectLst/>
                <a:latin typeface="arial" panose="020B0604020202020204" pitchFamily="34" charset="0"/>
              </a:rPr>
              <a:t> ). "The peace of GOD." Therefore Christ is God. Peace was His legacy to His disciples before He left them ( </a:t>
            </a:r>
            <a:r>
              <a:rPr lang="en-US" b="0" i="0" u="none" strike="noStrike" dirty="0">
                <a:solidFill>
                  <a:srgbClr val="39547F"/>
                </a:solidFill>
                <a:effectLst/>
                <a:latin typeface="arial" panose="020B0604020202020204" pitchFamily="34" charset="0"/>
                <a:hlinkClick r:id="rId4"/>
              </a:rPr>
              <a:t>Jhn 14:27</a:t>
            </a:r>
            <a:r>
              <a:rPr lang="en-US" b="0" i="0" dirty="0">
                <a:solidFill>
                  <a:srgbClr val="0A0A0A"/>
                </a:solidFill>
                <a:effectLst/>
                <a:latin typeface="arial" panose="020B0604020202020204" pitchFamily="34" charset="0"/>
              </a:rPr>
              <a:t> ), "MY peace I give unto you." Peace is peculiarly His to give. Peace follows </a:t>
            </a:r>
            <a:r>
              <a:rPr lang="en-US" b="0" i="1" dirty="0">
                <a:solidFill>
                  <a:srgbClr val="0A0A0A"/>
                </a:solidFill>
                <a:effectLst/>
                <a:latin typeface="arial" panose="020B0604020202020204" pitchFamily="34" charset="0"/>
              </a:rPr>
              <a:t>love</a:t>
            </a:r>
            <a:r>
              <a:rPr lang="en-US" b="0" i="0" dirty="0">
                <a:solidFill>
                  <a:srgbClr val="0A0A0A"/>
                </a:solidFill>
                <a:effectLst/>
                <a:latin typeface="arial" panose="020B0604020202020204" pitchFamily="34" charset="0"/>
              </a:rPr>
              <a:t> ( </a:t>
            </a:r>
            <a:r>
              <a:rPr lang="en-US" b="0" i="0" u="none" strike="noStrike" dirty="0">
                <a:solidFill>
                  <a:srgbClr val="39547F"/>
                </a:solidFill>
                <a:effectLst/>
                <a:latin typeface="arial" panose="020B0604020202020204" pitchFamily="34" charset="0"/>
                <a:hlinkClick r:id="rId5"/>
              </a:rPr>
              <a:t>Col 3:14</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6"/>
              </a:rPr>
              <a:t>Eph 4:2, 3</a:t>
            </a:r>
            <a:r>
              <a:rPr lang="en-US" b="0" i="0" dirty="0">
                <a:solidFill>
                  <a:srgbClr val="0A0A0A"/>
                </a:solidFill>
                <a:effectLst/>
                <a:latin typeface="arial" panose="020B0604020202020204" pitchFamily="34" charset="0"/>
              </a:rPr>
              <a:t> ).</a:t>
            </a:r>
            <a:br>
              <a:rPr lang="en-US" dirty="0"/>
            </a:br>
            <a:r>
              <a:rPr lang="en-US" b="0" i="0" dirty="0">
                <a:solidFill>
                  <a:srgbClr val="0A0A0A"/>
                </a:solidFill>
                <a:effectLst/>
                <a:latin typeface="arial" panose="020B0604020202020204" pitchFamily="34" charset="0"/>
              </a:rPr>
              <a:t>      </a:t>
            </a:r>
            <a:r>
              <a:rPr lang="en-US" b="1" i="0" dirty="0">
                <a:solidFill>
                  <a:srgbClr val="0A0A0A"/>
                </a:solidFill>
                <a:effectLst/>
                <a:latin typeface="arial" panose="020B0604020202020204" pitchFamily="34" charset="0"/>
              </a:rPr>
              <a:t>rule</a:t>
            </a:r>
            <a:r>
              <a:rPr lang="en-US" b="0" i="0" dirty="0">
                <a:solidFill>
                  <a:srgbClr val="0A0A0A"/>
                </a:solidFill>
                <a:effectLst/>
                <a:latin typeface="arial" panose="020B0604020202020204" pitchFamily="34" charset="0"/>
              </a:rPr>
              <a:t>--literally, "sit as umpire"; the same </a:t>
            </a:r>
            <a:r>
              <a:rPr lang="en-US" b="0" i="1" dirty="0">
                <a:solidFill>
                  <a:srgbClr val="0A0A0A"/>
                </a:solidFill>
                <a:effectLst/>
                <a:latin typeface="arial" panose="020B0604020202020204" pitchFamily="34" charset="0"/>
              </a:rPr>
              <a:t>Greek</a:t>
            </a:r>
            <a:r>
              <a:rPr lang="en-US" b="0" i="0" dirty="0">
                <a:solidFill>
                  <a:srgbClr val="0A0A0A"/>
                </a:solidFill>
                <a:effectLst/>
                <a:latin typeface="arial" panose="020B0604020202020204" pitchFamily="34" charset="0"/>
              </a:rPr>
              <a:t> verb simple, as appears compounded ( </a:t>
            </a:r>
            <a:r>
              <a:rPr lang="en-US" b="0" i="0" u="none" strike="noStrike" dirty="0">
                <a:solidFill>
                  <a:srgbClr val="39547F"/>
                </a:solidFill>
                <a:effectLst/>
                <a:latin typeface="arial" panose="020B0604020202020204" pitchFamily="34" charset="0"/>
                <a:hlinkClick r:id="rId7"/>
              </a:rPr>
              <a:t>Col 2:18</a:t>
            </a:r>
            <a:r>
              <a:rPr lang="en-US" b="0" i="0" dirty="0">
                <a:solidFill>
                  <a:srgbClr val="0A0A0A"/>
                </a:solidFill>
                <a:effectLst/>
                <a:latin typeface="arial" panose="020B0604020202020204" pitchFamily="34" charset="0"/>
              </a:rPr>
              <a:t> ). The false teacher, as a self-constituted </a:t>
            </a:r>
            <a:r>
              <a:rPr lang="en-US" b="0" i="1" dirty="0">
                <a:solidFill>
                  <a:srgbClr val="0A0A0A"/>
                </a:solidFill>
                <a:effectLst/>
                <a:latin typeface="arial" panose="020B0604020202020204" pitchFamily="34" charset="0"/>
              </a:rPr>
              <a:t>umpire,</a:t>
            </a:r>
            <a:r>
              <a:rPr lang="en-US" b="0" i="0" dirty="0">
                <a:solidFill>
                  <a:srgbClr val="0A0A0A"/>
                </a:solidFill>
                <a:effectLst/>
                <a:latin typeface="arial" panose="020B0604020202020204" pitchFamily="34" charset="0"/>
              </a:rPr>
              <a:t> defrauds you of your prize; but if the peace of Christ be your umpire ruling in your hearts, your reward is sure. "Let the peace of Christ act as umpire when anger, envy, and such passions arise; and restrain them." Let not those passions give the award, so that you should be swayed by them, but let Christ's peace be the decider of everything.</a:t>
            </a:r>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6</a:t>
            </a:fld>
            <a:endParaRPr lang="en-US"/>
          </a:p>
        </p:txBody>
      </p:sp>
    </p:spTree>
    <p:extLst>
      <p:ext uri="{BB962C8B-B14F-4D97-AF65-F5344CB8AC3E}">
        <p14:creationId xmlns:p14="http://schemas.microsoft.com/office/powerpoint/2010/main" val="408985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Kaiser Family Foundation Statistics…</a:t>
            </a:r>
          </a:p>
          <a:p>
            <a:endParaRPr lang="en-US" dirty="0"/>
          </a:p>
          <a:p>
            <a:endParaRPr lang="en-US" dirty="0"/>
          </a:p>
          <a:p>
            <a:r>
              <a:rPr lang="en-US" dirty="0"/>
              <a:t>Small Changes – Eliminate/Reduce Negative Influences…</a:t>
            </a:r>
          </a:p>
          <a:p>
            <a:endParaRPr lang="en-US" dirty="0"/>
          </a:p>
          <a:p>
            <a:endParaRPr lang="en-US" dirty="0"/>
          </a:p>
          <a:p>
            <a:r>
              <a:rPr lang="en-US" dirty="0"/>
              <a:t>Medical Care:  </a:t>
            </a:r>
            <a:r>
              <a:rPr lang="en-US" sz="1800" dirty="0">
                <a:effectLst/>
                <a:latin typeface="Calibri" panose="020F0502020204030204" pitchFamily="34" charset="0"/>
              </a:rPr>
              <a:t>Truth: </a:t>
            </a:r>
            <a:r>
              <a:rPr lang="en-US" sz="1800" dirty="0" err="1">
                <a:effectLst/>
                <a:latin typeface="Calibri" panose="020F0502020204030204" pitchFamily="34" charset="0"/>
              </a:rPr>
              <a:t>medica'on</a:t>
            </a:r>
            <a:r>
              <a:rPr lang="en-US" sz="1800" dirty="0">
                <a:effectLst/>
                <a:latin typeface="Calibri" panose="020F0502020204030204" pitchFamily="34" charset="0"/>
              </a:rPr>
              <a:t> can prove </a:t>
            </a:r>
            <a:r>
              <a:rPr lang="en-US" sz="1800" dirty="0" err="1">
                <a:effectLst/>
                <a:latin typeface="Calibri" panose="020F0502020204030204" pitchFamily="34" charset="0"/>
              </a:rPr>
              <a:t>effec've</a:t>
            </a:r>
            <a:r>
              <a:rPr lang="en-US" sz="1800" dirty="0">
                <a:effectLst/>
                <a:latin typeface="Calibri" panose="020F0502020204030204" pitchFamily="34" charset="0"/>
              </a:rPr>
              <a:t> for many anxiety sufferers. </a:t>
            </a:r>
            <a:endParaRPr lang="en-US" dirty="0">
              <a:effectLst/>
            </a:endParaRPr>
          </a:p>
          <a:p>
            <a:r>
              <a:rPr lang="en-US" sz="1800" dirty="0">
                <a:effectLst/>
                <a:latin typeface="Calibri" panose="020F0502020204030204" pitchFamily="34" charset="0"/>
              </a:rPr>
              <a:t>2.</a:t>
            </a:r>
            <a:r>
              <a:rPr lang="en-US" sz="1800" dirty="0">
                <a:effectLst/>
                <a:latin typeface="Helvetica" pitchFamily="2" charset="0"/>
              </a:rPr>
              <a:t> </a:t>
            </a:r>
            <a:r>
              <a:rPr lang="en-US" sz="1800" dirty="0" err="1">
                <a:effectLst/>
                <a:latin typeface="Calibri" panose="020F0502020204030204" pitchFamily="34" charset="0"/>
              </a:rPr>
              <a:t>Medica'on</a:t>
            </a:r>
            <a:r>
              <a:rPr lang="en-US" sz="1800" dirty="0">
                <a:effectLst/>
                <a:latin typeface="Calibri" panose="020F0502020204030204" pitchFamily="34" charset="0"/>
              </a:rPr>
              <a:t> is NOT a cure.</a:t>
            </a:r>
            <a:br>
              <a:rPr lang="en-US" sz="1800" dirty="0">
                <a:effectLst/>
                <a:latin typeface="Calibri" panose="020F0502020204030204" pitchFamily="34" charset="0"/>
              </a:rPr>
            </a:br>
            <a:endParaRPr lang="en-US" dirty="0">
              <a:effectLst/>
            </a:endParaRPr>
          </a:p>
          <a:p>
            <a:r>
              <a:rPr lang="en-US" dirty="0"/>
              <a:t>It inhibits the anxious thoughts – not cures them.  </a:t>
            </a:r>
          </a:p>
          <a:p>
            <a:endParaRPr lang="en-US" dirty="0"/>
          </a:p>
          <a:p>
            <a:r>
              <a:rPr lang="en-US" dirty="0"/>
              <a:t>We still have to do that personal growth.</a:t>
            </a:r>
          </a:p>
        </p:txBody>
      </p:sp>
      <p:sp>
        <p:nvSpPr>
          <p:cNvPr id="4" name="Slide Number Placeholder 3"/>
          <p:cNvSpPr>
            <a:spLocks noGrp="1"/>
          </p:cNvSpPr>
          <p:nvPr>
            <p:ph type="sldNum" sz="quarter" idx="5"/>
          </p:nvPr>
        </p:nvSpPr>
        <p:spPr/>
        <p:txBody>
          <a:bodyPr/>
          <a:lstStyle/>
          <a:p>
            <a:fld id="{F309C588-45DB-BE44-AA2E-D4F6CBFEA7DB}" type="slidenum">
              <a:rPr lang="en-US" smtClean="0"/>
              <a:t>7</a:t>
            </a:fld>
            <a:endParaRPr lang="en-US"/>
          </a:p>
        </p:txBody>
      </p:sp>
    </p:spTree>
    <p:extLst>
      <p:ext uri="{BB962C8B-B14F-4D97-AF65-F5344CB8AC3E}">
        <p14:creationId xmlns:p14="http://schemas.microsoft.com/office/powerpoint/2010/main" val="325896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 4:6-7</a:t>
            </a:r>
          </a:p>
        </p:txBody>
      </p:sp>
      <p:sp>
        <p:nvSpPr>
          <p:cNvPr id="4" name="Slide Number Placeholder 3"/>
          <p:cNvSpPr>
            <a:spLocks noGrp="1"/>
          </p:cNvSpPr>
          <p:nvPr>
            <p:ph type="sldNum" sz="quarter" idx="5"/>
          </p:nvPr>
        </p:nvSpPr>
        <p:spPr/>
        <p:txBody>
          <a:bodyPr/>
          <a:lstStyle/>
          <a:p>
            <a:fld id="{F309C588-45DB-BE44-AA2E-D4F6CBFEA7DB}" type="slidenum">
              <a:rPr lang="en-US" smtClean="0"/>
              <a:t>8</a:t>
            </a:fld>
            <a:endParaRPr lang="en-US"/>
          </a:p>
        </p:txBody>
      </p:sp>
    </p:spTree>
    <p:extLst>
      <p:ext uri="{BB962C8B-B14F-4D97-AF65-F5344CB8AC3E}">
        <p14:creationId xmlns:p14="http://schemas.microsoft.com/office/powerpoint/2010/main" val="361474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a:t>
            </a:r>
          </a:p>
          <a:p>
            <a:endParaRPr lang="en-US" dirty="0"/>
          </a:p>
          <a:p>
            <a:r>
              <a:rPr lang="en-US" dirty="0"/>
              <a:t>Friends – Even imperfect ones that mean well. (please show me grace tonight).  He can tell Peter just how concerned he actually is.</a:t>
            </a:r>
          </a:p>
          <a:p>
            <a:endParaRPr lang="en-US" dirty="0"/>
          </a:p>
          <a:p>
            <a:r>
              <a:rPr lang="en-US" dirty="0"/>
              <a:t>Reflecting on God’s Will.</a:t>
            </a:r>
          </a:p>
          <a:p>
            <a:endParaRPr lang="en-US" dirty="0"/>
          </a:p>
          <a:p>
            <a:r>
              <a:rPr lang="en-US" dirty="0"/>
              <a:t>Submission.</a:t>
            </a:r>
          </a:p>
          <a:p>
            <a:endParaRPr lang="en-US" dirty="0"/>
          </a:p>
          <a:p>
            <a:r>
              <a:rPr lang="en-US" dirty="0"/>
              <a:t>Angels’ Comfort – </a:t>
            </a:r>
          </a:p>
          <a:p>
            <a:endParaRPr lang="en-US" dirty="0"/>
          </a:p>
          <a:p>
            <a:r>
              <a:rPr lang="en-US" dirty="0"/>
              <a:t>Physical Rest.</a:t>
            </a:r>
          </a:p>
          <a:p>
            <a:endParaRPr lang="en-US" dirty="0"/>
          </a:p>
          <a:p>
            <a:r>
              <a:rPr lang="en-US" dirty="0"/>
              <a:t>Knowing This Was Temporary (“at hand.”)</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9</a:t>
            </a:fld>
            <a:endParaRPr lang="en-US"/>
          </a:p>
        </p:txBody>
      </p:sp>
    </p:spTree>
    <p:extLst>
      <p:ext uri="{BB962C8B-B14F-4D97-AF65-F5344CB8AC3E}">
        <p14:creationId xmlns:p14="http://schemas.microsoft.com/office/powerpoint/2010/main" val="368174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a:t>
            </a:r>
          </a:p>
          <a:p>
            <a:endParaRPr lang="en-US" dirty="0"/>
          </a:p>
          <a:p>
            <a:r>
              <a:rPr lang="en-US" dirty="0"/>
              <a:t>Friends – Even imperfect ones that mean well. (please show me grace tonight).  He can tell Peter just how concerned he actually is.</a:t>
            </a:r>
          </a:p>
          <a:p>
            <a:endParaRPr lang="en-US" dirty="0"/>
          </a:p>
          <a:p>
            <a:r>
              <a:rPr lang="en-US" dirty="0"/>
              <a:t>Reflecting on God’s Will.</a:t>
            </a:r>
          </a:p>
          <a:p>
            <a:endParaRPr lang="en-US" dirty="0"/>
          </a:p>
          <a:p>
            <a:r>
              <a:rPr lang="en-US" dirty="0"/>
              <a:t>Submission.</a:t>
            </a:r>
          </a:p>
          <a:p>
            <a:endParaRPr lang="en-US" dirty="0"/>
          </a:p>
          <a:p>
            <a:r>
              <a:rPr lang="en-US" dirty="0"/>
              <a:t>Angels’ Comfort – </a:t>
            </a:r>
          </a:p>
          <a:p>
            <a:endParaRPr lang="en-US" dirty="0"/>
          </a:p>
          <a:p>
            <a:r>
              <a:rPr lang="en-US" dirty="0"/>
              <a:t>Physical Rest.</a:t>
            </a:r>
          </a:p>
          <a:p>
            <a:endParaRPr lang="en-US" dirty="0"/>
          </a:p>
          <a:p>
            <a:r>
              <a:rPr lang="en-US" dirty="0"/>
              <a:t>Knowing This Was Temporary (“at hand.”)</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10</a:t>
            </a:fld>
            <a:endParaRPr lang="en-US"/>
          </a:p>
        </p:txBody>
      </p:sp>
    </p:spTree>
    <p:extLst>
      <p:ext uri="{BB962C8B-B14F-4D97-AF65-F5344CB8AC3E}">
        <p14:creationId xmlns:p14="http://schemas.microsoft.com/office/powerpoint/2010/main" val="123908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9372370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783882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385087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2174C5-CC5E-1E40-9646-63BA41DD5E80}"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6918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174C5-CC5E-1E40-9646-63BA41DD5E80}" type="datetimeFigureOut">
              <a:rPr lang="en-US" smtClean="0"/>
              <a:t>7/5/23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1142810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174C5-CC5E-1E40-9646-63BA41DD5E80}" type="datetimeFigureOut">
              <a:rPr lang="en-US" smtClean="0"/>
              <a:t>7/5/23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17566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174C5-CC5E-1E40-9646-63BA41DD5E80}" type="datetimeFigureOut">
              <a:rPr lang="en-US" smtClean="0"/>
              <a:t>7/5/23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5546646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174C5-CC5E-1E40-9646-63BA41DD5E80}" type="datetimeFigureOut">
              <a:rPr lang="en-US" smtClean="0"/>
              <a:t>7/5/23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2846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174C5-CC5E-1E40-9646-63BA41DD5E80}" type="datetimeFigureOut">
              <a:rPr lang="en-US" smtClean="0"/>
              <a:t>7/5/23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2391374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7/5/23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37530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7/5/23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6654114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7F2174C5-CC5E-1E40-9646-63BA41DD5E80}" type="datetimeFigureOut">
              <a:rPr lang="en-US" smtClean="0"/>
              <a:t>7/5/23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9022EC5-74AA-4B44-9C99-F262428CDB16}" type="slidenum">
              <a:rPr lang="en-US" smtClean="0"/>
              <a:t>‹#›</a:t>
            </a:fld>
            <a:endParaRPr lang="en-US"/>
          </a:p>
        </p:txBody>
      </p:sp>
    </p:spTree>
    <p:extLst>
      <p:ext uri="{BB962C8B-B14F-4D97-AF65-F5344CB8AC3E}">
        <p14:creationId xmlns:p14="http://schemas.microsoft.com/office/powerpoint/2010/main" val="100754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596697"/>
            <a:ext cx="7886700" cy="3928533"/>
          </a:xfrm>
        </p:spPr>
        <p:txBody>
          <a:bodyPr>
            <a:normAutofit fontScale="85000" lnSpcReduction="10000"/>
          </a:bodyPr>
          <a:lstStyle/>
          <a:p>
            <a:pPr marL="0" indent="0">
              <a:buNone/>
            </a:pPr>
            <a:endParaRPr lang="en-US" sz="3200" dirty="0"/>
          </a:p>
          <a:p>
            <a:pPr marL="0" indent="0" algn="ctr">
              <a:buNone/>
            </a:pPr>
            <a:r>
              <a:rPr lang="en-US" sz="4600" dirty="0"/>
              <a:t>In 1 Peter 5:6-11 anxious Christians are reminded they are not alone. There are other brethren in the world who face same or similar battles. Why is it so important to acknowledge this is a common battle?</a:t>
            </a:r>
            <a:br>
              <a:rPr lang="en-US" sz="4600" dirty="0"/>
            </a:br>
            <a:endParaRPr lang="en-US" sz="2600" dirty="0"/>
          </a:p>
        </p:txBody>
      </p:sp>
    </p:spTree>
    <p:extLst>
      <p:ext uri="{BB962C8B-B14F-4D97-AF65-F5344CB8AC3E}">
        <p14:creationId xmlns:p14="http://schemas.microsoft.com/office/powerpoint/2010/main" val="41806283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Psalm 37:16-26</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16774" y="1537322"/>
            <a:ext cx="8325345" cy="3928533"/>
          </a:xfrm>
        </p:spPr>
        <p:txBody>
          <a:bodyPr>
            <a:normAutofit fontScale="92500" lnSpcReduction="20000"/>
          </a:bodyPr>
          <a:lstStyle/>
          <a:p>
            <a:pPr marL="0" indent="0">
              <a:buNone/>
            </a:pPr>
            <a:r>
              <a:rPr lang="en-US" sz="3200" baseline="30000" dirty="0"/>
              <a:t>23</a:t>
            </a:r>
            <a:r>
              <a:rPr lang="en-US" sz="3200" dirty="0"/>
              <a:t> The steps of a man are established by the Lord,</a:t>
            </a:r>
          </a:p>
          <a:p>
            <a:pPr marL="0" indent="0">
              <a:buNone/>
            </a:pPr>
            <a:r>
              <a:rPr lang="en-US" sz="3200" dirty="0"/>
              <a:t>    And He delights in his way.</a:t>
            </a:r>
          </a:p>
          <a:p>
            <a:pPr marL="0" indent="0">
              <a:buNone/>
            </a:pPr>
            <a:r>
              <a:rPr lang="en-US" sz="3200" baseline="30000" dirty="0"/>
              <a:t>24</a:t>
            </a:r>
            <a:r>
              <a:rPr lang="en-US" sz="3200" dirty="0"/>
              <a:t> When he falls, he will not be hurled headlong,</a:t>
            </a:r>
          </a:p>
          <a:p>
            <a:pPr marL="0" indent="0">
              <a:buNone/>
            </a:pPr>
            <a:r>
              <a:rPr lang="en-US" sz="3200" dirty="0"/>
              <a:t>    Because the Lord is the One who holds his hand.</a:t>
            </a:r>
          </a:p>
          <a:p>
            <a:pPr marL="0" indent="0">
              <a:buNone/>
            </a:pPr>
            <a:r>
              <a:rPr lang="en-US" sz="3200" baseline="30000" dirty="0"/>
              <a:t>25</a:t>
            </a:r>
            <a:r>
              <a:rPr lang="en-US" sz="3200" dirty="0"/>
              <a:t> I have been young and now I am old,</a:t>
            </a:r>
          </a:p>
          <a:p>
            <a:pPr marL="0" indent="0">
              <a:buNone/>
            </a:pPr>
            <a:r>
              <a:rPr lang="en-US" sz="3200" dirty="0"/>
              <a:t>    Yet I have not seen the righteous forsaken</a:t>
            </a:r>
          </a:p>
          <a:p>
            <a:pPr marL="0" indent="0">
              <a:buNone/>
            </a:pPr>
            <a:r>
              <a:rPr lang="en-US" sz="3200" dirty="0"/>
              <a:t>    Or his descendants begging bread.</a:t>
            </a:r>
          </a:p>
          <a:p>
            <a:pPr marL="0" indent="0">
              <a:buNone/>
            </a:pPr>
            <a:r>
              <a:rPr lang="en-US" sz="3200" baseline="30000" dirty="0"/>
              <a:t>26</a:t>
            </a:r>
            <a:r>
              <a:rPr lang="en-US" sz="3200" dirty="0"/>
              <a:t> All day long he is gracious and lends,</a:t>
            </a:r>
          </a:p>
          <a:p>
            <a:pPr marL="0" indent="0">
              <a:buNone/>
            </a:pPr>
            <a:r>
              <a:rPr lang="en-US" sz="3200" dirty="0"/>
              <a:t>    And his descendants are a blessing.</a:t>
            </a:r>
            <a:endParaRPr lang="en-US" sz="1600" dirty="0"/>
          </a:p>
        </p:txBody>
      </p:sp>
    </p:spTree>
    <p:extLst>
      <p:ext uri="{BB962C8B-B14F-4D97-AF65-F5344CB8AC3E}">
        <p14:creationId xmlns:p14="http://schemas.microsoft.com/office/powerpoint/2010/main" val="40366827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2800361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541375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7E13-316E-03E6-BE51-AFE128C1B5C0}"/>
              </a:ext>
            </a:extLst>
          </p:cNvPr>
          <p:cNvSpPr>
            <a:spLocks noGrp="1"/>
          </p:cNvSpPr>
          <p:nvPr>
            <p:ph type="title"/>
          </p:nvPr>
        </p:nvSpPr>
        <p:spPr/>
        <p:txBody>
          <a:bodyPr/>
          <a:lstStyle/>
          <a:p>
            <a:r>
              <a:rPr lang="en-US" dirty="0"/>
              <a:t>Our Anxious World…</a:t>
            </a:r>
          </a:p>
        </p:txBody>
      </p:sp>
      <p:sp>
        <p:nvSpPr>
          <p:cNvPr id="3" name="Content Placeholder 2">
            <a:extLst>
              <a:ext uri="{FF2B5EF4-FFF2-40B4-BE49-F238E27FC236}">
                <a16:creationId xmlns:a16="http://schemas.microsoft.com/office/drawing/2014/main" id="{B1990C25-124E-1CC5-BAB1-71FBA0C46A97}"/>
              </a:ext>
            </a:extLst>
          </p:cNvPr>
          <p:cNvSpPr>
            <a:spLocks noGrp="1"/>
          </p:cNvSpPr>
          <p:nvPr>
            <p:ph idx="1"/>
          </p:nvPr>
        </p:nvSpPr>
        <p:spPr>
          <a:xfrm>
            <a:off x="588010" y="1521354"/>
            <a:ext cx="8159750" cy="3626115"/>
          </a:xfrm>
        </p:spPr>
        <p:txBody>
          <a:bodyPr>
            <a:normAutofit lnSpcReduction="10000"/>
          </a:bodyPr>
          <a:lstStyle/>
          <a:p>
            <a:r>
              <a:rPr lang="en-US" dirty="0"/>
              <a:t>Political Tensions, 24/7 News, Economic Challenges, Digital Overload, And Super Busy Lifestyles Abound…</a:t>
            </a:r>
          </a:p>
          <a:p>
            <a:r>
              <a:rPr lang="en-US" dirty="0"/>
              <a:t>Some Improvement…</a:t>
            </a:r>
          </a:p>
          <a:p>
            <a:pPr lvl="1"/>
            <a:r>
              <a:rPr lang="en-US" dirty="0"/>
              <a:t>February of 2021 = 39.3% of Adults Anxiety or Depression</a:t>
            </a:r>
          </a:p>
          <a:p>
            <a:pPr lvl="1"/>
            <a:r>
              <a:rPr lang="en-US" dirty="0"/>
              <a:t>March of 2023 = 32.3% of Adults Anxiety or Depression</a:t>
            </a:r>
          </a:p>
          <a:p>
            <a:pPr lvl="1"/>
            <a:r>
              <a:rPr lang="en-US" dirty="0"/>
              <a:t>Georgia in 2023 = 33.9% of Adults Anxiety or Depression</a:t>
            </a:r>
          </a:p>
          <a:p>
            <a:pPr lvl="1"/>
            <a:r>
              <a:rPr lang="en-US" dirty="0"/>
              <a:t>Adolescents in 2004 = 31.9% of Teens with Anxiety</a:t>
            </a:r>
            <a:br>
              <a:rPr lang="en-US" dirty="0"/>
            </a:br>
            <a:endParaRPr lang="en-US" dirty="0"/>
          </a:p>
          <a:p>
            <a:r>
              <a:rPr lang="en-US" dirty="0"/>
              <a:t>The Need For </a:t>
            </a:r>
            <a:r>
              <a:rPr lang="en-US" i="1" dirty="0">
                <a:solidFill>
                  <a:schemeClr val="accent4">
                    <a:lumMod val="40000"/>
                    <a:lumOff val="60000"/>
                  </a:schemeClr>
                </a:solidFill>
              </a:rPr>
              <a:t>Peace In The Storms of Life </a:t>
            </a:r>
            <a:r>
              <a:rPr lang="en-US" dirty="0"/>
              <a:t>Is Clear…</a:t>
            </a:r>
          </a:p>
        </p:txBody>
      </p:sp>
    </p:spTree>
    <p:extLst>
      <p:ext uri="{BB962C8B-B14F-4D97-AF65-F5344CB8AC3E}">
        <p14:creationId xmlns:p14="http://schemas.microsoft.com/office/powerpoint/2010/main" val="1135786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7E13-316E-03E6-BE51-AFE128C1B5C0}"/>
              </a:ext>
            </a:extLst>
          </p:cNvPr>
          <p:cNvSpPr>
            <a:spLocks noGrp="1"/>
          </p:cNvSpPr>
          <p:nvPr>
            <p:ph type="title"/>
          </p:nvPr>
        </p:nvSpPr>
        <p:spPr/>
        <p:txBody>
          <a:bodyPr/>
          <a:lstStyle/>
          <a:p>
            <a:r>
              <a:rPr lang="en-US" dirty="0"/>
              <a:t>Our Anxious World…</a:t>
            </a:r>
            <a:br>
              <a:rPr lang="en-US" dirty="0"/>
            </a:br>
            <a:r>
              <a:rPr lang="en-US" dirty="0"/>
              <a:t>More Than Passing Thoughts</a:t>
            </a:r>
          </a:p>
        </p:txBody>
      </p:sp>
      <p:sp>
        <p:nvSpPr>
          <p:cNvPr id="3" name="Content Placeholder 2">
            <a:extLst>
              <a:ext uri="{FF2B5EF4-FFF2-40B4-BE49-F238E27FC236}">
                <a16:creationId xmlns:a16="http://schemas.microsoft.com/office/drawing/2014/main" id="{B1990C25-124E-1CC5-BAB1-71FBA0C46A97}"/>
              </a:ext>
            </a:extLst>
          </p:cNvPr>
          <p:cNvSpPr>
            <a:spLocks noGrp="1"/>
          </p:cNvSpPr>
          <p:nvPr>
            <p:ph idx="1"/>
          </p:nvPr>
        </p:nvSpPr>
        <p:spPr>
          <a:xfrm>
            <a:off x="588010" y="1521354"/>
            <a:ext cx="8159750" cy="3889375"/>
          </a:xfrm>
        </p:spPr>
        <p:txBody>
          <a:bodyPr>
            <a:normAutofit fontScale="92500"/>
          </a:bodyPr>
          <a:lstStyle/>
          <a:p>
            <a:r>
              <a:rPr lang="en-US" dirty="0"/>
              <a:t>Physical Response…</a:t>
            </a:r>
          </a:p>
          <a:p>
            <a:pPr lvl="1"/>
            <a:r>
              <a:rPr lang="en-US" dirty="0"/>
              <a:t>Tight chest, shallow breathing, racing heart, trouble sleeping, trembling, sweating, tense shoulders/neck/back, Nausea.</a:t>
            </a:r>
          </a:p>
          <a:p>
            <a:r>
              <a:rPr lang="en-US" dirty="0"/>
              <a:t>Psychological Response…</a:t>
            </a:r>
          </a:p>
          <a:p>
            <a:pPr lvl="1"/>
            <a:r>
              <a:rPr lang="en-US" dirty="0"/>
              <a:t>Intrusive (unwelcome) thinking, Ruminating over and over on ideas, Feeling a sense of impending danger, panic or doom, constant comparison, indecisiveness, difficulty concentrating.</a:t>
            </a:r>
          </a:p>
          <a:p>
            <a:r>
              <a:rPr lang="en-US" dirty="0"/>
              <a:t>Behavior Response…</a:t>
            </a:r>
          </a:p>
          <a:p>
            <a:pPr lvl="1"/>
            <a:r>
              <a:rPr lang="en-US" dirty="0"/>
              <a:t>Avoidance (people, media, books, touch), Isolation, Restlessness, Irritability, Easily Startled, Obsessive or Compulsive Behavior.</a:t>
            </a:r>
          </a:p>
        </p:txBody>
      </p:sp>
    </p:spTree>
    <p:extLst>
      <p:ext uri="{BB962C8B-B14F-4D97-AF65-F5344CB8AC3E}">
        <p14:creationId xmlns:p14="http://schemas.microsoft.com/office/powerpoint/2010/main" val="2381733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2B15-C808-CA73-CDC9-1F3C060AA341}"/>
              </a:ext>
            </a:extLst>
          </p:cNvPr>
          <p:cNvSpPr>
            <a:spLocks noGrp="1"/>
          </p:cNvSpPr>
          <p:nvPr>
            <p:ph type="title"/>
          </p:nvPr>
        </p:nvSpPr>
        <p:spPr/>
        <p:txBody>
          <a:bodyPr/>
          <a:lstStyle/>
          <a:p>
            <a:r>
              <a:rPr lang="en-US" dirty="0"/>
              <a:t>Luke 8:22-25</a:t>
            </a:r>
            <a:br>
              <a:rPr lang="en-US" dirty="0"/>
            </a:br>
            <a:r>
              <a:rPr lang="en-US" dirty="0"/>
              <a:t>In The Boat With The Apostles</a:t>
            </a:r>
          </a:p>
        </p:txBody>
      </p:sp>
      <p:sp>
        <p:nvSpPr>
          <p:cNvPr id="3" name="Content Placeholder 2">
            <a:extLst>
              <a:ext uri="{FF2B5EF4-FFF2-40B4-BE49-F238E27FC236}">
                <a16:creationId xmlns:a16="http://schemas.microsoft.com/office/drawing/2014/main" id="{25527C70-DDC1-F54A-1780-70008C5AC8ED}"/>
              </a:ext>
            </a:extLst>
          </p:cNvPr>
          <p:cNvSpPr>
            <a:spLocks noGrp="1"/>
          </p:cNvSpPr>
          <p:nvPr>
            <p:ph idx="1"/>
          </p:nvPr>
        </p:nvSpPr>
        <p:spPr/>
        <p:txBody>
          <a:bodyPr/>
          <a:lstStyle/>
          <a:p>
            <a:r>
              <a:rPr lang="en-US" dirty="0"/>
              <a:t>What good reasons did the apostles have to be alarmed?</a:t>
            </a:r>
          </a:p>
          <a:p>
            <a:r>
              <a:rPr lang="en-US" dirty="0"/>
              <a:t>What did they need to factor into their thinking?</a:t>
            </a:r>
          </a:p>
          <a:p>
            <a:r>
              <a:rPr lang="en-US" dirty="0"/>
              <a:t>What outcomes had they not considered?</a:t>
            </a:r>
          </a:p>
          <a:p>
            <a:r>
              <a:rPr lang="en-US" dirty="0"/>
              <a:t>What past experiences would give them reasonable hope in spite of the alarming problems?</a:t>
            </a:r>
          </a:p>
        </p:txBody>
      </p:sp>
    </p:spTree>
    <p:extLst>
      <p:ext uri="{BB962C8B-B14F-4D97-AF65-F5344CB8AC3E}">
        <p14:creationId xmlns:p14="http://schemas.microsoft.com/office/powerpoint/2010/main" val="2752012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8 Big Ideas In Colossians 3:15-16</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2113808" y="1173892"/>
            <a:ext cx="6622419" cy="4238368"/>
          </a:xfrm>
        </p:spPr>
        <p:txBody>
          <a:bodyPr>
            <a:normAutofit/>
          </a:bodyPr>
          <a:lstStyle/>
          <a:p>
            <a:r>
              <a:rPr lang="en-US" sz="2400" baseline="30000" dirty="0"/>
              <a:t>15 </a:t>
            </a:r>
            <a:r>
              <a:rPr lang="en-US" sz="2400" dirty="0"/>
              <a:t>Let the peace of Christ </a:t>
            </a:r>
            <a:r>
              <a:rPr lang="en-US" sz="2400" b="1" dirty="0"/>
              <a:t>rule</a:t>
            </a:r>
            <a:r>
              <a:rPr lang="en-US" sz="2400" dirty="0"/>
              <a:t> in your hearts, to which indeed you were called in one body; and be thankful. </a:t>
            </a:r>
            <a:r>
              <a:rPr lang="en-US" sz="2400" baseline="30000" dirty="0"/>
              <a:t>16 </a:t>
            </a:r>
            <a:r>
              <a:rPr lang="en-US" sz="2400" dirty="0"/>
              <a:t>Let the word of Christ richly dwell within you, with all wisdom teaching and admonishing one another with psalms and hymns and spiritual songs, singing with thankfulness in your hearts to God. </a:t>
            </a:r>
          </a:p>
        </p:txBody>
      </p:sp>
      <p:sp>
        <p:nvSpPr>
          <p:cNvPr id="5" name="Rounded Rectangle 4">
            <a:extLst>
              <a:ext uri="{FF2B5EF4-FFF2-40B4-BE49-F238E27FC236}">
                <a16:creationId xmlns:a16="http://schemas.microsoft.com/office/drawing/2014/main" id="{45CCC1CB-3E90-0843-BF70-1409BA9F01C8}"/>
              </a:ext>
            </a:extLst>
          </p:cNvPr>
          <p:cNvSpPr/>
          <p:nvPr/>
        </p:nvSpPr>
        <p:spPr>
          <a:xfrm>
            <a:off x="302331" y="1208083"/>
            <a:ext cx="1704598"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Eyes on Jesus</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1E87EA64-3D6E-4884-CDF5-6F8E6E67EDCF}"/>
              </a:ext>
            </a:extLst>
          </p:cNvPr>
          <p:cNvSpPr/>
          <p:nvPr/>
        </p:nvSpPr>
        <p:spPr>
          <a:xfrm>
            <a:off x="302331" y="1693579"/>
            <a:ext cx="1704598"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Rule…Hearts</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579FE297-9BD3-3981-DFCA-F0D12C0D791D}"/>
              </a:ext>
            </a:extLst>
          </p:cNvPr>
          <p:cNvSpPr/>
          <p:nvPr/>
        </p:nvSpPr>
        <p:spPr>
          <a:xfrm>
            <a:off x="302331" y="2150728"/>
            <a:ext cx="1704598"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One Body</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3" name="Rounded Rectangle 12">
            <a:extLst>
              <a:ext uri="{FF2B5EF4-FFF2-40B4-BE49-F238E27FC236}">
                <a16:creationId xmlns:a16="http://schemas.microsoft.com/office/drawing/2014/main" id="{0FF7FB30-D4AA-439D-31D2-063A135AADED}"/>
              </a:ext>
            </a:extLst>
          </p:cNvPr>
          <p:cNvSpPr/>
          <p:nvPr/>
        </p:nvSpPr>
        <p:spPr>
          <a:xfrm>
            <a:off x="302331" y="2607877"/>
            <a:ext cx="1704598"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Thankful</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4" name="Rounded Rectangle 13">
            <a:extLst>
              <a:ext uri="{FF2B5EF4-FFF2-40B4-BE49-F238E27FC236}">
                <a16:creationId xmlns:a16="http://schemas.microsoft.com/office/drawing/2014/main" id="{613D3137-5F82-E524-9E3B-638BFDA3AB05}"/>
              </a:ext>
            </a:extLst>
          </p:cNvPr>
          <p:cNvSpPr/>
          <p:nvPr/>
        </p:nvSpPr>
        <p:spPr>
          <a:xfrm>
            <a:off x="302331" y="3048453"/>
            <a:ext cx="1704598"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The Word</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5" name="Rounded Rectangle 14">
            <a:extLst>
              <a:ext uri="{FF2B5EF4-FFF2-40B4-BE49-F238E27FC236}">
                <a16:creationId xmlns:a16="http://schemas.microsoft.com/office/drawing/2014/main" id="{D81EB98E-80B5-9D69-D576-1FCB0A97A07B}"/>
              </a:ext>
            </a:extLst>
          </p:cNvPr>
          <p:cNvSpPr/>
          <p:nvPr/>
        </p:nvSpPr>
        <p:spPr>
          <a:xfrm>
            <a:off x="302331" y="3489029"/>
            <a:ext cx="1704598"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One Another</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6" name="Rounded Rectangle 15">
            <a:extLst>
              <a:ext uri="{FF2B5EF4-FFF2-40B4-BE49-F238E27FC236}">
                <a16:creationId xmlns:a16="http://schemas.microsoft.com/office/drawing/2014/main" id="{E6DF1DC6-4F6E-7A1A-8C81-5DB182F1F6A5}"/>
              </a:ext>
            </a:extLst>
          </p:cNvPr>
          <p:cNvSpPr/>
          <p:nvPr/>
        </p:nvSpPr>
        <p:spPr>
          <a:xfrm>
            <a:off x="302331" y="3929605"/>
            <a:ext cx="1704598"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Music</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Rounded Rectangle 16">
            <a:extLst>
              <a:ext uri="{FF2B5EF4-FFF2-40B4-BE49-F238E27FC236}">
                <a16:creationId xmlns:a16="http://schemas.microsoft.com/office/drawing/2014/main" id="{4B7066CB-3BF7-F099-7462-1CC36907880C}"/>
              </a:ext>
            </a:extLst>
          </p:cNvPr>
          <p:cNvSpPr/>
          <p:nvPr/>
        </p:nvSpPr>
        <p:spPr>
          <a:xfrm>
            <a:off x="302331" y="4370181"/>
            <a:ext cx="1704598"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Sing out!</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34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7E13-316E-03E6-BE51-AFE128C1B5C0}"/>
              </a:ext>
            </a:extLst>
          </p:cNvPr>
          <p:cNvSpPr>
            <a:spLocks noGrp="1"/>
          </p:cNvSpPr>
          <p:nvPr>
            <p:ph type="title"/>
          </p:nvPr>
        </p:nvSpPr>
        <p:spPr/>
        <p:txBody>
          <a:bodyPr/>
          <a:lstStyle/>
          <a:p>
            <a:r>
              <a:rPr lang="en-US" dirty="0"/>
              <a:t>Turning Down The Volume</a:t>
            </a:r>
            <a:br>
              <a:rPr lang="en-US" dirty="0"/>
            </a:br>
            <a:r>
              <a:rPr lang="en-US" dirty="0"/>
              <a:t> On Our Internal Alarms…</a:t>
            </a:r>
          </a:p>
        </p:txBody>
      </p:sp>
      <p:sp>
        <p:nvSpPr>
          <p:cNvPr id="3" name="Content Placeholder 2">
            <a:extLst>
              <a:ext uri="{FF2B5EF4-FFF2-40B4-BE49-F238E27FC236}">
                <a16:creationId xmlns:a16="http://schemas.microsoft.com/office/drawing/2014/main" id="{B1990C25-124E-1CC5-BAB1-71FBA0C46A97}"/>
              </a:ext>
            </a:extLst>
          </p:cNvPr>
          <p:cNvSpPr>
            <a:spLocks noGrp="1"/>
          </p:cNvSpPr>
          <p:nvPr>
            <p:ph idx="1"/>
          </p:nvPr>
        </p:nvSpPr>
        <p:spPr>
          <a:xfrm>
            <a:off x="588010" y="1521354"/>
            <a:ext cx="8159750" cy="3988797"/>
          </a:xfrm>
        </p:spPr>
        <p:txBody>
          <a:bodyPr>
            <a:normAutofit fontScale="92500" lnSpcReduction="10000"/>
          </a:bodyPr>
          <a:lstStyle/>
          <a:p>
            <a:r>
              <a:rPr lang="en-US" dirty="0"/>
              <a:t>Good Friends Who Listen &amp; Share Support.</a:t>
            </a:r>
          </a:p>
          <a:p>
            <a:r>
              <a:rPr lang="en-US" dirty="0"/>
              <a:t>Wisdom To Process Our Circumstances.</a:t>
            </a:r>
          </a:p>
          <a:p>
            <a:pPr lvl="1"/>
            <a:r>
              <a:rPr lang="en-US" dirty="0"/>
              <a:t>Proverbs 3:1-8, Proverbs 12:25, Ecclesiastes 3:1</a:t>
            </a:r>
          </a:p>
          <a:p>
            <a:r>
              <a:rPr lang="en-US" dirty="0"/>
              <a:t>Small Changes That Improve Our Situation.</a:t>
            </a:r>
          </a:p>
          <a:p>
            <a:pPr lvl="1"/>
            <a:r>
              <a:rPr lang="en-US" dirty="0"/>
              <a:t>Psalm 73:1-2, 12-17</a:t>
            </a:r>
          </a:p>
          <a:p>
            <a:pPr lvl="1"/>
            <a:r>
              <a:rPr lang="en-US" dirty="0"/>
              <a:t>1 Timothy 4:8</a:t>
            </a:r>
          </a:p>
          <a:p>
            <a:r>
              <a:rPr lang="en-US" dirty="0"/>
              <a:t>Medical Care From Caring Providers.</a:t>
            </a:r>
          </a:p>
          <a:p>
            <a:pPr lvl="1"/>
            <a:r>
              <a:rPr lang="en-US" dirty="0"/>
              <a:t>Luke 10:34</a:t>
            </a:r>
          </a:p>
          <a:p>
            <a:r>
              <a:rPr lang="en-US" dirty="0"/>
              <a:t>Building A New, More Balanced Routine.</a:t>
            </a:r>
          </a:p>
          <a:p>
            <a:pPr lvl="1"/>
            <a:r>
              <a:rPr lang="en-US" dirty="0"/>
              <a:t>Examine My Choices: 1 Peter 4:1-11</a:t>
            </a:r>
          </a:p>
        </p:txBody>
      </p:sp>
    </p:spTree>
    <p:extLst>
      <p:ext uri="{BB962C8B-B14F-4D97-AF65-F5344CB8AC3E}">
        <p14:creationId xmlns:p14="http://schemas.microsoft.com/office/powerpoint/2010/main" val="346070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Listening To Jesus…</a:t>
            </a:r>
          </a:p>
        </p:txBody>
      </p:sp>
      <p:sp>
        <p:nvSpPr>
          <p:cNvPr id="6" name="Rounded Rectangle 5">
            <a:extLst>
              <a:ext uri="{FF2B5EF4-FFF2-40B4-BE49-F238E27FC236}">
                <a16:creationId xmlns:a16="http://schemas.microsoft.com/office/drawing/2014/main" id="{2D8074BB-4D6F-239B-01FC-553C01993FF0}"/>
              </a:ext>
            </a:extLst>
          </p:cNvPr>
          <p:cNvSpPr/>
          <p:nvPr/>
        </p:nvSpPr>
        <p:spPr>
          <a:xfrm>
            <a:off x="1153551" y="1636890"/>
            <a:ext cx="6836898" cy="658566"/>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Jesus Brings Peace To Our Priorities.</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
        <p:nvSpPr>
          <p:cNvPr id="7" name="Rounded Rectangle 6">
            <a:extLst>
              <a:ext uri="{FF2B5EF4-FFF2-40B4-BE49-F238E27FC236}">
                <a16:creationId xmlns:a16="http://schemas.microsoft.com/office/drawing/2014/main" id="{A3742A5A-4DAE-860F-1731-5B431B4DB66F}"/>
              </a:ext>
            </a:extLst>
          </p:cNvPr>
          <p:cNvSpPr/>
          <p:nvPr/>
        </p:nvSpPr>
        <p:spPr>
          <a:xfrm>
            <a:off x="1153551" y="2528217"/>
            <a:ext cx="6836898" cy="658566"/>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Jesus Gives Confidence Not Control.</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
        <p:nvSpPr>
          <p:cNvPr id="8" name="Rounded Rectangle 7">
            <a:extLst>
              <a:ext uri="{FF2B5EF4-FFF2-40B4-BE49-F238E27FC236}">
                <a16:creationId xmlns:a16="http://schemas.microsoft.com/office/drawing/2014/main" id="{40C4BB65-E276-B52A-E5BF-F367D1B1CD86}"/>
              </a:ext>
            </a:extLst>
          </p:cNvPr>
          <p:cNvSpPr/>
          <p:nvPr/>
        </p:nvSpPr>
        <p:spPr>
          <a:xfrm>
            <a:off x="1153551" y="3419544"/>
            <a:ext cx="6836898" cy="658566"/>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Jesus Elevates Our Ambitions.</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
        <p:nvSpPr>
          <p:cNvPr id="9" name="Rounded Rectangle 8">
            <a:extLst>
              <a:ext uri="{FF2B5EF4-FFF2-40B4-BE49-F238E27FC236}">
                <a16:creationId xmlns:a16="http://schemas.microsoft.com/office/drawing/2014/main" id="{DDC2CA6F-7ADC-3B6B-E50D-EFF6A076BA19}"/>
              </a:ext>
            </a:extLst>
          </p:cNvPr>
          <p:cNvSpPr/>
          <p:nvPr/>
        </p:nvSpPr>
        <p:spPr>
          <a:xfrm>
            <a:off x="956786" y="4327748"/>
            <a:ext cx="7230428" cy="658566"/>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Jesus Hits The Breaks On Our Runaway Brains.</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1191164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Looking To Jesus…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596697"/>
            <a:ext cx="7886700" cy="3928533"/>
          </a:xfrm>
        </p:spPr>
        <p:txBody>
          <a:bodyPr>
            <a:normAutofit/>
          </a:bodyPr>
          <a:lstStyle/>
          <a:p>
            <a:pPr marL="0" indent="0">
              <a:buNone/>
            </a:pPr>
            <a:endParaRPr lang="en-US" sz="3200" dirty="0"/>
          </a:p>
          <a:p>
            <a:pPr marL="0" indent="0" algn="ctr">
              <a:buNone/>
            </a:pPr>
            <a:r>
              <a:rPr lang="en-US" sz="4600" dirty="0"/>
              <a:t>In Matthew 26:36-46, what blessings help Jesus face His greatest mental hardship?</a:t>
            </a:r>
            <a:endParaRPr lang="en-US" sz="2600" dirty="0"/>
          </a:p>
        </p:txBody>
      </p:sp>
    </p:spTree>
    <p:extLst>
      <p:ext uri="{BB962C8B-B14F-4D97-AF65-F5344CB8AC3E}">
        <p14:creationId xmlns:p14="http://schemas.microsoft.com/office/powerpoint/2010/main" val="634202565"/>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5073</TotalTime>
  <Words>1460</Words>
  <Application>Microsoft Macintosh PowerPoint</Application>
  <PresentationFormat>On-screen Show (16:10)</PresentationFormat>
  <Paragraphs>169</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vt:lpstr>
      <vt:lpstr>Calibri</vt:lpstr>
      <vt:lpstr>Calibri Light</vt:lpstr>
      <vt:lpstr>Helvetica</vt:lpstr>
      <vt:lpstr>Wingdings</vt:lpstr>
      <vt:lpstr>Office Theme</vt:lpstr>
      <vt:lpstr>Common Ground Question:</vt:lpstr>
      <vt:lpstr>PowerPoint Presentation</vt:lpstr>
      <vt:lpstr>Our Anxious World…</vt:lpstr>
      <vt:lpstr>Our Anxious World… More Than Passing Thoughts</vt:lpstr>
      <vt:lpstr>Luke 8:22-25 In The Boat With The Apostles</vt:lpstr>
      <vt:lpstr>8 Big Ideas In Colossians 3:15-16</vt:lpstr>
      <vt:lpstr>Turning Down The Volume  On Our Internal Alarms…</vt:lpstr>
      <vt:lpstr>Listening To Jesus…</vt:lpstr>
      <vt:lpstr>Looking To Jesus…</vt:lpstr>
      <vt:lpstr>Psalm 37:16-26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199</cp:revision>
  <dcterms:created xsi:type="dcterms:W3CDTF">2023-05-24T15:45:29Z</dcterms:created>
  <dcterms:modified xsi:type="dcterms:W3CDTF">2023-07-05T20:30:31Z</dcterms:modified>
</cp:coreProperties>
</file>