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329" r:id="rId2"/>
    <p:sldId id="256" r:id="rId3"/>
    <p:sldId id="277" r:id="rId4"/>
    <p:sldId id="301" r:id="rId5"/>
    <p:sldId id="261" r:id="rId6"/>
    <p:sldId id="263" r:id="rId7"/>
    <p:sldId id="303" r:id="rId8"/>
    <p:sldId id="304" r:id="rId9"/>
    <p:sldId id="257" r:id="rId10"/>
    <p:sldId id="330" r:id="rId11"/>
    <p:sldId id="258" r:id="rId12"/>
    <p:sldId id="317" r:id="rId13"/>
    <p:sldId id="318" r:id="rId14"/>
    <p:sldId id="306" r:id="rId15"/>
    <p:sldId id="319" r:id="rId16"/>
    <p:sldId id="331" r:id="rId17"/>
    <p:sldId id="320" r:id="rId18"/>
    <p:sldId id="321" r:id="rId19"/>
    <p:sldId id="308" r:id="rId20"/>
    <p:sldId id="322" r:id="rId21"/>
    <p:sldId id="323" r:id="rId22"/>
    <p:sldId id="324" r:id="rId23"/>
    <p:sldId id="326" r:id="rId24"/>
    <p:sldId id="328" r:id="rId25"/>
    <p:sldId id="327" r:id="rId26"/>
    <p:sldId id="325" r:id="rId27"/>
    <p:sldId id="262" r:id="rId2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501E"/>
    <a:srgbClr val="AA4700"/>
    <a:srgbClr val="694117"/>
    <a:srgbClr val="A55C26"/>
    <a:srgbClr val="7C461C"/>
    <a:srgbClr val="EFDFC3"/>
    <a:srgbClr val="C4A164"/>
    <a:srgbClr val="B5935B"/>
    <a:srgbClr val="E2B172"/>
    <a:srgbClr val="C97C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3"/>
    <p:restoredTop sz="45170"/>
  </p:normalViewPr>
  <p:slideViewPr>
    <p:cSldViewPr snapToGrid="0">
      <p:cViewPr varScale="1">
        <p:scale>
          <a:sx n="68" d="100"/>
          <a:sy n="68" d="100"/>
        </p:scale>
        <p:origin x="20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4438F-7C96-D048-A206-E50E57BF6E33}" type="doc">
      <dgm:prSet loTypeId="urn:microsoft.com/office/officeart/2005/8/layout/chevron1" loCatId="" qsTypeId="urn:microsoft.com/office/officeart/2005/8/quickstyle/simple1" qsCatId="simple" csTypeId="urn:microsoft.com/office/officeart/2005/8/colors/accent5_3" csCatId="accent5" phldr="1"/>
      <dgm:spPr/>
    </dgm:pt>
    <dgm:pt modelId="{9F9A95FA-9D3E-4443-9E95-54ED4A8486E1}">
      <dgm:prSet phldrT="[Text]"/>
      <dgm:spPr/>
      <dgm:t>
        <a:bodyPr/>
        <a:lstStyle/>
        <a:p>
          <a:r>
            <a:rPr lang="en-US" dirty="0"/>
            <a:t>Trial</a:t>
          </a:r>
        </a:p>
      </dgm:t>
    </dgm:pt>
    <dgm:pt modelId="{2720E3C6-3E48-7942-B1E8-DAC9F46432D0}" type="parTrans" cxnId="{5E6825F5-969F-AD4E-801B-D89055FB4D3D}">
      <dgm:prSet/>
      <dgm:spPr/>
      <dgm:t>
        <a:bodyPr/>
        <a:lstStyle/>
        <a:p>
          <a:endParaRPr lang="en-US"/>
        </a:p>
      </dgm:t>
    </dgm:pt>
    <dgm:pt modelId="{4DEA2B75-5BAD-1648-A814-C4809DBD34F4}" type="sibTrans" cxnId="{5E6825F5-969F-AD4E-801B-D89055FB4D3D}">
      <dgm:prSet/>
      <dgm:spPr/>
      <dgm:t>
        <a:bodyPr/>
        <a:lstStyle/>
        <a:p>
          <a:endParaRPr lang="en-US"/>
        </a:p>
      </dgm:t>
    </dgm:pt>
    <dgm:pt modelId="{0B4AD99F-4C88-7242-A0FA-82A28905F265}">
      <dgm:prSet phldrT="[Text]"/>
      <dgm:spPr/>
      <dgm:t>
        <a:bodyPr/>
        <a:lstStyle/>
        <a:p>
          <a:r>
            <a:rPr lang="en-US" dirty="0"/>
            <a:t>Endurance</a:t>
          </a:r>
        </a:p>
      </dgm:t>
    </dgm:pt>
    <dgm:pt modelId="{C57F43DD-E877-0E4E-A3DB-C3F4C8172120}" type="parTrans" cxnId="{7EFF0736-E278-C84E-8F2F-F0BA87844DF6}">
      <dgm:prSet/>
      <dgm:spPr/>
      <dgm:t>
        <a:bodyPr/>
        <a:lstStyle/>
        <a:p>
          <a:endParaRPr lang="en-US"/>
        </a:p>
      </dgm:t>
    </dgm:pt>
    <dgm:pt modelId="{6A4EF78E-2764-7B41-9377-7D03058E4BDB}" type="sibTrans" cxnId="{7EFF0736-E278-C84E-8F2F-F0BA87844DF6}">
      <dgm:prSet/>
      <dgm:spPr/>
      <dgm:t>
        <a:bodyPr/>
        <a:lstStyle/>
        <a:p>
          <a:endParaRPr lang="en-US"/>
        </a:p>
      </dgm:t>
    </dgm:pt>
    <dgm:pt modelId="{25B5E98B-47AB-1946-92AC-B542B2ABBA67}">
      <dgm:prSet phldrT="[Text]"/>
      <dgm:spPr/>
      <dgm:t>
        <a:bodyPr/>
        <a:lstStyle/>
        <a:p>
          <a:r>
            <a:rPr lang="en-US" dirty="0"/>
            <a:t>Perfection</a:t>
          </a:r>
        </a:p>
      </dgm:t>
    </dgm:pt>
    <dgm:pt modelId="{FA1A5DF0-DB41-1B40-81AD-2AB41E22CB07}" type="parTrans" cxnId="{9BF9BD82-7A4B-7C4E-96D7-1B0C8AB5E6BC}">
      <dgm:prSet/>
      <dgm:spPr/>
      <dgm:t>
        <a:bodyPr/>
        <a:lstStyle/>
        <a:p>
          <a:endParaRPr lang="en-US"/>
        </a:p>
      </dgm:t>
    </dgm:pt>
    <dgm:pt modelId="{CC1A6CBF-925E-A447-83F2-5278E60883A0}" type="sibTrans" cxnId="{9BF9BD82-7A4B-7C4E-96D7-1B0C8AB5E6BC}">
      <dgm:prSet/>
      <dgm:spPr/>
      <dgm:t>
        <a:bodyPr/>
        <a:lstStyle/>
        <a:p>
          <a:endParaRPr lang="en-US"/>
        </a:p>
      </dgm:t>
    </dgm:pt>
    <dgm:pt modelId="{43ED9B73-BE5D-D341-BF8E-F1EA0BE370BA}">
      <dgm:prSet phldrT="[Text]"/>
      <dgm:spPr/>
      <dgm:t>
        <a:bodyPr/>
        <a:lstStyle/>
        <a:p>
          <a:r>
            <a:rPr lang="en-US" dirty="0"/>
            <a:t>Complete</a:t>
          </a:r>
        </a:p>
      </dgm:t>
    </dgm:pt>
    <dgm:pt modelId="{EE28D97B-9195-704F-BAB3-A076A16CED48}" type="parTrans" cxnId="{E2F98A84-3862-FB44-9AE1-1991014200E8}">
      <dgm:prSet/>
      <dgm:spPr/>
      <dgm:t>
        <a:bodyPr/>
        <a:lstStyle/>
        <a:p>
          <a:endParaRPr lang="en-US"/>
        </a:p>
      </dgm:t>
    </dgm:pt>
    <dgm:pt modelId="{D8FEAFDF-8D41-884C-89E3-8CFDB6DD5C83}" type="sibTrans" cxnId="{E2F98A84-3862-FB44-9AE1-1991014200E8}">
      <dgm:prSet/>
      <dgm:spPr/>
      <dgm:t>
        <a:bodyPr/>
        <a:lstStyle/>
        <a:p>
          <a:endParaRPr lang="en-US"/>
        </a:p>
      </dgm:t>
    </dgm:pt>
    <dgm:pt modelId="{4B9E164A-3DB3-FF41-8BAF-590AC034A75F}" type="pres">
      <dgm:prSet presAssocID="{7F34438F-7C96-D048-A206-E50E57BF6E33}" presName="Name0" presStyleCnt="0">
        <dgm:presLayoutVars>
          <dgm:dir/>
          <dgm:animLvl val="lvl"/>
          <dgm:resizeHandles val="exact"/>
        </dgm:presLayoutVars>
      </dgm:prSet>
      <dgm:spPr/>
    </dgm:pt>
    <dgm:pt modelId="{B2C56EE1-166C-1647-81B4-4BA700A732D7}" type="pres">
      <dgm:prSet presAssocID="{9F9A95FA-9D3E-4443-9E95-54ED4A8486E1}" presName="parTxOnly" presStyleLbl="node1" presStyleIdx="0" presStyleCnt="4">
        <dgm:presLayoutVars>
          <dgm:chMax val="0"/>
          <dgm:chPref val="0"/>
          <dgm:bulletEnabled val="1"/>
        </dgm:presLayoutVars>
      </dgm:prSet>
      <dgm:spPr/>
    </dgm:pt>
    <dgm:pt modelId="{EC6AF85B-FFBF-EA4F-ADCB-998E446051B3}" type="pres">
      <dgm:prSet presAssocID="{4DEA2B75-5BAD-1648-A814-C4809DBD34F4}" presName="parTxOnlySpace" presStyleCnt="0"/>
      <dgm:spPr/>
    </dgm:pt>
    <dgm:pt modelId="{1383BB5A-B845-FE42-82AC-B446D0497991}" type="pres">
      <dgm:prSet presAssocID="{0B4AD99F-4C88-7242-A0FA-82A28905F265}" presName="parTxOnly" presStyleLbl="node1" presStyleIdx="1" presStyleCnt="4">
        <dgm:presLayoutVars>
          <dgm:chMax val="0"/>
          <dgm:chPref val="0"/>
          <dgm:bulletEnabled val="1"/>
        </dgm:presLayoutVars>
      </dgm:prSet>
      <dgm:spPr/>
    </dgm:pt>
    <dgm:pt modelId="{BF7537BE-1A0F-0440-9B66-72D0AF8618C4}" type="pres">
      <dgm:prSet presAssocID="{6A4EF78E-2764-7B41-9377-7D03058E4BDB}" presName="parTxOnlySpace" presStyleCnt="0"/>
      <dgm:spPr/>
    </dgm:pt>
    <dgm:pt modelId="{6EFDAA21-897A-4046-A1EA-101BFAF6DB2C}" type="pres">
      <dgm:prSet presAssocID="{25B5E98B-47AB-1946-92AC-B542B2ABBA67}" presName="parTxOnly" presStyleLbl="node1" presStyleIdx="2" presStyleCnt="4">
        <dgm:presLayoutVars>
          <dgm:chMax val="0"/>
          <dgm:chPref val="0"/>
          <dgm:bulletEnabled val="1"/>
        </dgm:presLayoutVars>
      </dgm:prSet>
      <dgm:spPr/>
    </dgm:pt>
    <dgm:pt modelId="{C8DBDB5B-7899-8544-83DD-7510D01FF710}" type="pres">
      <dgm:prSet presAssocID="{CC1A6CBF-925E-A447-83F2-5278E60883A0}" presName="parTxOnlySpace" presStyleCnt="0"/>
      <dgm:spPr/>
    </dgm:pt>
    <dgm:pt modelId="{76A5AB6C-1590-BB45-892E-A8A6BAB1B6CE}" type="pres">
      <dgm:prSet presAssocID="{43ED9B73-BE5D-D341-BF8E-F1EA0BE370BA}" presName="parTxOnly" presStyleLbl="node1" presStyleIdx="3" presStyleCnt="4">
        <dgm:presLayoutVars>
          <dgm:chMax val="0"/>
          <dgm:chPref val="0"/>
          <dgm:bulletEnabled val="1"/>
        </dgm:presLayoutVars>
      </dgm:prSet>
      <dgm:spPr/>
    </dgm:pt>
  </dgm:ptLst>
  <dgm:cxnLst>
    <dgm:cxn modelId="{7EFF0736-E278-C84E-8F2F-F0BA87844DF6}" srcId="{7F34438F-7C96-D048-A206-E50E57BF6E33}" destId="{0B4AD99F-4C88-7242-A0FA-82A28905F265}" srcOrd="1" destOrd="0" parTransId="{C57F43DD-E877-0E4E-A3DB-C3F4C8172120}" sibTransId="{6A4EF78E-2764-7B41-9377-7D03058E4BDB}"/>
    <dgm:cxn modelId="{5FDDF85C-E613-5F43-AB3D-10C247EE15D4}" type="presOf" srcId="{7F34438F-7C96-D048-A206-E50E57BF6E33}" destId="{4B9E164A-3DB3-FF41-8BAF-590AC034A75F}" srcOrd="0" destOrd="0" presId="urn:microsoft.com/office/officeart/2005/8/layout/chevron1"/>
    <dgm:cxn modelId="{9BF9BD82-7A4B-7C4E-96D7-1B0C8AB5E6BC}" srcId="{7F34438F-7C96-D048-A206-E50E57BF6E33}" destId="{25B5E98B-47AB-1946-92AC-B542B2ABBA67}" srcOrd="2" destOrd="0" parTransId="{FA1A5DF0-DB41-1B40-81AD-2AB41E22CB07}" sibTransId="{CC1A6CBF-925E-A447-83F2-5278E60883A0}"/>
    <dgm:cxn modelId="{CD9E0C84-FC17-3348-B5C0-B6535964DB4D}" type="presOf" srcId="{9F9A95FA-9D3E-4443-9E95-54ED4A8486E1}" destId="{B2C56EE1-166C-1647-81B4-4BA700A732D7}" srcOrd="0" destOrd="0" presId="urn:microsoft.com/office/officeart/2005/8/layout/chevron1"/>
    <dgm:cxn modelId="{E2F98A84-3862-FB44-9AE1-1991014200E8}" srcId="{7F34438F-7C96-D048-A206-E50E57BF6E33}" destId="{43ED9B73-BE5D-D341-BF8E-F1EA0BE370BA}" srcOrd="3" destOrd="0" parTransId="{EE28D97B-9195-704F-BAB3-A076A16CED48}" sibTransId="{D8FEAFDF-8D41-884C-89E3-8CFDB6DD5C83}"/>
    <dgm:cxn modelId="{64739D8E-81F8-6C48-B5A1-42957FB90F59}" type="presOf" srcId="{25B5E98B-47AB-1946-92AC-B542B2ABBA67}" destId="{6EFDAA21-897A-4046-A1EA-101BFAF6DB2C}" srcOrd="0" destOrd="0" presId="urn:microsoft.com/office/officeart/2005/8/layout/chevron1"/>
    <dgm:cxn modelId="{E07F4D95-F71E-4D4E-B3EC-F13A83325F34}" type="presOf" srcId="{43ED9B73-BE5D-D341-BF8E-F1EA0BE370BA}" destId="{76A5AB6C-1590-BB45-892E-A8A6BAB1B6CE}" srcOrd="0" destOrd="0" presId="urn:microsoft.com/office/officeart/2005/8/layout/chevron1"/>
    <dgm:cxn modelId="{573F78E6-A51A-A94B-A2EF-8A97E59F8BD4}" type="presOf" srcId="{0B4AD99F-4C88-7242-A0FA-82A28905F265}" destId="{1383BB5A-B845-FE42-82AC-B446D0497991}" srcOrd="0" destOrd="0" presId="urn:microsoft.com/office/officeart/2005/8/layout/chevron1"/>
    <dgm:cxn modelId="{5E6825F5-969F-AD4E-801B-D89055FB4D3D}" srcId="{7F34438F-7C96-D048-A206-E50E57BF6E33}" destId="{9F9A95FA-9D3E-4443-9E95-54ED4A8486E1}" srcOrd="0" destOrd="0" parTransId="{2720E3C6-3E48-7942-B1E8-DAC9F46432D0}" sibTransId="{4DEA2B75-5BAD-1648-A814-C4809DBD34F4}"/>
    <dgm:cxn modelId="{AA092C64-78C2-3546-AB41-D43F8A7AEE84}" type="presParOf" srcId="{4B9E164A-3DB3-FF41-8BAF-590AC034A75F}" destId="{B2C56EE1-166C-1647-81B4-4BA700A732D7}" srcOrd="0" destOrd="0" presId="urn:microsoft.com/office/officeart/2005/8/layout/chevron1"/>
    <dgm:cxn modelId="{31E797F0-2096-CD48-AF27-A3FC0A6B24D0}" type="presParOf" srcId="{4B9E164A-3DB3-FF41-8BAF-590AC034A75F}" destId="{EC6AF85B-FFBF-EA4F-ADCB-998E446051B3}" srcOrd="1" destOrd="0" presId="urn:microsoft.com/office/officeart/2005/8/layout/chevron1"/>
    <dgm:cxn modelId="{37174EBB-D733-4B4E-A4FF-90F5E5502618}" type="presParOf" srcId="{4B9E164A-3DB3-FF41-8BAF-590AC034A75F}" destId="{1383BB5A-B845-FE42-82AC-B446D0497991}" srcOrd="2" destOrd="0" presId="urn:microsoft.com/office/officeart/2005/8/layout/chevron1"/>
    <dgm:cxn modelId="{D91D7DB8-2108-D54F-B9EC-B5BF770AD7AF}" type="presParOf" srcId="{4B9E164A-3DB3-FF41-8BAF-590AC034A75F}" destId="{BF7537BE-1A0F-0440-9B66-72D0AF8618C4}" srcOrd="3" destOrd="0" presId="urn:microsoft.com/office/officeart/2005/8/layout/chevron1"/>
    <dgm:cxn modelId="{E35EE059-C947-7A49-8772-FBA8CB0E7D46}" type="presParOf" srcId="{4B9E164A-3DB3-FF41-8BAF-590AC034A75F}" destId="{6EFDAA21-897A-4046-A1EA-101BFAF6DB2C}" srcOrd="4" destOrd="0" presId="urn:microsoft.com/office/officeart/2005/8/layout/chevron1"/>
    <dgm:cxn modelId="{01BF6B28-BB19-7045-8134-6859624635AA}" type="presParOf" srcId="{4B9E164A-3DB3-FF41-8BAF-590AC034A75F}" destId="{C8DBDB5B-7899-8544-83DD-7510D01FF710}" srcOrd="5" destOrd="0" presId="urn:microsoft.com/office/officeart/2005/8/layout/chevron1"/>
    <dgm:cxn modelId="{A733369F-1921-814E-83F9-69F8BA3FFFC5}" type="presParOf" srcId="{4B9E164A-3DB3-FF41-8BAF-590AC034A75F}" destId="{76A5AB6C-1590-BB45-892E-A8A6BAB1B6C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34438F-7C96-D048-A206-E50E57BF6E33}" type="doc">
      <dgm:prSet loTypeId="urn:microsoft.com/office/officeart/2005/8/layout/chevron1" loCatId="" qsTypeId="urn:microsoft.com/office/officeart/2005/8/quickstyle/simple1" qsCatId="simple" csTypeId="urn:microsoft.com/office/officeart/2005/8/colors/accent1_4" csCatId="accent1" phldr="1"/>
      <dgm:spPr/>
    </dgm:pt>
    <dgm:pt modelId="{9F9A95FA-9D3E-4443-9E95-54ED4A8486E1}">
      <dgm:prSet phldrT="[Text]" custT="1"/>
      <dgm:spPr/>
      <dgm:t>
        <a:bodyPr/>
        <a:lstStyle/>
        <a:p>
          <a:r>
            <a:rPr lang="en-US" sz="2400" dirty="0"/>
            <a:t>Lacks Nothing</a:t>
          </a:r>
        </a:p>
      </dgm:t>
    </dgm:pt>
    <dgm:pt modelId="{2720E3C6-3E48-7942-B1E8-DAC9F46432D0}" type="parTrans" cxnId="{5E6825F5-969F-AD4E-801B-D89055FB4D3D}">
      <dgm:prSet/>
      <dgm:spPr/>
      <dgm:t>
        <a:bodyPr/>
        <a:lstStyle/>
        <a:p>
          <a:endParaRPr lang="en-US"/>
        </a:p>
      </dgm:t>
    </dgm:pt>
    <dgm:pt modelId="{4DEA2B75-5BAD-1648-A814-C4809DBD34F4}" type="sibTrans" cxnId="{5E6825F5-969F-AD4E-801B-D89055FB4D3D}">
      <dgm:prSet/>
      <dgm:spPr/>
      <dgm:t>
        <a:bodyPr/>
        <a:lstStyle/>
        <a:p>
          <a:endParaRPr lang="en-US"/>
        </a:p>
      </dgm:t>
    </dgm:pt>
    <dgm:pt modelId="{0B4AD99F-4C88-7242-A0FA-82A28905F265}">
      <dgm:prSet phldrT="[Text]" custT="1"/>
      <dgm:spPr/>
      <dgm:t>
        <a:bodyPr/>
        <a:lstStyle/>
        <a:p>
          <a:r>
            <a:rPr lang="en-US" sz="2400" dirty="0"/>
            <a:t>Wisdom</a:t>
          </a:r>
        </a:p>
      </dgm:t>
    </dgm:pt>
    <dgm:pt modelId="{C57F43DD-E877-0E4E-A3DB-C3F4C8172120}" type="parTrans" cxnId="{7EFF0736-E278-C84E-8F2F-F0BA87844DF6}">
      <dgm:prSet/>
      <dgm:spPr/>
      <dgm:t>
        <a:bodyPr/>
        <a:lstStyle/>
        <a:p>
          <a:endParaRPr lang="en-US"/>
        </a:p>
      </dgm:t>
    </dgm:pt>
    <dgm:pt modelId="{6A4EF78E-2764-7B41-9377-7D03058E4BDB}" type="sibTrans" cxnId="{7EFF0736-E278-C84E-8F2F-F0BA87844DF6}">
      <dgm:prSet/>
      <dgm:spPr/>
      <dgm:t>
        <a:bodyPr/>
        <a:lstStyle/>
        <a:p>
          <a:endParaRPr lang="en-US"/>
        </a:p>
      </dgm:t>
    </dgm:pt>
    <dgm:pt modelId="{25B5E98B-47AB-1946-92AC-B542B2ABBA67}">
      <dgm:prSet phldrT="[Text]" custT="1"/>
      <dgm:spPr/>
      <dgm:t>
        <a:bodyPr/>
        <a:lstStyle/>
        <a:p>
          <a:r>
            <a:rPr lang="en-US" sz="2400" dirty="0"/>
            <a:t>Pure Faith</a:t>
          </a:r>
        </a:p>
      </dgm:t>
    </dgm:pt>
    <dgm:pt modelId="{FA1A5DF0-DB41-1B40-81AD-2AB41E22CB07}" type="parTrans" cxnId="{9BF9BD82-7A4B-7C4E-96D7-1B0C8AB5E6BC}">
      <dgm:prSet/>
      <dgm:spPr/>
      <dgm:t>
        <a:bodyPr/>
        <a:lstStyle/>
        <a:p>
          <a:endParaRPr lang="en-US"/>
        </a:p>
      </dgm:t>
    </dgm:pt>
    <dgm:pt modelId="{CC1A6CBF-925E-A447-83F2-5278E60883A0}" type="sibTrans" cxnId="{9BF9BD82-7A4B-7C4E-96D7-1B0C8AB5E6BC}">
      <dgm:prSet/>
      <dgm:spPr/>
      <dgm:t>
        <a:bodyPr/>
        <a:lstStyle/>
        <a:p>
          <a:endParaRPr lang="en-US"/>
        </a:p>
      </dgm:t>
    </dgm:pt>
    <dgm:pt modelId="{43ED9B73-BE5D-D341-BF8E-F1EA0BE370BA}">
      <dgm:prSet phldrT="[Text]" custT="1"/>
      <dgm:spPr/>
      <dgm:t>
        <a:bodyPr/>
        <a:lstStyle/>
        <a:p>
          <a:r>
            <a:rPr lang="en-US" sz="2400" dirty="0"/>
            <a:t>Humility</a:t>
          </a:r>
        </a:p>
      </dgm:t>
    </dgm:pt>
    <dgm:pt modelId="{EE28D97B-9195-704F-BAB3-A076A16CED48}" type="parTrans" cxnId="{E2F98A84-3862-FB44-9AE1-1991014200E8}">
      <dgm:prSet/>
      <dgm:spPr/>
      <dgm:t>
        <a:bodyPr/>
        <a:lstStyle/>
        <a:p>
          <a:endParaRPr lang="en-US"/>
        </a:p>
      </dgm:t>
    </dgm:pt>
    <dgm:pt modelId="{D8FEAFDF-8D41-884C-89E3-8CFDB6DD5C83}" type="sibTrans" cxnId="{E2F98A84-3862-FB44-9AE1-1991014200E8}">
      <dgm:prSet/>
      <dgm:spPr/>
      <dgm:t>
        <a:bodyPr/>
        <a:lstStyle/>
        <a:p>
          <a:endParaRPr lang="en-US"/>
        </a:p>
      </dgm:t>
    </dgm:pt>
    <dgm:pt modelId="{4B9E164A-3DB3-FF41-8BAF-590AC034A75F}" type="pres">
      <dgm:prSet presAssocID="{7F34438F-7C96-D048-A206-E50E57BF6E33}" presName="Name0" presStyleCnt="0">
        <dgm:presLayoutVars>
          <dgm:dir/>
          <dgm:animLvl val="lvl"/>
          <dgm:resizeHandles val="exact"/>
        </dgm:presLayoutVars>
      </dgm:prSet>
      <dgm:spPr/>
    </dgm:pt>
    <dgm:pt modelId="{B2C56EE1-166C-1647-81B4-4BA700A732D7}" type="pres">
      <dgm:prSet presAssocID="{9F9A95FA-9D3E-4443-9E95-54ED4A8486E1}" presName="parTxOnly" presStyleLbl="node1" presStyleIdx="0" presStyleCnt="4">
        <dgm:presLayoutVars>
          <dgm:chMax val="0"/>
          <dgm:chPref val="0"/>
          <dgm:bulletEnabled val="1"/>
        </dgm:presLayoutVars>
      </dgm:prSet>
      <dgm:spPr/>
    </dgm:pt>
    <dgm:pt modelId="{EC6AF85B-FFBF-EA4F-ADCB-998E446051B3}" type="pres">
      <dgm:prSet presAssocID="{4DEA2B75-5BAD-1648-A814-C4809DBD34F4}" presName="parTxOnlySpace" presStyleCnt="0"/>
      <dgm:spPr/>
    </dgm:pt>
    <dgm:pt modelId="{1383BB5A-B845-FE42-82AC-B446D0497991}" type="pres">
      <dgm:prSet presAssocID="{0B4AD99F-4C88-7242-A0FA-82A28905F265}" presName="parTxOnly" presStyleLbl="node1" presStyleIdx="1" presStyleCnt="4">
        <dgm:presLayoutVars>
          <dgm:chMax val="0"/>
          <dgm:chPref val="0"/>
          <dgm:bulletEnabled val="1"/>
        </dgm:presLayoutVars>
      </dgm:prSet>
      <dgm:spPr/>
    </dgm:pt>
    <dgm:pt modelId="{BF7537BE-1A0F-0440-9B66-72D0AF8618C4}" type="pres">
      <dgm:prSet presAssocID="{6A4EF78E-2764-7B41-9377-7D03058E4BDB}" presName="parTxOnlySpace" presStyleCnt="0"/>
      <dgm:spPr/>
    </dgm:pt>
    <dgm:pt modelId="{6EFDAA21-897A-4046-A1EA-101BFAF6DB2C}" type="pres">
      <dgm:prSet presAssocID="{25B5E98B-47AB-1946-92AC-B542B2ABBA67}" presName="parTxOnly" presStyleLbl="node1" presStyleIdx="2" presStyleCnt="4">
        <dgm:presLayoutVars>
          <dgm:chMax val="0"/>
          <dgm:chPref val="0"/>
          <dgm:bulletEnabled val="1"/>
        </dgm:presLayoutVars>
      </dgm:prSet>
      <dgm:spPr/>
    </dgm:pt>
    <dgm:pt modelId="{C8DBDB5B-7899-8544-83DD-7510D01FF710}" type="pres">
      <dgm:prSet presAssocID="{CC1A6CBF-925E-A447-83F2-5278E60883A0}" presName="parTxOnlySpace" presStyleCnt="0"/>
      <dgm:spPr/>
    </dgm:pt>
    <dgm:pt modelId="{76A5AB6C-1590-BB45-892E-A8A6BAB1B6CE}" type="pres">
      <dgm:prSet presAssocID="{43ED9B73-BE5D-D341-BF8E-F1EA0BE370BA}" presName="parTxOnly" presStyleLbl="node1" presStyleIdx="3" presStyleCnt="4">
        <dgm:presLayoutVars>
          <dgm:chMax val="0"/>
          <dgm:chPref val="0"/>
          <dgm:bulletEnabled val="1"/>
        </dgm:presLayoutVars>
      </dgm:prSet>
      <dgm:spPr/>
    </dgm:pt>
  </dgm:ptLst>
  <dgm:cxnLst>
    <dgm:cxn modelId="{7EFF0736-E278-C84E-8F2F-F0BA87844DF6}" srcId="{7F34438F-7C96-D048-A206-E50E57BF6E33}" destId="{0B4AD99F-4C88-7242-A0FA-82A28905F265}" srcOrd="1" destOrd="0" parTransId="{C57F43DD-E877-0E4E-A3DB-C3F4C8172120}" sibTransId="{6A4EF78E-2764-7B41-9377-7D03058E4BDB}"/>
    <dgm:cxn modelId="{5FDDF85C-E613-5F43-AB3D-10C247EE15D4}" type="presOf" srcId="{7F34438F-7C96-D048-A206-E50E57BF6E33}" destId="{4B9E164A-3DB3-FF41-8BAF-590AC034A75F}" srcOrd="0" destOrd="0" presId="urn:microsoft.com/office/officeart/2005/8/layout/chevron1"/>
    <dgm:cxn modelId="{9BF9BD82-7A4B-7C4E-96D7-1B0C8AB5E6BC}" srcId="{7F34438F-7C96-D048-A206-E50E57BF6E33}" destId="{25B5E98B-47AB-1946-92AC-B542B2ABBA67}" srcOrd="2" destOrd="0" parTransId="{FA1A5DF0-DB41-1B40-81AD-2AB41E22CB07}" sibTransId="{CC1A6CBF-925E-A447-83F2-5278E60883A0}"/>
    <dgm:cxn modelId="{CD9E0C84-FC17-3348-B5C0-B6535964DB4D}" type="presOf" srcId="{9F9A95FA-9D3E-4443-9E95-54ED4A8486E1}" destId="{B2C56EE1-166C-1647-81B4-4BA700A732D7}" srcOrd="0" destOrd="0" presId="urn:microsoft.com/office/officeart/2005/8/layout/chevron1"/>
    <dgm:cxn modelId="{E2F98A84-3862-FB44-9AE1-1991014200E8}" srcId="{7F34438F-7C96-D048-A206-E50E57BF6E33}" destId="{43ED9B73-BE5D-D341-BF8E-F1EA0BE370BA}" srcOrd="3" destOrd="0" parTransId="{EE28D97B-9195-704F-BAB3-A076A16CED48}" sibTransId="{D8FEAFDF-8D41-884C-89E3-8CFDB6DD5C83}"/>
    <dgm:cxn modelId="{64739D8E-81F8-6C48-B5A1-42957FB90F59}" type="presOf" srcId="{25B5E98B-47AB-1946-92AC-B542B2ABBA67}" destId="{6EFDAA21-897A-4046-A1EA-101BFAF6DB2C}" srcOrd="0" destOrd="0" presId="urn:microsoft.com/office/officeart/2005/8/layout/chevron1"/>
    <dgm:cxn modelId="{E07F4D95-F71E-4D4E-B3EC-F13A83325F34}" type="presOf" srcId="{43ED9B73-BE5D-D341-BF8E-F1EA0BE370BA}" destId="{76A5AB6C-1590-BB45-892E-A8A6BAB1B6CE}" srcOrd="0" destOrd="0" presId="urn:microsoft.com/office/officeart/2005/8/layout/chevron1"/>
    <dgm:cxn modelId="{573F78E6-A51A-A94B-A2EF-8A97E59F8BD4}" type="presOf" srcId="{0B4AD99F-4C88-7242-A0FA-82A28905F265}" destId="{1383BB5A-B845-FE42-82AC-B446D0497991}" srcOrd="0" destOrd="0" presId="urn:microsoft.com/office/officeart/2005/8/layout/chevron1"/>
    <dgm:cxn modelId="{5E6825F5-969F-AD4E-801B-D89055FB4D3D}" srcId="{7F34438F-7C96-D048-A206-E50E57BF6E33}" destId="{9F9A95FA-9D3E-4443-9E95-54ED4A8486E1}" srcOrd="0" destOrd="0" parTransId="{2720E3C6-3E48-7942-B1E8-DAC9F46432D0}" sibTransId="{4DEA2B75-5BAD-1648-A814-C4809DBD34F4}"/>
    <dgm:cxn modelId="{AA092C64-78C2-3546-AB41-D43F8A7AEE84}" type="presParOf" srcId="{4B9E164A-3DB3-FF41-8BAF-590AC034A75F}" destId="{B2C56EE1-166C-1647-81B4-4BA700A732D7}" srcOrd="0" destOrd="0" presId="urn:microsoft.com/office/officeart/2005/8/layout/chevron1"/>
    <dgm:cxn modelId="{31E797F0-2096-CD48-AF27-A3FC0A6B24D0}" type="presParOf" srcId="{4B9E164A-3DB3-FF41-8BAF-590AC034A75F}" destId="{EC6AF85B-FFBF-EA4F-ADCB-998E446051B3}" srcOrd="1" destOrd="0" presId="urn:microsoft.com/office/officeart/2005/8/layout/chevron1"/>
    <dgm:cxn modelId="{37174EBB-D733-4B4E-A4FF-90F5E5502618}" type="presParOf" srcId="{4B9E164A-3DB3-FF41-8BAF-590AC034A75F}" destId="{1383BB5A-B845-FE42-82AC-B446D0497991}" srcOrd="2" destOrd="0" presId="urn:microsoft.com/office/officeart/2005/8/layout/chevron1"/>
    <dgm:cxn modelId="{D91D7DB8-2108-D54F-B9EC-B5BF770AD7AF}" type="presParOf" srcId="{4B9E164A-3DB3-FF41-8BAF-590AC034A75F}" destId="{BF7537BE-1A0F-0440-9B66-72D0AF8618C4}" srcOrd="3" destOrd="0" presId="urn:microsoft.com/office/officeart/2005/8/layout/chevron1"/>
    <dgm:cxn modelId="{E35EE059-C947-7A49-8772-FBA8CB0E7D46}" type="presParOf" srcId="{4B9E164A-3DB3-FF41-8BAF-590AC034A75F}" destId="{6EFDAA21-897A-4046-A1EA-101BFAF6DB2C}" srcOrd="4" destOrd="0" presId="urn:microsoft.com/office/officeart/2005/8/layout/chevron1"/>
    <dgm:cxn modelId="{01BF6B28-BB19-7045-8134-6859624635AA}" type="presParOf" srcId="{4B9E164A-3DB3-FF41-8BAF-590AC034A75F}" destId="{C8DBDB5B-7899-8544-83DD-7510D01FF710}" srcOrd="5" destOrd="0" presId="urn:microsoft.com/office/officeart/2005/8/layout/chevron1"/>
    <dgm:cxn modelId="{A733369F-1921-814E-83F9-69F8BA3FFFC5}" type="presParOf" srcId="{4B9E164A-3DB3-FF41-8BAF-590AC034A75F}" destId="{76A5AB6C-1590-BB45-892E-A8A6BAB1B6CE}"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56EE1-166C-1647-81B4-4BA700A732D7}">
      <dsp:nvSpPr>
        <dsp:cNvPr id="0" name=""/>
        <dsp:cNvSpPr/>
      </dsp:nvSpPr>
      <dsp:spPr>
        <a:xfrm>
          <a:off x="3658" y="242424"/>
          <a:ext cx="2129563" cy="851825"/>
        </a:xfrm>
        <a:prstGeom prst="chevron">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Trial</a:t>
          </a:r>
        </a:p>
      </dsp:txBody>
      <dsp:txXfrm>
        <a:off x="429571" y="242424"/>
        <a:ext cx="1277738" cy="851825"/>
      </dsp:txXfrm>
    </dsp:sp>
    <dsp:sp modelId="{1383BB5A-B845-FE42-82AC-B446D0497991}">
      <dsp:nvSpPr>
        <dsp:cNvPr id="0" name=""/>
        <dsp:cNvSpPr/>
      </dsp:nvSpPr>
      <dsp:spPr>
        <a:xfrm>
          <a:off x="1920265" y="242424"/>
          <a:ext cx="2129563" cy="851825"/>
        </a:xfrm>
        <a:prstGeom prst="chevron">
          <a:avLst/>
        </a:prstGeom>
        <a:solidFill>
          <a:schemeClr val="accent5">
            <a:shade val="80000"/>
            <a:hueOff val="90421"/>
            <a:satOff val="1725"/>
            <a:lumOff val="7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Endurance</a:t>
          </a:r>
        </a:p>
      </dsp:txBody>
      <dsp:txXfrm>
        <a:off x="2346178" y="242424"/>
        <a:ext cx="1277738" cy="851825"/>
      </dsp:txXfrm>
    </dsp:sp>
    <dsp:sp modelId="{6EFDAA21-897A-4046-A1EA-101BFAF6DB2C}">
      <dsp:nvSpPr>
        <dsp:cNvPr id="0" name=""/>
        <dsp:cNvSpPr/>
      </dsp:nvSpPr>
      <dsp:spPr>
        <a:xfrm>
          <a:off x="3836871" y="242424"/>
          <a:ext cx="2129563" cy="851825"/>
        </a:xfrm>
        <a:prstGeom prst="chevron">
          <a:avLst/>
        </a:prstGeom>
        <a:solidFill>
          <a:schemeClr val="accent5">
            <a:shade val="80000"/>
            <a:hueOff val="180842"/>
            <a:satOff val="3450"/>
            <a:lumOff val="152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Perfection</a:t>
          </a:r>
        </a:p>
      </dsp:txBody>
      <dsp:txXfrm>
        <a:off x="4262784" y="242424"/>
        <a:ext cx="1277738" cy="851825"/>
      </dsp:txXfrm>
    </dsp:sp>
    <dsp:sp modelId="{76A5AB6C-1590-BB45-892E-A8A6BAB1B6CE}">
      <dsp:nvSpPr>
        <dsp:cNvPr id="0" name=""/>
        <dsp:cNvSpPr/>
      </dsp:nvSpPr>
      <dsp:spPr>
        <a:xfrm>
          <a:off x="5753478" y="242424"/>
          <a:ext cx="2129563" cy="851825"/>
        </a:xfrm>
        <a:prstGeom prst="chevron">
          <a:avLst/>
        </a:prstGeom>
        <a:solidFill>
          <a:schemeClr val="accent5">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Complete</a:t>
          </a:r>
        </a:p>
      </dsp:txBody>
      <dsp:txXfrm>
        <a:off x="6179391" y="242424"/>
        <a:ext cx="1277738" cy="851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56EE1-166C-1647-81B4-4BA700A732D7}">
      <dsp:nvSpPr>
        <dsp:cNvPr id="0" name=""/>
        <dsp:cNvSpPr/>
      </dsp:nvSpPr>
      <dsp:spPr>
        <a:xfrm>
          <a:off x="3658" y="242424"/>
          <a:ext cx="2129563" cy="851825"/>
        </a:xfrm>
        <a:prstGeom prst="chevron">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Lacks Nothing</a:t>
          </a:r>
        </a:p>
      </dsp:txBody>
      <dsp:txXfrm>
        <a:off x="429571" y="242424"/>
        <a:ext cx="1277738" cy="851825"/>
      </dsp:txXfrm>
    </dsp:sp>
    <dsp:sp modelId="{1383BB5A-B845-FE42-82AC-B446D0497991}">
      <dsp:nvSpPr>
        <dsp:cNvPr id="0" name=""/>
        <dsp:cNvSpPr/>
      </dsp:nvSpPr>
      <dsp:spPr>
        <a:xfrm>
          <a:off x="1920265" y="242424"/>
          <a:ext cx="2129563" cy="851825"/>
        </a:xfrm>
        <a:prstGeom prst="chevron">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Wisdom</a:t>
          </a:r>
        </a:p>
      </dsp:txBody>
      <dsp:txXfrm>
        <a:off x="2346178" y="242424"/>
        <a:ext cx="1277738" cy="851825"/>
      </dsp:txXfrm>
    </dsp:sp>
    <dsp:sp modelId="{6EFDAA21-897A-4046-A1EA-101BFAF6DB2C}">
      <dsp:nvSpPr>
        <dsp:cNvPr id="0" name=""/>
        <dsp:cNvSpPr/>
      </dsp:nvSpPr>
      <dsp:spPr>
        <a:xfrm>
          <a:off x="3836871" y="242424"/>
          <a:ext cx="2129563" cy="851825"/>
        </a:xfrm>
        <a:prstGeom prst="chevron">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Pure Faith</a:t>
          </a:r>
        </a:p>
      </dsp:txBody>
      <dsp:txXfrm>
        <a:off x="4262784" y="242424"/>
        <a:ext cx="1277738" cy="851825"/>
      </dsp:txXfrm>
    </dsp:sp>
    <dsp:sp modelId="{76A5AB6C-1590-BB45-892E-A8A6BAB1B6CE}">
      <dsp:nvSpPr>
        <dsp:cNvPr id="0" name=""/>
        <dsp:cNvSpPr/>
      </dsp:nvSpPr>
      <dsp:spPr>
        <a:xfrm>
          <a:off x="5753478" y="242424"/>
          <a:ext cx="2129563" cy="851825"/>
        </a:xfrm>
        <a:prstGeom prst="chevron">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Humility</a:t>
          </a:r>
        </a:p>
      </dsp:txBody>
      <dsp:txXfrm>
        <a:off x="6179391" y="242424"/>
        <a:ext cx="1277738" cy="8518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5F0A7-CD49-3242-8D3D-16DEA19808CF}" type="datetimeFigureOut">
              <a:rPr lang="en-US" smtClean="0"/>
              <a:t>7/26/23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CF004-168E-6541-A38A-F7F5D3ED6152}" type="slidenum">
              <a:rPr lang="en-US" smtClean="0"/>
              <a:t>‹#›</a:t>
            </a:fld>
            <a:endParaRPr lang="en-US"/>
          </a:p>
        </p:txBody>
      </p:sp>
    </p:spTree>
    <p:extLst>
      <p:ext uri="{BB962C8B-B14F-4D97-AF65-F5344CB8AC3E}">
        <p14:creationId xmlns:p14="http://schemas.microsoft.com/office/powerpoint/2010/main" val="690297273"/>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1</a:t>
            </a:fld>
            <a:endParaRPr lang="en-US" altLang="en-US" sz="1200"/>
          </a:p>
        </p:txBody>
      </p:sp>
      <p:sp>
        <p:nvSpPr>
          <p:cNvPr id="21506" name="Rectangle 2"/>
          <p:cNvSpPr>
            <a:spLocks noGrp="1" noRot="1" noChangeAspect="1" noChangeArrowheads="1" noTextEdit="1"/>
          </p:cNvSpPr>
          <p:nvPr>
            <p:ph type="sldImg"/>
          </p:nvPr>
        </p:nvSpPr>
        <p:spPr>
          <a:xfrm>
            <a:off x="1739900" y="153988"/>
            <a:ext cx="3575050" cy="2233612"/>
          </a:xfrm>
          <a:ln/>
        </p:spPr>
      </p:sp>
      <p:sp>
        <p:nvSpPr>
          <p:cNvPr id="21507" name="Rectangle 3"/>
          <p:cNvSpPr>
            <a:spLocks noGrp="1" noChangeArrowheads="1"/>
          </p:cNvSpPr>
          <p:nvPr>
            <p:ph type="body" idx="1"/>
          </p:nvPr>
        </p:nvSpPr>
        <p:spPr>
          <a:xfrm>
            <a:off x="533400" y="2387600"/>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20000"/>
              </a:spcBef>
            </a:pPr>
            <a:r>
              <a:rPr lang="en-US" altLang="en-US" sz="1100" dirty="0">
                <a:latin typeface="Times New Roman" charset="0"/>
              </a:rPr>
              <a:t>Suffering (James 5:13)</a:t>
            </a:r>
          </a:p>
          <a:p>
            <a:pPr marL="228600" indent="-228600">
              <a:lnSpc>
                <a:spcPct val="90000"/>
              </a:lnSpc>
              <a:spcBef>
                <a:spcPct val="20000"/>
              </a:spcBef>
            </a:pPr>
            <a:r>
              <a:rPr lang="en-US" altLang="en-US" sz="1100" dirty="0">
                <a:latin typeface="Times New Roman" charset="0"/>
              </a:rPr>
              <a:t>Illness (James 5:14)</a:t>
            </a:r>
          </a:p>
          <a:p>
            <a:pPr marL="228600" indent="-228600">
              <a:lnSpc>
                <a:spcPct val="90000"/>
              </a:lnSpc>
              <a:spcBef>
                <a:spcPct val="20000"/>
              </a:spcBef>
            </a:pPr>
            <a:r>
              <a:rPr lang="en-US" altLang="en-US" sz="1100" dirty="0">
                <a:latin typeface="Times New Roman" charset="0"/>
              </a:rPr>
              <a:t>Poverty (James 2:2)</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Famine/Weather Disasters/Storms (James grew up in Galilee too)</a:t>
            </a:r>
          </a:p>
          <a:p>
            <a:pPr marL="228600" indent="-228600">
              <a:lnSpc>
                <a:spcPct val="90000"/>
              </a:lnSpc>
              <a:spcBef>
                <a:spcPct val="20000"/>
              </a:spcBef>
            </a:pPr>
            <a:endParaRPr lang="en-US" altLang="en-US" sz="1100" dirty="0">
              <a:latin typeface="Times New Roman" charset="0"/>
            </a:endParaRPr>
          </a:p>
        </p:txBody>
      </p:sp>
    </p:spTree>
    <p:extLst>
      <p:ext uri="{BB962C8B-B14F-4D97-AF65-F5344CB8AC3E}">
        <p14:creationId xmlns:p14="http://schemas.microsoft.com/office/powerpoint/2010/main" val="184619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FA302C09-8FB5-5A4E-9064-B3E15C6E7A9F}" type="slidenum">
              <a:rPr lang="en-US" altLang="en-US" sz="1200"/>
              <a:pPr/>
              <a:t>11</a:t>
            </a:fld>
            <a:endParaRPr lang="en-US" altLang="en-US" sz="1200"/>
          </a:p>
        </p:txBody>
      </p:sp>
      <p:sp>
        <p:nvSpPr>
          <p:cNvPr id="25602" name="Rectangle 2"/>
          <p:cNvSpPr>
            <a:spLocks noGrp="1" noRot="1" noChangeAspect="1" noChangeArrowheads="1" noTextEdit="1"/>
          </p:cNvSpPr>
          <p:nvPr>
            <p:ph type="sldImg"/>
          </p:nvPr>
        </p:nvSpPr>
        <p:spPr>
          <a:xfrm>
            <a:off x="601663" y="169863"/>
            <a:ext cx="2835275" cy="1771650"/>
          </a:xfrm>
          <a:ln/>
        </p:spPr>
      </p:sp>
      <p:sp>
        <p:nvSpPr>
          <p:cNvPr id="25603" name="Rectangle 3"/>
          <p:cNvSpPr>
            <a:spLocks noGrp="1" noChangeArrowheads="1"/>
          </p:cNvSpPr>
          <p:nvPr>
            <p:ph type="body" idx="1"/>
          </p:nvPr>
        </p:nvSpPr>
        <p:spPr>
          <a:xfrm>
            <a:off x="457200" y="1941513"/>
            <a:ext cx="6019800" cy="7175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a:solidFill>
                  <a:srgbClr val="FF0000"/>
                </a:solidFill>
                <a:latin typeface="Times New Roman" charset="0"/>
              </a:rPr>
              <a:t>KNOWING</a:t>
            </a:r>
            <a:r>
              <a:rPr lang="en-US" altLang="en-US">
                <a:latin typeface="Times New Roman" charset="0"/>
              </a:rPr>
              <a:t> (ginooskontes) – recognizing, discernment, distinguishing, understanding, knowledge gains from personal experience.</a:t>
            </a:r>
          </a:p>
          <a:p>
            <a:pPr marL="685800" lvl="1" indent="-228600">
              <a:buFontTx/>
              <a:buChar char="•"/>
            </a:pPr>
            <a:r>
              <a:rPr lang="en-US" altLang="en-US">
                <a:latin typeface="Times New Roman" charset="0"/>
              </a:rPr>
              <a:t>If you read a </a:t>
            </a:r>
            <a:r>
              <a:rPr lang="en-US" altLang="en-US" b="1">
                <a:latin typeface="Times New Roman" charset="0"/>
              </a:rPr>
              <a:t>book on baseball</a:t>
            </a:r>
            <a:r>
              <a:rPr lang="en-US" altLang="en-US">
                <a:latin typeface="Times New Roman" charset="0"/>
              </a:rPr>
              <a:t>, it wouldn’t mean you could play the game well – you don’t have any “ginosko” – no experience.</a:t>
            </a:r>
          </a:p>
          <a:p>
            <a:pPr marL="685800" lvl="1" indent="-228600">
              <a:buFontTx/>
              <a:buChar char="•"/>
            </a:pPr>
            <a:r>
              <a:rPr lang="en-US" altLang="en-US">
                <a:latin typeface="Times New Roman" charset="0"/>
              </a:rPr>
              <a:t>The same is true with your faith – You must get some “ginosko” in you.</a:t>
            </a:r>
          </a:p>
          <a:p>
            <a:pPr marL="685800" lvl="1" indent="-228600">
              <a:buFontTx/>
              <a:buChar char="•"/>
            </a:pPr>
            <a:r>
              <a:rPr lang="en-US" altLang="en-US">
                <a:latin typeface="Times New Roman" charset="0"/>
              </a:rPr>
              <a:t>The present active participle –  to continue to find out, continue in “knowing”</a:t>
            </a:r>
          </a:p>
          <a:p>
            <a:pPr marL="685800" lvl="1" indent="-228600">
              <a:buFontTx/>
              <a:buChar char="•"/>
            </a:pPr>
            <a:r>
              <a:rPr lang="en-US" altLang="en-US">
                <a:latin typeface="Times New Roman" charset="0"/>
              </a:rPr>
              <a:t>But we still ask “why”, James is about to tell us why.</a:t>
            </a:r>
          </a:p>
          <a:p>
            <a:pPr marL="228600" indent="-228600">
              <a:buFontTx/>
              <a:buAutoNum type="arabicPeriod"/>
            </a:pPr>
            <a:r>
              <a:rPr lang="en-US" altLang="en-US" b="1">
                <a:solidFill>
                  <a:srgbClr val="FF0000"/>
                </a:solidFill>
                <a:latin typeface="Times New Roman" charset="0"/>
              </a:rPr>
              <a:t>TESTING / PROVING</a:t>
            </a:r>
            <a:r>
              <a:rPr lang="en-US" altLang="en-US">
                <a:latin typeface="Times New Roman" charset="0"/>
              </a:rPr>
              <a:t> (dokimion) – metals put to the test to see if they are real</a:t>
            </a:r>
          </a:p>
          <a:p>
            <a:pPr marL="685800" lvl="1" indent="-228600">
              <a:buFontTx/>
              <a:buChar char="•"/>
            </a:pPr>
            <a:r>
              <a:rPr lang="en-US" altLang="en-US">
                <a:latin typeface="Times New Roman" charset="0"/>
              </a:rPr>
              <a:t>The crucible through which ore is made to pass so that the heat can separate the genuine ore from the dross (waste or scum that floats to the top)</a:t>
            </a:r>
          </a:p>
          <a:p>
            <a:pPr marL="685800" lvl="1" indent="-228600">
              <a:buFontTx/>
              <a:buChar char="•"/>
            </a:pPr>
            <a:r>
              <a:rPr lang="en-US" altLang="en-US">
                <a:latin typeface="Times New Roman" charset="0"/>
              </a:rPr>
              <a:t>Our faith must be tested to make sure it is the real thing. (</a:t>
            </a:r>
            <a:r>
              <a:rPr lang="en-US" altLang="en-US" b="1">
                <a:latin typeface="Times New Roman" charset="0"/>
              </a:rPr>
              <a:t>1 Pet 1:6-7; 4:12</a:t>
            </a:r>
            <a:r>
              <a:rPr lang="en-US" altLang="en-US">
                <a:latin typeface="Times New Roman" charset="0"/>
              </a:rPr>
              <a:t>)</a:t>
            </a:r>
          </a:p>
          <a:p>
            <a:pPr marL="685800" lvl="1" indent="-228600">
              <a:buFontTx/>
              <a:buChar char="•"/>
            </a:pPr>
            <a:r>
              <a:rPr lang="en-US" altLang="en-US" b="1">
                <a:solidFill>
                  <a:srgbClr val="0000CC"/>
                </a:solidFill>
                <a:latin typeface="Times New Roman" charset="0"/>
              </a:rPr>
              <a:t>Mal 3:3</a:t>
            </a:r>
            <a:r>
              <a:rPr lang="en-US" altLang="en-US">
                <a:latin typeface="Times New Roman" charset="0"/>
              </a:rPr>
              <a:t> – I will sit as a refiner and purifier of silver… so that they might offer to the Lord and offering of righteousness.</a:t>
            </a:r>
          </a:p>
          <a:p>
            <a:pPr marL="685800" lvl="1" indent="-228600">
              <a:buFontTx/>
              <a:buChar char="•"/>
            </a:pPr>
            <a:r>
              <a:rPr lang="en-US" altLang="en-US" b="1">
                <a:latin typeface="Times New Roman" charset="0"/>
              </a:rPr>
              <a:t>Silversmith</a:t>
            </a:r>
            <a:r>
              <a:rPr lang="en-US" altLang="en-US">
                <a:latin typeface="Times New Roman" charset="0"/>
              </a:rPr>
              <a:t> must constantly watch the silver or it will be ruined.  The silversmith knows the exact time that the silver is done – </a:t>
            </a:r>
            <a:r>
              <a:rPr lang="en-US" altLang="en-US" i="1">
                <a:latin typeface="Times New Roman" charset="0"/>
              </a:rPr>
              <a:t>When I can see my image in the silver</a:t>
            </a:r>
          </a:p>
          <a:p>
            <a:pPr marL="685800" lvl="1" indent="-228600">
              <a:buFontTx/>
              <a:buChar char="•"/>
            </a:pPr>
            <a:r>
              <a:rPr lang="en-US" altLang="en-US">
                <a:latin typeface="Times New Roman" charset="0"/>
              </a:rPr>
              <a:t>God’s goal for us is that we become Spiritually mature</a:t>
            </a:r>
          </a:p>
          <a:p>
            <a:pPr marL="685800" lvl="1" indent="-228600">
              <a:buFontTx/>
              <a:buChar char="•"/>
            </a:pPr>
            <a:r>
              <a:rPr lang="en-US" altLang="en-US">
                <a:latin typeface="Times New Roman" charset="0"/>
              </a:rPr>
              <a:t>More Like You Jesus, More Like You</a:t>
            </a:r>
          </a:p>
          <a:p>
            <a:pPr marL="228600" indent="-228600">
              <a:buFontTx/>
              <a:buAutoNum type="arabicPeriod"/>
            </a:pPr>
            <a:r>
              <a:rPr lang="en-US" altLang="en-US" b="1">
                <a:solidFill>
                  <a:srgbClr val="FF0000"/>
                </a:solidFill>
                <a:latin typeface="Times New Roman" charset="0"/>
              </a:rPr>
              <a:t>PRODUCES</a:t>
            </a:r>
            <a:r>
              <a:rPr lang="en-US" altLang="en-US">
                <a:latin typeface="Times New Roman" charset="0"/>
              </a:rPr>
              <a:t>  - to bring about</a:t>
            </a:r>
          </a:p>
          <a:p>
            <a:pPr marL="685800" lvl="1" indent="-228600">
              <a:buFontTx/>
              <a:buChar char="•"/>
            </a:pPr>
            <a:r>
              <a:rPr lang="en-US" altLang="en-US">
                <a:latin typeface="Times New Roman" charset="0"/>
              </a:rPr>
              <a:t>If you endure, the trial will not leave you empty, but will bring about a pure, perfect, complete, lacking nothing, wisdom seeking, humble, faith.</a:t>
            </a:r>
          </a:p>
          <a:p>
            <a:pPr marL="228600" indent="-228600">
              <a:buFontTx/>
              <a:buAutoNum type="arabicPeriod"/>
            </a:pPr>
            <a:r>
              <a:rPr lang="en-US" altLang="en-US" b="1">
                <a:solidFill>
                  <a:srgbClr val="FF0000"/>
                </a:solidFill>
                <a:latin typeface="Times New Roman" charset="0"/>
              </a:rPr>
              <a:t>PATIENCE</a:t>
            </a:r>
            <a:r>
              <a:rPr lang="en-US" altLang="en-US">
                <a:latin typeface="Times New Roman" charset="0"/>
              </a:rPr>
              <a:t> – (hupomonen) denotes perseverance, steadfastness that do not falter under suffering.  It is made up of two words (hupo) UNDER, and (menoo) – to stay, abide.</a:t>
            </a:r>
          </a:p>
          <a:p>
            <a:pPr marL="685800" lvl="1" indent="-228600">
              <a:buFontTx/>
              <a:buChar char="•"/>
            </a:pPr>
            <a:r>
              <a:rPr lang="en-US" altLang="en-US">
                <a:latin typeface="Times New Roman" charset="0"/>
              </a:rPr>
              <a:t>The blacksmith holds the iron in the fire to make it pliable and useful,  God permits trials to mold us, acquire pliability and patience.</a:t>
            </a:r>
          </a:p>
          <a:p>
            <a:pPr marL="685800" lvl="1" indent="-228600">
              <a:buFontTx/>
              <a:buChar char="•"/>
            </a:pPr>
            <a:r>
              <a:rPr lang="en-US" altLang="en-US">
                <a:latin typeface="Times New Roman" charset="0"/>
              </a:rPr>
              <a:t>If we are never in the fire, we become stiff and useless.</a:t>
            </a:r>
          </a:p>
          <a:p>
            <a:pPr marL="685800" lvl="1" indent="-228600">
              <a:buFontTx/>
              <a:buChar char="•"/>
            </a:pPr>
            <a:r>
              <a:rPr lang="en-US" altLang="en-US">
                <a:latin typeface="Times New Roman" charset="0"/>
              </a:rPr>
              <a:t>Col 1:11 – strengthen with all might, for all patience and longsuffering with joy</a:t>
            </a:r>
          </a:p>
          <a:p>
            <a:pPr marL="228600" indent="-228600">
              <a:buFontTx/>
              <a:buAutoNum type="arabicPeriod"/>
            </a:pPr>
            <a:r>
              <a:rPr lang="en-US" altLang="en-US" b="1">
                <a:solidFill>
                  <a:srgbClr val="FF0000"/>
                </a:solidFill>
                <a:latin typeface="Times New Roman" charset="0"/>
              </a:rPr>
              <a:t>WORKETH</a:t>
            </a:r>
            <a:r>
              <a:rPr lang="en-US" altLang="en-US">
                <a:latin typeface="Times New Roman" charset="0"/>
              </a:rPr>
              <a:t> (katergazetai) – More than work or toil, it means to work out, to achieve, to accomplish, it carries with it the idea of a goal.</a:t>
            </a:r>
          </a:p>
          <a:p>
            <a:pPr marL="685800" lvl="1" indent="-228600">
              <a:buFontTx/>
              <a:buChar char="•"/>
            </a:pPr>
            <a:r>
              <a:rPr lang="en-US" altLang="en-US">
                <a:latin typeface="Times New Roman" charset="0"/>
              </a:rPr>
              <a:t>Phil 2:12 – work out your own salvation</a:t>
            </a:r>
          </a:p>
          <a:p>
            <a:pPr marL="685800" lvl="1" indent="-228600">
              <a:buFontTx/>
              <a:buChar char="•"/>
            </a:pPr>
            <a:r>
              <a:rPr lang="en-US" altLang="en-US">
                <a:latin typeface="Times New Roman" charset="0"/>
              </a:rPr>
              <a:t>The more a tree is blown by the wind, the deeper its roots grow.</a:t>
            </a:r>
          </a:p>
          <a:p>
            <a:pPr marL="685800" lvl="1" indent="-228600">
              <a:buFontTx/>
              <a:buChar char="•"/>
            </a:pPr>
            <a:r>
              <a:rPr lang="en-US" altLang="en-US">
                <a:latin typeface="Times New Roman" charset="0"/>
              </a:rPr>
              <a:t>Rom 5:3 – tribulation produces perseverance</a:t>
            </a:r>
          </a:p>
        </p:txBody>
      </p:sp>
      <p:sp>
        <p:nvSpPr>
          <p:cNvPr id="25604" name="Text Box 4"/>
          <p:cNvSpPr txBox="1">
            <a:spLocks noChangeArrowheads="1"/>
          </p:cNvSpPr>
          <p:nvPr/>
        </p:nvSpPr>
        <p:spPr bwMode="auto">
          <a:xfrm>
            <a:off x="3733800" y="434975"/>
            <a:ext cx="26654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solidFill>
                  <a:srgbClr val="FF0000"/>
                </a:solidFill>
              </a:rPr>
              <a:t>1:3 – knowing that the testing of</a:t>
            </a:r>
          </a:p>
          <a:p>
            <a:r>
              <a:rPr lang="en-US" altLang="en-US" sz="1200" b="0" i="1">
                <a:solidFill>
                  <a:srgbClr val="FF0000"/>
                </a:solidFill>
              </a:rPr>
              <a:t> your faith produces (worketh)</a:t>
            </a:r>
          </a:p>
          <a:p>
            <a:r>
              <a:rPr lang="en-US" altLang="en-US" sz="1200" b="0" i="1">
                <a:solidFill>
                  <a:srgbClr val="FF0000"/>
                </a:solidFill>
              </a:rPr>
              <a:t> patience (endurance, perseverance)</a:t>
            </a:r>
          </a:p>
          <a:p>
            <a:endParaRPr lang="en-US" altLang="en-US" sz="1200" b="0" i="1">
              <a:solidFill>
                <a:srgbClr val="FF0000"/>
              </a:solidFill>
            </a:endParaRPr>
          </a:p>
          <a:p>
            <a:r>
              <a:rPr lang="en-US" altLang="en-US" sz="1200" b="0"/>
              <a:t>This verse explains whey trials are</a:t>
            </a:r>
          </a:p>
          <a:p>
            <a:r>
              <a:rPr lang="en-US" altLang="en-US" sz="1200" b="0"/>
              <a:t> to viewed as joyous</a:t>
            </a:r>
          </a:p>
        </p:txBody>
      </p:sp>
    </p:spTree>
    <p:extLst>
      <p:ext uri="{BB962C8B-B14F-4D97-AF65-F5344CB8AC3E}">
        <p14:creationId xmlns:p14="http://schemas.microsoft.com/office/powerpoint/2010/main" val="719885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FA302C09-8FB5-5A4E-9064-B3E15C6E7A9F}" type="slidenum">
              <a:rPr lang="en-US" altLang="en-US" sz="1200"/>
              <a:pPr/>
              <a:t>12</a:t>
            </a:fld>
            <a:endParaRPr lang="en-US" altLang="en-US" sz="1200"/>
          </a:p>
        </p:txBody>
      </p:sp>
      <p:sp>
        <p:nvSpPr>
          <p:cNvPr id="25602" name="Rectangle 2"/>
          <p:cNvSpPr>
            <a:spLocks noGrp="1" noRot="1" noChangeAspect="1" noChangeArrowheads="1" noTextEdit="1"/>
          </p:cNvSpPr>
          <p:nvPr>
            <p:ph type="sldImg"/>
          </p:nvPr>
        </p:nvSpPr>
        <p:spPr>
          <a:xfrm>
            <a:off x="601663" y="169863"/>
            <a:ext cx="2835275" cy="1771650"/>
          </a:xfrm>
          <a:ln/>
        </p:spPr>
      </p:sp>
      <p:sp>
        <p:nvSpPr>
          <p:cNvPr id="25603" name="Rectangle 3"/>
          <p:cNvSpPr>
            <a:spLocks noGrp="1" noChangeArrowheads="1"/>
          </p:cNvSpPr>
          <p:nvPr>
            <p:ph type="body" idx="1"/>
          </p:nvPr>
        </p:nvSpPr>
        <p:spPr>
          <a:xfrm>
            <a:off x="457200" y="1941513"/>
            <a:ext cx="6019800" cy="7175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dirty="0">
                <a:solidFill>
                  <a:srgbClr val="FF0000"/>
                </a:solidFill>
                <a:latin typeface="Times New Roman" charset="0"/>
              </a:rPr>
              <a:t>LET </a:t>
            </a:r>
            <a:r>
              <a:rPr lang="en-US" altLang="en-US" dirty="0">
                <a:latin typeface="Times New Roman" charset="0"/>
              </a:rPr>
              <a:t>– it should be allowed, it should not be interrupted.  Let it keep having</a:t>
            </a:r>
          </a:p>
          <a:p>
            <a:pPr marL="685800" lvl="1" indent="-228600">
              <a:buFontTx/>
              <a:buChar char="•"/>
            </a:pPr>
            <a:r>
              <a:rPr lang="en-US" altLang="en-US" dirty="0">
                <a:latin typeface="Times New Roman" charset="0"/>
              </a:rPr>
              <a:t>There are not 10 easy steps to a mature faith</a:t>
            </a:r>
          </a:p>
          <a:p>
            <a:pPr marL="228600" indent="-228600">
              <a:buFontTx/>
              <a:buAutoNum type="arabicPeriod"/>
            </a:pPr>
            <a:r>
              <a:rPr lang="en-US" altLang="en-US" b="1" dirty="0">
                <a:solidFill>
                  <a:srgbClr val="FF0000"/>
                </a:solidFill>
                <a:latin typeface="Times New Roman" charset="0"/>
              </a:rPr>
              <a:t>PERFECT</a:t>
            </a:r>
            <a:r>
              <a:rPr lang="en-US" altLang="en-US" dirty="0">
                <a:latin typeface="Times New Roman" charset="0"/>
              </a:rPr>
              <a:t> (</a:t>
            </a:r>
            <a:r>
              <a:rPr lang="en-US" altLang="en-US" dirty="0" err="1">
                <a:latin typeface="Times New Roman" charset="0"/>
              </a:rPr>
              <a:t>teleioi</a:t>
            </a:r>
            <a:r>
              <a:rPr lang="en-US" altLang="en-US" dirty="0">
                <a:latin typeface="Times New Roman" charset="0"/>
              </a:rPr>
              <a:t>) fulfillment, goal, end, bringing something to a successful completion</a:t>
            </a:r>
          </a:p>
          <a:p>
            <a:pPr marL="685800" lvl="1" indent="-228600">
              <a:buFontTx/>
              <a:buChar char="•"/>
            </a:pPr>
            <a:r>
              <a:rPr lang="en-US" altLang="en-US" dirty="0">
                <a:latin typeface="Times New Roman" charset="0"/>
              </a:rPr>
              <a:t>Rev 2:10 – by faithful and I will give you a crown of life</a:t>
            </a:r>
          </a:p>
          <a:p>
            <a:pPr marL="685800" lvl="1" indent="-228600">
              <a:buFontTx/>
              <a:buChar char="•"/>
            </a:pPr>
            <a:r>
              <a:rPr lang="en-US" altLang="en-US" dirty="0">
                <a:latin typeface="Times New Roman" charset="0"/>
              </a:rPr>
              <a:t>Heb 2:8-10 – Christ was made perfect by completing the mission through his death</a:t>
            </a:r>
          </a:p>
          <a:p>
            <a:pPr marL="685800" lvl="1" indent="-228600">
              <a:buFontTx/>
              <a:buChar char="•"/>
            </a:pPr>
            <a:r>
              <a:rPr lang="en-US" altLang="en-US" dirty="0">
                <a:latin typeface="Times New Roman" charset="0"/>
              </a:rPr>
              <a:t>This term is used of animals that are full grown, and of students who have graduated and are ready to practice (surgeon who finished school and internship is now mature in preparation.</a:t>
            </a:r>
          </a:p>
          <a:p>
            <a:pPr marL="685800" lvl="1" indent="-228600">
              <a:buFontTx/>
              <a:buChar char="•"/>
            </a:pPr>
            <a:r>
              <a:rPr lang="en-US" altLang="en-US" dirty="0">
                <a:latin typeface="Times New Roman" charset="0"/>
              </a:rPr>
              <a:t>How would you feel if you had children who never grew up? School of hard knocks.</a:t>
            </a:r>
          </a:p>
          <a:p>
            <a:pPr marL="228600" indent="-228600">
              <a:buFontTx/>
              <a:buAutoNum type="arabicPeriod"/>
            </a:pPr>
            <a:r>
              <a:rPr lang="en-US" altLang="en-US" b="1" dirty="0">
                <a:solidFill>
                  <a:srgbClr val="FF0000"/>
                </a:solidFill>
                <a:latin typeface="Times New Roman" charset="0"/>
              </a:rPr>
              <a:t>WORK </a:t>
            </a:r>
            <a:r>
              <a:rPr lang="en-US" altLang="en-US" dirty="0">
                <a:latin typeface="Times New Roman" charset="0"/>
              </a:rPr>
              <a:t>(ergon) – indicates that endurance should be active and not passive.  This is a different word for work than in verse 3 (</a:t>
            </a:r>
            <a:r>
              <a:rPr lang="en-US" altLang="en-US" dirty="0" err="1">
                <a:latin typeface="Times New Roman" charset="0"/>
              </a:rPr>
              <a:t>katergazetai</a:t>
            </a:r>
            <a:r>
              <a:rPr lang="en-US" altLang="en-US" dirty="0">
                <a:latin typeface="Times New Roman" charset="0"/>
              </a:rPr>
              <a:t>)</a:t>
            </a:r>
          </a:p>
          <a:p>
            <a:pPr marL="685800" lvl="1" indent="-228600">
              <a:buFontTx/>
              <a:buChar char="•"/>
            </a:pPr>
            <a:r>
              <a:rPr lang="en-US" altLang="en-US" dirty="0">
                <a:latin typeface="Times New Roman" charset="0"/>
              </a:rPr>
              <a:t>Christ wants us to develop the capacity to carry a load without permitting the load to depress him, but rather to help him reach his goals.</a:t>
            </a:r>
          </a:p>
          <a:p>
            <a:pPr marL="685800" lvl="1" indent="-228600">
              <a:buFontTx/>
              <a:buChar char="•"/>
            </a:pPr>
            <a:r>
              <a:rPr lang="en-US" altLang="en-US" dirty="0">
                <a:latin typeface="Times New Roman" charset="0"/>
              </a:rPr>
              <a:t>Different boats carry different kinds of loads (rowboat, sailboat, Steam Boat)</a:t>
            </a:r>
          </a:p>
          <a:p>
            <a:pPr marL="685800" lvl="1" indent="-228600">
              <a:buFontTx/>
              <a:buChar char="•"/>
            </a:pPr>
            <a:r>
              <a:rPr lang="en-US" altLang="en-US" dirty="0">
                <a:latin typeface="Times New Roman" charset="0"/>
              </a:rPr>
              <a:t>An </a:t>
            </a:r>
            <a:r>
              <a:rPr lang="en-US" altLang="en-US" b="1" u="sng" dirty="0">
                <a:latin typeface="Times New Roman" charset="0"/>
              </a:rPr>
              <a:t>empty ship</a:t>
            </a:r>
            <a:r>
              <a:rPr lang="en-US" altLang="en-US" dirty="0">
                <a:latin typeface="Times New Roman" charset="0"/>
              </a:rPr>
              <a:t> is dreaded by the crew because it will be tossed about like a cork on the sea – it has no weight to keep it steady.  A full ship will cut through the waves.</a:t>
            </a:r>
          </a:p>
          <a:p>
            <a:pPr marL="228600" indent="-228600">
              <a:buFontTx/>
              <a:buAutoNum type="arabicPeriod"/>
            </a:pPr>
            <a:r>
              <a:rPr lang="en-US" altLang="en-US" b="1" dirty="0">
                <a:solidFill>
                  <a:srgbClr val="FF0000"/>
                </a:solidFill>
                <a:latin typeface="Times New Roman" charset="0"/>
              </a:rPr>
              <a:t>COMPLETE or ENTIRE</a:t>
            </a:r>
            <a:r>
              <a:rPr lang="en-US" altLang="en-US" dirty="0">
                <a:latin typeface="Times New Roman" charset="0"/>
              </a:rPr>
              <a:t> (</a:t>
            </a:r>
            <a:r>
              <a:rPr lang="en-US" altLang="en-US" dirty="0" err="1">
                <a:latin typeface="Times New Roman" charset="0"/>
              </a:rPr>
              <a:t>holokleroi</a:t>
            </a:r>
            <a:r>
              <a:rPr lang="en-US" altLang="en-US" dirty="0">
                <a:latin typeface="Times New Roman" charset="0"/>
              </a:rPr>
              <a:t>) – all its parts, allotted, as a puzzle is complete, nothing is missing.  </a:t>
            </a:r>
            <a:r>
              <a:rPr lang="en-US" altLang="en-US" dirty="0" err="1">
                <a:latin typeface="Times New Roman" charset="0"/>
              </a:rPr>
              <a:t>Holo</a:t>
            </a:r>
            <a:r>
              <a:rPr lang="en-US" altLang="en-US" dirty="0">
                <a:latin typeface="Times New Roman" charset="0"/>
              </a:rPr>
              <a:t> = whole, +  kleros =  a lot of allotment</a:t>
            </a:r>
          </a:p>
          <a:p>
            <a:pPr marL="685800" lvl="1" indent="-228600">
              <a:buFontTx/>
              <a:buChar char="•"/>
            </a:pPr>
            <a:r>
              <a:rPr lang="en-US" altLang="en-US" dirty="0">
                <a:latin typeface="Times New Roman" charset="0"/>
              </a:rPr>
              <a:t>In ancient times this word referred to the heir who was about to receive his full inheritance</a:t>
            </a:r>
          </a:p>
          <a:p>
            <a:pPr marL="228600" indent="-228600">
              <a:buFontTx/>
              <a:buAutoNum type="arabicPeriod"/>
            </a:pPr>
            <a:r>
              <a:rPr lang="en-US" altLang="en-US" b="1" dirty="0">
                <a:solidFill>
                  <a:srgbClr val="FF0000"/>
                </a:solidFill>
                <a:latin typeface="Times New Roman" charset="0"/>
              </a:rPr>
              <a:t>LACKING NOTHING</a:t>
            </a:r>
            <a:r>
              <a:rPr lang="en-US" altLang="en-US" dirty="0">
                <a:latin typeface="Times New Roman" charset="0"/>
              </a:rPr>
              <a:t> (</a:t>
            </a:r>
            <a:r>
              <a:rPr lang="en-US" altLang="en-US" dirty="0" err="1">
                <a:latin typeface="Times New Roman" charset="0"/>
              </a:rPr>
              <a:t>holokleeros</a:t>
            </a:r>
            <a:r>
              <a:rPr lang="en-US" altLang="en-US" dirty="0">
                <a:latin typeface="Times New Roman" charset="0"/>
              </a:rPr>
              <a:t>) – nothing deficient, one who possesses all the attributes of Christian character.</a:t>
            </a:r>
          </a:p>
          <a:p>
            <a:pPr marL="228600" indent="-228600"/>
            <a:r>
              <a:rPr lang="en-US" altLang="en-US" dirty="0">
                <a:latin typeface="Times New Roman" charset="0"/>
              </a:rPr>
              <a:t> </a:t>
            </a:r>
          </a:p>
          <a:p>
            <a:pPr marL="228600" indent="-228600">
              <a:buFontTx/>
              <a:buAutoNum type="arabicPeriod"/>
            </a:pPr>
            <a:endParaRPr lang="en-US" altLang="en-US" dirty="0">
              <a:latin typeface="Times New Roman" charset="0"/>
            </a:endParaRPr>
          </a:p>
        </p:txBody>
      </p:sp>
      <p:sp>
        <p:nvSpPr>
          <p:cNvPr id="25604" name="Text Box 4"/>
          <p:cNvSpPr txBox="1">
            <a:spLocks noChangeArrowheads="1"/>
          </p:cNvSpPr>
          <p:nvPr/>
        </p:nvSpPr>
        <p:spPr bwMode="auto">
          <a:xfrm>
            <a:off x="3733800" y="434975"/>
            <a:ext cx="26654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solidFill>
                  <a:srgbClr val="FF0000"/>
                </a:solidFill>
              </a:rPr>
              <a:t>1:3 – knowing that the testing of</a:t>
            </a:r>
          </a:p>
          <a:p>
            <a:r>
              <a:rPr lang="en-US" altLang="en-US" sz="1200" b="0" i="1">
                <a:solidFill>
                  <a:srgbClr val="FF0000"/>
                </a:solidFill>
              </a:rPr>
              <a:t> your faith produces (worketh)</a:t>
            </a:r>
          </a:p>
          <a:p>
            <a:r>
              <a:rPr lang="en-US" altLang="en-US" sz="1200" b="0" i="1">
                <a:solidFill>
                  <a:srgbClr val="FF0000"/>
                </a:solidFill>
              </a:rPr>
              <a:t> patience (endurance, perseverance)</a:t>
            </a:r>
          </a:p>
          <a:p>
            <a:endParaRPr lang="en-US" altLang="en-US" sz="1200" b="0" i="1">
              <a:solidFill>
                <a:srgbClr val="FF0000"/>
              </a:solidFill>
            </a:endParaRPr>
          </a:p>
          <a:p>
            <a:r>
              <a:rPr lang="en-US" altLang="en-US" sz="1200" b="0"/>
              <a:t>This verse explains whey trials are</a:t>
            </a:r>
          </a:p>
          <a:p>
            <a:r>
              <a:rPr lang="en-US" altLang="en-US" sz="1200" b="0"/>
              <a:t> to viewed as joyous</a:t>
            </a:r>
          </a:p>
        </p:txBody>
      </p:sp>
    </p:spTree>
    <p:extLst>
      <p:ext uri="{BB962C8B-B14F-4D97-AF65-F5344CB8AC3E}">
        <p14:creationId xmlns:p14="http://schemas.microsoft.com/office/powerpoint/2010/main" val="85399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FA302C09-8FB5-5A4E-9064-B3E15C6E7A9F}" type="slidenum">
              <a:rPr lang="en-US" altLang="en-US" sz="1200"/>
              <a:pPr/>
              <a:t>13</a:t>
            </a:fld>
            <a:endParaRPr lang="en-US" altLang="en-US" sz="1200"/>
          </a:p>
        </p:txBody>
      </p:sp>
      <p:sp>
        <p:nvSpPr>
          <p:cNvPr id="25602" name="Rectangle 2"/>
          <p:cNvSpPr>
            <a:spLocks noGrp="1" noRot="1" noChangeAspect="1" noChangeArrowheads="1" noTextEdit="1"/>
          </p:cNvSpPr>
          <p:nvPr>
            <p:ph type="sldImg"/>
          </p:nvPr>
        </p:nvSpPr>
        <p:spPr>
          <a:xfrm>
            <a:off x="601663" y="169863"/>
            <a:ext cx="2835275" cy="1771650"/>
          </a:xfrm>
          <a:ln/>
        </p:spPr>
      </p:sp>
      <p:sp>
        <p:nvSpPr>
          <p:cNvPr id="25603" name="Rectangle 3"/>
          <p:cNvSpPr>
            <a:spLocks noGrp="1" noChangeArrowheads="1"/>
          </p:cNvSpPr>
          <p:nvPr>
            <p:ph type="body" idx="1"/>
          </p:nvPr>
        </p:nvSpPr>
        <p:spPr>
          <a:xfrm>
            <a:off x="457200" y="1941513"/>
            <a:ext cx="6019800" cy="7175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a:solidFill>
                  <a:srgbClr val="FF0000"/>
                </a:solidFill>
                <a:latin typeface="Times New Roman" charset="0"/>
              </a:rPr>
              <a:t>KNOWING</a:t>
            </a:r>
            <a:r>
              <a:rPr lang="en-US" altLang="en-US">
                <a:latin typeface="Times New Roman" charset="0"/>
              </a:rPr>
              <a:t> (ginooskontes) – recognizing, discernment, distinguishing, understanding, knowledge gains from personal experience.</a:t>
            </a:r>
          </a:p>
          <a:p>
            <a:pPr marL="685800" lvl="1" indent="-228600">
              <a:buFontTx/>
              <a:buChar char="•"/>
            </a:pPr>
            <a:r>
              <a:rPr lang="en-US" altLang="en-US">
                <a:latin typeface="Times New Roman" charset="0"/>
              </a:rPr>
              <a:t>If you read a </a:t>
            </a:r>
            <a:r>
              <a:rPr lang="en-US" altLang="en-US" b="1">
                <a:latin typeface="Times New Roman" charset="0"/>
              </a:rPr>
              <a:t>book on baseball</a:t>
            </a:r>
            <a:r>
              <a:rPr lang="en-US" altLang="en-US">
                <a:latin typeface="Times New Roman" charset="0"/>
              </a:rPr>
              <a:t>, it wouldn’t mean you could play the game well – you don’t have any “ginosko” – no experience.</a:t>
            </a:r>
          </a:p>
          <a:p>
            <a:pPr marL="685800" lvl="1" indent="-228600">
              <a:buFontTx/>
              <a:buChar char="•"/>
            </a:pPr>
            <a:r>
              <a:rPr lang="en-US" altLang="en-US">
                <a:latin typeface="Times New Roman" charset="0"/>
              </a:rPr>
              <a:t>The same is true with your faith – You must get some “ginosko” in you.</a:t>
            </a:r>
          </a:p>
          <a:p>
            <a:pPr marL="685800" lvl="1" indent="-228600">
              <a:buFontTx/>
              <a:buChar char="•"/>
            </a:pPr>
            <a:r>
              <a:rPr lang="en-US" altLang="en-US">
                <a:latin typeface="Times New Roman" charset="0"/>
              </a:rPr>
              <a:t>The present active participle –  to continue to find out, continue in “knowing”</a:t>
            </a:r>
          </a:p>
          <a:p>
            <a:pPr marL="685800" lvl="1" indent="-228600">
              <a:buFontTx/>
              <a:buChar char="•"/>
            </a:pPr>
            <a:r>
              <a:rPr lang="en-US" altLang="en-US">
                <a:latin typeface="Times New Roman" charset="0"/>
              </a:rPr>
              <a:t>But we still ask “why”, James is about to tell us why.</a:t>
            </a:r>
          </a:p>
          <a:p>
            <a:pPr marL="228600" indent="-228600">
              <a:buFontTx/>
              <a:buAutoNum type="arabicPeriod"/>
            </a:pPr>
            <a:r>
              <a:rPr lang="en-US" altLang="en-US" b="1">
                <a:solidFill>
                  <a:srgbClr val="FF0000"/>
                </a:solidFill>
                <a:latin typeface="Times New Roman" charset="0"/>
              </a:rPr>
              <a:t>TESTING / PROVING</a:t>
            </a:r>
            <a:r>
              <a:rPr lang="en-US" altLang="en-US">
                <a:latin typeface="Times New Roman" charset="0"/>
              </a:rPr>
              <a:t> (dokimion) – metals put to the test to see if they are real</a:t>
            </a:r>
          </a:p>
          <a:p>
            <a:pPr marL="685800" lvl="1" indent="-228600">
              <a:buFontTx/>
              <a:buChar char="•"/>
            </a:pPr>
            <a:r>
              <a:rPr lang="en-US" altLang="en-US">
                <a:latin typeface="Times New Roman" charset="0"/>
              </a:rPr>
              <a:t>The crucible through which ore is made to pass so that the heat can separate the genuine ore from the dross (waste or scum that floats to the top)</a:t>
            </a:r>
          </a:p>
          <a:p>
            <a:pPr marL="685800" lvl="1" indent="-228600">
              <a:buFontTx/>
              <a:buChar char="•"/>
            </a:pPr>
            <a:r>
              <a:rPr lang="en-US" altLang="en-US">
                <a:latin typeface="Times New Roman" charset="0"/>
              </a:rPr>
              <a:t>Our faith must be tested to make sure it is the real thing. (</a:t>
            </a:r>
            <a:r>
              <a:rPr lang="en-US" altLang="en-US" b="1">
                <a:latin typeface="Times New Roman" charset="0"/>
              </a:rPr>
              <a:t>1 Pet 1:6-7; 4:12</a:t>
            </a:r>
            <a:r>
              <a:rPr lang="en-US" altLang="en-US">
                <a:latin typeface="Times New Roman" charset="0"/>
              </a:rPr>
              <a:t>)</a:t>
            </a:r>
          </a:p>
          <a:p>
            <a:pPr marL="685800" lvl="1" indent="-228600">
              <a:buFontTx/>
              <a:buChar char="•"/>
            </a:pPr>
            <a:r>
              <a:rPr lang="en-US" altLang="en-US" b="1">
                <a:solidFill>
                  <a:srgbClr val="0000CC"/>
                </a:solidFill>
                <a:latin typeface="Times New Roman" charset="0"/>
              </a:rPr>
              <a:t>Mal 3:3</a:t>
            </a:r>
            <a:r>
              <a:rPr lang="en-US" altLang="en-US">
                <a:latin typeface="Times New Roman" charset="0"/>
              </a:rPr>
              <a:t> – I will sit as a refiner and purifier of silver… so that they might offer to the Lord and offering of righteousness.</a:t>
            </a:r>
          </a:p>
          <a:p>
            <a:pPr marL="685800" lvl="1" indent="-228600">
              <a:buFontTx/>
              <a:buChar char="•"/>
            </a:pPr>
            <a:r>
              <a:rPr lang="en-US" altLang="en-US" b="1">
                <a:latin typeface="Times New Roman" charset="0"/>
              </a:rPr>
              <a:t>Silversmith</a:t>
            </a:r>
            <a:r>
              <a:rPr lang="en-US" altLang="en-US">
                <a:latin typeface="Times New Roman" charset="0"/>
              </a:rPr>
              <a:t> must constantly watch the silver or it will be ruined.  The silversmith knows the exact time that the silver is done – </a:t>
            </a:r>
            <a:r>
              <a:rPr lang="en-US" altLang="en-US" i="1">
                <a:latin typeface="Times New Roman" charset="0"/>
              </a:rPr>
              <a:t>When I can see my image in the silver</a:t>
            </a:r>
          </a:p>
          <a:p>
            <a:pPr marL="685800" lvl="1" indent="-228600">
              <a:buFontTx/>
              <a:buChar char="•"/>
            </a:pPr>
            <a:r>
              <a:rPr lang="en-US" altLang="en-US">
                <a:latin typeface="Times New Roman" charset="0"/>
              </a:rPr>
              <a:t>God’s goal for us is that we become Spiritually mature</a:t>
            </a:r>
          </a:p>
          <a:p>
            <a:pPr marL="685800" lvl="1" indent="-228600">
              <a:buFontTx/>
              <a:buChar char="•"/>
            </a:pPr>
            <a:r>
              <a:rPr lang="en-US" altLang="en-US">
                <a:latin typeface="Times New Roman" charset="0"/>
              </a:rPr>
              <a:t>More Like You Jesus, More Like You</a:t>
            </a:r>
          </a:p>
          <a:p>
            <a:pPr marL="228600" indent="-228600">
              <a:buFontTx/>
              <a:buAutoNum type="arabicPeriod"/>
            </a:pPr>
            <a:r>
              <a:rPr lang="en-US" altLang="en-US" b="1">
                <a:solidFill>
                  <a:srgbClr val="FF0000"/>
                </a:solidFill>
                <a:latin typeface="Times New Roman" charset="0"/>
              </a:rPr>
              <a:t>PRODUCES</a:t>
            </a:r>
            <a:r>
              <a:rPr lang="en-US" altLang="en-US">
                <a:latin typeface="Times New Roman" charset="0"/>
              </a:rPr>
              <a:t>  - to bring about</a:t>
            </a:r>
          </a:p>
          <a:p>
            <a:pPr marL="685800" lvl="1" indent="-228600">
              <a:buFontTx/>
              <a:buChar char="•"/>
            </a:pPr>
            <a:r>
              <a:rPr lang="en-US" altLang="en-US">
                <a:latin typeface="Times New Roman" charset="0"/>
              </a:rPr>
              <a:t>If you endure, the trial will not leave you empty, but will bring about a pure, perfect, complete, lacking nothing, wisdom seeking, humble, faith.</a:t>
            </a:r>
          </a:p>
          <a:p>
            <a:pPr marL="228600" indent="-228600">
              <a:buFontTx/>
              <a:buAutoNum type="arabicPeriod"/>
            </a:pPr>
            <a:r>
              <a:rPr lang="en-US" altLang="en-US" b="1">
                <a:solidFill>
                  <a:srgbClr val="FF0000"/>
                </a:solidFill>
                <a:latin typeface="Times New Roman" charset="0"/>
              </a:rPr>
              <a:t>PATIENCE</a:t>
            </a:r>
            <a:r>
              <a:rPr lang="en-US" altLang="en-US">
                <a:latin typeface="Times New Roman" charset="0"/>
              </a:rPr>
              <a:t> – (hupomonen) denotes perseverance, steadfastness that do not falter under suffering.  It is made up of two words (hupo) UNDER, and (menoo) – to stay, abide.</a:t>
            </a:r>
          </a:p>
          <a:p>
            <a:pPr marL="685800" lvl="1" indent="-228600">
              <a:buFontTx/>
              <a:buChar char="•"/>
            </a:pPr>
            <a:r>
              <a:rPr lang="en-US" altLang="en-US">
                <a:latin typeface="Times New Roman" charset="0"/>
              </a:rPr>
              <a:t>The blacksmith holds the iron in the fire to make it pliable and useful,  God permits trials to mold us, acquire pliability and patience.</a:t>
            </a:r>
          </a:p>
          <a:p>
            <a:pPr marL="685800" lvl="1" indent="-228600">
              <a:buFontTx/>
              <a:buChar char="•"/>
            </a:pPr>
            <a:r>
              <a:rPr lang="en-US" altLang="en-US">
                <a:latin typeface="Times New Roman" charset="0"/>
              </a:rPr>
              <a:t>If we are never in the fire, we become stiff and useless.</a:t>
            </a:r>
          </a:p>
          <a:p>
            <a:pPr marL="685800" lvl="1" indent="-228600">
              <a:buFontTx/>
              <a:buChar char="•"/>
            </a:pPr>
            <a:r>
              <a:rPr lang="en-US" altLang="en-US">
                <a:latin typeface="Times New Roman" charset="0"/>
              </a:rPr>
              <a:t>Col 1:11 – strengthen with all might, for all patience and longsuffering with joy</a:t>
            </a:r>
          </a:p>
          <a:p>
            <a:pPr marL="228600" indent="-228600">
              <a:buFontTx/>
              <a:buAutoNum type="arabicPeriod"/>
            </a:pPr>
            <a:r>
              <a:rPr lang="en-US" altLang="en-US" b="1">
                <a:solidFill>
                  <a:srgbClr val="FF0000"/>
                </a:solidFill>
                <a:latin typeface="Times New Roman" charset="0"/>
              </a:rPr>
              <a:t>WORKETH</a:t>
            </a:r>
            <a:r>
              <a:rPr lang="en-US" altLang="en-US">
                <a:latin typeface="Times New Roman" charset="0"/>
              </a:rPr>
              <a:t> (katergazetai) – More than work or toil, it means to work out, to achieve, to accomplish, it carries with it the idea of a goal.</a:t>
            </a:r>
          </a:p>
          <a:p>
            <a:pPr marL="685800" lvl="1" indent="-228600">
              <a:buFontTx/>
              <a:buChar char="•"/>
            </a:pPr>
            <a:r>
              <a:rPr lang="en-US" altLang="en-US">
                <a:latin typeface="Times New Roman" charset="0"/>
              </a:rPr>
              <a:t>Phil 2:12 – work out your own salvation</a:t>
            </a:r>
          </a:p>
          <a:p>
            <a:pPr marL="685800" lvl="1" indent="-228600">
              <a:buFontTx/>
              <a:buChar char="•"/>
            </a:pPr>
            <a:r>
              <a:rPr lang="en-US" altLang="en-US">
                <a:latin typeface="Times New Roman" charset="0"/>
              </a:rPr>
              <a:t>The more a tree is blown by the wind, the deeper its roots grow.</a:t>
            </a:r>
          </a:p>
          <a:p>
            <a:pPr marL="685800" lvl="1" indent="-228600">
              <a:buFontTx/>
              <a:buChar char="•"/>
            </a:pPr>
            <a:r>
              <a:rPr lang="en-US" altLang="en-US">
                <a:latin typeface="Times New Roman" charset="0"/>
              </a:rPr>
              <a:t>Rom 5:3 – tribulation produces perseverance</a:t>
            </a:r>
          </a:p>
        </p:txBody>
      </p:sp>
      <p:sp>
        <p:nvSpPr>
          <p:cNvPr id="25604" name="Text Box 4"/>
          <p:cNvSpPr txBox="1">
            <a:spLocks noChangeArrowheads="1"/>
          </p:cNvSpPr>
          <p:nvPr/>
        </p:nvSpPr>
        <p:spPr bwMode="auto">
          <a:xfrm>
            <a:off x="3733800" y="434975"/>
            <a:ext cx="26654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solidFill>
                  <a:srgbClr val="FF0000"/>
                </a:solidFill>
              </a:rPr>
              <a:t>1:3 – knowing that the testing of</a:t>
            </a:r>
          </a:p>
          <a:p>
            <a:r>
              <a:rPr lang="en-US" altLang="en-US" sz="1200" b="0" i="1">
                <a:solidFill>
                  <a:srgbClr val="FF0000"/>
                </a:solidFill>
              </a:rPr>
              <a:t> your faith produces (worketh)</a:t>
            </a:r>
          </a:p>
          <a:p>
            <a:r>
              <a:rPr lang="en-US" altLang="en-US" sz="1200" b="0" i="1">
                <a:solidFill>
                  <a:srgbClr val="FF0000"/>
                </a:solidFill>
              </a:rPr>
              <a:t> patience (endurance, perseverance)</a:t>
            </a:r>
          </a:p>
          <a:p>
            <a:endParaRPr lang="en-US" altLang="en-US" sz="1200" b="0" i="1">
              <a:solidFill>
                <a:srgbClr val="FF0000"/>
              </a:solidFill>
            </a:endParaRPr>
          </a:p>
          <a:p>
            <a:r>
              <a:rPr lang="en-US" altLang="en-US" sz="1200" b="0"/>
              <a:t>This verse explains whey trials are</a:t>
            </a:r>
          </a:p>
          <a:p>
            <a:r>
              <a:rPr lang="en-US" altLang="en-US" sz="1200" b="0"/>
              <a:t> to viewed as joyous</a:t>
            </a:r>
          </a:p>
        </p:txBody>
      </p:sp>
    </p:spTree>
    <p:extLst>
      <p:ext uri="{BB962C8B-B14F-4D97-AF65-F5344CB8AC3E}">
        <p14:creationId xmlns:p14="http://schemas.microsoft.com/office/powerpoint/2010/main" val="3691563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C7730E76-B9EC-D143-9978-F287E63F0665}" type="slidenum">
              <a:rPr lang="en-US" altLang="en-US" sz="1200"/>
              <a:pPr/>
              <a:t>14</a:t>
            </a:fld>
            <a:endParaRPr lang="en-US" altLang="en-US" sz="1200"/>
          </a:p>
        </p:txBody>
      </p:sp>
      <p:sp>
        <p:nvSpPr>
          <p:cNvPr id="31746" name="Rectangle 2"/>
          <p:cNvSpPr>
            <a:spLocks noGrp="1" noRot="1" noChangeAspect="1" noChangeArrowheads="1" noTextEdit="1"/>
          </p:cNvSpPr>
          <p:nvPr>
            <p:ph type="sldImg"/>
          </p:nvPr>
        </p:nvSpPr>
        <p:spPr>
          <a:xfrm>
            <a:off x="695325" y="682625"/>
            <a:ext cx="5470525" cy="34194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latin typeface="Times New Roman" charset="0"/>
            </a:endParaRPr>
          </a:p>
        </p:txBody>
      </p:sp>
    </p:spTree>
    <p:extLst>
      <p:ext uri="{BB962C8B-B14F-4D97-AF65-F5344CB8AC3E}">
        <p14:creationId xmlns:p14="http://schemas.microsoft.com/office/powerpoint/2010/main" val="1189641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15</a:t>
            </a:fld>
            <a:endParaRPr lang="en-US" altLang="en-US" sz="1200"/>
          </a:p>
        </p:txBody>
      </p:sp>
      <p:sp>
        <p:nvSpPr>
          <p:cNvPr id="21506" name="Rectangle 2"/>
          <p:cNvSpPr>
            <a:spLocks noGrp="1" noRot="1" noChangeAspect="1" noChangeArrowheads="1" noTextEdit="1"/>
          </p:cNvSpPr>
          <p:nvPr>
            <p:ph type="sldImg"/>
          </p:nvPr>
        </p:nvSpPr>
        <p:spPr>
          <a:xfrm>
            <a:off x="1739900" y="153988"/>
            <a:ext cx="3575050" cy="2233612"/>
          </a:xfrm>
          <a:ln/>
        </p:spPr>
      </p:sp>
      <p:sp>
        <p:nvSpPr>
          <p:cNvPr id="21507" name="Rectangle 3"/>
          <p:cNvSpPr>
            <a:spLocks noGrp="1" noChangeArrowheads="1"/>
          </p:cNvSpPr>
          <p:nvPr>
            <p:ph type="body" idx="1"/>
          </p:nvPr>
        </p:nvSpPr>
        <p:spPr>
          <a:xfrm>
            <a:off x="533400" y="2387600"/>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latin typeface="Times New Roman" charset="0"/>
              </a:rPr>
              <a:t>This verse begins with “de” meaning “but”</a:t>
            </a:r>
          </a:p>
          <a:p>
            <a:pPr marL="228600" indent="-228600">
              <a:buFontTx/>
              <a:buAutoNum type="arabicPeriod"/>
            </a:pPr>
            <a:r>
              <a:rPr lang="en-US" altLang="en-US" dirty="0">
                <a:latin typeface="Times New Roman" charset="0"/>
              </a:rPr>
              <a:t>Verses 1-4 told us to face our trials with joy because they will product patience, maturity, perfection, </a:t>
            </a:r>
            <a:r>
              <a:rPr lang="en-US" altLang="en-US" dirty="0" err="1">
                <a:latin typeface="Times New Roman" charset="0"/>
              </a:rPr>
              <a:t>etc</a:t>
            </a:r>
            <a:r>
              <a:rPr lang="en-US" altLang="en-US" dirty="0">
                <a:latin typeface="Times New Roman" charset="0"/>
              </a:rPr>
              <a:t>…</a:t>
            </a:r>
          </a:p>
          <a:p>
            <a:pPr marL="685800" lvl="1" indent="-228600"/>
            <a:r>
              <a:rPr lang="en-US" altLang="en-US" dirty="0">
                <a:latin typeface="Times New Roman" charset="0"/>
              </a:rPr>
              <a:t>But we can’t do it by ourselves (a Mason must have brink and mortar, the right equipment to do his job) so must the Christian have the right equipment</a:t>
            </a:r>
          </a:p>
          <a:p>
            <a:pPr marL="685800" lvl="1" indent="-228600"/>
            <a:r>
              <a:rPr lang="en-US" altLang="en-US" dirty="0">
                <a:latin typeface="Times New Roman" charset="0"/>
              </a:rPr>
              <a:t>QUESTION – How do I look at trials with Joy?  Answer – Ask God for wisdom.</a:t>
            </a:r>
          </a:p>
          <a:p>
            <a:pPr marL="228600" indent="-228600">
              <a:buFontTx/>
              <a:buAutoNum type="arabicPeriod"/>
            </a:pPr>
            <a:r>
              <a:rPr lang="en-US" altLang="en-US" b="1" dirty="0">
                <a:solidFill>
                  <a:srgbClr val="FF0000"/>
                </a:solidFill>
                <a:latin typeface="Times New Roman" charset="0"/>
              </a:rPr>
              <a:t>WISDOM</a:t>
            </a:r>
            <a:r>
              <a:rPr lang="en-US" altLang="en-US" dirty="0">
                <a:latin typeface="Times New Roman" charset="0"/>
              </a:rPr>
              <a:t> (</a:t>
            </a:r>
            <a:r>
              <a:rPr lang="en-US" altLang="en-US" dirty="0" err="1">
                <a:latin typeface="Times New Roman" charset="0"/>
              </a:rPr>
              <a:t>sophias</a:t>
            </a:r>
            <a:r>
              <a:rPr lang="en-US" altLang="en-US" dirty="0">
                <a:latin typeface="Times New Roman" charset="0"/>
              </a:rPr>
              <a:t>) true knowledge in a practical way.  Skilled in the arts, science, human affairs, shrewdness, and the proper use of knowledge</a:t>
            </a:r>
          </a:p>
          <a:p>
            <a:pPr marL="685800" lvl="1" indent="-228600">
              <a:buFontTx/>
              <a:buChar char="•"/>
            </a:pPr>
            <a:r>
              <a:rPr lang="en-US" altLang="en-US" dirty="0">
                <a:latin typeface="Times New Roman" charset="0"/>
              </a:rPr>
              <a:t>But we must constantly ask God for this – don’t wait until you are swallowed up with trials to turn to God (He is not an emergency God)</a:t>
            </a:r>
          </a:p>
          <a:p>
            <a:pPr marL="685800" lvl="1" indent="-228600">
              <a:buFontTx/>
              <a:buChar char="•"/>
            </a:pPr>
            <a:r>
              <a:rPr lang="en-US" altLang="en-US" dirty="0">
                <a:latin typeface="Times New Roman" charset="0"/>
              </a:rPr>
              <a:t>If you leave the house without your wallet – when will you notice that you don’t have it?  When you need it.</a:t>
            </a:r>
          </a:p>
          <a:p>
            <a:pPr marL="685800" lvl="1" indent="-228600">
              <a:buFontTx/>
              <a:buChar char="•"/>
            </a:pPr>
            <a:r>
              <a:rPr lang="en-US" altLang="en-US" dirty="0">
                <a:latin typeface="Times New Roman" charset="0"/>
              </a:rPr>
              <a:t>Prov 9:10–Fear of the Lord is the beginning of wisdom, knowledge of Him is Understanding</a:t>
            </a:r>
          </a:p>
          <a:p>
            <a:pPr marL="685800" lvl="1" indent="-228600">
              <a:buFontTx/>
              <a:buChar char="•"/>
            </a:pPr>
            <a:r>
              <a:rPr lang="en-US" altLang="en-US" dirty="0">
                <a:latin typeface="Times New Roman" charset="0"/>
              </a:rPr>
              <a:t>Eccl 7:12 – wisdom gives life to those that have it.</a:t>
            </a:r>
          </a:p>
          <a:p>
            <a:pPr marL="685800" lvl="1" indent="-228600">
              <a:buFontTx/>
              <a:buChar char="•"/>
            </a:pPr>
            <a:r>
              <a:rPr lang="en-US" altLang="en-US" dirty="0">
                <a:latin typeface="Times New Roman" charset="0"/>
              </a:rPr>
              <a:t>Luke 6:40 – everyone who is perfectly trained will be like his teacher.</a:t>
            </a:r>
          </a:p>
          <a:p>
            <a:pPr marL="228600" indent="-228600">
              <a:buFontTx/>
              <a:buAutoNum type="arabicPeriod"/>
            </a:pPr>
            <a:r>
              <a:rPr lang="en-US" altLang="en-US" b="1" dirty="0">
                <a:solidFill>
                  <a:srgbClr val="FF0000"/>
                </a:solidFill>
                <a:latin typeface="Times New Roman" charset="0"/>
              </a:rPr>
              <a:t>ASK OF GOD</a:t>
            </a:r>
            <a:r>
              <a:rPr lang="en-US" altLang="en-US" dirty="0">
                <a:latin typeface="Times New Roman" charset="0"/>
              </a:rPr>
              <a:t> – This is where this wisdom is found</a:t>
            </a:r>
          </a:p>
          <a:p>
            <a:pPr marL="685800" lvl="1" indent="-228600">
              <a:buFontTx/>
              <a:buChar char="•"/>
            </a:pPr>
            <a:r>
              <a:rPr lang="en-US" altLang="en-US" dirty="0">
                <a:latin typeface="Times New Roman" charset="0"/>
              </a:rPr>
              <a:t>Matt 7:7-11 – Ask, Knock, Seek</a:t>
            </a:r>
          </a:p>
          <a:p>
            <a:pPr marL="685800" lvl="1" indent="-228600">
              <a:buFontTx/>
              <a:buChar char="•"/>
            </a:pPr>
            <a:r>
              <a:rPr lang="en-US" altLang="en-US" dirty="0">
                <a:latin typeface="Times New Roman" charset="0"/>
              </a:rPr>
              <a:t>Heb 4:16 – come boldly to the throne of grace.</a:t>
            </a:r>
          </a:p>
          <a:p>
            <a:pPr marL="228600" indent="-228600">
              <a:buFontTx/>
              <a:buAutoNum type="arabicPeriod"/>
            </a:pPr>
            <a:r>
              <a:rPr lang="en-US" altLang="en-US" b="1" dirty="0">
                <a:solidFill>
                  <a:srgbClr val="FF0000"/>
                </a:solidFill>
                <a:latin typeface="Times New Roman" charset="0"/>
              </a:rPr>
              <a:t>WHO GIVES TO ALL LIBERALLY</a:t>
            </a:r>
            <a:r>
              <a:rPr lang="en-US" altLang="en-US" dirty="0">
                <a:latin typeface="Times New Roman" charset="0"/>
              </a:rPr>
              <a:t> – Gives (in the Greek, is associated with the previous noun – God.  So Liberal giving is an attribute of God.  </a:t>
            </a:r>
          </a:p>
          <a:p>
            <a:pPr marL="685800" lvl="1" indent="-228600">
              <a:buFontTx/>
              <a:buChar char="•"/>
            </a:pPr>
            <a:r>
              <a:rPr lang="en-US" altLang="en-US" dirty="0">
                <a:latin typeface="Times New Roman" charset="0"/>
              </a:rPr>
              <a:t>He gives with a single heart, freely, purely, w/o resentment, reluctance, or bitterness</a:t>
            </a:r>
          </a:p>
          <a:p>
            <a:pPr marL="228600" indent="-228600">
              <a:buFontTx/>
              <a:buAutoNum type="arabicPeriod"/>
            </a:pPr>
            <a:r>
              <a:rPr lang="en-US" altLang="en-US" b="1" dirty="0">
                <a:solidFill>
                  <a:srgbClr val="FF0000"/>
                </a:solidFill>
                <a:latin typeface="Times New Roman" charset="0"/>
              </a:rPr>
              <a:t>UPBRAIDETH NOT</a:t>
            </a:r>
            <a:r>
              <a:rPr lang="en-US" altLang="en-US" dirty="0">
                <a:latin typeface="Times New Roman" charset="0"/>
              </a:rPr>
              <a:t> (</a:t>
            </a:r>
            <a:r>
              <a:rPr lang="en-US" altLang="en-US" dirty="0" err="1">
                <a:latin typeface="Times New Roman" charset="0"/>
              </a:rPr>
              <a:t>oneidize</a:t>
            </a:r>
            <a:r>
              <a:rPr lang="en-US" altLang="en-US" dirty="0">
                <a:latin typeface="Times New Roman" charset="0"/>
              </a:rPr>
              <a:t>) – reproach, revile, God will not do this to us.</a:t>
            </a:r>
          </a:p>
          <a:p>
            <a:pPr marL="685800" lvl="1" indent="-228600">
              <a:buFontTx/>
              <a:buChar char="•"/>
            </a:pPr>
            <a:r>
              <a:rPr lang="en-US" altLang="en-US" dirty="0">
                <a:latin typeface="Times New Roman" charset="0"/>
              </a:rPr>
              <a:t>When someone continues to ask us for something, we get irritated, but not God</a:t>
            </a:r>
          </a:p>
          <a:p>
            <a:pPr marL="228600" indent="-228600">
              <a:buFontTx/>
              <a:buAutoNum type="arabicPeriod"/>
            </a:pPr>
            <a:r>
              <a:rPr lang="en-US" altLang="en-US" b="1" dirty="0">
                <a:solidFill>
                  <a:srgbClr val="FF0000"/>
                </a:solidFill>
                <a:latin typeface="Times New Roman" charset="0"/>
              </a:rPr>
              <a:t>IT SHALL BE GIVEN</a:t>
            </a:r>
            <a:r>
              <a:rPr lang="en-US" altLang="en-US" dirty="0">
                <a:latin typeface="Times New Roman" charset="0"/>
              </a:rPr>
              <a:t> – Ps 84:11 – no good thing will He withhold</a:t>
            </a:r>
          </a:p>
          <a:p>
            <a:pPr marL="685800" lvl="1" indent="-228600">
              <a:buFontTx/>
              <a:buChar char="•"/>
            </a:pPr>
            <a:r>
              <a:rPr lang="en-US" altLang="en-US" dirty="0">
                <a:latin typeface="Times New Roman" charset="0"/>
              </a:rPr>
              <a:t>In context he is talking about wisdom to deal with trials – God will not keep this from us</a:t>
            </a:r>
          </a:p>
          <a:p>
            <a:pPr marL="228600" indent="-228600">
              <a:lnSpc>
                <a:spcPct val="90000"/>
              </a:lnSpc>
              <a:spcBef>
                <a:spcPct val="20000"/>
              </a:spcBef>
            </a:pPr>
            <a:endParaRPr lang="en-US" altLang="en-US" sz="1100" dirty="0">
              <a:latin typeface="Times New Roman" charset="0"/>
            </a:endParaRPr>
          </a:p>
        </p:txBody>
      </p:sp>
    </p:spTree>
    <p:extLst>
      <p:ext uri="{BB962C8B-B14F-4D97-AF65-F5344CB8AC3E}">
        <p14:creationId xmlns:p14="http://schemas.microsoft.com/office/powerpoint/2010/main" val="107742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16</a:t>
            </a:fld>
            <a:endParaRPr lang="en-US" altLang="en-US" sz="1200"/>
          </a:p>
        </p:txBody>
      </p:sp>
      <p:sp>
        <p:nvSpPr>
          <p:cNvPr id="21506" name="Rectangle 2"/>
          <p:cNvSpPr>
            <a:spLocks noGrp="1" noRot="1" noChangeAspect="1" noChangeArrowheads="1" noTextEdit="1"/>
          </p:cNvSpPr>
          <p:nvPr>
            <p:ph type="sldImg"/>
          </p:nvPr>
        </p:nvSpPr>
        <p:spPr>
          <a:xfrm>
            <a:off x="1739900" y="153988"/>
            <a:ext cx="3575050" cy="2233612"/>
          </a:xfrm>
          <a:ln/>
        </p:spPr>
      </p:sp>
      <p:sp>
        <p:nvSpPr>
          <p:cNvPr id="21507" name="Rectangle 3"/>
          <p:cNvSpPr>
            <a:spLocks noGrp="1" noChangeArrowheads="1"/>
          </p:cNvSpPr>
          <p:nvPr>
            <p:ph type="body" idx="1"/>
          </p:nvPr>
        </p:nvSpPr>
        <p:spPr>
          <a:xfrm>
            <a:off x="533400" y="2387600"/>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20000"/>
              </a:spcBef>
            </a:pPr>
            <a:r>
              <a:rPr lang="en-US" altLang="en-US" sz="1100" dirty="0">
                <a:latin typeface="Times New Roman" charset="0"/>
              </a:rPr>
              <a:t>Patience.</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Gratitude.</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Stewardship.</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Contentment.</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Trust in the Lord.</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Courage.</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endParaRPr lang="en-US" altLang="en-US" sz="1100" dirty="0">
              <a:latin typeface="Times New Roman" charset="0"/>
            </a:endParaRPr>
          </a:p>
        </p:txBody>
      </p:sp>
    </p:spTree>
    <p:extLst>
      <p:ext uri="{BB962C8B-B14F-4D97-AF65-F5344CB8AC3E}">
        <p14:creationId xmlns:p14="http://schemas.microsoft.com/office/powerpoint/2010/main" val="1977684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17</a:t>
            </a:fld>
            <a:endParaRPr lang="en-US" altLang="en-US" sz="1200"/>
          </a:p>
        </p:txBody>
      </p:sp>
      <p:sp>
        <p:nvSpPr>
          <p:cNvPr id="21506" name="Rectangle 2"/>
          <p:cNvSpPr>
            <a:spLocks noGrp="1" noRot="1" noChangeAspect="1" noChangeArrowheads="1" noTextEdit="1"/>
          </p:cNvSpPr>
          <p:nvPr>
            <p:ph type="sldImg"/>
          </p:nvPr>
        </p:nvSpPr>
        <p:spPr>
          <a:xfrm>
            <a:off x="1739900" y="153988"/>
            <a:ext cx="3575050" cy="2233612"/>
          </a:xfrm>
          <a:ln/>
        </p:spPr>
      </p:sp>
      <p:sp>
        <p:nvSpPr>
          <p:cNvPr id="21507" name="Rectangle 3"/>
          <p:cNvSpPr>
            <a:spLocks noGrp="1" noChangeArrowheads="1"/>
          </p:cNvSpPr>
          <p:nvPr>
            <p:ph type="body" idx="1"/>
          </p:nvPr>
        </p:nvSpPr>
        <p:spPr>
          <a:xfrm>
            <a:off x="533400" y="2387600"/>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20000"/>
              </a:spcBef>
            </a:pPr>
            <a:r>
              <a:rPr lang="en-US" altLang="en-US" sz="1100" dirty="0">
                <a:latin typeface="Times New Roman" charset="0"/>
              </a:rPr>
              <a:t>Faith is the GREAT EQUALIZER…</a:t>
            </a:r>
          </a:p>
        </p:txBody>
      </p:sp>
    </p:spTree>
    <p:extLst>
      <p:ext uri="{BB962C8B-B14F-4D97-AF65-F5344CB8AC3E}">
        <p14:creationId xmlns:p14="http://schemas.microsoft.com/office/powerpoint/2010/main" val="1468565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18</a:t>
            </a:fld>
            <a:endParaRPr lang="en-US" altLang="en-US" sz="1200"/>
          </a:p>
        </p:txBody>
      </p:sp>
      <p:sp>
        <p:nvSpPr>
          <p:cNvPr id="21506" name="Rectangle 2"/>
          <p:cNvSpPr>
            <a:spLocks noGrp="1" noRot="1" noChangeAspect="1" noChangeArrowheads="1" noTextEdit="1"/>
          </p:cNvSpPr>
          <p:nvPr>
            <p:ph type="sldImg"/>
          </p:nvPr>
        </p:nvSpPr>
        <p:spPr>
          <a:xfrm>
            <a:off x="1739900" y="153988"/>
            <a:ext cx="3575050" cy="2233612"/>
          </a:xfrm>
          <a:ln/>
        </p:spPr>
      </p:sp>
      <p:sp>
        <p:nvSpPr>
          <p:cNvPr id="21507" name="Rectangle 3"/>
          <p:cNvSpPr>
            <a:spLocks noGrp="1" noChangeArrowheads="1"/>
          </p:cNvSpPr>
          <p:nvPr>
            <p:ph type="body" idx="1"/>
          </p:nvPr>
        </p:nvSpPr>
        <p:spPr>
          <a:xfrm>
            <a:off x="533400" y="2387600"/>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dirty="0">
                <a:latin typeface="Times New Roman" charset="0"/>
              </a:rPr>
              <a:t>This probably refers to the rich Christian and not the rich non-Christian.</a:t>
            </a:r>
          </a:p>
          <a:p>
            <a:pPr marL="228600" indent="-228600">
              <a:buFontTx/>
              <a:buAutoNum type="arabicPeriod"/>
            </a:pPr>
            <a:r>
              <a:rPr lang="en-US" altLang="en-US" dirty="0">
                <a:latin typeface="Times New Roman" charset="0"/>
              </a:rPr>
              <a:t>Difficult to understand (verses 9-11).  They could be talking bout the source of temptations or trials, OR these verses could be discussing the gains and losses of material things and the trials associated with that gain or loss.</a:t>
            </a:r>
          </a:p>
          <a:p>
            <a:pPr marL="228600" indent="-228600">
              <a:buFontTx/>
              <a:buAutoNum type="arabicPeriod"/>
            </a:pPr>
            <a:r>
              <a:rPr lang="en-US" altLang="en-US" b="1" dirty="0">
                <a:solidFill>
                  <a:srgbClr val="FF0000"/>
                </a:solidFill>
                <a:latin typeface="Times New Roman" charset="0"/>
              </a:rPr>
              <a:t>IF POOR</a:t>
            </a:r>
            <a:r>
              <a:rPr lang="en-US" altLang="en-US" dirty="0">
                <a:latin typeface="Times New Roman" charset="0"/>
              </a:rPr>
              <a:t> – there are trials and temptations of the destitute</a:t>
            </a:r>
          </a:p>
          <a:p>
            <a:pPr marL="685800" lvl="1" indent="-228600">
              <a:buFontTx/>
              <a:buChar char="•"/>
            </a:pPr>
            <a:r>
              <a:rPr lang="en-US" altLang="en-US" dirty="0">
                <a:latin typeface="Times New Roman" charset="0"/>
              </a:rPr>
              <a:t>Murmuring, complaining, and envy</a:t>
            </a:r>
          </a:p>
          <a:p>
            <a:pPr marL="228600" indent="-228600">
              <a:buFontTx/>
              <a:buAutoNum type="arabicPeriod"/>
            </a:pPr>
            <a:r>
              <a:rPr lang="en-US" altLang="en-US" b="1" dirty="0">
                <a:solidFill>
                  <a:srgbClr val="FF0000"/>
                </a:solidFill>
                <a:latin typeface="Times New Roman" charset="0"/>
              </a:rPr>
              <a:t>IF RICH</a:t>
            </a:r>
            <a:r>
              <a:rPr lang="en-US" altLang="en-US" dirty="0">
                <a:latin typeface="Times New Roman" charset="0"/>
              </a:rPr>
              <a:t> – There are common temptations associated with this</a:t>
            </a:r>
          </a:p>
          <a:p>
            <a:pPr marL="685800" lvl="1" indent="-228600">
              <a:buFontTx/>
              <a:buChar char="•"/>
            </a:pPr>
            <a:r>
              <a:rPr lang="en-US" altLang="en-US" dirty="0">
                <a:latin typeface="Times New Roman" charset="0"/>
              </a:rPr>
              <a:t>Covetousness, miser, or the suffering of the loss of these things.</a:t>
            </a:r>
          </a:p>
          <a:p>
            <a:pPr marL="228600" indent="-228600">
              <a:buFontTx/>
              <a:buAutoNum type="arabicPeriod"/>
            </a:pPr>
            <a:r>
              <a:rPr lang="en-US" altLang="en-US" dirty="0">
                <a:latin typeface="Times New Roman" charset="0"/>
              </a:rPr>
              <a:t>The verse also begins with “de” meaning :but” or “moreover” which links it to verse 2 (everything else is parenthetical)</a:t>
            </a:r>
          </a:p>
          <a:p>
            <a:pPr marL="685800" lvl="1" indent="-228600">
              <a:buFontTx/>
              <a:buChar char="•"/>
            </a:pPr>
            <a:r>
              <a:rPr lang="en-US" altLang="en-US" dirty="0">
                <a:latin typeface="Times New Roman" charset="0"/>
              </a:rPr>
              <a:t>Trials, along with patience, joy, perfection, maturity, also cause you to be humble</a:t>
            </a:r>
          </a:p>
          <a:p>
            <a:pPr marL="685800" lvl="1" indent="-228600">
              <a:buFontTx/>
              <a:buChar char="•"/>
            </a:pPr>
            <a:r>
              <a:rPr lang="en-US" altLang="en-US" dirty="0">
                <a:latin typeface="Times New Roman" charset="0"/>
              </a:rPr>
              <a:t>Trials have a way of leveling the playing field.</a:t>
            </a:r>
          </a:p>
          <a:p>
            <a:pPr marL="228600" indent="-228600">
              <a:buFontTx/>
              <a:buAutoNum type="arabicPeriod"/>
            </a:pPr>
            <a:r>
              <a:rPr lang="en-US" altLang="en-US" b="1" dirty="0">
                <a:solidFill>
                  <a:srgbClr val="FF0000"/>
                </a:solidFill>
                <a:latin typeface="Times New Roman" charset="0"/>
              </a:rPr>
              <a:t>THE LOWLY BROTHER IS RICH (IN LOW DEGREE)</a:t>
            </a:r>
            <a:r>
              <a:rPr lang="en-US" altLang="en-US" dirty="0">
                <a:latin typeface="Times New Roman" charset="0"/>
              </a:rPr>
              <a:t> (</a:t>
            </a:r>
            <a:r>
              <a:rPr lang="en-US" altLang="en-US" dirty="0" err="1">
                <a:latin typeface="Times New Roman" charset="0"/>
              </a:rPr>
              <a:t>tapeimos</a:t>
            </a:r>
            <a:r>
              <a:rPr lang="en-US" altLang="en-US" dirty="0">
                <a:latin typeface="Times New Roman" charset="0"/>
              </a:rPr>
              <a:t>) – the one who does not rise far from the ground.  One of humble circumstances.</a:t>
            </a:r>
          </a:p>
          <a:p>
            <a:pPr marL="685800" lvl="1" indent="-228600">
              <a:buFontTx/>
              <a:buChar char="•"/>
            </a:pPr>
            <a:r>
              <a:rPr lang="en-US" altLang="en-US" dirty="0">
                <a:latin typeface="Times New Roman" charset="0"/>
              </a:rPr>
              <a:t>It was not unusual for Christians to lose everything</a:t>
            </a:r>
          </a:p>
          <a:p>
            <a:pPr marL="685800" lvl="1" indent="-228600">
              <a:buFontTx/>
              <a:buChar char="•"/>
            </a:pPr>
            <a:r>
              <a:rPr lang="en-US" altLang="en-US" dirty="0">
                <a:latin typeface="Times New Roman" charset="0"/>
              </a:rPr>
              <a:t>Circumstances of life are always trying to knock a Christian down – JAMES TELLS US THIS CAN’T BE DONE – You are High When You Are Low.</a:t>
            </a:r>
          </a:p>
          <a:p>
            <a:pPr marL="685800" lvl="1" indent="-228600">
              <a:buFontTx/>
              <a:buChar char="•"/>
            </a:pPr>
            <a:r>
              <a:rPr lang="en-US" altLang="en-US" dirty="0">
                <a:latin typeface="Times New Roman" charset="0"/>
              </a:rPr>
              <a:t>Eph 3:8 – The unsearchable riches of Christ.</a:t>
            </a:r>
          </a:p>
          <a:p>
            <a:pPr marL="685800" lvl="1" indent="-228600">
              <a:buFontTx/>
              <a:buChar char="•"/>
            </a:pPr>
            <a:r>
              <a:rPr lang="en-US" altLang="en-US" b="1" dirty="0">
                <a:solidFill>
                  <a:srgbClr val="FF0000"/>
                </a:solidFill>
                <a:latin typeface="Times New Roman" charset="0"/>
              </a:rPr>
              <a:t>GLORY </a:t>
            </a:r>
            <a:r>
              <a:rPr lang="en-US" altLang="en-US" dirty="0">
                <a:latin typeface="Times New Roman" charset="0"/>
              </a:rPr>
              <a:t>(</a:t>
            </a:r>
            <a:r>
              <a:rPr lang="en-US" altLang="en-US" dirty="0" err="1">
                <a:latin typeface="Times New Roman" charset="0"/>
              </a:rPr>
              <a:t>kachasthoo</a:t>
            </a:r>
            <a:r>
              <a:rPr lang="en-US" altLang="en-US" dirty="0">
                <a:latin typeface="Times New Roman" charset="0"/>
              </a:rPr>
              <a:t>) – literally means to boast, to profess loudly something that you are proud of.  But his is not vain glory, but proper glory – rejoicing.</a:t>
            </a:r>
          </a:p>
          <a:p>
            <a:pPr marL="228600" indent="-228600">
              <a:buFontTx/>
              <a:buAutoNum type="arabicPeriod"/>
            </a:pPr>
            <a:r>
              <a:rPr lang="en-US" altLang="en-US" b="1" dirty="0">
                <a:solidFill>
                  <a:srgbClr val="FF0000"/>
                </a:solidFill>
                <a:latin typeface="Times New Roman" charset="0"/>
              </a:rPr>
              <a:t>BUT THE RICH</a:t>
            </a:r>
            <a:r>
              <a:rPr lang="en-US" altLang="en-US" dirty="0">
                <a:latin typeface="Times New Roman" charset="0"/>
              </a:rPr>
              <a:t> – the natural thing is to be proud of your possessions.  The rich should not boast of his stuff, but of his position in Christ</a:t>
            </a:r>
          </a:p>
          <a:p>
            <a:pPr marL="685800" lvl="1" indent="-228600">
              <a:buFontTx/>
              <a:buChar char="•"/>
            </a:pPr>
            <a:r>
              <a:rPr lang="en-US" altLang="en-US" dirty="0">
                <a:latin typeface="Times New Roman" charset="0"/>
              </a:rPr>
              <a:t>Luke 12:15 – Life is not measured by possessions</a:t>
            </a:r>
          </a:p>
          <a:p>
            <a:pPr marL="685800" lvl="1" indent="-228600">
              <a:buFontTx/>
              <a:buChar char="•"/>
            </a:pPr>
            <a:r>
              <a:rPr lang="en-US" altLang="en-US" dirty="0">
                <a:latin typeface="Times New Roman" charset="0"/>
              </a:rPr>
              <a:t>1 Tim 6:17-19 – those that are rich do not be haughty.</a:t>
            </a:r>
          </a:p>
          <a:p>
            <a:pPr marL="228600" indent="-228600">
              <a:buFontTx/>
              <a:buAutoNum type="arabicPeriod"/>
            </a:pPr>
            <a:r>
              <a:rPr lang="en-US" altLang="en-US" b="1" dirty="0">
                <a:solidFill>
                  <a:srgbClr val="FF0000"/>
                </a:solidFill>
                <a:latin typeface="Times New Roman" charset="0"/>
              </a:rPr>
              <a:t>FLOWER</a:t>
            </a:r>
            <a:r>
              <a:rPr lang="en-US" altLang="en-US" dirty="0">
                <a:latin typeface="Times New Roman" charset="0"/>
              </a:rPr>
              <a:t> (</a:t>
            </a:r>
            <a:r>
              <a:rPr lang="en-US" altLang="en-US" dirty="0" err="1">
                <a:latin typeface="Times New Roman" charset="0"/>
              </a:rPr>
              <a:t>expepses</a:t>
            </a:r>
            <a:r>
              <a:rPr lang="en-US" altLang="en-US" dirty="0">
                <a:latin typeface="Times New Roman" charset="0"/>
              </a:rPr>
              <a:t>) metaphoric meaning – height, highest pitch, zenith, </a:t>
            </a:r>
          </a:p>
          <a:p>
            <a:pPr marL="685800" lvl="1" indent="-228600">
              <a:buFontTx/>
              <a:buChar char="•"/>
            </a:pPr>
            <a:r>
              <a:rPr lang="en-US" altLang="en-US" dirty="0">
                <a:latin typeface="Times New Roman" charset="0"/>
              </a:rPr>
              <a:t>Your riches have reached their highest pitch, they can take you no further.</a:t>
            </a:r>
          </a:p>
          <a:p>
            <a:pPr marL="685800" lvl="1" indent="-228600">
              <a:buFontTx/>
              <a:buChar char="•"/>
            </a:pPr>
            <a:r>
              <a:rPr lang="en-US" altLang="en-US" dirty="0">
                <a:latin typeface="Times New Roman" charset="0"/>
              </a:rPr>
              <a:t>PASS AWAY (10) – They don’t last (Wild Flower of Texas)</a:t>
            </a:r>
          </a:p>
          <a:p>
            <a:pPr marL="685800" lvl="1" indent="-228600">
              <a:buFontTx/>
              <a:buChar char="•"/>
            </a:pPr>
            <a:r>
              <a:rPr lang="en-US" altLang="en-US" dirty="0">
                <a:latin typeface="Times New Roman" charset="0"/>
              </a:rPr>
              <a:t>Mark 8:36 – what do you get if you gain the whole world and lose your soul?</a:t>
            </a:r>
          </a:p>
          <a:p>
            <a:pPr marL="685800" lvl="1" indent="-228600">
              <a:buFontTx/>
              <a:buChar char="•"/>
            </a:pPr>
            <a:r>
              <a:rPr lang="en-US" altLang="en-US" dirty="0">
                <a:latin typeface="Times New Roman" charset="0"/>
              </a:rPr>
              <a:t>Luke 12:20 – tonight your soul is required of thee.</a:t>
            </a:r>
          </a:p>
          <a:p>
            <a:pPr marL="228600" indent="-228600">
              <a:lnSpc>
                <a:spcPct val="90000"/>
              </a:lnSpc>
              <a:spcBef>
                <a:spcPct val="20000"/>
              </a:spcBef>
            </a:pPr>
            <a:endParaRPr lang="en-US" altLang="en-US" sz="1100" dirty="0">
              <a:latin typeface="Times New Roman" charset="0"/>
            </a:endParaRPr>
          </a:p>
        </p:txBody>
      </p:sp>
    </p:spTree>
    <p:extLst>
      <p:ext uri="{BB962C8B-B14F-4D97-AF65-F5344CB8AC3E}">
        <p14:creationId xmlns:p14="http://schemas.microsoft.com/office/powerpoint/2010/main" val="1677774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20</a:t>
            </a:fld>
            <a:endParaRPr lang="en-US" altLang="en-US" sz="1200"/>
          </a:p>
        </p:txBody>
      </p:sp>
      <p:sp>
        <p:nvSpPr>
          <p:cNvPr id="21506" name="Rectangle 2"/>
          <p:cNvSpPr>
            <a:spLocks noGrp="1" noRot="1" noChangeAspect="1" noChangeArrowheads="1" noTextEdit="1"/>
          </p:cNvSpPr>
          <p:nvPr>
            <p:ph type="sldImg"/>
          </p:nvPr>
        </p:nvSpPr>
        <p:spPr>
          <a:xfrm>
            <a:off x="1739900" y="153988"/>
            <a:ext cx="3575050" cy="2233612"/>
          </a:xfrm>
          <a:ln/>
        </p:spPr>
      </p:sp>
      <p:sp>
        <p:nvSpPr>
          <p:cNvPr id="21507" name="Rectangle 3"/>
          <p:cNvSpPr>
            <a:spLocks noGrp="1" noChangeArrowheads="1"/>
          </p:cNvSpPr>
          <p:nvPr>
            <p:ph type="body" idx="1"/>
          </p:nvPr>
        </p:nvSpPr>
        <p:spPr>
          <a:xfrm>
            <a:off x="533400" y="2387600"/>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dirty="0">
                <a:solidFill>
                  <a:srgbClr val="FF0000"/>
                </a:solidFill>
                <a:latin typeface="Times New Roman" charset="0"/>
              </a:rPr>
              <a:t>APPROVED</a:t>
            </a:r>
            <a:r>
              <a:rPr lang="en-US" altLang="en-US" dirty="0">
                <a:latin typeface="Times New Roman" charset="0"/>
              </a:rPr>
              <a:t> (</a:t>
            </a:r>
            <a:r>
              <a:rPr lang="en-US" altLang="en-US" dirty="0" err="1">
                <a:latin typeface="Times New Roman" charset="0"/>
              </a:rPr>
              <a:t>dokimioin</a:t>
            </a:r>
            <a:r>
              <a:rPr lang="en-US" altLang="en-US" dirty="0">
                <a:latin typeface="Times New Roman" charset="0"/>
              </a:rPr>
              <a:t>) – the idea of metal being tested and being verified as pure</a:t>
            </a:r>
          </a:p>
          <a:p>
            <a:pPr marL="685800" lvl="1" indent="-228600">
              <a:buFontTx/>
              <a:buChar char="•"/>
            </a:pPr>
            <a:r>
              <a:rPr lang="en-US" altLang="en-US" dirty="0">
                <a:latin typeface="Times New Roman" charset="0"/>
              </a:rPr>
              <a:t>1 Peter 1:5-9 – </a:t>
            </a:r>
            <a:r>
              <a:rPr lang="en-US" altLang="en-US" dirty="0" err="1">
                <a:latin typeface="Times New Roman" charset="0"/>
              </a:rPr>
              <a:t>genuiness</a:t>
            </a:r>
            <a:r>
              <a:rPr lang="en-US" altLang="en-US" dirty="0">
                <a:latin typeface="Times New Roman" charset="0"/>
              </a:rPr>
              <a:t> of your faith</a:t>
            </a:r>
          </a:p>
          <a:p>
            <a:pPr marL="685800" lvl="1" indent="-228600">
              <a:buFontTx/>
              <a:buChar char="•"/>
            </a:pPr>
            <a:r>
              <a:rPr lang="en-US" altLang="en-US" dirty="0">
                <a:latin typeface="Times New Roman" charset="0"/>
              </a:rPr>
              <a:t>1 John 5:4-5 – Overcome the world.</a:t>
            </a:r>
          </a:p>
          <a:p>
            <a:pPr marL="228600" indent="-228600">
              <a:buFontTx/>
              <a:buAutoNum type="arabicPeriod"/>
            </a:pPr>
            <a:r>
              <a:rPr lang="en-US" altLang="en-US" b="1" dirty="0">
                <a:solidFill>
                  <a:srgbClr val="FF0000"/>
                </a:solidFill>
                <a:latin typeface="Times New Roman" charset="0"/>
              </a:rPr>
              <a:t>BLESSED</a:t>
            </a:r>
            <a:r>
              <a:rPr lang="en-US" altLang="en-US" dirty="0">
                <a:latin typeface="Times New Roman" charset="0"/>
              </a:rPr>
              <a:t> (</a:t>
            </a:r>
            <a:r>
              <a:rPr lang="en-US" altLang="en-US" dirty="0" err="1">
                <a:latin typeface="Times New Roman" charset="0"/>
              </a:rPr>
              <a:t>markarios</a:t>
            </a:r>
            <a:r>
              <a:rPr lang="en-US" altLang="en-US" dirty="0">
                <a:latin typeface="Times New Roman" charset="0"/>
              </a:rPr>
              <a:t>) – happy, this is a pronouncement by God – This person is Blessed!</a:t>
            </a:r>
          </a:p>
          <a:p>
            <a:pPr marL="685800" lvl="1" indent="-228600">
              <a:buFontTx/>
              <a:buChar char="•"/>
            </a:pPr>
            <a:r>
              <a:rPr lang="en-US" altLang="en-US" dirty="0" err="1">
                <a:latin typeface="Times New Roman" charset="0"/>
              </a:rPr>
              <a:t>Psa</a:t>
            </a:r>
            <a:r>
              <a:rPr lang="en-US" altLang="en-US" dirty="0">
                <a:latin typeface="Times New Roman" charset="0"/>
              </a:rPr>
              <a:t> 1:1 – blessed is the man</a:t>
            </a:r>
          </a:p>
          <a:p>
            <a:pPr marL="685800" lvl="1" indent="-228600">
              <a:buFontTx/>
              <a:buChar char="•"/>
            </a:pPr>
            <a:r>
              <a:rPr lang="en-US" altLang="en-US" dirty="0">
                <a:latin typeface="Times New Roman" charset="0"/>
              </a:rPr>
              <a:t>This says that I am blessed here and now, I have a peaceful state of mind</a:t>
            </a:r>
          </a:p>
          <a:p>
            <a:pPr marL="228600" indent="-228600">
              <a:buFontTx/>
              <a:buAutoNum type="arabicPeriod"/>
            </a:pPr>
            <a:r>
              <a:rPr lang="en-US" altLang="en-US" dirty="0">
                <a:latin typeface="Times New Roman" charset="0"/>
              </a:rPr>
              <a:t>HOW DOES THE WORLD SAY WE GET HAPPINESS?</a:t>
            </a:r>
          </a:p>
          <a:p>
            <a:pPr marL="228600" indent="-228600">
              <a:buFontTx/>
              <a:buAutoNum type="arabicPeriod"/>
            </a:pPr>
            <a:r>
              <a:rPr lang="en-US" altLang="en-US" b="1" dirty="0">
                <a:solidFill>
                  <a:srgbClr val="FF0000"/>
                </a:solidFill>
                <a:latin typeface="Times New Roman" charset="0"/>
              </a:rPr>
              <a:t>ENDURES</a:t>
            </a:r>
            <a:r>
              <a:rPr lang="en-US" altLang="en-US" dirty="0">
                <a:latin typeface="Times New Roman" charset="0"/>
              </a:rPr>
              <a:t>  - the verb form of patience (</a:t>
            </a:r>
            <a:r>
              <a:rPr lang="en-US" altLang="en-US" dirty="0" err="1">
                <a:latin typeface="Times New Roman" charset="0"/>
              </a:rPr>
              <a:t>hupomonee</a:t>
            </a:r>
            <a:r>
              <a:rPr lang="en-US" altLang="en-US" dirty="0">
                <a:latin typeface="Times New Roman" charset="0"/>
              </a:rPr>
              <a:t>) A bearing under courageously</a:t>
            </a:r>
          </a:p>
          <a:p>
            <a:pPr marL="685800" lvl="1" indent="-228600">
              <a:buFontTx/>
              <a:buChar char="•"/>
            </a:pPr>
            <a:r>
              <a:rPr lang="en-US" altLang="en-US" dirty="0">
                <a:latin typeface="Times New Roman" charset="0"/>
              </a:rPr>
              <a:t>We can not run from these trials, they will not be so great to crush us.</a:t>
            </a:r>
          </a:p>
          <a:p>
            <a:pPr marL="228600" indent="-228600">
              <a:buFontTx/>
              <a:buAutoNum type="arabicPeriod"/>
            </a:pPr>
            <a:r>
              <a:rPr lang="en-US" altLang="en-US" b="1" dirty="0">
                <a:solidFill>
                  <a:srgbClr val="FF0000"/>
                </a:solidFill>
                <a:latin typeface="Times New Roman" charset="0"/>
              </a:rPr>
              <a:t>HATH BEEN APPROVED</a:t>
            </a:r>
            <a:r>
              <a:rPr lang="en-US" altLang="en-US" dirty="0">
                <a:latin typeface="Times New Roman" charset="0"/>
              </a:rPr>
              <a:t> – (</a:t>
            </a:r>
            <a:r>
              <a:rPr lang="en-US" altLang="en-US" dirty="0" err="1">
                <a:latin typeface="Times New Roman" charset="0"/>
              </a:rPr>
              <a:t>dokimos</a:t>
            </a:r>
            <a:r>
              <a:rPr lang="en-US" altLang="en-US" dirty="0">
                <a:latin typeface="Times New Roman" charset="0"/>
              </a:rPr>
              <a:t> </a:t>
            </a:r>
            <a:r>
              <a:rPr lang="en-US" altLang="en-US" dirty="0" err="1">
                <a:latin typeface="Times New Roman" charset="0"/>
              </a:rPr>
              <a:t>genomenos</a:t>
            </a:r>
            <a:r>
              <a:rPr lang="en-US" altLang="en-US" dirty="0">
                <a:latin typeface="Times New Roman" charset="0"/>
              </a:rPr>
              <a:t>) – having become approved, “stood the test” describes the successful testing of precious metals and coins.  This approval comes after and not before trials.</a:t>
            </a:r>
          </a:p>
          <a:p>
            <a:pPr marL="685800" lvl="1" indent="-228600">
              <a:buFontTx/>
              <a:buChar char="•"/>
            </a:pPr>
            <a:r>
              <a:rPr lang="en-US" altLang="en-US" dirty="0">
                <a:latin typeface="Times New Roman" charset="0"/>
              </a:rPr>
              <a:t>I am able to count trials as joyous when I look beyond the moment and endure.</a:t>
            </a:r>
          </a:p>
          <a:p>
            <a:pPr marL="685800" lvl="1" indent="-228600">
              <a:buFontTx/>
              <a:buChar char="•"/>
            </a:pPr>
            <a:r>
              <a:rPr lang="en-US" altLang="en-US" dirty="0">
                <a:latin typeface="Times New Roman" charset="0"/>
              </a:rPr>
              <a:t>Verse 3 told us about “proving”, by enduring – my faith has the dross cleaned away</a:t>
            </a:r>
          </a:p>
          <a:p>
            <a:pPr marL="228600" indent="-228600">
              <a:buFontTx/>
              <a:buAutoNum type="arabicPeriod"/>
            </a:pPr>
            <a:r>
              <a:rPr lang="en-US" altLang="en-US" b="1" dirty="0">
                <a:solidFill>
                  <a:srgbClr val="FF0000"/>
                </a:solidFill>
                <a:latin typeface="Times New Roman" charset="0"/>
              </a:rPr>
              <a:t>CROWN OF LIFE</a:t>
            </a:r>
          </a:p>
          <a:p>
            <a:pPr marL="685800" lvl="1" indent="-228600">
              <a:buFontTx/>
              <a:buChar char="•"/>
            </a:pPr>
            <a:r>
              <a:rPr lang="en-US" altLang="en-US" dirty="0">
                <a:latin typeface="Times New Roman" charset="0"/>
              </a:rPr>
              <a:t>Could be Life, here and now.  Life in its fullness, in its completeness</a:t>
            </a:r>
          </a:p>
          <a:p>
            <a:pPr marL="685800" lvl="1" indent="-228600">
              <a:buFontTx/>
              <a:buChar char="•"/>
            </a:pPr>
            <a:r>
              <a:rPr lang="en-US" altLang="en-US" dirty="0">
                <a:latin typeface="Times New Roman" charset="0"/>
              </a:rPr>
              <a:t>Or the Crown of Life could be our future home in heaven</a:t>
            </a:r>
          </a:p>
          <a:p>
            <a:pPr marL="685800" lvl="1" indent="-228600">
              <a:buFontTx/>
              <a:buChar char="•"/>
            </a:pPr>
            <a:r>
              <a:rPr lang="en-US" altLang="en-US" dirty="0">
                <a:latin typeface="Times New Roman" charset="0"/>
              </a:rPr>
              <a:t>John 10:10 – abundant life</a:t>
            </a:r>
          </a:p>
          <a:p>
            <a:pPr marL="228600" indent="-228600">
              <a:buFontTx/>
              <a:buAutoNum type="arabicPeriod"/>
            </a:pPr>
            <a:r>
              <a:rPr lang="en-US" altLang="en-US" b="1" dirty="0">
                <a:solidFill>
                  <a:srgbClr val="FF0000"/>
                </a:solidFill>
                <a:latin typeface="Times New Roman" charset="0"/>
              </a:rPr>
              <a:t>TO THOSE THAT LOVE HIM</a:t>
            </a:r>
            <a:r>
              <a:rPr lang="en-US" altLang="en-US" dirty="0">
                <a:latin typeface="Times New Roman" charset="0"/>
              </a:rPr>
              <a:t> (literal Greek “To those that loving Him” – ongoing, never ending, no matter the circumstances of life)</a:t>
            </a:r>
          </a:p>
          <a:p>
            <a:pPr marL="685800" lvl="1" indent="-228600">
              <a:buFontTx/>
              <a:buChar char="•"/>
            </a:pPr>
            <a:r>
              <a:rPr lang="en-US" altLang="en-US" dirty="0">
                <a:latin typeface="Times New Roman" charset="0"/>
              </a:rPr>
              <a:t>Rom 8:28 – to those that love Him</a:t>
            </a:r>
          </a:p>
          <a:p>
            <a:pPr marL="685800" lvl="1" indent="-228600">
              <a:buFontTx/>
              <a:buChar char="•"/>
            </a:pPr>
            <a:r>
              <a:rPr lang="en-US" altLang="en-US" dirty="0">
                <a:latin typeface="Times New Roman" charset="0"/>
              </a:rPr>
              <a:t>1 John 4:19 – Love Him because He first loved us.</a:t>
            </a:r>
          </a:p>
          <a:p>
            <a:pPr marL="685800" lvl="1" indent="-228600">
              <a:buFontTx/>
              <a:buChar char="•"/>
            </a:pPr>
            <a:r>
              <a:rPr lang="en-US" altLang="en-US" dirty="0">
                <a:latin typeface="Times New Roman" charset="0"/>
              </a:rPr>
              <a:t>1 Cor 2:5 – God has prepared for those that love Him.</a:t>
            </a:r>
          </a:p>
          <a:p>
            <a:pPr marL="685800" lvl="1" indent="-228600">
              <a:buFontTx/>
              <a:buChar char="•"/>
            </a:pPr>
            <a:r>
              <a:rPr lang="en-US" altLang="en-US" dirty="0">
                <a:latin typeface="Times New Roman" charset="0"/>
              </a:rPr>
              <a:t>1 John 2:4 – If you say you love Him but don’t obey him you are a liar</a:t>
            </a:r>
          </a:p>
          <a:p>
            <a:pPr marL="685800" lvl="1" indent="-228600">
              <a:buFontTx/>
              <a:buChar char="•"/>
            </a:pPr>
            <a:r>
              <a:rPr lang="en-US" altLang="en-US" dirty="0">
                <a:latin typeface="Times New Roman" charset="0"/>
              </a:rPr>
              <a:t>1 Peter 1:6-9 – You love Him…receive salvation1</a:t>
            </a:r>
          </a:p>
          <a:p>
            <a:pPr marL="228600" indent="-228600">
              <a:lnSpc>
                <a:spcPct val="90000"/>
              </a:lnSpc>
              <a:spcBef>
                <a:spcPct val="20000"/>
              </a:spcBef>
            </a:pPr>
            <a:endParaRPr lang="en-US" altLang="en-US" sz="1100" dirty="0">
              <a:latin typeface="Times New Roman" charset="0"/>
            </a:endParaRPr>
          </a:p>
        </p:txBody>
      </p:sp>
    </p:spTree>
    <p:extLst>
      <p:ext uri="{BB962C8B-B14F-4D97-AF65-F5344CB8AC3E}">
        <p14:creationId xmlns:p14="http://schemas.microsoft.com/office/powerpoint/2010/main" val="2214788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21</a:t>
            </a:fld>
            <a:endParaRPr lang="en-US" altLang="en-US" sz="1200"/>
          </a:p>
        </p:txBody>
      </p:sp>
      <p:sp>
        <p:nvSpPr>
          <p:cNvPr id="21506" name="Rectangle 2"/>
          <p:cNvSpPr>
            <a:spLocks noGrp="1" noRot="1" noChangeAspect="1" noChangeArrowheads="1" noTextEdit="1"/>
          </p:cNvSpPr>
          <p:nvPr>
            <p:ph type="sldImg"/>
          </p:nvPr>
        </p:nvSpPr>
        <p:spPr>
          <a:xfrm>
            <a:off x="1739900" y="153988"/>
            <a:ext cx="3575050" cy="2233612"/>
          </a:xfrm>
          <a:ln/>
        </p:spPr>
      </p:sp>
      <p:sp>
        <p:nvSpPr>
          <p:cNvPr id="21507" name="Rectangle 3"/>
          <p:cNvSpPr>
            <a:spLocks noGrp="1" noChangeArrowheads="1"/>
          </p:cNvSpPr>
          <p:nvPr>
            <p:ph type="body" idx="1"/>
          </p:nvPr>
        </p:nvSpPr>
        <p:spPr>
          <a:xfrm>
            <a:off x="533400" y="2387600"/>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dirty="0">
                <a:solidFill>
                  <a:srgbClr val="FF0000"/>
                </a:solidFill>
                <a:latin typeface="Times New Roman" charset="0"/>
              </a:rPr>
              <a:t>APPROVED</a:t>
            </a:r>
            <a:r>
              <a:rPr lang="en-US" altLang="en-US" dirty="0">
                <a:latin typeface="Times New Roman" charset="0"/>
              </a:rPr>
              <a:t> (</a:t>
            </a:r>
            <a:r>
              <a:rPr lang="en-US" altLang="en-US" dirty="0" err="1">
                <a:latin typeface="Times New Roman" charset="0"/>
              </a:rPr>
              <a:t>dokimioin</a:t>
            </a:r>
            <a:r>
              <a:rPr lang="en-US" altLang="en-US" dirty="0">
                <a:latin typeface="Times New Roman" charset="0"/>
              </a:rPr>
              <a:t>) – the idea of metal being tested and being verified as pure</a:t>
            </a:r>
          </a:p>
          <a:p>
            <a:pPr marL="685800" lvl="1" indent="-228600">
              <a:buFontTx/>
              <a:buChar char="•"/>
            </a:pPr>
            <a:r>
              <a:rPr lang="en-US" altLang="en-US" dirty="0">
                <a:latin typeface="Times New Roman" charset="0"/>
              </a:rPr>
              <a:t>1 Peter 1:5-9 – </a:t>
            </a:r>
            <a:r>
              <a:rPr lang="en-US" altLang="en-US" dirty="0" err="1">
                <a:latin typeface="Times New Roman" charset="0"/>
              </a:rPr>
              <a:t>genuiness</a:t>
            </a:r>
            <a:r>
              <a:rPr lang="en-US" altLang="en-US" dirty="0">
                <a:latin typeface="Times New Roman" charset="0"/>
              </a:rPr>
              <a:t> of your faith</a:t>
            </a:r>
          </a:p>
          <a:p>
            <a:pPr marL="685800" lvl="1" indent="-228600">
              <a:buFontTx/>
              <a:buChar char="•"/>
            </a:pPr>
            <a:r>
              <a:rPr lang="en-US" altLang="en-US" dirty="0">
                <a:latin typeface="Times New Roman" charset="0"/>
              </a:rPr>
              <a:t>1 John 5:4-5 – Overcome the world.</a:t>
            </a:r>
          </a:p>
          <a:p>
            <a:pPr marL="228600" indent="-228600">
              <a:buFontTx/>
              <a:buAutoNum type="arabicPeriod"/>
            </a:pPr>
            <a:r>
              <a:rPr lang="en-US" altLang="en-US" b="1" dirty="0">
                <a:solidFill>
                  <a:srgbClr val="FF0000"/>
                </a:solidFill>
                <a:latin typeface="Times New Roman" charset="0"/>
              </a:rPr>
              <a:t>BLESSED</a:t>
            </a:r>
            <a:r>
              <a:rPr lang="en-US" altLang="en-US" dirty="0">
                <a:latin typeface="Times New Roman" charset="0"/>
              </a:rPr>
              <a:t> (</a:t>
            </a:r>
            <a:r>
              <a:rPr lang="en-US" altLang="en-US" dirty="0" err="1">
                <a:latin typeface="Times New Roman" charset="0"/>
              </a:rPr>
              <a:t>markarios</a:t>
            </a:r>
            <a:r>
              <a:rPr lang="en-US" altLang="en-US" dirty="0">
                <a:latin typeface="Times New Roman" charset="0"/>
              </a:rPr>
              <a:t>) – happy, this is a pronouncement by God – This person is Blessed!</a:t>
            </a:r>
          </a:p>
          <a:p>
            <a:pPr marL="685800" lvl="1" indent="-228600">
              <a:buFontTx/>
              <a:buChar char="•"/>
            </a:pPr>
            <a:r>
              <a:rPr lang="en-US" altLang="en-US" dirty="0" err="1">
                <a:latin typeface="Times New Roman" charset="0"/>
              </a:rPr>
              <a:t>Psa</a:t>
            </a:r>
            <a:r>
              <a:rPr lang="en-US" altLang="en-US" dirty="0">
                <a:latin typeface="Times New Roman" charset="0"/>
              </a:rPr>
              <a:t> 1:1 – blessed is the man</a:t>
            </a:r>
          </a:p>
          <a:p>
            <a:pPr marL="685800" lvl="1" indent="-228600">
              <a:buFontTx/>
              <a:buChar char="•"/>
            </a:pPr>
            <a:r>
              <a:rPr lang="en-US" altLang="en-US" dirty="0">
                <a:latin typeface="Times New Roman" charset="0"/>
              </a:rPr>
              <a:t>This says that I am blessed here and now, I have a peaceful state of mind</a:t>
            </a:r>
          </a:p>
          <a:p>
            <a:pPr marL="228600" indent="-228600">
              <a:buFontTx/>
              <a:buAutoNum type="arabicPeriod"/>
            </a:pPr>
            <a:r>
              <a:rPr lang="en-US" altLang="en-US" dirty="0">
                <a:latin typeface="Times New Roman" charset="0"/>
              </a:rPr>
              <a:t>HOW DOES THE WORLD SAY WE GET HAPPINESS?</a:t>
            </a:r>
          </a:p>
          <a:p>
            <a:pPr marL="228600" indent="-228600">
              <a:buFontTx/>
              <a:buAutoNum type="arabicPeriod"/>
            </a:pPr>
            <a:r>
              <a:rPr lang="en-US" altLang="en-US" b="1" dirty="0">
                <a:solidFill>
                  <a:srgbClr val="FF0000"/>
                </a:solidFill>
                <a:latin typeface="Times New Roman" charset="0"/>
              </a:rPr>
              <a:t>ENDURES</a:t>
            </a:r>
            <a:r>
              <a:rPr lang="en-US" altLang="en-US" dirty="0">
                <a:latin typeface="Times New Roman" charset="0"/>
              </a:rPr>
              <a:t>  - the verb form of patience (</a:t>
            </a:r>
            <a:r>
              <a:rPr lang="en-US" altLang="en-US" dirty="0" err="1">
                <a:latin typeface="Times New Roman" charset="0"/>
              </a:rPr>
              <a:t>hupomonee</a:t>
            </a:r>
            <a:r>
              <a:rPr lang="en-US" altLang="en-US" dirty="0">
                <a:latin typeface="Times New Roman" charset="0"/>
              </a:rPr>
              <a:t>) A bearing under courageously</a:t>
            </a:r>
          </a:p>
          <a:p>
            <a:pPr marL="685800" lvl="1" indent="-228600">
              <a:buFontTx/>
              <a:buChar char="•"/>
            </a:pPr>
            <a:r>
              <a:rPr lang="en-US" altLang="en-US" dirty="0">
                <a:latin typeface="Times New Roman" charset="0"/>
              </a:rPr>
              <a:t>We can not run from these trials, they will not be so great to crush us.</a:t>
            </a:r>
          </a:p>
          <a:p>
            <a:pPr marL="228600" indent="-228600">
              <a:buFontTx/>
              <a:buAutoNum type="arabicPeriod"/>
            </a:pPr>
            <a:r>
              <a:rPr lang="en-US" altLang="en-US" b="1" dirty="0">
                <a:solidFill>
                  <a:srgbClr val="FF0000"/>
                </a:solidFill>
                <a:latin typeface="Times New Roman" charset="0"/>
              </a:rPr>
              <a:t>HATH BEEN APPROVED</a:t>
            </a:r>
            <a:r>
              <a:rPr lang="en-US" altLang="en-US" dirty="0">
                <a:latin typeface="Times New Roman" charset="0"/>
              </a:rPr>
              <a:t> – (</a:t>
            </a:r>
            <a:r>
              <a:rPr lang="en-US" altLang="en-US" dirty="0" err="1">
                <a:latin typeface="Times New Roman" charset="0"/>
              </a:rPr>
              <a:t>dokimos</a:t>
            </a:r>
            <a:r>
              <a:rPr lang="en-US" altLang="en-US" dirty="0">
                <a:latin typeface="Times New Roman" charset="0"/>
              </a:rPr>
              <a:t> </a:t>
            </a:r>
            <a:r>
              <a:rPr lang="en-US" altLang="en-US" dirty="0" err="1">
                <a:latin typeface="Times New Roman" charset="0"/>
              </a:rPr>
              <a:t>genomenos</a:t>
            </a:r>
            <a:r>
              <a:rPr lang="en-US" altLang="en-US" dirty="0">
                <a:latin typeface="Times New Roman" charset="0"/>
              </a:rPr>
              <a:t>) – having become approved, “stood the test” describes the successful testing of precious metals and coins.  This approval comes after and not before trials.</a:t>
            </a:r>
          </a:p>
          <a:p>
            <a:pPr marL="685800" lvl="1" indent="-228600">
              <a:buFontTx/>
              <a:buChar char="•"/>
            </a:pPr>
            <a:r>
              <a:rPr lang="en-US" altLang="en-US" dirty="0">
                <a:latin typeface="Times New Roman" charset="0"/>
              </a:rPr>
              <a:t>I am able to count trials as joyous when I look beyond the moment and endure.</a:t>
            </a:r>
          </a:p>
          <a:p>
            <a:pPr marL="685800" lvl="1" indent="-228600">
              <a:buFontTx/>
              <a:buChar char="•"/>
            </a:pPr>
            <a:r>
              <a:rPr lang="en-US" altLang="en-US" dirty="0">
                <a:latin typeface="Times New Roman" charset="0"/>
              </a:rPr>
              <a:t>Verse 3 told us about “proving”, by enduring – my faith has the dross cleaned away</a:t>
            </a:r>
          </a:p>
          <a:p>
            <a:pPr marL="228600" indent="-228600">
              <a:buFontTx/>
              <a:buAutoNum type="arabicPeriod"/>
            </a:pPr>
            <a:r>
              <a:rPr lang="en-US" altLang="en-US" b="1" dirty="0">
                <a:solidFill>
                  <a:srgbClr val="FF0000"/>
                </a:solidFill>
                <a:latin typeface="Times New Roman" charset="0"/>
              </a:rPr>
              <a:t>CROWN OF LIFE</a:t>
            </a:r>
          </a:p>
          <a:p>
            <a:pPr marL="685800" lvl="1" indent="-228600">
              <a:buFontTx/>
              <a:buChar char="•"/>
            </a:pPr>
            <a:r>
              <a:rPr lang="en-US" altLang="en-US" dirty="0">
                <a:latin typeface="Times New Roman" charset="0"/>
              </a:rPr>
              <a:t>Could be Life, here and now.  Life in its fullness, in its completeness</a:t>
            </a:r>
          </a:p>
          <a:p>
            <a:pPr marL="685800" lvl="1" indent="-228600">
              <a:buFontTx/>
              <a:buChar char="•"/>
            </a:pPr>
            <a:r>
              <a:rPr lang="en-US" altLang="en-US" dirty="0">
                <a:latin typeface="Times New Roman" charset="0"/>
              </a:rPr>
              <a:t>Or the Crown of Life could be our future home in heaven</a:t>
            </a:r>
          </a:p>
          <a:p>
            <a:pPr marL="685800" lvl="1" indent="-228600">
              <a:buFontTx/>
              <a:buChar char="•"/>
            </a:pPr>
            <a:r>
              <a:rPr lang="en-US" altLang="en-US" dirty="0">
                <a:latin typeface="Times New Roman" charset="0"/>
              </a:rPr>
              <a:t>John 10:10 – abundant life</a:t>
            </a:r>
          </a:p>
          <a:p>
            <a:pPr marL="228600" indent="-228600">
              <a:buFontTx/>
              <a:buAutoNum type="arabicPeriod"/>
            </a:pPr>
            <a:r>
              <a:rPr lang="en-US" altLang="en-US" b="1" dirty="0">
                <a:solidFill>
                  <a:srgbClr val="FF0000"/>
                </a:solidFill>
                <a:latin typeface="Times New Roman" charset="0"/>
              </a:rPr>
              <a:t>TO THOSE THAT LOVE HIM</a:t>
            </a:r>
            <a:r>
              <a:rPr lang="en-US" altLang="en-US" dirty="0">
                <a:latin typeface="Times New Roman" charset="0"/>
              </a:rPr>
              <a:t> (literal Greek “To those that loving Him” – ongoing, never ending, no matter the circumstances of life)</a:t>
            </a:r>
          </a:p>
          <a:p>
            <a:pPr marL="685800" lvl="1" indent="-228600">
              <a:buFontTx/>
              <a:buChar char="•"/>
            </a:pPr>
            <a:r>
              <a:rPr lang="en-US" altLang="en-US" dirty="0">
                <a:latin typeface="Times New Roman" charset="0"/>
              </a:rPr>
              <a:t>Rom 8:28 – to those that love Him</a:t>
            </a:r>
          </a:p>
          <a:p>
            <a:pPr marL="685800" lvl="1" indent="-228600">
              <a:buFontTx/>
              <a:buChar char="•"/>
            </a:pPr>
            <a:r>
              <a:rPr lang="en-US" altLang="en-US" dirty="0">
                <a:latin typeface="Times New Roman" charset="0"/>
              </a:rPr>
              <a:t>1 John 4:19 – Love Him because He first loved us.</a:t>
            </a:r>
          </a:p>
          <a:p>
            <a:pPr marL="685800" lvl="1" indent="-228600">
              <a:buFontTx/>
              <a:buChar char="•"/>
            </a:pPr>
            <a:r>
              <a:rPr lang="en-US" altLang="en-US" dirty="0">
                <a:latin typeface="Times New Roman" charset="0"/>
              </a:rPr>
              <a:t>1 Cor 2:5 – God has prepared for those that love Him.</a:t>
            </a:r>
          </a:p>
          <a:p>
            <a:pPr marL="685800" lvl="1" indent="-228600">
              <a:buFontTx/>
              <a:buChar char="•"/>
            </a:pPr>
            <a:r>
              <a:rPr lang="en-US" altLang="en-US" dirty="0">
                <a:latin typeface="Times New Roman" charset="0"/>
              </a:rPr>
              <a:t>1 John 2:4 – If you say you love Him but don’t obey him you are a liar</a:t>
            </a:r>
          </a:p>
          <a:p>
            <a:pPr marL="685800" lvl="1" indent="-228600">
              <a:buFontTx/>
              <a:buChar char="•"/>
            </a:pPr>
            <a:r>
              <a:rPr lang="en-US" altLang="en-US" dirty="0">
                <a:latin typeface="Times New Roman" charset="0"/>
              </a:rPr>
              <a:t>1 Peter 1:6-9 – You love Him…receive salvation1</a:t>
            </a:r>
          </a:p>
          <a:p>
            <a:pPr marL="228600" indent="-228600">
              <a:lnSpc>
                <a:spcPct val="90000"/>
              </a:lnSpc>
              <a:spcBef>
                <a:spcPct val="20000"/>
              </a:spcBef>
            </a:pPr>
            <a:endParaRPr lang="en-US" altLang="en-US" sz="1100" dirty="0">
              <a:latin typeface="Times New Roman" charset="0"/>
            </a:endParaRPr>
          </a:p>
        </p:txBody>
      </p:sp>
    </p:spTree>
    <p:extLst>
      <p:ext uri="{BB962C8B-B14F-4D97-AF65-F5344CB8AC3E}">
        <p14:creationId xmlns:p14="http://schemas.microsoft.com/office/powerpoint/2010/main" val="343751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67695E70-8A5A-41BD-B28B-45CD71829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A296D82-C534-415F-9E64-F2A704CB4EBF}" type="slidenum">
              <a:rPr lang="en-US" altLang="en-US" smtClean="0"/>
              <a:pPr>
                <a:spcBef>
                  <a:spcPct val="0"/>
                </a:spcBef>
              </a:pPr>
              <a:t>3</a:t>
            </a:fld>
            <a:endParaRPr lang="en-US" altLang="en-US"/>
          </a:p>
        </p:txBody>
      </p:sp>
      <p:sp>
        <p:nvSpPr>
          <p:cNvPr id="18434" name="Rectangle 2">
            <a:extLst>
              <a:ext uri="{FF2B5EF4-FFF2-40B4-BE49-F238E27FC236}">
                <a16:creationId xmlns:a16="http://schemas.microsoft.com/office/drawing/2014/main" id="{C67A363B-F11E-4E28-8FD0-6A898AC34526}"/>
              </a:ext>
            </a:extLst>
          </p:cNvPr>
          <p:cNvSpPr>
            <a:spLocks noGrp="1" noRot="1" noChangeAspect="1" noChangeArrowheads="1" noTextEdit="1"/>
          </p:cNvSpPr>
          <p:nvPr>
            <p:ph type="sldImg"/>
          </p:nvPr>
        </p:nvSpPr>
        <p:spPr>
          <a:xfrm>
            <a:off x="1066800" y="708025"/>
            <a:ext cx="4016375" cy="2509838"/>
          </a:xfrm>
          <a:ln/>
        </p:spPr>
      </p:sp>
      <p:sp>
        <p:nvSpPr>
          <p:cNvPr id="18435" name="Rectangle 3">
            <a:extLst>
              <a:ext uri="{FF2B5EF4-FFF2-40B4-BE49-F238E27FC236}">
                <a16:creationId xmlns:a16="http://schemas.microsoft.com/office/drawing/2014/main" id="{B39860B6-86EB-4009-8380-A65F9EC57294}"/>
              </a:ext>
            </a:extLst>
          </p:cNvPr>
          <p:cNvSpPr>
            <a:spLocks noGrp="1" noChangeArrowheads="1"/>
          </p:cNvSpPr>
          <p:nvPr>
            <p:ph type="body" idx="1"/>
          </p:nvPr>
        </p:nvSpPr>
        <p:spPr>
          <a:xfrm>
            <a:off x="550863" y="3297238"/>
            <a:ext cx="6221412" cy="5424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latin typeface="Times New Roman" panose="02020603050405020304" pitchFamily="18" charset="0"/>
              </a:rPr>
              <a:t>CHAP 1 - CONFIDENCE</a:t>
            </a:r>
          </a:p>
          <a:p>
            <a:pPr lvl="1">
              <a:buFontTx/>
              <a:buChar char="•"/>
            </a:pPr>
            <a:r>
              <a:rPr lang="en-US" altLang="en-US">
                <a:latin typeface="Times New Roman" panose="02020603050405020304" pitchFamily="18" charset="0"/>
              </a:rPr>
              <a:t>Trials – There are benefits in trials</a:t>
            </a:r>
          </a:p>
          <a:p>
            <a:pPr lvl="1">
              <a:buFontTx/>
              <a:buChar char="•"/>
            </a:pPr>
            <a:r>
              <a:rPr lang="en-US" altLang="en-US">
                <a:latin typeface="Times New Roman" panose="02020603050405020304" pitchFamily="18" charset="0"/>
              </a:rPr>
              <a:t>Temptations – God only gives what is good, Know that</a:t>
            </a:r>
          </a:p>
          <a:p>
            <a:pPr lvl="1">
              <a:buFontTx/>
              <a:buChar char="•"/>
            </a:pPr>
            <a:r>
              <a:rPr lang="en-US" altLang="en-US">
                <a:latin typeface="Times New Roman" panose="02020603050405020304" pitchFamily="18" charset="0"/>
              </a:rPr>
              <a:t>The gospel can “keep your souls saved”</a:t>
            </a:r>
          </a:p>
          <a:p>
            <a:pPr lvl="1">
              <a:buFontTx/>
              <a:buChar char="•"/>
            </a:pPr>
            <a:r>
              <a:rPr lang="en-US" altLang="en-US">
                <a:latin typeface="Times New Roman" panose="02020603050405020304" pitchFamily="18" charset="0"/>
              </a:rPr>
              <a:t>Therefore – you must be doers of the word</a:t>
            </a:r>
          </a:p>
          <a:p>
            <a:r>
              <a:rPr lang="en-US" altLang="en-US" b="1" u="sng">
                <a:latin typeface="Times New Roman" panose="02020603050405020304" pitchFamily="18" charset="0"/>
              </a:rPr>
              <a:t>CHAP 2 – COMPASSION</a:t>
            </a:r>
          </a:p>
          <a:p>
            <a:pPr lvl="1">
              <a:buFontTx/>
              <a:buChar char="•"/>
            </a:pPr>
            <a:r>
              <a:rPr lang="en-US" altLang="en-US">
                <a:latin typeface="Times New Roman" panose="02020603050405020304" pitchFamily="18" charset="0"/>
              </a:rPr>
              <a:t>Showing favoritism is sinful (poor vs rich)</a:t>
            </a:r>
          </a:p>
          <a:p>
            <a:pPr lvl="1">
              <a:buFontTx/>
              <a:buChar char="•"/>
            </a:pPr>
            <a:r>
              <a:rPr lang="en-US" altLang="en-US">
                <a:latin typeface="Times New Roman" panose="02020603050405020304" pitchFamily="18" charset="0"/>
              </a:rPr>
              <a:t>Saving , true faith should move you to action</a:t>
            </a:r>
          </a:p>
          <a:p>
            <a:r>
              <a:rPr lang="en-US" altLang="en-US" b="1" u="sng">
                <a:latin typeface="Times New Roman" panose="02020603050405020304" pitchFamily="18" charset="0"/>
              </a:rPr>
              <a:t>CHAP 3 – CARE</a:t>
            </a:r>
          </a:p>
          <a:p>
            <a:pPr lvl="1">
              <a:buFontTx/>
              <a:buChar char="•"/>
            </a:pPr>
            <a:r>
              <a:rPr lang="en-US" altLang="en-US">
                <a:latin typeface="Times New Roman" panose="02020603050405020304" pitchFamily="18" charset="0"/>
              </a:rPr>
              <a:t>We all need to learn to control our tongues</a:t>
            </a:r>
          </a:p>
          <a:p>
            <a:pPr lvl="1">
              <a:buFontTx/>
              <a:buChar char="•"/>
            </a:pPr>
            <a:r>
              <a:rPr lang="en-US" altLang="en-US">
                <a:latin typeface="Times New Roman" panose="02020603050405020304" pitchFamily="18" charset="0"/>
              </a:rPr>
              <a:t>Practice what you preach</a:t>
            </a:r>
          </a:p>
          <a:p>
            <a:r>
              <a:rPr lang="en-US" altLang="en-US" b="1" u="sng">
                <a:latin typeface="Times New Roman" panose="02020603050405020304" pitchFamily="18" charset="0"/>
              </a:rPr>
              <a:t>CHAP 4 – CONTRITION (REPENTANCE)</a:t>
            </a:r>
          </a:p>
          <a:p>
            <a:pPr lvl="1">
              <a:buFontTx/>
              <a:buChar char="•"/>
            </a:pPr>
            <a:r>
              <a:rPr lang="en-US" altLang="en-US">
                <a:latin typeface="Times New Roman" panose="02020603050405020304" pitchFamily="18" charset="0"/>
              </a:rPr>
              <a:t>Whose will do you seek? You own or God’s</a:t>
            </a:r>
          </a:p>
          <a:p>
            <a:pPr lvl="1">
              <a:buFontTx/>
              <a:buChar char="•"/>
            </a:pPr>
            <a:r>
              <a:rPr lang="en-US" altLang="en-US">
                <a:latin typeface="Times New Roman" panose="02020603050405020304" pitchFamily="18" charset="0"/>
              </a:rPr>
              <a:t>Submit to God, Serve God, Be a Friend of God and not of this world</a:t>
            </a:r>
          </a:p>
          <a:p>
            <a:pPr lvl="1">
              <a:buFontTx/>
              <a:buChar char="•"/>
            </a:pPr>
            <a:r>
              <a:rPr lang="en-US" altLang="en-US">
                <a:latin typeface="Times New Roman" panose="02020603050405020304" pitchFamily="18" charset="0"/>
              </a:rPr>
              <a:t>Draw near to God, Humble yourself to God</a:t>
            </a:r>
          </a:p>
          <a:p>
            <a:r>
              <a:rPr lang="en-US" altLang="en-US" b="1" u="sng">
                <a:latin typeface="Times New Roman" panose="02020603050405020304" pitchFamily="18" charset="0"/>
              </a:rPr>
              <a:t>CHAP 5 – CONCERN</a:t>
            </a:r>
          </a:p>
          <a:p>
            <a:pPr lvl="1">
              <a:buFontTx/>
              <a:buChar char="•"/>
            </a:pPr>
            <a:r>
              <a:rPr lang="en-US" altLang="en-US">
                <a:latin typeface="Times New Roman" panose="02020603050405020304" pitchFamily="18" charset="0"/>
              </a:rPr>
              <a:t>Share in possessions – wealth will rot</a:t>
            </a:r>
          </a:p>
          <a:p>
            <a:pPr lvl="1">
              <a:buFontTx/>
              <a:buChar char="•"/>
            </a:pPr>
            <a:r>
              <a:rPr lang="en-US" altLang="en-US">
                <a:latin typeface="Times New Roman" panose="02020603050405020304" pitchFamily="18" charset="0"/>
              </a:rPr>
              <a:t>Share in patience – Job</a:t>
            </a:r>
          </a:p>
          <a:p>
            <a:pPr lvl="1">
              <a:buFontTx/>
              <a:buChar char="•"/>
            </a:pPr>
            <a:r>
              <a:rPr lang="en-US" altLang="en-US">
                <a:latin typeface="Times New Roman" panose="02020603050405020304" pitchFamily="18" charset="0"/>
              </a:rPr>
              <a:t>Share in prayer</a:t>
            </a: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22</a:t>
            </a:fld>
            <a:endParaRPr lang="en-US" altLang="en-US" sz="1200"/>
          </a:p>
        </p:txBody>
      </p:sp>
      <p:sp>
        <p:nvSpPr>
          <p:cNvPr id="21506" name="Rectangle 2"/>
          <p:cNvSpPr>
            <a:spLocks noGrp="1" noRot="1" noChangeAspect="1" noChangeArrowheads="1" noTextEdit="1"/>
          </p:cNvSpPr>
          <p:nvPr>
            <p:ph type="sldImg"/>
          </p:nvPr>
        </p:nvSpPr>
        <p:spPr>
          <a:xfrm>
            <a:off x="1739900" y="153988"/>
            <a:ext cx="3575050" cy="2233612"/>
          </a:xfrm>
          <a:ln/>
        </p:spPr>
      </p:sp>
      <p:sp>
        <p:nvSpPr>
          <p:cNvPr id="21507" name="Rectangle 3"/>
          <p:cNvSpPr>
            <a:spLocks noGrp="1" noChangeArrowheads="1"/>
          </p:cNvSpPr>
          <p:nvPr>
            <p:ph type="body" idx="1"/>
          </p:nvPr>
        </p:nvSpPr>
        <p:spPr>
          <a:xfrm>
            <a:off x="533400" y="2387600"/>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20000"/>
              </a:spcBef>
            </a:pPr>
            <a:r>
              <a:rPr lang="en-US" altLang="en-US" sz="1100" b="1" u="sng" dirty="0">
                <a:latin typeface="Times New Roman" charset="0"/>
              </a:rPr>
              <a:t>COUNT - </a:t>
            </a:r>
          </a:p>
          <a:p>
            <a:pPr marL="228600" indent="-228600">
              <a:lnSpc>
                <a:spcPct val="90000"/>
              </a:lnSpc>
              <a:spcBef>
                <a:spcPct val="20000"/>
              </a:spcBef>
              <a:buFontTx/>
              <a:buAutoNum type="arabicPeriod"/>
            </a:pPr>
            <a:r>
              <a:rPr lang="en-US" altLang="en-US" sz="1100" dirty="0">
                <a:latin typeface="Times New Roman" charset="0"/>
              </a:rPr>
              <a:t>We should expect trials (God says “WHEN” not “IF” (John 16:33; Acts 14:22)</a:t>
            </a:r>
          </a:p>
          <a:p>
            <a:pPr marL="228600" indent="-228600">
              <a:lnSpc>
                <a:spcPct val="90000"/>
              </a:lnSpc>
              <a:spcBef>
                <a:spcPct val="20000"/>
              </a:spcBef>
              <a:buFontTx/>
              <a:buAutoNum type="arabicPeriod"/>
            </a:pPr>
            <a:r>
              <a:rPr lang="en-US" altLang="en-US" sz="1100" dirty="0">
                <a:latin typeface="Times New Roman" charset="0"/>
              </a:rPr>
              <a:t>We are God’s “Scattered” people, we are not “Sheltered” people</a:t>
            </a:r>
          </a:p>
          <a:p>
            <a:pPr marL="228600" indent="-228600">
              <a:lnSpc>
                <a:spcPct val="90000"/>
              </a:lnSpc>
              <a:spcBef>
                <a:spcPct val="20000"/>
              </a:spcBef>
              <a:buFontTx/>
              <a:buAutoNum type="arabicPeriod"/>
            </a:pPr>
            <a:r>
              <a:rPr lang="en-US" altLang="en-US" sz="1100" dirty="0">
                <a:latin typeface="Times New Roman" charset="0"/>
              </a:rPr>
              <a:t>Some trials come because we are human, others come because we are Christians.</a:t>
            </a:r>
          </a:p>
          <a:p>
            <a:pPr marL="228600" indent="-228600">
              <a:lnSpc>
                <a:spcPct val="90000"/>
              </a:lnSpc>
              <a:spcBef>
                <a:spcPct val="20000"/>
              </a:spcBef>
              <a:buFontTx/>
              <a:buAutoNum type="arabicPeriod"/>
            </a:pPr>
            <a:r>
              <a:rPr lang="en-US" altLang="en-US" sz="1100" dirty="0">
                <a:latin typeface="Times New Roman" charset="0"/>
              </a:rPr>
              <a:t>Count – A financial term meaning “Evaluate”</a:t>
            </a:r>
          </a:p>
          <a:p>
            <a:pPr marL="685800" lvl="1" indent="-228600">
              <a:lnSpc>
                <a:spcPct val="90000"/>
              </a:lnSpc>
              <a:spcBef>
                <a:spcPct val="20000"/>
              </a:spcBef>
              <a:buFontTx/>
              <a:buChar char="•"/>
            </a:pPr>
            <a:r>
              <a:rPr lang="en-US" altLang="en-US" sz="1100" dirty="0">
                <a:latin typeface="Times New Roman" charset="0"/>
              </a:rPr>
              <a:t>Re-evaluate your priorities and what is really important to you</a:t>
            </a:r>
          </a:p>
          <a:p>
            <a:pPr marL="685800" lvl="1" indent="-228600">
              <a:lnSpc>
                <a:spcPct val="90000"/>
              </a:lnSpc>
              <a:spcBef>
                <a:spcPct val="20000"/>
              </a:spcBef>
              <a:buFontTx/>
              <a:buChar char="•"/>
            </a:pPr>
            <a:r>
              <a:rPr lang="en-US" altLang="en-US" sz="1100" i="1" dirty="0">
                <a:latin typeface="Times New Roman" charset="0"/>
              </a:rPr>
              <a:t>Heb 12:2 – Christ endured the cross with joy.</a:t>
            </a:r>
          </a:p>
          <a:p>
            <a:pPr marL="685800" lvl="1" indent="-228600">
              <a:lnSpc>
                <a:spcPct val="90000"/>
              </a:lnSpc>
              <a:spcBef>
                <a:spcPct val="20000"/>
              </a:spcBef>
              <a:buFontTx/>
              <a:buChar char="•"/>
            </a:pPr>
            <a:r>
              <a:rPr lang="en-US" altLang="en-US" sz="1100" i="1" dirty="0">
                <a:latin typeface="Times New Roman" charset="0"/>
              </a:rPr>
              <a:t>Job 23:10 – He knows the way I take, He has tried me, I will come out gold</a:t>
            </a:r>
          </a:p>
          <a:p>
            <a:pPr marL="228600" indent="-228600">
              <a:lnSpc>
                <a:spcPct val="90000"/>
              </a:lnSpc>
              <a:spcBef>
                <a:spcPct val="20000"/>
              </a:spcBef>
            </a:pPr>
            <a:r>
              <a:rPr lang="en-US" altLang="en-US" sz="1100" b="1" u="sng" dirty="0">
                <a:latin typeface="Times New Roman" charset="0"/>
              </a:rPr>
              <a:t>KNOW</a:t>
            </a:r>
          </a:p>
          <a:p>
            <a:pPr marL="228600" indent="-228600">
              <a:lnSpc>
                <a:spcPct val="90000"/>
              </a:lnSpc>
              <a:spcBef>
                <a:spcPct val="20000"/>
              </a:spcBef>
              <a:buFontTx/>
              <a:buAutoNum type="arabicPeriod"/>
            </a:pPr>
            <a:r>
              <a:rPr lang="en-US" altLang="en-US" sz="1100" dirty="0">
                <a:latin typeface="Times New Roman" charset="0"/>
              </a:rPr>
              <a:t>Faith is always tested – God Tested Abraham, He does this to bring out the best in us.</a:t>
            </a:r>
          </a:p>
          <a:p>
            <a:pPr marL="228600" indent="-228600">
              <a:lnSpc>
                <a:spcPct val="90000"/>
              </a:lnSpc>
              <a:spcBef>
                <a:spcPct val="20000"/>
              </a:spcBef>
              <a:buFontTx/>
              <a:buAutoNum type="arabicPeriod"/>
            </a:pPr>
            <a:r>
              <a:rPr lang="en-US" altLang="en-US" sz="1100" dirty="0">
                <a:latin typeface="Times New Roman" charset="0"/>
              </a:rPr>
              <a:t>Testing works for us, not against us – </a:t>
            </a:r>
          </a:p>
          <a:p>
            <a:pPr marL="685800" lvl="1" indent="-228600">
              <a:lnSpc>
                <a:spcPct val="90000"/>
              </a:lnSpc>
              <a:spcBef>
                <a:spcPct val="20000"/>
              </a:spcBef>
              <a:buFontTx/>
              <a:buChar char="•"/>
            </a:pPr>
            <a:r>
              <a:rPr lang="en-US" altLang="en-US" sz="1100" dirty="0">
                <a:latin typeface="Times New Roman" charset="0"/>
              </a:rPr>
              <a:t>Trying – approval, like gold ore</a:t>
            </a:r>
          </a:p>
          <a:p>
            <a:pPr marL="685800" lvl="1" indent="-228600">
              <a:lnSpc>
                <a:spcPct val="90000"/>
              </a:lnSpc>
              <a:spcBef>
                <a:spcPct val="20000"/>
              </a:spcBef>
              <a:buFontTx/>
              <a:buChar char="•"/>
            </a:pPr>
            <a:r>
              <a:rPr lang="en-US" altLang="en-US" sz="1100" i="1" dirty="0">
                <a:latin typeface="Times New Roman" charset="0"/>
              </a:rPr>
              <a:t>Rom 8:28 – God causes all things to work out for our good</a:t>
            </a:r>
          </a:p>
          <a:p>
            <a:pPr marL="685800" lvl="1" indent="-228600">
              <a:lnSpc>
                <a:spcPct val="90000"/>
              </a:lnSpc>
              <a:spcBef>
                <a:spcPct val="20000"/>
              </a:spcBef>
              <a:buFontTx/>
              <a:buChar char="•"/>
            </a:pPr>
            <a:r>
              <a:rPr lang="en-US" altLang="en-US" sz="1100" i="1" dirty="0">
                <a:latin typeface="Times New Roman" charset="0"/>
              </a:rPr>
              <a:t>2 Cor 4:17 – Our light and momentary affliction.</a:t>
            </a:r>
          </a:p>
          <a:p>
            <a:pPr marL="228600" indent="-228600">
              <a:lnSpc>
                <a:spcPct val="90000"/>
              </a:lnSpc>
              <a:spcBef>
                <a:spcPct val="20000"/>
              </a:spcBef>
              <a:buFontTx/>
              <a:buAutoNum type="arabicPeriod"/>
            </a:pPr>
            <a:r>
              <a:rPr lang="en-US" altLang="en-US" sz="1100" dirty="0">
                <a:latin typeface="Times New Roman" charset="0"/>
              </a:rPr>
              <a:t>Testing helps us to mature (Patience) – The ability to keep going when things are tough</a:t>
            </a:r>
          </a:p>
          <a:p>
            <a:pPr marL="228600" indent="-228600">
              <a:lnSpc>
                <a:spcPct val="90000"/>
              </a:lnSpc>
              <a:spcBef>
                <a:spcPct val="20000"/>
              </a:spcBef>
              <a:buFontTx/>
              <a:buAutoNum type="arabicPeriod"/>
            </a:pPr>
            <a:r>
              <a:rPr lang="en-US" altLang="en-US" sz="1100" dirty="0">
                <a:latin typeface="Times New Roman" charset="0"/>
              </a:rPr>
              <a:t>Patience and Belief go hand in hand together.</a:t>
            </a:r>
          </a:p>
          <a:p>
            <a:pPr marL="685800" lvl="1" indent="-228600">
              <a:lnSpc>
                <a:spcPct val="90000"/>
              </a:lnSpc>
              <a:spcBef>
                <a:spcPct val="20000"/>
              </a:spcBef>
              <a:buFontTx/>
              <a:buAutoNum type="arabicPeriod"/>
            </a:pPr>
            <a:r>
              <a:rPr lang="en-US" altLang="en-US" sz="1100" i="1" dirty="0">
                <a:latin typeface="Times New Roman" charset="0"/>
              </a:rPr>
              <a:t>Rom 5:3-4 – Tribulation works patience, experience, and hope</a:t>
            </a:r>
          </a:p>
          <a:p>
            <a:pPr marL="685800" lvl="1" indent="-228600">
              <a:lnSpc>
                <a:spcPct val="90000"/>
              </a:lnSpc>
              <a:spcBef>
                <a:spcPct val="20000"/>
              </a:spcBef>
              <a:buFontTx/>
              <a:buAutoNum type="arabicPeriod"/>
            </a:pPr>
            <a:r>
              <a:rPr lang="en-US" altLang="en-US" sz="1100" i="1" dirty="0">
                <a:latin typeface="Times New Roman" charset="0"/>
              </a:rPr>
              <a:t>Heb 6:12 – Be…followers of then thru faith and patience inherit the promises</a:t>
            </a:r>
          </a:p>
          <a:p>
            <a:pPr marL="685800" lvl="1" indent="-228600">
              <a:lnSpc>
                <a:spcPct val="90000"/>
              </a:lnSpc>
              <a:spcBef>
                <a:spcPct val="20000"/>
              </a:spcBef>
              <a:buFontTx/>
              <a:buAutoNum type="arabicPeriod"/>
            </a:pPr>
            <a:r>
              <a:rPr lang="en-US" altLang="en-US" sz="1100" i="1" dirty="0">
                <a:latin typeface="Times New Roman" charset="0"/>
              </a:rPr>
              <a:t>Heb 10:36 – You have need of patience, do the will of God, and receive promise.</a:t>
            </a:r>
          </a:p>
          <a:p>
            <a:pPr marL="685800" lvl="1" indent="-228600">
              <a:lnSpc>
                <a:spcPct val="90000"/>
              </a:lnSpc>
              <a:spcBef>
                <a:spcPct val="20000"/>
              </a:spcBef>
              <a:buFontTx/>
              <a:buAutoNum type="arabicPeriod"/>
            </a:pPr>
            <a:r>
              <a:rPr lang="en-US" altLang="en-US" sz="1100" i="1" dirty="0">
                <a:latin typeface="Times New Roman" charset="0"/>
              </a:rPr>
              <a:t>Isa 28:16 – He that believes shall not make haste.</a:t>
            </a:r>
          </a:p>
          <a:p>
            <a:pPr marL="228600" indent="-228600">
              <a:lnSpc>
                <a:spcPct val="90000"/>
              </a:lnSpc>
              <a:spcBef>
                <a:spcPct val="20000"/>
              </a:spcBef>
              <a:buFontTx/>
              <a:buAutoNum type="arabicPeriod"/>
            </a:pPr>
            <a:r>
              <a:rPr lang="en-US" altLang="en-US" sz="1100" dirty="0">
                <a:latin typeface="Times New Roman" charset="0"/>
              </a:rPr>
              <a:t>Trials build patience – we must go through trials to get this blessing.</a:t>
            </a:r>
          </a:p>
          <a:p>
            <a:pPr marL="228600" indent="-228600">
              <a:lnSpc>
                <a:spcPct val="90000"/>
              </a:lnSpc>
              <a:spcBef>
                <a:spcPct val="20000"/>
              </a:spcBef>
            </a:pPr>
            <a:r>
              <a:rPr lang="en-US" altLang="en-US" sz="1100" b="1" u="sng" dirty="0">
                <a:latin typeface="Times New Roman" charset="0"/>
              </a:rPr>
              <a:t>LET</a:t>
            </a:r>
          </a:p>
          <a:p>
            <a:pPr marL="228600" indent="-228600">
              <a:lnSpc>
                <a:spcPct val="90000"/>
              </a:lnSpc>
              <a:spcBef>
                <a:spcPct val="20000"/>
              </a:spcBef>
              <a:buFontTx/>
              <a:buAutoNum type="arabicPeriod"/>
            </a:pPr>
            <a:r>
              <a:rPr lang="en-US" altLang="en-US" sz="1100" dirty="0">
                <a:latin typeface="Times New Roman" charset="0"/>
              </a:rPr>
              <a:t>It is our choice our free-will that determines how we come through trials</a:t>
            </a:r>
          </a:p>
          <a:p>
            <a:pPr marL="228600" indent="-228600">
              <a:lnSpc>
                <a:spcPct val="90000"/>
              </a:lnSpc>
              <a:spcBef>
                <a:spcPct val="20000"/>
              </a:spcBef>
              <a:buFontTx/>
              <a:buAutoNum type="arabicPeriod"/>
            </a:pPr>
            <a:r>
              <a:rPr lang="en-US" altLang="en-US" sz="1100" dirty="0">
                <a:latin typeface="Times New Roman" charset="0"/>
              </a:rPr>
              <a:t>God’s goal for us is maturity, perfection, completeness, a finished product</a:t>
            </a:r>
          </a:p>
          <a:p>
            <a:pPr marL="228600" indent="-228600">
              <a:lnSpc>
                <a:spcPct val="90000"/>
              </a:lnSpc>
              <a:spcBef>
                <a:spcPct val="20000"/>
              </a:spcBef>
              <a:buFontTx/>
              <a:buAutoNum type="arabicPeriod"/>
            </a:pPr>
            <a:r>
              <a:rPr lang="en-US" altLang="en-US" sz="1100" i="1" dirty="0">
                <a:latin typeface="Times New Roman" charset="0"/>
              </a:rPr>
              <a:t>Eph 6:6 – Doing the will of God from the heart</a:t>
            </a:r>
          </a:p>
          <a:p>
            <a:pPr marL="685800" lvl="1" indent="-228600">
              <a:lnSpc>
                <a:spcPct val="90000"/>
              </a:lnSpc>
              <a:spcBef>
                <a:spcPct val="20000"/>
              </a:spcBef>
              <a:buFontTx/>
              <a:buAutoNum type="arabicPeriod"/>
            </a:pPr>
            <a:r>
              <a:rPr lang="en-US" altLang="en-US" sz="1100" dirty="0">
                <a:latin typeface="Times New Roman" charset="0"/>
              </a:rPr>
              <a:t>Jonah – He tried to resist God and was chastened, and then believed.</a:t>
            </a:r>
          </a:p>
          <a:p>
            <a:pPr marL="228600" indent="-228600">
              <a:lnSpc>
                <a:spcPct val="90000"/>
              </a:lnSpc>
              <a:spcBef>
                <a:spcPct val="20000"/>
              </a:spcBef>
              <a:buFontTx/>
              <a:buAutoNum type="arabicPeriod"/>
            </a:pPr>
            <a:r>
              <a:rPr lang="en-US" altLang="en-US" sz="1100" dirty="0">
                <a:latin typeface="Times New Roman" charset="0"/>
              </a:rPr>
              <a:t>Why not pray for Deliverance, or strength? – We need wisdom so that we don’t waste these opportunities God gives us to mature.</a:t>
            </a:r>
          </a:p>
          <a:p>
            <a:pPr marL="228600" indent="-228600">
              <a:lnSpc>
                <a:spcPct val="90000"/>
              </a:lnSpc>
              <a:spcBef>
                <a:spcPct val="20000"/>
              </a:spcBef>
            </a:pPr>
            <a:r>
              <a:rPr lang="en-US" altLang="en-US" sz="1100" b="1" u="sng" dirty="0">
                <a:latin typeface="Times New Roman" charset="0"/>
              </a:rPr>
              <a:t>ASK</a:t>
            </a:r>
            <a:r>
              <a:rPr lang="en-US" altLang="en-US" sz="1100" dirty="0">
                <a:latin typeface="Times New Roman" charset="0"/>
              </a:rPr>
              <a:t> – Wisdom helps us understand how to use these circumstances for our good and God’s glory</a:t>
            </a:r>
          </a:p>
          <a:p>
            <a:pPr marL="228600" indent="-228600">
              <a:lnSpc>
                <a:spcPct val="90000"/>
              </a:lnSpc>
              <a:spcBef>
                <a:spcPct val="20000"/>
              </a:spcBef>
              <a:buFontTx/>
              <a:buAutoNum type="arabicPeriod"/>
            </a:pPr>
            <a:r>
              <a:rPr lang="en-US" altLang="en-US" sz="1100" dirty="0">
                <a:latin typeface="Times New Roman" charset="0"/>
              </a:rPr>
              <a:t>Must ask in faith without doubting (Peter sank in the water because of doubt (Matt 14:22-23)</a:t>
            </a:r>
          </a:p>
          <a:p>
            <a:pPr marL="228600" indent="-228600">
              <a:lnSpc>
                <a:spcPct val="90000"/>
              </a:lnSpc>
              <a:spcBef>
                <a:spcPct val="20000"/>
              </a:spcBef>
              <a:buFontTx/>
              <a:buAutoNum type="arabicPeriod"/>
            </a:pPr>
            <a:r>
              <a:rPr lang="en-US" altLang="en-US" sz="1100" dirty="0">
                <a:latin typeface="Times New Roman" charset="0"/>
              </a:rPr>
              <a:t>Many live life like a cork floating on water – Up one minute and Down the next.</a:t>
            </a:r>
          </a:p>
          <a:p>
            <a:pPr marL="685800" lvl="1" indent="-228600">
              <a:lnSpc>
                <a:spcPct val="90000"/>
              </a:lnSpc>
              <a:spcBef>
                <a:spcPct val="20000"/>
              </a:spcBef>
              <a:buFontTx/>
              <a:buAutoNum type="arabicPeriod"/>
            </a:pPr>
            <a:r>
              <a:rPr lang="en-US" altLang="en-US" sz="1100" dirty="0">
                <a:latin typeface="Times New Roman" charset="0"/>
              </a:rPr>
              <a:t>Eph 4:14 – Not tossed to and </a:t>
            </a:r>
            <a:r>
              <a:rPr lang="en-US" altLang="en-US" sz="1100" dirty="0" err="1">
                <a:latin typeface="Times New Roman" charset="0"/>
              </a:rPr>
              <a:t>fro</a:t>
            </a:r>
            <a:endParaRPr lang="en-US" altLang="en-US" sz="1100" dirty="0">
              <a:latin typeface="Times New Roman" charset="0"/>
            </a:endParaRPr>
          </a:p>
          <a:p>
            <a:pPr marL="228600" indent="-228600">
              <a:lnSpc>
                <a:spcPct val="90000"/>
              </a:lnSpc>
              <a:spcBef>
                <a:spcPct val="20000"/>
              </a:spcBef>
              <a:buFontTx/>
              <a:buAutoNum type="arabicPeriod"/>
            </a:pPr>
            <a:r>
              <a:rPr lang="en-US" altLang="en-US" sz="1100" dirty="0">
                <a:latin typeface="Times New Roman" charset="0"/>
              </a:rPr>
              <a:t>Vs 12 says “Blessed is the  man that endures”.  James begins and ends with JOY!!!</a:t>
            </a:r>
          </a:p>
          <a:p>
            <a:pPr marL="228600" indent="-228600">
              <a:lnSpc>
                <a:spcPct val="90000"/>
              </a:lnSpc>
              <a:spcBef>
                <a:spcPct val="20000"/>
              </a:spcBef>
              <a:buFontTx/>
              <a:buAutoNum type="arabicPeriod"/>
            </a:pPr>
            <a:r>
              <a:rPr lang="en-US" altLang="en-US" sz="1100" dirty="0">
                <a:latin typeface="Times New Roman" charset="0"/>
              </a:rPr>
              <a:t>All this happens because God LOVES US!!!</a:t>
            </a:r>
          </a:p>
        </p:txBody>
      </p:sp>
    </p:spTree>
    <p:extLst>
      <p:ext uri="{BB962C8B-B14F-4D97-AF65-F5344CB8AC3E}">
        <p14:creationId xmlns:p14="http://schemas.microsoft.com/office/powerpoint/2010/main" val="2488406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CC1EDCC-54C6-9A4A-B158-484F685B6C8B}" type="slidenum">
              <a:rPr lang="en-US" altLang="en-US" sz="1200"/>
              <a:pPr/>
              <a:t>26</a:t>
            </a:fld>
            <a:endParaRPr lang="en-US" alt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09600" y="4329113"/>
            <a:ext cx="56388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New Roman" charset="0"/>
              </a:rPr>
              <a:t>1:2-12 – TRIALS</a:t>
            </a:r>
          </a:p>
          <a:p>
            <a:pPr lvl="1">
              <a:buFontTx/>
              <a:buChar char="•"/>
            </a:pPr>
            <a:r>
              <a:rPr lang="en-US" altLang="en-US" dirty="0">
                <a:latin typeface="Times New Roman" charset="0"/>
              </a:rPr>
              <a:t>Attitude in Trials</a:t>
            </a:r>
          </a:p>
          <a:p>
            <a:pPr lvl="1">
              <a:buFontTx/>
              <a:buChar char="•"/>
            </a:pPr>
            <a:r>
              <a:rPr lang="en-US" altLang="en-US" dirty="0">
                <a:latin typeface="Times New Roman" charset="0"/>
              </a:rPr>
              <a:t>Advantage in Trials</a:t>
            </a:r>
          </a:p>
          <a:p>
            <a:pPr lvl="1">
              <a:buFontTx/>
              <a:buChar char="•"/>
            </a:pPr>
            <a:r>
              <a:rPr lang="en-US" altLang="en-US" dirty="0">
                <a:latin typeface="Times New Roman" charset="0"/>
              </a:rPr>
              <a:t>Assistance in Trials</a:t>
            </a:r>
          </a:p>
          <a:p>
            <a:endParaRPr lang="en-US" altLang="en-US" dirty="0">
              <a:latin typeface="Times New Roman" charset="0"/>
            </a:endParaRPr>
          </a:p>
          <a:p>
            <a:r>
              <a:rPr lang="en-US" altLang="en-US" b="1" dirty="0">
                <a:latin typeface="Times New Roman" charset="0"/>
              </a:rPr>
              <a:t>1:13-18</a:t>
            </a:r>
          </a:p>
          <a:p>
            <a:pPr lvl="1">
              <a:buFontTx/>
              <a:buChar char="•"/>
            </a:pPr>
            <a:r>
              <a:rPr lang="en-US" altLang="en-US" dirty="0">
                <a:latin typeface="Times New Roman" charset="0"/>
              </a:rPr>
              <a:t>Source of Temptations – From our own desires</a:t>
            </a:r>
          </a:p>
          <a:p>
            <a:pPr lvl="1">
              <a:buFontTx/>
              <a:buChar char="•"/>
            </a:pPr>
            <a:r>
              <a:rPr lang="en-US" altLang="en-US" dirty="0">
                <a:latin typeface="Times New Roman" charset="0"/>
              </a:rPr>
              <a:t>Steps in Temptations – Lust, Enticed, Conception = Sin = Death</a:t>
            </a:r>
          </a:p>
          <a:p>
            <a:pPr lvl="1">
              <a:buFontTx/>
              <a:buChar char="•"/>
            </a:pPr>
            <a:r>
              <a:rPr lang="en-US" altLang="en-US" dirty="0">
                <a:latin typeface="Times New Roman" charset="0"/>
              </a:rPr>
              <a:t>Solution for Temptations – Word of Truth.  God gives only good and perfect</a:t>
            </a:r>
          </a:p>
          <a:p>
            <a:endParaRPr lang="en-US" altLang="en-US" dirty="0">
              <a:latin typeface="Times New Roman" charset="0"/>
            </a:endParaRPr>
          </a:p>
          <a:p>
            <a:r>
              <a:rPr lang="en-US" altLang="en-US" b="1" dirty="0">
                <a:latin typeface="Times New Roman" charset="0"/>
              </a:rPr>
              <a:t>1:19-27 (key to how we respond to trials and resist temptations</a:t>
            </a:r>
          </a:p>
          <a:p>
            <a:pPr lvl="1">
              <a:buFontTx/>
              <a:buChar char="•"/>
            </a:pPr>
            <a:r>
              <a:rPr lang="en-US" altLang="en-US" dirty="0">
                <a:latin typeface="Times New Roman" charset="0"/>
              </a:rPr>
              <a:t>Reception of the Word</a:t>
            </a:r>
          </a:p>
          <a:p>
            <a:pPr lvl="1">
              <a:buFontTx/>
              <a:buChar char="•"/>
            </a:pPr>
            <a:r>
              <a:rPr lang="en-US" altLang="en-US" dirty="0">
                <a:latin typeface="Times New Roman" charset="0"/>
              </a:rPr>
              <a:t>Respond to the Word</a:t>
            </a:r>
          </a:p>
          <a:p>
            <a:pPr lvl="1">
              <a:buFontTx/>
              <a:buChar char="•"/>
            </a:pPr>
            <a:r>
              <a:rPr lang="en-US" altLang="en-US" dirty="0">
                <a:latin typeface="Times New Roman" charset="0"/>
              </a:rPr>
              <a:t>Resignation to the Word</a:t>
            </a:r>
          </a:p>
          <a:p>
            <a:endParaRPr lang="en-US" altLang="en-US" dirty="0">
              <a:latin typeface="Times New Roman" charset="0"/>
            </a:endParaRPr>
          </a:p>
        </p:txBody>
      </p:sp>
    </p:spTree>
    <p:extLst>
      <p:ext uri="{BB962C8B-B14F-4D97-AF65-F5344CB8AC3E}">
        <p14:creationId xmlns:p14="http://schemas.microsoft.com/office/powerpoint/2010/main" val="4175229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7CDD3690-6617-7647-A912-288DDB9EAFC0}" type="slidenum">
              <a:rPr lang="en-US" altLang="en-US"/>
              <a:pPr>
                <a:spcBef>
                  <a:spcPct val="0"/>
                </a:spcBef>
              </a:pPr>
              <a:t>4</a:t>
            </a:fld>
            <a:endParaRPr lang="en-US" altLang="en-US"/>
          </a:p>
        </p:txBody>
      </p:sp>
      <p:sp>
        <p:nvSpPr>
          <p:cNvPr id="66562" name="Rectangle 2"/>
          <p:cNvSpPr>
            <a:spLocks noGrp="1" noRot="1" noChangeAspect="1" noChangeArrowheads="1" noTextEdit="1"/>
          </p:cNvSpPr>
          <p:nvPr>
            <p:ph type="sldImg"/>
          </p:nvPr>
        </p:nvSpPr>
        <p:spPr>
          <a:xfrm>
            <a:off x="695325" y="682625"/>
            <a:ext cx="5470525" cy="3419475"/>
          </a:xfrm>
          <a:ln/>
        </p:spPr>
      </p:sp>
      <p:sp>
        <p:nvSpPr>
          <p:cNvPr id="66563" name="Rectangle 3"/>
          <p:cNvSpPr>
            <a:spLocks noGrp="1" noChangeArrowheads="1"/>
          </p:cNvSpPr>
          <p:nvPr>
            <p:ph type="body" idx="1"/>
          </p:nvPr>
        </p:nvSpPr>
        <p:spPr>
          <a:xfrm>
            <a:off x="944563" y="4479925"/>
            <a:ext cx="5668962" cy="4478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4950" indent="-234950"/>
            <a:r>
              <a:rPr lang="en-US" altLang="en-US" b="1"/>
              <a:t>SURVEY OF JAMES</a:t>
            </a:r>
          </a:p>
          <a:p>
            <a:pPr marL="234950" indent="-234950"/>
            <a:r>
              <a:rPr lang="en-US" altLang="en-US"/>
              <a:t> A.  James develops the theme of the Characteristics of TRUE FAITH.</a:t>
            </a:r>
          </a:p>
          <a:p>
            <a:pPr marL="708025" lvl="1" indent="-234950">
              <a:buFontTx/>
              <a:buChar char="•"/>
            </a:pPr>
            <a:r>
              <a:rPr lang="en-US" altLang="en-US"/>
              <a:t>The purpose of this letter is to challenge his readers (believers) to examine the quality of their daily lives in terms of attitude and actions.</a:t>
            </a:r>
          </a:p>
          <a:p>
            <a:pPr marL="708025" lvl="1" indent="-234950">
              <a:buFontTx/>
              <a:buChar char="•"/>
            </a:pPr>
            <a:endParaRPr lang="en-US" altLang="en-US"/>
          </a:p>
          <a:p>
            <a:pPr marL="234950" indent="-234950">
              <a:buFontTx/>
              <a:buAutoNum type="alphaUcPeriod" startAt="2"/>
            </a:pPr>
            <a:r>
              <a:rPr lang="en-US" altLang="en-US"/>
              <a:t>James gives us the Characteristics of Saving Faith.</a:t>
            </a:r>
          </a:p>
          <a:p>
            <a:pPr marL="234950" indent="-234950">
              <a:buFontTx/>
              <a:buAutoNum type="alphaUcPeriod" startAt="2"/>
            </a:pPr>
            <a:endParaRPr lang="en-US" altLang="en-US"/>
          </a:p>
          <a:p>
            <a:pPr marL="234950" indent="-234950"/>
            <a:r>
              <a:rPr lang="en-US" altLang="en-US"/>
              <a:t>1.  With reference to our attitude toward these trials and temptation, these are the characteristics of faith;</a:t>
            </a:r>
          </a:p>
          <a:p>
            <a:pPr marL="708025" lvl="1" indent="-234950">
              <a:buFontTx/>
              <a:buChar char="•"/>
            </a:pPr>
            <a:r>
              <a:rPr lang="en-US" altLang="en-US"/>
              <a:t>Faith obeys the Word.</a:t>
            </a:r>
          </a:p>
          <a:p>
            <a:pPr marL="708025" lvl="1" indent="-234950">
              <a:buFontTx/>
              <a:buChar char="•"/>
            </a:pPr>
            <a:r>
              <a:rPr lang="en-US" altLang="en-US"/>
              <a:t>Faith removes discrimination.</a:t>
            </a:r>
          </a:p>
          <a:p>
            <a:pPr marL="708025" lvl="1" indent="-234950">
              <a:buFontTx/>
              <a:buChar char="•"/>
            </a:pPr>
            <a:r>
              <a:rPr lang="en-US" altLang="en-US"/>
              <a:t>Faith proves itself by works.</a:t>
            </a:r>
          </a:p>
          <a:p>
            <a:pPr marL="708025" lvl="1" indent="-234950">
              <a:buFontTx/>
              <a:buChar char="•"/>
            </a:pPr>
            <a:r>
              <a:rPr lang="en-US" altLang="en-US"/>
              <a:t>Faith controls the tongue.</a:t>
            </a:r>
          </a:p>
          <a:p>
            <a:pPr marL="708025" lvl="1" indent="-234950">
              <a:buFontTx/>
              <a:buChar char="•"/>
            </a:pPr>
            <a:r>
              <a:rPr lang="en-US" altLang="en-US"/>
              <a:t>Faith produces humility.</a:t>
            </a:r>
          </a:p>
          <a:p>
            <a:pPr marL="708025" lvl="1" indent="-234950">
              <a:buFontTx/>
              <a:buChar char="•"/>
            </a:pPr>
            <a:r>
              <a:rPr lang="en-US" altLang="en-US"/>
              <a:t>Faith produces dependence on God</a:t>
            </a:r>
          </a:p>
          <a:p>
            <a:pPr marL="708025" lvl="1" indent="-234950">
              <a:buFontTx/>
              <a:buChar char="•"/>
            </a:pPr>
            <a:endParaRPr lang="en-US" altLang="en-US"/>
          </a:p>
          <a:p>
            <a:pPr marL="234950" indent="-234950"/>
            <a:r>
              <a:rPr lang="en-US" altLang="en-US"/>
              <a:t>2.  If your faith does not have these characteristics, then it is not a saving faith!</a:t>
            </a:r>
          </a:p>
        </p:txBody>
      </p:sp>
    </p:spTree>
    <p:extLst>
      <p:ext uri="{BB962C8B-B14F-4D97-AF65-F5344CB8AC3E}">
        <p14:creationId xmlns:p14="http://schemas.microsoft.com/office/powerpoint/2010/main" val="1431419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1BE0FC-B4FB-465C-93DA-8741D50D4167}" type="slidenum">
              <a:rPr lang="en-US" smtClean="0"/>
              <a:t>5</a:t>
            </a:fld>
            <a:endParaRPr lang="en-US"/>
          </a:p>
        </p:txBody>
      </p:sp>
    </p:spTree>
    <p:extLst>
      <p:ext uri="{BB962C8B-B14F-4D97-AF65-F5344CB8AC3E}">
        <p14:creationId xmlns:p14="http://schemas.microsoft.com/office/powerpoint/2010/main" val="1245071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1BE0FC-B4FB-465C-93DA-8741D50D4167}" type="slidenum">
              <a:rPr lang="en-US" smtClean="0"/>
              <a:t>6</a:t>
            </a:fld>
            <a:endParaRPr lang="en-US"/>
          </a:p>
        </p:txBody>
      </p:sp>
    </p:spTree>
    <p:extLst>
      <p:ext uri="{BB962C8B-B14F-4D97-AF65-F5344CB8AC3E}">
        <p14:creationId xmlns:p14="http://schemas.microsoft.com/office/powerpoint/2010/main" val="288318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CC1EDCC-54C6-9A4A-B158-484F685B6C8B}" type="slidenum">
              <a:rPr lang="en-US" altLang="en-US" sz="1200"/>
              <a:pPr/>
              <a:t>7</a:t>
            </a:fld>
            <a:endParaRPr lang="en-US" altLang="en-US" sz="120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09600" y="4329113"/>
            <a:ext cx="5638800"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Times New Roman" charset="0"/>
              </a:rPr>
              <a:t>1:2-12 – TRIALS</a:t>
            </a:r>
          </a:p>
          <a:p>
            <a:pPr lvl="1">
              <a:buFontTx/>
              <a:buChar char="•"/>
            </a:pPr>
            <a:r>
              <a:rPr lang="en-US" altLang="en-US" dirty="0">
                <a:latin typeface="Times New Roman" charset="0"/>
              </a:rPr>
              <a:t>Attitude in Trials</a:t>
            </a:r>
          </a:p>
          <a:p>
            <a:pPr lvl="1">
              <a:buFontTx/>
              <a:buChar char="•"/>
            </a:pPr>
            <a:r>
              <a:rPr lang="en-US" altLang="en-US" dirty="0">
                <a:latin typeface="Times New Roman" charset="0"/>
              </a:rPr>
              <a:t>Advantage in Trials</a:t>
            </a:r>
          </a:p>
          <a:p>
            <a:pPr lvl="1">
              <a:buFontTx/>
              <a:buChar char="•"/>
            </a:pPr>
            <a:r>
              <a:rPr lang="en-US" altLang="en-US" dirty="0">
                <a:latin typeface="Times New Roman" charset="0"/>
              </a:rPr>
              <a:t>Assistance in Trials</a:t>
            </a:r>
          </a:p>
          <a:p>
            <a:endParaRPr lang="en-US" altLang="en-US" dirty="0">
              <a:latin typeface="Times New Roman" charset="0"/>
            </a:endParaRPr>
          </a:p>
          <a:p>
            <a:r>
              <a:rPr lang="en-US" altLang="en-US" b="1" dirty="0">
                <a:latin typeface="Times New Roman" charset="0"/>
              </a:rPr>
              <a:t>1:13-18</a:t>
            </a:r>
          </a:p>
          <a:p>
            <a:pPr lvl="1">
              <a:buFontTx/>
              <a:buChar char="•"/>
            </a:pPr>
            <a:r>
              <a:rPr lang="en-US" altLang="en-US" dirty="0">
                <a:latin typeface="Times New Roman" charset="0"/>
              </a:rPr>
              <a:t>Source of Temptations – From our own desires</a:t>
            </a:r>
          </a:p>
          <a:p>
            <a:pPr lvl="1">
              <a:buFontTx/>
              <a:buChar char="•"/>
            </a:pPr>
            <a:r>
              <a:rPr lang="en-US" altLang="en-US" dirty="0">
                <a:latin typeface="Times New Roman" charset="0"/>
              </a:rPr>
              <a:t>Steps in Temptations – Lust, Enticed, Conception = Sin = Death</a:t>
            </a:r>
          </a:p>
          <a:p>
            <a:pPr lvl="1">
              <a:buFontTx/>
              <a:buChar char="•"/>
            </a:pPr>
            <a:r>
              <a:rPr lang="en-US" altLang="en-US" dirty="0">
                <a:latin typeface="Times New Roman" charset="0"/>
              </a:rPr>
              <a:t>Solution for Temptations – Word of Truth.  God gives only good and perfect</a:t>
            </a:r>
          </a:p>
          <a:p>
            <a:endParaRPr lang="en-US" altLang="en-US" dirty="0">
              <a:latin typeface="Times New Roman" charset="0"/>
            </a:endParaRPr>
          </a:p>
          <a:p>
            <a:r>
              <a:rPr lang="en-US" altLang="en-US" b="1" dirty="0">
                <a:latin typeface="Times New Roman" charset="0"/>
              </a:rPr>
              <a:t>1:19-27 (key to how we respond to trials and resist temptations</a:t>
            </a:r>
          </a:p>
          <a:p>
            <a:pPr lvl="1">
              <a:buFontTx/>
              <a:buChar char="•"/>
            </a:pPr>
            <a:r>
              <a:rPr lang="en-US" altLang="en-US" dirty="0">
                <a:latin typeface="Times New Roman" charset="0"/>
              </a:rPr>
              <a:t>Reception of the Word</a:t>
            </a:r>
          </a:p>
          <a:p>
            <a:pPr lvl="1">
              <a:buFontTx/>
              <a:buChar char="•"/>
            </a:pPr>
            <a:r>
              <a:rPr lang="en-US" altLang="en-US" dirty="0">
                <a:latin typeface="Times New Roman" charset="0"/>
              </a:rPr>
              <a:t>Respond to the Word</a:t>
            </a:r>
          </a:p>
          <a:p>
            <a:pPr lvl="1">
              <a:buFontTx/>
              <a:buChar char="•"/>
            </a:pPr>
            <a:r>
              <a:rPr lang="en-US" altLang="en-US" dirty="0">
                <a:latin typeface="Times New Roman" charset="0"/>
              </a:rPr>
              <a:t>Resignation to the Word</a:t>
            </a:r>
          </a:p>
          <a:p>
            <a:endParaRPr lang="en-US" altLang="en-US" dirty="0">
              <a:latin typeface="Times New Roman" charset="0"/>
            </a:endParaRPr>
          </a:p>
        </p:txBody>
      </p:sp>
    </p:spTree>
    <p:extLst>
      <p:ext uri="{BB962C8B-B14F-4D97-AF65-F5344CB8AC3E}">
        <p14:creationId xmlns:p14="http://schemas.microsoft.com/office/powerpoint/2010/main" val="1600028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8</a:t>
            </a:fld>
            <a:endParaRPr lang="en-US" altLang="en-US" sz="1200"/>
          </a:p>
        </p:txBody>
      </p:sp>
      <p:sp>
        <p:nvSpPr>
          <p:cNvPr id="21506" name="Rectangle 2"/>
          <p:cNvSpPr>
            <a:spLocks noGrp="1" noRot="1" noChangeAspect="1" noChangeArrowheads="1" noTextEdit="1"/>
          </p:cNvSpPr>
          <p:nvPr>
            <p:ph type="sldImg"/>
          </p:nvPr>
        </p:nvSpPr>
        <p:spPr>
          <a:xfrm>
            <a:off x="1739900" y="153988"/>
            <a:ext cx="3575050" cy="2233612"/>
          </a:xfrm>
          <a:ln/>
        </p:spPr>
      </p:sp>
      <p:sp>
        <p:nvSpPr>
          <p:cNvPr id="21507" name="Rectangle 3"/>
          <p:cNvSpPr>
            <a:spLocks noGrp="1" noChangeArrowheads="1"/>
          </p:cNvSpPr>
          <p:nvPr>
            <p:ph type="body" idx="1"/>
          </p:nvPr>
        </p:nvSpPr>
        <p:spPr>
          <a:xfrm>
            <a:off x="533400" y="2387600"/>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20000"/>
              </a:spcBef>
            </a:pPr>
            <a:r>
              <a:rPr lang="en-US" altLang="en-US" sz="1100" b="1" u="sng" dirty="0">
                <a:latin typeface="Times New Roman" charset="0"/>
              </a:rPr>
              <a:t>COUNT - </a:t>
            </a:r>
          </a:p>
          <a:p>
            <a:pPr marL="228600" indent="-228600">
              <a:lnSpc>
                <a:spcPct val="90000"/>
              </a:lnSpc>
              <a:spcBef>
                <a:spcPct val="20000"/>
              </a:spcBef>
              <a:buFontTx/>
              <a:buAutoNum type="arabicPeriod"/>
            </a:pPr>
            <a:r>
              <a:rPr lang="en-US" altLang="en-US" sz="1100" dirty="0">
                <a:latin typeface="Times New Roman" charset="0"/>
              </a:rPr>
              <a:t>We should expect trials (God says “WHEN” not “IF” (John 16:33; Acts 14:22)</a:t>
            </a:r>
          </a:p>
          <a:p>
            <a:pPr marL="228600" indent="-228600">
              <a:lnSpc>
                <a:spcPct val="90000"/>
              </a:lnSpc>
              <a:spcBef>
                <a:spcPct val="20000"/>
              </a:spcBef>
              <a:buFontTx/>
              <a:buAutoNum type="arabicPeriod"/>
            </a:pPr>
            <a:r>
              <a:rPr lang="en-US" altLang="en-US" sz="1100" dirty="0">
                <a:latin typeface="Times New Roman" charset="0"/>
              </a:rPr>
              <a:t>We are God’s “Scattered” people, we are not “Sheltered” people</a:t>
            </a:r>
          </a:p>
          <a:p>
            <a:pPr marL="228600" indent="-228600">
              <a:lnSpc>
                <a:spcPct val="90000"/>
              </a:lnSpc>
              <a:spcBef>
                <a:spcPct val="20000"/>
              </a:spcBef>
              <a:buFontTx/>
              <a:buAutoNum type="arabicPeriod"/>
            </a:pPr>
            <a:r>
              <a:rPr lang="en-US" altLang="en-US" sz="1100" dirty="0">
                <a:latin typeface="Times New Roman" charset="0"/>
              </a:rPr>
              <a:t>Some trials come because we are human, others come because we are Christians.</a:t>
            </a:r>
          </a:p>
          <a:p>
            <a:pPr marL="228600" indent="-228600">
              <a:lnSpc>
                <a:spcPct val="90000"/>
              </a:lnSpc>
              <a:spcBef>
                <a:spcPct val="20000"/>
              </a:spcBef>
              <a:buFontTx/>
              <a:buAutoNum type="arabicPeriod"/>
            </a:pPr>
            <a:r>
              <a:rPr lang="en-US" altLang="en-US" sz="1100" dirty="0">
                <a:latin typeface="Times New Roman" charset="0"/>
              </a:rPr>
              <a:t>Count – A financial term meaning “Evaluate”</a:t>
            </a:r>
          </a:p>
          <a:p>
            <a:pPr marL="685800" lvl="1" indent="-228600">
              <a:lnSpc>
                <a:spcPct val="90000"/>
              </a:lnSpc>
              <a:spcBef>
                <a:spcPct val="20000"/>
              </a:spcBef>
              <a:buFontTx/>
              <a:buChar char="•"/>
            </a:pPr>
            <a:r>
              <a:rPr lang="en-US" altLang="en-US" sz="1100" dirty="0">
                <a:latin typeface="Times New Roman" charset="0"/>
              </a:rPr>
              <a:t>Re-evaluate your priorities and what is really important to you</a:t>
            </a:r>
          </a:p>
          <a:p>
            <a:pPr marL="685800" lvl="1" indent="-228600">
              <a:lnSpc>
                <a:spcPct val="90000"/>
              </a:lnSpc>
              <a:spcBef>
                <a:spcPct val="20000"/>
              </a:spcBef>
              <a:buFontTx/>
              <a:buChar char="•"/>
            </a:pPr>
            <a:r>
              <a:rPr lang="en-US" altLang="en-US" sz="1100" i="1" dirty="0">
                <a:latin typeface="Times New Roman" charset="0"/>
              </a:rPr>
              <a:t>Heb 12:2 – Christ endured the cross with joy.</a:t>
            </a:r>
          </a:p>
          <a:p>
            <a:pPr marL="685800" lvl="1" indent="-228600">
              <a:lnSpc>
                <a:spcPct val="90000"/>
              </a:lnSpc>
              <a:spcBef>
                <a:spcPct val="20000"/>
              </a:spcBef>
              <a:buFontTx/>
              <a:buChar char="•"/>
            </a:pPr>
            <a:r>
              <a:rPr lang="en-US" altLang="en-US" sz="1100" i="1" dirty="0">
                <a:latin typeface="Times New Roman" charset="0"/>
              </a:rPr>
              <a:t>Job 23:10 – He knows the way I take, He has tried me, I will come out gold</a:t>
            </a:r>
          </a:p>
          <a:p>
            <a:pPr marL="228600" indent="-228600">
              <a:lnSpc>
                <a:spcPct val="90000"/>
              </a:lnSpc>
              <a:spcBef>
                <a:spcPct val="20000"/>
              </a:spcBef>
            </a:pPr>
            <a:r>
              <a:rPr lang="en-US" altLang="en-US" sz="1100" b="1" u="sng" dirty="0">
                <a:latin typeface="Times New Roman" charset="0"/>
              </a:rPr>
              <a:t>KNOW</a:t>
            </a:r>
          </a:p>
          <a:p>
            <a:pPr marL="228600" indent="-228600">
              <a:lnSpc>
                <a:spcPct val="90000"/>
              </a:lnSpc>
              <a:spcBef>
                <a:spcPct val="20000"/>
              </a:spcBef>
              <a:buFontTx/>
              <a:buAutoNum type="arabicPeriod"/>
            </a:pPr>
            <a:r>
              <a:rPr lang="en-US" altLang="en-US" sz="1100" dirty="0">
                <a:latin typeface="Times New Roman" charset="0"/>
              </a:rPr>
              <a:t>Faith is always tested – God Tested Abraham, He does this to bring out the best in us.</a:t>
            </a:r>
          </a:p>
          <a:p>
            <a:pPr marL="228600" indent="-228600">
              <a:lnSpc>
                <a:spcPct val="90000"/>
              </a:lnSpc>
              <a:spcBef>
                <a:spcPct val="20000"/>
              </a:spcBef>
              <a:buFontTx/>
              <a:buAutoNum type="arabicPeriod"/>
            </a:pPr>
            <a:r>
              <a:rPr lang="en-US" altLang="en-US" sz="1100" dirty="0">
                <a:latin typeface="Times New Roman" charset="0"/>
              </a:rPr>
              <a:t>Testing works for us, not against us – </a:t>
            </a:r>
          </a:p>
          <a:p>
            <a:pPr marL="685800" lvl="1" indent="-228600">
              <a:lnSpc>
                <a:spcPct val="90000"/>
              </a:lnSpc>
              <a:spcBef>
                <a:spcPct val="20000"/>
              </a:spcBef>
              <a:buFontTx/>
              <a:buChar char="•"/>
            </a:pPr>
            <a:r>
              <a:rPr lang="en-US" altLang="en-US" sz="1100" dirty="0">
                <a:latin typeface="Times New Roman" charset="0"/>
              </a:rPr>
              <a:t>Trying – approval, like gold ore</a:t>
            </a:r>
          </a:p>
          <a:p>
            <a:pPr marL="685800" lvl="1" indent="-228600">
              <a:lnSpc>
                <a:spcPct val="90000"/>
              </a:lnSpc>
              <a:spcBef>
                <a:spcPct val="20000"/>
              </a:spcBef>
              <a:buFontTx/>
              <a:buChar char="•"/>
            </a:pPr>
            <a:r>
              <a:rPr lang="en-US" altLang="en-US" sz="1100" i="1" dirty="0">
                <a:latin typeface="Times New Roman" charset="0"/>
              </a:rPr>
              <a:t>Rom 8:28 – God causes all things to work out for our good</a:t>
            </a:r>
          </a:p>
          <a:p>
            <a:pPr marL="685800" lvl="1" indent="-228600">
              <a:lnSpc>
                <a:spcPct val="90000"/>
              </a:lnSpc>
              <a:spcBef>
                <a:spcPct val="20000"/>
              </a:spcBef>
              <a:buFontTx/>
              <a:buChar char="•"/>
            </a:pPr>
            <a:r>
              <a:rPr lang="en-US" altLang="en-US" sz="1100" i="1" dirty="0">
                <a:latin typeface="Times New Roman" charset="0"/>
              </a:rPr>
              <a:t>2 Cor 4:17 – Our light and momentary affliction.</a:t>
            </a:r>
          </a:p>
          <a:p>
            <a:pPr marL="228600" indent="-228600">
              <a:lnSpc>
                <a:spcPct val="90000"/>
              </a:lnSpc>
              <a:spcBef>
                <a:spcPct val="20000"/>
              </a:spcBef>
              <a:buFontTx/>
              <a:buAutoNum type="arabicPeriod"/>
            </a:pPr>
            <a:r>
              <a:rPr lang="en-US" altLang="en-US" sz="1100" dirty="0">
                <a:latin typeface="Times New Roman" charset="0"/>
              </a:rPr>
              <a:t>Testing helps us to mature (Patience) – The ability to keep going when things are tough</a:t>
            </a:r>
          </a:p>
          <a:p>
            <a:pPr marL="228600" indent="-228600">
              <a:lnSpc>
                <a:spcPct val="90000"/>
              </a:lnSpc>
              <a:spcBef>
                <a:spcPct val="20000"/>
              </a:spcBef>
              <a:buFontTx/>
              <a:buAutoNum type="arabicPeriod"/>
            </a:pPr>
            <a:r>
              <a:rPr lang="en-US" altLang="en-US" sz="1100" dirty="0">
                <a:latin typeface="Times New Roman" charset="0"/>
              </a:rPr>
              <a:t>Patience and Belief go hand in hand together.</a:t>
            </a:r>
          </a:p>
          <a:p>
            <a:pPr marL="685800" lvl="1" indent="-228600">
              <a:lnSpc>
                <a:spcPct val="90000"/>
              </a:lnSpc>
              <a:spcBef>
                <a:spcPct val="20000"/>
              </a:spcBef>
              <a:buFontTx/>
              <a:buAutoNum type="arabicPeriod"/>
            </a:pPr>
            <a:r>
              <a:rPr lang="en-US" altLang="en-US" sz="1100" i="1" dirty="0">
                <a:latin typeface="Times New Roman" charset="0"/>
              </a:rPr>
              <a:t>Rom 5:3-4 – Tribulation works patience, experience, and hope</a:t>
            </a:r>
          </a:p>
          <a:p>
            <a:pPr marL="685800" lvl="1" indent="-228600">
              <a:lnSpc>
                <a:spcPct val="90000"/>
              </a:lnSpc>
              <a:spcBef>
                <a:spcPct val="20000"/>
              </a:spcBef>
              <a:buFontTx/>
              <a:buAutoNum type="arabicPeriod"/>
            </a:pPr>
            <a:r>
              <a:rPr lang="en-US" altLang="en-US" sz="1100" i="1" dirty="0">
                <a:latin typeface="Times New Roman" charset="0"/>
              </a:rPr>
              <a:t>Heb 6:12 – Be…followers of then thru faith and patience inherit the promises</a:t>
            </a:r>
          </a:p>
          <a:p>
            <a:pPr marL="685800" lvl="1" indent="-228600">
              <a:lnSpc>
                <a:spcPct val="90000"/>
              </a:lnSpc>
              <a:spcBef>
                <a:spcPct val="20000"/>
              </a:spcBef>
              <a:buFontTx/>
              <a:buAutoNum type="arabicPeriod"/>
            </a:pPr>
            <a:r>
              <a:rPr lang="en-US" altLang="en-US" sz="1100" i="1" dirty="0">
                <a:latin typeface="Times New Roman" charset="0"/>
              </a:rPr>
              <a:t>Heb 10:36 – You have need of patience, do the will of God, and receive promise.</a:t>
            </a:r>
          </a:p>
          <a:p>
            <a:pPr marL="685800" lvl="1" indent="-228600">
              <a:lnSpc>
                <a:spcPct val="90000"/>
              </a:lnSpc>
              <a:spcBef>
                <a:spcPct val="20000"/>
              </a:spcBef>
              <a:buFontTx/>
              <a:buAutoNum type="arabicPeriod"/>
            </a:pPr>
            <a:r>
              <a:rPr lang="en-US" altLang="en-US" sz="1100" i="1" dirty="0">
                <a:latin typeface="Times New Roman" charset="0"/>
              </a:rPr>
              <a:t>Isa 28:16 – He that believes shall not make haste.</a:t>
            </a:r>
          </a:p>
          <a:p>
            <a:pPr marL="228600" indent="-228600">
              <a:lnSpc>
                <a:spcPct val="90000"/>
              </a:lnSpc>
              <a:spcBef>
                <a:spcPct val="20000"/>
              </a:spcBef>
              <a:buFontTx/>
              <a:buAutoNum type="arabicPeriod"/>
            </a:pPr>
            <a:r>
              <a:rPr lang="en-US" altLang="en-US" sz="1100" dirty="0">
                <a:latin typeface="Times New Roman" charset="0"/>
              </a:rPr>
              <a:t>Trials build patience – we must go through trials to get this blessing.</a:t>
            </a:r>
          </a:p>
          <a:p>
            <a:pPr marL="228600" indent="-228600">
              <a:lnSpc>
                <a:spcPct val="90000"/>
              </a:lnSpc>
              <a:spcBef>
                <a:spcPct val="20000"/>
              </a:spcBef>
            </a:pPr>
            <a:r>
              <a:rPr lang="en-US" altLang="en-US" sz="1100" b="1" u="sng" dirty="0">
                <a:latin typeface="Times New Roman" charset="0"/>
              </a:rPr>
              <a:t>LET</a:t>
            </a:r>
          </a:p>
          <a:p>
            <a:pPr marL="228600" indent="-228600">
              <a:lnSpc>
                <a:spcPct val="90000"/>
              </a:lnSpc>
              <a:spcBef>
                <a:spcPct val="20000"/>
              </a:spcBef>
              <a:buFontTx/>
              <a:buAutoNum type="arabicPeriod"/>
            </a:pPr>
            <a:r>
              <a:rPr lang="en-US" altLang="en-US" sz="1100" dirty="0">
                <a:latin typeface="Times New Roman" charset="0"/>
              </a:rPr>
              <a:t>It is our choice our free-will that determines how we come through trials</a:t>
            </a:r>
          </a:p>
          <a:p>
            <a:pPr marL="228600" indent="-228600">
              <a:lnSpc>
                <a:spcPct val="90000"/>
              </a:lnSpc>
              <a:spcBef>
                <a:spcPct val="20000"/>
              </a:spcBef>
              <a:buFontTx/>
              <a:buAutoNum type="arabicPeriod"/>
            </a:pPr>
            <a:r>
              <a:rPr lang="en-US" altLang="en-US" sz="1100" dirty="0">
                <a:latin typeface="Times New Roman" charset="0"/>
              </a:rPr>
              <a:t>God’s goal for us is maturity, perfection, completeness, a finished product</a:t>
            </a:r>
          </a:p>
          <a:p>
            <a:pPr marL="228600" indent="-228600">
              <a:lnSpc>
                <a:spcPct val="90000"/>
              </a:lnSpc>
              <a:spcBef>
                <a:spcPct val="20000"/>
              </a:spcBef>
              <a:buFontTx/>
              <a:buAutoNum type="arabicPeriod"/>
            </a:pPr>
            <a:r>
              <a:rPr lang="en-US" altLang="en-US" sz="1100" i="1" dirty="0">
                <a:latin typeface="Times New Roman" charset="0"/>
              </a:rPr>
              <a:t>Eph 6:6 – Doing the will of God from the heart</a:t>
            </a:r>
          </a:p>
          <a:p>
            <a:pPr marL="685800" lvl="1" indent="-228600">
              <a:lnSpc>
                <a:spcPct val="90000"/>
              </a:lnSpc>
              <a:spcBef>
                <a:spcPct val="20000"/>
              </a:spcBef>
              <a:buFontTx/>
              <a:buAutoNum type="arabicPeriod"/>
            </a:pPr>
            <a:r>
              <a:rPr lang="en-US" altLang="en-US" sz="1100" dirty="0">
                <a:latin typeface="Times New Roman" charset="0"/>
              </a:rPr>
              <a:t>Jonah – He tried to resist God and was chastened, and then believed.</a:t>
            </a:r>
          </a:p>
          <a:p>
            <a:pPr marL="228600" indent="-228600">
              <a:lnSpc>
                <a:spcPct val="90000"/>
              </a:lnSpc>
              <a:spcBef>
                <a:spcPct val="20000"/>
              </a:spcBef>
              <a:buFontTx/>
              <a:buAutoNum type="arabicPeriod"/>
            </a:pPr>
            <a:r>
              <a:rPr lang="en-US" altLang="en-US" sz="1100" dirty="0">
                <a:latin typeface="Times New Roman" charset="0"/>
              </a:rPr>
              <a:t>Why not pray for Deliverance, or strength? – We need wisdom so that we don’t waste these opportunities God gives us to mature.</a:t>
            </a:r>
          </a:p>
          <a:p>
            <a:pPr marL="228600" indent="-228600">
              <a:lnSpc>
                <a:spcPct val="90000"/>
              </a:lnSpc>
              <a:spcBef>
                <a:spcPct val="20000"/>
              </a:spcBef>
            </a:pPr>
            <a:r>
              <a:rPr lang="en-US" altLang="en-US" sz="1100" b="1" u="sng" dirty="0">
                <a:latin typeface="Times New Roman" charset="0"/>
              </a:rPr>
              <a:t>ASK</a:t>
            </a:r>
            <a:r>
              <a:rPr lang="en-US" altLang="en-US" sz="1100" dirty="0">
                <a:latin typeface="Times New Roman" charset="0"/>
              </a:rPr>
              <a:t> – Wisdom helps us understand how to use these circumstances for our good and God’s glory</a:t>
            </a:r>
          </a:p>
          <a:p>
            <a:pPr marL="228600" indent="-228600">
              <a:lnSpc>
                <a:spcPct val="90000"/>
              </a:lnSpc>
              <a:spcBef>
                <a:spcPct val="20000"/>
              </a:spcBef>
              <a:buFontTx/>
              <a:buAutoNum type="arabicPeriod"/>
            </a:pPr>
            <a:r>
              <a:rPr lang="en-US" altLang="en-US" sz="1100" dirty="0">
                <a:latin typeface="Times New Roman" charset="0"/>
              </a:rPr>
              <a:t>Must ask in faith without doubting (Peter sank in the water because of doubt (Matt 14:22-23)</a:t>
            </a:r>
          </a:p>
          <a:p>
            <a:pPr marL="228600" indent="-228600">
              <a:lnSpc>
                <a:spcPct val="90000"/>
              </a:lnSpc>
              <a:spcBef>
                <a:spcPct val="20000"/>
              </a:spcBef>
              <a:buFontTx/>
              <a:buAutoNum type="arabicPeriod"/>
            </a:pPr>
            <a:r>
              <a:rPr lang="en-US" altLang="en-US" sz="1100" dirty="0">
                <a:latin typeface="Times New Roman" charset="0"/>
              </a:rPr>
              <a:t>Many live life like a cork floating on water – Up one minute and Down the next.</a:t>
            </a:r>
          </a:p>
          <a:p>
            <a:pPr marL="685800" lvl="1" indent="-228600">
              <a:lnSpc>
                <a:spcPct val="90000"/>
              </a:lnSpc>
              <a:spcBef>
                <a:spcPct val="20000"/>
              </a:spcBef>
              <a:buFontTx/>
              <a:buAutoNum type="arabicPeriod"/>
            </a:pPr>
            <a:r>
              <a:rPr lang="en-US" altLang="en-US" sz="1100" dirty="0">
                <a:latin typeface="Times New Roman" charset="0"/>
              </a:rPr>
              <a:t>Eph 4:14 – Not tossed to and </a:t>
            </a:r>
            <a:r>
              <a:rPr lang="en-US" altLang="en-US" sz="1100" dirty="0" err="1">
                <a:latin typeface="Times New Roman" charset="0"/>
              </a:rPr>
              <a:t>fro</a:t>
            </a:r>
            <a:endParaRPr lang="en-US" altLang="en-US" sz="1100" dirty="0">
              <a:latin typeface="Times New Roman" charset="0"/>
            </a:endParaRPr>
          </a:p>
          <a:p>
            <a:pPr marL="228600" indent="-228600">
              <a:lnSpc>
                <a:spcPct val="90000"/>
              </a:lnSpc>
              <a:spcBef>
                <a:spcPct val="20000"/>
              </a:spcBef>
              <a:buFontTx/>
              <a:buAutoNum type="arabicPeriod"/>
            </a:pPr>
            <a:r>
              <a:rPr lang="en-US" altLang="en-US" sz="1100" dirty="0">
                <a:latin typeface="Times New Roman" charset="0"/>
              </a:rPr>
              <a:t>Vs 12 says “Blessed is the  man that endures”.  James begins and ends with JOY!!!</a:t>
            </a:r>
          </a:p>
          <a:p>
            <a:pPr marL="228600" indent="-228600">
              <a:lnSpc>
                <a:spcPct val="90000"/>
              </a:lnSpc>
              <a:spcBef>
                <a:spcPct val="20000"/>
              </a:spcBef>
              <a:buFontTx/>
              <a:buAutoNum type="arabicPeriod"/>
            </a:pPr>
            <a:r>
              <a:rPr lang="en-US" altLang="en-US" sz="1100" dirty="0">
                <a:latin typeface="Times New Roman" charset="0"/>
              </a:rPr>
              <a:t>All this happens because God LOVES US!!!</a:t>
            </a:r>
          </a:p>
        </p:txBody>
      </p:sp>
    </p:spTree>
    <p:extLst>
      <p:ext uri="{BB962C8B-B14F-4D97-AF65-F5344CB8AC3E}">
        <p14:creationId xmlns:p14="http://schemas.microsoft.com/office/powerpoint/2010/main" val="1957747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75E97F5B-E254-9043-97D9-00ADAF1527A6}" type="slidenum">
              <a:rPr lang="en-US" altLang="en-US" sz="1200"/>
              <a:pPr/>
              <a:t>9</a:t>
            </a:fld>
            <a:endParaRPr lang="en-US" altLang="en-US" sz="1200"/>
          </a:p>
        </p:txBody>
      </p:sp>
      <p:sp>
        <p:nvSpPr>
          <p:cNvPr id="23554" name="Rectangle 2"/>
          <p:cNvSpPr>
            <a:spLocks noGrp="1" noRot="1" noChangeAspect="1" noChangeArrowheads="1" noTextEdit="1"/>
          </p:cNvSpPr>
          <p:nvPr>
            <p:ph type="sldImg"/>
          </p:nvPr>
        </p:nvSpPr>
        <p:spPr>
          <a:xfrm>
            <a:off x="655638" y="169863"/>
            <a:ext cx="2955925" cy="1847850"/>
          </a:xfrm>
          <a:ln/>
        </p:spPr>
      </p:sp>
      <p:sp>
        <p:nvSpPr>
          <p:cNvPr id="23555" name="Rectangle 3"/>
          <p:cNvSpPr>
            <a:spLocks noGrp="1" noChangeArrowheads="1"/>
          </p:cNvSpPr>
          <p:nvPr>
            <p:ph type="body" idx="1"/>
          </p:nvPr>
        </p:nvSpPr>
        <p:spPr>
          <a:xfrm>
            <a:off x="533400" y="2017713"/>
            <a:ext cx="5943600" cy="6699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buFontTx/>
              <a:buAutoNum type="arabicPeriod"/>
            </a:pPr>
            <a:r>
              <a:rPr lang="en-US" altLang="en-US" b="1" u="sng" dirty="0">
                <a:solidFill>
                  <a:srgbClr val="FF0000"/>
                </a:solidFill>
                <a:latin typeface="Times New Roman" charset="0"/>
              </a:rPr>
              <a:t>JOY </a:t>
            </a:r>
            <a:r>
              <a:rPr lang="en-US" altLang="en-US" dirty="0">
                <a:latin typeface="Times New Roman" charset="0"/>
              </a:rPr>
              <a:t>- James begins with “</a:t>
            </a:r>
            <a:r>
              <a:rPr lang="en-US" altLang="en-US" dirty="0" err="1">
                <a:latin typeface="Times New Roman" charset="0"/>
              </a:rPr>
              <a:t>pasa</a:t>
            </a:r>
            <a:r>
              <a:rPr lang="en-US" altLang="en-US" dirty="0">
                <a:latin typeface="Times New Roman" charset="0"/>
              </a:rPr>
              <a:t>” meaning ALL, ENTIRELY, AND COMPLETELY.  It must agree with the noun following it (JOY) – Meaning the totality of all things</a:t>
            </a:r>
          </a:p>
          <a:p>
            <a:pPr marL="685800" lvl="1" indent="-228600">
              <a:lnSpc>
                <a:spcPct val="90000"/>
              </a:lnSpc>
              <a:buFontTx/>
              <a:buChar char="•"/>
            </a:pPr>
            <a:r>
              <a:rPr lang="en-US" altLang="en-US" dirty="0">
                <a:latin typeface="Times New Roman" charset="0"/>
              </a:rPr>
              <a:t>We should not divide our experiences in to pleasant and unpleasant things</a:t>
            </a:r>
          </a:p>
          <a:p>
            <a:pPr marL="685800" lvl="1" indent="-228600">
              <a:lnSpc>
                <a:spcPct val="90000"/>
              </a:lnSpc>
              <a:buFontTx/>
              <a:buChar char="•"/>
            </a:pPr>
            <a:r>
              <a:rPr lang="en-US" altLang="en-US" dirty="0">
                <a:latin typeface="Times New Roman" charset="0"/>
              </a:rPr>
              <a:t>1 Peter 1:6-8 – rejoice even though you have been grieved – to test your faith.</a:t>
            </a:r>
          </a:p>
          <a:p>
            <a:pPr marL="685800" lvl="1" indent="-228600">
              <a:lnSpc>
                <a:spcPct val="90000"/>
              </a:lnSpc>
              <a:buFontTx/>
              <a:buChar char="•"/>
            </a:pPr>
            <a:r>
              <a:rPr lang="en-US" altLang="en-US" dirty="0">
                <a:latin typeface="Times New Roman" charset="0"/>
              </a:rPr>
              <a:t>JOY (</a:t>
            </a:r>
            <a:r>
              <a:rPr lang="en-US" altLang="en-US" dirty="0" err="1">
                <a:latin typeface="Times New Roman" charset="0"/>
              </a:rPr>
              <a:t>chara</a:t>
            </a:r>
            <a:r>
              <a:rPr lang="en-US" altLang="en-US" dirty="0">
                <a:latin typeface="Times New Roman" charset="0"/>
              </a:rPr>
              <a:t>) means delighted, pleased with something</a:t>
            </a:r>
          </a:p>
          <a:p>
            <a:pPr marL="685800" lvl="1" indent="-228600">
              <a:lnSpc>
                <a:spcPct val="90000"/>
              </a:lnSpc>
              <a:buFontTx/>
              <a:buChar char="•"/>
            </a:pPr>
            <a:r>
              <a:rPr lang="en-US" altLang="en-US" dirty="0">
                <a:latin typeface="Times New Roman" charset="0"/>
              </a:rPr>
              <a:t>James does NOT say to be joyous “FOR” trials, but “IN” trials.</a:t>
            </a:r>
          </a:p>
          <a:p>
            <a:pPr marL="685800" lvl="1" indent="-228600">
              <a:lnSpc>
                <a:spcPct val="90000"/>
              </a:lnSpc>
              <a:buFontTx/>
              <a:buChar char="•"/>
            </a:pPr>
            <a:r>
              <a:rPr lang="en-US" altLang="en-US" dirty="0">
                <a:latin typeface="Times New Roman" charset="0"/>
              </a:rPr>
              <a:t>The JOY comes after the victory is won.</a:t>
            </a:r>
          </a:p>
          <a:p>
            <a:pPr marL="685800" lvl="1" indent="-228600">
              <a:lnSpc>
                <a:spcPct val="90000"/>
              </a:lnSpc>
              <a:buFontTx/>
              <a:buChar char="•"/>
            </a:pPr>
            <a:r>
              <a:rPr lang="en-US" altLang="en-US" dirty="0">
                <a:latin typeface="Times New Roman" charset="0"/>
              </a:rPr>
              <a:t>We should not look at life and say “How do I keep from falling into various trials?”, but rather “How can I overcome these trials when I fall in to them?”</a:t>
            </a:r>
          </a:p>
          <a:p>
            <a:pPr marL="228600" indent="-228600">
              <a:lnSpc>
                <a:spcPct val="90000"/>
              </a:lnSpc>
              <a:buFontTx/>
              <a:buAutoNum type="arabicPeriod" startAt="2"/>
            </a:pPr>
            <a:r>
              <a:rPr lang="en-US" altLang="en-US" b="1" dirty="0">
                <a:solidFill>
                  <a:srgbClr val="FF0000"/>
                </a:solidFill>
                <a:latin typeface="Times New Roman" charset="0"/>
              </a:rPr>
              <a:t>COUNT IT</a:t>
            </a:r>
            <a:r>
              <a:rPr lang="en-US" altLang="en-US" dirty="0">
                <a:latin typeface="Times New Roman" charset="0"/>
              </a:rPr>
              <a:t> (</a:t>
            </a:r>
            <a:r>
              <a:rPr lang="en-US" altLang="en-US" dirty="0" err="1">
                <a:latin typeface="Times New Roman" charset="0"/>
              </a:rPr>
              <a:t>heegeesasthe</a:t>
            </a:r>
            <a:r>
              <a:rPr lang="en-US" altLang="en-US" dirty="0">
                <a:latin typeface="Times New Roman" charset="0"/>
              </a:rPr>
              <a:t>) – an internal attitude to think forward.  Consider, regard, to place value on, deem it.  Present Indicative Tense – To lead the way, to go before</a:t>
            </a:r>
          </a:p>
          <a:p>
            <a:pPr marL="685800" lvl="1" indent="-228600">
              <a:lnSpc>
                <a:spcPct val="90000"/>
              </a:lnSpc>
              <a:buFontTx/>
              <a:buChar char="•"/>
            </a:pPr>
            <a:r>
              <a:rPr lang="en-US" altLang="en-US" dirty="0" err="1">
                <a:latin typeface="Times New Roman" charset="0"/>
              </a:rPr>
              <a:t>Psa</a:t>
            </a:r>
            <a:r>
              <a:rPr lang="en-US" altLang="en-US" dirty="0">
                <a:latin typeface="Times New Roman" charset="0"/>
              </a:rPr>
              <a:t> 30:5 – weeping endures for a night, but joy comes by morning.</a:t>
            </a:r>
          </a:p>
          <a:p>
            <a:pPr marL="1143000" lvl="2" indent="-228600">
              <a:lnSpc>
                <a:spcPct val="90000"/>
              </a:lnSpc>
              <a:buFontTx/>
              <a:buChar char="•"/>
            </a:pPr>
            <a:r>
              <a:rPr lang="en-US" altLang="en-US" dirty="0">
                <a:latin typeface="Times New Roman" charset="0"/>
              </a:rPr>
              <a:t>The sun seems to bring relief</a:t>
            </a:r>
          </a:p>
          <a:p>
            <a:pPr marL="685800" lvl="1" indent="-228600">
              <a:lnSpc>
                <a:spcPct val="90000"/>
              </a:lnSpc>
              <a:buFontTx/>
              <a:buChar char="•"/>
            </a:pPr>
            <a:r>
              <a:rPr lang="en-US" altLang="en-US" dirty="0">
                <a:latin typeface="Times New Roman" charset="0"/>
              </a:rPr>
              <a:t>Matt 5:11-12 – Your reward is in heaven.</a:t>
            </a:r>
          </a:p>
          <a:p>
            <a:pPr marL="685800" lvl="1" indent="-228600">
              <a:lnSpc>
                <a:spcPct val="90000"/>
              </a:lnSpc>
              <a:buFontTx/>
              <a:buChar char="•"/>
            </a:pPr>
            <a:r>
              <a:rPr lang="en-US" altLang="en-US" dirty="0">
                <a:latin typeface="Times New Roman" charset="0"/>
              </a:rPr>
              <a:t>Heb 12:2 – “Jesus … the joy was set before Him endured the cross.</a:t>
            </a:r>
          </a:p>
          <a:p>
            <a:pPr marL="1143000" lvl="2" indent="-228600">
              <a:lnSpc>
                <a:spcPct val="90000"/>
              </a:lnSpc>
              <a:buFontTx/>
              <a:buChar char="•"/>
            </a:pPr>
            <a:r>
              <a:rPr lang="en-US" altLang="en-US" dirty="0">
                <a:latin typeface="Times New Roman" charset="0"/>
              </a:rPr>
              <a:t>Was the cross joyful? – Jesus was able to get through the trial by looking forward (counting on it!)</a:t>
            </a:r>
          </a:p>
          <a:p>
            <a:pPr marL="228600" indent="-228600">
              <a:lnSpc>
                <a:spcPct val="90000"/>
              </a:lnSpc>
              <a:buFontTx/>
              <a:buAutoNum type="arabicPeriod" startAt="2"/>
            </a:pPr>
            <a:r>
              <a:rPr lang="en-US" altLang="en-US" b="1" dirty="0">
                <a:solidFill>
                  <a:srgbClr val="FF0000"/>
                </a:solidFill>
                <a:latin typeface="Times New Roman" charset="0"/>
              </a:rPr>
              <a:t>TRIALS</a:t>
            </a:r>
            <a:r>
              <a:rPr lang="en-US" altLang="en-US" dirty="0">
                <a:latin typeface="Times New Roman" charset="0"/>
              </a:rPr>
              <a:t> (</a:t>
            </a:r>
            <a:r>
              <a:rPr lang="en-US" altLang="en-US" dirty="0" err="1">
                <a:latin typeface="Times New Roman" charset="0"/>
              </a:rPr>
              <a:t>peirasmos</a:t>
            </a:r>
            <a:r>
              <a:rPr lang="en-US" altLang="en-US" dirty="0">
                <a:latin typeface="Times New Roman" charset="0"/>
              </a:rPr>
              <a:t>) – a putting to the test, proving, proof, attempt, experience</a:t>
            </a:r>
          </a:p>
          <a:p>
            <a:pPr marL="685800" lvl="1" indent="-228600">
              <a:lnSpc>
                <a:spcPct val="90000"/>
              </a:lnSpc>
              <a:buFontTx/>
              <a:buChar char="•"/>
            </a:pPr>
            <a:r>
              <a:rPr lang="en-US" altLang="en-US" dirty="0">
                <a:latin typeface="Times New Roman" charset="0"/>
              </a:rPr>
              <a:t>These are not temptations (vs 13ff), these are external forces upon us.  </a:t>
            </a:r>
          </a:p>
          <a:p>
            <a:pPr marL="685800" lvl="1" indent="-228600">
              <a:lnSpc>
                <a:spcPct val="90000"/>
              </a:lnSpc>
              <a:buFontTx/>
              <a:buChar char="•"/>
            </a:pPr>
            <a:r>
              <a:rPr lang="en-US" altLang="en-US" dirty="0">
                <a:latin typeface="Times New Roman" charset="0"/>
              </a:rPr>
              <a:t>Trials give us experience</a:t>
            </a:r>
          </a:p>
          <a:p>
            <a:pPr marL="228600" indent="-228600">
              <a:lnSpc>
                <a:spcPct val="90000"/>
              </a:lnSpc>
              <a:buFontTx/>
              <a:buAutoNum type="arabicPeriod" startAt="4"/>
            </a:pPr>
            <a:r>
              <a:rPr lang="en-US" altLang="en-US" b="1" dirty="0">
                <a:solidFill>
                  <a:srgbClr val="FF0000"/>
                </a:solidFill>
                <a:latin typeface="Times New Roman" charset="0"/>
              </a:rPr>
              <a:t>FALL INTO</a:t>
            </a:r>
            <a:r>
              <a:rPr lang="en-US" altLang="en-US" dirty="0">
                <a:latin typeface="Times New Roman" charset="0"/>
              </a:rPr>
              <a:t> (</a:t>
            </a:r>
            <a:r>
              <a:rPr lang="en-US" altLang="en-US" dirty="0" err="1">
                <a:latin typeface="Times New Roman" charset="0"/>
              </a:rPr>
              <a:t>peripeseete</a:t>
            </a:r>
            <a:r>
              <a:rPr lang="en-US" altLang="en-US" dirty="0">
                <a:latin typeface="Times New Roman" charset="0"/>
              </a:rPr>
              <a:t>) – to fall around, to fall upon, to fall aside</a:t>
            </a:r>
          </a:p>
          <a:p>
            <a:pPr marL="685800" lvl="1" indent="-228600">
              <a:lnSpc>
                <a:spcPct val="90000"/>
              </a:lnSpc>
              <a:buFontTx/>
              <a:buChar char="•"/>
            </a:pPr>
            <a:r>
              <a:rPr lang="en-US" altLang="en-US" dirty="0">
                <a:latin typeface="Times New Roman" charset="0"/>
              </a:rPr>
              <a:t>We can not avoid them, that is why James uses the adverb “when” and not “if”</a:t>
            </a:r>
          </a:p>
          <a:p>
            <a:pPr marL="685800" lvl="1" indent="-228600">
              <a:lnSpc>
                <a:spcPct val="90000"/>
              </a:lnSpc>
              <a:buFontTx/>
              <a:buChar char="•"/>
            </a:pPr>
            <a:r>
              <a:rPr lang="en-US" altLang="en-US" dirty="0">
                <a:latin typeface="Times New Roman" charset="0"/>
              </a:rPr>
              <a:t>Matt 10:22-23 – hated by all, but he who endures will be saved</a:t>
            </a:r>
          </a:p>
          <a:p>
            <a:pPr marL="685800" lvl="1" indent="-228600">
              <a:lnSpc>
                <a:spcPct val="90000"/>
              </a:lnSpc>
              <a:buFontTx/>
              <a:buChar char="•"/>
            </a:pPr>
            <a:r>
              <a:rPr lang="en-US" altLang="en-US" dirty="0">
                <a:latin typeface="Times New Roman" charset="0"/>
              </a:rPr>
              <a:t>John 16:33 – In me you have peace, in the world you have tribulation</a:t>
            </a:r>
          </a:p>
          <a:p>
            <a:pPr marL="685800" lvl="1" indent="-228600">
              <a:lnSpc>
                <a:spcPct val="90000"/>
              </a:lnSpc>
              <a:buFontTx/>
              <a:buChar char="•"/>
            </a:pPr>
            <a:r>
              <a:rPr lang="en-US" altLang="en-US" dirty="0">
                <a:latin typeface="Times New Roman" charset="0"/>
              </a:rPr>
              <a:t>2 Tim 3:12 – If you desire to live godly, you will suffer persecution</a:t>
            </a:r>
          </a:p>
          <a:p>
            <a:pPr marL="228600" indent="-228600">
              <a:lnSpc>
                <a:spcPct val="90000"/>
              </a:lnSpc>
              <a:buFontTx/>
              <a:buAutoNum type="arabicPeriod" startAt="4"/>
            </a:pPr>
            <a:r>
              <a:rPr lang="en-US" altLang="en-US" b="1" dirty="0">
                <a:solidFill>
                  <a:srgbClr val="FF0000"/>
                </a:solidFill>
                <a:latin typeface="Times New Roman" charset="0"/>
              </a:rPr>
              <a:t>VARIOUS TRIALS</a:t>
            </a:r>
            <a:r>
              <a:rPr lang="en-US" altLang="en-US" dirty="0">
                <a:latin typeface="Times New Roman" charset="0"/>
              </a:rPr>
              <a:t> – multicolored, meaning the different trials we are faced with.</a:t>
            </a:r>
          </a:p>
          <a:p>
            <a:pPr marL="685800" lvl="1" indent="-228600">
              <a:lnSpc>
                <a:spcPct val="90000"/>
              </a:lnSpc>
              <a:buFontTx/>
              <a:buAutoNum type="arabicPeriod"/>
            </a:pPr>
            <a:r>
              <a:rPr lang="en-US" altLang="en-US" dirty="0">
                <a:latin typeface="Times New Roman" charset="0"/>
              </a:rPr>
              <a:t>Just when you think you have had it bad, just look around you and I promise someone has it worse.</a:t>
            </a:r>
          </a:p>
          <a:p>
            <a:pPr marL="228600" indent="-228600">
              <a:lnSpc>
                <a:spcPct val="90000"/>
              </a:lnSpc>
              <a:buFontTx/>
              <a:buAutoNum type="arabicPeriod" startAt="4"/>
            </a:pPr>
            <a:r>
              <a:rPr lang="en-US" altLang="en-US" dirty="0">
                <a:latin typeface="Times New Roman" charset="0"/>
              </a:rPr>
              <a:t>Place in the </a:t>
            </a:r>
            <a:r>
              <a:rPr lang="en-US" altLang="en-US" b="1" u="sng" dirty="0">
                <a:latin typeface="Times New Roman" charset="0"/>
              </a:rPr>
              <a:t>Hudson River</a:t>
            </a:r>
            <a:r>
              <a:rPr lang="en-US" altLang="en-US" dirty="0">
                <a:latin typeface="Times New Roman" charset="0"/>
              </a:rPr>
              <a:t> where it looks like you will wreck against the rocks, but all of a sudden, as you enter the shadow of a mountain, an opening appears and you pass in to a grand and beautiful bay.</a:t>
            </a:r>
          </a:p>
          <a:p>
            <a:pPr marL="228600" indent="-228600">
              <a:lnSpc>
                <a:spcPct val="90000"/>
              </a:lnSpc>
              <a:buFontTx/>
              <a:buAutoNum type="arabicPeriod" startAt="2"/>
            </a:pPr>
            <a:endParaRPr lang="en-US" altLang="en-US" dirty="0">
              <a:latin typeface="Times New Roman" charset="0"/>
            </a:endParaRPr>
          </a:p>
          <a:p>
            <a:pPr marL="228600" indent="-228600">
              <a:lnSpc>
                <a:spcPct val="90000"/>
              </a:lnSpc>
              <a:buFontTx/>
              <a:buAutoNum type="arabicPeriod"/>
            </a:pPr>
            <a:endParaRPr lang="en-US" altLang="en-US" dirty="0">
              <a:latin typeface="Times New Roman" charset="0"/>
            </a:endParaRPr>
          </a:p>
        </p:txBody>
      </p:sp>
      <p:sp>
        <p:nvSpPr>
          <p:cNvPr id="23556" name="Text Box 4"/>
          <p:cNvSpPr txBox="1">
            <a:spLocks noChangeArrowheads="1"/>
          </p:cNvSpPr>
          <p:nvPr/>
        </p:nvSpPr>
        <p:spPr bwMode="auto">
          <a:xfrm>
            <a:off x="3505200" y="477838"/>
            <a:ext cx="2787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r>
              <a:rPr lang="en-US" altLang="en-US" sz="1200" b="0" i="1">
                <a:solidFill>
                  <a:srgbClr val="FF0000"/>
                </a:solidFill>
              </a:rPr>
              <a:t>1:2 – My brethren, count it all joy when</a:t>
            </a:r>
          </a:p>
          <a:p>
            <a:r>
              <a:rPr lang="en-US" altLang="en-US" sz="1200" b="0" i="1">
                <a:solidFill>
                  <a:srgbClr val="FF0000"/>
                </a:solidFill>
              </a:rPr>
              <a:t> you fall into various trials.”</a:t>
            </a:r>
          </a:p>
        </p:txBody>
      </p:sp>
    </p:spTree>
    <p:extLst>
      <p:ext uri="{BB962C8B-B14F-4D97-AF65-F5344CB8AC3E}">
        <p14:creationId xmlns:p14="http://schemas.microsoft.com/office/powerpoint/2010/main" val="42423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10</a:t>
            </a:fld>
            <a:endParaRPr lang="en-US" altLang="en-US" sz="1200"/>
          </a:p>
        </p:txBody>
      </p:sp>
      <p:sp>
        <p:nvSpPr>
          <p:cNvPr id="21506" name="Rectangle 2"/>
          <p:cNvSpPr>
            <a:spLocks noGrp="1" noRot="1" noChangeAspect="1" noChangeArrowheads="1" noTextEdit="1"/>
          </p:cNvSpPr>
          <p:nvPr>
            <p:ph type="sldImg"/>
          </p:nvPr>
        </p:nvSpPr>
        <p:spPr>
          <a:xfrm>
            <a:off x="1739900" y="153988"/>
            <a:ext cx="3575050" cy="2233612"/>
          </a:xfrm>
          <a:ln/>
        </p:spPr>
      </p:sp>
      <p:sp>
        <p:nvSpPr>
          <p:cNvPr id="21507" name="Rectangle 3"/>
          <p:cNvSpPr>
            <a:spLocks noGrp="1" noChangeArrowheads="1"/>
          </p:cNvSpPr>
          <p:nvPr>
            <p:ph type="body" idx="1"/>
          </p:nvPr>
        </p:nvSpPr>
        <p:spPr>
          <a:xfrm>
            <a:off x="533400" y="2387600"/>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nSpc>
                <a:spcPct val="90000"/>
              </a:lnSpc>
              <a:spcBef>
                <a:spcPct val="20000"/>
              </a:spcBef>
            </a:pPr>
            <a:r>
              <a:rPr lang="en-US" altLang="en-US" sz="1100" dirty="0">
                <a:latin typeface="Times New Roman" charset="0"/>
              </a:rPr>
              <a:t>Patience.</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Gratitude.</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Stewardship.</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Contentment.</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Trust in the Lord.</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Courage.</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Diligence.</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Sympathy!</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r>
              <a:rPr lang="en-US" altLang="en-US" sz="1100" dirty="0">
                <a:latin typeface="Times New Roman" charset="0"/>
              </a:rPr>
              <a:t>** We will show ourselves NOT OF THIS WORLD when we turn to Faith instead of despair.</a:t>
            </a:r>
          </a:p>
          <a:p>
            <a:pPr marL="228600" indent="-228600">
              <a:lnSpc>
                <a:spcPct val="90000"/>
              </a:lnSpc>
              <a:spcBef>
                <a:spcPct val="20000"/>
              </a:spcBef>
            </a:pPr>
            <a:endParaRPr lang="en-US" altLang="en-US" sz="1100" dirty="0">
              <a:latin typeface="Times New Roman" charset="0"/>
            </a:endParaRPr>
          </a:p>
          <a:p>
            <a:pPr marL="228600" indent="-228600">
              <a:lnSpc>
                <a:spcPct val="90000"/>
              </a:lnSpc>
              <a:spcBef>
                <a:spcPct val="20000"/>
              </a:spcBef>
            </a:pPr>
            <a:endParaRPr lang="en-US" altLang="en-US" sz="1100" dirty="0">
              <a:latin typeface="Times New Roman" charset="0"/>
            </a:endParaRPr>
          </a:p>
        </p:txBody>
      </p:sp>
    </p:spTree>
    <p:extLst>
      <p:ext uri="{BB962C8B-B14F-4D97-AF65-F5344CB8AC3E}">
        <p14:creationId xmlns:p14="http://schemas.microsoft.com/office/powerpoint/2010/main" val="185132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240995650"/>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772938711"/>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428579716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83B95-4AFE-8648-A948-18F15B20D4A7}" type="datetimeFigureOut">
              <a:rPr lang="en-US" smtClean="0"/>
              <a:t>7/26/23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27819515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83B95-4AFE-8648-A948-18F15B20D4A7}" type="datetimeFigureOut">
              <a:rPr lang="en-US" smtClean="0"/>
              <a:t>7/26/23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83952920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83B95-4AFE-8648-A948-18F15B20D4A7}" type="datetimeFigureOut">
              <a:rPr lang="en-US" smtClean="0"/>
              <a:t>7/26/23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635351906"/>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83B95-4AFE-8648-A948-18F15B20D4A7}" type="datetimeFigureOut">
              <a:rPr lang="en-US" smtClean="0"/>
              <a:t>7/26/23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91873229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A83B95-4AFE-8648-A948-18F15B20D4A7}" type="datetimeFigureOut">
              <a:rPr lang="en-US" smtClean="0"/>
              <a:t>7/26/23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304493019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83B95-4AFE-8648-A948-18F15B20D4A7}" type="datetimeFigureOut">
              <a:rPr lang="en-US" smtClean="0"/>
              <a:t>7/26/23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50279996"/>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7/26/23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277109921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4A83B95-4AFE-8648-A948-18F15B20D4A7}" type="datetimeFigureOut">
              <a:rPr lang="en-US" smtClean="0"/>
              <a:t>7/26/23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608BC3-3A40-C243-BE49-8ABD3E72858F}" type="slidenum">
              <a:rPr lang="en-US" smtClean="0"/>
              <a:t>‹#›</a:t>
            </a:fld>
            <a:endParaRPr lang="en-US"/>
          </a:p>
        </p:txBody>
      </p:sp>
    </p:spTree>
    <p:extLst>
      <p:ext uri="{BB962C8B-B14F-4D97-AF65-F5344CB8AC3E}">
        <p14:creationId xmlns:p14="http://schemas.microsoft.com/office/powerpoint/2010/main" val="174278322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F4A83B95-4AFE-8648-A948-18F15B20D4A7}" type="datetimeFigureOut">
              <a:rPr lang="en-US" smtClean="0"/>
              <a:t>7/26/23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75608BC3-3A40-C243-BE49-8ABD3E72858F}" type="slidenum">
              <a:rPr lang="en-US" smtClean="0"/>
              <a:t>‹#›</a:t>
            </a:fld>
            <a:endParaRPr lang="en-US"/>
          </a:p>
        </p:txBody>
      </p:sp>
    </p:spTree>
    <p:extLst>
      <p:ext uri="{BB962C8B-B14F-4D97-AF65-F5344CB8AC3E}">
        <p14:creationId xmlns:p14="http://schemas.microsoft.com/office/powerpoint/2010/main" val="2699024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Common Ground Question…</a:t>
            </a:r>
          </a:p>
        </p:txBody>
      </p:sp>
      <p:sp>
        <p:nvSpPr>
          <p:cNvPr id="12293" name="Rectangle 3"/>
          <p:cNvSpPr>
            <a:spLocks noGrp="1" noChangeArrowheads="1"/>
          </p:cNvSpPr>
          <p:nvPr>
            <p:ph type="body" idx="1"/>
          </p:nvPr>
        </p:nvSpPr>
        <p:spPr>
          <a:xfrm>
            <a:off x="628650" y="1562986"/>
            <a:ext cx="8005970" cy="3694814"/>
          </a:xfrm>
        </p:spPr>
        <p:txBody>
          <a:bodyPr>
            <a:normAutofit/>
          </a:bodyPr>
          <a:lstStyle/>
          <a:p>
            <a:pPr marL="0" indent="0" algn="ctr">
              <a:buNone/>
            </a:pPr>
            <a:r>
              <a:rPr lang="en-US" altLang="en-US" sz="2400" baseline="30000" dirty="0">
                <a:latin typeface="+mj-lt"/>
              </a:rPr>
              <a:t>2</a:t>
            </a:r>
            <a:r>
              <a:rPr lang="en-US" altLang="en-US" sz="2400" dirty="0">
                <a:latin typeface="+mj-lt"/>
              </a:rPr>
              <a:t> “Consider it all joy, my brethren, when you encounter</a:t>
            </a:r>
            <a:br>
              <a:rPr lang="en-US" altLang="en-US" sz="2400" dirty="0">
                <a:latin typeface="+mj-lt"/>
              </a:rPr>
            </a:br>
            <a:r>
              <a:rPr lang="en-US" altLang="en-US" sz="2400" dirty="0">
                <a:latin typeface="+mj-lt"/>
              </a:rPr>
              <a:t> various trials, </a:t>
            </a:r>
            <a:r>
              <a:rPr lang="en-US" altLang="en-US" sz="2400" baseline="30000" dirty="0">
                <a:latin typeface="+mj-lt"/>
              </a:rPr>
              <a:t>3</a:t>
            </a:r>
            <a:r>
              <a:rPr lang="en-US" altLang="en-US" sz="2400" dirty="0">
                <a:latin typeface="+mj-lt"/>
              </a:rPr>
              <a:t> knowing that the testing of your faith</a:t>
            </a:r>
            <a:br>
              <a:rPr lang="en-US" altLang="en-US" sz="2400" dirty="0">
                <a:latin typeface="+mj-lt"/>
              </a:rPr>
            </a:br>
            <a:r>
              <a:rPr lang="en-US" altLang="en-US" sz="2400" dirty="0">
                <a:latin typeface="+mj-lt"/>
              </a:rPr>
              <a:t> produces endurance. </a:t>
            </a:r>
            <a:r>
              <a:rPr lang="en-US" altLang="en-US" sz="2400" baseline="30000" dirty="0">
                <a:latin typeface="+mj-lt"/>
              </a:rPr>
              <a:t>4</a:t>
            </a:r>
            <a:r>
              <a:rPr lang="en-US" altLang="en-US" sz="2400" dirty="0">
                <a:latin typeface="+mj-lt"/>
              </a:rPr>
              <a:t> And let endurance have its perfect result, so that you may be perfect and complete,</a:t>
            </a:r>
            <a:br>
              <a:rPr lang="en-US" altLang="en-US" sz="2400" dirty="0">
                <a:latin typeface="+mj-lt"/>
              </a:rPr>
            </a:br>
            <a:r>
              <a:rPr lang="en-US" altLang="en-US" sz="2400" dirty="0">
                <a:latin typeface="+mj-lt"/>
              </a:rPr>
              <a:t> lacking in nothing.”</a:t>
            </a:r>
          </a:p>
        </p:txBody>
      </p:sp>
      <p:sp>
        <p:nvSpPr>
          <p:cNvPr id="2" name="Rounded Rectangle 1">
            <a:extLst>
              <a:ext uri="{FF2B5EF4-FFF2-40B4-BE49-F238E27FC236}">
                <a16:creationId xmlns:a16="http://schemas.microsoft.com/office/drawing/2014/main" id="{B608E521-9C3D-DD66-BC56-1724730077B3}"/>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1:2-4</a:t>
            </a:r>
          </a:p>
        </p:txBody>
      </p:sp>
      <p:sp>
        <p:nvSpPr>
          <p:cNvPr id="3" name="Rounded Rectangle 2">
            <a:extLst>
              <a:ext uri="{FF2B5EF4-FFF2-40B4-BE49-F238E27FC236}">
                <a16:creationId xmlns:a16="http://schemas.microsoft.com/office/drawing/2014/main" id="{BAF69099-FE21-6BF0-9B93-06C79EA1E5C8}"/>
              </a:ext>
            </a:extLst>
          </p:cNvPr>
          <p:cNvSpPr/>
          <p:nvPr/>
        </p:nvSpPr>
        <p:spPr>
          <a:xfrm>
            <a:off x="1106116" y="3667552"/>
            <a:ext cx="7051039" cy="70124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What type of daily trials were Christians facing when James wrote his epistle? (Consider 1 Peter 2:12-13, 18-20, 3:1, 4:4)</a:t>
            </a:r>
          </a:p>
        </p:txBody>
      </p:sp>
    </p:spTree>
    <p:extLst>
      <p:ext uri="{BB962C8B-B14F-4D97-AF65-F5344CB8AC3E}">
        <p14:creationId xmlns:p14="http://schemas.microsoft.com/office/powerpoint/2010/main" val="259171124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Common Ground Question…</a:t>
            </a:r>
          </a:p>
        </p:txBody>
      </p:sp>
      <p:sp>
        <p:nvSpPr>
          <p:cNvPr id="12293" name="Rectangle 3"/>
          <p:cNvSpPr>
            <a:spLocks noGrp="1" noChangeArrowheads="1"/>
          </p:cNvSpPr>
          <p:nvPr>
            <p:ph type="body" idx="1"/>
          </p:nvPr>
        </p:nvSpPr>
        <p:spPr>
          <a:xfrm>
            <a:off x="628650" y="1502026"/>
            <a:ext cx="8005970" cy="1464694"/>
          </a:xfrm>
        </p:spPr>
        <p:txBody>
          <a:bodyPr>
            <a:normAutofit/>
          </a:bodyPr>
          <a:lstStyle/>
          <a:p>
            <a:pPr marL="0" indent="0" algn="ctr">
              <a:buNone/>
            </a:pPr>
            <a:r>
              <a:rPr lang="en-US" altLang="en-US" sz="2400" baseline="30000" dirty="0">
                <a:latin typeface="+mj-lt"/>
              </a:rPr>
              <a:t>2</a:t>
            </a:r>
            <a:r>
              <a:rPr lang="en-US" altLang="en-US" sz="2400" dirty="0">
                <a:latin typeface="+mj-lt"/>
              </a:rPr>
              <a:t> “Consider it all joy, my brethren, when you </a:t>
            </a:r>
            <a:br>
              <a:rPr lang="en-US" altLang="en-US" sz="2400" dirty="0">
                <a:latin typeface="+mj-lt"/>
              </a:rPr>
            </a:br>
            <a:r>
              <a:rPr lang="en-US" altLang="en-US" sz="2400" dirty="0">
                <a:latin typeface="+mj-lt"/>
              </a:rPr>
              <a:t>encounter various trials, </a:t>
            </a:r>
            <a:r>
              <a:rPr lang="en-US" altLang="en-US" sz="2400" baseline="30000" dirty="0">
                <a:latin typeface="+mj-lt"/>
              </a:rPr>
              <a:t>3</a:t>
            </a:r>
            <a:r>
              <a:rPr lang="en-US" altLang="en-US" sz="2400" dirty="0">
                <a:latin typeface="+mj-lt"/>
              </a:rPr>
              <a:t> </a:t>
            </a:r>
            <a:r>
              <a:rPr lang="en-US" altLang="en-US" sz="2400" b="1" u="sng" dirty="0">
                <a:solidFill>
                  <a:srgbClr val="8D501E"/>
                </a:solidFill>
                <a:latin typeface="+mj-lt"/>
              </a:rPr>
              <a:t>knowing that the testing of your faith produces endurance. </a:t>
            </a:r>
            <a:endParaRPr lang="en-US" altLang="en-US" sz="2400" dirty="0">
              <a:latin typeface="+mj-lt"/>
            </a:endParaRPr>
          </a:p>
        </p:txBody>
      </p:sp>
      <p:sp>
        <p:nvSpPr>
          <p:cNvPr id="2" name="Rounded Rectangle 1">
            <a:extLst>
              <a:ext uri="{FF2B5EF4-FFF2-40B4-BE49-F238E27FC236}">
                <a16:creationId xmlns:a16="http://schemas.microsoft.com/office/drawing/2014/main" id="{B608E521-9C3D-DD66-BC56-1724730077B3}"/>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1:2-4</a:t>
            </a:r>
          </a:p>
        </p:txBody>
      </p:sp>
      <p:sp>
        <p:nvSpPr>
          <p:cNvPr id="3" name="Rounded Rectangle 2">
            <a:extLst>
              <a:ext uri="{FF2B5EF4-FFF2-40B4-BE49-F238E27FC236}">
                <a16:creationId xmlns:a16="http://schemas.microsoft.com/office/drawing/2014/main" id="{BAF69099-FE21-6BF0-9B93-06C79EA1E5C8}"/>
              </a:ext>
            </a:extLst>
          </p:cNvPr>
          <p:cNvSpPr/>
          <p:nvPr/>
        </p:nvSpPr>
        <p:spPr>
          <a:xfrm>
            <a:off x="1106116" y="2784443"/>
            <a:ext cx="7051039" cy="70124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Outlook &amp; Outcome: My trials are like a spiritual workout. </a:t>
            </a:r>
            <a:br>
              <a:rPr lang="en-US" altLang="en-US" sz="2000" i="1" dirty="0">
                <a:solidFill>
                  <a:srgbClr val="694117"/>
                </a:solidFill>
              </a:rPr>
            </a:br>
            <a:r>
              <a:rPr lang="en-US" altLang="en-US" sz="2000" i="1" dirty="0">
                <a:solidFill>
                  <a:srgbClr val="694117"/>
                </a:solidFill>
              </a:rPr>
              <a:t>So, what kind of spiritual muscle is built during hard times?</a:t>
            </a:r>
          </a:p>
        </p:txBody>
      </p:sp>
      <p:pic>
        <p:nvPicPr>
          <p:cNvPr id="7" name="Picture 6" descr="A hand holding a barbell&#10;&#10;Description automatically generated">
            <a:extLst>
              <a:ext uri="{FF2B5EF4-FFF2-40B4-BE49-F238E27FC236}">
                <a16:creationId xmlns:a16="http://schemas.microsoft.com/office/drawing/2014/main" id="{6D0ED516-C0BC-307A-CB25-68BA49FA4209}"/>
              </a:ext>
            </a:extLst>
          </p:cNvPr>
          <p:cNvPicPr>
            <a:picLocks noChangeAspect="1"/>
          </p:cNvPicPr>
          <p:nvPr/>
        </p:nvPicPr>
        <p:blipFill>
          <a:blip r:embed="rId3"/>
          <a:stretch>
            <a:fillRect/>
          </a:stretch>
        </p:blipFill>
        <p:spPr>
          <a:xfrm>
            <a:off x="3342640" y="3723215"/>
            <a:ext cx="2783840" cy="1900346"/>
          </a:xfrm>
          <a:prstGeom prst="rect">
            <a:avLst/>
          </a:prstGeom>
        </p:spPr>
      </p:pic>
    </p:spTree>
    <p:extLst>
      <p:ext uri="{BB962C8B-B14F-4D97-AF65-F5344CB8AC3E}">
        <p14:creationId xmlns:p14="http://schemas.microsoft.com/office/powerpoint/2010/main" val="32725431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37929" y="1421746"/>
            <a:ext cx="8640776" cy="4282621"/>
          </a:xfrm>
        </p:spPr>
        <p:txBody>
          <a:bodyPr>
            <a:normAutofit/>
          </a:bodyPr>
          <a:lstStyle/>
          <a:p>
            <a:r>
              <a:rPr lang="en-US" altLang="en-US" sz="1800" b="1" dirty="0">
                <a:solidFill>
                  <a:srgbClr val="694117"/>
                </a:solidFill>
              </a:rPr>
              <a:t>KNOW</a:t>
            </a:r>
            <a:r>
              <a:rPr lang="en-US" altLang="en-US" sz="1800" dirty="0"/>
              <a:t> </a:t>
            </a:r>
            <a:r>
              <a:rPr lang="en-US" altLang="en-US" sz="1800" i="1" dirty="0"/>
              <a:t>– Discernment, Understanding, Distinguishing, To Continue to Find Out</a:t>
            </a:r>
            <a:endParaRPr lang="en-US" altLang="en-US" sz="1800" i="1" dirty="0">
              <a:highlight>
                <a:srgbClr val="C0C0C0"/>
              </a:highlight>
            </a:endParaRPr>
          </a:p>
          <a:p>
            <a:pPr lvl="1"/>
            <a:r>
              <a:rPr lang="en-US" altLang="en-US" i="1" dirty="0" err="1"/>
              <a:t>Ginkooskontes</a:t>
            </a:r>
            <a:r>
              <a:rPr lang="en-US" altLang="en-US" i="1" dirty="0"/>
              <a:t> - Knowledge gained from personal experience. </a:t>
            </a:r>
          </a:p>
          <a:p>
            <a:pPr lvl="1"/>
            <a:r>
              <a:rPr lang="en-US" altLang="en-US" sz="1500" i="1" dirty="0"/>
              <a:t>Romans 8:28 – God causes all things…, 2 Corinthians 4:17 – Light and momentary affliction…</a:t>
            </a:r>
          </a:p>
          <a:p>
            <a:pPr>
              <a:lnSpc>
                <a:spcPct val="90000"/>
              </a:lnSpc>
            </a:pPr>
            <a:r>
              <a:rPr lang="en-US" altLang="en-US" sz="1800" b="1" dirty="0">
                <a:solidFill>
                  <a:srgbClr val="694117"/>
                </a:solidFill>
              </a:rPr>
              <a:t>TESTING </a:t>
            </a:r>
            <a:r>
              <a:rPr lang="en-US" altLang="en-US" sz="1800" dirty="0"/>
              <a:t>– Proving, As metal is purified by fire (Sterling Silver Coins)</a:t>
            </a:r>
          </a:p>
          <a:p>
            <a:pPr lvl="1">
              <a:lnSpc>
                <a:spcPct val="90000"/>
              </a:lnSpc>
            </a:pPr>
            <a:r>
              <a:rPr lang="en-US" altLang="en-US" i="1" dirty="0"/>
              <a:t>1 Peter 1:6-7; 4:12-13 – </a:t>
            </a:r>
            <a:r>
              <a:rPr lang="en-US" altLang="en-US" b="0" i="1" dirty="0"/>
              <a:t>Rejoice, even when Grieved by various trials</a:t>
            </a:r>
          </a:p>
          <a:p>
            <a:pPr lvl="1">
              <a:lnSpc>
                <a:spcPct val="90000"/>
              </a:lnSpc>
            </a:pPr>
            <a:r>
              <a:rPr lang="en-US" altLang="en-US" i="1" dirty="0"/>
              <a:t>Malachi 3.3 – </a:t>
            </a:r>
            <a:r>
              <a:rPr lang="en-US" altLang="en-US" b="0" i="1" dirty="0"/>
              <a:t>He will sit as a refiner of silver …</a:t>
            </a:r>
          </a:p>
          <a:p>
            <a:pPr>
              <a:lnSpc>
                <a:spcPct val="90000"/>
              </a:lnSpc>
            </a:pPr>
            <a:r>
              <a:rPr lang="en-US" altLang="en-US" sz="1800" b="1" dirty="0">
                <a:solidFill>
                  <a:srgbClr val="694117"/>
                </a:solidFill>
              </a:rPr>
              <a:t>FAITH</a:t>
            </a:r>
            <a:r>
              <a:rPr lang="en-US" altLang="en-US" sz="1800" dirty="0"/>
              <a:t> - </a:t>
            </a:r>
            <a:r>
              <a:rPr lang="en-US" altLang="en-US" sz="1800" i="1" dirty="0"/>
              <a:t>Trust, Confidence – In an Active Sense (1 Tim 1:12; Heb 11:1; 8-10)</a:t>
            </a:r>
          </a:p>
          <a:p>
            <a:pPr lvl="1">
              <a:lnSpc>
                <a:spcPct val="90000"/>
              </a:lnSpc>
            </a:pPr>
            <a:r>
              <a:rPr lang="en-US" altLang="en-US" i="1" dirty="0"/>
              <a:t>Commitment of One’s Life (John 1:12-13), Obedience (Heb 3:16-18)</a:t>
            </a:r>
          </a:p>
          <a:p>
            <a:pPr>
              <a:lnSpc>
                <a:spcPct val="90000"/>
              </a:lnSpc>
            </a:pPr>
            <a:r>
              <a:rPr lang="en-US" altLang="en-US" sz="1800" b="1" dirty="0">
                <a:solidFill>
                  <a:srgbClr val="694117"/>
                </a:solidFill>
              </a:rPr>
              <a:t>PRODUCES / WORKETH </a:t>
            </a:r>
            <a:r>
              <a:rPr lang="en-US" altLang="en-US" sz="1800" dirty="0"/>
              <a:t>– (</a:t>
            </a:r>
            <a:r>
              <a:rPr lang="en-US" altLang="en-US" sz="1800" dirty="0" err="1"/>
              <a:t>katergazetai</a:t>
            </a:r>
            <a:r>
              <a:rPr lang="en-US" altLang="en-US" sz="1800" dirty="0"/>
              <a:t>) To Work Out, Accomplish, this Work as a Goal</a:t>
            </a:r>
          </a:p>
          <a:p>
            <a:pPr lvl="1">
              <a:lnSpc>
                <a:spcPct val="90000"/>
              </a:lnSpc>
            </a:pPr>
            <a:r>
              <a:rPr lang="en-US" altLang="en-US" sz="1700" i="1" dirty="0"/>
              <a:t>Phil 2:12 </a:t>
            </a:r>
            <a:r>
              <a:rPr lang="en-US" altLang="en-US" sz="1700" b="0" i="1" dirty="0"/>
              <a:t>– Work out your salvation </a:t>
            </a:r>
            <a:r>
              <a:rPr lang="en-US" altLang="en-US" sz="1700" i="1" dirty="0"/>
              <a:t>/ Romans 5:3 – </a:t>
            </a:r>
            <a:r>
              <a:rPr lang="en-US" altLang="en-US" sz="1700" b="0" i="1" dirty="0"/>
              <a:t>tribulation produces perseverance</a:t>
            </a:r>
          </a:p>
          <a:p>
            <a:pPr>
              <a:lnSpc>
                <a:spcPct val="90000"/>
              </a:lnSpc>
            </a:pPr>
            <a:r>
              <a:rPr lang="en-US" altLang="en-US" sz="1800" b="1" dirty="0">
                <a:solidFill>
                  <a:srgbClr val="694117"/>
                </a:solidFill>
              </a:rPr>
              <a:t>PATIENCE</a:t>
            </a:r>
            <a:r>
              <a:rPr lang="en-US" altLang="en-US" sz="1800" dirty="0"/>
              <a:t> – To Stay, Abide Under, Stand Fast</a:t>
            </a:r>
          </a:p>
          <a:p>
            <a:pPr lvl="1">
              <a:lnSpc>
                <a:spcPct val="90000"/>
              </a:lnSpc>
            </a:pPr>
            <a:r>
              <a:rPr lang="en-US" altLang="en-US" i="1" dirty="0"/>
              <a:t>Col 1:11 – …for all patience and longsuffering with joy</a:t>
            </a:r>
          </a:p>
        </p:txBody>
      </p:sp>
      <p:sp>
        <p:nvSpPr>
          <p:cNvPr id="6" name="Rectangle 2">
            <a:extLst>
              <a:ext uri="{FF2B5EF4-FFF2-40B4-BE49-F238E27FC236}">
                <a16:creationId xmlns:a16="http://schemas.microsoft.com/office/drawing/2014/main" id="{5CD88119-1C71-594C-6979-030275B30034}"/>
              </a:ext>
            </a:extLst>
          </p:cNvPr>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Advantage of The Trials</a:t>
            </a:r>
          </a:p>
        </p:txBody>
      </p:sp>
      <p:sp>
        <p:nvSpPr>
          <p:cNvPr id="7" name="Rounded Rectangle 6">
            <a:extLst>
              <a:ext uri="{FF2B5EF4-FFF2-40B4-BE49-F238E27FC236}">
                <a16:creationId xmlns:a16="http://schemas.microsoft.com/office/drawing/2014/main" id="{C1B61B8E-AADC-B3FE-76AB-B9A3DBE7E98E}"/>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1:2-4</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37929" y="1421746"/>
            <a:ext cx="8640776" cy="4282621"/>
          </a:xfrm>
        </p:spPr>
        <p:txBody>
          <a:bodyPr>
            <a:normAutofit fontScale="92500" lnSpcReduction="20000"/>
          </a:bodyPr>
          <a:lstStyle/>
          <a:p>
            <a:pPr>
              <a:lnSpc>
                <a:spcPct val="110000"/>
              </a:lnSpc>
            </a:pPr>
            <a:r>
              <a:rPr lang="en-US" altLang="en-US" sz="1800" b="1" dirty="0">
                <a:solidFill>
                  <a:srgbClr val="694117"/>
                </a:solidFill>
              </a:rPr>
              <a:t>LET – Let it Keep on having its full effect.  It should not be interrupted,  Our choice</a:t>
            </a:r>
          </a:p>
          <a:p>
            <a:pPr lvl="1">
              <a:lnSpc>
                <a:spcPct val="110000"/>
              </a:lnSpc>
            </a:pPr>
            <a:r>
              <a:rPr lang="en-US" altLang="en-US" dirty="0"/>
              <a:t>Don’t Waist These Opportunities That God Gives To Help Us Grow.</a:t>
            </a:r>
          </a:p>
          <a:p>
            <a:pPr>
              <a:lnSpc>
                <a:spcPct val="110000"/>
              </a:lnSpc>
            </a:pPr>
            <a:r>
              <a:rPr lang="en-US" altLang="en-US" sz="1800" b="1" dirty="0">
                <a:solidFill>
                  <a:srgbClr val="694117"/>
                </a:solidFill>
              </a:rPr>
              <a:t>PERFECT WORK (</a:t>
            </a:r>
            <a:r>
              <a:rPr lang="en-US" altLang="en-US" sz="1800" b="1" dirty="0" err="1">
                <a:solidFill>
                  <a:srgbClr val="694117"/>
                </a:solidFill>
              </a:rPr>
              <a:t>teleion</a:t>
            </a:r>
            <a:r>
              <a:rPr lang="en-US" altLang="en-US" sz="1800" b="1" dirty="0">
                <a:solidFill>
                  <a:srgbClr val="694117"/>
                </a:solidFill>
              </a:rPr>
              <a:t> / ergon) – </a:t>
            </a:r>
            <a:r>
              <a:rPr lang="en-US" altLang="en-US" sz="1800" b="1" i="1" dirty="0">
                <a:solidFill>
                  <a:srgbClr val="694117"/>
                </a:solidFill>
              </a:rPr>
              <a:t>to reach the end, fulfillment, to bring something to its successful completion</a:t>
            </a:r>
          </a:p>
          <a:p>
            <a:pPr lvl="1">
              <a:lnSpc>
                <a:spcPct val="110000"/>
              </a:lnSpc>
            </a:pPr>
            <a:r>
              <a:rPr lang="en-US" altLang="en-US" dirty="0">
                <a:solidFill>
                  <a:srgbClr val="AA4700"/>
                </a:solidFill>
              </a:rPr>
              <a:t>“Work” (3) </a:t>
            </a:r>
            <a:r>
              <a:rPr lang="en-US" altLang="en-US" dirty="0"/>
              <a:t>To Reach Your Goal (telos).  </a:t>
            </a:r>
            <a:br>
              <a:rPr lang="en-US" altLang="en-US" dirty="0"/>
            </a:br>
            <a:r>
              <a:rPr lang="en-US" altLang="en-US" dirty="0"/>
              <a:t> </a:t>
            </a:r>
            <a:r>
              <a:rPr lang="en-US" altLang="en-US" dirty="0">
                <a:solidFill>
                  <a:srgbClr val="AA4700"/>
                </a:solidFill>
              </a:rPr>
              <a:t>“Work” (4) </a:t>
            </a:r>
            <a:r>
              <a:rPr lang="en-US" altLang="en-US" dirty="0"/>
              <a:t>Endurance Should Be Active,  Attain the Abundant Life.</a:t>
            </a:r>
          </a:p>
          <a:p>
            <a:pPr lvl="1">
              <a:lnSpc>
                <a:spcPct val="110000"/>
              </a:lnSpc>
            </a:pPr>
            <a:r>
              <a:rPr lang="en-US" altLang="en-US" dirty="0"/>
              <a:t>Patience enables us to bear all trials of life, and make profitable use of them, till that great day of reaching our heavenly goal! (</a:t>
            </a:r>
            <a:r>
              <a:rPr lang="en-US" altLang="en-US" i="1" dirty="0"/>
              <a:t>Surgeon who has finished school and is ready to practice; animals that are full grown and useful)</a:t>
            </a:r>
          </a:p>
          <a:p>
            <a:pPr>
              <a:lnSpc>
                <a:spcPct val="110000"/>
              </a:lnSpc>
            </a:pPr>
            <a:r>
              <a:rPr lang="en-US" altLang="en-US" sz="1800" b="1" dirty="0">
                <a:solidFill>
                  <a:srgbClr val="694117"/>
                </a:solidFill>
              </a:rPr>
              <a:t>BE PERFECT – Must Become Mature. Not Perfectionism. </a:t>
            </a:r>
          </a:p>
          <a:p>
            <a:pPr lvl="1">
              <a:lnSpc>
                <a:spcPct val="110000"/>
              </a:lnSpc>
            </a:pPr>
            <a:r>
              <a:rPr lang="en-US" altLang="en-US" b="1" dirty="0"/>
              <a:t>The “GOAL” is not everything.  There is Joy to be had on the way</a:t>
            </a:r>
          </a:p>
          <a:p>
            <a:pPr>
              <a:lnSpc>
                <a:spcPct val="110000"/>
              </a:lnSpc>
            </a:pPr>
            <a:r>
              <a:rPr lang="en-US" altLang="en-US" sz="1800" b="1" dirty="0">
                <a:solidFill>
                  <a:srgbClr val="694117"/>
                </a:solidFill>
              </a:rPr>
              <a:t>Complete, Lacking Nothing – </a:t>
            </a:r>
            <a:r>
              <a:rPr lang="en-US" altLang="en-US" sz="1800" dirty="0"/>
              <a:t>Whole, Complete, All its Parts, Lot, Assigned, </a:t>
            </a:r>
            <a:br>
              <a:rPr lang="en-US" altLang="en-US" sz="1800" dirty="0"/>
            </a:br>
            <a:r>
              <a:rPr lang="en-US" altLang="en-US" sz="1800" dirty="0"/>
              <a:t>Used of an Heir who is about to receive his Inheritance</a:t>
            </a:r>
          </a:p>
          <a:p>
            <a:pPr lvl="1">
              <a:lnSpc>
                <a:spcPct val="110000"/>
              </a:lnSpc>
            </a:pPr>
            <a:r>
              <a:rPr lang="en-US" altLang="en-US" dirty="0"/>
              <a:t>LET the Trials Come – I Will Not LET Them Rob Me Of My </a:t>
            </a:r>
            <a:br>
              <a:rPr lang="en-US" altLang="en-US" dirty="0"/>
            </a:br>
            <a:r>
              <a:rPr lang="en-US" altLang="en-US" dirty="0"/>
              <a:t>Inheritance</a:t>
            </a:r>
          </a:p>
        </p:txBody>
      </p:sp>
      <p:sp>
        <p:nvSpPr>
          <p:cNvPr id="6" name="Rectangle 2">
            <a:extLst>
              <a:ext uri="{FF2B5EF4-FFF2-40B4-BE49-F238E27FC236}">
                <a16:creationId xmlns:a16="http://schemas.microsoft.com/office/drawing/2014/main" id="{5CD88119-1C71-594C-6979-030275B30034}"/>
              </a:ext>
            </a:extLst>
          </p:cNvPr>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Advantage of The Trials</a:t>
            </a:r>
          </a:p>
        </p:txBody>
      </p:sp>
      <p:sp>
        <p:nvSpPr>
          <p:cNvPr id="7" name="Rounded Rectangle 6">
            <a:extLst>
              <a:ext uri="{FF2B5EF4-FFF2-40B4-BE49-F238E27FC236}">
                <a16:creationId xmlns:a16="http://schemas.microsoft.com/office/drawing/2014/main" id="{C1B61B8E-AADC-B3FE-76AB-B9A3DBE7E98E}"/>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1:2-4</a:t>
            </a:r>
          </a:p>
        </p:txBody>
      </p:sp>
    </p:spTree>
    <p:extLst>
      <p:ext uri="{BB962C8B-B14F-4D97-AF65-F5344CB8AC3E}">
        <p14:creationId xmlns:p14="http://schemas.microsoft.com/office/powerpoint/2010/main" val="7738752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37929" y="1251624"/>
            <a:ext cx="8640776" cy="4139082"/>
          </a:xfrm>
        </p:spPr>
        <p:txBody>
          <a:bodyPr>
            <a:normAutofit lnSpcReduction="10000"/>
          </a:bodyPr>
          <a:lstStyle/>
          <a:p>
            <a:pPr algn="ctr">
              <a:lnSpc>
                <a:spcPct val="110000"/>
              </a:lnSpc>
            </a:pPr>
            <a:r>
              <a:rPr lang="en-US" altLang="en-US" b="1" dirty="0"/>
              <a:t>TESTING OF YOUR FAITH PRODUCES…</a:t>
            </a:r>
            <a:br>
              <a:rPr lang="en-US" altLang="en-US" b="1" u="sng" dirty="0">
                <a:highlight>
                  <a:srgbClr val="C0C0C0"/>
                </a:highlight>
              </a:rPr>
            </a:br>
            <a:endParaRPr lang="en-US" altLang="en-US" b="1" u="sng" dirty="0">
              <a:highlight>
                <a:srgbClr val="C0C0C0"/>
              </a:highlight>
            </a:endParaRPr>
          </a:p>
          <a:p>
            <a:pPr>
              <a:lnSpc>
                <a:spcPct val="110000"/>
              </a:lnSpc>
            </a:pPr>
            <a:r>
              <a:rPr lang="en-US" altLang="en-US" sz="2000" b="1" dirty="0"/>
              <a:t>Patience (Vs 3) - Steadfastness, not faltering</a:t>
            </a:r>
          </a:p>
          <a:p>
            <a:pPr>
              <a:lnSpc>
                <a:spcPct val="110000"/>
              </a:lnSpc>
            </a:pPr>
            <a:r>
              <a:rPr lang="en-US" altLang="en-US" sz="2000" b="1" dirty="0"/>
              <a:t>Perfection (Vs 4) - Fulfillment, Goal, End</a:t>
            </a:r>
          </a:p>
          <a:p>
            <a:pPr>
              <a:lnSpc>
                <a:spcPct val="110000"/>
              </a:lnSpc>
            </a:pPr>
            <a:r>
              <a:rPr lang="en-US" altLang="en-US" sz="2000" b="1" dirty="0"/>
              <a:t>Complete (Vs 4) - All its parts, Not Deficient</a:t>
            </a:r>
          </a:p>
          <a:p>
            <a:pPr>
              <a:lnSpc>
                <a:spcPct val="110000"/>
              </a:lnSpc>
            </a:pPr>
            <a:r>
              <a:rPr lang="en-US" altLang="en-US" sz="2000" b="1" dirty="0"/>
              <a:t>Lacking Nothing (Vs 4) - Nothing Left Behind</a:t>
            </a:r>
          </a:p>
          <a:p>
            <a:pPr>
              <a:lnSpc>
                <a:spcPct val="110000"/>
              </a:lnSpc>
            </a:pPr>
            <a:r>
              <a:rPr lang="en-US" altLang="en-US" sz="2000" b="1" dirty="0"/>
              <a:t>Seek Wisdom (Vs 5) - Trust In God</a:t>
            </a:r>
          </a:p>
          <a:p>
            <a:pPr>
              <a:lnSpc>
                <a:spcPct val="110000"/>
              </a:lnSpc>
            </a:pPr>
            <a:r>
              <a:rPr lang="en-US" altLang="en-US" sz="2000" b="1" dirty="0"/>
              <a:t>Pure Faith (Vs 6) - Tested, No Impurities</a:t>
            </a:r>
          </a:p>
          <a:p>
            <a:pPr>
              <a:lnSpc>
                <a:spcPct val="110000"/>
              </a:lnSpc>
            </a:pPr>
            <a:r>
              <a:rPr lang="en-US" altLang="en-US" sz="2000" b="1" dirty="0"/>
              <a:t>Humility (Vs 10) - Understand Your Position</a:t>
            </a:r>
          </a:p>
          <a:p>
            <a:pPr>
              <a:lnSpc>
                <a:spcPct val="110000"/>
              </a:lnSpc>
            </a:pPr>
            <a:r>
              <a:rPr lang="en-US" altLang="en-US" sz="2000" b="1" dirty="0"/>
              <a:t>Crown of Life (Vs 12) - The Goal with Endurance</a:t>
            </a:r>
          </a:p>
          <a:p>
            <a:endParaRPr lang="en-US" altLang="en-US" i="1" dirty="0"/>
          </a:p>
        </p:txBody>
      </p:sp>
      <p:sp>
        <p:nvSpPr>
          <p:cNvPr id="6" name="Rectangle 2">
            <a:extLst>
              <a:ext uri="{FF2B5EF4-FFF2-40B4-BE49-F238E27FC236}">
                <a16:creationId xmlns:a16="http://schemas.microsoft.com/office/drawing/2014/main" id="{5CD88119-1C71-594C-6979-030275B30034}"/>
              </a:ext>
            </a:extLst>
          </p:cNvPr>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Advantage of The Trials</a:t>
            </a:r>
          </a:p>
        </p:txBody>
      </p:sp>
      <p:sp>
        <p:nvSpPr>
          <p:cNvPr id="7" name="Rounded Rectangle 6">
            <a:extLst>
              <a:ext uri="{FF2B5EF4-FFF2-40B4-BE49-F238E27FC236}">
                <a16:creationId xmlns:a16="http://schemas.microsoft.com/office/drawing/2014/main" id="{C1B61B8E-AADC-B3FE-76AB-B9A3DBE7E98E}"/>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1:2-4</a:t>
            </a:r>
          </a:p>
        </p:txBody>
      </p:sp>
      <p:sp>
        <p:nvSpPr>
          <p:cNvPr id="2" name="TextBox 1">
            <a:extLst>
              <a:ext uri="{FF2B5EF4-FFF2-40B4-BE49-F238E27FC236}">
                <a16:creationId xmlns:a16="http://schemas.microsoft.com/office/drawing/2014/main" id="{F55D485B-BEE4-9299-F909-085A9C22DB4A}"/>
              </a:ext>
            </a:extLst>
          </p:cNvPr>
          <p:cNvSpPr txBox="1"/>
          <p:nvPr/>
        </p:nvSpPr>
        <p:spPr>
          <a:xfrm>
            <a:off x="5582093" y="2408788"/>
            <a:ext cx="3396612" cy="2246769"/>
          </a:xfrm>
          <a:prstGeom prst="rect">
            <a:avLst/>
          </a:prstGeom>
          <a:solidFill>
            <a:srgbClr val="EFDFC3"/>
          </a:solidFill>
          <a:ln w="25400">
            <a:solidFill>
              <a:srgbClr val="8D501E"/>
            </a:solidFill>
          </a:ln>
        </p:spPr>
        <p:txBody>
          <a:bodyPr wrap="square" rtlCol="0">
            <a:spAutoFit/>
          </a:bodyPr>
          <a:lstStyle/>
          <a:p>
            <a:pPr algn="ctr"/>
            <a:r>
              <a:rPr lang="en-US" sz="2000" dirty="0">
                <a:solidFill>
                  <a:srgbClr val="694117"/>
                </a:solidFill>
              </a:rPr>
              <a:t>WORK</a:t>
            </a:r>
            <a:r>
              <a:rPr lang="en-US" sz="2000" dirty="0"/>
              <a:t> </a:t>
            </a:r>
            <a:r>
              <a:rPr lang="en-US" sz="2000" i="1" dirty="0"/>
              <a:t>(</a:t>
            </a:r>
            <a:r>
              <a:rPr lang="en-US" sz="2000" i="1" dirty="0" err="1"/>
              <a:t>katergazetai</a:t>
            </a:r>
            <a:r>
              <a:rPr lang="en-US" sz="2000" i="1" dirty="0"/>
              <a:t>) </a:t>
            </a:r>
            <a:br>
              <a:rPr lang="en-US" sz="2000" i="1" dirty="0"/>
            </a:br>
            <a:r>
              <a:rPr lang="en-US" sz="2000" i="1" dirty="0"/>
              <a:t>verse 3 – Toward the Goal </a:t>
            </a:r>
            <a:br>
              <a:rPr lang="en-US" sz="2000" i="1" dirty="0"/>
            </a:br>
            <a:r>
              <a:rPr lang="en-US" sz="2000" i="1" dirty="0"/>
              <a:t>(Crown – vs 12)</a:t>
            </a:r>
            <a:br>
              <a:rPr lang="en-US" sz="2000" i="1" dirty="0"/>
            </a:br>
            <a:endParaRPr lang="en-US" sz="2000" i="1" dirty="0"/>
          </a:p>
          <a:p>
            <a:pPr algn="ctr"/>
            <a:r>
              <a:rPr lang="en-US" sz="2000" dirty="0">
                <a:solidFill>
                  <a:srgbClr val="694117"/>
                </a:solidFill>
              </a:rPr>
              <a:t>WORK</a:t>
            </a:r>
            <a:r>
              <a:rPr lang="en-US" sz="2000" dirty="0"/>
              <a:t> </a:t>
            </a:r>
            <a:r>
              <a:rPr lang="en-US" sz="2000" i="1" dirty="0"/>
              <a:t>(ergon) </a:t>
            </a:r>
            <a:br>
              <a:rPr lang="en-US" sz="2000" i="1" dirty="0"/>
            </a:br>
            <a:r>
              <a:rPr lang="en-US" sz="2000" i="1" dirty="0"/>
              <a:t>verse 4 – Be active, Attain the </a:t>
            </a:r>
            <a:br>
              <a:rPr lang="en-US" sz="2000" i="1" dirty="0"/>
            </a:br>
            <a:r>
              <a:rPr lang="en-US" sz="2000" i="1" dirty="0"/>
              <a:t>Abundant Life, Joy</a:t>
            </a:r>
          </a:p>
        </p:txBody>
      </p:sp>
    </p:spTree>
    <p:extLst>
      <p:ext uri="{BB962C8B-B14F-4D97-AF65-F5344CB8AC3E}">
        <p14:creationId xmlns:p14="http://schemas.microsoft.com/office/powerpoint/2010/main" val="560218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1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ppt_x"/>
                                          </p:val>
                                        </p:tav>
                                        <p:tav tm="100000">
                                          <p:val>
                                            <p:strVal val="#ppt_x"/>
                                          </p:val>
                                        </p:tav>
                                      </p:tavLst>
                                    </p:anim>
                                    <p:anim calcmode="lin" valueType="num">
                                      <p:cBhvr additive="base">
                                        <p:cTn id="4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252579" y="516210"/>
            <a:ext cx="6638842" cy="771525"/>
          </a:xfrm>
        </p:spPr>
        <p:txBody>
          <a:bodyPr>
            <a:normAutofit/>
          </a:bodyPr>
          <a:lstStyle/>
          <a:p>
            <a:pPr algn="ctr"/>
            <a:r>
              <a:rPr lang="en-US" altLang="en-US" b="1" dirty="0">
                <a:solidFill>
                  <a:srgbClr val="694117"/>
                </a:solidFill>
                <a:latin typeface="+mn-lt"/>
              </a:rPr>
              <a:t>WHY DO TRIALS COME?</a:t>
            </a:r>
          </a:p>
        </p:txBody>
      </p:sp>
      <p:sp>
        <p:nvSpPr>
          <p:cNvPr id="6147" name="Rectangle 3"/>
          <p:cNvSpPr>
            <a:spLocks noGrp="1" noChangeArrowheads="1"/>
          </p:cNvSpPr>
          <p:nvPr>
            <p:ph type="body" idx="1"/>
          </p:nvPr>
        </p:nvSpPr>
        <p:spPr>
          <a:xfrm>
            <a:off x="525780" y="1485900"/>
            <a:ext cx="8092440" cy="3486150"/>
          </a:xfrm>
        </p:spPr>
        <p:txBody>
          <a:bodyPr/>
          <a:lstStyle/>
          <a:p>
            <a:r>
              <a:rPr lang="en-US" altLang="en-US" dirty="0">
                <a:solidFill>
                  <a:srgbClr val="694117"/>
                </a:solidFill>
              </a:rPr>
              <a:t>2 CORINTHIANS 1:4 - </a:t>
            </a:r>
            <a:r>
              <a:rPr lang="en-US" altLang="en-US" u="sng" dirty="0"/>
              <a:t>That</a:t>
            </a:r>
            <a:r>
              <a:rPr lang="en-US" altLang="en-US" dirty="0"/>
              <a:t> We Can Comfort Others</a:t>
            </a:r>
          </a:p>
          <a:p>
            <a:endParaRPr lang="en-US" altLang="en-US" dirty="0"/>
          </a:p>
          <a:p>
            <a:r>
              <a:rPr lang="en-US" altLang="en-US" dirty="0">
                <a:solidFill>
                  <a:srgbClr val="694117"/>
                </a:solidFill>
              </a:rPr>
              <a:t>2 CORINTHIANS 1:7 - </a:t>
            </a:r>
            <a:r>
              <a:rPr lang="en-US" altLang="en-US" u="sng" dirty="0"/>
              <a:t>That </a:t>
            </a:r>
            <a:r>
              <a:rPr lang="en-US" altLang="en-US" dirty="0"/>
              <a:t>You Can Partake Of His Comfort</a:t>
            </a:r>
          </a:p>
          <a:p>
            <a:endParaRPr lang="en-US" altLang="en-US" dirty="0"/>
          </a:p>
          <a:p>
            <a:r>
              <a:rPr lang="en-US" altLang="en-US" dirty="0">
                <a:solidFill>
                  <a:srgbClr val="694117"/>
                </a:solidFill>
              </a:rPr>
              <a:t>2 CORINTHIANS 1:9- </a:t>
            </a:r>
            <a:r>
              <a:rPr lang="en-US" altLang="en-US" u="sng" dirty="0"/>
              <a:t>That</a:t>
            </a:r>
            <a:r>
              <a:rPr lang="en-US" altLang="en-US" dirty="0"/>
              <a:t> We Might Trust in God and Not Ourselves</a:t>
            </a:r>
          </a:p>
          <a:p>
            <a:endParaRPr lang="en-US" altLang="en-US" dirty="0"/>
          </a:p>
          <a:p>
            <a:r>
              <a:rPr lang="en-US" altLang="en-US" dirty="0">
                <a:solidFill>
                  <a:srgbClr val="694117"/>
                </a:solidFill>
              </a:rPr>
              <a:t>2 CORINTHIANS 1:11 - </a:t>
            </a:r>
            <a:r>
              <a:rPr lang="en-US" altLang="en-US" u="sng" dirty="0"/>
              <a:t>That</a:t>
            </a:r>
            <a:r>
              <a:rPr lang="en-US" altLang="en-US" dirty="0"/>
              <a:t> God Will Receive the Glory</a:t>
            </a:r>
          </a:p>
          <a:p>
            <a:endParaRPr lang="en-US" alt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additive="base">
                                        <p:cTn id="13"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additive="base">
                                        <p:cTn id="19"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anim calcmode="lin" valueType="num">
                                      <p:cBhvr additive="base">
                                        <p:cTn id="25" dur="500" fill="hold"/>
                                        <p:tgtEl>
                                          <p:spTgt spid="6147">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Prayer: Assistance For The Trials</a:t>
            </a:r>
          </a:p>
        </p:txBody>
      </p:sp>
      <p:sp>
        <p:nvSpPr>
          <p:cNvPr id="12293" name="Rectangle 3"/>
          <p:cNvSpPr>
            <a:spLocks noGrp="1" noChangeArrowheads="1"/>
          </p:cNvSpPr>
          <p:nvPr>
            <p:ph type="body" idx="1"/>
          </p:nvPr>
        </p:nvSpPr>
        <p:spPr>
          <a:xfrm>
            <a:off x="2987749" y="1348740"/>
            <a:ext cx="5818322" cy="3909060"/>
          </a:xfrm>
        </p:spPr>
        <p:txBody>
          <a:bodyPr>
            <a:noAutofit/>
          </a:bodyPr>
          <a:lstStyle/>
          <a:p>
            <a:pPr>
              <a:lnSpc>
                <a:spcPct val="100000"/>
              </a:lnSpc>
            </a:pPr>
            <a:r>
              <a:rPr lang="en-US" altLang="en-US" sz="1600" dirty="0">
                <a:highlight>
                  <a:srgbClr val="EFDFC3"/>
                </a:highlight>
              </a:rPr>
              <a:t>We Must </a:t>
            </a:r>
            <a:r>
              <a:rPr lang="en-US" altLang="en-US" sz="1600" u="sng" dirty="0">
                <a:highlight>
                  <a:srgbClr val="EFDFC3"/>
                </a:highlight>
              </a:rPr>
              <a:t>Ask God </a:t>
            </a:r>
            <a:r>
              <a:rPr lang="en-US" altLang="en-US" sz="1600" dirty="0">
                <a:highlight>
                  <a:srgbClr val="EFDFC3"/>
                </a:highlight>
              </a:rPr>
              <a:t>– No other Source (vs 5) </a:t>
            </a:r>
            <a:r>
              <a:rPr lang="en-US" altLang="en-US" sz="1400" dirty="0"/>
              <a:t>– Mt 7.7-11, Heb 7.12</a:t>
            </a:r>
          </a:p>
          <a:p>
            <a:pPr lvl="1">
              <a:lnSpc>
                <a:spcPct val="100000"/>
              </a:lnSpc>
            </a:pPr>
            <a:r>
              <a:rPr lang="en-US" altLang="en-US" sz="1600" b="1" dirty="0"/>
              <a:t>Shows our dependence on God (Poor in Spirit Mt 5.3)</a:t>
            </a:r>
          </a:p>
          <a:p>
            <a:pPr>
              <a:lnSpc>
                <a:spcPct val="100000"/>
              </a:lnSpc>
            </a:pPr>
            <a:r>
              <a:rPr lang="en-US" altLang="en-US" sz="1600" dirty="0">
                <a:highlight>
                  <a:srgbClr val="EFDFC3"/>
                </a:highlight>
              </a:rPr>
              <a:t>We Must Ask God For </a:t>
            </a:r>
            <a:r>
              <a:rPr lang="en-US" altLang="en-US" sz="1600" u="sng" dirty="0">
                <a:highlight>
                  <a:srgbClr val="EFDFC3"/>
                </a:highlight>
              </a:rPr>
              <a:t>Wisdom</a:t>
            </a:r>
            <a:r>
              <a:rPr lang="en-US" altLang="en-US" sz="1600" dirty="0">
                <a:highlight>
                  <a:srgbClr val="EFDFC3"/>
                </a:highlight>
              </a:rPr>
              <a:t> (vs 5)</a:t>
            </a:r>
          </a:p>
          <a:p>
            <a:pPr lvl="1">
              <a:lnSpc>
                <a:spcPct val="100000"/>
              </a:lnSpc>
            </a:pPr>
            <a:r>
              <a:rPr lang="en-US" altLang="en-US" sz="1600" b="1" dirty="0"/>
              <a:t>That Which Will Help Us View Trials With “All Joy”</a:t>
            </a:r>
          </a:p>
          <a:p>
            <a:pPr>
              <a:lnSpc>
                <a:spcPct val="100000"/>
              </a:lnSpc>
            </a:pPr>
            <a:r>
              <a:rPr lang="en-US" altLang="en-US" sz="1600" dirty="0">
                <a:highlight>
                  <a:srgbClr val="EFDFC3"/>
                </a:highlight>
              </a:rPr>
              <a:t>We Must Ask God </a:t>
            </a:r>
            <a:r>
              <a:rPr lang="en-US" altLang="en-US" sz="1600" u="sng" dirty="0">
                <a:highlight>
                  <a:srgbClr val="EFDFC3"/>
                </a:highlight>
              </a:rPr>
              <a:t>“In Faith” </a:t>
            </a:r>
            <a:r>
              <a:rPr lang="en-US" altLang="en-US" sz="1600" dirty="0">
                <a:highlight>
                  <a:srgbClr val="EFDFC3"/>
                </a:highlight>
              </a:rPr>
              <a:t>(vs 6)</a:t>
            </a:r>
          </a:p>
          <a:p>
            <a:pPr lvl="1">
              <a:lnSpc>
                <a:spcPct val="100000"/>
              </a:lnSpc>
            </a:pPr>
            <a:r>
              <a:rPr lang="en-US" altLang="en-US" sz="1600" b="1" dirty="0"/>
              <a:t>A Firm Reliance, Trust, Dependence on God (Mt 8.5-13)</a:t>
            </a:r>
          </a:p>
          <a:p>
            <a:pPr lvl="1">
              <a:lnSpc>
                <a:spcPct val="100000"/>
              </a:lnSpc>
            </a:pPr>
            <a:r>
              <a:rPr lang="en-US" altLang="en-US" sz="1600" b="1" dirty="0"/>
              <a:t>Coupled With A Willingness To Obey</a:t>
            </a:r>
          </a:p>
          <a:p>
            <a:pPr>
              <a:lnSpc>
                <a:spcPct val="100000"/>
              </a:lnSpc>
            </a:pPr>
            <a:r>
              <a:rPr lang="en-US" altLang="en-US" sz="1600" dirty="0">
                <a:highlight>
                  <a:srgbClr val="EFDFC3"/>
                </a:highlight>
              </a:rPr>
              <a:t>We Must Ask God </a:t>
            </a:r>
            <a:r>
              <a:rPr lang="en-US" altLang="en-US" sz="1600" u="sng" dirty="0">
                <a:highlight>
                  <a:srgbClr val="EFDFC3"/>
                </a:highlight>
              </a:rPr>
              <a:t>“Without Doubting” Double Mind </a:t>
            </a:r>
            <a:r>
              <a:rPr lang="en-US" altLang="en-US" sz="1600" dirty="0">
                <a:highlight>
                  <a:srgbClr val="EFDFC3"/>
                </a:highlight>
              </a:rPr>
              <a:t>(vs 6 &amp; 8)</a:t>
            </a:r>
          </a:p>
          <a:p>
            <a:pPr lvl="1">
              <a:lnSpc>
                <a:spcPct val="100000"/>
              </a:lnSpc>
            </a:pPr>
            <a:r>
              <a:rPr lang="en-US" altLang="en-US" sz="1600" b="1" dirty="0"/>
              <a:t>Divided In One’s Mind, An Inner Battle, Unwavering</a:t>
            </a:r>
          </a:p>
          <a:p>
            <a:pPr lvl="1">
              <a:lnSpc>
                <a:spcPct val="100000"/>
              </a:lnSpc>
            </a:pPr>
            <a:r>
              <a:rPr lang="en-US" altLang="en-US" sz="1600" b="1" dirty="0"/>
              <a:t>Tossed (</a:t>
            </a:r>
            <a:r>
              <a:rPr lang="en-US" altLang="en-US" sz="1600" b="1" dirty="0" err="1"/>
              <a:t>rhipis</a:t>
            </a:r>
            <a:r>
              <a:rPr lang="en-US" altLang="en-US" sz="1600" b="1" dirty="0"/>
              <a:t>) – bellows, to fan the flame – Eph 4.4</a:t>
            </a:r>
          </a:p>
          <a:p>
            <a:pPr>
              <a:lnSpc>
                <a:spcPct val="100000"/>
              </a:lnSpc>
            </a:pPr>
            <a:r>
              <a:rPr lang="en-US" altLang="en-US" sz="1600" dirty="0">
                <a:highlight>
                  <a:srgbClr val="EFDFC3"/>
                </a:highlight>
              </a:rPr>
              <a:t>God Gives </a:t>
            </a:r>
            <a:r>
              <a:rPr lang="en-US" altLang="en-US" sz="1600" u="sng" dirty="0">
                <a:highlight>
                  <a:srgbClr val="EFDFC3"/>
                </a:highlight>
              </a:rPr>
              <a:t>Liberally</a:t>
            </a:r>
            <a:r>
              <a:rPr lang="en-US" altLang="en-US" sz="1600" dirty="0">
                <a:highlight>
                  <a:srgbClr val="EFDFC3"/>
                </a:highlight>
              </a:rPr>
              <a:t> (vs 5) – God Will Give Without Reproach</a:t>
            </a:r>
          </a:p>
          <a:p>
            <a:pPr lvl="1">
              <a:lnSpc>
                <a:spcPct val="100000"/>
              </a:lnSpc>
            </a:pPr>
            <a:r>
              <a:rPr lang="en-US" altLang="en-US" sz="1600" b="1" dirty="0"/>
              <a:t>“</a:t>
            </a:r>
            <a:r>
              <a:rPr lang="en-US" altLang="en-US" sz="1600" b="1" dirty="0" err="1"/>
              <a:t>Haploos</a:t>
            </a:r>
            <a:r>
              <a:rPr lang="en-US" altLang="en-US" sz="1600" b="1" dirty="0"/>
              <a:t>” – (1) to Spread Out (2) Singly,</a:t>
            </a:r>
            <a:br>
              <a:rPr lang="en-US" altLang="en-US" sz="1600" b="1" dirty="0"/>
            </a:br>
            <a:r>
              <a:rPr lang="en-US" altLang="en-US" sz="1600" b="1" dirty="0"/>
              <a:t> (3) Naturally</a:t>
            </a:r>
          </a:p>
        </p:txBody>
      </p:sp>
      <p:sp>
        <p:nvSpPr>
          <p:cNvPr id="2" name="Rounded Rectangle 1">
            <a:extLst>
              <a:ext uri="{FF2B5EF4-FFF2-40B4-BE49-F238E27FC236}">
                <a16:creationId xmlns:a16="http://schemas.microsoft.com/office/drawing/2014/main" id="{B608E521-9C3D-DD66-BC56-1724730077B3}"/>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1:5-8</a:t>
            </a:r>
          </a:p>
        </p:txBody>
      </p:sp>
      <p:sp>
        <p:nvSpPr>
          <p:cNvPr id="3" name="TextBox 2">
            <a:extLst>
              <a:ext uri="{FF2B5EF4-FFF2-40B4-BE49-F238E27FC236}">
                <a16:creationId xmlns:a16="http://schemas.microsoft.com/office/drawing/2014/main" id="{45759D29-A635-395A-8EAA-6683E163BFA6}"/>
              </a:ext>
            </a:extLst>
          </p:cNvPr>
          <p:cNvSpPr txBox="1"/>
          <p:nvPr/>
        </p:nvSpPr>
        <p:spPr>
          <a:xfrm>
            <a:off x="180753" y="1348740"/>
            <a:ext cx="2732568" cy="4016484"/>
          </a:xfrm>
          <a:prstGeom prst="rect">
            <a:avLst/>
          </a:prstGeom>
          <a:solidFill>
            <a:srgbClr val="EFDFC3"/>
          </a:solidFill>
          <a:ln w="25400">
            <a:solidFill>
              <a:srgbClr val="8D501E"/>
            </a:solidFill>
          </a:ln>
        </p:spPr>
        <p:txBody>
          <a:bodyPr wrap="square" rtlCol="0">
            <a:spAutoFit/>
          </a:bodyPr>
          <a:lstStyle/>
          <a:p>
            <a:pPr algn="ctr"/>
            <a:r>
              <a:rPr lang="en-US" sz="1700" dirty="0">
                <a:solidFill>
                  <a:srgbClr val="AA4700"/>
                </a:solidFill>
              </a:rPr>
              <a:t>James 1:5-8 </a:t>
            </a:r>
            <a:r>
              <a:rPr lang="en-US" sz="1700" dirty="0"/>
              <a:t>If any of you lacks </a:t>
            </a:r>
            <a:r>
              <a:rPr lang="en-US" sz="1700" u="sng" dirty="0"/>
              <a:t>wisdom</a:t>
            </a:r>
            <a:r>
              <a:rPr lang="en-US" sz="1700" dirty="0"/>
              <a:t>, let him </a:t>
            </a:r>
            <a:r>
              <a:rPr lang="en-US" sz="1700" u="sng" dirty="0"/>
              <a:t>ask</a:t>
            </a:r>
            <a:r>
              <a:rPr lang="en-US" sz="1700" dirty="0"/>
              <a:t> God, who gives </a:t>
            </a:r>
            <a:r>
              <a:rPr lang="en-US" sz="1700" u="sng" dirty="0"/>
              <a:t>generously to all </a:t>
            </a:r>
            <a:r>
              <a:rPr lang="en-US" sz="1700" dirty="0"/>
              <a:t>without reproach, and it will be given him. (6) But let him ask </a:t>
            </a:r>
            <a:r>
              <a:rPr lang="en-US" sz="1700" u="sng" dirty="0"/>
              <a:t>in faith</a:t>
            </a:r>
            <a:r>
              <a:rPr lang="en-US" sz="1700" dirty="0"/>
              <a:t>, with </a:t>
            </a:r>
            <a:r>
              <a:rPr lang="en-US" sz="1700" u="sng" dirty="0"/>
              <a:t>no doubting</a:t>
            </a:r>
            <a:r>
              <a:rPr lang="en-US" sz="1700" dirty="0"/>
              <a:t>, for the one who doubts is like a wave of the sea that is driven and tossed by the wind.  (7) For that person must not suppose that he will receive anything from the Lord; (8) he is a double-minded man, unstable in all his ways.</a:t>
            </a:r>
          </a:p>
        </p:txBody>
      </p:sp>
    </p:spTree>
    <p:extLst>
      <p:ext uri="{BB962C8B-B14F-4D97-AF65-F5344CB8AC3E}">
        <p14:creationId xmlns:p14="http://schemas.microsoft.com/office/powerpoint/2010/main" val="2634199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anim calcmode="lin" valueType="num">
                                      <p:cBhvr additive="base">
                                        <p:cTn id="11" dur="500" fill="hold"/>
                                        <p:tgtEl>
                                          <p:spTgt spid="1229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 calcmode="lin" valueType="num">
                                      <p:cBhvr additive="base">
                                        <p:cTn id="17" dur="500" fill="hold"/>
                                        <p:tgtEl>
                                          <p:spTgt spid="1229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293">
                                            <p:txEl>
                                              <p:pRg st="3" end="3"/>
                                            </p:txEl>
                                          </p:spTgt>
                                        </p:tgtEl>
                                        <p:attrNameLst>
                                          <p:attrName>style.visibility</p:attrName>
                                        </p:attrNameLst>
                                      </p:cBhvr>
                                      <p:to>
                                        <p:strVal val="visible"/>
                                      </p:to>
                                    </p:set>
                                    <p:anim calcmode="lin" valueType="num">
                                      <p:cBhvr additive="base">
                                        <p:cTn id="21" dur="500" fill="hold"/>
                                        <p:tgtEl>
                                          <p:spTgt spid="1229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29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293">
                                            <p:txEl>
                                              <p:pRg st="4" end="4"/>
                                            </p:txEl>
                                          </p:spTgt>
                                        </p:tgtEl>
                                        <p:attrNameLst>
                                          <p:attrName>style.visibility</p:attrName>
                                        </p:attrNameLst>
                                      </p:cBhvr>
                                      <p:to>
                                        <p:strVal val="visible"/>
                                      </p:to>
                                    </p:set>
                                    <p:anim calcmode="lin" valueType="num">
                                      <p:cBhvr additive="base">
                                        <p:cTn id="27" dur="500" fill="hold"/>
                                        <p:tgtEl>
                                          <p:spTgt spid="1229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29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93">
                                            <p:txEl>
                                              <p:pRg st="5" end="5"/>
                                            </p:txEl>
                                          </p:spTgt>
                                        </p:tgtEl>
                                        <p:attrNameLst>
                                          <p:attrName>style.visibility</p:attrName>
                                        </p:attrNameLst>
                                      </p:cBhvr>
                                      <p:to>
                                        <p:strVal val="visible"/>
                                      </p:to>
                                    </p:set>
                                    <p:anim calcmode="lin" valueType="num">
                                      <p:cBhvr additive="base">
                                        <p:cTn id="31" dur="500" fill="hold"/>
                                        <p:tgtEl>
                                          <p:spTgt spid="1229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293">
                                            <p:txEl>
                                              <p:pRg st="6" end="6"/>
                                            </p:txEl>
                                          </p:spTgt>
                                        </p:tgtEl>
                                        <p:attrNameLst>
                                          <p:attrName>style.visibility</p:attrName>
                                        </p:attrNameLst>
                                      </p:cBhvr>
                                      <p:to>
                                        <p:strVal val="visible"/>
                                      </p:to>
                                    </p:set>
                                    <p:anim calcmode="lin" valueType="num">
                                      <p:cBhvr additive="base">
                                        <p:cTn id="35" dur="500" fill="hold"/>
                                        <p:tgtEl>
                                          <p:spTgt spid="1229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29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293">
                                            <p:txEl>
                                              <p:pRg st="7" end="7"/>
                                            </p:txEl>
                                          </p:spTgt>
                                        </p:tgtEl>
                                        <p:attrNameLst>
                                          <p:attrName>style.visibility</p:attrName>
                                        </p:attrNameLst>
                                      </p:cBhvr>
                                      <p:to>
                                        <p:strVal val="visible"/>
                                      </p:to>
                                    </p:set>
                                    <p:anim calcmode="lin" valueType="num">
                                      <p:cBhvr additive="base">
                                        <p:cTn id="41" dur="500" fill="hold"/>
                                        <p:tgtEl>
                                          <p:spTgt spid="1229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29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293">
                                            <p:txEl>
                                              <p:pRg st="8" end="8"/>
                                            </p:txEl>
                                          </p:spTgt>
                                        </p:tgtEl>
                                        <p:attrNameLst>
                                          <p:attrName>style.visibility</p:attrName>
                                        </p:attrNameLst>
                                      </p:cBhvr>
                                      <p:to>
                                        <p:strVal val="visible"/>
                                      </p:to>
                                    </p:set>
                                    <p:anim calcmode="lin" valueType="num">
                                      <p:cBhvr additive="base">
                                        <p:cTn id="45" dur="500" fill="hold"/>
                                        <p:tgtEl>
                                          <p:spTgt spid="1229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29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293">
                                            <p:txEl>
                                              <p:pRg st="9" end="9"/>
                                            </p:txEl>
                                          </p:spTgt>
                                        </p:tgtEl>
                                        <p:attrNameLst>
                                          <p:attrName>style.visibility</p:attrName>
                                        </p:attrNameLst>
                                      </p:cBhvr>
                                      <p:to>
                                        <p:strVal val="visible"/>
                                      </p:to>
                                    </p:set>
                                    <p:anim calcmode="lin" valueType="num">
                                      <p:cBhvr additive="base">
                                        <p:cTn id="49" dur="500" fill="hold"/>
                                        <p:tgtEl>
                                          <p:spTgt spid="1229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293">
                                            <p:txEl>
                                              <p:pRg st="10" end="10"/>
                                            </p:txEl>
                                          </p:spTgt>
                                        </p:tgtEl>
                                        <p:attrNameLst>
                                          <p:attrName>style.visibility</p:attrName>
                                        </p:attrNameLst>
                                      </p:cBhvr>
                                      <p:to>
                                        <p:strVal val="visible"/>
                                      </p:to>
                                    </p:set>
                                    <p:anim calcmode="lin" valueType="num">
                                      <p:cBhvr additive="base">
                                        <p:cTn id="55" dur="500" fill="hold"/>
                                        <p:tgtEl>
                                          <p:spTgt spid="1229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29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293">
                                            <p:txEl>
                                              <p:pRg st="11" end="11"/>
                                            </p:txEl>
                                          </p:spTgt>
                                        </p:tgtEl>
                                        <p:attrNameLst>
                                          <p:attrName>style.visibility</p:attrName>
                                        </p:attrNameLst>
                                      </p:cBhvr>
                                      <p:to>
                                        <p:strVal val="visible"/>
                                      </p:to>
                                    </p:set>
                                    <p:anim calcmode="lin" valueType="num">
                                      <p:cBhvr additive="base">
                                        <p:cTn id="59" dur="500" fill="hold"/>
                                        <p:tgtEl>
                                          <p:spTgt spid="1229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29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Common Ground Question…</a:t>
            </a:r>
          </a:p>
        </p:txBody>
      </p:sp>
      <p:sp>
        <p:nvSpPr>
          <p:cNvPr id="12293" name="Rectangle 3"/>
          <p:cNvSpPr>
            <a:spLocks noGrp="1" noChangeArrowheads="1"/>
          </p:cNvSpPr>
          <p:nvPr>
            <p:ph type="body" idx="1"/>
          </p:nvPr>
        </p:nvSpPr>
        <p:spPr>
          <a:xfrm>
            <a:off x="628650" y="1502026"/>
            <a:ext cx="8005970" cy="1464694"/>
          </a:xfrm>
        </p:spPr>
        <p:txBody>
          <a:bodyPr>
            <a:normAutofit/>
          </a:bodyPr>
          <a:lstStyle/>
          <a:p>
            <a:pPr marL="0" indent="0" algn="ctr">
              <a:buNone/>
            </a:pPr>
            <a:r>
              <a:rPr lang="en-US" altLang="en-US" sz="2400" baseline="30000" dirty="0">
                <a:latin typeface="+mj-lt"/>
              </a:rPr>
              <a:t>5</a:t>
            </a:r>
            <a:r>
              <a:rPr lang="en-US" altLang="en-US" sz="2400" dirty="0">
                <a:latin typeface="+mj-lt"/>
              </a:rPr>
              <a:t> But if any of you lacks wisdom, let him ask of God,</a:t>
            </a:r>
            <a:br>
              <a:rPr lang="en-US" altLang="en-US" sz="2400" dirty="0">
                <a:latin typeface="+mj-lt"/>
              </a:rPr>
            </a:br>
            <a:r>
              <a:rPr lang="en-US" altLang="en-US" sz="2400" dirty="0">
                <a:latin typeface="+mj-lt"/>
              </a:rPr>
              <a:t> who gives to all generously and without reproach,</a:t>
            </a:r>
            <a:br>
              <a:rPr lang="en-US" altLang="en-US" sz="2400" dirty="0">
                <a:latin typeface="+mj-lt"/>
              </a:rPr>
            </a:br>
            <a:r>
              <a:rPr lang="en-US" altLang="en-US" sz="2400" dirty="0">
                <a:latin typeface="+mj-lt"/>
              </a:rPr>
              <a:t> and </a:t>
            </a:r>
            <a:r>
              <a:rPr lang="en-US" altLang="en-US" sz="2400" u="sng" dirty="0">
                <a:solidFill>
                  <a:srgbClr val="8D501E"/>
                </a:solidFill>
                <a:latin typeface="+mj-lt"/>
              </a:rPr>
              <a:t>it will be given to him</a:t>
            </a:r>
            <a:r>
              <a:rPr lang="en-US" altLang="en-US" sz="2400" dirty="0">
                <a:latin typeface="+mj-lt"/>
              </a:rPr>
              <a:t>. </a:t>
            </a:r>
          </a:p>
        </p:txBody>
      </p:sp>
      <p:sp>
        <p:nvSpPr>
          <p:cNvPr id="2" name="Rounded Rectangle 1">
            <a:extLst>
              <a:ext uri="{FF2B5EF4-FFF2-40B4-BE49-F238E27FC236}">
                <a16:creationId xmlns:a16="http://schemas.microsoft.com/office/drawing/2014/main" id="{B608E521-9C3D-DD66-BC56-1724730077B3}"/>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1:5-8</a:t>
            </a:r>
          </a:p>
        </p:txBody>
      </p:sp>
      <p:sp>
        <p:nvSpPr>
          <p:cNvPr id="3" name="Rounded Rectangle 2">
            <a:extLst>
              <a:ext uri="{FF2B5EF4-FFF2-40B4-BE49-F238E27FC236}">
                <a16:creationId xmlns:a16="http://schemas.microsoft.com/office/drawing/2014/main" id="{BAF69099-FE21-6BF0-9B93-06C79EA1E5C8}"/>
              </a:ext>
            </a:extLst>
          </p:cNvPr>
          <p:cNvSpPr/>
          <p:nvPr/>
        </p:nvSpPr>
        <p:spPr>
          <a:xfrm>
            <a:off x="902997" y="2857500"/>
            <a:ext cx="7338005" cy="70124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What challenges led Moses (Ps. 90:12), Solomon (1 Kings 3:6-14),</a:t>
            </a:r>
            <a:br>
              <a:rPr lang="en-US" altLang="en-US" sz="2000" i="1" dirty="0">
                <a:solidFill>
                  <a:srgbClr val="694117"/>
                </a:solidFill>
              </a:rPr>
            </a:br>
            <a:r>
              <a:rPr lang="en-US" altLang="en-US" sz="2000" i="1" dirty="0">
                <a:solidFill>
                  <a:srgbClr val="694117"/>
                </a:solidFill>
              </a:rPr>
              <a:t> &amp; Daniel (Daniel 1:8, 17, 2:16-23) to seek God’s wisdom?</a:t>
            </a:r>
          </a:p>
        </p:txBody>
      </p:sp>
      <p:pic>
        <p:nvPicPr>
          <p:cNvPr id="5" name="Picture 4" descr="A silhouette of a person praying&#10;&#10;Description automatically generated">
            <a:extLst>
              <a:ext uri="{FF2B5EF4-FFF2-40B4-BE49-F238E27FC236}">
                <a16:creationId xmlns:a16="http://schemas.microsoft.com/office/drawing/2014/main" id="{236D67C5-A32A-3549-7302-207450E8C38B}"/>
              </a:ext>
            </a:extLst>
          </p:cNvPr>
          <p:cNvPicPr>
            <a:picLocks noChangeAspect="1"/>
          </p:cNvPicPr>
          <p:nvPr/>
        </p:nvPicPr>
        <p:blipFill>
          <a:blip r:embed="rId3"/>
          <a:stretch>
            <a:fillRect/>
          </a:stretch>
        </p:blipFill>
        <p:spPr>
          <a:xfrm>
            <a:off x="3514725" y="3694480"/>
            <a:ext cx="2152650" cy="1799230"/>
          </a:xfrm>
          <a:prstGeom prst="rect">
            <a:avLst/>
          </a:prstGeom>
        </p:spPr>
      </p:pic>
    </p:spTree>
    <p:extLst>
      <p:ext uri="{BB962C8B-B14F-4D97-AF65-F5344CB8AC3E}">
        <p14:creationId xmlns:p14="http://schemas.microsoft.com/office/powerpoint/2010/main" val="365033526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Financial Circumstances: Example of The Trials</a:t>
            </a:r>
          </a:p>
        </p:txBody>
      </p:sp>
      <p:sp>
        <p:nvSpPr>
          <p:cNvPr id="2" name="Rounded Rectangle 1">
            <a:extLst>
              <a:ext uri="{FF2B5EF4-FFF2-40B4-BE49-F238E27FC236}">
                <a16:creationId xmlns:a16="http://schemas.microsoft.com/office/drawing/2014/main" id="{B608E521-9C3D-DD66-BC56-1724730077B3}"/>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1:9-11</a:t>
            </a:r>
          </a:p>
        </p:txBody>
      </p:sp>
      <p:sp>
        <p:nvSpPr>
          <p:cNvPr id="5" name="Content Placeholder 4">
            <a:extLst>
              <a:ext uri="{FF2B5EF4-FFF2-40B4-BE49-F238E27FC236}">
                <a16:creationId xmlns:a16="http://schemas.microsoft.com/office/drawing/2014/main" id="{F34295A3-6E6F-6B29-78A6-B38DBE6D36CB}"/>
              </a:ext>
            </a:extLst>
          </p:cNvPr>
          <p:cNvSpPr>
            <a:spLocks noGrp="1"/>
          </p:cNvSpPr>
          <p:nvPr>
            <p:ph idx="1"/>
          </p:nvPr>
        </p:nvSpPr>
        <p:spPr>
          <a:xfrm>
            <a:off x="628650" y="1478822"/>
            <a:ext cx="7886700" cy="3626115"/>
          </a:xfrm>
        </p:spPr>
        <p:txBody>
          <a:bodyPr>
            <a:normAutofit fontScale="92500"/>
          </a:bodyPr>
          <a:lstStyle/>
          <a:p>
            <a:pPr algn="ctr"/>
            <a:r>
              <a:rPr lang="en-US" sz="2400" dirty="0">
                <a:solidFill>
                  <a:schemeClr val="tx1"/>
                </a:solidFill>
                <a:latin typeface="+mj-lt"/>
              </a:rPr>
              <a:t>Poverty and Wealth. Both circumstances can bring their own temptations, and wisdom is needed to live godly in both situations. </a:t>
            </a:r>
          </a:p>
          <a:p>
            <a:pPr algn="ctr"/>
            <a:endParaRPr lang="en-US" sz="1700" dirty="0">
              <a:solidFill>
                <a:schemeClr val="tx1"/>
              </a:solidFill>
              <a:latin typeface="+mj-lt"/>
            </a:endParaRPr>
          </a:p>
          <a:p>
            <a:pPr algn="ctr"/>
            <a:r>
              <a:rPr lang="en-US" sz="2400" dirty="0">
                <a:solidFill>
                  <a:schemeClr val="tx1"/>
                </a:solidFill>
                <a:latin typeface="+mj-lt"/>
              </a:rPr>
              <a:t>The double-minded man who was unstable in everything – </a:t>
            </a:r>
            <a:br>
              <a:rPr lang="en-US" sz="2400" dirty="0">
                <a:solidFill>
                  <a:schemeClr val="tx1"/>
                </a:solidFill>
                <a:latin typeface="+mj-lt"/>
              </a:rPr>
            </a:br>
            <a:r>
              <a:rPr lang="en-US" sz="2400" dirty="0">
                <a:solidFill>
                  <a:schemeClr val="tx1"/>
                </a:solidFill>
                <a:latin typeface="+mj-lt"/>
              </a:rPr>
              <a:t> such a man has the wrong view of life. He thinks that if he is poor,</a:t>
            </a:r>
            <a:br>
              <a:rPr lang="en-US" sz="2400" dirty="0">
                <a:solidFill>
                  <a:schemeClr val="tx1"/>
                </a:solidFill>
                <a:latin typeface="+mj-lt"/>
              </a:rPr>
            </a:br>
            <a:r>
              <a:rPr lang="en-US" sz="2400" dirty="0">
                <a:solidFill>
                  <a:schemeClr val="tx1"/>
                </a:solidFill>
                <a:latin typeface="+mj-lt"/>
              </a:rPr>
              <a:t> he is forsaken of God and that if he is wealthy,</a:t>
            </a:r>
            <a:br>
              <a:rPr lang="en-US" sz="2400" dirty="0">
                <a:solidFill>
                  <a:schemeClr val="tx1"/>
                </a:solidFill>
                <a:latin typeface="+mj-lt"/>
              </a:rPr>
            </a:br>
            <a:r>
              <a:rPr lang="en-US" sz="2400" dirty="0">
                <a:solidFill>
                  <a:schemeClr val="tx1"/>
                </a:solidFill>
                <a:latin typeface="+mj-lt"/>
              </a:rPr>
              <a:t> he is blessed of God.</a:t>
            </a:r>
          </a:p>
          <a:p>
            <a:pPr algn="ctr"/>
            <a:endParaRPr lang="en-US" sz="1700" dirty="0">
              <a:solidFill>
                <a:schemeClr val="tx1"/>
              </a:solidFill>
              <a:latin typeface="+mj-lt"/>
            </a:endParaRPr>
          </a:p>
          <a:p>
            <a:pPr algn="ctr"/>
            <a:r>
              <a:rPr lang="en-US" sz="2400" dirty="0">
                <a:solidFill>
                  <a:schemeClr val="tx1"/>
                </a:solidFill>
                <a:latin typeface="+mj-lt"/>
              </a:rPr>
              <a:t>The trials that believers encounter often cause a reassessment</a:t>
            </a:r>
            <a:br>
              <a:rPr lang="en-US" sz="2400" dirty="0">
                <a:solidFill>
                  <a:schemeClr val="tx1"/>
                </a:solidFill>
                <a:latin typeface="+mj-lt"/>
              </a:rPr>
            </a:br>
            <a:r>
              <a:rPr lang="en-US" sz="2400" dirty="0">
                <a:solidFill>
                  <a:schemeClr val="tx1"/>
                </a:solidFill>
                <a:latin typeface="+mj-lt"/>
              </a:rPr>
              <a:t> of life's real values - What is truly important?</a:t>
            </a:r>
          </a:p>
          <a:p>
            <a:endParaRPr lang="en-US" dirty="0">
              <a:latin typeface="+mj-lt"/>
            </a:endParaRPr>
          </a:p>
        </p:txBody>
      </p:sp>
    </p:spTree>
    <p:extLst>
      <p:ext uri="{BB962C8B-B14F-4D97-AF65-F5344CB8AC3E}">
        <p14:creationId xmlns:p14="http://schemas.microsoft.com/office/powerpoint/2010/main" val="36972015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Financial Circumstances: Example of The Trials</a:t>
            </a:r>
          </a:p>
        </p:txBody>
      </p:sp>
      <p:sp>
        <p:nvSpPr>
          <p:cNvPr id="12293" name="Rectangle 3"/>
          <p:cNvSpPr>
            <a:spLocks noGrp="1" noChangeArrowheads="1"/>
          </p:cNvSpPr>
          <p:nvPr>
            <p:ph type="body" idx="1"/>
          </p:nvPr>
        </p:nvSpPr>
        <p:spPr>
          <a:xfrm>
            <a:off x="712381" y="1348740"/>
            <a:ext cx="8093690" cy="3909060"/>
          </a:xfrm>
        </p:spPr>
        <p:txBody>
          <a:bodyPr>
            <a:noAutofit/>
          </a:bodyPr>
          <a:lstStyle/>
          <a:p>
            <a:pPr algn="ctr"/>
            <a:r>
              <a:rPr lang="en-US" altLang="en-US" sz="1800" i="1" dirty="0"/>
              <a:t>“My brethren, count it all joy when you fall into various trials…</a:t>
            </a:r>
            <a:r>
              <a:rPr lang="en-US" altLang="en-US" sz="1800" i="1" u="sng" dirty="0"/>
              <a:t>moreover</a:t>
            </a:r>
            <a:r>
              <a:rPr lang="en-US" altLang="en-US" sz="1800" i="1" dirty="0"/>
              <a:t>, let the brother of low degree rejoice in his exaltation.”</a:t>
            </a:r>
            <a:br>
              <a:rPr lang="en-US" altLang="en-US" sz="1800" i="1" dirty="0"/>
            </a:br>
            <a:endParaRPr lang="en-US" altLang="en-US" sz="1800" i="1" dirty="0"/>
          </a:p>
          <a:p>
            <a:r>
              <a:rPr lang="en-US" altLang="en-US" sz="1800" b="1" dirty="0">
                <a:solidFill>
                  <a:srgbClr val="694117"/>
                </a:solidFill>
              </a:rPr>
              <a:t>The “Lowly” Brother </a:t>
            </a:r>
            <a:r>
              <a:rPr lang="en-US" altLang="en-US" sz="2400" dirty="0"/>
              <a:t>– </a:t>
            </a:r>
            <a:r>
              <a:rPr lang="en-US" altLang="en-US" sz="1800" b="1" dirty="0"/>
              <a:t>Remember the Unsearchable Riches in Christ (Eph 3.8)</a:t>
            </a:r>
          </a:p>
          <a:p>
            <a:pPr lvl="1"/>
            <a:r>
              <a:rPr lang="en-US" altLang="en-US" dirty="0"/>
              <a:t>“</a:t>
            </a:r>
            <a:r>
              <a:rPr lang="en-US" altLang="en-US" dirty="0" err="1"/>
              <a:t>tapeinos</a:t>
            </a:r>
            <a:r>
              <a:rPr lang="en-US" altLang="en-US" dirty="0"/>
              <a:t>” - Meaning – Does not rise far above the ground</a:t>
            </a:r>
          </a:p>
          <a:p>
            <a:pPr lvl="1"/>
            <a:r>
              <a:rPr lang="en-US" altLang="en-US" dirty="0"/>
              <a:t>Glory in his exaltation (You are high, when you are low)</a:t>
            </a:r>
          </a:p>
          <a:p>
            <a:r>
              <a:rPr lang="en-US" altLang="en-US" sz="1800" b="1" dirty="0">
                <a:solidFill>
                  <a:srgbClr val="694117"/>
                </a:solidFill>
              </a:rPr>
              <a:t>The “Rich” Brother </a:t>
            </a:r>
            <a:r>
              <a:rPr lang="en-US" altLang="en-US" sz="1800" dirty="0"/>
              <a:t>- </a:t>
            </a:r>
            <a:r>
              <a:rPr lang="en-US" altLang="en-US" sz="1800" b="1" dirty="0"/>
              <a:t>Gain the whole world and lose your soul?  Mark 8.36</a:t>
            </a:r>
          </a:p>
          <a:p>
            <a:pPr lvl="1"/>
            <a:r>
              <a:rPr lang="en-US" altLang="en-US" dirty="0"/>
              <a:t>In his humiliation</a:t>
            </a:r>
          </a:p>
          <a:p>
            <a:pPr lvl="1"/>
            <a:r>
              <a:rPr lang="en-US" altLang="en-US" dirty="0"/>
              <a:t>Wealth Does Not Last (circumstances change). </a:t>
            </a:r>
          </a:p>
          <a:p>
            <a:pPr lvl="2"/>
            <a:r>
              <a:rPr lang="en-US" altLang="en-US" dirty="0"/>
              <a:t>They come and go</a:t>
            </a:r>
            <a:r>
              <a:rPr lang="en-US" altLang="en-US" i="1" dirty="0"/>
              <a:t>. Luke 12.15 – life is not measured by possessions</a:t>
            </a:r>
          </a:p>
          <a:p>
            <a:pPr lvl="1"/>
            <a:r>
              <a:rPr lang="en-US" altLang="en-US" dirty="0"/>
              <a:t>Where is your trust? </a:t>
            </a:r>
            <a:r>
              <a:rPr lang="en-US" altLang="en-US" sz="1425" i="1" dirty="0"/>
              <a:t>Luke 12.20 – Building Bigger Better Barns</a:t>
            </a:r>
          </a:p>
          <a:p>
            <a:pPr lvl="1"/>
            <a:r>
              <a:rPr lang="en-US" altLang="en-US" dirty="0"/>
              <a:t>When you are brought low - rejoice.</a:t>
            </a:r>
          </a:p>
          <a:p>
            <a:pPr>
              <a:lnSpc>
                <a:spcPct val="100000"/>
              </a:lnSpc>
            </a:pPr>
            <a:endParaRPr lang="en-US" altLang="en-US" sz="1600" b="1" dirty="0"/>
          </a:p>
        </p:txBody>
      </p:sp>
      <p:sp>
        <p:nvSpPr>
          <p:cNvPr id="2" name="Rounded Rectangle 1">
            <a:extLst>
              <a:ext uri="{FF2B5EF4-FFF2-40B4-BE49-F238E27FC236}">
                <a16:creationId xmlns:a16="http://schemas.microsoft.com/office/drawing/2014/main" id="{B608E521-9C3D-DD66-BC56-1724730077B3}"/>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1:9-11</a:t>
            </a:r>
          </a:p>
        </p:txBody>
      </p:sp>
    </p:spTree>
    <p:extLst>
      <p:ext uri="{BB962C8B-B14F-4D97-AF65-F5344CB8AC3E}">
        <p14:creationId xmlns:p14="http://schemas.microsoft.com/office/powerpoint/2010/main" val="1883932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3">
                                            <p:txEl>
                                              <p:pRg st="1" end="1"/>
                                            </p:txEl>
                                          </p:spTgt>
                                        </p:tgtEl>
                                        <p:attrNameLst>
                                          <p:attrName>style.visibility</p:attrName>
                                        </p:attrNameLst>
                                      </p:cBhvr>
                                      <p:to>
                                        <p:strVal val="visible"/>
                                      </p:to>
                                    </p:set>
                                    <p:anim calcmode="lin" valueType="num">
                                      <p:cBhvr additive="base">
                                        <p:cTn id="13" dur="500" fill="hold"/>
                                        <p:tgtEl>
                                          <p:spTgt spid="122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 calcmode="lin" valueType="num">
                                      <p:cBhvr additive="base">
                                        <p:cTn id="17" dur="500" fill="hold"/>
                                        <p:tgtEl>
                                          <p:spTgt spid="1229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29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293">
                                            <p:txEl>
                                              <p:pRg st="3" end="3"/>
                                            </p:txEl>
                                          </p:spTgt>
                                        </p:tgtEl>
                                        <p:attrNameLst>
                                          <p:attrName>style.visibility</p:attrName>
                                        </p:attrNameLst>
                                      </p:cBhvr>
                                      <p:to>
                                        <p:strVal val="visible"/>
                                      </p:to>
                                    </p:set>
                                    <p:anim calcmode="lin" valueType="num">
                                      <p:cBhvr additive="base">
                                        <p:cTn id="21" dur="500" fill="hold"/>
                                        <p:tgtEl>
                                          <p:spTgt spid="1229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29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293">
                                            <p:txEl>
                                              <p:pRg st="4" end="4"/>
                                            </p:txEl>
                                          </p:spTgt>
                                        </p:tgtEl>
                                        <p:attrNameLst>
                                          <p:attrName>style.visibility</p:attrName>
                                        </p:attrNameLst>
                                      </p:cBhvr>
                                      <p:to>
                                        <p:strVal val="visible"/>
                                      </p:to>
                                    </p:set>
                                    <p:anim calcmode="lin" valueType="num">
                                      <p:cBhvr additive="base">
                                        <p:cTn id="27" dur="500" fill="hold"/>
                                        <p:tgtEl>
                                          <p:spTgt spid="1229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29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93">
                                            <p:txEl>
                                              <p:pRg st="5" end="5"/>
                                            </p:txEl>
                                          </p:spTgt>
                                        </p:tgtEl>
                                        <p:attrNameLst>
                                          <p:attrName>style.visibility</p:attrName>
                                        </p:attrNameLst>
                                      </p:cBhvr>
                                      <p:to>
                                        <p:strVal val="visible"/>
                                      </p:to>
                                    </p:set>
                                    <p:anim calcmode="lin" valueType="num">
                                      <p:cBhvr additive="base">
                                        <p:cTn id="31" dur="500" fill="hold"/>
                                        <p:tgtEl>
                                          <p:spTgt spid="1229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293">
                                            <p:txEl>
                                              <p:pRg st="6" end="6"/>
                                            </p:txEl>
                                          </p:spTgt>
                                        </p:tgtEl>
                                        <p:attrNameLst>
                                          <p:attrName>style.visibility</p:attrName>
                                        </p:attrNameLst>
                                      </p:cBhvr>
                                      <p:to>
                                        <p:strVal val="visible"/>
                                      </p:to>
                                    </p:set>
                                    <p:anim calcmode="lin" valueType="num">
                                      <p:cBhvr additive="base">
                                        <p:cTn id="35" dur="500" fill="hold"/>
                                        <p:tgtEl>
                                          <p:spTgt spid="1229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29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293">
                                            <p:txEl>
                                              <p:pRg st="7" end="7"/>
                                            </p:txEl>
                                          </p:spTgt>
                                        </p:tgtEl>
                                        <p:attrNameLst>
                                          <p:attrName>style.visibility</p:attrName>
                                        </p:attrNameLst>
                                      </p:cBhvr>
                                      <p:to>
                                        <p:strVal val="visible"/>
                                      </p:to>
                                    </p:set>
                                    <p:anim calcmode="lin" valueType="num">
                                      <p:cBhvr additive="base">
                                        <p:cTn id="39" dur="500" fill="hold"/>
                                        <p:tgtEl>
                                          <p:spTgt spid="1229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29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293">
                                            <p:txEl>
                                              <p:pRg st="8" end="8"/>
                                            </p:txEl>
                                          </p:spTgt>
                                        </p:tgtEl>
                                        <p:attrNameLst>
                                          <p:attrName>style.visibility</p:attrName>
                                        </p:attrNameLst>
                                      </p:cBhvr>
                                      <p:to>
                                        <p:strVal val="visible"/>
                                      </p:to>
                                    </p:set>
                                    <p:anim calcmode="lin" valueType="num">
                                      <p:cBhvr additive="base">
                                        <p:cTn id="43" dur="500" fill="hold"/>
                                        <p:tgtEl>
                                          <p:spTgt spid="1229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293">
                                            <p:txEl>
                                              <p:pRg st="9" end="9"/>
                                            </p:txEl>
                                          </p:spTgt>
                                        </p:tgtEl>
                                        <p:attrNameLst>
                                          <p:attrName>style.visibility</p:attrName>
                                        </p:attrNameLst>
                                      </p:cBhvr>
                                      <p:to>
                                        <p:strVal val="visible"/>
                                      </p:to>
                                    </p:set>
                                    <p:anim calcmode="lin" valueType="num">
                                      <p:cBhvr additive="base">
                                        <p:cTn id="47" dur="500" fill="hold"/>
                                        <p:tgtEl>
                                          <p:spTgt spid="1229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29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222" y="574165"/>
            <a:ext cx="4007801" cy="771525"/>
          </a:xfrm>
          <a:noFill/>
        </p:spPr>
        <p:txBody>
          <a:bodyPr>
            <a:normAutofit/>
          </a:bodyPr>
          <a:lstStyle/>
          <a:p>
            <a:pPr algn="ctr">
              <a:defRPr/>
            </a:pPr>
            <a:r>
              <a:rPr lang="en-US" dirty="0">
                <a:solidFill>
                  <a:srgbClr val="694117"/>
                </a:solidFill>
              </a:rPr>
              <a:t>The Flower Fades</a:t>
            </a:r>
          </a:p>
        </p:txBody>
      </p:sp>
      <p:sp>
        <p:nvSpPr>
          <p:cNvPr id="3" name="Content Placeholder 2"/>
          <p:cNvSpPr>
            <a:spLocks noGrp="1"/>
          </p:cNvSpPr>
          <p:nvPr>
            <p:ph idx="1"/>
          </p:nvPr>
        </p:nvSpPr>
        <p:spPr>
          <a:xfrm>
            <a:off x="4817222" y="1335050"/>
            <a:ext cx="4082904" cy="4183247"/>
          </a:xfrm>
          <a:noFill/>
        </p:spPr>
        <p:txBody>
          <a:bodyPr>
            <a:normAutofit fontScale="92500" lnSpcReduction="20000"/>
          </a:bodyPr>
          <a:lstStyle/>
          <a:p>
            <a:r>
              <a:rPr lang="en-US" altLang="en-US" b="1" dirty="0">
                <a:solidFill>
                  <a:srgbClr val="002060"/>
                </a:solidFill>
              </a:rPr>
              <a:t>Flower - Height, Highest Pitch, Zenith</a:t>
            </a:r>
          </a:p>
          <a:p>
            <a:pPr lvl="1"/>
            <a:r>
              <a:rPr lang="en-US" altLang="en-US" dirty="0">
                <a:solidFill>
                  <a:srgbClr val="002060"/>
                </a:solidFill>
              </a:rPr>
              <a:t>GRASS (</a:t>
            </a:r>
            <a:r>
              <a:rPr lang="en-US" altLang="en-US" dirty="0" err="1">
                <a:solidFill>
                  <a:srgbClr val="002060"/>
                </a:solidFill>
              </a:rPr>
              <a:t>chortos</a:t>
            </a:r>
            <a:r>
              <a:rPr lang="en-US" altLang="en-US" dirty="0">
                <a:solidFill>
                  <a:srgbClr val="002060"/>
                </a:solidFill>
              </a:rPr>
              <a:t>) – a feeding place,</a:t>
            </a:r>
            <a:br>
              <a:rPr lang="en-US" altLang="en-US" dirty="0">
                <a:solidFill>
                  <a:srgbClr val="002060"/>
                </a:solidFill>
              </a:rPr>
            </a:br>
            <a:r>
              <a:rPr lang="en-US" altLang="en-US" dirty="0">
                <a:solidFill>
                  <a:srgbClr val="002060"/>
                </a:solidFill>
              </a:rPr>
              <a:t>a pasture</a:t>
            </a:r>
          </a:p>
          <a:p>
            <a:pPr lvl="1"/>
            <a:r>
              <a:rPr lang="en-US" altLang="en-US" dirty="0">
                <a:solidFill>
                  <a:srgbClr val="002060"/>
                </a:solidFill>
              </a:rPr>
              <a:t>The grass has grown so high that it buds into Flowers.</a:t>
            </a:r>
          </a:p>
          <a:p>
            <a:pPr lvl="1"/>
            <a:r>
              <a:rPr lang="en-US" altLang="en-US" dirty="0">
                <a:solidFill>
                  <a:srgbClr val="002060"/>
                </a:solidFill>
              </a:rPr>
              <a:t>No one has fed on it, no one has enjoyed this rich, wonderful pasture</a:t>
            </a:r>
          </a:p>
          <a:p>
            <a:r>
              <a:rPr lang="en-US" altLang="en-US" b="1" dirty="0">
                <a:solidFill>
                  <a:srgbClr val="002060"/>
                </a:solidFill>
              </a:rPr>
              <a:t>Your Riches have taken you as high as they can but can go no further</a:t>
            </a:r>
          </a:p>
          <a:p>
            <a:pPr lvl="1"/>
            <a:r>
              <a:rPr lang="en-US" altLang="en-US" dirty="0">
                <a:solidFill>
                  <a:srgbClr val="002060"/>
                </a:solidFill>
              </a:rPr>
              <a:t>Mark 8:36 – what do you get if you gain the whole world and lost your own soul?</a:t>
            </a:r>
          </a:p>
          <a:p>
            <a:pPr lvl="1"/>
            <a:r>
              <a:rPr lang="en-US" altLang="en-US" dirty="0">
                <a:solidFill>
                  <a:srgbClr val="002060"/>
                </a:solidFill>
              </a:rPr>
              <a:t>Luke 12:20 – tonight, your soul is required of you</a:t>
            </a:r>
          </a:p>
          <a:p>
            <a:pPr lvl="1"/>
            <a:endParaRPr lang="en-US" altLang="en-US" dirty="0">
              <a:solidFill>
                <a:srgbClr val="002060"/>
              </a:solidFill>
            </a:endParaRPr>
          </a:p>
          <a:p>
            <a:r>
              <a:rPr lang="en-US" altLang="en-US" b="1" dirty="0">
                <a:solidFill>
                  <a:srgbClr val="002060"/>
                </a:solidFill>
              </a:rPr>
              <a:t>Only The Christian</a:t>
            </a:r>
            <a:br>
              <a:rPr lang="en-US" altLang="en-US" b="1" dirty="0">
                <a:solidFill>
                  <a:srgbClr val="002060"/>
                </a:solidFill>
              </a:rPr>
            </a:br>
            <a:r>
              <a:rPr lang="en-US" altLang="en-US" b="1" dirty="0">
                <a:solidFill>
                  <a:srgbClr val="002060"/>
                </a:solidFill>
              </a:rPr>
              <a:t>Can </a:t>
            </a:r>
            <a:r>
              <a:rPr lang="en-US" altLang="en-US" b="1" u="sng" dirty="0">
                <a:solidFill>
                  <a:srgbClr val="002060"/>
                </a:solidFill>
              </a:rPr>
              <a:t>NOT</a:t>
            </a:r>
            <a:r>
              <a:rPr lang="en-US" altLang="en-US" b="1" dirty="0">
                <a:solidFill>
                  <a:srgbClr val="002060"/>
                </a:solidFill>
              </a:rPr>
              <a:t> Be Knocked</a:t>
            </a:r>
            <a:br>
              <a:rPr lang="en-US" altLang="en-US" b="1" dirty="0">
                <a:solidFill>
                  <a:srgbClr val="002060"/>
                </a:solidFill>
              </a:rPr>
            </a:br>
            <a:r>
              <a:rPr lang="en-US" altLang="en-US" b="1" dirty="0">
                <a:solidFill>
                  <a:srgbClr val="002060"/>
                </a:solidFill>
              </a:rPr>
              <a:t>Down!</a:t>
            </a:r>
          </a:p>
        </p:txBody>
      </p:sp>
      <p:sp>
        <p:nvSpPr>
          <p:cNvPr id="5" name="Rounded Rectangle 4">
            <a:extLst>
              <a:ext uri="{FF2B5EF4-FFF2-40B4-BE49-F238E27FC236}">
                <a16:creationId xmlns:a16="http://schemas.microsoft.com/office/drawing/2014/main" id="{C377199B-14F3-C0A5-266D-2D3F0759D76F}"/>
              </a:ext>
            </a:extLst>
          </p:cNvPr>
          <p:cNvSpPr/>
          <p:nvPr/>
        </p:nvSpPr>
        <p:spPr>
          <a:xfrm>
            <a:off x="5382629"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1:9-11</a:t>
            </a:r>
          </a:p>
        </p:txBody>
      </p:sp>
      <p:pic>
        <p:nvPicPr>
          <p:cNvPr id="6" name="Picture 5" descr="A field of flowers with trees in the background&#10;&#10;Description automatically generated">
            <a:extLst>
              <a:ext uri="{FF2B5EF4-FFF2-40B4-BE49-F238E27FC236}">
                <a16:creationId xmlns:a16="http://schemas.microsoft.com/office/drawing/2014/main" id="{2E3FB0B6-A648-4584-3C41-0EB2AF672DA9}"/>
              </a:ext>
            </a:extLst>
          </p:cNvPr>
          <p:cNvPicPr>
            <a:picLocks noChangeAspect="1"/>
          </p:cNvPicPr>
          <p:nvPr/>
        </p:nvPicPr>
        <p:blipFill rotWithShape="1">
          <a:blip r:embed="rId2"/>
          <a:srcRect l="55679"/>
          <a:stretch/>
        </p:blipFill>
        <p:spPr>
          <a:xfrm>
            <a:off x="0" y="8924"/>
            <a:ext cx="4494737" cy="570607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2"/>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Two • James 1:2-12</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359332248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“To Those Who Love God”</a:t>
            </a:r>
          </a:p>
        </p:txBody>
      </p:sp>
      <p:sp>
        <p:nvSpPr>
          <p:cNvPr id="12293" name="Rectangle 3"/>
          <p:cNvSpPr>
            <a:spLocks noGrp="1" noChangeArrowheads="1"/>
          </p:cNvSpPr>
          <p:nvPr>
            <p:ph type="body" idx="1"/>
          </p:nvPr>
        </p:nvSpPr>
        <p:spPr>
          <a:xfrm>
            <a:off x="226169" y="1395420"/>
            <a:ext cx="6054179" cy="3909060"/>
          </a:xfrm>
        </p:spPr>
        <p:txBody>
          <a:bodyPr>
            <a:noAutofit/>
          </a:bodyPr>
          <a:lstStyle/>
          <a:p>
            <a:r>
              <a:rPr lang="en-US" altLang="en-US" b="1" dirty="0">
                <a:solidFill>
                  <a:srgbClr val="694117"/>
                </a:solidFill>
              </a:rPr>
              <a:t>BLESSED – A Pronouncement By God </a:t>
            </a:r>
          </a:p>
          <a:p>
            <a:pPr lvl="1"/>
            <a:r>
              <a:rPr lang="en-US" altLang="en-US" dirty="0"/>
              <a:t>Psalm 1:1-2, 1 Timothy 1:11</a:t>
            </a:r>
          </a:p>
          <a:p>
            <a:pPr lvl="1"/>
            <a:r>
              <a:rPr lang="en-US" altLang="en-US" dirty="0"/>
              <a:t>“Proved” – stood the test </a:t>
            </a:r>
            <a:r>
              <a:rPr lang="en-US" altLang="en-US" i="1" dirty="0"/>
              <a:t>(same word as “test” in </a:t>
            </a:r>
            <a:br>
              <a:rPr lang="en-US" altLang="en-US" i="1" dirty="0"/>
            </a:br>
            <a:r>
              <a:rPr lang="en-US" altLang="en-US" i="1" dirty="0"/>
              <a:t>verse 3 - </a:t>
            </a:r>
            <a:r>
              <a:rPr lang="en-US" altLang="en-US" i="1" dirty="0" err="1"/>
              <a:t>dokimioin</a:t>
            </a:r>
            <a:r>
              <a:rPr lang="en-US" altLang="en-US" i="1" dirty="0"/>
              <a:t>)</a:t>
            </a:r>
          </a:p>
          <a:p>
            <a:r>
              <a:rPr lang="en-US" altLang="en-US" b="1" dirty="0">
                <a:solidFill>
                  <a:srgbClr val="694117"/>
                </a:solidFill>
              </a:rPr>
              <a:t>If You Endure – Approved (Tested)</a:t>
            </a:r>
            <a:endParaRPr lang="en-US" altLang="en-US" sz="1350" b="1" dirty="0">
              <a:solidFill>
                <a:srgbClr val="694117"/>
              </a:solidFill>
            </a:endParaRPr>
          </a:p>
          <a:p>
            <a:pPr lvl="1"/>
            <a:r>
              <a:rPr lang="en-US" altLang="en-US" dirty="0"/>
              <a:t>1 Peter 1:5-9, 1 John 5:4-5</a:t>
            </a:r>
          </a:p>
          <a:p>
            <a:pPr lvl="1"/>
            <a:r>
              <a:rPr lang="en-US" altLang="en-US" dirty="0"/>
              <a:t>Patience (verb) – An Abiding Under, Determination</a:t>
            </a:r>
          </a:p>
          <a:p>
            <a:pPr lvl="1"/>
            <a:r>
              <a:rPr lang="en-US" altLang="en-US" dirty="0"/>
              <a:t>Difficulties of life prove faith</a:t>
            </a:r>
          </a:p>
          <a:p>
            <a:pPr lvl="1"/>
            <a:r>
              <a:rPr lang="en-US" altLang="en-US" dirty="0"/>
              <a:t>They produce Spiritual Maturity</a:t>
            </a:r>
          </a:p>
          <a:p>
            <a:pPr lvl="1"/>
            <a:r>
              <a:rPr lang="en-US" altLang="en-US" dirty="0"/>
              <a:t>Enable Us To Have Inner Peace</a:t>
            </a:r>
          </a:p>
          <a:p>
            <a:r>
              <a:rPr lang="en-US" altLang="en-US" b="1" dirty="0">
                <a:solidFill>
                  <a:srgbClr val="694117"/>
                </a:solidFill>
              </a:rPr>
              <a:t>Crown Of Life</a:t>
            </a:r>
          </a:p>
          <a:p>
            <a:pPr lvl="1"/>
            <a:r>
              <a:rPr lang="en-US" altLang="en-US" dirty="0"/>
              <a:t>Eternal Life and / or “Abundant Life”</a:t>
            </a:r>
          </a:p>
          <a:p>
            <a:pPr lvl="1"/>
            <a:r>
              <a:rPr lang="en-US" altLang="en-US" dirty="0"/>
              <a:t>“Crown” Is Conditional – To “THOSE THAT LOVE GOD”</a:t>
            </a:r>
          </a:p>
          <a:p>
            <a:pPr lvl="1"/>
            <a:endParaRPr lang="en-US" altLang="en-US" dirty="0"/>
          </a:p>
          <a:p>
            <a:pPr lvl="2"/>
            <a:endParaRPr lang="en-US" altLang="en-US" dirty="0"/>
          </a:p>
          <a:p>
            <a:pPr>
              <a:lnSpc>
                <a:spcPct val="100000"/>
              </a:lnSpc>
            </a:pPr>
            <a:endParaRPr lang="en-US" altLang="en-US" sz="1600" b="1" dirty="0"/>
          </a:p>
        </p:txBody>
      </p:sp>
      <p:sp>
        <p:nvSpPr>
          <p:cNvPr id="2" name="Rounded Rectangle 1">
            <a:extLst>
              <a:ext uri="{FF2B5EF4-FFF2-40B4-BE49-F238E27FC236}">
                <a16:creationId xmlns:a16="http://schemas.microsoft.com/office/drawing/2014/main" id="{B608E521-9C3D-DD66-BC56-1724730077B3}"/>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1:12</a:t>
            </a:r>
          </a:p>
        </p:txBody>
      </p:sp>
      <p:sp>
        <p:nvSpPr>
          <p:cNvPr id="3" name="TextBox 2">
            <a:extLst>
              <a:ext uri="{FF2B5EF4-FFF2-40B4-BE49-F238E27FC236}">
                <a16:creationId xmlns:a16="http://schemas.microsoft.com/office/drawing/2014/main" id="{60E10ACE-37D7-8EE5-1467-8239C9FEB7F5}"/>
              </a:ext>
            </a:extLst>
          </p:cNvPr>
          <p:cNvSpPr txBox="1"/>
          <p:nvPr/>
        </p:nvSpPr>
        <p:spPr>
          <a:xfrm>
            <a:off x="5729244" y="2247294"/>
            <a:ext cx="3353796" cy="2185214"/>
          </a:xfrm>
          <a:prstGeom prst="rect">
            <a:avLst/>
          </a:prstGeom>
          <a:solidFill>
            <a:srgbClr val="EFDFC3"/>
          </a:solidFill>
          <a:ln w="25400">
            <a:solidFill>
              <a:srgbClr val="8D501E"/>
            </a:solidFill>
          </a:ln>
        </p:spPr>
        <p:txBody>
          <a:bodyPr wrap="square" rtlCol="0">
            <a:spAutoFit/>
          </a:bodyPr>
          <a:lstStyle/>
          <a:p>
            <a:pPr algn="ctr"/>
            <a:r>
              <a:rPr lang="en-US" sz="2000" b="1" u="sng" dirty="0">
                <a:solidFill>
                  <a:schemeClr val="tx1"/>
                </a:solidFill>
              </a:rPr>
              <a:t>To Those Who</a:t>
            </a:r>
            <a:br>
              <a:rPr lang="en-US" sz="2000" b="1" u="sng" dirty="0">
                <a:solidFill>
                  <a:schemeClr val="tx1"/>
                </a:solidFill>
              </a:rPr>
            </a:br>
            <a:r>
              <a:rPr lang="en-US" sz="2000" b="1" u="sng" dirty="0">
                <a:solidFill>
                  <a:schemeClr val="tx1"/>
                </a:solidFill>
              </a:rPr>
              <a:t> Love Him</a:t>
            </a:r>
          </a:p>
          <a:p>
            <a:r>
              <a:rPr lang="en-US" sz="1600" dirty="0">
                <a:solidFill>
                  <a:schemeClr val="tx1"/>
                </a:solidFill>
              </a:rPr>
              <a:t>Romans 8:28 – to those that Love him</a:t>
            </a:r>
          </a:p>
          <a:p>
            <a:r>
              <a:rPr lang="en-US" sz="1600" dirty="0">
                <a:solidFill>
                  <a:schemeClr val="tx1"/>
                </a:solidFill>
              </a:rPr>
              <a:t>1 John 4.19 – Because He first love us</a:t>
            </a:r>
          </a:p>
          <a:p>
            <a:r>
              <a:rPr lang="en-US" sz="1600" dirty="0">
                <a:solidFill>
                  <a:schemeClr val="tx1"/>
                </a:solidFill>
              </a:rPr>
              <a:t>1 Cor 2.9 – God has Prepared for those who love Him</a:t>
            </a:r>
          </a:p>
          <a:p>
            <a:r>
              <a:rPr lang="en-US" sz="1600" dirty="0">
                <a:solidFill>
                  <a:schemeClr val="tx1"/>
                </a:solidFill>
              </a:rPr>
              <a:t>1 John 2.4 – if you love Him – Obey</a:t>
            </a:r>
          </a:p>
          <a:p>
            <a:r>
              <a:rPr lang="en-US" sz="1600" dirty="0">
                <a:solidFill>
                  <a:schemeClr val="tx1"/>
                </a:solidFill>
              </a:rPr>
              <a:t>1 Peter 1.6-9 – Love Him - Salvation</a:t>
            </a:r>
          </a:p>
        </p:txBody>
      </p:sp>
    </p:spTree>
    <p:extLst>
      <p:ext uri="{BB962C8B-B14F-4D97-AF65-F5344CB8AC3E}">
        <p14:creationId xmlns:p14="http://schemas.microsoft.com/office/powerpoint/2010/main" val="777834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anim calcmode="lin" valueType="num">
                                      <p:cBhvr additive="base">
                                        <p:cTn id="11" dur="500" fill="hold"/>
                                        <p:tgtEl>
                                          <p:spTgt spid="1229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293">
                                            <p:txEl>
                                              <p:pRg st="2" end="2"/>
                                            </p:txEl>
                                          </p:spTgt>
                                        </p:tgtEl>
                                        <p:attrNameLst>
                                          <p:attrName>style.visibility</p:attrName>
                                        </p:attrNameLst>
                                      </p:cBhvr>
                                      <p:to>
                                        <p:strVal val="visible"/>
                                      </p:to>
                                    </p:set>
                                    <p:anim calcmode="lin" valueType="num">
                                      <p:cBhvr additive="base">
                                        <p:cTn id="15" dur="500" fill="hold"/>
                                        <p:tgtEl>
                                          <p:spTgt spid="1229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2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293">
                                            <p:txEl>
                                              <p:pRg st="3" end="3"/>
                                            </p:txEl>
                                          </p:spTgt>
                                        </p:tgtEl>
                                        <p:attrNameLst>
                                          <p:attrName>style.visibility</p:attrName>
                                        </p:attrNameLst>
                                      </p:cBhvr>
                                      <p:to>
                                        <p:strVal val="visible"/>
                                      </p:to>
                                    </p:set>
                                    <p:anim calcmode="lin" valueType="num">
                                      <p:cBhvr additive="base">
                                        <p:cTn id="21" dur="500" fill="hold"/>
                                        <p:tgtEl>
                                          <p:spTgt spid="1229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29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293">
                                            <p:txEl>
                                              <p:pRg st="4" end="4"/>
                                            </p:txEl>
                                          </p:spTgt>
                                        </p:tgtEl>
                                        <p:attrNameLst>
                                          <p:attrName>style.visibility</p:attrName>
                                        </p:attrNameLst>
                                      </p:cBhvr>
                                      <p:to>
                                        <p:strVal val="visible"/>
                                      </p:to>
                                    </p:set>
                                    <p:anim calcmode="lin" valueType="num">
                                      <p:cBhvr additive="base">
                                        <p:cTn id="25" dur="500" fill="hold"/>
                                        <p:tgtEl>
                                          <p:spTgt spid="1229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293">
                                            <p:txEl>
                                              <p:pRg st="5" end="5"/>
                                            </p:txEl>
                                          </p:spTgt>
                                        </p:tgtEl>
                                        <p:attrNameLst>
                                          <p:attrName>style.visibility</p:attrName>
                                        </p:attrNameLst>
                                      </p:cBhvr>
                                      <p:to>
                                        <p:strVal val="visible"/>
                                      </p:to>
                                    </p:set>
                                    <p:anim calcmode="lin" valueType="num">
                                      <p:cBhvr additive="base">
                                        <p:cTn id="29" dur="500" fill="hold"/>
                                        <p:tgtEl>
                                          <p:spTgt spid="1229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29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293">
                                            <p:txEl>
                                              <p:pRg st="6" end="6"/>
                                            </p:txEl>
                                          </p:spTgt>
                                        </p:tgtEl>
                                        <p:attrNameLst>
                                          <p:attrName>style.visibility</p:attrName>
                                        </p:attrNameLst>
                                      </p:cBhvr>
                                      <p:to>
                                        <p:strVal val="visible"/>
                                      </p:to>
                                    </p:set>
                                    <p:anim calcmode="lin" valueType="num">
                                      <p:cBhvr additive="base">
                                        <p:cTn id="33" dur="500" fill="hold"/>
                                        <p:tgtEl>
                                          <p:spTgt spid="1229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29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293">
                                            <p:txEl>
                                              <p:pRg st="7" end="7"/>
                                            </p:txEl>
                                          </p:spTgt>
                                        </p:tgtEl>
                                        <p:attrNameLst>
                                          <p:attrName>style.visibility</p:attrName>
                                        </p:attrNameLst>
                                      </p:cBhvr>
                                      <p:to>
                                        <p:strVal val="visible"/>
                                      </p:to>
                                    </p:set>
                                    <p:anim calcmode="lin" valueType="num">
                                      <p:cBhvr additive="base">
                                        <p:cTn id="37" dur="500" fill="hold"/>
                                        <p:tgtEl>
                                          <p:spTgt spid="1229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293">
                                            <p:txEl>
                                              <p:pRg st="8" end="8"/>
                                            </p:txEl>
                                          </p:spTgt>
                                        </p:tgtEl>
                                        <p:attrNameLst>
                                          <p:attrName>style.visibility</p:attrName>
                                        </p:attrNameLst>
                                      </p:cBhvr>
                                      <p:to>
                                        <p:strVal val="visible"/>
                                      </p:to>
                                    </p:set>
                                    <p:anim calcmode="lin" valueType="num">
                                      <p:cBhvr additive="base">
                                        <p:cTn id="41" dur="500" fill="hold"/>
                                        <p:tgtEl>
                                          <p:spTgt spid="1229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29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293">
                                            <p:txEl>
                                              <p:pRg st="9" end="9"/>
                                            </p:txEl>
                                          </p:spTgt>
                                        </p:tgtEl>
                                        <p:attrNameLst>
                                          <p:attrName>style.visibility</p:attrName>
                                        </p:attrNameLst>
                                      </p:cBhvr>
                                      <p:to>
                                        <p:strVal val="visible"/>
                                      </p:to>
                                    </p:set>
                                    <p:anim calcmode="lin" valueType="num">
                                      <p:cBhvr additive="base">
                                        <p:cTn id="47" dur="500" fill="hold"/>
                                        <p:tgtEl>
                                          <p:spTgt spid="1229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29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293">
                                            <p:txEl>
                                              <p:pRg st="10" end="10"/>
                                            </p:txEl>
                                          </p:spTgt>
                                        </p:tgtEl>
                                        <p:attrNameLst>
                                          <p:attrName>style.visibility</p:attrName>
                                        </p:attrNameLst>
                                      </p:cBhvr>
                                      <p:to>
                                        <p:strVal val="visible"/>
                                      </p:to>
                                    </p:set>
                                    <p:anim calcmode="lin" valueType="num">
                                      <p:cBhvr additive="base">
                                        <p:cTn id="51" dur="500" fill="hold"/>
                                        <p:tgtEl>
                                          <p:spTgt spid="1229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293">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293">
                                            <p:txEl>
                                              <p:pRg st="11" end="11"/>
                                            </p:txEl>
                                          </p:spTgt>
                                        </p:tgtEl>
                                        <p:attrNameLst>
                                          <p:attrName>style.visibility</p:attrName>
                                        </p:attrNameLst>
                                      </p:cBhvr>
                                      <p:to>
                                        <p:strVal val="visible"/>
                                      </p:to>
                                    </p:set>
                                    <p:anim calcmode="lin" valueType="num">
                                      <p:cBhvr additive="base">
                                        <p:cTn id="55" dur="500" fill="hold"/>
                                        <p:tgtEl>
                                          <p:spTgt spid="1229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29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Chain of Thought In This Section…</a:t>
            </a:r>
          </a:p>
        </p:txBody>
      </p:sp>
      <p:sp>
        <p:nvSpPr>
          <p:cNvPr id="2" name="Rounded Rectangle 1">
            <a:extLst>
              <a:ext uri="{FF2B5EF4-FFF2-40B4-BE49-F238E27FC236}">
                <a16:creationId xmlns:a16="http://schemas.microsoft.com/office/drawing/2014/main" id="{B608E521-9C3D-DD66-BC56-1724730077B3}"/>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1:1-12</a:t>
            </a:r>
          </a:p>
        </p:txBody>
      </p:sp>
      <p:graphicFrame>
        <p:nvGraphicFramePr>
          <p:cNvPr id="6" name="Content Placeholder 5">
            <a:extLst>
              <a:ext uri="{FF2B5EF4-FFF2-40B4-BE49-F238E27FC236}">
                <a16:creationId xmlns:a16="http://schemas.microsoft.com/office/drawing/2014/main" id="{EB7ADCE6-90E5-2F38-EC57-A017BEB96117}"/>
              </a:ext>
            </a:extLst>
          </p:cNvPr>
          <p:cNvGraphicFramePr>
            <a:graphicFrameLocks noGrp="1"/>
          </p:cNvGraphicFramePr>
          <p:nvPr>
            <p:ph idx="1"/>
            <p:extLst>
              <p:ext uri="{D42A27DB-BD31-4B8C-83A1-F6EECF244321}">
                <p14:modId xmlns:p14="http://schemas.microsoft.com/office/powerpoint/2010/main" val="2954917278"/>
              </p:ext>
            </p:extLst>
          </p:nvPr>
        </p:nvGraphicFramePr>
        <p:xfrm>
          <a:off x="628650" y="1520825"/>
          <a:ext cx="7886700" cy="1336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5">
            <a:extLst>
              <a:ext uri="{FF2B5EF4-FFF2-40B4-BE49-F238E27FC236}">
                <a16:creationId xmlns:a16="http://schemas.microsoft.com/office/drawing/2014/main" id="{2A39B534-941A-1DE7-08E3-C6AD350DC87C}"/>
              </a:ext>
            </a:extLst>
          </p:cNvPr>
          <p:cNvGraphicFramePr>
            <a:graphicFrameLocks/>
          </p:cNvGraphicFramePr>
          <p:nvPr>
            <p:extLst>
              <p:ext uri="{D42A27DB-BD31-4B8C-83A1-F6EECF244321}">
                <p14:modId xmlns:p14="http://schemas.microsoft.com/office/powerpoint/2010/main" val="1996618467"/>
              </p:ext>
            </p:extLst>
          </p:nvPr>
        </p:nvGraphicFramePr>
        <p:xfrm>
          <a:off x="628650" y="2546350"/>
          <a:ext cx="7886700" cy="13366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Up Ribbon 7">
            <a:extLst>
              <a:ext uri="{FF2B5EF4-FFF2-40B4-BE49-F238E27FC236}">
                <a16:creationId xmlns:a16="http://schemas.microsoft.com/office/drawing/2014/main" id="{48B1CA73-F039-00F5-5F84-6F1E9F2A3A23}"/>
              </a:ext>
            </a:extLst>
          </p:cNvPr>
          <p:cNvSpPr/>
          <p:nvPr/>
        </p:nvSpPr>
        <p:spPr>
          <a:xfrm>
            <a:off x="2406596" y="3992629"/>
            <a:ext cx="4450080" cy="873760"/>
          </a:xfrm>
          <a:prstGeom prst="ribbon2">
            <a:avLst>
              <a:gd name="adj1" fmla="val 16667"/>
              <a:gd name="adj2" fmla="val 6552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Crown of Life</a:t>
            </a:r>
          </a:p>
        </p:txBody>
      </p:sp>
    </p:spTree>
    <p:extLst>
      <p:ext uri="{BB962C8B-B14F-4D97-AF65-F5344CB8AC3E}">
        <p14:creationId xmlns:p14="http://schemas.microsoft.com/office/powerpoint/2010/main" val="3233678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Review: Commands That Lead To Patience</a:t>
            </a:r>
          </a:p>
        </p:txBody>
      </p:sp>
      <p:sp>
        <p:nvSpPr>
          <p:cNvPr id="12293" name="Rectangle 3"/>
          <p:cNvSpPr>
            <a:spLocks noGrp="1" noChangeArrowheads="1"/>
          </p:cNvSpPr>
          <p:nvPr>
            <p:ph type="body" idx="1"/>
          </p:nvPr>
        </p:nvSpPr>
        <p:spPr>
          <a:xfrm>
            <a:off x="800101" y="1348740"/>
            <a:ext cx="8005970" cy="3909060"/>
          </a:xfrm>
        </p:spPr>
        <p:txBody>
          <a:bodyPr>
            <a:normAutofit/>
          </a:bodyPr>
          <a:lstStyle/>
          <a:p>
            <a:r>
              <a:rPr lang="en-US" altLang="en-US" b="1" dirty="0">
                <a:solidFill>
                  <a:srgbClr val="694117"/>
                </a:solidFill>
              </a:rPr>
              <a:t>COUNT</a:t>
            </a:r>
            <a:r>
              <a:rPr lang="en-US" altLang="en-US" dirty="0"/>
              <a:t> – </a:t>
            </a:r>
            <a:r>
              <a:rPr lang="en-US" altLang="en-US" b="0" i="1" dirty="0"/>
              <a:t>(</a:t>
            </a:r>
            <a:r>
              <a:rPr lang="en-US" altLang="en-US" b="0" i="1" dirty="0" err="1"/>
              <a:t>heegeesasthe</a:t>
            </a:r>
            <a:r>
              <a:rPr lang="en-US" altLang="en-US" b="0" i="1" dirty="0"/>
              <a:t>) </a:t>
            </a:r>
            <a:r>
              <a:rPr lang="en-US" altLang="en-US" dirty="0"/>
              <a:t>A Joyful Attitude (1:2)</a:t>
            </a:r>
          </a:p>
          <a:p>
            <a:pPr lvl="1"/>
            <a:r>
              <a:rPr lang="en-US" altLang="en-US" i="1" dirty="0"/>
              <a:t>Count it all joy when you fall in to various trials. (</a:t>
            </a:r>
            <a:r>
              <a:rPr lang="en-US" altLang="en-US" i="1" dirty="0" err="1"/>
              <a:t>Psa</a:t>
            </a:r>
            <a:r>
              <a:rPr lang="en-US" altLang="en-US" i="1" dirty="0"/>
              <a:t> 30.5; Heb 12.2)</a:t>
            </a:r>
          </a:p>
          <a:p>
            <a:pPr lvl="1"/>
            <a:r>
              <a:rPr lang="en-US" altLang="en-US" i="1" dirty="0"/>
              <a:t>A Financial Term – To Evaluate. </a:t>
            </a:r>
            <a:r>
              <a:rPr lang="en-US" altLang="en-US" dirty="0"/>
              <a:t>Think Forward, To Lead the Way</a:t>
            </a:r>
          </a:p>
          <a:p>
            <a:r>
              <a:rPr lang="en-US" altLang="en-US" b="1" dirty="0">
                <a:solidFill>
                  <a:srgbClr val="694117"/>
                </a:solidFill>
              </a:rPr>
              <a:t>KNOW </a:t>
            </a:r>
            <a:r>
              <a:rPr lang="en-US" altLang="en-US" dirty="0"/>
              <a:t>– An Understanding Mind (1:3)</a:t>
            </a:r>
          </a:p>
          <a:p>
            <a:pPr lvl="1"/>
            <a:r>
              <a:rPr lang="en-US" altLang="en-US" i="1" dirty="0"/>
              <a:t>Know the Testing of your Faith Produces PATIENCE</a:t>
            </a:r>
          </a:p>
          <a:p>
            <a:pPr lvl="2"/>
            <a:r>
              <a:rPr lang="en-US" altLang="en-US" dirty="0"/>
              <a:t>Faith is Always Tested</a:t>
            </a:r>
          </a:p>
          <a:p>
            <a:pPr lvl="1"/>
            <a:r>
              <a:rPr lang="en-US" altLang="en-US" dirty="0"/>
              <a:t>Testing Works For us, Not Against Us (PERFECT WORK)</a:t>
            </a:r>
          </a:p>
          <a:p>
            <a:pPr lvl="1"/>
            <a:r>
              <a:rPr lang="en-US" altLang="en-US" dirty="0"/>
              <a:t>Trials Rightly Used Help Us To Mature (COMPLETE)</a:t>
            </a:r>
          </a:p>
          <a:p>
            <a:r>
              <a:rPr lang="en-US" altLang="en-US" b="1" dirty="0">
                <a:solidFill>
                  <a:srgbClr val="694117"/>
                </a:solidFill>
              </a:rPr>
              <a:t>LET</a:t>
            </a:r>
            <a:r>
              <a:rPr lang="en-US" altLang="en-US" dirty="0"/>
              <a:t> – Surrender Our Will (1:4; 9-11)</a:t>
            </a:r>
          </a:p>
          <a:p>
            <a:pPr lvl="1"/>
            <a:r>
              <a:rPr lang="en-US" altLang="en-US" i="1" dirty="0"/>
              <a:t>Steadfastness</a:t>
            </a:r>
          </a:p>
          <a:p>
            <a:pPr lvl="1"/>
            <a:r>
              <a:rPr lang="en-US" altLang="en-US" i="1" dirty="0"/>
              <a:t>It is Our Choice, we must Allow these trials and come through them</a:t>
            </a:r>
          </a:p>
          <a:p>
            <a:r>
              <a:rPr lang="en-US" altLang="en-US" b="1" dirty="0">
                <a:solidFill>
                  <a:srgbClr val="694117"/>
                </a:solidFill>
              </a:rPr>
              <a:t>ASK</a:t>
            </a:r>
            <a:r>
              <a:rPr lang="en-US" altLang="en-US" dirty="0"/>
              <a:t> – Believe and Trust in God (1:5-8)</a:t>
            </a:r>
          </a:p>
        </p:txBody>
      </p:sp>
      <p:sp>
        <p:nvSpPr>
          <p:cNvPr id="2" name="Rounded Rectangle 1">
            <a:extLst>
              <a:ext uri="{FF2B5EF4-FFF2-40B4-BE49-F238E27FC236}">
                <a16:creationId xmlns:a16="http://schemas.microsoft.com/office/drawing/2014/main" id="{B608E521-9C3D-DD66-BC56-1724730077B3}"/>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1:2-4</a:t>
            </a:r>
          </a:p>
        </p:txBody>
      </p:sp>
    </p:spTree>
    <p:extLst>
      <p:ext uri="{BB962C8B-B14F-4D97-AF65-F5344CB8AC3E}">
        <p14:creationId xmlns:p14="http://schemas.microsoft.com/office/powerpoint/2010/main" val="3579038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anim calcmode="lin" valueType="num">
                                      <p:cBhvr additive="base">
                                        <p:cTn id="11" dur="500" fill="hold"/>
                                        <p:tgtEl>
                                          <p:spTgt spid="1229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293">
                                            <p:txEl>
                                              <p:pRg st="2" end="2"/>
                                            </p:txEl>
                                          </p:spTgt>
                                        </p:tgtEl>
                                        <p:attrNameLst>
                                          <p:attrName>style.visibility</p:attrName>
                                        </p:attrNameLst>
                                      </p:cBhvr>
                                      <p:to>
                                        <p:strVal val="visible"/>
                                      </p:to>
                                    </p:set>
                                    <p:anim calcmode="lin" valueType="num">
                                      <p:cBhvr additive="base">
                                        <p:cTn id="15" dur="500" fill="hold"/>
                                        <p:tgtEl>
                                          <p:spTgt spid="1229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2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293">
                                            <p:txEl>
                                              <p:pRg st="3" end="3"/>
                                            </p:txEl>
                                          </p:spTgt>
                                        </p:tgtEl>
                                        <p:attrNameLst>
                                          <p:attrName>style.visibility</p:attrName>
                                        </p:attrNameLst>
                                      </p:cBhvr>
                                      <p:to>
                                        <p:strVal val="visible"/>
                                      </p:to>
                                    </p:set>
                                    <p:anim calcmode="lin" valueType="num">
                                      <p:cBhvr additive="base">
                                        <p:cTn id="21" dur="500" fill="hold"/>
                                        <p:tgtEl>
                                          <p:spTgt spid="1229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29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293">
                                            <p:txEl>
                                              <p:pRg st="4" end="4"/>
                                            </p:txEl>
                                          </p:spTgt>
                                        </p:tgtEl>
                                        <p:attrNameLst>
                                          <p:attrName>style.visibility</p:attrName>
                                        </p:attrNameLst>
                                      </p:cBhvr>
                                      <p:to>
                                        <p:strVal val="visible"/>
                                      </p:to>
                                    </p:set>
                                    <p:anim calcmode="lin" valueType="num">
                                      <p:cBhvr additive="base">
                                        <p:cTn id="25" dur="500" fill="hold"/>
                                        <p:tgtEl>
                                          <p:spTgt spid="1229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293">
                                            <p:txEl>
                                              <p:pRg st="5" end="5"/>
                                            </p:txEl>
                                          </p:spTgt>
                                        </p:tgtEl>
                                        <p:attrNameLst>
                                          <p:attrName>style.visibility</p:attrName>
                                        </p:attrNameLst>
                                      </p:cBhvr>
                                      <p:to>
                                        <p:strVal val="visible"/>
                                      </p:to>
                                    </p:set>
                                    <p:anim calcmode="lin" valueType="num">
                                      <p:cBhvr additive="base">
                                        <p:cTn id="29" dur="500" fill="hold"/>
                                        <p:tgtEl>
                                          <p:spTgt spid="1229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29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293">
                                            <p:txEl>
                                              <p:pRg st="6" end="6"/>
                                            </p:txEl>
                                          </p:spTgt>
                                        </p:tgtEl>
                                        <p:attrNameLst>
                                          <p:attrName>style.visibility</p:attrName>
                                        </p:attrNameLst>
                                      </p:cBhvr>
                                      <p:to>
                                        <p:strVal val="visible"/>
                                      </p:to>
                                    </p:set>
                                    <p:anim calcmode="lin" valueType="num">
                                      <p:cBhvr additive="base">
                                        <p:cTn id="33" dur="500" fill="hold"/>
                                        <p:tgtEl>
                                          <p:spTgt spid="1229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29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293">
                                            <p:txEl>
                                              <p:pRg st="7" end="7"/>
                                            </p:txEl>
                                          </p:spTgt>
                                        </p:tgtEl>
                                        <p:attrNameLst>
                                          <p:attrName>style.visibility</p:attrName>
                                        </p:attrNameLst>
                                      </p:cBhvr>
                                      <p:to>
                                        <p:strVal val="visible"/>
                                      </p:to>
                                    </p:set>
                                    <p:anim calcmode="lin" valueType="num">
                                      <p:cBhvr additive="base">
                                        <p:cTn id="37" dur="500" fill="hold"/>
                                        <p:tgtEl>
                                          <p:spTgt spid="1229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3">
                                            <p:txEl>
                                              <p:pRg st="8" end="8"/>
                                            </p:txEl>
                                          </p:spTgt>
                                        </p:tgtEl>
                                        <p:attrNameLst>
                                          <p:attrName>style.visibility</p:attrName>
                                        </p:attrNameLst>
                                      </p:cBhvr>
                                      <p:to>
                                        <p:strVal val="visible"/>
                                      </p:to>
                                    </p:set>
                                    <p:anim calcmode="lin" valueType="num">
                                      <p:cBhvr additive="base">
                                        <p:cTn id="43" dur="500" fill="hold"/>
                                        <p:tgtEl>
                                          <p:spTgt spid="1229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293">
                                            <p:txEl>
                                              <p:pRg st="9" end="9"/>
                                            </p:txEl>
                                          </p:spTgt>
                                        </p:tgtEl>
                                        <p:attrNameLst>
                                          <p:attrName>style.visibility</p:attrName>
                                        </p:attrNameLst>
                                      </p:cBhvr>
                                      <p:to>
                                        <p:strVal val="visible"/>
                                      </p:to>
                                    </p:set>
                                    <p:anim calcmode="lin" valueType="num">
                                      <p:cBhvr additive="base">
                                        <p:cTn id="47" dur="500" fill="hold"/>
                                        <p:tgtEl>
                                          <p:spTgt spid="1229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29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293">
                                            <p:txEl>
                                              <p:pRg st="10" end="10"/>
                                            </p:txEl>
                                          </p:spTgt>
                                        </p:tgtEl>
                                        <p:attrNameLst>
                                          <p:attrName>style.visibility</p:attrName>
                                        </p:attrNameLst>
                                      </p:cBhvr>
                                      <p:to>
                                        <p:strVal val="visible"/>
                                      </p:to>
                                    </p:set>
                                    <p:anim calcmode="lin" valueType="num">
                                      <p:cBhvr additive="base">
                                        <p:cTn id="51" dur="500" fill="hold"/>
                                        <p:tgtEl>
                                          <p:spTgt spid="1229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29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293">
                                            <p:txEl>
                                              <p:pRg st="11" end="11"/>
                                            </p:txEl>
                                          </p:spTgt>
                                        </p:tgtEl>
                                        <p:attrNameLst>
                                          <p:attrName>style.visibility</p:attrName>
                                        </p:attrNameLst>
                                      </p:cBhvr>
                                      <p:to>
                                        <p:strVal val="visible"/>
                                      </p:to>
                                    </p:set>
                                    <p:anim calcmode="lin" valueType="num">
                                      <p:cBhvr additive="base">
                                        <p:cTn id="57" dur="500" fill="hold"/>
                                        <p:tgtEl>
                                          <p:spTgt spid="1229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29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12FA7A-A248-1575-E74E-75EAC0D4CD52}"/>
              </a:ext>
            </a:extLst>
          </p:cNvPr>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Chapter One: Review of Main Ideas</a:t>
            </a:r>
          </a:p>
        </p:txBody>
      </p:sp>
      <p:sp>
        <p:nvSpPr>
          <p:cNvPr id="6" name="Rounded Rectangle 5">
            <a:extLst>
              <a:ext uri="{FF2B5EF4-FFF2-40B4-BE49-F238E27FC236}">
                <a16:creationId xmlns:a16="http://schemas.microsoft.com/office/drawing/2014/main" id="{9AA0042A-D5DA-885D-5B22-B19D6D1D6465}"/>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1:2-12</a:t>
            </a:r>
          </a:p>
        </p:txBody>
      </p:sp>
      <p:sp>
        <p:nvSpPr>
          <p:cNvPr id="4" name="Rounded Rectangle 3">
            <a:extLst>
              <a:ext uri="{FF2B5EF4-FFF2-40B4-BE49-F238E27FC236}">
                <a16:creationId xmlns:a16="http://schemas.microsoft.com/office/drawing/2014/main" id="{EA98918E-97E4-2DB5-8F33-ACD91806F01F}"/>
              </a:ext>
            </a:extLst>
          </p:cNvPr>
          <p:cNvSpPr/>
          <p:nvPr/>
        </p:nvSpPr>
        <p:spPr>
          <a:xfrm>
            <a:off x="2343551" y="1442513"/>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How should I view trials?</a:t>
            </a:r>
          </a:p>
        </p:txBody>
      </p:sp>
      <p:sp>
        <p:nvSpPr>
          <p:cNvPr id="7" name="TextBox 6">
            <a:extLst>
              <a:ext uri="{FF2B5EF4-FFF2-40B4-BE49-F238E27FC236}">
                <a16:creationId xmlns:a16="http://schemas.microsoft.com/office/drawing/2014/main" id="{AF6E463F-D236-FEF7-09A2-02F243FD7D46}"/>
              </a:ext>
            </a:extLst>
          </p:cNvPr>
          <p:cNvSpPr txBox="1"/>
          <p:nvPr/>
        </p:nvSpPr>
        <p:spPr>
          <a:xfrm>
            <a:off x="1249680" y="1877031"/>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With Joy – Ability To Look Beyond.</a:t>
            </a:r>
          </a:p>
        </p:txBody>
      </p:sp>
      <p:sp>
        <p:nvSpPr>
          <p:cNvPr id="8" name="Rounded Rectangle 7">
            <a:extLst>
              <a:ext uri="{FF2B5EF4-FFF2-40B4-BE49-F238E27FC236}">
                <a16:creationId xmlns:a16="http://schemas.microsoft.com/office/drawing/2014/main" id="{154BB86D-E2CF-01CE-88C1-CEB08F27F2E5}"/>
              </a:ext>
            </a:extLst>
          </p:cNvPr>
          <p:cNvSpPr/>
          <p:nvPr/>
        </p:nvSpPr>
        <p:spPr>
          <a:xfrm>
            <a:off x="2343551" y="2453462"/>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Why should I view my trials with joy?</a:t>
            </a:r>
          </a:p>
        </p:txBody>
      </p:sp>
      <p:sp>
        <p:nvSpPr>
          <p:cNvPr id="9" name="TextBox 8">
            <a:extLst>
              <a:ext uri="{FF2B5EF4-FFF2-40B4-BE49-F238E27FC236}">
                <a16:creationId xmlns:a16="http://schemas.microsoft.com/office/drawing/2014/main" id="{EDCADFA6-AC26-83A7-4F64-7400C4906FB3}"/>
              </a:ext>
            </a:extLst>
          </p:cNvPr>
          <p:cNvSpPr txBox="1"/>
          <p:nvPr/>
        </p:nvSpPr>
        <p:spPr>
          <a:xfrm>
            <a:off x="1249680" y="2887980"/>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Patience, Perfection, Pure Faith, Humility, Crown</a:t>
            </a:r>
          </a:p>
        </p:txBody>
      </p:sp>
      <p:sp>
        <p:nvSpPr>
          <p:cNvPr id="12" name="Rounded Rectangle 11">
            <a:extLst>
              <a:ext uri="{FF2B5EF4-FFF2-40B4-BE49-F238E27FC236}">
                <a16:creationId xmlns:a16="http://schemas.microsoft.com/office/drawing/2014/main" id="{E0A59075-58DA-959E-1FC6-6FEA25D98575}"/>
              </a:ext>
            </a:extLst>
          </p:cNvPr>
          <p:cNvSpPr/>
          <p:nvPr/>
        </p:nvSpPr>
        <p:spPr>
          <a:xfrm>
            <a:off x="2343551" y="3494891"/>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How can I view my trials with joy?</a:t>
            </a:r>
          </a:p>
        </p:txBody>
      </p:sp>
      <p:sp>
        <p:nvSpPr>
          <p:cNvPr id="13" name="TextBox 12">
            <a:extLst>
              <a:ext uri="{FF2B5EF4-FFF2-40B4-BE49-F238E27FC236}">
                <a16:creationId xmlns:a16="http://schemas.microsoft.com/office/drawing/2014/main" id="{EC1EF751-2B50-8F8D-3C0F-96DD989EEA7A}"/>
              </a:ext>
            </a:extLst>
          </p:cNvPr>
          <p:cNvSpPr txBox="1"/>
          <p:nvPr/>
        </p:nvSpPr>
        <p:spPr>
          <a:xfrm>
            <a:off x="1249680" y="3929409"/>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Ask God for Wisdom</a:t>
            </a:r>
          </a:p>
        </p:txBody>
      </p:sp>
      <p:sp>
        <p:nvSpPr>
          <p:cNvPr id="14" name="Rounded Rectangle 13">
            <a:extLst>
              <a:ext uri="{FF2B5EF4-FFF2-40B4-BE49-F238E27FC236}">
                <a16:creationId xmlns:a16="http://schemas.microsoft.com/office/drawing/2014/main" id="{7DC8B7E2-7750-8752-C7B1-FF831430F5A3}"/>
              </a:ext>
            </a:extLst>
          </p:cNvPr>
          <p:cNvSpPr/>
          <p:nvPr/>
        </p:nvSpPr>
        <p:spPr>
          <a:xfrm>
            <a:off x="1249680" y="4450123"/>
            <a:ext cx="6644640"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What is the outcome of having faith in God during my trials?</a:t>
            </a:r>
          </a:p>
        </p:txBody>
      </p:sp>
      <p:sp>
        <p:nvSpPr>
          <p:cNvPr id="15" name="TextBox 14">
            <a:extLst>
              <a:ext uri="{FF2B5EF4-FFF2-40B4-BE49-F238E27FC236}">
                <a16:creationId xmlns:a16="http://schemas.microsoft.com/office/drawing/2014/main" id="{E3D812AF-99AE-1EE6-0318-52F4AD9A0AB9}"/>
              </a:ext>
            </a:extLst>
          </p:cNvPr>
          <p:cNvSpPr txBox="1"/>
          <p:nvPr/>
        </p:nvSpPr>
        <p:spPr>
          <a:xfrm>
            <a:off x="1249680" y="4974766"/>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Those Who Love Him Will Receive A Crown of Life</a:t>
            </a:r>
          </a:p>
        </p:txBody>
      </p:sp>
    </p:spTree>
    <p:extLst>
      <p:ext uri="{BB962C8B-B14F-4D97-AF65-F5344CB8AC3E}">
        <p14:creationId xmlns:p14="http://schemas.microsoft.com/office/powerpoint/2010/main" val="3958861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P spid="12" grpId="0" animBg="1"/>
      <p:bldP spid="13" grpId="0"/>
      <p:bldP spid="14" grpId="0" animBg="1"/>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12FA7A-A248-1575-E74E-75EAC0D4CD52}"/>
              </a:ext>
            </a:extLst>
          </p:cNvPr>
          <p:cNvSpPr>
            <a:spLocks noGrp="1" noChangeArrowheads="1"/>
          </p:cNvSpPr>
          <p:nvPr>
            <p:ph type="title"/>
          </p:nvPr>
        </p:nvSpPr>
        <p:spPr>
          <a:xfrm>
            <a:off x="457201" y="2042160"/>
            <a:ext cx="8348870" cy="1798320"/>
          </a:xfrm>
        </p:spPr>
        <p:txBody>
          <a:bodyPr>
            <a:normAutofit/>
          </a:bodyPr>
          <a:lstStyle/>
          <a:p>
            <a:pPr algn="ctr"/>
            <a:r>
              <a:rPr lang="en-US" altLang="en-US" b="1" dirty="0">
                <a:solidFill>
                  <a:srgbClr val="694117"/>
                </a:solidFill>
                <a:latin typeface="+mn-lt"/>
              </a:rPr>
              <a:t>Stand With Confidence: </a:t>
            </a:r>
            <a:br>
              <a:rPr lang="en-US" altLang="en-US" dirty="0">
                <a:solidFill>
                  <a:srgbClr val="694117"/>
                </a:solidFill>
              </a:rPr>
            </a:br>
            <a:r>
              <a:rPr lang="en-US" altLang="en-US" dirty="0">
                <a:solidFill>
                  <a:srgbClr val="694117"/>
                </a:solidFill>
              </a:rPr>
              <a:t>Even In Our Trials There Is Joy &amp; Reward</a:t>
            </a:r>
          </a:p>
        </p:txBody>
      </p:sp>
      <p:sp>
        <p:nvSpPr>
          <p:cNvPr id="6" name="Rounded Rectangle 5">
            <a:extLst>
              <a:ext uri="{FF2B5EF4-FFF2-40B4-BE49-F238E27FC236}">
                <a16:creationId xmlns:a16="http://schemas.microsoft.com/office/drawing/2014/main" id="{9AA0042A-D5DA-885D-5B22-B19D6D1D6465}"/>
              </a:ext>
            </a:extLst>
          </p:cNvPr>
          <p:cNvSpPr/>
          <p:nvPr/>
        </p:nvSpPr>
        <p:spPr>
          <a:xfrm>
            <a:off x="3095955" y="186340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1:2-12</a:t>
            </a:r>
          </a:p>
        </p:txBody>
      </p:sp>
    </p:spTree>
    <p:extLst>
      <p:ext uri="{BB962C8B-B14F-4D97-AF65-F5344CB8AC3E}">
        <p14:creationId xmlns:p14="http://schemas.microsoft.com/office/powerpoint/2010/main" val="141116243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D12FA7A-A248-1575-E74E-75EAC0D4CD52}"/>
              </a:ext>
            </a:extLst>
          </p:cNvPr>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Chapter One: Next Section 1:13-18…</a:t>
            </a:r>
          </a:p>
        </p:txBody>
      </p:sp>
      <p:sp>
        <p:nvSpPr>
          <p:cNvPr id="6" name="Rounded Rectangle 5">
            <a:extLst>
              <a:ext uri="{FF2B5EF4-FFF2-40B4-BE49-F238E27FC236}">
                <a16:creationId xmlns:a16="http://schemas.microsoft.com/office/drawing/2014/main" id="{9AA0042A-D5DA-885D-5B22-B19D6D1D6465}"/>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1:3-18</a:t>
            </a:r>
          </a:p>
        </p:txBody>
      </p:sp>
      <p:sp>
        <p:nvSpPr>
          <p:cNvPr id="4" name="Rounded Rectangle 3">
            <a:extLst>
              <a:ext uri="{FF2B5EF4-FFF2-40B4-BE49-F238E27FC236}">
                <a16:creationId xmlns:a16="http://schemas.microsoft.com/office/drawing/2014/main" id="{EA98918E-97E4-2DB5-8F33-ACD91806F01F}"/>
              </a:ext>
            </a:extLst>
          </p:cNvPr>
          <p:cNvSpPr/>
          <p:nvPr/>
        </p:nvSpPr>
        <p:spPr>
          <a:xfrm>
            <a:off x="2343551" y="1442513"/>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What is God NOT The Source Of?</a:t>
            </a:r>
          </a:p>
        </p:txBody>
      </p:sp>
      <p:sp>
        <p:nvSpPr>
          <p:cNvPr id="7" name="TextBox 6">
            <a:extLst>
              <a:ext uri="{FF2B5EF4-FFF2-40B4-BE49-F238E27FC236}">
                <a16:creationId xmlns:a16="http://schemas.microsoft.com/office/drawing/2014/main" id="{AF6E463F-D236-FEF7-09A2-02F243FD7D46}"/>
              </a:ext>
            </a:extLst>
          </p:cNvPr>
          <p:cNvSpPr txBox="1"/>
          <p:nvPr/>
        </p:nvSpPr>
        <p:spPr>
          <a:xfrm>
            <a:off x="1249680" y="1877031"/>
            <a:ext cx="6644640" cy="400110"/>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Temptations – We Are Tempted By Our Own Desires.</a:t>
            </a:r>
          </a:p>
        </p:txBody>
      </p:sp>
      <p:sp>
        <p:nvSpPr>
          <p:cNvPr id="8" name="Rounded Rectangle 7">
            <a:extLst>
              <a:ext uri="{FF2B5EF4-FFF2-40B4-BE49-F238E27FC236}">
                <a16:creationId xmlns:a16="http://schemas.microsoft.com/office/drawing/2014/main" id="{154BB86D-E2CF-01CE-88C1-CEB08F27F2E5}"/>
              </a:ext>
            </a:extLst>
          </p:cNvPr>
          <p:cNvSpPr/>
          <p:nvPr/>
        </p:nvSpPr>
        <p:spPr>
          <a:xfrm>
            <a:off x="2343551" y="2453462"/>
            <a:ext cx="4576169" cy="404038"/>
          </a:xfrm>
          <a:prstGeom prst="roundRect">
            <a:avLst>
              <a:gd name="adj" fmla="val 50000"/>
            </a:avLst>
          </a:prstGeom>
          <a:noFill/>
          <a:ln>
            <a:solidFill>
              <a:srgbClr val="7C46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i="1" dirty="0">
                <a:solidFill>
                  <a:srgbClr val="694117"/>
                </a:solidFill>
              </a:rPr>
              <a:t>What IS God The Source Of?</a:t>
            </a:r>
          </a:p>
        </p:txBody>
      </p:sp>
      <p:sp>
        <p:nvSpPr>
          <p:cNvPr id="9" name="TextBox 8">
            <a:extLst>
              <a:ext uri="{FF2B5EF4-FFF2-40B4-BE49-F238E27FC236}">
                <a16:creationId xmlns:a16="http://schemas.microsoft.com/office/drawing/2014/main" id="{EDCADFA6-AC26-83A7-4F64-7400C4906FB3}"/>
              </a:ext>
            </a:extLst>
          </p:cNvPr>
          <p:cNvSpPr txBox="1"/>
          <p:nvPr/>
        </p:nvSpPr>
        <p:spPr>
          <a:xfrm>
            <a:off x="1249680" y="2887980"/>
            <a:ext cx="6644640" cy="707886"/>
          </a:xfrm>
          <a:prstGeom prst="rect">
            <a:avLst/>
          </a:prstGeom>
          <a:noFill/>
        </p:spPr>
        <p:txBody>
          <a:bodyPr wrap="square" rtlCol="0">
            <a:spAutoFit/>
          </a:bodyPr>
          <a:lstStyle/>
          <a:p>
            <a:pPr marL="342900" indent="-342900" algn="ctr">
              <a:buFont typeface="Wingdings" pitchFamily="2" charset="2"/>
              <a:buChar char="ü"/>
            </a:pPr>
            <a:r>
              <a:rPr lang="en-US" sz="2000" i="1" dirty="0">
                <a:solidFill>
                  <a:srgbClr val="A55C26"/>
                </a:solidFill>
              </a:rPr>
              <a:t>Every Good &amp; Perfect Gift</a:t>
            </a:r>
          </a:p>
          <a:p>
            <a:pPr marL="342900" indent="-342900" algn="ctr">
              <a:buFont typeface="Wingdings" pitchFamily="2" charset="2"/>
              <a:buChar char="ü"/>
            </a:pPr>
            <a:r>
              <a:rPr lang="en-US" sz="2000" i="1" dirty="0">
                <a:solidFill>
                  <a:srgbClr val="A55C26"/>
                </a:solidFill>
              </a:rPr>
              <a:t>He Brought Us Forth By His Word = "First Fruits”</a:t>
            </a:r>
          </a:p>
        </p:txBody>
      </p:sp>
    </p:spTree>
    <p:extLst>
      <p:ext uri="{BB962C8B-B14F-4D97-AF65-F5344CB8AC3E}">
        <p14:creationId xmlns:p14="http://schemas.microsoft.com/office/powerpoint/2010/main" val="39456843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709519" y="296108"/>
            <a:ext cx="5724959" cy="628650"/>
          </a:xfrm>
        </p:spPr>
        <p:txBody>
          <a:bodyPr>
            <a:normAutofit/>
          </a:bodyPr>
          <a:lstStyle/>
          <a:p>
            <a:pPr algn="ctr"/>
            <a:r>
              <a:rPr lang="en-US" altLang="en-US" b="1" dirty="0">
                <a:solidFill>
                  <a:srgbClr val="694117"/>
                </a:solidFill>
                <a:latin typeface="+mn-lt"/>
              </a:rPr>
              <a:t>JAMES CHAPTER 1</a:t>
            </a:r>
          </a:p>
        </p:txBody>
      </p:sp>
      <p:sp>
        <p:nvSpPr>
          <p:cNvPr id="9219" name="Rectangle 3"/>
          <p:cNvSpPr>
            <a:spLocks noGrp="1" noChangeArrowheads="1"/>
          </p:cNvSpPr>
          <p:nvPr>
            <p:ph type="body" idx="1"/>
          </p:nvPr>
        </p:nvSpPr>
        <p:spPr>
          <a:xfrm>
            <a:off x="401716" y="988556"/>
            <a:ext cx="8340567" cy="4726443"/>
          </a:xfrm>
        </p:spPr>
        <p:txBody>
          <a:bodyPr>
            <a:normAutofit/>
          </a:bodyPr>
          <a:lstStyle/>
          <a:p>
            <a:pPr marL="0" indent="0">
              <a:lnSpc>
                <a:spcPct val="90000"/>
              </a:lnSpc>
              <a:buNone/>
            </a:pPr>
            <a:r>
              <a:rPr lang="en-US" altLang="en-US" b="1" dirty="0">
                <a:solidFill>
                  <a:srgbClr val="A55C26"/>
                </a:solidFill>
              </a:rPr>
              <a:t>TRIALS (1:1-12)</a:t>
            </a:r>
          </a:p>
          <a:p>
            <a:pPr lvl="1">
              <a:lnSpc>
                <a:spcPct val="85000"/>
              </a:lnSpc>
            </a:pPr>
            <a:r>
              <a:rPr lang="en-US" altLang="en-US" sz="2000" u="sng" dirty="0"/>
              <a:t>Attitude</a:t>
            </a:r>
            <a:r>
              <a:rPr lang="en-US" altLang="en-US" sz="2000" dirty="0"/>
              <a:t> - Striking Paradox - Joy in Trials?</a:t>
            </a:r>
          </a:p>
          <a:p>
            <a:pPr lvl="1">
              <a:lnSpc>
                <a:spcPct val="85000"/>
              </a:lnSpc>
            </a:pPr>
            <a:r>
              <a:rPr lang="en-US" altLang="en-US" sz="2000" u="sng" dirty="0"/>
              <a:t>Advantage</a:t>
            </a:r>
            <a:r>
              <a:rPr lang="en-US" altLang="en-US" sz="2000" dirty="0"/>
              <a:t> - What do they produce?</a:t>
            </a:r>
          </a:p>
          <a:p>
            <a:pPr lvl="1">
              <a:lnSpc>
                <a:spcPct val="85000"/>
              </a:lnSpc>
            </a:pPr>
            <a:r>
              <a:rPr lang="en-US" altLang="en-US" sz="2000" u="sng" dirty="0"/>
              <a:t>Assistance</a:t>
            </a:r>
            <a:r>
              <a:rPr lang="en-US" altLang="en-US" sz="2000" dirty="0"/>
              <a:t> - If we endure trails, what will we receive?</a:t>
            </a:r>
          </a:p>
          <a:p>
            <a:pPr marL="0" indent="0">
              <a:lnSpc>
                <a:spcPct val="90000"/>
              </a:lnSpc>
              <a:buNone/>
            </a:pPr>
            <a:r>
              <a:rPr lang="en-US" altLang="en-US" b="1" dirty="0">
                <a:solidFill>
                  <a:srgbClr val="694117"/>
                </a:solidFill>
              </a:rPr>
              <a:t>TEMPTATIONS (1:13-18)</a:t>
            </a:r>
          </a:p>
          <a:p>
            <a:pPr lvl="1">
              <a:lnSpc>
                <a:spcPct val="85000"/>
              </a:lnSpc>
            </a:pPr>
            <a:r>
              <a:rPr lang="en-US" altLang="en-US" sz="2000" u="sng" dirty="0"/>
              <a:t>Source</a:t>
            </a:r>
            <a:r>
              <a:rPr lang="en-US" altLang="en-US" sz="2000" dirty="0"/>
              <a:t> - Where do temptations come from?</a:t>
            </a:r>
          </a:p>
          <a:p>
            <a:pPr lvl="1">
              <a:lnSpc>
                <a:spcPct val="85000"/>
              </a:lnSpc>
            </a:pPr>
            <a:r>
              <a:rPr lang="en-US" altLang="en-US" sz="2000" u="sng" dirty="0"/>
              <a:t>Steps</a:t>
            </a:r>
            <a:r>
              <a:rPr lang="en-US" altLang="en-US" sz="2000" dirty="0"/>
              <a:t> - Who is to blame for these temptations</a:t>
            </a:r>
          </a:p>
          <a:p>
            <a:pPr lvl="1">
              <a:lnSpc>
                <a:spcPct val="85000"/>
              </a:lnSpc>
            </a:pPr>
            <a:r>
              <a:rPr lang="en-US" altLang="en-US" sz="2000" u="sng" dirty="0"/>
              <a:t>Solution</a:t>
            </a:r>
            <a:r>
              <a:rPr lang="en-US" altLang="en-US" sz="2000" dirty="0"/>
              <a:t> - What then does God give us?</a:t>
            </a:r>
          </a:p>
          <a:p>
            <a:pPr lvl="2">
              <a:lnSpc>
                <a:spcPct val="85000"/>
              </a:lnSpc>
            </a:pPr>
            <a:r>
              <a:rPr lang="en-US" altLang="en-US" sz="1800" i="1" dirty="0"/>
              <a:t>What is the greatest gift we’ve been given?</a:t>
            </a:r>
          </a:p>
          <a:p>
            <a:pPr marL="0" indent="0">
              <a:buNone/>
            </a:pPr>
            <a:r>
              <a:rPr lang="en-US" altLang="en-US" b="1" dirty="0">
                <a:solidFill>
                  <a:srgbClr val="694117"/>
                </a:solidFill>
              </a:rPr>
              <a:t>RESPONSE (1:19-27)</a:t>
            </a:r>
          </a:p>
          <a:p>
            <a:pPr lvl="1">
              <a:lnSpc>
                <a:spcPct val="85000"/>
              </a:lnSpc>
            </a:pPr>
            <a:r>
              <a:rPr lang="en-US" altLang="en-US" sz="2000" u="sng" dirty="0"/>
              <a:t>Reception </a:t>
            </a:r>
            <a:r>
              <a:rPr lang="en-US" altLang="en-US" sz="2000" dirty="0"/>
              <a:t>- What should we be quick to hear? Why (Vs 21)?</a:t>
            </a:r>
          </a:p>
          <a:p>
            <a:pPr lvl="1">
              <a:lnSpc>
                <a:spcPct val="85000"/>
              </a:lnSpc>
            </a:pPr>
            <a:r>
              <a:rPr lang="en-US" altLang="en-US" sz="2000" u="sng" dirty="0"/>
              <a:t>Respond</a:t>
            </a:r>
            <a:r>
              <a:rPr lang="en-US" altLang="en-US" sz="2000" dirty="0"/>
              <a:t> - Is just hearing God’s word enough?  What is the mirror?</a:t>
            </a:r>
          </a:p>
          <a:p>
            <a:pPr lvl="1">
              <a:lnSpc>
                <a:spcPct val="85000"/>
              </a:lnSpc>
            </a:pPr>
            <a:r>
              <a:rPr lang="en-US" altLang="en-US" sz="2000" u="sng" dirty="0"/>
              <a:t>Resignation</a:t>
            </a:r>
            <a:r>
              <a:rPr lang="en-US" altLang="en-US" sz="2000" dirty="0"/>
              <a:t> - Are we under law today?  If so which one?</a:t>
            </a:r>
          </a:p>
          <a:p>
            <a:pPr lvl="1">
              <a:lnSpc>
                <a:spcPct val="85000"/>
              </a:lnSpc>
            </a:pPr>
            <a:r>
              <a:rPr lang="en-US" altLang="en-US" sz="2000" u="sng" dirty="0"/>
              <a:t>Resolve</a:t>
            </a:r>
            <a:r>
              <a:rPr lang="en-US" altLang="en-US" sz="2000" dirty="0"/>
              <a:t> - What is Pure and Undefiled Religion?</a:t>
            </a:r>
          </a:p>
          <a:p>
            <a:pPr lvl="1">
              <a:lnSpc>
                <a:spcPct val="90000"/>
              </a:lnSpc>
            </a:pPr>
            <a:endParaRPr lang="en-US" altLang="en-US" dirty="0"/>
          </a:p>
        </p:txBody>
      </p:sp>
    </p:spTree>
    <p:extLst>
      <p:ext uri="{BB962C8B-B14F-4D97-AF65-F5344CB8AC3E}">
        <p14:creationId xmlns:p14="http://schemas.microsoft.com/office/powerpoint/2010/main" val="27447981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 calcmode="lin" valueType="num">
                                      <p:cBhvr additive="base">
                                        <p:cTn id="29"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219">
                                            <p:txEl>
                                              <p:pRg st="6" end="6"/>
                                            </p:txEl>
                                          </p:spTgt>
                                        </p:tgtEl>
                                        <p:attrNameLst>
                                          <p:attrName>style.visibility</p:attrName>
                                        </p:attrNameLst>
                                      </p:cBhvr>
                                      <p:to>
                                        <p:strVal val="visible"/>
                                      </p:to>
                                    </p:set>
                                    <p:anim calcmode="lin" valueType="num">
                                      <p:cBhvr additive="base">
                                        <p:cTn id="3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219">
                                            <p:txEl>
                                              <p:pRg st="7" end="7"/>
                                            </p:txEl>
                                          </p:spTgt>
                                        </p:tgtEl>
                                        <p:attrNameLst>
                                          <p:attrName>style.visibility</p:attrName>
                                        </p:attrNameLst>
                                      </p:cBhvr>
                                      <p:to>
                                        <p:strVal val="visible"/>
                                      </p:to>
                                    </p:set>
                                    <p:anim calcmode="lin" valueType="num">
                                      <p:cBhvr additive="base">
                                        <p:cTn id="37"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219">
                                            <p:txEl>
                                              <p:pRg st="8" end="8"/>
                                            </p:txEl>
                                          </p:spTgt>
                                        </p:tgtEl>
                                        <p:attrNameLst>
                                          <p:attrName>style.visibility</p:attrName>
                                        </p:attrNameLst>
                                      </p:cBhvr>
                                      <p:to>
                                        <p:strVal val="visible"/>
                                      </p:to>
                                    </p:set>
                                    <p:anim calcmode="lin" valueType="num">
                                      <p:cBhvr additive="base">
                                        <p:cTn id="41"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219">
                                            <p:txEl>
                                              <p:pRg st="9" end="9"/>
                                            </p:txEl>
                                          </p:spTgt>
                                        </p:tgtEl>
                                        <p:attrNameLst>
                                          <p:attrName>style.visibility</p:attrName>
                                        </p:attrNameLst>
                                      </p:cBhvr>
                                      <p:to>
                                        <p:strVal val="visible"/>
                                      </p:to>
                                    </p:set>
                                    <p:anim calcmode="lin" valueType="num">
                                      <p:cBhvr additive="base">
                                        <p:cTn id="47"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219">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219">
                                            <p:txEl>
                                              <p:pRg st="10" end="10"/>
                                            </p:txEl>
                                          </p:spTgt>
                                        </p:tgtEl>
                                        <p:attrNameLst>
                                          <p:attrName>style.visibility</p:attrName>
                                        </p:attrNameLst>
                                      </p:cBhvr>
                                      <p:to>
                                        <p:strVal val="visible"/>
                                      </p:to>
                                    </p:set>
                                    <p:anim calcmode="lin" valueType="num">
                                      <p:cBhvr additive="base">
                                        <p:cTn id="51" dur="5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219">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219">
                                            <p:txEl>
                                              <p:pRg st="11" end="11"/>
                                            </p:txEl>
                                          </p:spTgt>
                                        </p:tgtEl>
                                        <p:attrNameLst>
                                          <p:attrName>style.visibility</p:attrName>
                                        </p:attrNameLst>
                                      </p:cBhvr>
                                      <p:to>
                                        <p:strVal val="visible"/>
                                      </p:to>
                                    </p:set>
                                    <p:anim calcmode="lin" valueType="num">
                                      <p:cBhvr additive="base">
                                        <p:cTn id="55" dur="5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219">
                                            <p:txEl>
                                              <p:pRg st="12" end="12"/>
                                            </p:txEl>
                                          </p:spTgt>
                                        </p:tgtEl>
                                        <p:attrNameLst>
                                          <p:attrName>style.visibility</p:attrName>
                                        </p:attrNameLst>
                                      </p:cBhvr>
                                      <p:to>
                                        <p:strVal val="visible"/>
                                      </p:to>
                                    </p:set>
                                    <p:anim calcmode="lin" valueType="num">
                                      <p:cBhvr additive="base">
                                        <p:cTn id="59" dur="5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219">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219">
                                            <p:txEl>
                                              <p:pRg st="13" end="13"/>
                                            </p:txEl>
                                          </p:spTgt>
                                        </p:tgtEl>
                                        <p:attrNameLst>
                                          <p:attrName>style.visibility</p:attrName>
                                        </p:attrNameLst>
                                      </p:cBhvr>
                                      <p:to>
                                        <p:strVal val="visible"/>
                                      </p:to>
                                    </p:set>
                                    <p:anim calcmode="lin" valueType="num">
                                      <p:cBhvr additive="base">
                                        <p:cTn id="63" dur="500" fill="hold"/>
                                        <p:tgtEl>
                                          <p:spTgt spid="9219">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21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pen&#10;&#10;Description automatically generated">
            <a:extLst>
              <a:ext uri="{FF2B5EF4-FFF2-40B4-BE49-F238E27FC236}">
                <a16:creationId xmlns:a16="http://schemas.microsoft.com/office/drawing/2014/main" id="{C119A933-D5F5-A424-5D2B-2CBD6B3AF4A4}"/>
              </a:ext>
            </a:extLst>
          </p:cNvPr>
          <p:cNvPicPr>
            <a:picLocks noChangeAspect="1"/>
          </p:cNvPicPr>
          <p:nvPr/>
        </p:nvPicPr>
        <p:blipFill>
          <a:blip r:embed="rId2"/>
          <a:stretch>
            <a:fillRect/>
          </a:stretch>
        </p:blipFill>
        <p:spPr>
          <a:xfrm>
            <a:off x="0" y="0"/>
            <a:ext cx="9144000" cy="5715000"/>
          </a:xfrm>
          <a:prstGeom prst="rect">
            <a:avLst/>
          </a:prstGeom>
        </p:spPr>
      </p:pic>
      <p:sp>
        <p:nvSpPr>
          <p:cNvPr id="8" name="Subtitle 2">
            <a:extLst>
              <a:ext uri="{FF2B5EF4-FFF2-40B4-BE49-F238E27FC236}">
                <a16:creationId xmlns:a16="http://schemas.microsoft.com/office/drawing/2014/main" id="{DBA1F929-F100-1A0D-AF80-BDC9383553DA}"/>
              </a:ext>
            </a:extLst>
          </p:cNvPr>
          <p:cNvSpPr txBox="1">
            <a:spLocks/>
          </p:cNvSpPr>
          <p:nvPr/>
        </p:nvSpPr>
        <p:spPr>
          <a:xfrm>
            <a:off x="-1" y="3020369"/>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3000" dirty="0">
                <a:latin typeface="Papyrus" panose="03070502060502030205" pitchFamily="66" charset="0"/>
                <a:cs typeface="Andalus" panose="02020603050405020304" pitchFamily="18" charset="-78"/>
              </a:rPr>
              <a:t>Practical Christian Living</a:t>
            </a:r>
          </a:p>
          <a:p>
            <a:r>
              <a:rPr lang="en-US" sz="3000" dirty="0">
                <a:latin typeface="Papyrus" panose="03070502060502030205" pitchFamily="66" charset="0"/>
                <a:cs typeface="Andalus" panose="02020603050405020304" pitchFamily="18" charset="-78"/>
              </a:rPr>
              <a:t>Wholehearted Devotion to Jesus</a:t>
            </a:r>
          </a:p>
          <a:p>
            <a:r>
              <a:rPr lang="en-US" sz="2800" i="1" dirty="0">
                <a:solidFill>
                  <a:srgbClr val="694117"/>
                </a:solidFill>
              </a:rPr>
              <a:t>Lesson Two • James 1:2-12</a:t>
            </a:r>
          </a:p>
        </p:txBody>
      </p:sp>
      <p:sp>
        <p:nvSpPr>
          <p:cNvPr id="9" name="TextBox 8">
            <a:extLst>
              <a:ext uri="{FF2B5EF4-FFF2-40B4-BE49-F238E27FC236}">
                <a16:creationId xmlns:a16="http://schemas.microsoft.com/office/drawing/2014/main" id="{8D63F624-9530-A048-4090-3F24A49ADAE7}"/>
              </a:ext>
            </a:extLst>
          </p:cNvPr>
          <p:cNvSpPr txBox="1"/>
          <p:nvPr/>
        </p:nvSpPr>
        <p:spPr>
          <a:xfrm>
            <a:off x="142205" y="4779698"/>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2483148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5899D1D8-1466-4224-838B-9D3B8FA39CC2}"/>
              </a:ext>
            </a:extLst>
          </p:cNvPr>
          <p:cNvSpPr>
            <a:spLocks noGrp="1" noChangeArrowheads="1"/>
          </p:cNvSpPr>
          <p:nvPr>
            <p:ph type="title"/>
          </p:nvPr>
        </p:nvSpPr>
        <p:spPr>
          <a:xfrm>
            <a:off x="2323214" y="567531"/>
            <a:ext cx="4497572" cy="804333"/>
          </a:xfrm>
        </p:spPr>
        <p:txBody>
          <a:bodyPr>
            <a:normAutofit/>
          </a:bodyPr>
          <a:lstStyle/>
          <a:p>
            <a:pPr algn="ctr" eaLnBrk="1" hangingPunct="1"/>
            <a:r>
              <a:rPr lang="en-US" altLang="en-US" b="1" dirty="0">
                <a:solidFill>
                  <a:srgbClr val="694117"/>
                </a:solidFill>
                <a:latin typeface="+mn-lt"/>
              </a:rPr>
              <a:t>OUTLINE OF JAMES</a:t>
            </a:r>
          </a:p>
        </p:txBody>
      </p:sp>
      <p:sp>
        <p:nvSpPr>
          <p:cNvPr id="44035" name="Rectangle 3">
            <a:extLst>
              <a:ext uri="{FF2B5EF4-FFF2-40B4-BE49-F238E27FC236}">
                <a16:creationId xmlns:a16="http://schemas.microsoft.com/office/drawing/2014/main" id="{1E81B12F-9783-4722-90F0-FD4B7C85D772}"/>
              </a:ext>
            </a:extLst>
          </p:cNvPr>
          <p:cNvSpPr>
            <a:spLocks noGrp="1" noChangeArrowheads="1"/>
          </p:cNvSpPr>
          <p:nvPr>
            <p:ph idx="1"/>
          </p:nvPr>
        </p:nvSpPr>
        <p:spPr/>
        <p:txBody>
          <a:bodyPr/>
          <a:lstStyle/>
          <a:p>
            <a:pPr marL="0" indent="0" algn="ctr">
              <a:buNone/>
            </a:pPr>
            <a:r>
              <a:rPr lang="en-US" altLang="en-US" b="1" dirty="0">
                <a:solidFill>
                  <a:srgbClr val="AA4700"/>
                </a:solidFill>
              </a:rPr>
              <a:t>Chapter 1 - Stand With Confidence</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2 - Stand With Compassion</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3 - Speak With Care</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4 - Submit with Contrition</a:t>
            </a:r>
          </a:p>
          <a:p>
            <a:pPr marL="0" indent="0" algn="ctr">
              <a:buNone/>
            </a:pPr>
            <a:endParaRPr lang="en-US" altLang="en-US" dirty="0">
              <a:solidFill>
                <a:schemeClr val="tx1"/>
              </a:solidFill>
            </a:endParaRPr>
          </a:p>
          <a:p>
            <a:pPr marL="0" indent="0" algn="ctr">
              <a:buNone/>
            </a:pPr>
            <a:r>
              <a:rPr lang="en-US" altLang="en-US" dirty="0">
                <a:solidFill>
                  <a:schemeClr val="tx1"/>
                </a:solidFill>
              </a:rPr>
              <a:t>Chapter 5 - Share With Concern</a:t>
            </a:r>
          </a:p>
        </p:txBody>
      </p:sp>
      <p:sp>
        <p:nvSpPr>
          <p:cNvPr id="17410" name="Slide Number Placeholder 5">
            <a:extLst>
              <a:ext uri="{FF2B5EF4-FFF2-40B4-BE49-F238E27FC236}">
                <a16:creationId xmlns:a16="http://schemas.microsoft.com/office/drawing/2014/main" id="{0D42228D-9C94-4E74-A811-83004112F96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2400">
                <a:solidFill>
                  <a:schemeClr val="tx1"/>
                </a:solidFill>
                <a:latin typeface="Tahoma" panose="020B0604030504040204" pitchFamily="34" charset="0"/>
              </a:defRPr>
            </a:lvl1pPr>
            <a:lvl2pPr marL="557213" indent="-214313">
              <a:spcBef>
                <a:spcPct val="20000"/>
              </a:spcBef>
              <a:buClr>
                <a:schemeClr val="hlink"/>
              </a:buClr>
              <a:buChar char="–"/>
              <a:defRPr sz="2100">
                <a:solidFill>
                  <a:schemeClr val="tx1"/>
                </a:solidFill>
                <a:latin typeface="Tahoma" panose="020B0604030504040204" pitchFamily="34" charset="0"/>
              </a:defRPr>
            </a:lvl2pPr>
            <a:lvl3pPr marL="857250" indent="-171450">
              <a:spcBef>
                <a:spcPct val="20000"/>
              </a:spcBef>
              <a:buClr>
                <a:schemeClr val="accent1"/>
              </a:buClr>
              <a:buChar char="•"/>
              <a:defRPr sz="1800">
                <a:solidFill>
                  <a:schemeClr val="tx1"/>
                </a:solidFill>
                <a:latin typeface="Tahoma" panose="020B0604030504040204" pitchFamily="34" charset="0"/>
              </a:defRPr>
            </a:lvl3pPr>
            <a:lvl4pPr marL="1200150" indent="-171450">
              <a:spcBef>
                <a:spcPct val="20000"/>
              </a:spcBef>
              <a:buClr>
                <a:schemeClr val="folHlink"/>
              </a:buClr>
              <a:buChar char="–"/>
              <a:defRPr sz="1500">
                <a:solidFill>
                  <a:schemeClr val="tx1"/>
                </a:solidFill>
                <a:latin typeface="Tahoma" panose="020B0604030504040204" pitchFamily="34" charset="0"/>
              </a:defRPr>
            </a:lvl4pPr>
            <a:lvl5pPr marL="1543050" indent="-171450">
              <a:spcBef>
                <a:spcPct val="20000"/>
              </a:spcBef>
              <a:buClr>
                <a:schemeClr val="accent1"/>
              </a:buClr>
              <a:buChar char="»"/>
              <a:defRPr sz="1500">
                <a:solidFill>
                  <a:schemeClr val="tx1"/>
                </a:solidFill>
                <a:latin typeface="Tahoma" panose="020B0604030504040204" pitchFamily="34" charset="0"/>
              </a:defRPr>
            </a:lvl5pPr>
            <a:lvl6pPr marL="18859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6pPr>
            <a:lvl7pPr marL="22288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7pPr>
            <a:lvl8pPr marL="25717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8pPr>
            <a:lvl9pPr marL="2914650" indent="-171450" eaLnBrk="0" fontAlgn="base" hangingPunct="0">
              <a:spcBef>
                <a:spcPct val="20000"/>
              </a:spcBef>
              <a:spcAft>
                <a:spcPct val="0"/>
              </a:spcAft>
              <a:buClr>
                <a:schemeClr val="accent1"/>
              </a:buClr>
              <a:buChar char="»"/>
              <a:defRPr sz="1500">
                <a:solidFill>
                  <a:schemeClr val="tx1"/>
                </a:solidFill>
                <a:latin typeface="Tahoma" panose="020B0604030504040204" pitchFamily="34" charset="0"/>
              </a:defRPr>
            </a:lvl9pPr>
          </a:lstStyle>
          <a:p>
            <a:pPr>
              <a:spcBef>
                <a:spcPct val="0"/>
              </a:spcBef>
              <a:buClrTx/>
              <a:buFontTx/>
              <a:buNone/>
            </a:pPr>
            <a:fld id="{AEA18C05-DE5E-4F46-ABA4-26D093D0024F}" type="slidenum">
              <a:rPr lang="en-US" altLang="en-US" sz="1050">
                <a:latin typeface="Times New Roman" panose="02020603050405020304" pitchFamily="18" charset="0"/>
              </a:rPr>
              <a:pPr>
                <a:spcBef>
                  <a:spcPct val="0"/>
                </a:spcBef>
                <a:buClrTx/>
                <a:buFontTx/>
                <a:buNone/>
              </a:pPr>
              <a:t>3</a:t>
            </a:fld>
            <a:endParaRPr lang="en-US" altLang="en-US" sz="1050">
              <a:latin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anim calcmode="lin" valueType="num">
                                      <p:cBhvr additive="base">
                                        <p:cTn id="19"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4035">
                                            <p:txEl>
                                              <p:pRg st="6" end="6"/>
                                            </p:txEl>
                                          </p:spTgt>
                                        </p:tgtEl>
                                        <p:attrNameLst>
                                          <p:attrName>style.visibility</p:attrName>
                                        </p:attrNameLst>
                                      </p:cBhvr>
                                      <p:to>
                                        <p:strVal val="visible"/>
                                      </p:to>
                                    </p:set>
                                    <p:anim calcmode="lin" valueType="num">
                                      <p:cBhvr additive="base">
                                        <p:cTn id="25" dur="500" fill="hold"/>
                                        <p:tgtEl>
                                          <p:spTgt spid="4403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035">
                                            <p:txEl>
                                              <p:pRg st="8" end="8"/>
                                            </p:txEl>
                                          </p:spTgt>
                                        </p:tgtEl>
                                        <p:attrNameLst>
                                          <p:attrName>style.visibility</p:attrName>
                                        </p:attrNameLst>
                                      </p:cBhvr>
                                      <p:to>
                                        <p:strVal val="visible"/>
                                      </p:to>
                                    </p:set>
                                    <p:anim calcmode="lin" valueType="num">
                                      <p:cBhvr additive="base">
                                        <p:cTn id="31" dur="500" fill="hold"/>
                                        <p:tgtEl>
                                          <p:spTgt spid="4403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Slide Number Placeholder 5"/>
          <p:cNvSpPr>
            <a:spLocks noGrp="1"/>
          </p:cNvSpPr>
          <p:nvPr>
            <p:ph type="sldNum" sz="quarter" idx="4294967295"/>
          </p:nvPr>
        </p:nvSpPr>
        <p:spPr>
          <a:xfrm>
            <a:off x="7400925" y="5120640"/>
            <a:ext cx="1285875" cy="30861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Char char="•"/>
              <a:defRPr sz="2160">
                <a:solidFill>
                  <a:schemeClr val="tx1"/>
                </a:solidFill>
                <a:latin typeface="Tahoma" charset="0"/>
              </a:defRPr>
            </a:lvl1pPr>
            <a:lvl2pPr marL="501492" indent="-192882">
              <a:spcBef>
                <a:spcPct val="20000"/>
              </a:spcBef>
              <a:buClr>
                <a:schemeClr val="hlink"/>
              </a:buClr>
              <a:buChar char="–"/>
              <a:defRPr sz="1890">
                <a:solidFill>
                  <a:schemeClr val="tx1"/>
                </a:solidFill>
                <a:latin typeface="Tahoma" charset="0"/>
              </a:defRPr>
            </a:lvl2pPr>
            <a:lvl3pPr marL="771525" indent="-154305">
              <a:spcBef>
                <a:spcPct val="20000"/>
              </a:spcBef>
              <a:buClr>
                <a:schemeClr val="accent1"/>
              </a:buClr>
              <a:buChar char="•"/>
              <a:defRPr sz="1620">
                <a:solidFill>
                  <a:schemeClr val="tx1"/>
                </a:solidFill>
                <a:latin typeface="Tahoma" charset="0"/>
              </a:defRPr>
            </a:lvl3pPr>
            <a:lvl4pPr marL="1080135" indent="-154305">
              <a:spcBef>
                <a:spcPct val="20000"/>
              </a:spcBef>
              <a:buClr>
                <a:schemeClr val="folHlink"/>
              </a:buClr>
              <a:buChar char="–"/>
              <a:defRPr sz="1350">
                <a:solidFill>
                  <a:schemeClr val="tx1"/>
                </a:solidFill>
                <a:latin typeface="Tahoma" charset="0"/>
              </a:defRPr>
            </a:lvl4pPr>
            <a:lvl5pPr marL="1388745" indent="-154305">
              <a:spcBef>
                <a:spcPct val="20000"/>
              </a:spcBef>
              <a:buClr>
                <a:schemeClr val="accent1"/>
              </a:buClr>
              <a:buChar char="»"/>
              <a:defRPr sz="1350">
                <a:solidFill>
                  <a:schemeClr val="tx1"/>
                </a:solidFill>
                <a:latin typeface="Tahoma" charset="0"/>
              </a:defRPr>
            </a:lvl5pPr>
            <a:lvl6pPr marL="1697355" indent="-154305" eaLnBrk="0" fontAlgn="base" hangingPunct="0">
              <a:spcBef>
                <a:spcPct val="20000"/>
              </a:spcBef>
              <a:spcAft>
                <a:spcPct val="0"/>
              </a:spcAft>
              <a:buClr>
                <a:schemeClr val="accent1"/>
              </a:buClr>
              <a:buChar char="»"/>
              <a:defRPr sz="1350">
                <a:solidFill>
                  <a:schemeClr val="tx1"/>
                </a:solidFill>
                <a:latin typeface="Tahoma" charset="0"/>
              </a:defRPr>
            </a:lvl6pPr>
            <a:lvl7pPr marL="2005965" indent="-154305" eaLnBrk="0" fontAlgn="base" hangingPunct="0">
              <a:spcBef>
                <a:spcPct val="20000"/>
              </a:spcBef>
              <a:spcAft>
                <a:spcPct val="0"/>
              </a:spcAft>
              <a:buClr>
                <a:schemeClr val="accent1"/>
              </a:buClr>
              <a:buChar char="»"/>
              <a:defRPr sz="1350">
                <a:solidFill>
                  <a:schemeClr val="tx1"/>
                </a:solidFill>
                <a:latin typeface="Tahoma" charset="0"/>
              </a:defRPr>
            </a:lvl7pPr>
            <a:lvl8pPr marL="2314575" indent="-154305" eaLnBrk="0" fontAlgn="base" hangingPunct="0">
              <a:spcBef>
                <a:spcPct val="20000"/>
              </a:spcBef>
              <a:spcAft>
                <a:spcPct val="0"/>
              </a:spcAft>
              <a:buClr>
                <a:schemeClr val="accent1"/>
              </a:buClr>
              <a:buChar char="»"/>
              <a:defRPr sz="1350">
                <a:solidFill>
                  <a:schemeClr val="tx1"/>
                </a:solidFill>
                <a:latin typeface="Tahoma" charset="0"/>
              </a:defRPr>
            </a:lvl8pPr>
            <a:lvl9pPr marL="2623185" indent="-154305" eaLnBrk="0" fontAlgn="base" hangingPunct="0">
              <a:spcBef>
                <a:spcPct val="20000"/>
              </a:spcBef>
              <a:spcAft>
                <a:spcPct val="0"/>
              </a:spcAft>
              <a:buClr>
                <a:schemeClr val="accent1"/>
              </a:buClr>
              <a:buChar char="»"/>
              <a:defRPr sz="1350">
                <a:solidFill>
                  <a:schemeClr val="tx1"/>
                </a:solidFill>
                <a:latin typeface="Tahoma" charset="0"/>
              </a:defRPr>
            </a:lvl9pPr>
          </a:lstStyle>
          <a:p>
            <a:pPr algn="r">
              <a:spcBef>
                <a:spcPct val="0"/>
              </a:spcBef>
              <a:buClrTx/>
              <a:buFontTx/>
              <a:buNone/>
            </a:pPr>
            <a:fld id="{F2ED166F-88B8-954D-A165-366B97EA8C72}" type="slidenum">
              <a:rPr lang="en-US" altLang="en-US" sz="945">
                <a:latin typeface="Times New Roman" charset="0"/>
              </a:rPr>
              <a:pPr algn="r">
                <a:spcBef>
                  <a:spcPct val="0"/>
                </a:spcBef>
                <a:buClrTx/>
                <a:buFontTx/>
                <a:buNone/>
              </a:pPr>
              <a:t>4</a:t>
            </a:fld>
            <a:endParaRPr lang="en-US" altLang="en-US" sz="945" dirty="0">
              <a:latin typeface="Times New Roman" charset="0"/>
            </a:endParaRPr>
          </a:p>
        </p:txBody>
      </p:sp>
      <p:sp>
        <p:nvSpPr>
          <p:cNvPr id="65539" name="Rectangle 2"/>
          <p:cNvSpPr>
            <a:spLocks noGrp="1" noChangeArrowheads="1"/>
          </p:cNvSpPr>
          <p:nvPr>
            <p:ph type="title"/>
          </p:nvPr>
        </p:nvSpPr>
        <p:spPr>
          <a:xfrm>
            <a:off x="1368492" y="624396"/>
            <a:ext cx="6407015" cy="930083"/>
          </a:xfrm>
        </p:spPr>
        <p:txBody>
          <a:bodyPr>
            <a:normAutofit/>
          </a:bodyPr>
          <a:lstStyle/>
          <a:p>
            <a:pPr algn="ctr" eaLnBrk="1" hangingPunct="1"/>
            <a:r>
              <a:rPr lang="en-US" altLang="en-US" sz="3600" b="1" dirty="0">
                <a:solidFill>
                  <a:srgbClr val="694117"/>
                </a:solidFill>
                <a:latin typeface="+mn-lt"/>
              </a:rPr>
              <a:t>SAVING FAITH</a:t>
            </a:r>
          </a:p>
        </p:txBody>
      </p:sp>
      <p:sp>
        <p:nvSpPr>
          <p:cNvPr id="65540" name="Rectangle 3"/>
          <p:cNvSpPr>
            <a:spLocks noGrp="1" noChangeArrowheads="1"/>
          </p:cNvSpPr>
          <p:nvPr>
            <p:ph type="body" idx="1"/>
          </p:nvPr>
        </p:nvSpPr>
        <p:spPr>
          <a:xfrm>
            <a:off x="882502" y="2030818"/>
            <a:ext cx="6893005" cy="3398431"/>
          </a:xfrm>
        </p:spPr>
        <p:txBody>
          <a:bodyPr>
            <a:normAutofit/>
          </a:bodyPr>
          <a:lstStyle/>
          <a:p>
            <a:pPr eaLnBrk="1" hangingPunct="1"/>
            <a:r>
              <a:rPr lang="en-US" altLang="en-US" sz="2400" dirty="0"/>
              <a:t>Faith Obeys the Word</a:t>
            </a:r>
          </a:p>
          <a:p>
            <a:pPr eaLnBrk="1" hangingPunct="1"/>
            <a:r>
              <a:rPr lang="en-US" altLang="en-US" sz="2400" dirty="0"/>
              <a:t>Faith Removes Discrimination</a:t>
            </a:r>
          </a:p>
          <a:p>
            <a:pPr eaLnBrk="1" hangingPunct="1"/>
            <a:r>
              <a:rPr lang="en-US" altLang="en-US" sz="2400" dirty="0"/>
              <a:t>Faith Proves Itself By Works</a:t>
            </a:r>
          </a:p>
          <a:p>
            <a:pPr eaLnBrk="1" hangingPunct="1"/>
            <a:r>
              <a:rPr lang="en-US" altLang="en-US" sz="2400" dirty="0"/>
              <a:t>Faith Controls The Tongue</a:t>
            </a:r>
          </a:p>
          <a:p>
            <a:pPr eaLnBrk="1" hangingPunct="1"/>
            <a:r>
              <a:rPr lang="en-US" altLang="en-US" sz="2400" dirty="0"/>
              <a:t>Faith Produces Wisdom</a:t>
            </a:r>
          </a:p>
          <a:p>
            <a:pPr eaLnBrk="1" hangingPunct="1"/>
            <a:r>
              <a:rPr lang="en-US" altLang="en-US" sz="2400" dirty="0"/>
              <a:t>Faith Produces Humility</a:t>
            </a:r>
          </a:p>
          <a:p>
            <a:pPr eaLnBrk="1" hangingPunct="1"/>
            <a:r>
              <a:rPr lang="en-US" altLang="en-US" sz="2400" dirty="0"/>
              <a:t>Faith Produces Dependence on God</a:t>
            </a:r>
          </a:p>
        </p:txBody>
      </p:sp>
      <p:sp>
        <p:nvSpPr>
          <p:cNvPr id="2" name="Rounded Rectangle 1">
            <a:extLst>
              <a:ext uri="{FF2B5EF4-FFF2-40B4-BE49-F238E27FC236}">
                <a16:creationId xmlns:a16="http://schemas.microsoft.com/office/drawing/2014/main" id="{3ADA9261-9639-5627-77AD-86D181B9F870}"/>
              </a:ext>
            </a:extLst>
          </p:cNvPr>
          <p:cNvSpPr/>
          <p:nvPr/>
        </p:nvSpPr>
        <p:spPr>
          <a:xfrm>
            <a:off x="1619910" y="1308867"/>
            <a:ext cx="5904177"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“…the testing of your faith…” James 1:3</a:t>
            </a:r>
          </a:p>
        </p:txBody>
      </p:sp>
    </p:spTree>
    <p:extLst>
      <p:ext uri="{BB962C8B-B14F-4D97-AF65-F5344CB8AC3E}">
        <p14:creationId xmlns:p14="http://schemas.microsoft.com/office/powerpoint/2010/main" val="12739118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 calcmode="lin" valueType="num">
                                      <p:cBhvr additive="base">
                                        <p:cTn id="7" dur="500" fill="hold"/>
                                        <p:tgtEl>
                                          <p:spTgt spid="655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540">
                                            <p:txEl>
                                              <p:pRg st="1" end="1"/>
                                            </p:txEl>
                                          </p:spTgt>
                                        </p:tgtEl>
                                        <p:attrNameLst>
                                          <p:attrName>style.visibility</p:attrName>
                                        </p:attrNameLst>
                                      </p:cBhvr>
                                      <p:to>
                                        <p:strVal val="visible"/>
                                      </p:to>
                                    </p:set>
                                    <p:anim calcmode="lin" valueType="num">
                                      <p:cBhvr additive="base">
                                        <p:cTn id="13" dur="500" fill="hold"/>
                                        <p:tgtEl>
                                          <p:spTgt spid="655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5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540">
                                            <p:txEl>
                                              <p:pRg st="2" end="2"/>
                                            </p:txEl>
                                          </p:spTgt>
                                        </p:tgtEl>
                                        <p:attrNameLst>
                                          <p:attrName>style.visibility</p:attrName>
                                        </p:attrNameLst>
                                      </p:cBhvr>
                                      <p:to>
                                        <p:strVal val="visible"/>
                                      </p:to>
                                    </p:set>
                                    <p:anim calcmode="lin" valueType="num">
                                      <p:cBhvr additive="base">
                                        <p:cTn id="19" dur="500" fill="hold"/>
                                        <p:tgtEl>
                                          <p:spTgt spid="655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5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5540">
                                            <p:txEl>
                                              <p:pRg st="3" end="3"/>
                                            </p:txEl>
                                          </p:spTgt>
                                        </p:tgtEl>
                                        <p:attrNameLst>
                                          <p:attrName>style.visibility</p:attrName>
                                        </p:attrNameLst>
                                      </p:cBhvr>
                                      <p:to>
                                        <p:strVal val="visible"/>
                                      </p:to>
                                    </p:set>
                                    <p:anim calcmode="lin" valueType="num">
                                      <p:cBhvr additive="base">
                                        <p:cTn id="25" dur="500" fill="hold"/>
                                        <p:tgtEl>
                                          <p:spTgt spid="655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55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5540">
                                            <p:txEl>
                                              <p:pRg st="4" end="4"/>
                                            </p:txEl>
                                          </p:spTgt>
                                        </p:tgtEl>
                                        <p:attrNameLst>
                                          <p:attrName>style.visibility</p:attrName>
                                        </p:attrNameLst>
                                      </p:cBhvr>
                                      <p:to>
                                        <p:strVal val="visible"/>
                                      </p:to>
                                    </p:set>
                                    <p:anim calcmode="lin" valueType="num">
                                      <p:cBhvr additive="base">
                                        <p:cTn id="31" dur="500" fill="hold"/>
                                        <p:tgtEl>
                                          <p:spTgt spid="6554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55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5540">
                                            <p:txEl>
                                              <p:pRg st="5" end="5"/>
                                            </p:txEl>
                                          </p:spTgt>
                                        </p:tgtEl>
                                        <p:attrNameLst>
                                          <p:attrName>style.visibility</p:attrName>
                                        </p:attrNameLst>
                                      </p:cBhvr>
                                      <p:to>
                                        <p:strVal val="visible"/>
                                      </p:to>
                                    </p:set>
                                    <p:anim calcmode="lin" valueType="num">
                                      <p:cBhvr additive="base">
                                        <p:cTn id="37" dur="500" fill="hold"/>
                                        <p:tgtEl>
                                          <p:spTgt spid="6554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5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5540">
                                            <p:txEl>
                                              <p:pRg st="6" end="6"/>
                                            </p:txEl>
                                          </p:spTgt>
                                        </p:tgtEl>
                                        <p:attrNameLst>
                                          <p:attrName>style.visibility</p:attrName>
                                        </p:attrNameLst>
                                      </p:cBhvr>
                                      <p:to>
                                        <p:strVal val="visible"/>
                                      </p:to>
                                    </p:set>
                                    <p:anim calcmode="lin" valueType="num">
                                      <p:cBhvr additive="base">
                                        <p:cTn id="43" dur="500" fill="hold"/>
                                        <p:tgtEl>
                                          <p:spTgt spid="6554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554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56950-20B4-47E6-92D5-DA28999B6A31}"/>
              </a:ext>
            </a:extLst>
          </p:cNvPr>
          <p:cNvSpPr>
            <a:spLocks noGrp="1"/>
          </p:cNvSpPr>
          <p:nvPr>
            <p:ph type="title"/>
          </p:nvPr>
        </p:nvSpPr>
        <p:spPr>
          <a:xfrm>
            <a:off x="812410" y="370751"/>
            <a:ext cx="8050237" cy="994172"/>
          </a:xfrm>
        </p:spPr>
        <p:txBody>
          <a:bodyPr>
            <a:normAutofit fontScale="90000"/>
          </a:bodyPr>
          <a:lstStyle/>
          <a:p>
            <a:pPr algn="ctr"/>
            <a:r>
              <a:rPr lang="en-US" b="1" u="none" dirty="0">
                <a:solidFill>
                  <a:srgbClr val="694117"/>
                </a:solidFill>
                <a:latin typeface="+mn-lt"/>
              </a:rPr>
              <a:t>12 TEACHINGS IN JAMES: </a:t>
            </a:r>
            <a:br>
              <a:rPr lang="en-US" b="1" dirty="0">
                <a:solidFill>
                  <a:srgbClr val="694117"/>
                </a:solidFill>
              </a:rPr>
            </a:br>
            <a:r>
              <a:rPr lang="en-US" sz="3600" b="1" u="none" dirty="0">
                <a:solidFill>
                  <a:srgbClr val="694117"/>
                </a:solidFill>
              </a:rPr>
              <a:t>Whole-Hearted Devotion to God</a:t>
            </a:r>
            <a:endParaRPr lang="en-US" b="1" u="none" dirty="0">
              <a:solidFill>
                <a:srgbClr val="694117"/>
              </a:solidFill>
            </a:endParaRPr>
          </a:p>
        </p:txBody>
      </p:sp>
      <p:sp>
        <p:nvSpPr>
          <p:cNvPr id="3" name="Content Placeholder 2">
            <a:extLst>
              <a:ext uri="{FF2B5EF4-FFF2-40B4-BE49-F238E27FC236}">
                <a16:creationId xmlns:a16="http://schemas.microsoft.com/office/drawing/2014/main" id="{AB18EBB4-BC7E-46BF-817C-EA0D3B385FA1}"/>
              </a:ext>
            </a:extLst>
          </p:cNvPr>
          <p:cNvSpPr>
            <a:spLocks noGrp="1"/>
          </p:cNvSpPr>
          <p:nvPr>
            <p:ph idx="1"/>
          </p:nvPr>
        </p:nvSpPr>
        <p:spPr>
          <a:xfrm>
            <a:off x="286276" y="1392753"/>
            <a:ext cx="8491963" cy="3860056"/>
          </a:xfrm>
        </p:spPr>
        <p:txBody>
          <a:bodyPr>
            <a:normAutofit fontScale="92500" lnSpcReduction="10000"/>
          </a:bodyPr>
          <a:lstStyle/>
          <a:p>
            <a:pPr marL="385763" indent="-385763">
              <a:buFont typeface="+mj-lt"/>
              <a:buAutoNum type="arabicPeriod"/>
            </a:pPr>
            <a:r>
              <a:rPr lang="en-US" sz="1800" dirty="0">
                <a:solidFill>
                  <a:schemeClr val="tx1"/>
                </a:solidFill>
              </a:rPr>
              <a:t>Favoritism vs Love 			James 2:1-13		See Matthew 5:46-48</a:t>
            </a:r>
          </a:p>
          <a:p>
            <a:pPr marL="385763" indent="-385763">
              <a:buFont typeface="+mj-lt"/>
              <a:buAutoNum type="arabicPeriod"/>
            </a:pPr>
            <a:r>
              <a:rPr lang="en-US" sz="1800" dirty="0">
                <a:solidFill>
                  <a:schemeClr val="tx1"/>
                </a:solidFill>
              </a:rPr>
              <a:t>Genuine Faith			James 2:14-26		See Matthew 7:21-27</a:t>
            </a:r>
          </a:p>
          <a:p>
            <a:pPr marL="385763" indent="-385763">
              <a:buFont typeface="+mj-lt"/>
              <a:buAutoNum type="arabicPeriod"/>
            </a:pPr>
            <a:r>
              <a:rPr lang="en-US" sz="1800" dirty="0">
                <a:solidFill>
                  <a:schemeClr val="tx1"/>
                </a:solidFill>
              </a:rPr>
              <a:t>The Tongue			James 3:1-12		See Luke 6:43-45</a:t>
            </a:r>
          </a:p>
          <a:p>
            <a:pPr marL="385763" indent="-385763">
              <a:buFont typeface="+mj-lt"/>
              <a:buAutoNum type="arabicPeriod"/>
            </a:pPr>
            <a:r>
              <a:rPr lang="en-US" sz="1800" dirty="0">
                <a:solidFill>
                  <a:schemeClr val="tx1"/>
                </a:solidFill>
              </a:rPr>
              <a:t>True vs False Wisdom		James 3:13-18		See Matthew 5:3-11</a:t>
            </a:r>
          </a:p>
          <a:p>
            <a:pPr marL="385763" indent="-385763">
              <a:buFont typeface="+mj-lt"/>
              <a:buAutoNum type="arabicPeriod"/>
            </a:pPr>
            <a:r>
              <a:rPr lang="en-US" sz="1800" dirty="0">
                <a:solidFill>
                  <a:schemeClr val="tx1"/>
                </a:solidFill>
              </a:rPr>
              <a:t>A Divided Heart			James 4:1-10		See Matthew 6:24</a:t>
            </a:r>
          </a:p>
          <a:p>
            <a:pPr marL="385763" indent="-385763">
              <a:buFont typeface="+mj-lt"/>
              <a:buAutoNum type="arabicPeriod"/>
            </a:pPr>
            <a:r>
              <a:rPr lang="en-US" sz="1800" dirty="0">
                <a:solidFill>
                  <a:schemeClr val="tx1"/>
                </a:solidFill>
              </a:rPr>
              <a:t>Condemning Others		James 4:11-12		See Matthew 12:36-37</a:t>
            </a:r>
          </a:p>
          <a:p>
            <a:pPr marL="385763" indent="-385763">
              <a:buFont typeface="+mj-lt"/>
              <a:buAutoNum type="arabicPeriod"/>
            </a:pPr>
            <a:r>
              <a:rPr lang="en-US" sz="1800" dirty="0">
                <a:solidFill>
                  <a:schemeClr val="tx1"/>
                </a:solidFill>
              </a:rPr>
              <a:t>The Arrogance of Wealth		James 4:13-17		See Matthew 6:28-34</a:t>
            </a:r>
          </a:p>
          <a:p>
            <a:pPr marL="385763" indent="-385763">
              <a:buFont typeface="+mj-lt"/>
              <a:buAutoNum type="arabicPeriod"/>
            </a:pPr>
            <a:r>
              <a:rPr lang="en-US" sz="1800" dirty="0">
                <a:solidFill>
                  <a:schemeClr val="tx1"/>
                </a:solidFill>
              </a:rPr>
              <a:t>The Danger of Wealth		James 5:1-6		See Matthew 6:19-21</a:t>
            </a:r>
          </a:p>
          <a:p>
            <a:pPr marL="385763" indent="-385763">
              <a:buFont typeface="+mj-lt"/>
              <a:buAutoNum type="arabicPeriod"/>
            </a:pPr>
            <a:r>
              <a:rPr lang="en-US" sz="1800" dirty="0">
                <a:solidFill>
                  <a:schemeClr val="tx1"/>
                </a:solidFill>
              </a:rPr>
              <a:t>Patience and Endurance		James 5:7-11		See Matthew 24:13</a:t>
            </a:r>
          </a:p>
          <a:p>
            <a:pPr marL="385763" indent="-385763">
              <a:buFont typeface="+mj-lt"/>
              <a:buAutoNum type="arabicPeriod"/>
            </a:pPr>
            <a:r>
              <a:rPr lang="en-US" sz="1800" dirty="0">
                <a:solidFill>
                  <a:schemeClr val="tx1"/>
                </a:solidFill>
              </a:rPr>
              <a:t>Telling the Truth (Yes=Yes)		James 5:12		See Matthew 5:37</a:t>
            </a:r>
          </a:p>
          <a:p>
            <a:pPr marL="385763" indent="-385763">
              <a:buFont typeface="+mj-lt"/>
              <a:buAutoNum type="arabicPeriod"/>
            </a:pPr>
            <a:r>
              <a:rPr lang="en-US" sz="1800" dirty="0">
                <a:solidFill>
                  <a:schemeClr val="tx1"/>
                </a:solidFill>
              </a:rPr>
              <a:t>Faith-Filled Prayer			James 5:13-18		See Matthew 21:21-22</a:t>
            </a:r>
          </a:p>
          <a:p>
            <a:pPr marL="385763" indent="-385763">
              <a:buFont typeface="+mj-lt"/>
              <a:buAutoNum type="arabicPeriod"/>
            </a:pPr>
            <a:r>
              <a:rPr lang="en-US" sz="1800" dirty="0">
                <a:solidFill>
                  <a:schemeClr val="tx1"/>
                </a:solidFill>
              </a:rPr>
              <a:t>Restoring Others			James 5:19-20		See Matthew 18:15</a:t>
            </a:r>
          </a:p>
          <a:p>
            <a:endParaRPr lang="en-US" sz="1800" dirty="0">
              <a:solidFill>
                <a:schemeClr val="tx1"/>
              </a:solidFill>
            </a:endParaRPr>
          </a:p>
        </p:txBody>
      </p:sp>
      <p:sp>
        <p:nvSpPr>
          <p:cNvPr id="5" name="Slide Number Placeholder 4">
            <a:extLst>
              <a:ext uri="{FF2B5EF4-FFF2-40B4-BE49-F238E27FC236}">
                <a16:creationId xmlns:a16="http://schemas.microsoft.com/office/drawing/2014/main" id="{41D60830-E501-4CBC-AFCB-E0F44F09C67A}"/>
              </a:ext>
            </a:extLst>
          </p:cNvPr>
          <p:cNvSpPr>
            <a:spLocks noGrp="1"/>
          </p:cNvSpPr>
          <p:nvPr>
            <p:ph type="sldNum" sz="quarter" idx="12"/>
          </p:nvPr>
        </p:nvSpPr>
        <p:spPr>
          <a:xfrm>
            <a:off x="8598877" y="5070406"/>
            <a:ext cx="454562" cy="273844"/>
          </a:xfrm>
        </p:spPr>
        <p:txBody>
          <a:bodyPr/>
          <a:lstStyle/>
          <a:p>
            <a:fld id="{114EC26A-8916-48A7-93C8-69DA113F22AC}" type="slidenum">
              <a:rPr lang="en-US" b="1" smtClean="0">
                <a:solidFill>
                  <a:schemeClr val="bg1"/>
                </a:solidFill>
              </a:rPr>
              <a:pPr/>
              <a:t>5</a:t>
            </a:fld>
            <a:endParaRPr lang="en-US" b="1" dirty="0">
              <a:solidFill>
                <a:schemeClr val="bg1"/>
              </a:solidFill>
            </a:endParaRPr>
          </a:p>
        </p:txBody>
      </p:sp>
    </p:spTree>
    <p:extLst>
      <p:ext uri="{BB962C8B-B14F-4D97-AF65-F5344CB8AC3E}">
        <p14:creationId xmlns:p14="http://schemas.microsoft.com/office/powerpoint/2010/main" val="359781767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61D8-3E40-4F40-816C-8EEABEB00175}"/>
              </a:ext>
            </a:extLst>
          </p:cNvPr>
          <p:cNvSpPr>
            <a:spLocks noGrp="1"/>
          </p:cNvSpPr>
          <p:nvPr>
            <p:ph type="title"/>
          </p:nvPr>
        </p:nvSpPr>
        <p:spPr>
          <a:xfrm>
            <a:off x="1470692" y="393372"/>
            <a:ext cx="6490850" cy="1127573"/>
          </a:xfrm>
        </p:spPr>
        <p:txBody>
          <a:bodyPr>
            <a:normAutofit/>
          </a:bodyPr>
          <a:lstStyle/>
          <a:p>
            <a:pPr algn="ctr"/>
            <a:r>
              <a:rPr lang="en-US" sz="2700" b="1" dirty="0">
                <a:solidFill>
                  <a:srgbClr val="694117"/>
                </a:solidFill>
                <a:latin typeface="+mn-lt"/>
              </a:rPr>
              <a:t>HOW DO I DO THESE THINGS?</a:t>
            </a:r>
            <a:br>
              <a:rPr lang="en-US" sz="2700" b="1" dirty="0">
                <a:solidFill>
                  <a:srgbClr val="694117"/>
                </a:solidFill>
                <a:latin typeface="+mn-lt"/>
              </a:rPr>
            </a:br>
            <a:r>
              <a:rPr lang="en-US" sz="2700" b="1" dirty="0">
                <a:solidFill>
                  <a:srgbClr val="694117"/>
                </a:solidFill>
                <a:latin typeface="+mn-lt"/>
              </a:rPr>
              <a:t>Chapter 1</a:t>
            </a:r>
          </a:p>
        </p:txBody>
      </p:sp>
      <p:sp>
        <p:nvSpPr>
          <p:cNvPr id="3" name="Content Placeholder 2">
            <a:extLst>
              <a:ext uri="{FF2B5EF4-FFF2-40B4-BE49-F238E27FC236}">
                <a16:creationId xmlns:a16="http://schemas.microsoft.com/office/drawing/2014/main" id="{0726B152-77FA-47B3-ADCD-5E923F8BB053}"/>
              </a:ext>
            </a:extLst>
          </p:cNvPr>
          <p:cNvSpPr>
            <a:spLocks noGrp="1"/>
          </p:cNvSpPr>
          <p:nvPr>
            <p:ph idx="1"/>
          </p:nvPr>
        </p:nvSpPr>
        <p:spPr>
          <a:xfrm>
            <a:off x="144117" y="1585230"/>
            <a:ext cx="8855765" cy="3269456"/>
          </a:xfrm>
        </p:spPr>
        <p:txBody>
          <a:bodyPr>
            <a:normAutofit/>
          </a:bodyPr>
          <a:lstStyle/>
          <a:p>
            <a:pPr marL="0" indent="0">
              <a:buNone/>
            </a:pPr>
            <a:r>
              <a:rPr lang="en-US" dirty="0">
                <a:solidFill>
                  <a:schemeClr val="tx1"/>
                </a:solidFill>
              </a:rPr>
              <a:t>Be Perfect			James 1:2-24		Trials Produce Perfection</a:t>
            </a:r>
          </a:p>
          <a:p>
            <a:pPr marL="0" indent="0">
              <a:buNone/>
            </a:pPr>
            <a:r>
              <a:rPr lang="en-US" dirty="0">
                <a:solidFill>
                  <a:schemeClr val="tx1"/>
                </a:solidFill>
              </a:rPr>
              <a:t>Wisdom – Ask in Faith	James 1:5-8			How to Deal with Trials</a:t>
            </a:r>
          </a:p>
          <a:p>
            <a:pPr marL="0" indent="0">
              <a:buNone/>
            </a:pPr>
            <a:r>
              <a:rPr lang="en-US" dirty="0">
                <a:solidFill>
                  <a:schemeClr val="tx1"/>
                </a:solidFill>
              </a:rPr>
              <a:t>Trust in God			James 1:9-11		What Lasts?</a:t>
            </a:r>
          </a:p>
          <a:p>
            <a:pPr marL="0" indent="0">
              <a:buNone/>
            </a:pPr>
            <a:r>
              <a:rPr lang="en-US" dirty="0">
                <a:solidFill>
                  <a:schemeClr val="tx1"/>
                </a:solidFill>
              </a:rPr>
              <a:t>Good &amp; Perfect Gifts	James 1:12-18		Be First Fruits in Jesus</a:t>
            </a:r>
          </a:p>
          <a:p>
            <a:pPr marL="0" indent="0">
              <a:buNone/>
            </a:pPr>
            <a:r>
              <a:rPr lang="en-US" dirty="0">
                <a:solidFill>
                  <a:schemeClr val="tx1"/>
                </a:solidFill>
              </a:rPr>
              <a:t>DO God’s Word		James 1:19-27		Speak with Love</a:t>
            </a:r>
          </a:p>
          <a:p>
            <a:pPr marL="0" indent="0">
              <a:buNone/>
            </a:pPr>
            <a:r>
              <a:rPr lang="en-US" dirty="0">
                <a:solidFill>
                  <a:schemeClr val="tx1"/>
                </a:solidFill>
              </a:rPr>
              <a:t>								Serve the Poor</a:t>
            </a:r>
          </a:p>
          <a:p>
            <a:pPr marL="0" indent="0">
              <a:buNone/>
            </a:pPr>
            <a:r>
              <a:rPr lang="en-US" dirty="0">
                <a:solidFill>
                  <a:schemeClr val="tx1"/>
                </a:solidFill>
              </a:rPr>
              <a:t>								Be Wholly Devoted to God</a:t>
            </a:r>
          </a:p>
          <a:p>
            <a:endParaRPr lang="en-US" dirty="0"/>
          </a:p>
        </p:txBody>
      </p:sp>
      <p:sp>
        <p:nvSpPr>
          <p:cNvPr id="5" name="Slide Number Placeholder 4">
            <a:extLst>
              <a:ext uri="{FF2B5EF4-FFF2-40B4-BE49-F238E27FC236}">
                <a16:creationId xmlns:a16="http://schemas.microsoft.com/office/drawing/2014/main" id="{B9DA4EB2-0ECC-4C7E-AD66-DF86D8B52381}"/>
              </a:ext>
            </a:extLst>
          </p:cNvPr>
          <p:cNvSpPr>
            <a:spLocks noGrp="1"/>
          </p:cNvSpPr>
          <p:nvPr>
            <p:ph type="sldNum" sz="quarter" idx="12"/>
          </p:nvPr>
        </p:nvSpPr>
        <p:spPr>
          <a:xfrm>
            <a:off x="6900203" y="5202052"/>
            <a:ext cx="2057400" cy="304271"/>
          </a:xfrm>
        </p:spPr>
        <p:txBody>
          <a:bodyPr/>
          <a:lstStyle/>
          <a:p>
            <a:fld id="{114EC26A-8916-48A7-93C8-69DA113F22AC}" type="slidenum">
              <a:rPr lang="en-US" b="1" smtClean="0">
                <a:solidFill>
                  <a:schemeClr val="bg1"/>
                </a:solidFill>
              </a:rPr>
              <a:t>6</a:t>
            </a:fld>
            <a:endParaRPr lang="en-US" b="1" dirty="0">
              <a:solidFill>
                <a:schemeClr val="bg1"/>
              </a:solidFill>
            </a:endParaRPr>
          </a:p>
        </p:txBody>
      </p:sp>
    </p:spTree>
    <p:extLst>
      <p:ext uri="{BB962C8B-B14F-4D97-AF65-F5344CB8AC3E}">
        <p14:creationId xmlns:p14="http://schemas.microsoft.com/office/powerpoint/2010/main" val="230108465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709519" y="296108"/>
            <a:ext cx="5724959" cy="628650"/>
          </a:xfrm>
        </p:spPr>
        <p:txBody>
          <a:bodyPr>
            <a:normAutofit/>
          </a:bodyPr>
          <a:lstStyle/>
          <a:p>
            <a:pPr algn="ctr"/>
            <a:r>
              <a:rPr lang="en-US" altLang="en-US" b="1" dirty="0">
                <a:solidFill>
                  <a:srgbClr val="694117"/>
                </a:solidFill>
                <a:latin typeface="+mn-lt"/>
              </a:rPr>
              <a:t>JAMES CHAPTER 1</a:t>
            </a:r>
          </a:p>
        </p:txBody>
      </p:sp>
      <p:sp>
        <p:nvSpPr>
          <p:cNvPr id="9219" name="Rectangle 3"/>
          <p:cNvSpPr>
            <a:spLocks noGrp="1" noChangeArrowheads="1"/>
          </p:cNvSpPr>
          <p:nvPr>
            <p:ph type="body" idx="1"/>
          </p:nvPr>
        </p:nvSpPr>
        <p:spPr>
          <a:xfrm>
            <a:off x="401716" y="988556"/>
            <a:ext cx="8340567" cy="4726443"/>
          </a:xfrm>
        </p:spPr>
        <p:txBody>
          <a:bodyPr>
            <a:normAutofit/>
          </a:bodyPr>
          <a:lstStyle/>
          <a:p>
            <a:pPr marL="0" indent="0">
              <a:lnSpc>
                <a:spcPct val="90000"/>
              </a:lnSpc>
              <a:buNone/>
            </a:pPr>
            <a:r>
              <a:rPr lang="en-US" altLang="en-US" b="1" dirty="0">
                <a:solidFill>
                  <a:srgbClr val="A55C26"/>
                </a:solidFill>
              </a:rPr>
              <a:t>TRIALS (1:1-12)</a:t>
            </a:r>
          </a:p>
          <a:p>
            <a:pPr lvl="1">
              <a:lnSpc>
                <a:spcPct val="85000"/>
              </a:lnSpc>
            </a:pPr>
            <a:r>
              <a:rPr lang="en-US" altLang="en-US" sz="2000" u="sng" dirty="0"/>
              <a:t>Attitude</a:t>
            </a:r>
            <a:r>
              <a:rPr lang="en-US" altLang="en-US" sz="2000" dirty="0"/>
              <a:t> - Striking Paradox - Joy in Trials?</a:t>
            </a:r>
          </a:p>
          <a:p>
            <a:pPr lvl="1">
              <a:lnSpc>
                <a:spcPct val="85000"/>
              </a:lnSpc>
            </a:pPr>
            <a:r>
              <a:rPr lang="en-US" altLang="en-US" sz="2000" u="sng" dirty="0"/>
              <a:t>Advantage</a:t>
            </a:r>
            <a:r>
              <a:rPr lang="en-US" altLang="en-US" sz="2000" dirty="0"/>
              <a:t> - What do they produce?</a:t>
            </a:r>
          </a:p>
          <a:p>
            <a:pPr lvl="1">
              <a:lnSpc>
                <a:spcPct val="85000"/>
              </a:lnSpc>
            </a:pPr>
            <a:r>
              <a:rPr lang="en-US" altLang="en-US" sz="2000" u="sng" dirty="0"/>
              <a:t>Assistance</a:t>
            </a:r>
            <a:r>
              <a:rPr lang="en-US" altLang="en-US" sz="2000" dirty="0"/>
              <a:t> - If we endure trails, what will we receive?</a:t>
            </a:r>
          </a:p>
          <a:p>
            <a:pPr marL="0" indent="0">
              <a:lnSpc>
                <a:spcPct val="90000"/>
              </a:lnSpc>
              <a:buNone/>
            </a:pPr>
            <a:r>
              <a:rPr lang="en-US" altLang="en-US" b="1" dirty="0">
                <a:solidFill>
                  <a:srgbClr val="694117"/>
                </a:solidFill>
              </a:rPr>
              <a:t>TEMPTATIONS (1:13-18)</a:t>
            </a:r>
          </a:p>
          <a:p>
            <a:pPr lvl="1">
              <a:lnSpc>
                <a:spcPct val="85000"/>
              </a:lnSpc>
            </a:pPr>
            <a:r>
              <a:rPr lang="en-US" altLang="en-US" sz="2000" u="sng" dirty="0"/>
              <a:t>Source</a:t>
            </a:r>
            <a:r>
              <a:rPr lang="en-US" altLang="en-US" sz="2000" dirty="0"/>
              <a:t> - Where do temptations come from?</a:t>
            </a:r>
          </a:p>
          <a:p>
            <a:pPr lvl="1">
              <a:lnSpc>
                <a:spcPct val="85000"/>
              </a:lnSpc>
            </a:pPr>
            <a:r>
              <a:rPr lang="en-US" altLang="en-US" sz="2000" u="sng" dirty="0"/>
              <a:t>Steps</a:t>
            </a:r>
            <a:r>
              <a:rPr lang="en-US" altLang="en-US" sz="2000" dirty="0"/>
              <a:t> - Who is to blame for these temptations</a:t>
            </a:r>
          </a:p>
          <a:p>
            <a:pPr lvl="1">
              <a:lnSpc>
                <a:spcPct val="85000"/>
              </a:lnSpc>
            </a:pPr>
            <a:r>
              <a:rPr lang="en-US" altLang="en-US" sz="2000" u="sng" dirty="0"/>
              <a:t>Solution</a:t>
            </a:r>
            <a:r>
              <a:rPr lang="en-US" altLang="en-US" sz="2000" dirty="0"/>
              <a:t> - What then does God give us?</a:t>
            </a:r>
          </a:p>
          <a:p>
            <a:pPr lvl="2">
              <a:lnSpc>
                <a:spcPct val="85000"/>
              </a:lnSpc>
            </a:pPr>
            <a:r>
              <a:rPr lang="en-US" altLang="en-US" sz="1800" i="1" dirty="0"/>
              <a:t>What is the greatest gift we’ve been given?</a:t>
            </a:r>
          </a:p>
          <a:p>
            <a:pPr marL="0" indent="0">
              <a:buNone/>
            </a:pPr>
            <a:r>
              <a:rPr lang="en-US" altLang="en-US" b="1" dirty="0">
                <a:solidFill>
                  <a:srgbClr val="694117"/>
                </a:solidFill>
              </a:rPr>
              <a:t>RESPONSE (1:19-27)</a:t>
            </a:r>
          </a:p>
          <a:p>
            <a:pPr lvl="1">
              <a:lnSpc>
                <a:spcPct val="85000"/>
              </a:lnSpc>
            </a:pPr>
            <a:r>
              <a:rPr lang="en-US" altLang="en-US" sz="2000" u="sng" dirty="0"/>
              <a:t>Reception </a:t>
            </a:r>
            <a:r>
              <a:rPr lang="en-US" altLang="en-US" sz="2000" dirty="0"/>
              <a:t>- What should we be quick to hear? Why (Vs 21)?</a:t>
            </a:r>
          </a:p>
          <a:p>
            <a:pPr lvl="1">
              <a:lnSpc>
                <a:spcPct val="85000"/>
              </a:lnSpc>
            </a:pPr>
            <a:r>
              <a:rPr lang="en-US" altLang="en-US" sz="2000" u="sng" dirty="0"/>
              <a:t>Respond</a:t>
            </a:r>
            <a:r>
              <a:rPr lang="en-US" altLang="en-US" sz="2000" dirty="0"/>
              <a:t> - Is just hearing God’s word enough?  What is the mirror?</a:t>
            </a:r>
          </a:p>
          <a:p>
            <a:pPr lvl="1">
              <a:lnSpc>
                <a:spcPct val="85000"/>
              </a:lnSpc>
            </a:pPr>
            <a:r>
              <a:rPr lang="en-US" altLang="en-US" sz="2000" u="sng" dirty="0"/>
              <a:t>Resignation</a:t>
            </a:r>
            <a:r>
              <a:rPr lang="en-US" altLang="en-US" sz="2000" dirty="0"/>
              <a:t> - Are we under law today?  If so which one?</a:t>
            </a:r>
          </a:p>
          <a:p>
            <a:pPr lvl="1">
              <a:lnSpc>
                <a:spcPct val="85000"/>
              </a:lnSpc>
            </a:pPr>
            <a:r>
              <a:rPr lang="en-US" altLang="en-US" sz="2000" u="sng" dirty="0"/>
              <a:t>Resolve</a:t>
            </a:r>
            <a:r>
              <a:rPr lang="en-US" altLang="en-US" sz="2000" dirty="0"/>
              <a:t> - What is Pure and Undefiled Religion?</a:t>
            </a:r>
          </a:p>
          <a:p>
            <a:pPr lvl="1">
              <a:lnSpc>
                <a:spcPct val="90000"/>
              </a:lnSpc>
            </a:pPr>
            <a:endParaRPr lang="en-US" altLang="en-US" dirty="0"/>
          </a:p>
        </p:txBody>
      </p:sp>
    </p:spTree>
    <p:extLst>
      <p:ext uri="{BB962C8B-B14F-4D97-AF65-F5344CB8AC3E}">
        <p14:creationId xmlns:p14="http://schemas.microsoft.com/office/powerpoint/2010/main" val="3524062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219">
                                            <p:txEl>
                                              <p:pRg st="5" end="5"/>
                                            </p:txEl>
                                          </p:spTgt>
                                        </p:tgtEl>
                                        <p:attrNameLst>
                                          <p:attrName>style.visibility</p:attrName>
                                        </p:attrNameLst>
                                      </p:cBhvr>
                                      <p:to>
                                        <p:strVal val="visible"/>
                                      </p:to>
                                    </p:set>
                                    <p:anim calcmode="lin" valueType="num">
                                      <p:cBhvr additive="base">
                                        <p:cTn id="29"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219">
                                            <p:txEl>
                                              <p:pRg st="6" end="6"/>
                                            </p:txEl>
                                          </p:spTgt>
                                        </p:tgtEl>
                                        <p:attrNameLst>
                                          <p:attrName>style.visibility</p:attrName>
                                        </p:attrNameLst>
                                      </p:cBhvr>
                                      <p:to>
                                        <p:strVal val="visible"/>
                                      </p:to>
                                    </p:set>
                                    <p:anim calcmode="lin" valueType="num">
                                      <p:cBhvr additive="base">
                                        <p:cTn id="3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21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219">
                                            <p:txEl>
                                              <p:pRg st="7" end="7"/>
                                            </p:txEl>
                                          </p:spTgt>
                                        </p:tgtEl>
                                        <p:attrNameLst>
                                          <p:attrName>style.visibility</p:attrName>
                                        </p:attrNameLst>
                                      </p:cBhvr>
                                      <p:to>
                                        <p:strVal val="visible"/>
                                      </p:to>
                                    </p:set>
                                    <p:anim calcmode="lin" valueType="num">
                                      <p:cBhvr additive="base">
                                        <p:cTn id="37"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219">
                                            <p:txEl>
                                              <p:pRg st="8" end="8"/>
                                            </p:txEl>
                                          </p:spTgt>
                                        </p:tgtEl>
                                        <p:attrNameLst>
                                          <p:attrName>style.visibility</p:attrName>
                                        </p:attrNameLst>
                                      </p:cBhvr>
                                      <p:to>
                                        <p:strVal val="visible"/>
                                      </p:to>
                                    </p:set>
                                    <p:anim calcmode="lin" valueType="num">
                                      <p:cBhvr additive="base">
                                        <p:cTn id="41"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2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219">
                                            <p:txEl>
                                              <p:pRg st="9" end="9"/>
                                            </p:txEl>
                                          </p:spTgt>
                                        </p:tgtEl>
                                        <p:attrNameLst>
                                          <p:attrName>style.visibility</p:attrName>
                                        </p:attrNameLst>
                                      </p:cBhvr>
                                      <p:to>
                                        <p:strVal val="visible"/>
                                      </p:to>
                                    </p:set>
                                    <p:anim calcmode="lin" valueType="num">
                                      <p:cBhvr additive="base">
                                        <p:cTn id="47"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219">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219">
                                            <p:txEl>
                                              <p:pRg st="10" end="10"/>
                                            </p:txEl>
                                          </p:spTgt>
                                        </p:tgtEl>
                                        <p:attrNameLst>
                                          <p:attrName>style.visibility</p:attrName>
                                        </p:attrNameLst>
                                      </p:cBhvr>
                                      <p:to>
                                        <p:strVal val="visible"/>
                                      </p:to>
                                    </p:set>
                                    <p:anim calcmode="lin" valueType="num">
                                      <p:cBhvr additive="base">
                                        <p:cTn id="51" dur="5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219">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219">
                                            <p:txEl>
                                              <p:pRg st="11" end="11"/>
                                            </p:txEl>
                                          </p:spTgt>
                                        </p:tgtEl>
                                        <p:attrNameLst>
                                          <p:attrName>style.visibility</p:attrName>
                                        </p:attrNameLst>
                                      </p:cBhvr>
                                      <p:to>
                                        <p:strVal val="visible"/>
                                      </p:to>
                                    </p:set>
                                    <p:anim calcmode="lin" valueType="num">
                                      <p:cBhvr additive="base">
                                        <p:cTn id="55" dur="5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19">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219">
                                            <p:txEl>
                                              <p:pRg st="12" end="12"/>
                                            </p:txEl>
                                          </p:spTgt>
                                        </p:tgtEl>
                                        <p:attrNameLst>
                                          <p:attrName>style.visibility</p:attrName>
                                        </p:attrNameLst>
                                      </p:cBhvr>
                                      <p:to>
                                        <p:strVal val="visible"/>
                                      </p:to>
                                    </p:set>
                                    <p:anim calcmode="lin" valueType="num">
                                      <p:cBhvr additive="base">
                                        <p:cTn id="59" dur="5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219">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219">
                                            <p:txEl>
                                              <p:pRg st="13" end="13"/>
                                            </p:txEl>
                                          </p:spTgt>
                                        </p:tgtEl>
                                        <p:attrNameLst>
                                          <p:attrName>style.visibility</p:attrName>
                                        </p:attrNameLst>
                                      </p:cBhvr>
                                      <p:to>
                                        <p:strVal val="visible"/>
                                      </p:to>
                                    </p:set>
                                    <p:anim calcmode="lin" valueType="num">
                                      <p:cBhvr additive="base">
                                        <p:cTn id="63" dur="500" fill="hold"/>
                                        <p:tgtEl>
                                          <p:spTgt spid="9219">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21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Commands That Lead To Patience</a:t>
            </a:r>
          </a:p>
        </p:txBody>
      </p:sp>
      <p:sp>
        <p:nvSpPr>
          <p:cNvPr id="12293" name="Rectangle 3"/>
          <p:cNvSpPr>
            <a:spLocks noGrp="1" noChangeArrowheads="1"/>
          </p:cNvSpPr>
          <p:nvPr>
            <p:ph type="body" idx="1"/>
          </p:nvPr>
        </p:nvSpPr>
        <p:spPr>
          <a:xfrm>
            <a:off x="800101" y="1348740"/>
            <a:ext cx="8005970" cy="3909060"/>
          </a:xfrm>
        </p:spPr>
        <p:txBody>
          <a:bodyPr>
            <a:normAutofit/>
          </a:bodyPr>
          <a:lstStyle/>
          <a:p>
            <a:pPr>
              <a:buFont typeface="Wingdings" pitchFamily="2" charset="2"/>
              <a:buChar char="ü"/>
            </a:pPr>
            <a:r>
              <a:rPr lang="en-US" altLang="en-US" b="1" dirty="0">
                <a:solidFill>
                  <a:srgbClr val="694117"/>
                </a:solidFill>
              </a:rPr>
              <a:t>COUNT</a:t>
            </a:r>
            <a:r>
              <a:rPr lang="en-US" altLang="en-US" dirty="0"/>
              <a:t> – </a:t>
            </a:r>
            <a:r>
              <a:rPr lang="en-US" altLang="en-US" b="0" i="1" dirty="0"/>
              <a:t>(</a:t>
            </a:r>
            <a:r>
              <a:rPr lang="en-US" altLang="en-US" b="0" i="1" dirty="0" err="1"/>
              <a:t>heegeesasthe</a:t>
            </a:r>
            <a:r>
              <a:rPr lang="en-US" altLang="en-US" b="0" i="1" dirty="0"/>
              <a:t>) </a:t>
            </a:r>
            <a:r>
              <a:rPr lang="en-US" altLang="en-US" dirty="0"/>
              <a:t>A Joyful Attitude (1:2)</a:t>
            </a:r>
          </a:p>
          <a:p>
            <a:pPr lvl="1"/>
            <a:r>
              <a:rPr lang="en-US" altLang="en-US" i="1" dirty="0"/>
              <a:t>Count it all joy when you fall in to various trials. (</a:t>
            </a:r>
            <a:r>
              <a:rPr lang="en-US" altLang="en-US" i="1" dirty="0" err="1"/>
              <a:t>Psa</a:t>
            </a:r>
            <a:r>
              <a:rPr lang="en-US" altLang="en-US" i="1" dirty="0"/>
              <a:t> 30.5; Heb 12.2)</a:t>
            </a:r>
          </a:p>
          <a:p>
            <a:pPr lvl="1"/>
            <a:r>
              <a:rPr lang="en-US" altLang="en-US" i="1" dirty="0"/>
              <a:t>A Financial Term – To Evaluate. </a:t>
            </a:r>
            <a:r>
              <a:rPr lang="en-US" altLang="en-US" dirty="0"/>
              <a:t>Think Forward, To Lead the Way</a:t>
            </a:r>
          </a:p>
          <a:p>
            <a:pPr>
              <a:buFont typeface="Wingdings" pitchFamily="2" charset="2"/>
              <a:buChar char="ü"/>
            </a:pPr>
            <a:r>
              <a:rPr lang="en-US" altLang="en-US" b="1" dirty="0">
                <a:solidFill>
                  <a:srgbClr val="694117"/>
                </a:solidFill>
              </a:rPr>
              <a:t>KNOW </a:t>
            </a:r>
            <a:r>
              <a:rPr lang="en-US" altLang="en-US" dirty="0"/>
              <a:t>– An Understanding Mind (1:3)</a:t>
            </a:r>
          </a:p>
          <a:p>
            <a:pPr lvl="1"/>
            <a:r>
              <a:rPr lang="en-US" altLang="en-US" i="1" dirty="0"/>
              <a:t>Know the Testing of your Faith Produces PATIENCE</a:t>
            </a:r>
          </a:p>
          <a:p>
            <a:pPr lvl="2"/>
            <a:r>
              <a:rPr lang="en-US" altLang="en-US" dirty="0"/>
              <a:t>Faith is Always Tested</a:t>
            </a:r>
          </a:p>
          <a:p>
            <a:pPr lvl="1"/>
            <a:r>
              <a:rPr lang="en-US" altLang="en-US" dirty="0"/>
              <a:t>Testing Works For us, Not Against Us (PERFECT WORK)</a:t>
            </a:r>
          </a:p>
          <a:p>
            <a:pPr lvl="1"/>
            <a:r>
              <a:rPr lang="en-US" altLang="en-US" dirty="0"/>
              <a:t>Trials Rightly Used Help Us To Mature (COMPLETE)</a:t>
            </a:r>
          </a:p>
          <a:p>
            <a:pPr>
              <a:buFont typeface="Wingdings" pitchFamily="2" charset="2"/>
              <a:buChar char="ü"/>
            </a:pPr>
            <a:r>
              <a:rPr lang="en-US" altLang="en-US" b="1" dirty="0">
                <a:solidFill>
                  <a:srgbClr val="694117"/>
                </a:solidFill>
              </a:rPr>
              <a:t>LET</a:t>
            </a:r>
            <a:r>
              <a:rPr lang="en-US" altLang="en-US" dirty="0"/>
              <a:t> – Surrender Our Will (1:4; 9-11)</a:t>
            </a:r>
          </a:p>
          <a:p>
            <a:pPr lvl="1"/>
            <a:r>
              <a:rPr lang="en-US" altLang="en-US" i="1" dirty="0"/>
              <a:t>Steadfastness</a:t>
            </a:r>
          </a:p>
          <a:p>
            <a:pPr lvl="1"/>
            <a:r>
              <a:rPr lang="en-US" altLang="en-US" i="1" dirty="0"/>
              <a:t>It is Our Choice, we must Allow these trials and come through them</a:t>
            </a:r>
          </a:p>
          <a:p>
            <a:pPr>
              <a:buFont typeface="Wingdings" pitchFamily="2" charset="2"/>
              <a:buChar char="ü"/>
            </a:pPr>
            <a:r>
              <a:rPr lang="en-US" altLang="en-US" b="1" dirty="0">
                <a:solidFill>
                  <a:srgbClr val="694117"/>
                </a:solidFill>
              </a:rPr>
              <a:t>ASK</a:t>
            </a:r>
            <a:r>
              <a:rPr lang="en-US" altLang="en-US" dirty="0"/>
              <a:t> – Believe and Trust in God (1:5-8)</a:t>
            </a:r>
          </a:p>
        </p:txBody>
      </p:sp>
      <p:sp>
        <p:nvSpPr>
          <p:cNvPr id="2" name="Rounded Rectangle 1">
            <a:extLst>
              <a:ext uri="{FF2B5EF4-FFF2-40B4-BE49-F238E27FC236}">
                <a16:creationId xmlns:a16="http://schemas.microsoft.com/office/drawing/2014/main" id="{B608E521-9C3D-DD66-BC56-1724730077B3}"/>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1:2-4</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 calcmode="lin" valueType="num">
                                      <p:cBhvr additive="base">
                                        <p:cTn id="7" dur="500" fill="hold"/>
                                        <p:tgtEl>
                                          <p:spTgt spid="122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anim calcmode="lin" valueType="num">
                                      <p:cBhvr additive="base">
                                        <p:cTn id="11" dur="500" fill="hold"/>
                                        <p:tgtEl>
                                          <p:spTgt spid="1229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293">
                                            <p:txEl>
                                              <p:pRg st="2" end="2"/>
                                            </p:txEl>
                                          </p:spTgt>
                                        </p:tgtEl>
                                        <p:attrNameLst>
                                          <p:attrName>style.visibility</p:attrName>
                                        </p:attrNameLst>
                                      </p:cBhvr>
                                      <p:to>
                                        <p:strVal val="visible"/>
                                      </p:to>
                                    </p:set>
                                    <p:anim calcmode="lin" valueType="num">
                                      <p:cBhvr additive="base">
                                        <p:cTn id="15" dur="500" fill="hold"/>
                                        <p:tgtEl>
                                          <p:spTgt spid="1229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2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293">
                                            <p:txEl>
                                              <p:pRg st="3" end="3"/>
                                            </p:txEl>
                                          </p:spTgt>
                                        </p:tgtEl>
                                        <p:attrNameLst>
                                          <p:attrName>style.visibility</p:attrName>
                                        </p:attrNameLst>
                                      </p:cBhvr>
                                      <p:to>
                                        <p:strVal val="visible"/>
                                      </p:to>
                                    </p:set>
                                    <p:anim calcmode="lin" valueType="num">
                                      <p:cBhvr additive="base">
                                        <p:cTn id="21" dur="500" fill="hold"/>
                                        <p:tgtEl>
                                          <p:spTgt spid="1229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29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293">
                                            <p:txEl>
                                              <p:pRg st="4" end="4"/>
                                            </p:txEl>
                                          </p:spTgt>
                                        </p:tgtEl>
                                        <p:attrNameLst>
                                          <p:attrName>style.visibility</p:attrName>
                                        </p:attrNameLst>
                                      </p:cBhvr>
                                      <p:to>
                                        <p:strVal val="visible"/>
                                      </p:to>
                                    </p:set>
                                    <p:anim calcmode="lin" valueType="num">
                                      <p:cBhvr additive="base">
                                        <p:cTn id="25" dur="500" fill="hold"/>
                                        <p:tgtEl>
                                          <p:spTgt spid="1229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293">
                                            <p:txEl>
                                              <p:pRg st="5" end="5"/>
                                            </p:txEl>
                                          </p:spTgt>
                                        </p:tgtEl>
                                        <p:attrNameLst>
                                          <p:attrName>style.visibility</p:attrName>
                                        </p:attrNameLst>
                                      </p:cBhvr>
                                      <p:to>
                                        <p:strVal val="visible"/>
                                      </p:to>
                                    </p:set>
                                    <p:anim calcmode="lin" valueType="num">
                                      <p:cBhvr additive="base">
                                        <p:cTn id="29" dur="500" fill="hold"/>
                                        <p:tgtEl>
                                          <p:spTgt spid="1229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29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293">
                                            <p:txEl>
                                              <p:pRg st="6" end="6"/>
                                            </p:txEl>
                                          </p:spTgt>
                                        </p:tgtEl>
                                        <p:attrNameLst>
                                          <p:attrName>style.visibility</p:attrName>
                                        </p:attrNameLst>
                                      </p:cBhvr>
                                      <p:to>
                                        <p:strVal val="visible"/>
                                      </p:to>
                                    </p:set>
                                    <p:anim calcmode="lin" valueType="num">
                                      <p:cBhvr additive="base">
                                        <p:cTn id="33" dur="500" fill="hold"/>
                                        <p:tgtEl>
                                          <p:spTgt spid="1229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29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293">
                                            <p:txEl>
                                              <p:pRg st="7" end="7"/>
                                            </p:txEl>
                                          </p:spTgt>
                                        </p:tgtEl>
                                        <p:attrNameLst>
                                          <p:attrName>style.visibility</p:attrName>
                                        </p:attrNameLst>
                                      </p:cBhvr>
                                      <p:to>
                                        <p:strVal val="visible"/>
                                      </p:to>
                                    </p:set>
                                    <p:anim calcmode="lin" valueType="num">
                                      <p:cBhvr additive="base">
                                        <p:cTn id="37" dur="500" fill="hold"/>
                                        <p:tgtEl>
                                          <p:spTgt spid="1229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3">
                                            <p:txEl>
                                              <p:pRg st="8" end="8"/>
                                            </p:txEl>
                                          </p:spTgt>
                                        </p:tgtEl>
                                        <p:attrNameLst>
                                          <p:attrName>style.visibility</p:attrName>
                                        </p:attrNameLst>
                                      </p:cBhvr>
                                      <p:to>
                                        <p:strVal val="visible"/>
                                      </p:to>
                                    </p:set>
                                    <p:anim calcmode="lin" valueType="num">
                                      <p:cBhvr additive="base">
                                        <p:cTn id="43" dur="500" fill="hold"/>
                                        <p:tgtEl>
                                          <p:spTgt spid="1229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293">
                                            <p:txEl>
                                              <p:pRg st="9" end="9"/>
                                            </p:txEl>
                                          </p:spTgt>
                                        </p:tgtEl>
                                        <p:attrNameLst>
                                          <p:attrName>style.visibility</p:attrName>
                                        </p:attrNameLst>
                                      </p:cBhvr>
                                      <p:to>
                                        <p:strVal val="visible"/>
                                      </p:to>
                                    </p:set>
                                    <p:anim calcmode="lin" valueType="num">
                                      <p:cBhvr additive="base">
                                        <p:cTn id="47" dur="500" fill="hold"/>
                                        <p:tgtEl>
                                          <p:spTgt spid="1229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29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293">
                                            <p:txEl>
                                              <p:pRg st="10" end="10"/>
                                            </p:txEl>
                                          </p:spTgt>
                                        </p:tgtEl>
                                        <p:attrNameLst>
                                          <p:attrName>style.visibility</p:attrName>
                                        </p:attrNameLst>
                                      </p:cBhvr>
                                      <p:to>
                                        <p:strVal val="visible"/>
                                      </p:to>
                                    </p:set>
                                    <p:anim calcmode="lin" valueType="num">
                                      <p:cBhvr additive="base">
                                        <p:cTn id="51" dur="500" fill="hold"/>
                                        <p:tgtEl>
                                          <p:spTgt spid="1229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29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2293">
                                            <p:txEl>
                                              <p:pRg st="11" end="11"/>
                                            </p:txEl>
                                          </p:spTgt>
                                        </p:tgtEl>
                                        <p:attrNameLst>
                                          <p:attrName>style.visibility</p:attrName>
                                        </p:attrNameLst>
                                      </p:cBhvr>
                                      <p:to>
                                        <p:strVal val="visible"/>
                                      </p:to>
                                    </p:set>
                                    <p:anim calcmode="lin" valueType="num">
                                      <p:cBhvr additive="base">
                                        <p:cTn id="57" dur="500" fill="hold"/>
                                        <p:tgtEl>
                                          <p:spTgt spid="1229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229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37929" y="1403498"/>
            <a:ext cx="8607287" cy="4159325"/>
          </a:xfrm>
        </p:spPr>
        <p:txBody>
          <a:bodyPr>
            <a:normAutofit/>
          </a:bodyPr>
          <a:lstStyle/>
          <a:p>
            <a:r>
              <a:rPr lang="en-US" altLang="en-US" sz="1800" b="1" dirty="0">
                <a:solidFill>
                  <a:srgbClr val="694117"/>
                </a:solidFill>
              </a:rPr>
              <a:t>COUNT IT</a:t>
            </a:r>
            <a:r>
              <a:rPr lang="en-US" altLang="en-US" sz="1800" dirty="0"/>
              <a:t> - </a:t>
            </a:r>
            <a:r>
              <a:rPr lang="en-US" altLang="en-US" sz="1800" i="1" dirty="0"/>
              <a:t>Think Forward, To Deem, Consider, Regard, Place Value on, To Lead The Way, To Go Before, A Financial Term Meaning: To Evaluate</a:t>
            </a:r>
          </a:p>
          <a:p>
            <a:pPr lvl="1"/>
            <a:r>
              <a:rPr lang="en-US" altLang="en-US" sz="1500" i="1" dirty="0"/>
              <a:t>Job 23.10 – when He has tried me, I shall come out as Gold ; Psalms 30.5 – joy comes by morning</a:t>
            </a:r>
          </a:p>
          <a:p>
            <a:r>
              <a:rPr lang="en-US" altLang="en-US" sz="1800" b="1" dirty="0">
                <a:solidFill>
                  <a:srgbClr val="694117"/>
                </a:solidFill>
              </a:rPr>
              <a:t>ALL JOY</a:t>
            </a:r>
            <a:r>
              <a:rPr lang="en-US" altLang="en-US" sz="1800" dirty="0"/>
              <a:t>  </a:t>
            </a:r>
            <a:r>
              <a:rPr lang="en-US" altLang="en-US" sz="1800" i="1" dirty="0"/>
              <a:t>“PASA CHARA” </a:t>
            </a:r>
            <a:r>
              <a:rPr lang="en-US" altLang="en-US" sz="1800" dirty="0"/>
              <a:t>– </a:t>
            </a:r>
            <a:r>
              <a:rPr lang="en-US" altLang="en-US" sz="1800" i="1" dirty="0"/>
              <a:t>Let</a:t>
            </a:r>
            <a:r>
              <a:rPr lang="en-US" altLang="en-US" sz="1800" dirty="0"/>
              <a:t> </a:t>
            </a:r>
            <a:r>
              <a:rPr lang="en-US" altLang="en-US" sz="1800" i="1" dirty="0"/>
              <a:t>Complete Joy, In Every Circumstance Lead The Way.  Delighted, Pleased With Something, </a:t>
            </a:r>
            <a:r>
              <a:rPr lang="en-US" altLang="en-US" sz="1800" i="1" u="sng" dirty="0"/>
              <a:t>Not Partial</a:t>
            </a:r>
            <a:r>
              <a:rPr lang="en-US" altLang="en-US" sz="1800" i="1" dirty="0"/>
              <a:t>. (1 Peter 1.6-8; 2 Cor 12.10)</a:t>
            </a:r>
          </a:p>
          <a:p>
            <a:pPr lvl="2"/>
            <a:r>
              <a:rPr lang="en-US" altLang="en-US" sz="1800" i="1" dirty="0"/>
              <a:t>Hebrews 12:2 - “Jesus…the joy that was set before Him endured the cross.”</a:t>
            </a:r>
          </a:p>
          <a:p>
            <a:pPr lvl="2"/>
            <a:r>
              <a:rPr lang="en-US" altLang="en-US" sz="1800" i="1" dirty="0"/>
              <a:t>Matthew 5:11-12 – Persecute, all kinds of evil – REJOICE! Great is your reward</a:t>
            </a:r>
          </a:p>
          <a:p>
            <a:r>
              <a:rPr lang="en-US" altLang="en-US" sz="1800" b="1" dirty="0">
                <a:solidFill>
                  <a:srgbClr val="694117"/>
                </a:solidFill>
              </a:rPr>
              <a:t>TRIALS </a:t>
            </a:r>
            <a:r>
              <a:rPr lang="en-US" altLang="en-US" sz="1800" dirty="0"/>
              <a:t>- A Putting to the Test, Proving, Proof, Experience</a:t>
            </a:r>
          </a:p>
          <a:p>
            <a:pPr lvl="1"/>
            <a:r>
              <a:rPr lang="en-US" altLang="en-US" dirty="0"/>
              <a:t>These Are External Forces That “Try” us.</a:t>
            </a:r>
          </a:p>
          <a:p>
            <a:r>
              <a:rPr lang="en-US" altLang="en-US" sz="1800" b="1" dirty="0">
                <a:solidFill>
                  <a:srgbClr val="694117"/>
                </a:solidFill>
              </a:rPr>
              <a:t>FALL INTO </a:t>
            </a:r>
            <a:r>
              <a:rPr lang="en-US" altLang="en-US" sz="1800" dirty="0"/>
              <a:t>-  </a:t>
            </a:r>
            <a:r>
              <a:rPr lang="en-US" altLang="en-US" sz="1800" i="1" dirty="0"/>
              <a:t>To Fall Into, Or Among, Encounter, Surrounded</a:t>
            </a:r>
          </a:p>
          <a:p>
            <a:pPr lvl="1"/>
            <a:r>
              <a:rPr lang="en-US" altLang="en-US" sz="1500" i="1" dirty="0"/>
              <a:t>2 Timothy 3.12 – if you desire to live godly – you will suffer persecution</a:t>
            </a:r>
          </a:p>
          <a:p>
            <a:r>
              <a:rPr lang="en-US" altLang="en-US" sz="1800" b="1" dirty="0">
                <a:solidFill>
                  <a:srgbClr val="694117"/>
                </a:solidFill>
              </a:rPr>
              <a:t>VARIOUS </a:t>
            </a:r>
            <a:r>
              <a:rPr lang="en-US" altLang="en-US" sz="1800" dirty="0"/>
              <a:t>- </a:t>
            </a:r>
            <a:r>
              <a:rPr lang="en-US" altLang="en-US" sz="1800" i="1" dirty="0"/>
              <a:t>Multicolored, different trails based on your circumstances.</a:t>
            </a:r>
          </a:p>
          <a:p>
            <a:pPr lvl="1"/>
            <a:r>
              <a:rPr lang="en-US" altLang="en-US" sz="1500" i="1" dirty="0"/>
              <a:t>Just when you think you have it bad …</a:t>
            </a:r>
          </a:p>
        </p:txBody>
      </p:sp>
      <p:sp>
        <p:nvSpPr>
          <p:cNvPr id="6" name="Rectangle 2">
            <a:extLst>
              <a:ext uri="{FF2B5EF4-FFF2-40B4-BE49-F238E27FC236}">
                <a16:creationId xmlns:a16="http://schemas.microsoft.com/office/drawing/2014/main" id="{2489F777-5E61-6C54-2212-31C0FE5146DF}"/>
              </a:ext>
            </a:extLst>
          </p:cNvPr>
          <p:cNvSpPr>
            <a:spLocks noGrp="1" noChangeArrowheads="1"/>
          </p:cNvSpPr>
          <p:nvPr>
            <p:ph type="title"/>
          </p:nvPr>
        </p:nvSpPr>
        <p:spPr>
          <a:xfrm>
            <a:off x="457201" y="457200"/>
            <a:ext cx="8348870" cy="1105786"/>
          </a:xfrm>
        </p:spPr>
        <p:txBody>
          <a:bodyPr>
            <a:normAutofit/>
          </a:bodyPr>
          <a:lstStyle/>
          <a:p>
            <a:pPr algn="ctr"/>
            <a:r>
              <a:rPr lang="en-US" altLang="en-US" dirty="0">
                <a:solidFill>
                  <a:srgbClr val="694117"/>
                </a:solidFill>
              </a:rPr>
              <a:t>Attitude In Our Trials</a:t>
            </a:r>
          </a:p>
        </p:txBody>
      </p:sp>
      <p:sp>
        <p:nvSpPr>
          <p:cNvPr id="7" name="Rounded Rectangle 6">
            <a:extLst>
              <a:ext uri="{FF2B5EF4-FFF2-40B4-BE49-F238E27FC236}">
                <a16:creationId xmlns:a16="http://schemas.microsoft.com/office/drawing/2014/main" id="{E9CD81B2-2727-0440-5A01-CA876572AD1F}"/>
              </a:ext>
            </a:extLst>
          </p:cNvPr>
          <p:cNvSpPr/>
          <p:nvPr/>
        </p:nvSpPr>
        <p:spPr>
          <a:xfrm>
            <a:off x="3095955" y="278440"/>
            <a:ext cx="2952090" cy="404038"/>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000" dirty="0"/>
              <a:t>James 1:2-4</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99">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912</TotalTime>
  <Words>7315</Words>
  <Application>Microsoft Macintosh PowerPoint</Application>
  <PresentationFormat>On-screen Show (16:10)</PresentationFormat>
  <Paragraphs>653</Paragraphs>
  <Slides>27</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Papyrus</vt:lpstr>
      <vt:lpstr>Times New Roman</vt:lpstr>
      <vt:lpstr>Wingdings</vt:lpstr>
      <vt:lpstr>Office Theme</vt:lpstr>
      <vt:lpstr>Common Ground Question…</vt:lpstr>
      <vt:lpstr>PowerPoint Presentation</vt:lpstr>
      <vt:lpstr>OUTLINE OF JAMES</vt:lpstr>
      <vt:lpstr>SAVING FAITH</vt:lpstr>
      <vt:lpstr>12 TEACHINGS IN JAMES:  Whole-Hearted Devotion to God</vt:lpstr>
      <vt:lpstr>HOW DO I DO THESE THINGS? Chapter 1</vt:lpstr>
      <vt:lpstr>JAMES CHAPTER 1</vt:lpstr>
      <vt:lpstr>Commands That Lead To Patience</vt:lpstr>
      <vt:lpstr>Attitude In Our Trials</vt:lpstr>
      <vt:lpstr>Common Ground Question…</vt:lpstr>
      <vt:lpstr>Advantage of The Trials</vt:lpstr>
      <vt:lpstr>Advantage of The Trials</vt:lpstr>
      <vt:lpstr>Advantage of The Trials</vt:lpstr>
      <vt:lpstr>WHY DO TRIALS COME?</vt:lpstr>
      <vt:lpstr>Prayer: Assistance For The Trials</vt:lpstr>
      <vt:lpstr>Common Ground Question…</vt:lpstr>
      <vt:lpstr>Financial Circumstances: Example of The Trials</vt:lpstr>
      <vt:lpstr>Financial Circumstances: Example of The Trials</vt:lpstr>
      <vt:lpstr>The Flower Fades</vt:lpstr>
      <vt:lpstr>“To Those Who Love God”</vt:lpstr>
      <vt:lpstr>Chain of Thought In This Section…</vt:lpstr>
      <vt:lpstr>Review: Commands That Lead To Patience</vt:lpstr>
      <vt:lpstr>Chapter One: Review of Main Ideas</vt:lpstr>
      <vt:lpstr>Stand With Confidence:  Even In Our Trials There Is Joy &amp; Reward</vt:lpstr>
      <vt:lpstr>Chapter One: Next Section 1:13-18…</vt:lpstr>
      <vt:lpstr>JAMES CHAPTER 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dc:title>
  <dc:creator>Phillip Shumake</dc:creator>
  <cp:lastModifiedBy>Phillip Shumake</cp:lastModifiedBy>
  <cp:revision>74</cp:revision>
  <dcterms:created xsi:type="dcterms:W3CDTF">2023-07-26T01:51:16Z</dcterms:created>
  <dcterms:modified xsi:type="dcterms:W3CDTF">2023-07-26T17:05:33Z</dcterms:modified>
</cp:coreProperties>
</file>