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402" r:id="rId2"/>
    <p:sldId id="256" r:id="rId3"/>
    <p:sldId id="277" r:id="rId4"/>
    <p:sldId id="389" r:id="rId5"/>
    <p:sldId id="359" r:id="rId6"/>
    <p:sldId id="380" r:id="rId7"/>
    <p:sldId id="409" r:id="rId8"/>
    <p:sldId id="404" r:id="rId9"/>
    <p:sldId id="408" r:id="rId10"/>
    <p:sldId id="403" r:id="rId11"/>
    <p:sldId id="407" r:id="rId12"/>
    <p:sldId id="405" r:id="rId13"/>
    <p:sldId id="337" r:id="rId14"/>
    <p:sldId id="406" r:id="rId15"/>
    <p:sldId id="411" r:id="rId16"/>
    <p:sldId id="410" r:id="rId17"/>
    <p:sldId id="262"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501E"/>
    <a:srgbClr val="AA4700"/>
    <a:srgbClr val="50645E"/>
    <a:srgbClr val="E3D5B7"/>
    <a:srgbClr val="694116"/>
    <a:srgbClr val="A55C26"/>
    <a:srgbClr val="D9953B"/>
    <a:srgbClr val="A67531"/>
    <a:srgbClr val="B68035"/>
    <a:srgbClr val="BE9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p:restoredTop sz="79082"/>
  </p:normalViewPr>
  <p:slideViewPr>
    <p:cSldViewPr snapToGrid="0">
      <p:cViewPr varScale="1">
        <p:scale>
          <a:sx n="111" d="100"/>
          <a:sy n="111" d="100"/>
        </p:scale>
        <p:origin x="272" y="19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1B5F0A7-CD49-3242-8D3D-16DEA19808CF}" type="datetimeFigureOut">
              <a:rPr lang="en-US" smtClean="0"/>
              <a:t>8/30/23</a:t>
            </a:fld>
            <a:endParaRPr lang="en-US"/>
          </a:p>
        </p:txBody>
      </p:sp>
      <p:sp>
        <p:nvSpPr>
          <p:cNvPr id="4" name="Slide Image Placeholder 3"/>
          <p:cNvSpPr>
            <a:spLocks noGrp="1" noRot="1" noChangeAspect="1"/>
          </p:cNvSpPr>
          <p:nvPr>
            <p:ph type="sldImg" idx="2"/>
          </p:nvPr>
        </p:nvSpPr>
        <p:spPr>
          <a:xfrm>
            <a:off x="960438" y="2286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0817" y="3544890"/>
            <a:ext cx="6056243" cy="536971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172202" y="609601"/>
            <a:ext cx="684213" cy="458787"/>
          </a:xfrm>
          <a:prstGeom prst="rect">
            <a:avLst/>
          </a:prstGeom>
        </p:spPr>
        <p:txBody>
          <a:bodyPr vert="horz" lIns="91440" tIns="45720" rIns="91440" bIns="45720" rtlCol="0" anchor="b"/>
          <a:lstStyle>
            <a:lvl1pPr algn="r">
              <a:defRPr sz="1200"/>
            </a:lvl1pPr>
          </a:lstStyle>
          <a:p>
            <a:fld id="{C47CF004-168E-6541-A38A-F7F5D3ED6152}" type="slidenum">
              <a:rPr lang="en-US" smtClean="0"/>
              <a:t>‹#›</a:t>
            </a:fld>
            <a:endParaRPr lang="en-US"/>
          </a:p>
        </p:txBody>
      </p:sp>
    </p:spTree>
    <p:extLst>
      <p:ext uri="{BB962C8B-B14F-4D97-AF65-F5344CB8AC3E}">
        <p14:creationId xmlns:p14="http://schemas.microsoft.com/office/powerpoint/2010/main" val="690297273"/>
      </p:ext>
    </p:extLst>
  </p:cSld>
  <p:clrMap bg1="lt1" tx1="dk1" bg2="lt2" tx2="dk2" accent1="accent1" accent2="accent2" accent3="accent3" accent4="accent4" accent5="accent5" accent6="accent6" hlink="hlink" folHlink="folHlink"/>
  <p:notesStyle>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mt+26&amp;version=NASB1995#fen-NASB1995-24118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biblegateway.com/passage/?search=mt+26&amp;version=NASB1995#fen-NASB1995-24119v" TargetMode="External"/><Relationship Id="rId4" Type="http://schemas.openxmlformats.org/officeDocument/2006/relationships/hyperlink" Target="https://www.biblegateway.com/passage/?search=mt+26&amp;version=NASB1995#fen-NASB1995-24118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gateway.com/passage/?search=mt+26&amp;version=NASB1995#fen-NASB1995-24118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biblegateway.com/passage/?search=mt+26&amp;version=NASB1995#fen-NASB1995-24119v" TargetMode="External"/><Relationship Id="rId4" Type="http://schemas.openxmlformats.org/officeDocument/2006/relationships/hyperlink" Target="https://www.biblegateway.com/passage/?search=mt+26&amp;version=NASB1995#fen-NASB1995-24118u"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Mark%2010&amp;version=NASB1995#fen-NASB1995-24611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iblegateway.com/passage/?search=Mark%2010&amp;version=NASB1995#fen-NASB1995-24615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to wait… for the oven to pre-heat…. For the exercise to pay off… For the vacation to start… To find the one you want to marry…</a:t>
            </a:r>
          </a:p>
          <a:p>
            <a:endParaRPr lang="en-US" dirty="0"/>
          </a:p>
          <a:p>
            <a:r>
              <a:rPr lang="en-US" dirty="0"/>
              <a:t>Why is waiting seen as a good thing…</a:t>
            </a:r>
          </a:p>
          <a:p>
            <a:endParaRPr lang="en-US" dirty="0"/>
          </a:p>
          <a:p>
            <a:endParaRPr lang="en-US" dirty="0"/>
          </a:p>
          <a:p>
            <a:endParaRPr lang="en-US" dirty="0"/>
          </a:p>
          <a:p>
            <a:r>
              <a:rPr lang="en-US" dirty="0"/>
              <a:t>Patience is a virtue that brings good things, and helps us make the most out of bad things.  So it’s extremely useful.</a:t>
            </a:r>
          </a:p>
          <a:p>
            <a:endParaRPr lang="en-US" dirty="0"/>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a:t>
            </a:fld>
            <a:endParaRPr lang="en-US"/>
          </a:p>
        </p:txBody>
      </p:sp>
    </p:spTree>
    <p:extLst>
      <p:ext uri="{BB962C8B-B14F-4D97-AF65-F5344CB8AC3E}">
        <p14:creationId xmlns:p14="http://schemas.microsoft.com/office/powerpoint/2010/main" val="49722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10</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altLang="en-US" dirty="0"/>
              <a:t>Though the answer may not be, what we hoped that it would be, you will answer faithfully in Your Time.</a:t>
            </a:r>
          </a:p>
        </p:txBody>
      </p:sp>
    </p:spTree>
    <p:extLst>
      <p:ext uri="{BB962C8B-B14F-4D97-AF65-F5344CB8AC3E}">
        <p14:creationId xmlns:p14="http://schemas.microsoft.com/office/powerpoint/2010/main" val="382138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11</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altLang="en-US" dirty="0"/>
              <a:t>Though the answer may not be, what we hoped that it would be, you will answer faithfully in Your Time.</a:t>
            </a:r>
          </a:p>
          <a:p>
            <a:pPr>
              <a:defRPr/>
            </a:pPr>
            <a:endParaRPr lang="en-US" altLang="en-US" dirty="0"/>
          </a:p>
          <a:p>
            <a:pPr>
              <a:defRPr/>
            </a:pPr>
            <a:r>
              <a:rPr lang="en-US" altLang="en-US" dirty="0"/>
              <a:t>THE PROPHETS…</a:t>
            </a:r>
          </a:p>
          <a:p>
            <a:pPr>
              <a:defRPr/>
            </a:pPr>
            <a:endParaRPr lang="en-US" altLang="en-US" dirty="0"/>
          </a:p>
          <a:p>
            <a:pPr>
              <a:defRPr/>
            </a:pPr>
            <a:r>
              <a:rPr lang="en-US" altLang="en-US" dirty="0"/>
              <a:t>They were his messengers.</a:t>
            </a:r>
          </a:p>
          <a:p>
            <a:pPr>
              <a:defRPr/>
            </a:pPr>
            <a:r>
              <a:rPr lang="en-US" altLang="en-US" dirty="0"/>
              <a:t>They were confident in His purposes.</a:t>
            </a:r>
          </a:p>
          <a:p>
            <a:pPr>
              <a:defRPr/>
            </a:pPr>
            <a:r>
              <a:rPr lang="en-US" altLang="en-US" dirty="0"/>
              <a:t>They were enduring many hardships:  exile, rejection, death threats…</a:t>
            </a:r>
          </a:p>
          <a:p>
            <a:pPr>
              <a:defRPr/>
            </a:pPr>
            <a:endParaRPr lang="en-US" altLang="en-US" dirty="0"/>
          </a:p>
          <a:p>
            <a:pPr>
              <a:defRPr/>
            </a:pPr>
            <a:endParaRPr lang="en-US" altLang="en-US" dirty="0"/>
          </a:p>
          <a:p>
            <a:pPr>
              <a:defRPr/>
            </a:pPr>
            <a:r>
              <a:rPr lang="en-US" altLang="en-US" dirty="0"/>
              <a:t>Amos 7:12 – the “experts” told Amos to leave, his message wasn’t welcome.</a:t>
            </a:r>
          </a:p>
          <a:p>
            <a:pPr>
              <a:defRPr/>
            </a:pPr>
            <a:endParaRPr lang="en-US" altLang="en-US" dirty="0"/>
          </a:p>
          <a:p>
            <a:pPr>
              <a:defRPr/>
            </a:pPr>
            <a:r>
              <a:rPr lang="en-US" altLang="en-US" dirty="0"/>
              <a:t>Jeremiah 36:5 – restricted from going to the Temple.</a:t>
            </a:r>
          </a:p>
          <a:p>
            <a:pPr>
              <a:defRPr/>
            </a:pPr>
            <a:endParaRPr lang="en-US" altLang="en-US" dirty="0"/>
          </a:p>
          <a:p>
            <a:pPr>
              <a:defRPr/>
            </a:pPr>
            <a:r>
              <a:rPr lang="en-US" altLang="en-US" dirty="0"/>
              <a:t>1 Kings 22:24 – slapped in the face.</a:t>
            </a:r>
          </a:p>
          <a:p>
            <a:pPr>
              <a:defRPr/>
            </a:pPr>
            <a:endParaRPr lang="en-US" altLang="en-US" dirty="0"/>
          </a:p>
          <a:p>
            <a:pPr marL="285750" indent="-285750">
              <a:buFont typeface="Arial" panose="020B0604020202020204" pitchFamily="34" charset="0"/>
              <a:buChar char="•"/>
              <a:defRPr/>
            </a:pPr>
            <a:r>
              <a:rPr lang="en-US" altLang="en-US" dirty="0"/>
              <a:t>Doesn’t it make you realize we don’t have anything to complain about!</a:t>
            </a:r>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r>
              <a:rPr lang="en-US" altLang="en-US" dirty="0"/>
              <a:t>Matt. 5:44 – let us love our enemies AND PRAY FOR THOSE…</a:t>
            </a:r>
          </a:p>
          <a:p>
            <a:pPr>
              <a:defRPr/>
            </a:pPr>
            <a:endParaRPr lang="en-US" altLang="en-US" dirty="0"/>
          </a:p>
        </p:txBody>
      </p:sp>
    </p:spTree>
    <p:extLst>
      <p:ext uri="{BB962C8B-B14F-4D97-AF65-F5344CB8AC3E}">
        <p14:creationId xmlns:p14="http://schemas.microsoft.com/office/powerpoint/2010/main" val="145030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12</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We need to remember that Job didn't always handle his sufferings in a perfect manner (Job 3:3,11). And yet he never gave into his wife's suggestion to curse God and die (2:9).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spite of all the agonizing questions which tore at his heart, Job maintained his faith in God (13:15; 19:25). And maybe more importantly than anything else, when God confronted Job about some of the wrong things which Job had said (Job 38-41), Job immediately acknowledged his ignorance and sin (42:1-6).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Job is a man who has many questions, who is hurting, has lost wealth, children, the confidence of his wife and close friends, who humbly accepts a rebuke from the God who has let this all happen to him! The good news is that even though we might fail to react to suffering in a godly manner, we can at any point during the trial acknowledge our sin and benefit from the trial. If we have a bad day during a trial, if we blow it---the case isn't hopeless, we can repent and handle the trial as we should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dirty="0"/>
          </a:p>
        </p:txBody>
      </p:sp>
    </p:spTree>
    <p:extLst>
      <p:ext uri="{BB962C8B-B14F-4D97-AF65-F5344CB8AC3E}">
        <p14:creationId xmlns:p14="http://schemas.microsoft.com/office/powerpoint/2010/main" val="6958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James chapter 4 reminds us that there is more much involved in being a Christian than just planning ahead or using your talents, abilities and financial resources in a prudent manner. All self-starters, all conservative thinkers, and all hard workers are not necessarily right with God. More is needed to be right with God than rugged individualism. </a:t>
            </a:r>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13</a:t>
            </a:fld>
            <a:endParaRPr lang="en-US"/>
          </a:p>
        </p:txBody>
      </p:sp>
    </p:spTree>
    <p:extLst>
      <p:ext uri="{BB962C8B-B14F-4D97-AF65-F5344CB8AC3E}">
        <p14:creationId xmlns:p14="http://schemas.microsoft.com/office/powerpoint/2010/main" val="105142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14</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sz="1800" dirty="0">
                <a:effectLst/>
                <a:highlight>
                  <a:srgbClr val="FFFF00"/>
                </a:highlight>
                <a:latin typeface="Arial" panose="020B0604020202020204" pitchFamily="34" charset="0"/>
                <a:ea typeface="Times New Roman" panose="02020603050405020304" pitchFamily="18" charset="0"/>
              </a:rPr>
              <a:t>"But above all"</a:t>
            </a:r>
            <a:r>
              <a:rPr lang="en-US" sz="1800" dirty="0">
                <a:effectLst/>
                <a:highlight>
                  <a:srgbClr val="FFFF00"/>
                </a:highlight>
                <a:latin typeface="Times New Roman" panose="02020603050405020304" pitchFamily="18" charset="0"/>
                <a:ea typeface="Times New Roman" panose="02020603050405020304" pitchFamily="18" charset="0"/>
              </a:rPr>
              <a:t>-especially (Robertson p. 63). James is not saying that the abusing of oaths is worse than murder or adultery, but in light of the context, "in all one's attempts to avoid expressing impatience toward tormentors, he should first of all avoid swearing" (Kent p. 181). "he is saying that the most common response of the human heart to problems and difficulties is to say the wrong thing" (Draper p. 154).</a:t>
            </a:r>
            <a:r>
              <a:rPr lang="en-US" sz="1800" dirty="0">
                <a:effectLst/>
                <a:latin typeface="Times New Roman" panose="02020603050405020304" pitchFamily="18" charset="0"/>
                <a:ea typeface="Times New Roman" panose="02020603050405020304" pitchFamily="18" charset="0"/>
              </a:rPr>
              <a:t> </a:t>
            </a:r>
          </a:p>
          <a:p>
            <a:pPr>
              <a:defRPr/>
            </a:pPr>
            <a:endParaRPr lang="en-US" altLang="en-US" sz="1800" dirty="0">
              <a:effectLst/>
              <a:latin typeface="Times New Roman" panose="02020603050405020304" pitchFamily="18" charset="0"/>
            </a:endParaRPr>
          </a:p>
          <a:p>
            <a:pPr>
              <a:defRPr/>
            </a:pPr>
            <a:r>
              <a:rPr lang="en-US" sz="1800" dirty="0">
                <a:effectLst/>
                <a:latin typeface="Times New Roman" panose="02020603050405020304" pitchFamily="18" charset="0"/>
                <a:ea typeface="Times New Roman" panose="02020603050405020304" pitchFamily="18" charset="0"/>
              </a:rPr>
              <a:t>Note****Suffering doesn't exempt us from the need to control our speech. Unfortunately, some people seem to think that harsh and sinful words spoken during the heat of battle are excused or morally justified.</a:t>
            </a:r>
            <a:r>
              <a:rPr lang="en-US" dirty="0">
                <a:effectLst/>
              </a:rPr>
              <a:t> </a:t>
            </a:r>
            <a:endParaRPr lang="en-US" sz="1800" dirty="0">
              <a:effectLst/>
              <a:latin typeface="Times New Roman" panose="02020603050405020304" pitchFamily="18" charset="0"/>
            </a:endParaRPr>
          </a:p>
          <a:p>
            <a:pPr>
              <a:defRPr/>
            </a:pPr>
            <a:endParaRPr lang="en-US" altLang="en-US" sz="1800" dirty="0">
              <a:effectLst/>
              <a:latin typeface="Times New Roman" panose="02020603050405020304" pitchFamily="18" charset="0"/>
            </a:endParaRPr>
          </a:p>
          <a:p>
            <a:pPr>
              <a:defRPr/>
            </a:pPr>
            <a:endParaRPr lang="en-US" altLang="en-US" sz="1800" dirty="0">
              <a:effectLst/>
              <a:latin typeface="Times New Roman" panose="02020603050405020304" pitchFamily="18" charset="0"/>
            </a:endParaRPr>
          </a:p>
          <a:p>
            <a:pPr>
              <a:defRPr/>
            </a:pPr>
            <a:endParaRPr lang="en-US" altLang="en-US" sz="1800" dirty="0">
              <a:effectLst/>
              <a:latin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"do not swear"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affirm, promise, threaten, with an oath" (Thayer p. 444). Jesus emphasized the same truth (Matthew 5:34).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"either by heaven or by earth"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-"Much evidence exists that oathtaking was greatly abused at that time---not only in the form of profanity, whereby God's name was employed meaninglessly in flippant swearing, but also in the clever schemes of the rabbis to explain some formulas are more binding than others" (Kent pp. 181-182). "There was a distinction---especially in the Jewish world---between oaths which were binding and oaths which were not binding…..</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result of this was that men became experts in evasive swearing; and it became a matter of skill and sharp practice to find an oath which was not binding" (Barclay p. 149). (See Matthew 23:16-22).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sz="1800" dirty="0">
              <a:effectLst/>
              <a:latin typeface="Times New Roman" panose="02020603050405020304" pitchFamily="18" charset="0"/>
            </a:endParaRPr>
          </a:p>
          <a:p>
            <a:pPr>
              <a:defRPr/>
            </a:pPr>
            <a:endParaRPr lang="en-US" altLang="en-US" sz="1800" dirty="0">
              <a:effectLst/>
              <a:latin typeface="Times New Roman" panose="02020603050405020304" pitchFamily="18" charset="0"/>
            </a:endParaRPr>
          </a:p>
          <a:p>
            <a:pPr>
              <a:defRPr/>
            </a:pPr>
            <a:r>
              <a:rPr lang="en-US" altLang="en-US" sz="1800" dirty="0">
                <a:effectLst/>
                <a:latin typeface="Times New Roman" panose="02020603050405020304" pitchFamily="18" charset="0"/>
              </a:rPr>
              <a:t>(Not an excuse to refuse to answer in court… Matt 26: 62-64, Jesus answered… </a:t>
            </a:r>
            <a:r>
              <a:rPr lang="en-US" b="1" i="0" baseline="30000" dirty="0">
                <a:solidFill>
                  <a:srgbClr val="000000"/>
                </a:solidFill>
                <a:effectLst/>
                <a:latin typeface="system-ui"/>
              </a:rPr>
              <a:t>62 </a:t>
            </a:r>
            <a:r>
              <a:rPr lang="en-US" b="0" i="0" dirty="0">
                <a:solidFill>
                  <a:srgbClr val="000000"/>
                </a:solidFill>
                <a:effectLst/>
                <a:latin typeface="system-ui"/>
              </a:rPr>
              <a:t>The high priest stood up and said to Him, “Do You not answer? What is it that these men are testifying against You?” </a:t>
            </a:r>
            <a:r>
              <a:rPr lang="en-US" b="1" i="0" baseline="30000" dirty="0">
                <a:solidFill>
                  <a:srgbClr val="000000"/>
                </a:solidFill>
                <a:effectLst/>
                <a:latin typeface="system-ui"/>
              </a:rPr>
              <a:t>63 </a:t>
            </a:r>
            <a:r>
              <a:rPr lang="en-US" b="0" i="0" dirty="0">
                <a:solidFill>
                  <a:srgbClr val="000000"/>
                </a:solidFill>
                <a:effectLst/>
                <a:latin typeface="system-ui"/>
              </a:rPr>
              <a:t>But Jesus kept silent. And the high priest said to Him, “I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t"/>
              </a:rPr>
              <a:t>t</a:t>
            </a:r>
            <a:r>
              <a:rPr lang="en-US" b="0" i="0" baseline="30000" dirty="0">
                <a:solidFill>
                  <a:srgbClr val="000000"/>
                </a:solidFill>
                <a:effectLst/>
                <a:latin typeface="system-ui"/>
              </a:rPr>
              <a:t>]</a:t>
            </a:r>
            <a:r>
              <a:rPr lang="en-US" b="0" i="0" dirty="0">
                <a:solidFill>
                  <a:srgbClr val="000000"/>
                </a:solidFill>
                <a:effectLst/>
                <a:latin typeface="system-ui"/>
              </a:rPr>
              <a:t>adjure You by the living God, that You tell us whether You are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u"/>
              </a:rPr>
              <a:t>u</a:t>
            </a:r>
            <a:r>
              <a:rPr lang="en-US" b="0" i="0" baseline="30000" dirty="0">
                <a:solidFill>
                  <a:srgbClr val="000000"/>
                </a:solidFill>
                <a:effectLst/>
                <a:latin typeface="system-ui"/>
              </a:rPr>
              <a:t>]</a:t>
            </a:r>
            <a:r>
              <a:rPr lang="en-US" b="0" i="0" dirty="0">
                <a:solidFill>
                  <a:srgbClr val="000000"/>
                </a:solidFill>
                <a:effectLst/>
                <a:latin typeface="system-ui"/>
              </a:rPr>
              <a:t>the Christ, the Son of God.” </a:t>
            </a:r>
            <a:r>
              <a:rPr lang="en-US" b="1" i="0" baseline="30000" dirty="0">
                <a:solidFill>
                  <a:srgbClr val="000000"/>
                </a:solidFill>
                <a:effectLst/>
                <a:latin typeface="system-ui"/>
              </a:rPr>
              <a:t>64 </a:t>
            </a:r>
            <a:r>
              <a:rPr lang="en-US" b="0" i="0" dirty="0">
                <a:solidFill>
                  <a:srgbClr val="000000"/>
                </a:solidFill>
                <a:effectLst/>
                <a:latin typeface="system-ui"/>
              </a:rPr>
              <a:t>Jesus *said to him, “You have said it </a:t>
            </a:r>
            <a:r>
              <a:rPr lang="en-US" b="0" i="1" dirty="0">
                <a:solidFill>
                  <a:srgbClr val="000000"/>
                </a:solidFill>
                <a:effectLst/>
                <a:latin typeface="system-ui"/>
              </a:rPr>
              <a:t>yourself</a:t>
            </a:r>
            <a:r>
              <a:rPr lang="en-US" b="0" i="0" dirty="0">
                <a:solidFill>
                  <a:srgbClr val="000000"/>
                </a:solidFill>
                <a:effectLst/>
                <a:latin typeface="system-ui"/>
              </a:rPr>
              <a:t>; nevertheless I tell you, </a:t>
            </a:r>
            <a:r>
              <a:rPr lang="en-US" b="0" i="0" baseline="30000" dirty="0">
                <a:solidFill>
                  <a:srgbClr val="000000"/>
                </a:solidFill>
                <a:effectLst/>
                <a:latin typeface="system-ui"/>
              </a:rPr>
              <a:t>[</a:t>
            </a:r>
            <a:r>
              <a:rPr lang="en-US" b="0" i="0" baseline="30000" dirty="0">
                <a:solidFill>
                  <a:srgbClr val="4A4A4A"/>
                </a:solidFill>
                <a:effectLst/>
                <a:latin typeface="system-ui"/>
                <a:hlinkClick r:id="rId5" tooltip="See footnote v"/>
              </a:rPr>
              <a:t>v</a:t>
            </a:r>
            <a:r>
              <a:rPr lang="en-US" b="0" i="0" baseline="30000" dirty="0">
                <a:solidFill>
                  <a:srgbClr val="000000"/>
                </a:solidFill>
                <a:effectLst/>
                <a:latin typeface="system-ui"/>
              </a:rPr>
              <a:t>]</a:t>
            </a:r>
            <a:r>
              <a:rPr lang="en-US" b="0" i="0" dirty="0">
                <a:solidFill>
                  <a:srgbClr val="000000"/>
                </a:solidFill>
                <a:effectLst/>
                <a:latin typeface="system-ui"/>
              </a:rPr>
              <a:t>hereafter you will see </a:t>
            </a:r>
            <a:r>
              <a:rPr lang="en-US" b="0" i="0" cap="small" dirty="0">
                <a:solidFill>
                  <a:srgbClr val="000000"/>
                </a:solidFill>
                <a:effectLst/>
                <a:latin typeface="system-ui"/>
              </a:rPr>
              <a:t>the Son of Man sitting at the right hand of Power</a:t>
            </a:r>
            <a:r>
              <a:rPr lang="en-US" b="0" i="0" dirty="0">
                <a:solidFill>
                  <a:srgbClr val="000000"/>
                </a:solidFill>
                <a:effectLst/>
                <a:latin typeface="system-ui"/>
              </a:rPr>
              <a:t>, and </a:t>
            </a:r>
            <a:r>
              <a:rPr lang="en-US" b="0" i="0" cap="small" dirty="0">
                <a:solidFill>
                  <a:srgbClr val="000000"/>
                </a:solidFill>
                <a:effectLst/>
                <a:latin typeface="system-ui"/>
              </a:rPr>
              <a:t>coming on the clouds of heaven</a:t>
            </a:r>
            <a:r>
              <a:rPr lang="en-US" b="0" i="0" dirty="0">
                <a:solidFill>
                  <a:srgbClr val="000000"/>
                </a:solidFill>
                <a:effectLst/>
                <a:latin typeface="system-ui"/>
              </a:rPr>
              <a:t>.”</a:t>
            </a:r>
            <a:endParaRPr lang="en-US" altLang="en-US" dirty="0"/>
          </a:p>
        </p:txBody>
      </p:sp>
    </p:spTree>
    <p:extLst>
      <p:ext uri="{BB962C8B-B14F-4D97-AF65-F5344CB8AC3E}">
        <p14:creationId xmlns:p14="http://schemas.microsoft.com/office/powerpoint/2010/main" val="25970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15</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sz="1800" dirty="0">
                <a:effectLst/>
                <a:highlight>
                  <a:srgbClr val="FFFF00"/>
                </a:highlight>
                <a:latin typeface="Arial" panose="020B0604020202020204" pitchFamily="34" charset="0"/>
                <a:ea typeface="Times New Roman" panose="02020603050405020304" pitchFamily="18" charset="0"/>
              </a:rPr>
              <a:t>"But above all"</a:t>
            </a:r>
            <a:r>
              <a:rPr lang="en-US" sz="1800" dirty="0">
                <a:effectLst/>
                <a:highlight>
                  <a:srgbClr val="FFFF00"/>
                </a:highlight>
                <a:latin typeface="Times New Roman" panose="02020603050405020304" pitchFamily="18" charset="0"/>
                <a:ea typeface="Times New Roman" panose="02020603050405020304" pitchFamily="18" charset="0"/>
              </a:rPr>
              <a:t>-especially (Robertson p. 63). James is not saying that the abusing of oaths is worse than murder or adultery, but in light of the context, "in all one's attempts to avoid expressing impatience toward tormentors, he should first of all avoid swearing" (Kent p. 181). "he is saying that the most common response of the human heart to problems and difficulties is to say the wrong thing" (Draper p. 154).</a:t>
            </a:r>
            <a:r>
              <a:rPr lang="en-US" sz="1800" dirty="0">
                <a:effectLst/>
                <a:latin typeface="Times New Roman" panose="02020603050405020304" pitchFamily="18" charset="0"/>
                <a:ea typeface="Times New Roman" panose="02020603050405020304" pitchFamily="18" charset="0"/>
              </a:rPr>
              <a:t> </a:t>
            </a:r>
          </a:p>
          <a:p>
            <a:pPr>
              <a:defRPr/>
            </a:pPr>
            <a:endParaRPr lang="en-US" altLang="en-US" sz="1800" dirty="0">
              <a:effectLst/>
              <a:latin typeface="Times New Roman" panose="02020603050405020304" pitchFamily="18" charset="0"/>
            </a:endParaRPr>
          </a:p>
          <a:p>
            <a:pPr>
              <a:defRPr/>
            </a:pPr>
            <a:r>
              <a:rPr lang="en-US" sz="1800" dirty="0">
                <a:effectLst/>
                <a:latin typeface="Times New Roman" panose="02020603050405020304" pitchFamily="18" charset="0"/>
                <a:ea typeface="Times New Roman" panose="02020603050405020304" pitchFamily="18" charset="0"/>
              </a:rPr>
              <a:t>Note****Suffering doesn't exempt us from the need to control our speech. Unfortunately, some people seem to think that harsh and sinful words spoken during the heat of battle are excused or morally justified.</a:t>
            </a:r>
            <a:r>
              <a:rPr lang="en-US" dirty="0">
                <a:effectLst/>
              </a:rPr>
              <a:t> </a:t>
            </a:r>
          </a:p>
          <a:p>
            <a:pPr>
              <a:defRPr/>
            </a:pPr>
            <a:endParaRPr lang="en-US" dirty="0">
              <a:effectLst/>
            </a:endParaRPr>
          </a:p>
          <a:p>
            <a:pPr>
              <a:defRPr/>
            </a:pPr>
            <a:r>
              <a:rPr lang="en-US" dirty="0">
                <a:effectLst/>
              </a:rPr>
              <a:t>PETER quotes from Psalm 34:12-13</a:t>
            </a:r>
          </a:p>
          <a:p>
            <a:pPr>
              <a:defRPr/>
            </a:pPr>
            <a:endParaRPr lang="en-US" sz="1800" dirty="0">
              <a:effectLst/>
              <a:latin typeface="Times New Roman" panose="02020603050405020304" pitchFamily="18" charset="0"/>
            </a:endParaRPr>
          </a:p>
          <a:p>
            <a:pPr>
              <a:defRPr/>
            </a:pPr>
            <a:r>
              <a:rPr lang="en-US" sz="2400" b="1" i="0" baseline="30000" dirty="0">
                <a:solidFill>
                  <a:srgbClr val="000000"/>
                </a:solidFill>
                <a:effectLst/>
                <a:latin typeface="system-ui"/>
              </a:rPr>
              <a:t>12 </a:t>
            </a:r>
            <a:r>
              <a:rPr lang="en-US" sz="2400" b="0" i="0" dirty="0">
                <a:solidFill>
                  <a:srgbClr val="000000"/>
                </a:solidFill>
                <a:effectLst/>
                <a:latin typeface="system-ui"/>
              </a:rPr>
              <a:t>Who is the man who desires life</a:t>
            </a:r>
            <a:br>
              <a:rPr lang="en-US" sz="2400" dirty="0"/>
            </a:br>
            <a:r>
              <a:rPr lang="en-US" sz="2400" b="0" i="0" dirty="0">
                <a:solidFill>
                  <a:srgbClr val="000000"/>
                </a:solidFill>
                <a:effectLst/>
                <a:latin typeface="system-ui"/>
              </a:rPr>
              <a:t>And loves </a:t>
            </a:r>
            <a:r>
              <a:rPr lang="en-US" sz="2400" b="0" i="1" dirty="0">
                <a:solidFill>
                  <a:srgbClr val="000000"/>
                </a:solidFill>
                <a:effectLst/>
                <a:latin typeface="system-ui"/>
              </a:rPr>
              <a:t>length of</a:t>
            </a:r>
            <a:r>
              <a:rPr lang="en-US" sz="2400" b="0" i="0" dirty="0">
                <a:solidFill>
                  <a:srgbClr val="000000"/>
                </a:solidFill>
                <a:effectLst/>
                <a:latin typeface="system-ui"/>
              </a:rPr>
              <a:t> days that he may see good?</a:t>
            </a:r>
            <a:br>
              <a:rPr lang="en-US" sz="2400" dirty="0"/>
            </a:br>
            <a:r>
              <a:rPr lang="en-US" sz="2400" b="1" i="0" baseline="30000" dirty="0">
                <a:solidFill>
                  <a:srgbClr val="000000"/>
                </a:solidFill>
                <a:effectLst/>
                <a:latin typeface="system-ui"/>
              </a:rPr>
              <a:t>13 </a:t>
            </a:r>
            <a:r>
              <a:rPr lang="en-US" sz="2400" b="0" i="0" dirty="0">
                <a:solidFill>
                  <a:srgbClr val="000000"/>
                </a:solidFill>
                <a:effectLst/>
                <a:latin typeface="system-ui"/>
              </a:rPr>
              <a:t>Keep your tongue from evil</a:t>
            </a:r>
            <a:br>
              <a:rPr lang="en-US" sz="2400" dirty="0"/>
            </a:br>
            <a:r>
              <a:rPr lang="en-US" sz="2400" b="0" i="0" dirty="0">
                <a:solidFill>
                  <a:srgbClr val="000000"/>
                </a:solidFill>
                <a:effectLst/>
                <a:latin typeface="system-ui"/>
              </a:rPr>
              <a:t>And your lips from speaking deceit.</a:t>
            </a:r>
            <a:endParaRPr lang="en-US" sz="1800" dirty="0">
              <a:effectLst/>
              <a:latin typeface="Times New Roman" panose="02020603050405020304" pitchFamily="18" charset="0"/>
            </a:endParaRPr>
          </a:p>
          <a:p>
            <a:pPr>
              <a:defRPr/>
            </a:pPr>
            <a:endParaRPr lang="en-US" altLang="en-US" sz="1800" dirty="0">
              <a:effectLst/>
              <a:latin typeface="Times New Roman" panose="02020603050405020304" pitchFamily="18" charset="0"/>
            </a:endParaRPr>
          </a:p>
          <a:p>
            <a:pPr>
              <a:defRPr/>
            </a:pPr>
            <a:endParaRPr lang="en-US" altLang="en-US" sz="1800" dirty="0">
              <a:effectLst/>
              <a:latin typeface="Times New Roman" panose="02020603050405020304" pitchFamily="18" charset="0"/>
            </a:endParaRPr>
          </a:p>
          <a:p>
            <a:pPr>
              <a:defRPr/>
            </a:pPr>
            <a:endParaRPr lang="en-US" altLang="en-US" sz="1800" dirty="0">
              <a:effectLst/>
              <a:latin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"do not swear"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affirm, promise, threaten, with an oath" (Thayer p. 444). Jesus emphasized the same truth (Matthew 5:34).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"either by heaven or by earth"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-"Much evidence exists that oathtaking was greatly abused at that time---not only in the form of profanity, whereby God's name was employed meaninglessly in flippant swearing, but also in the clever schemes of the rabbis to explain some formulas are more binding than others" (Kent pp. 181-182). "There was a distinction---especially in the Jewish world---between oaths which were binding and oaths which were not binding…..</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result of this was that men became experts in evasive swearing; and it became a matter of skill and sharp practice to find an oath which was not binding" (Barclay p. 149). (See Matthew 23:16-22).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sz="1800" dirty="0">
              <a:effectLst/>
              <a:latin typeface="Times New Roman" panose="02020603050405020304" pitchFamily="18" charset="0"/>
            </a:endParaRPr>
          </a:p>
          <a:p>
            <a:pPr>
              <a:defRPr/>
            </a:pPr>
            <a:endParaRPr lang="en-US" altLang="en-US" sz="1800" dirty="0">
              <a:effectLst/>
              <a:latin typeface="Times New Roman" panose="02020603050405020304" pitchFamily="18" charset="0"/>
            </a:endParaRPr>
          </a:p>
          <a:p>
            <a:pPr>
              <a:defRPr/>
            </a:pPr>
            <a:r>
              <a:rPr lang="en-US" altLang="en-US" sz="1800" dirty="0">
                <a:effectLst/>
                <a:latin typeface="Times New Roman" panose="02020603050405020304" pitchFamily="18" charset="0"/>
              </a:rPr>
              <a:t>(Not an excuse to refuse to answer in court… Matt 26: 62-64, Jesus answered… </a:t>
            </a:r>
            <a:r>
              <a:rPr lang="en-US" b="1" i="0" baseline="30000" dirty="0">
                <a:solidFill>
                  <a:srgbClr val="000000"/>
                </a:solidFill>
                <a:effectLst/>
                <a:latin typeface="system-ui"/>
              </a:rPr>
              <a:t>62 </a:t>
            </a:r>
            <a:r>
              <a:rPr lang="en-US" b="0" i="0" dirty="0">
                <a:solidFill>
                  <a:srgbClr val="000000"/>
                </a:solidFill>
                <a:effectLst/>
                <a:latin typeface="system-ui"/>
              </a:rPr>
              <a:t>The high priest stood up and said to Him, “Do You not answer? What is it that these men are testifying against You?” </a:t>
            </a:r>
            <a:r>
              <a:rPr lang="en-US" b="1" i="0" baseline="30000" dirty="0">
                <a:solidFill>
                  <a:srgbClr val="000000"/>
                </a:solidFill>
                <a:effectLst/>
                <a:latin typeface="system-ui"/>
              </a:rPr>
              <a:t>63 </a:t>
            </a:r>
            <a:r>
              <a:rPr lang="en-US" b="0" i="0" dirty="0">
                <a:solidFill>
                  <a:srgbClr val="000000"/>
                </a:solidFill>
                <a:effectLst/>
                <a:latin typeface="system-ui"/>
              </a:rPr>
              <a:t>But Jesus kept silent. And the high priest said to Him, “I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t"/>
              </a:rPr>
              <a:t>t</a:t>
            </a:r>
            <a:r>
              <a:rPr lang="en-US" b="0" i="0" baseline="30000" dirty="0">
                <a:solidFill>
                  <a:srgbClr val="000000"/>
                </a:solidFill>
                <a:effectLst/>
                <a:latin typeface="system-ui"/>
              </a:rPr>
              <a:t>]</a:t>
            </a:r>
            <a:r>
              <a:rPr lang="en-US" b="0" i="0" dirty="0">
                <a:solidFill>
                  <a:srgbClr val="000000"/>
                </a:solidFill>
                <a:effectLst/>
                <a:latin typeface="system-ui"/>
              </a:rPr>
              <a:t>adjure You by the living God, that You tell us whether You are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u"/>
              </a:rPr>
              <a:t>u</a:t>
            </a:r>
            <a:r>
              <a:rPr lang="en-US" b="0" i="0" baseline="30000" dirty="0">
                <a:solidFill>
                  <a:srgbClr val="000000"/>
                </a:solidFill>
                <a:effectLst/>
                <a:latin typeface="system-ui"/>
              </a:rPr>
              <a:t>]</a:t>
            </a:r>
            <a:r>
              <a:rPr lang="en-US" b="0" i="0" dirty="0">
                <a:solidFill>
                  <a:srgbClr val="000000"/>
                </a:solidFill>
                <a:effectLst/>
                <a:latin typeface="system-ui"/>
              </a:rPr>
              <a:t>the Christ, the Son of God.” </a:t>
            </a:r>
            <a:r>
              <a:rPr lang="en-US" b="1" i="0" baseline="30000" dirty="0">
                <a:solidFill>
                  <a:srgbClr val="000000"/>
                </a:solidFill>
                <a:effectLst/>
                <a:latin typeface="system-ui"/>
              </a:rPr>
              <a:t>64 </a:t>
            </a:r>
            <a:r>
              <a:rPr lang="en-US" b="0" i="0" dirty="0">
                <a:solidFill>
                  <a:srgbClr val="000000"/>
                </a:solidFill>
                <a:effectLst/>
                <a:latin typeface="system-ui"/>
              </a:rPr>
              <a:t>Jesus *said to him, “You have said it </a:t>
            </a:r>
            <a:r>
              <a:rPr lang="en-US" b="0" i="1" dirty="0">
                <a:solidFill>
                  <a:srgbClr val="000000"/>
                </a:solidFill>
                <a:effectLst/>
                <a:latin typeface="system-ui"/>
              </a:rPr>
              <a:t>yourself</a:t>
            </a:r>
            <a:r>
              <a:rPr lang="en-US" b="0" i="0" dirty="0">
                <a:solidFill>
                  <a:srgbClr val="000000"/>
                </a:solidFill>
                <a:effectLst/>
                <a:latin typeface="system-ui"/>
              </a:rPr>
              <a:t>; nevertheless I tell you, </a:t>
            </a:r>
            <a:r>
              <a:rPr lang="en-US" b="0" i="0" baseline="30000" dirty="0">
                <a:solidFill>
                  <a:srgbClr val="000000"/>
                </a:solidFill>
                <a:effectLst/>
                <a:latin typeface="system-ui"/>
              </a:rPr>
              <a:t>[</a:t>
            </a:r>
            <a:r>
              <a:rPr lang="en-US" b="0" i="0" baseline="30000" dirty="0">
                <a:solidFill>
                  <a:srgbClr val="4A4A4A"/>
                </a:solidFill>
                <a:effectLst/>
                <a:latin typeface="system-ui"/>
                <a:hlinkClick r:id="rId5" tooltip="See footnote v"/>
              </a:rPr>
              <a:t>v</a:t>
            </a:r>
            <a:r>
              <a:rPr lang="en-US" b="0" i="0" baseline="30000" dirty="0">
                <a:solidFill>
                  <a:srgbClr val="000000"/>
                </a:solidFill>
                <a:effectLst/>
                <a:latin typeface="system-ui"/>
              </a:rPr>
              <a:t>]</a:t>
            </a:r>
            <a:r>
              <a:rPr lang="en-US" b="0" i="0" dirty="0">
                <a:solidFill>
                  <a:srgbClr val="000000"/>
                </a:solidFill>
                <a:effectLst/>
                <a:latin typeface="system-ui"/>
              </a:rPr>
              <a:t>hereafter you will see </a:t>
            </a:r>
            <a:r>
              <a:rPr lang="en-US" b="0" i="0" cap="small" dirty="0">
                <a:solidFill>
                  <a:srgbClr val="000000"/>
                </a:solidFill>
                <a:effectLst/>
                <a:latin typeface="system-ui"/>
              </a:rPr>
              <a:t>the Son of Man sitting at the right hand of Power</a:t>
            </a:r>
            <a:r>
              <a:rPr lang="en-US" b="0" i="0" dirty="0">
                <a:solidFill>
                  <a:srgbClr val="000000"/>
                </a:solidFill>
                <a:effectLst/>
                <a:latin typeface="system-ui"/>
              </a:rPr>
              <a:t>, and </a:t>
            </a:r>
            <a:r>
              <a:rPr lang="en-US" b="0" i="0" cap="small" dirty="0">
                <a:solidFill>
                  <a:srgbClr val="000000"/>
                </a:solidFill>
                <a:effectLst/>
                <a:latin typeface="system-ui"/>
              </a:rPr>
              <a:t>coming on the clouds of heaven</a:t>
            </a:r>
            <a:r>
              <a:rPr lang="en-US" b="0" i="0" dirty="0">
                <a:solidFill>
                  <a:srgbClr val="000000"/>
                </a:solidFill>
                <a:effectLst/>
                <a:latin typeface="system-ui"/>
              </a:rPr>
              <a:t>.”</a:t>
            </a:r>
            <a:endParaRPr lang="en-US" altLang="en-US" dirty="0"/>
          </a:p>
        </p:txBody>
      </p:sp>
    </p:spTree>
    <p:extLst>
      <p:ext uri="{BB962C8B-B14F-4D97-AF65-F5344CB8AC3E}">
        <p14:creationId xmlns:p14="http://schemas.microsoft.com/office/powerpoint/2010/main" val="177373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James chapter 4 reminds us that there is more much involved in being a Christian than just planning ahead or using your talents, abilities and financial resources in a prudent manner. All self-starters, all conservative thinkers, and all hard workers are not necessarily right with God. More is needed to be right with God than rugged individualism. </a:t>
            </a:r>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16</a:t>
            </a:fld>
            <a:endParaRPr lang="en-US"/>
          </a:p>
        </p:txBody>
      </p:sp>
    </p:spTree>
    <p:extLst>
      <p:ext uri="{BB962C8B-B14F-4D97-AF65-F5344CB8AC3E}">
        <p14:creationId xmlns:p14="http://schemas.microsoft.com/office/powerpoint/2010/main" val="527684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17</a:t>
            </a:fld>
            <a:endParaRPr lang="en-US"/>
          </a:p>
        </p:txBody>
      </p:sp>
    </p:spTree>
    <p:extLst>
      <p:ext uri="{BB962C8B-B14F-4D97-AF65-F5344CB8AC3E}">
        <p14:creationId xmlns:p14="http://schemas.microsoft.com/office/powerpoint/2010/main" val="189805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 27:18-24</a:t>
            </a:r>
          </a:p>
        </p:txBody>
      </p:sp>
      <p:sp>
        <p:nvSpPr>
          <p:cNvPr id="4" name="Slide Number Placeholder 3"/>
          <p:cNvSpPr>
            <a:spLocks noGrp="1"/>
          </p:cNvSpPr>
          <p:nvPr>
            <p:ph type="sldNum" sz="quarter" idx="5"/>
          </p:nvPr>
        </p:nvSpPr>
        <p:spPr/>
        <p:txBody>
          <a:bodyPr/>
          <a:lstStyle/>
          <a:p>
            <a:fld id="{C47CF004-168E-6541-A38A-F7F5D3ED6152}" type="slidenum">
              <a:rPr lang="en-US" smtClean="0"/>
              <a:t>2</a:t>
            </a:fld>
            <a:endParaRPr lang="en-US"/>
          </a:p>
        </p:txBody>
      </p:sp>
    </p:spTree>
    <p:extLst>
      <p:ext uri="{BB962C8B-B14F-4D97-AF65-F5344CB8AC3E}">
        <p14:creationId xmlns:p14="http://schemas.microsoft.com/office/powerpoint/2010/main" val="251050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7695E70-8A5A-41BD-B28B-45CD71829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6D82-C534-415F-9E64-F2A704CB4EBF}" type="slidenum">
              <a:rPr lang="en-US" altLang="en-US" smtClean="0"/>
              <a:pPr>
                <a:spcBef>
                  <a:spcPct val="0"/>
                </a:spcBef>
              </a:pPr>
              <a:t>3</a:t>
            </a:fld>
            <a:endParaRPr lang="en-US" altLang="en-US"/>
          </a:p>
        </p:txBody>
      </p:sp>
      <p:sp>
        <p:nvSpPr>
          <p:cNvPr id="18434" name="Rectangle 2">
            <a:extLst>
              <a:ext uri="{FF2B5EF4-FFF2-40B4-BE49-F238E27FC236}">
                <a16:creationId xmlns:a16="http://schemas.microsoft.com/office/drawing/2014/main" id="{C67A363B-F11E-4E28-8FD0-6A898AC34526}"/>
              </a:ext>
            </a:extLst>
          </p:cNvPr>
          <p:cNvSpPr>
            <a:spLocks noGrp="1" noRot="1" noChangeAspect="1" noChangeArrowheads="1" noTextEdit="1"/>
          </p:cNvSpPr>
          <p:nvPr>
            <p:ph type="sldImg"/>
          </p:nvPr>
        </p:nvSpPr>
        <p:spPr>
          <a:xfrm>
            <a:off x="1068388" y="709613"/>
            <a:ext cx="4011612" cy="2508250"/>
          </a:xfrm>
          <a:ln/>
        </p:spPr>
      </p:sp>
      <p:sp>
        <p:nvSpPr>
          <p:cNvPr id="18435" name="Rectangle 3">
            <a:extLst>
              <a:ext uri="{FF2B5EF4-FFF2-40B4-BE49-F238E27FC236}">
                <a16:creationId xmlns:a16="http://schemas.microsoft.com/office/drawing/2014/main" id="{B39860B6-86EB-4009-8380-A65F9EC57294}"/>
              </a:ext>
            </a:extLst>
          </p:cNvPr>
          <p:cNvSpPr>
            <a:spLocks noGrp="1" noChangeArrowheads="1"/>
          </p:cNvSpPr>
          <p:nvPr>
            <p:ph type="body" idx="1"/>
          </p:nvPr>
        </p:nvSpPr>
        <p:spPr>
          <a:xfrm>
            <a:off x="550863" y="3297242"/>
            <a:ext cx="6221412" cy="542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Times New Roman" panose="02020603050405020304" pitchFamily="18" charset="0"/>
              </a:rPr>
              <a:t>CHAP 1 - CONFIDENCE</a:t>
            </a:r>
          </a:p>
          <a:p>
            <a:pPr lvl="1">
              <a:buFontTx/>
              <a:buChar char="•"/>
            </a:pPr>
            <a:r>
              <a:rPr lang="en-US" altLang="en-US">
                <a:latin typeface="Times New Roman" panose="02020603050405020304" pitchFamily="18" charset="0"/>
              </a:rPr>
              <a:t>Trials – There are benefits in trials</a:t>
            </a:r>
          </a:p>
          <a:p>
            <a:pPr lvl="1">
              <a:buFontTx/>
              <a:buChar char="•"/>
            </a:pPr>
            <a:r>
              <a:rPr lang="en-US" altLang="en-US">
                <a:latin typeface="Times New Roman" panose="02020603050405020304" pitchFamily="18" charset="0"/>
              </a:rPr>
              <a:t>Temptations – God only gives what is good, Know that</a:t>
            </a:r>
          </a:p>
          <a:p>
            <a:pPr lvl="1">
              <a:buFontTx/>
              <a:buChar char="•"/>
            </a:pPr>
            <a:r>
              <a:rPr lang="en-US" altLang="en-US">
                <a:latin typeface="Times New Roman" panose="02020603050405020304" pitchFamily="18" charset="0"/>
              </a:rPr>
              <a:t>The gospel can “keep your souls saved”</a:t>
            </a:r>
          </a:p>
          <a:p>
            <a:pPr lvl="1">
              <a:buFontTx/>
              <a:buChar char="•"/>
            </a:pPr>
            <a:r>
              <a:rPr lang="en-US" altLang="en-US">
                <a:latin typeface="Times New Roman" panose="02020603050405020304" pitchFamily="18" charset="0"/>
              </a:rPr>
              <a:t>Therefore – you must be doers of the word</a:t>
            </a:r>
          </a:p>
          <a:p>
            <a:r>
              <a:rPr lang="en-US" altLang="en-US" b="1" u="sng">
                <a:latin typeface="Times New Roman" panose="02020603050405020304" pitchFamily="18" charset="0"/>
              </a:rPr>
              <a:t>CHAP 2 – COMPASSION</a:t>
            </a:r>
          </a:p>
          <a:p>
            <a:pPr lvl="1">
              <a:buFontTx/>
              <a:buChar char="•"/>
            </a:pPr>
            <a:r>
              <a:rPr lang="en-US" altLang="en-US">
                <a:latin typeface="Times New Roman" panose="02020603050405020304" pitchFamily="18" charset="0"/>
              </a:rPr>
              <a:t>Showing favoritism is sinful (poor vs rich)</a:t>
            </a:r>
          </a:p>
          <a:p>
            <a:pPr lvl="1">
              <a:buFontTx/>
              <a:buChar char="•"/>
            </a:pPr>
            <a:r>
              <a:rPr lang="en-US" altLang="en-US">
                <a:latin typeface="Times New Roman" panose="02020603050405020304" pitchFamily="18" charset="0"/>
              </a:rPr>
              <a:t>Saving , true faith should move you to action</a:t>
            </a:r>
          </a:p>
          <a:p>
            <a:r>
              <a:rPr lang="en-US" altLang="en-US" b="1" u="sng">
                <a:latin typeface="Times New Roman" panose="02020603050405020304" pitchFamily="18" charset="0"/>
              </a:rPr>
              <a:t>CHAP 3 – CARE</a:t>
            </a:r>
          </a:p>
          <a:p>
            <a:pPr lvl="1">
              <a:buFontTx/>
              <a:buChar char="•"/>
            </a:pPr>
            <a:r>
              <a:rPr lang="en-US" altLang="en-US">
                <a:latin typeface="Times New Roman" panose="02020603050405020304" pitchFamily="18" charset="0"/>
              </a:rPr>
              <a:t>We all need to learn to control our tongues</a:t>
            </a:r>
          </a:p>
          <a:p>
            <a:pPr lvl="1">
              <a:buFontTx/>
              <a:buChar char="•"/>
            </a:pPr>
            <a:r>
              <a:rPr lang="en-US" altLang="en-US">
                <a:latin typeface="Times New Roman" panose="02020603050405020304" pitchFamily="18" charset="0"/>
              </a:rPr>
              <a:t>Practice what you preach</a:t>
            </a:r>
          </a:p>
          <a:p>
            <a:r>
              <a:rPr lang="en-US" altLang="en-US" b="1" u="sng">
                <a:latin typeface="Times New Roman" panose="02020603050405020304" pitchFamily="18" charset="0"/>
              </a:rPr>
              <a:t>CHAP 4 – CONTRITION (REPENTANCE)</a:t>
            </a:r>
          </a:p>
          <a:p>
            <a:pPr lvl="1">
              <a:buFontTx/>
              <a:buChar char="•"/>
            </a:pPr>
            <a:r>
              <a:rPr lang="en-US" altLang="en-US">
                <a:latin typeface="Times New Roman" panose="02020603050405020304" pitchFamily="18" charset="0"/>
              </a:rPr>
              <a:t>Whose will do you seek? You own or God’s</a:t>
            </a:r>
          </a:p>
          <a:p>
            <a:pPr lvl="1">
              <a:buFontTx/>
              <a:buChar char="•"/>
            </a:pPr>
            <a:r>
              <a:rPr lang="en-US" altLang="en-US">
                <a:latin typeface="Times New Roman" panose="02020603050405020304" pitchFamily="18" charset="0"/>
              </a:rPr>
              <a:t>Submit to God, Serve God, Be a Friend of God and not of this world</a:t>
            </a:r>
          </a:p>
          <a:p>
            <a:pPr lvl="1">
              <a:buFontTx/>
              <a:buChar char="•"/>
            </a:pPr>
            <a:r>
              <a:rPr lang="en-US" altLang="en-US">
                <a:latin typeface="Times New Roman" panose="02020603050405020304" pitchFamily="18" charset="0"/>
              </a:rPr>
              <a:t>Draw near to God, Humble yourself to God</a:t>
            </a:r>
          </a:p>
          <a:p>
            <a:r>
              <a:rPr lang="en-US" altLang="en-US" b="1" u="sng">
                <a:latin typeface="Times New Roman" panose="02020603050405020304" pitchFamily="18" charset="0"/>
              </a:rPr>
              <a:t>CHAP 5 – CONCERN</a:t>
            </a:r>
          </a:p>
          <a:p>
            <a:pPr lvl="1">
              <a:buFontTx/>
              <a:buChar char="•"/>
            </a:pPr>
            <a:r>
              <a:rPr lang="en-US" altLang="en-US">
                <a:latin typeface="Times New Roman" panose="02020603050405020304" pitchFamily="18" charset="0"/>
              </a:rPr>
              <a:t>Share in possessions – wealth will rot</a:t>
            </a:r>
          </a:p>
          <a:p>
            <a:pPr lvl="1">
              <a:buFontTx/>
              <a:buChar char="•"/>
            </a:pPr>
            <a:r>
              <a:rPr lang="en-US" altLang="en-US">
                <a:latin typeface="Times New Roman" panose="02020603050405020304" pitchFamily="18" charset="0"/>
              </a:rPr>
              <a:t>Share in patience – Job</a:t>
            </a:r>
          </a:p>
          <a:p>
            <a:pPr lvl="1">
              <a:buFontTx/>
              <a:buChar char="•"/>
            </a:pPr>
            <a:r>
              <a:rPr lang="en-US" altLang="en-US">
                <a:latin typeface="Times New Roman" panose="02020603050405020304" pitchFamily="18" charset="0"/>
              </a:rPr>
              <a:t>Share in prayer</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4</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Be careful not to IDOLIZE the wealthy who abuse their influence and resources…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Mark 10:21-27</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algn="l"/>
            <a:r>
              <a:rPr lang="en-US" b="1" i="0" baseline="30000" dirty="0">
                <a:solidFill>
                  <a:srgbClr val="000000"/>
                </a:solidFill>
                <a:effectLst/>
                <a:latin typeface="system-ui"/>
              </a:rPr>
              <a:t>21 </a:t>
            </a:r>
            <a:r>
              <a:rPr lang="en-US" b="0" i="0" dirty="0">
                <a:solidFill>
                  <a:srgbClr val="000000"/>
                </a:solidFill>
                <a:effectLst/>
                <a:latin typeface="system-ui"/>
              </a:rPr>
              <a:t>Looking at him, Jesus felt a love for him and said to him, “One thing you lack: go and sell all you possess and give to the poor, and you will have treasure in heaven; and come, follow Me.” </a:t>
            </a:r>
            <a:r>
              <a:rPr lang="en-US" b="1" i="0" baseline="30000" dirty="0">
                <a:solidFill>
                  <a:srgbClr val="000000"/>
                </a:solidFill>
                <a:effectLst/>
                <a:latin typeface="system-ui"/>
              </a:rPr>
              <a:t>22 </a:t>
            </a:r>
            <a:r>
              <a:rPr lang="en-US" b="0" i="0" dirty="0">
                <a:solidFill>
                  <a:srgbClr val="000000"/>
                </a:solidFill>
                <a:effectLst/>
                <a:latin typeface="system-ui"/>
              </a:rPr>
              <a:t>But at these words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g"/>
              </a:rPr>
              <a:t>g</a:t>
            </a:r>
            <a:r>
              <a:rPr lang="en-US" b="0" i="0" baseline="30000" dirty="0">
                <a:solidFill>
                  <a:srgbClr val="000000"/>
                </a:solidFill>
                <a:effectLst/>
                <a:latin typeface="system-ui"/>
              </a:rPr>
              <a:t>]</a:t>
            </a:r>
            <a:r>
              <a:rPr lang="en-US" b="0" i="0" dirty="0">
                <a:solidFill>
                  <a:srgbClr val="000000"/>
                </a:solidFill>
                <a:effectLst/>
                <a:latin typeface="system-ui"/>
              </a:rPr>
              <a:t>he was saddened, and he went away grieving, for he was one who owned much property.</a:t>
            </a:r>
          </a:p>
          <a:p>
            <a:pPr algn="l"/>
            <a:r>
              <a:rPr lang="en-US" b="1" i="0" baseline="30000" dirty="0">
                <a:solidFill>
                  <a:srgbClr val="000000"/>
                </a:solidFill>
                <a:effectLst/>
                <a:latin typeface="system-ui"/>
              </a:rPr>
              <a:t>23 </a:t>
            </a:r>
            <a:r>
              <a:rPr lang="en-US" b="0" i="0" dirty="0">
                <a:solidFill>
                  <a:srgbClr val="000000"/>
                </a:solidFill>
                <a:effectLst/>
                <a:latin typeface="system-ui"/>
              </a:rPr>
              <a:t>And Jesus, looking around, *said to His disciples, “How hard it will be for those who are wealthy to enter the kingdom of God!” </a:t>
            </a:r>
            <a:r>
              <a:rPr lang="en-US" b="1" i="0" baseline="30000" dirty="0">
                <a:solidFill>
                  <a:srgbClr val="000000"/>
                </a:solidFill>
                <a:effectLst/>
                <a:latin typeface="system-ui"/>
              </a:rPr>
              <a:t>24 </a:t>
            </a:r>
            <a:r>
              <a:rPr lang="en-US" b="0" i="0" dirty="0">
                <a:solidFill>
                  <a:srgbClr val="000000"/>
                </a:solidFill>
                <a:effectLst/>
                <a:latin typeface="system-ui"/>
              </a:rPr>
              <a:t>The disciples were amazed at His words. But Jesus *answered again and *said to them, “Children, how hard it is to enter the kingdom of God! </a:t>
            </a:r>
            <a:r>
              <a:rPr lang="en-US" b="1" i="0" baseline="30000" dirty="0">
                <a:solidFill>
                  <a:srgbClr val="000000"/>
                </a:solidFill>
                <a:effectLst/>
                <a:latin typeface="system-ui"/>
              </a:rPr>
              <a:t>25 </a:t>
            </a:r>
            <a:r>
              <a:rPr lang="en-US" b="0" i="0" dirty="0">
                <a:solidFill>
                  <a:srgbClr val="000000"/>
                </a:solidFill>
                <a:effectLst/>
                <a:latin typeface="system-ui"/>
              </a:rPr>
              <a:t>It is easier for a camel to go through the eye of a needle than for a rich man to enter the kingdom of God.” </a:t>
            </a:r>
            <a:r>
              <a:rPr lang="en-US" b="1" i="0" baseline="30000" dirty="0">
                <a:solidFill>
                  <a:srgbClr val="000000"/>
                </a:solidFill>
                <a:effectLst/>
                <a:latin typeface="system-ui"/>
              </a:rPr>
              <a:t>26 </a:t>
            </a:r>
            <a:r>
              <a:rPr lang="en-US" b="0" i="0" dirty="0">
                <a:solidFill>
                  <a:srgbClr val="000000"/>
                </a:solidFill>
                <a:effectLst/>
                <a:latin typeface="system-ui"/>
              </a:rPr>
              <a:t>They were even more astonished and said to Him,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h"/>
              </a:rPr>
              <a:t>h</a:t>
            </a:r>
            <a:r>
              <a:rPr lang="en-US" b="0" i="0" baseline="30000" dirty="0">
                <a:solidFill>
                  <a:srgbClr val="000000"/>
                </a:solidFill>
                <a:effectLst/>
                <a:latin typeface="system-ui"/>
              </a:rPr>
              <a:t>]</a:t>
            </a:r>
            <a:r>
              <a:rPr lang="en-US" b="0" i="0" dirty="0">
                <a:solidFill>
                  <a:srgbClr val="000000"/>
                </a:solidFill>
                <a:effectLst/>
                <a:latin typeface="system-ui"/>
              </a:rPr>
              <a:t>Then who can be saved?” </a:t>
            </a:r>
            <a:r>
              <a:rPr lang="en-US" b="1" i="0" baseline="30000" dirty="0">
                <a:solidFill>
                  <a:srgbClr val="000000"/>
                </a:solidFill>
                <a:effectLst/>
                <a:latin typeface="system-ui"/>
              </a:rPr>
              <a:t>27 </a:t>
            </a:r>
            <a:r>
              <a:rPr lang="en-US" b="0" i="0" dirty="0">
                <a:solidFill>
                  <a:srgbClr val="000000"/>
                </a:solidFill>
                <a:effectLst/>
                <a:latin typeface="system-ui"/>
              </a:rPr>
              <a:t>Looking at them, Jesus *said, “With people it is impossible, but not with God; for all things are possible with God.”</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lvl="0" indent="0" algn="l" defTabSz="713232" rtl="0" eaLnBrk="1" fontAlgn="auto" latinLnBrk="0" hangingPunct="1">
              <a:lnSpc>
                <a:spcPct val="100000"/>
              </a:lnSpc>
              <a:spcBef>
                <a:spcPts val="0"/>
              </a:spcBef>
              <a:spcAft>
                <a:spcPts val="0"/>
              </a:spcAft>
              <a:buClrTx/>
              <a:buSzTx/>
              <a:buFontTx/>
              <a:buNone/>
              <a:tabLst/>
              <a:defRPr/>
            </a:pPr>
            <a:endParaRPr lang="en-US" altLang="en-US" sz="1400" b="1" dirty="0">
              <a:solidFill>
                <a:schemeClr val="tx1"/>
              </a:solidFill>
            </a:endParaRPr>
          </a:p>
          <a:p>
            <a:pPr marL="0" marR="0" lvl="0" indent="0" algn="l" defTabSz="713232"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334789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defRPr/>
            </a:pPr>
            <a:r>
              <a:rPr lang="en-US" altLang="en-US" b="1" dirty="0"/>
              <a:t>James picks up in chapter 5 where he left off in chapter 4</a:t>
            </a:r>
          </a:p>
          <a:p>
            <a:pPr marL="685800" lvl="1" indent="-228600">
              <a:lnSpc>
                <a:spcPct val="90000"/>
              </a:lnSpc>
              <a:buFontTx/>
              <a:buChar char="•"/>
              <a:defRPr/>
            </a:pPr>
            <a:r>
              <a:rPr lang="en-US" altLang="en-US" dirty="0"/>
              <a:t>He continues to discuss arrogance and selfishness</a:t>
            </a:r>
          </a:p>
          <a:p>
            <a:pPr marL="685800" lvl="1" indent="-228600">
              <a:lnSpc>
                <a:spcPct val="90000"/>
              </a:lnSpc>
              <a:buFontTx/>
              <a:buChar char="•"/>
              <a:defRPr/>
            </a:pPr>
            <a:r>
              <a:rPr lang="en-US" altLang="en-US" dirty="0"/>
              <a:t>Life is to uncertain - Don’t leave God out of you plans “If the Lord wills…”</a:t>
            </a:r>
          </a:p>
          <a:p>
            <a:pPr marL="685800" lvl="1" indent="-228600">
              <a:lnSpc>
                <a:spcPct val="90000"/>
              </a:lnSpc>
              <a:buFontTx/>
              <a:buChar char="•"/>
              <a:defRPr/>
            </a:pPr>
            <a:r>
              <a:rPr lang="en-US" altLang="en-US" dirty="0"/>
              <a:t>“So speak and so act as though you are about to be judged”</a:t>
            </a:r>
          </a:p>
          <a:p>
            <a:pPr marL="685800" lvl="1" indent="-228600">
              <a:lnSpc>
                <a:spcPct val="90000"/>
              </a:lnSpc>
              <a:buFontTx/>
              <a:buChar char="•"/>
              <a:defRPr/>
            </a:pPr>
            <a:r>
              <a:rPr lang="en-US" altLang="en-US" dirty="0"/>
              <a:t>This is not a formula, but an attitude</a:t>
            </a:r>
          </a:p>
          <a:p>
            <a:pPr marL="685800" lvl="1" indent="-228600">
              <a:lnSpc>
                <a:spcPct val="90000"/>
              </a:lnSpc>
              <a:buFontTx/>
              <a:buChar char="•"/>
              <a:defRPr/>
            </a:pPr>
            <a:r>
              <a:rPr lang="en-US" altLang="en-US" dirty="0"/>
              <a:t>Now that you know the right thing to do… you are obligated to do it.</a:t>
            </a:r>
          </a:p>
          <a:p>
            <a:pPr marL="228600" indent="-228600">
              <a:lnSpc>
                <a:spcPct val="90000"/>
              </a:lnSpc>
              <a:defRPr/>
            </a:pPr>
            <a:r>
              <a:rPr lang="en-US" altLang="en-US" b="1" i="1" dirty="0">
                <a:solidFill>
                  <a:srgbClr val="FF0000"/>
                </a:solidFill>
              </a:rPr>
              <a:t>5:1 – starts with the verb “age” = come on!</a:t>
            </a:r>
          </a:p>
          <a:p>
            <a:pPr marL="228600" indent="-228600">
              <a:lnSpc>
                <a:spcPct val="90000"/>
              </a:lnSpc>
              <a:defRPr/>
            </a:pPr>
            <a:r>
              <a:rPr lang="en-US" altLang="en-US" i="1" dirty="0"/>
              <a:t>“Go on now, you rich people.  I am going to tell you what is going to happen to you. Just because you succeeded in making money without seeking God’s help, do you really think you have achieved something?  You think the money you’ve accumulated is a blessing to you, but it really is the greatest curse you can imagine.”</a:t>
            </a:r>
          </a:p>
          <a:p>
            <a:pPr marL="228600" indent="-228600">
              <a:lnSpc>
                <a:spcPct val="90000"/>
              </a:lnSpc>
              <a:defRPr/>
            </a:pPr>
            <a:r>
              <a:rPr lang="en-US" altLang="en-US" sz="1400" b="1" u="sng" dirty="0"/>
              <a:t>Is James talking to Christians in this passage or non-Christians?  </a:t>
            </a:r>
            <a:r>
              <a:rPr lang="en-US" altLang="en-US" sz="1400" dirty="0"/>
              <a:t>It appears that James is denouncing all rich (</a:t>
            </a:r>
            <a:r>
              <a:rPr lang="en-US" altLang="en-US" sz="1400" dirty="0">
                <a:solidFill>
                  <a:srgbClr val="FF0000"/>
                </a:solidFill>
              </a:rPr>
              <a:t>1:10; 2:6</a:t>
            </a:r>
            <a:r>
              <a:rPr lang="en-US" altLang="en-US" sz="1400" dirty="0"/>
              <a:t>).  It applies to all greedy!</a:t>
            </a:r>
          </a:p>
          <a:p>
            <a:pPr marL="228600" indent="-228600">
              <a:lnSpc>
                <a:spcPct val="90000"/>
              </a:lnSpc>
              <a:defRPr/>
            </a:pPr>
            <a:r>
              <a:rPr lang="en-US" altLang="en-US" b="1" dirty="0"/>
              <a:t>BELIEVERS:</a:t>
            </a:r>
            <a:r>
              <a:rPr lang="en-US" altLang="en-US" dirty="0"/>
              <a:t> There is a tendency to be envious of the rich and therefore what James says is a warning. These people that are oppressing them needed to be put in their proper perspective before the church</a:t>
            </a:r>
          </a:p>
          <a:p>
            <a:pPr marL="685800" lvl="1" indent="-228600">
              <a:lnSpc>
                <a:spcPct val="90000"/>
              </a:lnSpc>
              <a:buFontTx/>
              <a:buChar char="•"/>
              <a:defRPr/>
            </a:pPr>
            <a:r>
              <a:rPr lang="en-US" altLang="en-US" dirty="0" err="1">
                <a:solidFill>
                  <a:srgbClr val="FF0000"/>
                </a:solidFill>
              </a:rPr>
              <a:t>Psa</a:t>
            </a:r>
            <a:r>
              <a:rPr lang="en-US" altLang="en-US" dirty="0">
                <a:solidFill>
                  <a:srgbClr val="FF0000"/>
                </a:solidFill>
              </a:rPr>
              <a:t> 73:3-5;  Prov 30:8-9</a:t>
            </a:r>
          </a:p>
          <a:p>
            <a:pPr marL="685800" lvl="1" indent="-228600">
              <a:lnSpc>
                <a:spcPct val="90000"/>
              </a:lnSpc>
              <a:buFontTx/>
              <a:buChar char="•"/>
              <a:defRPr/>
            </a:pPr>
            <a:r>
              <a:rPr lang="en-US" altLang="en-US" dirty="0"/>
              <a:t>Some is James audience thought too much of wealth </a:t>
            </a:r>
            <a:r>
              <a:rPr lang="en-US" altLang="en-US" dirty="0">
                <a:solidFill>
                  <a:srgbClr val="FF0000"/>
                </a:solidFill>
              </a:rPr>
              <a:t>(2:1ff</a:t>
            </a:r>
            <a:r>
              <a:rPr lang="en-US" altLang="en-US" dirty="0"/>
              <a:t>) and wanted to put the rich on a pedestal in hope of getting something in return.</a:t>
            </a:r>
            <a:r>
              <a:rPr lang="en-US" altLang="en-US" dirty="0">
                <a:solidFill>
                  <a:srgbClr val="FF0000"/>
                </a:solidFill>
              </a:rPr>
              <a:t> (Psalms 73:3ff)</a:t>
            </a:r>
          </a:p>
          <a:p>
            <a:pPr marL="685800" lvl="1" indent="-228600">
              <a:lnSpc>
                <a:spcPct val="90000"/>
              </a:lnSpc>
              <a:buFontTx/>
              <a:buChar char="•"/>
              <a:defRPr/>
            </a:pPr>
            <a:r>
              <a:rPr lang="en-US" altLang="en-US" dirty="0">
                <a:solidFill>
                  <a:srgbClr val="FF0000"/>
                </a:solidFill>
              </a:rPr>
              <a:t>Matt 6:24 – can’t serve two masters</a:t>
            </a:r>
          </a:p>
          <a:p>
            <a:pPr marL="228600" indent="-228600">
              <a:lnSpc>
                <a:spcPct val="90000"/>
              </a:lnSpc>
              <a:defRPr/>
            </a:pPr>
            <a:r>
              <a:rPr lang="en-US" altLang="en-US" b="1" dirty="0"/>
              <a:t>NON BELIEVERS</a:t>
            </a:r>
            <a:r>
              <a:rPr lang="en-US" altLang="en-US" dirty="0"/>
              <a:t>: Warnings to them and a call to repentance</a:t>
            </a:r>
          </a:p>
          <a:p>
            <a:pPr marL="228600" indent="-228600">
              <a:lnSpc>
                <a:spcPct val="90000"/>
              </a:lnSpc>
              <a:buFontTx/>
              <a:buChar char="•"/>
              <a:defRPr/>
            </a:pPr>
            <a:r>
              <a:rPr lang="en-US" altLang="en-US" dirty="0"/>
              <a:t>If he is talking to non-Christians that James uses what is called an “apostrophe” (a turning aside from the direct subject matter to address others; speaking to an imaginary group/ persons).</a:t>
            </a:r>
          </a:p>
          <a:p>
            <a:pPr marL="228600" indent="-228600">
              <a:lnSpc>
                <a:spcPct val="90000"/>
              </a:lnSpc>
              <a:buFontTx/>
              <a:buChar char="•"/>
              <a:defRPr/>
            </a:pPr>
            <a:r>
              <a:rPr lang="en-US" altLang="en-US" dirty="0"/>
              <a:t>It appears that James is not dealing with the rich Christians (</a:t>
            </a:r>
            <a:r>
              <a:rPr lang="en-US" altLang="en-US" dirty="0">
                <a:solidFill>
                  <a:srgbClr val="FF0000"/>
                </a:solidFill>
              </a:rPr>
              <a:t>1:9-11</a:t>
            </a:r>
            <a:r>
              <a:rPr lang="en-US" altLang="en-US" dirty="0"/>
              <a:t>) but the rich in </a:t>
            </a:r>
            <a:r>
              <a:rPr lang="en-US" altLang="en-US" dirty="0">
                <a:solidFill>
                  <a:srgbClr val="FF0000"/>
                </a:solidFill>
              </a:rPr>
              <a:t>2:6-7.</a:t>
            </a:r>
          </a:p>
          <a:p>
            <a:pPr marL="228600" indent="-228600">
              <a:lnSpc>
                <a:spcPct val="90000"/>
              </a:lnSpc>
              <a:buFontTx/>
              <a:buChar char="•"/>
              <a:defRPr/>
            </a:pPr>
            <a:r>
              <a:rPr lang="en-US" altLang="en-US" dirty="0"/>
              <a:t>Does not call them “brother” and he does not call them to repent (implied) </a:t>
            </a:r>
            <a:r>
              <a:rPr lang="en-US" altLang="en-US" dirty="0">
                <a:solidFill>
                  <a:srgbClr val="FF0000"/>
                </a:solidFill>
              </a:rPr>
              <a:t>Jonah, </a:t>
            </a:r>
            <a:r>
              <a:rPr lang="en-US" altLang="en-US" dirty="0" err="1">
                <a:solidFill>
                  <a:srgbClr val="FF0000"/>
                </a:solidFill>
              </a:rPr>
              <a:t>Jer</a:t>
            </a:r>
            <a:r>
              <a:rPr lang="en-US" altLang="en-US" dirty="0">
                <a:solidFill>
                  <a:srgbClr val="FF0000"/>
                </a:solidFill>
              </a:rPr>
              <a:t> 18:7-8</a:t>
            </a:r>
            <a:r>
              <a:rPr lang="en-US" altLang="en-US" dirty="0"/>
              <a:t>.</a:t>
            </a:r>
          </a:p>
          <a:p>
            <a:pPr marL="228600" indent="-228600">
              <a:lnSpc>
                <a:spcPct val="90000"/>
              </a:lnSpc>
              <a:buFontTx/>
              <a:buChar char="•"/>
              <a:defRPr/>
            </a:pPr>
            <a:r>
              <a:rPr lang="en-US" altLang="en-US" dirty="0"/>
              <a:t>Seems that James has given up on them.</a:t>
            </a:r>
          </a:p>
          <a:p>
            <a:pPr marL="228600" indent="-228600">
              <a:lnSpc>
                <a:spcPct val="90000"/>
              </a:lnSpc>
              <a:defRPr/>
            </a:pPr>
            <a:r>
              <a:rPr lang="en-US" altLang="en-US" b="1" u="sng" dirty="0"/>
              <a:t>Then why would James it if they were not going to read it</a:t>
            </a:r>
            <a:r>
              <a:rPr lang="en-US" altLang="en-US" dirty="0"/>
              <a:t>?  Unlikely the Assyrians ever saw the words of Isaiah (</a:t>
            </a:r>
            <a:r>
              <a:rPr lang="en-US" altLang="en-US" dirty="0">
                <a:solidFill>
                  <a:srgbClr val="FF0000"/>
                </a:solidFill>
              </a:rPr>
              <a:t>10:1-34</a:t>
            </a:r>
            <a:r>
              <a:rPr lang="en-US" altLang="en-US" dirty="0"/>
              <a:t>), or the Babylonians (</a:t>
            </a:r>
            <a:r>
              <a:rPr lang="en-US" altLang="en-US" dirty="0">
                <a:solidFill>
                  <a:srgbClr val="FF0000"/>
                </a:solidFill>
              </a:rPr>
              <a:t>Isa 13:1-22</a:t>
            </a:r>
            <a:r>
              <a:rPr lang="en-US" altLang="en-US" dirty="0"/>
              <a:t>) but it was written to show Christians that justice would prevail and that they should not be envious (see </a:t>
            </a:r>
            <a:r>
              <a:rPr lang="en-US" altLang="en-US" dirty="0">
                <a:solidFill>
                  <a:srgbClr val="FF0000"/>
                </a:solidFill>
              </a:rPr>
              <a:t>5:7ff</a:t>
            </a:r>
            <a:r>
              <a:rPr lang="en-US" altLang="en-US" dirty="0"/>
              <a:t>)</a:t>
            </a:r>
          </a:p>
          <a:p>
            <a:pPr marL="228600" indent="-228600">
              <a:lnSpc>
                <a:spcPct val="90000"/>
              </a:lnSpc>
              <a:defRPr/>
            </a:pPr>
            <a:r>
              <a:rPr lang="en-US" altLang="en-US" dirty="0"/>
              <a:t>The rich are often condemned (</a:t>
            </a:r>
            <a:r>
              <a:rPr lang="en-US" altLang="en-US" dirty="0">
                <a:solidFill>
                  <a:srgbClr val="FF0000"/>
                </a:solidFill>
              </a:rPr>
              <a:t>Prov 11:25-28; 1 Tim 6:9-10; Lk 6:24; 18:24; Amos 3:10)</a:t>
            </a:r>
          </a:p>
          <a:p>
            <a:endParaRPr lang="en-US" dirty="0"/>
          </a:p>
        </p:txBody>
      </p:sp>
      <p:sp>
        <p:nvSpPr>
          <p:cNvPr id="4" name="Slide Number Placeholder 3"/>
          <p:cNvSpPr>
            <a:spLocks noGrp="1"/>
          </p:cNvSpPr>
          <p:nvPr>
            <p:ph type="sldNum" sz="quarter" idx="5"/>
          </p:nvPr>
        </p:nvSpPr>
        <p:spPr/>
        <p:txBody>
          <a:bodyPr/>
          <a:lstStyle/>
          <a:p>
            <a:fld id="{AE220506-6679-4C7B-9194-3F888EB91933}" type="slidenum">
              <a:rPr lang="en-US" smtClean="0"/>
              <a:t>5</a:t>
            </a:fld>
            <a:endParaRPr lang="en-US"/>
          </a:p>
        </p:txBody>
      </p:sp>
    </p:spTree>
    <p:extLst>
      <p:ext uri="{BB962C8B-B14F-4D97-AF65-F5344CB8AC3E}">
        <p14:creationId xmlns:p14="http://schemas.microsoft.com/office/powerpoint/2010/main" val="160901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6</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a:defRPr/>
            </a:pPr>
            <a:r>
              <a:rPr lang="en-US" sz="1800" dirty="0">
                <a:effectLst/>
                <a:latin typeface="Times New Roman" panose="02020603050405020304" pitchFamily="18" charset="0"/>
                <a:ea typeface="Times New Roman" panose="02020603050405020304" pitchFamily="18" charset="0"/>
              </a:rPr>
              <a:t>"Present active imperative, "stop groaning against one another" </a:t>
            </a:r>
          </a:p>
          <a:p>
            <a:pPr>
              <a:defRPr/>
            </a:pPr>
            <a:endParaRPr lang="en-US" sz="1800" dirty="0">
              <a:effectLst/>
              <a:latin typeface="Times New Roman" panose="02020603050405020304" pitchFamily="18" charset="0"/>
              <a:ea typeface="Times New Roman" panose="02020603050405020304" pitchFamily="18" charset="0"/>
            </a:endParaRPr>
          </a:p>
          <a:p>
            <a:pPr>
              <a:defRPr/>
            </a:pPr>
            <a:r>
              <a:rPr lang="en-US" sz="1800" dirty="0">
                <a:effectLst/>
                <a:latin typeface="Times New Roman" panose="02020603050405020304" pitchFamily="18" charset="0"/>
                <a:ea typeface="Times New Roman" panose="02020603050405020304" pitchFamily="18" charset="0"/>
              </a:rPr>
              <a:t>Complaining is a very real temptation and various professed believers haven't faired very well when facing hardship (1 Corinthians 10:1-12). </a:t>
            </a:r>
          </a:p>
          <a:p>
            <a:pPr>
              <a:defRPr/>
            </a:pPr>
            <a:endParaRPr lang="en-US" sz="1800" dirty="0">
              <a:effectLst/>
              <a:latin typeface="Times New Roman" panose="02020603050405020304" pitchFamily="18" charset="0"/>
              <a:ea typeface="Times New Roman" panose="02020603050405020304" pitchFamily="18" charset="0"/>
            </a:endParaRPr>
          </a:p>
          <a:p>
            <a:pPr>
              <a:defRPr/>
            </a:pPr>
            <a:r>
              <a:rPr lang="en-US" sz="1800" dirty="0">
                <a:effectLst/>
                <a:latin typeface="Times New Roman" panose="02020603050405020304" pitchFamily="18" charset="0"/>
                <a:ea typeface="Times New Roman" panose="02020603050405020304" pitchFamily="18" charset="0"/>
              </a:rPr>
              <a:t>Sometimes, when we are bombarded by problems of those outside of…our family, our church….our tempers often get short with each other. Sometimes we take our frustrations out on those closest to us….'Do not let the pressure that is brought to bear on you from outside cause you to be unchristian with each other'…..</a:t>
            </a:r>
            <a:r>
              <a:rPr lang="en-US" dirty="0">
                <a:effectLst/>
              </a:rPr>
              <a:t> </a:t>
            </a:r>
          </a:p>
          <a:p>
            <a:pPr>
              <a:defRPr/>
            </a:pPr>
            <a:endParaRPr lang="en-US" altLang="en-US" dirty="0">
              <a:effectLst/>
            </a:endParaRPr>
          </a:p>
          <a:p>
            <a:pPr>
              <a:defRPr/>
            </a:pPr>
            <a:r>
              <a:rPr lang="en-US" sz="1800" dirty="0">
                <a:effectLst/>
                <a:latin typeface="Times New Roman" panose="02020603050405020304" pitchFamily="18" charset="0"/>
                <a:ea typeface="Times New Roman" panose="02020603050405020304" pitchFamily="18" charset="0"/>
              </a:rPr>
              <a:t>Mt. 7:1-5</a:t>
            </a:r>
          </a:p>
          <a:p>
            <a:pPr>
              <a:defRPr/>
            </a:pPr>
            <a:endParaRPr lang="en-US" sz="1800" dirty="0">
              <a:effectLst/>
              <a:latin typeface="Times New Roman" panose="02020603050405020304" pitchFamily="18" charset="0"/>
              <a:ea typeface="Times New Roman" panose="02020603050405020304" pitchFamily="18" charset="0"/>
            </a:endParaRPr>
          </a:p>
          <a:p>
            <a:pPr>
              <a:defRPr/>
            </a:pPr>
            <a:r>
              <a:rPr lang="en-US" sz="1800" dirty="0">
                <a:effectLst/>
                <a:latin typeface="Times New Roman" panose="02020603050405020304" pitchFamily="18" charset="0"/>
                <a:ea typeface="Times New Roman" panose="02020603050405020304" pitchFamily="18" charset="0"/>
              </a:rPr>
              <a:t>God isn't impressed with people who complain. </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could be any moment – we are to be alert and ready.</a:t>
            </a:r>
          </a:p>
          <a:p>
            <a:endParaRPr lang="en-US" dirty="0"/>
          </a:p>
          <a:p>
            <a:r>
              <a:rPr lang="en-US" dirty="0"/>
              <a:t>Because it helps us put our choices in perspective.  Not getting upset about things that don’t matter.</a:t>
            </a:r>
          </a:p>
          <a:p>
            <a:endParaRPr lang="en-US" dirty="0"/>
          </a:p>
          <a:p>
            <a:r>
              <a:rPr lang="en-US" dirty="0"/>
              <a:t>Because it helps us not seek vengeance. Knowing He will judge, removes the pressure we might feel.</a:t>
            </a:r>
          </a:p>
          <a:p>
            <a:endParaRPr lang="en-US" dirty="0"/>
          </a:p>
          <a:p>
            <a:endParaRPr lang="en-US" dirty="0"/>
          </a:p>
          <a:p>
            <a:r>
              <a:rPr lang="en-US" sz="1800" dirty="0">
                <a:effectLst/>
                <a:latin typeface="Times New Roman" panose="02020603050405020304" pitchFamily="18" charset="0"/>
                <a:ea typeface="Times New Roman" panose="02020603050405020304" pitchFamily="18" charset="0"/>
              </a:rPr>
              <a:t>"The reminder that 'the Judge is standing right at the door' should be a caution that judgment may not be some hazy, theoretical, far-distant event"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above expression doesn't mean that James believed that Jesus was going to come that day. Rather, Jesus stands ready to judge and could come at any moment. "the day of retribution for the evil is certain and sure and the one who shall administer punishment should be regarded as at the door, ready to enter at any time…..It was therefore vitally important that those to whom James wrote should open the door without advance notice and discover that instead of waiting patiently and faithfully for him they were fretful, dissatisfied and morose, and engaged in quarrels among themselves" (Woods p. 280).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7</a:t>
            </a:fld>
            <a:endParaRPr lang="en-US"/>
          </a:p>
        </p:txBody>
      </p:sp>
    </p:spTree>
    <p:extLst>
      <p:ext uri="{BB962C8B-B14F-4D97-AF65-F5344CB8AC3E}">
        <p14:creationId xmlns:p14="http://schemas.microsoft.com/office/powerpoint/2010/main" val="176498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916405-0FCE-47DE-AC03-5C497BD9B165}"/>
              </a:ext>
            </a:extLst>
          </p:cNvPr>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p>
            <a:pPr>
              <a:defRPr/>
            </a:pPr>
            <a:fld id="{D67469A0-4975-458C-939F-4A81B13877D2}" type="slidenum">
              <a:rPr lang="en-US" altLang="en-US"/>
              <a:pPr>
                <a:defRPr/>
              </a:pPr>
              <a:t>8</a:t>
            </a:fld>
            <a:endParaRPr lang="en-US" altLang="en-US"/>
          </a:p>
        </p:txBody>
      </p:sp>
      <p:sp>
        <p:nvSpPr>
          <p:cNvPr id="24578" name="Rectangle 2">
            <a:extLst>
              <a:ext uri="{FF2B5EF4-FFF2-40B4-BE49-F238E27FC236}">
                <a16:creationId xmlns:a16="http://schemas.microsoft.com/office/drawing/2014/main" id="{6D2BCD22-227F-4E14-A20A-661A2A096ACC}"/>
              </a:ext>
            </a:extLst>
          </p:cNvPr>
          <p:cNvSpPr>
            <a:spLocks noGrp="1" noRot="1" noChangeAspect="1" noChangeArrowheads="1" noTextEdit="1"/>
          </p:cNvSpPr>
          <p:nvPr>
            <p:ph type="sldImg"/>
          </p:nvPr>
        </p:nvSpPr>
        <p:spPr>
          <a:xfrm>
            <a:off x="1250950" y="239713"/>
            <a:ext cx="4473575" cy="2795587"/>
          </a:xfrm>
          <a:ln/>
        </p:spPr>
      </p:sp>
      <p:sp>
        <p:nvSpPr>
          <p:cNvPr id="24579" name="Rectangle 3">
            <a:extLst>
              <a:ext uri="{FF2B5EF4-FFF2-40B4-BE49-F238E27FC236}">
                <a16:creationId xmlns:a16="http://schemas.microsoft.com/office/drawing/2014/main" id="{433A554C-58E0-49D5-AF8C-B858F21BD44F}"/>
              </a:ext>
            </a:extLst>
          </p:cNvPr>
          <p:cNvSpPr>
            <a:spLocks noGrp="1" noChangeArrowheads="1"/>
          </p:cNvSpPr>
          <p:nvPr>
            <p:ph type="body" idx="1"/>
          </p:nvPr>
        </p:nvSpPr>
        <p:spPr>
          <a:xfrm>
            <a:off x="630238" y="3344863"/>
            <a:ext cx="6062662" cy="537845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"we counted those blessed who endured"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-"Endured"-"remain instead of fleeing, stand one's ground, hold out, endure in trouble, affliction, persecution" (Arndt p. 845). Note: We count them blessed now, when the long-range goal is kept in mind, we can see that endurance is more than worth it (Romans 8:18). See (Matthew 10:22; 2 Timothy 2:12; James 1:12; 1 Peter 2:20).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altLang="en-US" dirty="0"/>
          </a:p>
        </p:txBody>
      </p:sp>
    </p:spTree>
    <p:extLst>
      <p:ext uri="{BB962C8B-B14F-4D97-AF65-F5344CB8AC3E}">
        <p14:creationId xmlns:p14="http://schemas.microsoft.com/office/powerpoint/2010/main" val="229775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694117"/>
                </a:solidFill>
              </a:rPr>
              <a:t>Farmers have to wait – and we have to wait for good things too. This is how God created the world to operate for our good!</a:t>
            </a:r>
          </a:p>
          <a:p>
            <a:r>
              <a:rPr lang="en-US" altLang="en-US" dirty="0">
                <a:solidFill>
                  <a:srgbClr val="694117"/>
                </a:solidFill>
              </a:rPr>
              <a:t> </a:t>
            </a:r>
          </a:p>
          <a:p>
            <a:endParaRPr lang="en-US" altLang="en-US" dirty="0">
              <a:solidFill>
                <a:srgbClr val="694117"/>
              </a:solidFill>
            </a:endParaRPr>
          </a:p>
          <a:p>
            <a:r>
              <a:rPr lang="en-US" altLang="en-US" dirty="0">
                <a:solidFill>
                  <a:srgbClr val="694117"/>
                </a:solidFill>
              </a:rPr>
              <a:t>Common Ground Question…</a:t>
            </a:r>
            <a:br>
              <a:rPr lang="en-US" altLang="en-US" dirty="0">
                <a:solidFill>
                  <a:srgbClr val="694117"/>
                </a:solidFill>
              </a:rPr>
            </a:br>
            <a:br>
              <a:rPr lang="en-US" altLang="en-US" sz="1400" dirty="0">
                <a:solidFill>
                  <a:srgbClr val="694117"/>
                </a:solidFill>
                <a:latin typeface="+mn-lt"/>
              </a:rPr>
            </a:br>
            <a:r>
              <a:rPr lang="en-US" altLang="en-US" sz="1400" dirty="0">
                <a:solidFill>
                  <a:srgbClr val="694117"/>
                </a:solidFill>
                <a:latin typeface="+mn-lt"/>
              </a:rPr>
              <a:t>Everyone can relate to challenges in relationships,</a:t>
            </a:r>
            <a:br>
              <a:rPr lang="en-US" altLang="en-US" sz="1400" dirty="0">
                <a:solidFill>
                  <a:srgbClr val="694117"/>
                </a:solidFill>
                <a:latin typeface="+mn-lt"/>
              </a:rPr>
            </a:br>
            <a:r>
              <a:rPr lang="en-US" altLang="en-US" sz="1400" dirty="0">
                <a:solidFill>
                  <a:srgbClr val="694117"/>
                </a:solidFill>
                <a:latin typeface="+mn-lt"/>
              </a:rPr>
              <a:t> the job market, and learning new information?</a:t>
            </a:r>
            <a:br>
              <a:rPr lang="en-US" altLang="en-US" sz="1400" dirty="0">
                <a:solidFill>
                  <a:srgbClr val="694117"/>
                </a:solidFill>
                <a:latin typeface="+mn-lt"/>
              </a:rPr>
            </a:br>
            <a:br>
              <a:rPr lang="en-US" altLang="en-US" sz="1400" dirty="0">
                <a:solidFill>
                  <a:srgbClr val="694117"/>
                </a:solidFill>
                <a:latin typeface="+mn-lt"/>
              </a:rPr>
            </a:br>
            <a:r>
              <a:rPr lang="en-US" altLang="en-US" sz="1400" dirty="0">
                <a:solidFill>
                  <a:srgbClr val="694117"/>
                </a:solidFill>
                <a:latin typeface="+mn-lt"/>
              </a:rPr>
              <a:t>In these type of situations, what would the</a:t>
            </a:r>
            <a:br>
              <a:rPr lang="en-US" altLang="en-US" sz="1400" dirty="0">
                <a:solidFill>
                  <a:srgbClr val="694117"/>
                </a:solidFill>
                <a:latin typeface="+mn-lt"/>
              </a:rPr>
            </a:br>
            <a:r>
              <a:rPr lang="en-US" altLang="en-US" sz="1400" dirty="0">
                <a:solidFill>
                  <a:srgbClr val="694117"/>
                </a:solidFill>
                <a:latin typeface="+mn-lt"/>
              </a:rPr>
              <a:t> “early” and “late” rains represent?</a:t>
            </a:r>
            <a:br>
              <a:rPr lang="en-US" altLang="en-US" sz="1400" dirty="0">
                <a:solidFill>
                  <a:srgbClr val="694117"/>
                </a:solidFill>
                <a:latin typeface="+mn-lt"/>
              </a:rPr>
            </a:br>
            <a:br>
              <a:rPr lang="en-US" altLang="en-US" sz="1400" dirty="0">
                <a:solidFill>
                  <a:srgbClr val="694117"/>
                </a:solidFill>
                <a:latin typeface="+mn-lt"/>
              </a:rPr>
            </a:br>
            <a:r>
              <a:rPr lang="en-US" altLang="en-US" sz="1400" dirty="0">
                <a:solidFill>
                  <a:srgbClr val="694117"/>
                </a:solidFill>
                <a:latin typeface="+mn-lt"/>
              </a:rPr>
              <a:t>For instance, if you want to retire, </a:t>
            </a:r>
            <a:br>
              <a:rPr lang="en-US" altLang="en-US" sz="1400" dirty="0">
                <a:solidFill>
                  <a:srgbClr val="694117"/>
                </a:solidFill>
                <a:latin typeface="+mn-lt"/>
              </a:rPr>
            </a:br>
            <a:r>
              <a:rPr lang="en-US" altLang="en-US" sz="1400" dirty="0">
                <a:solidFill>
                  <a:srgbClr val="694117"/>
                </a:solidFill>
                <a:latin typeface="+mn-lt"/>
              </a:rPr>
              <a:t>you need to wait for…</a:t>
            </a:r>
            <a:endParaRPr lang="en-US" dirty="0"/>
          </a:p>
          <a:p>
            <a:endParaRPr lang="en-US" dirty="0"/>
          </a:p>
          <a:p>
            <a:r>
              <a:rPr lang="en-US" dirty="0"/>
              <a:t>You want to retire – but you have to wait for…</a:t>
            </a:r>
          </a:p>
          <a:p>
            <a:endParaRPr lang="en-US" dirty="0"/>
          </a:p>
          <a:p>
            <a:r>
              <a:rPr lang="en-US" dirty="0"/>
              <a:t>You want to learn a new language – but you have to wait for…</a:t>
            </a:r>
          </a:p>
          <a:p>
            <a:endParaRPr lang="en-US" dirty="0"/>
          </a:p>
          <a:p>
            <a:r>
              <a:rPr lang="en-US" dirty="0"/>
              <a:t>You want to </a:t>
            </a:r>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9</a:t>
            </a:fld>
            <a:endParaRPr lang="en-US"/>
          </a:p>
        </p:txBody>
      </p:sp>
    </p:spTree>
    <p:extLst>
      <p:ext uri="{BB962C8B-B14F-4D97-AF65-F5344CB8AC3E}">
        <p14:creationId xmlns:p14="http://schemas.microsoft.com/office/powerpoint/2010/main" val="33380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2409956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7729387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42857971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8/30/23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2781951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83B95-4AFE-8648-A948-18F15B20D4A7}" type="datetimeFigureOut">
              <a:rPr lang="en-US" smtClean="0"/>
              <a:t>8/30/23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8395292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83B95-4AFE-8648-A948-18F15B20D4A7}"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63535190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83B95-4AFE-8648-A948-18F15B20D4A7}" type="datetimeFigureOut">
              <a:rPr lang="en-US" smtClean="0"/>
              <a:t>8/30/23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9187322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83B95-4AFE-8648-A948-18F15B20D4A7}" type="datetimeFigureOut">
              <a:rPr lang="en-US" smtClean="0"/>
              <a:t>8/30/23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04493019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83B95-4AFE-8648-A948-18F15B20D4A7}" type="datetimeFigureOut">
              <a:rPr lang="en-US" smtClean="0"/>
              <a:t>8/30/23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502799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7710992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74278322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4A83B95-4AFE-8648-A948-18F15B20D4A7}" type="datetimeFigureOut">
              <a:rPr lang="en-US" smtClean="0"/>
              <a:t>8/30/23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5608BC3-3A40-C243-BE49-8ABD3E72858F}" type="slidenum">
              <a:rPr lang="en-US" smtClean="0"/>
              <a:t>‹#›</a:t>
            </a:fld>
            <a:endParaRPr lang="en-US"/>
          </a:p>
        </p:txBody>
      </p:sp>
    </p:spTree>
    <p:extLst>
      <p:ext uri="{BB962C8B-B14F-4D97-AF65-F5344CB8AC3E}">
        <p14:creationId xmlns:p14="http://schemas.microsoft.com/office/powerpoint/2010/main" val="269902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16DD82-18CC-AEFB-95DB-5970597AB595}"/>
              </a:ext>
            </a:extLst>
          </p:cNvPr>
          <p:cNvSpPr>
            <a:spLocks noGrp="1" noChangeArrowheads="1"/>
          </p:cNvSpPr>
          <p:nvPr>
            <p:ph type="title"/>
          </p:nvPr>
        </p:nvSpPr>
        <p:spPr>
          <a:xfrm>
            <a:off x="397565" y="196772"/>
            <a:ext cx="8348870" cy="3682577"/>
          </a:xfrm>
        </p:spPr>
        <p:txBody>
          <a:bodyPr>
            <a:normAutofit/>
          </a:bodyPr>
          <a:lstStyle/>
          <a:p>
            <a:pPr algn="ctr"/>
            <a:r>
              <a:rPr lang="en-US" altLang="en-US" dirty="0">
                <a:solidFill>
                  <a:srgbClr val="694117"/>
                </a:solidFill>
              </a:rPr>
              <a:t>Common Ground Question…</a:t>
            </a:r>
            <a:br>
              <a:rPr lang="en-US" altLang="en-US" dirty="0">
                <a:solidFill>
                  <a:srgbClr val="694117"/>
                </a:solidFill>
              </a:rPr>
            </a:br>
            <a:br>
              <a:rPr lang="en-US" altLang="en-US" dirty="0">
                <a:solidFill>
                  <a:srgbClr val="694117"/>
                </a:solidFill>
              </a:rPr>
            </a:br>
            <a:br>
              <a:rPr lang="en-US" altLang="en-US" sz="2800" dirty="0">
                <a:solidFill>
                  <a:srgbClr val="694117"/>
                </a:solidFill>
                <a:latin typeface="+mn-lt"/>
              </a:rPr>
            </a:br>
            <a:r>
              <a:rPr lang="en-US" altLang="en-US" sz="2800" dirty="0">
                <a:solidFill>
                  <a:srgbClr val="694117"/>
                </a:solidFill>
                <a:latin typeface="+mn-lt"/>
              </a:rPr>
              <a:t>In a fast-paced world where instant gratification</a:t>
            </a:r>
            <a:br>
              <a:rPr lang="en-US" altLang="en-US" sz="2800" dirty="0">
                <a:solidFill>
                  <a:srgbClr val="694117"/>
                </a:solidFill>
                <a:latin typeface="+mn-lt"/>
              </a:rPr>
            </a:br>
            <a:r>
              <a:rPr lang="en-US" altLang="en-US" sz="2800" dirty="0">
                <a:solidFill>
                  <a:srgbClr val="694117"/>
                </a:solidFill>
                <a:latin typeface="+mn-lt"/>
              </a:rPr>
              <a:t> is often emphasized, why do you think patience</a:t>
            </a:r>
            <a:br>
              <a:rPr lang="en-US" altLang="en-US" sz="2800" dirty="0">
                <a:solidFill>
                  <a:srgbClr val="694117"/>
                </a:solidFill>
                <a:latin typeface="+mn-lt"/>
              </a:rPr>
            </a:br>
            <a:r>
              <a:rPr lang="en-US" altLang="en-US" sz="2800" dirty="0">
                <a:solidFill>
                  <a:srgbClr val="694117"/>
                </a:solidFill>
                <a:latin typeface="+mn-lt"/>
              </a:rPr>
              <a:t> is still considered such a valuable virtue?</a:t>
            </a:r>
            <a:endParaRPr lang="en-US" altLang="en-US" dirty="0">
              <a:solidFill>
                <a:srgbClr val="694117"/>
              </a:solidFill>
              <a:latin typeface="+mn-lt"/>
            </a:endParaRPr>
          </a:p>
        </p:txBody>
      </p:sp>
      <p:sp>
        <p:nvSpPr>
          <p:cNvPr id="5" name="Rounded Rectangle 4">
            <a:extLst>
              <a:ext uri="{FF2B5EF4-FFF2-40B4-BE49-F238E27FC236}">
                <a16:creationId xmlns:a16="http://schemas.microsoft.com/office/drawing/2014/main" id="{CC1E9F09-92FC-8AC0-72D4-456BAFCE2AD8}"/>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5:7-12</a:t>
            </a:r>
          </a:p>
        </p:txBody>
      </p:sp>
      <p:sp>
        <p:nvSpPr>
          <p:cNvPr id="6" name="Rounded Rectangle 5">
            <a:extLst>
              <a:ext uri="{FF2B5EF4-FFF2-40B4-BE49-F238E27FC236}">
                <a16:creationId xmlns:a16="http://schemas.microsoft.com/office/drawing/2014/main" id="{602B2F8E-B5A9-DDAC-22B6-B6FB8B7A3B9C}"/>
              </a:ext>
            </a:extLst>
          </p:cNvPr>
          <p:cNvSpPr/>
          <p:nvPr/>
        </p:nvSpPr>
        <p:spPr>
          <a:xfrm>
            <a:off x="1850234" y="3486611"/>
            <a:ext cx="5443531"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Impact on Relationships – 1 Corinthians 13:4</a:t>
            </a:r>
          </a:p>
        </p:txBody>
      </p:sp>
      <p:sp>
        <p:nvSpPr>
          <p:cNvPr id="7" name="Rounded Rectangle 6">
            <a:extLst>
              <a:ext uri="{FF2B5EF4-FFF2-40B4-BE49-F238E27FC236}">
                <a16:creationId xmlns:a16="http://schemas.microsoft.com/office/drawing/2014/main" id="{D636CF85-B1AE-5E77-11A1-A72C17487309}"/>
              </a:ext>
            </a:extLst>
          </p:cNvPr>
          <p:cNvSpPr/>
          <p:nvPr/>
        </p:nvSpPr>
        <p:spPr>
          <a:xfrm>
            <a:off x="1850233" y="4125148"/>
            <a:ext cx="5443531"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Common Observation Growth Takes Time</a:t>
            </a:r>
          </a:p>
        </p:txBody>
      </p:sp>
      <p:sp>
        <p:nvSpPr>
          <p:cNvPr id="8" name="Rounded Rectangle 7">
            <a:extLst>
              <a:ext uri="{FF2B5EF4-FFF2-40B4-BE49-F238E27FC236}">
                <a16:creationId xmlns:a16="http://schemas.microsoft.com/office/drawing/2014/main" id="{00D53F45-37BF-4C53-83AF-67583A8910BB}"/>
              </a:ext>
            </a:extLst>
          </p:cNvPr>
          <p:cNvSpPr/>
          <p:nvPr/>
        </p:nvSpPr>
        <p:spPr>
          <a:xfrm>
            <a:off x="1850232" y="4780641"/>
            <a:ext cx="5443531" cy="409694"/>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rgbClr val="694117"/>
                </a:solidFill>
              </a:rPr>
              <a:t>Lack of Control Over Difficulties</a:t>
            </a:r>
          </a:p>
        </p:txBody>
      </p:sp>
    </p:spTree>
    <p:extLst>
      <p:ext uri="{BB962C8B-B14F-4D97-AF65-F5344CB8AC3E}">
        <p14:creationId xmlns:p14="http://schemas.microsoft.com/office/powerpoint/2010/main" val="3987504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859296" y="1402180"/>
            <a:ext cx="7544679" cy="3943350"/>
          </a:xfrm>
          <a:extLst>
            <a:ext uri="{FAA26D3D-D897-4be2-8F04-BA451C77F1D7}">
              <ma14:placeholderFlag xmlns:ma14="http://schemas.microsoft.com/office/mac/drawingml/2011/main" xmlns="" val="1"/>
            </a:ext>
          </a:extLst>
        </p:spPr>
        <p:txBody>
          <a:bodyPr>
            <a:normAutofit fontScale="92500" lnSpcReduction="10000"/>
          </a:bodyPr>
          <a:lstStyle/>
          <a:p>
            <a:r>
              <a:rPr lang="en-US" dirty="0"/>
              <a:t>In His time, in His time</a:t>
            </a:r>
            <a:br>
              <a:rPr lang="en-US" dirty="0"/>
            </a:br>
            <a:r>
              <a:rPr lang="en-US" dirty="0"/>
              <a:t>He makes all things beautiful</a:t>
            </a:r>
            <a:br>
              <a:rPr lang="en-US" dirty="0"/>
            </a:br>
            <a:r>
              <a:rPr lang="en-US" dirty="0"/>
              <a:t>In His time</a:t>
            </a:r>
          </a:p>
          <a:p>
            <a:r>
              <a:rPr lang="en-US" dirty="0"/>
              <a:t>Lord please show me everyday</a:t>
            </a:r>
            <a:br>
              <a:rPr lang="en-US" dirty="0"/>
            </a:br>
            <a:r>
              <a:rPr lang="en-US" dirty="0"/>
              <a:t>As you're teaching me your way</a:t>
            </a:r>
            <a:br>
              <a:rPr lang="en-US" dirty="0"/>
            </a:br>
            <a:r>
              <a:rPr lang="en-US" dirty="0"/>
              <a:t>That You do just what you say</a:t>
            </a:r>
            <a:br>
              <a:rPr lang="en-US" dirty="0"/>
            </a:br>
            <a:r>
              <a:rPr lang="en-US" dirty="0"/>
              <a:t>In Your time</a:t>
            </a:r>
          </a:p>
          <a:p>
            <a:r>
              <a:rPr lang="en-US" dirty="0"/>
              <a:t>In Your time, in Your time</a:t>
            </a:r>
            <a:br>
              <a:rPr lang="en-US" dirty="0"/>
            </a:br>
            <a:r>
              <a:rPr lang="en-US" dirty="0"/>
              <a:t>You make all things beautiful</a:t>
            </a:r>
            <a:br>
              <a:rPr lang="en-US" dirty="0"/>
            </a:br>
            <a:r>
              <a:rPr lang="en-US" dirty="0"/>
              <a:t>In Your time</a:t>
            </a:r>
          </a:p>
          <a:p>
            <a:r>
              <a:rPr lang="en-US" dirty="0"/>
              <a:t>Lord my life to you I bring</a:t>
            </a:r>
            <a:br>
              <a:rPr lang="en-US" dirty="0"/>
            </a:br>
            <a:r>
              <a:rPr lang="en-US" dirty="0"/>
              <a:t>May each song I have to sing</a:t>
            </a:r>
            <a:br>
              <a:rPr lang="en-US" dirty="0"/>
            </a:br>
            <a:r>
              <a:rPr lang="en-US" dirty="0"/>
              <a:t>Be to you a lovely thing</a:t>
            </a:r>
            <a:br>
              <a:rPr lang="en-US" dirty="0"/>
            </a:br>
            <a:r>
              <a:rPr lang="en-US" dirty="0"/>
              <a:t>In Your time</a:t>
            </a:r>
          </a:p>
          <a:p>
            <a:pPr>
              <a:defRPr/>
            </a:pPr>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Essence of Patience</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5:7-9</a:t>
            </a:r>
          </a:p>
        </p:txBody>
      </p:sp>
    </p:spTree>
    <p:extLst>
      <p:ext uri="{BB962C8B-B14F-4D97-AF65-F5344CB8AC3E}">
        <p14:creationId xmlns:p14="http://schemas.microsoft.com/office/powerpoint/2010/main" val="2352176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99660" y="1402180"/>
            <a:ext cx="7544679" cy="3943350"/>
          </a:xfrm>
          <a:extLst>
            <a:ext uri="{FAA26D3D-D897-4be2-8F04-BA451C77F1D7}">
              <ma14:placeholderFlag xmlns:ma14="http://schemas.microsoft.com/office/mac/drawingml/2011/main" xmlns="" val="1"/>
            </a:ext>
          </a:extLst>
        </p:spPr>
        <p:txBody>
          <a:bodyPr>
            <a:normAutofit fontScale="92500" lnSpcReduction="10000"/>
          </a:bodyPr>
          <a:lstStyle/>
          <a:p>
            <a:r>
              <a:rPr lang="en-US" altLang="en-US" sz="2400" dirty="0"/>
              <a:t>What do trials Produce?</a:t>
            </a:r>
          </a:p>
          <a:p>
            <a:pPr lvl="1"/>
            <a:r>
              <a:rPr lang="en-US" altLang="en-US" sz="2200" dirty="0"/>
              <a:t>Joy, Patience, Perfection, Wisdom, Pure Faith, Humility, Crown of Life.</a:t>
            </a:r>
          </a:p>
          <a:p>
            <a:r>
              <a:rPr lang="en-US" altLang="en-US" sz="2400" dirty="0"/>
              <a:t>Farmer - </a:t>
            </a:r>
            <a:r>
              <a:rPr lang="en-US" altLang="en-US" sz="2400" i="1" dirty="0"/>
              <a:t>Must Work and Wait to Harvest  (7-9)</a:t>
            </a:r>
          </a:p>
          <a:p>
            <a:pPr lvl="1"/>
            <a:r>
              <a:rPr lang="en-US" altLang="en-US" sz="2200" dirty="0"/>
              <a:t>The Work and the Rain must come before the Harvest.</a:t>
            </a:r>
          </a:p>
          <a:p>
            <a:r>
              <a:rPr lang="en-US" altLang="en-US" sz="2400" dirty="0"/>
              <a:t>Prophets - </a:t>
            </a:r>
            <a:r>
              <a:rPr lang="en-US" altLang="en-US" sz="2400" i="1" dirty="0"/>
              <a:t>Suffered Affliction, Yet Patiently (10)</a:t>
            </a:r>
          </a:p>
          <a:p>
            <a:pPr lvl="1"/>
            <a:r>
              <a:rPr lang="en-US" altLang="en-US" sz="2200" dirty="0"/>
              <a:t>They persisted</a:t>
            </a:r>
          </a:p>
          <a:p>
            <a:r>
              <a:rPr lang="en-US" altLang="en-US" sz="2400" dirty="0"/>
              <a:t>Job – (11)</a:t>
            </a:r>
          </a:p>
          <a:p>
            <a:pPr lvl="1"/>
            <a:r>
              <a:rPr lang="en-US" altLang="en-US" sz="2000" dirty="0"/>
              <a:t>“Seen the end of the Lord” - purpose, aim, goal, design of God</a:t>
            </a:r>
          </a:p>
          <a:p>
            <a:pPr lvl="1"/>
            <a:r>
              <a:rPr lang="en-US" altLang="en-US" sz="2000" dirty="0"/>
              <a:t>“Compassion and Mercy” - He will relieve them.</a:t>
            </a:r>
          </a:p>
          <a:p>
            <a:r>
              <a:rPr lang="en-US" altLang="en-US" sz="2400" dirty="0"/>
              <a:t>Those who endure are Blessed (Happy) (11)</a:t>
            </a:r>
          </a:p>
          <a:p>
            <a:pPr lvl="1"/>
            <a:r>
              <a:rPr lang="en-US" altLang="en-US" sz="2000" dirty="0"/>
              <a:t>Matt 5:10-12, 5:44</a:t>
            </a:r>
          </a:p>
          <a:p>
            <a:pPr>
              <a:defRPr/>
            </a:pPr>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Examples of Patience</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5:10-11</a:t>
            </a:r>
          </a:p>
        </p:txBody>
      </p:sp>
    </p:spTree>
    <p:extLst>
      <p:ext uri="{BB962C8B-B14F-4D97-AF65-F5344CB8AC3E}">
        <p14:creationId xmlns:p14="http://schemas.microsoft.com/office/powerpoint/2010/main" val="34226827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195">
                                            <p:txEl>
                                              <p:pRg st="7" end="7"/>
                                            </p:txEl>
                                          </p:spTgt>
                                        </p:tgtEl>
                                        <p:attrNameLst>
                                          <p:attrName>style.visibility</p:attrName>
                                        </p:attrNameLst>
                                      </p:cBhvr>
                                      <p:to>
                                        <p:strVal val="visible"/>
                                      </p:to>
                                    </p:set>
                                    <p:anim calcmode="lin" valueType="num">
                                      <p:cBhvr additive="base">
                                        <p:cTn id="41"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195">
                                            <p:txEl>
                                              <p:pRg st="8" end="8"/>
                                            </p:txEl>
                                          </p:spTgt>
                                        </p:tgtEl>
                                        <p:attrNameLst>
                                          <p:attrName>style.visibility</p:attrName>
                                        </p:attrNameLst>
                                      </p:cBhvr>
                                      <p:to>
                                        <p:strVal val="visible"/>
                                      </p:to>
                                    </p:set>
                                    <p:anim calcmode="lin" valueType="num">
                                      <p:cBhvr additive="base">
                                        <p:cTn id="45"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195">
                                            <p:txEl>
                                              <p:pRg st="9" end="9"/>
                                            </p:txEl>
                                          </p:spTgt>
                                        </p:tgtEl>
                                        <p:attrNameLst>
                                          <p:attrName>style.visibility</p:attrName>
                                        </p:attrNameLst>
                                      </p:cBhvr>
                                      <p:to>
                                        <p:strVal val="visible"/>
                                      </p:to>
                                    </p:set>
                                    <p:anim calcmode="lin" valueType="num">
                                      <p:cBhvr additive="base">
                                        <p:cTn id="51"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95">
                                            <p:txEl>
                                              <p:pRg st="10" end="10"/>
                                            </p:txEl>
                                          </p:spTgt>
                                        </p:tgtEl>
                                        <p:attrNameLst>
                                          <p:attrName>style.visibility</p:attrName>
                                        </p:attrNameLst>
                                      </p:cBhvr>
                                      <p:to>
                                        <p:strVal val="visible"/>
                                      </p:to>
                                    </p:set>
                                    <p:anim calcmode="lin" valueType="num">
                                      <p:cBhvr additive="base">
                                        <p:cTn id="55"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1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99660" y="1402180"/>
            <a:ext cx="3910563" cy="3943350"/>
          </a:xfrm>
          <a:extLst>
            <a:ext uri="{FAA26D3D-D897-4be2-8F04-BA451C77F1D7}">
              <ma14:placeholderFlag xmlns:ma14="http://schemas.microsoft.com/office/mac/drawingml/2011/main" xmlns="" val="1"/>
            </a:ext>
          </a:extLst>
        </p:spPr>
        <p:txBody>
          <a:bodyPr>
            <a:normAutofit/>
          </a:bodyPr>
          <a:lstStyle/>
          <a:p>
            <a:r>
              <a:rPr lang="en-US" altLang="en-US" sz="2400" dirty="0"/>
              <a:t>How Job Was Tried…</a:t>
            </a:r>
          </a:p>
          <a:p>
            <a:pPr lvl="1"/>
            <a:r>
              <a:rPr lang="en-US" altLang="en-US" dirty="0"/>
              <a:t>By loss of wealth (1:13-17)</a:t>
            </a:r>
          </a:p>
          <a:p>
            <a:pPr lvl="1"/>
            <a:r>
              <a:rPr lang="en-US" altLang="en-US" dirty="0"/>
              <a:t>By loss of children (1:18-19)</a:t>
            </a:r>
          </a:p>
          <a:p>
            <a:pPr lvl="1"/>
            <a:r>
              <a:rPr lang="en-US" altLang="en-US" dirty="0"/>
              <a:t>Devices of Satan</a:t>
            </a:r>
          </a:p>
          <a:p>
            <a:pPr lvl="1"/>
            <a:r>
              <a:rPr lang="en-US" altLang="en-US" dirty="0"/>
              <a:t>Loss of physical health (2:7-9)</a:t>
            </a:r>
          </a:p>
          <a:p>
            <a:pPr lvl="1"/>
            <a:r>
              <a:rPr lang="en-US" altLang="en-US" dirty="0"/>
              <a:t>Rebuke of his friends (2:11ff)</a:t>
            </a:r>
          </a:p>
          <a:p>
            <a:pPr lvl="1"/>
            <a:r>
              <a:rPr lang="en-US" altLang="en-US" dirty="0"/>
              <a:t>By mental distress (3:1ff)</a:t>
            </a:r>
          </a:p>
          <a:p>
            <a:pPr lvl="1"/>
            <a:r>
              <a:rPr lang="en-US" altLang="en-US" dirty="0"/>
              <a:t>Conduct of his wife (2:9)</a:t>
            </a:r>
          </a:p>
          <a:p>
            <a:pPr lvl="1"/>
            <a:r>
              <a:rPr lang="en-US" altLang="en-US" dirty="0"/>
              <a:t>Desire to question God (13,14)</a:t>
            </a:r>
          </a:p>
          <a:p>
            <a:pPr lvl="1"/>
            <a:endParaRPr lang="en-US" altLang="en-US" dirty="0"/>
          </a:p>
          <a:p>
            <a:pPr lvl="1"/>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Examples of Patience</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5:10-11</a:t>
            </a:r>
          </a:p>
        </p:txBody>
      </p:sp>
      <p:sp>
        <p:nvSpPr>
          <p:cNvPr id="2" name="Rectangle 3">
            <a:extLst>
              <a:ext uri="{FF2B5EF4-FFF2-40B4-BE49-F238E27FC236}">
                <a16:creationId xmlns:a16="http://schemas.microsoft.com/office/drawing/2014/main" id="{BEF381B2-C357-F1E2-1090-ED0BA17654F0}"/>
              </a:ext>
            </a:extLst>
          </p:cNvPr>
          <p:cNvSpPr txBox="1">
            <a:spLocks noChangeArrowheads="1"/>
          </p:cNvSpPr>
          <p:nvPr/>
        </p:nvSpPr>
        <p:spPr>
          <a:xfrm>
            <a:off x="4710224" y="1402180"/>
            <a:ext cx="4095848" cy="3943350"/>
          </a:xfrm>
          <a:prstGeom prst="rect">
            <a:avLst/>
          </a:prstGeom>
          <a:extLst>
            <a:ext uri="{FAA26D3D-D897-4be2-8F04-BA451C77F1D7}">
              <ma14:placeholderFlag xmlns:ma14="http://schemas.microsoft.com/office/mac/drawingml/2011/main" xmlns="" val="1"/>
            </a:ext>
          </a:ex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400" dirty="0"/>
              <a:t>Lessons From Job…</a:t>
            </a:r>
          </a:p>
          <a:p>
            <a:pPr lvl="1"/>
            <a:r>
              <a:rPr lang="en-US" altLang="en-US" dirty="0"/>
              <a:t>We will not escape trials</a:t>
            </a:r>
          </a:p>
          <a:p>
            <a:pPr lvl="1"/>
            <a:r>
              <a:rPr lang="en-US" altLang="en-US" dirty="0"/>
              <a:t>Trials will end</a:t>
            </a:r>
          </a:p>
          <a:p>
            <a:pPr lvl="1"/>
            <a:r>
              <a:rPr lang="en-US" altLang="en-US" dirty="0"/>
              <a:t>The faithful will triumph</a:t>
            </a:r>
          </a:p>
          <a:p>
            <a:pPr lvl="1"/>
            <a:r>
              <a:rPr lang="en-US" altLang="en-US" dirty="0"/>
              <a:t>Old Testament examples sustain us</a:t>
            </a:r>
          </a:p>
          <a:p>
            <a:pPr lvl="1"/>
            <a:r>
              <a:rPr lang="en-US" altLang="en-US" dirty="0"/>
              <a:t>A faithful Christian will bear any form of trial rather than forsake God!</a:t>
            </a:r>
          </a:p>
          <a:p>
            <a:r>
              <a:rPr lang="en-US" altLang="en-US" dirty="0"/>
              <a:t>Job 42:10-17 – </a:t>
            </a:r>
            <a:r>
              <a:rPr lang="en-US" altLang="en-US" i="1" dirty="0"/>
              <a:t>God Blessed more than his beginning</a:t>
            </a: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889248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 calcmode="lin" valueType="num">
                                      <p:cBhvr additive="base">
                                        <p:cTn id="23"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 calcmode="lin" valueType="num">
                                      <p:cBhvr additive="base">
                                        <p:cTn id="2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anim calcmode="lin" valueType="num">
                                      <p:cBhvr additive="base">
                                        <p:cTn id="31"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anim calcmode="lin" valueType="num">
                                      <p:cBhvr additive="base">
                                        <p:cTn id="35"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anim calcmode="lin" valueType="num">
                                      <p:cBhvr additive="base">
                                        <p:cTn id="39"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 calcmode="lin" valueType="num">
                                      <p:cBhvr additive="base">
                                        <p:cTn id="4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 calcmode="lin" valueType="num">
                                      <p:cBhvr additive="base">
                                        <p:cTn id="5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additive="base">
                                        <p:cTn id="5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 calcmode="lin" valueType="num">
                                      <p:cBhvr additive="base">
                                        <p:cTn id="6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 calcmode="lin" valueType="num">
                                      <p:cBhvr additive="base">
                                        <p:cTn id="6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anim calcmode="lin" valueType="num">
                                      <p:cBhvr additive="base">
                                        <p:cTn id="7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16DD82-18CC-AEFB-95DB-5970597AB595}"/>
              </a:ext>
            </a:extLst>
          </p:cNvPr>
          <p:cNvSpPr>
            <a:spLocks noGrp="1" noChangeArrowheads="1"/>
          </p:cNvSpPr>
          <p:nvPr>
            <p:ph type="title"/>
          </p:nvPr>
        </p:nvSpPr>
        <p:spPr>
          <a:xfrm>
            <a:off x="397565" y="480459"/>
            <a:ext cx="8348870" cy="3682577"/>
          </a:xfrm>
        </p:spPr>
        <p:txBody>
          <a:bodyPr>
            <a:normAutofit/>
          </a:bodyPr>
          <a:lstStyle/>
          <a:p>
            <a:pPr algn="ctr"/>
            <a:r>
              <a:rPr lang="en-US" altLang="en-US" dirty="0">
                <a:solidFill>
                  <a:srgbClr val="694117"/>
                </a:solidFill>
              </a:rPr>
              <a:t>Common Ground Question…</a:t>
            </a:r>
            <a:br>
              <a:rPr lang="en-US" altLang="en-US" dirty="0">
                <a:solidFill>
                  <a:srgbClr val="694117"/>
                </a:solidFill>
              </a:rPr>
            </a:br>
            <a:br>
              <a:rPr lang="en-US" altLang="en-US" dirty="0">
                <a:solidFill>
                  <a:srgbClr val="694117"/>
                </a:solidFill>
              </a:rPr>
            </a:br>
            <a:br>
              <a:rPr lang="en-US" altLang="en-US" sz="1200" dirty="0">
                <a:solidFill>
                  <a:srgbClr val="694117"/>
                </a:solidFill>
              </a:rPr>
            </a:br>
            <a:r>
              <a:rPr lang="en-US" altLang="en-US" sz="2800" dirty="0">
                <a:solidFill>
                  <a:srgbClr val="694117"/>
                </a:solidFill>
                <a:latin typeface="+mn-lt"/>
              </a:rPr>
              <a:t>James connects patience to the nearness of God, judgment of God, and the compassion/mercy of God.</a:t>
            </a:r>
            <a:br>
              <a:rPr lang="en-US" altLang="en-US" sz="2800" dirty="0">
                <a:solidFill>
                  <a:srgbClr val="694117"/>
                </a:solidFill>
                <a:latin typeface="+mn-lt"/>
              </a:rPr>
            </a:br>
            <a:br>
              <a:rPr lang="en-US" altLang="en-US" sz="2800" dirty="0">
                <a:solidFill>
                  <a:srgbClr val="694117"/>
                </a:solidFill>
                <a:latin typeface="+mn-lt"/>
              </a:rPr>
            </a:br>
            <a:r>
              <a:rPr lang="en-US" altLang="en-US" sz="2800" dirty="0">
                <a:solidFill>
                  <a:srgbClr val="694117"/>
                </a:solidFill>
                <a:latin typeface="+mn-lt"/>
              </a:rPr>
              <a:t>So why should it be </a:t>
            </a:r>
            <a:r>
              <a:rPr lang="en-US" altLang="en-US" sz="2800" b="1" i="1" u="sng" dirty="0">
                <a:solidFill>
                  <a:srgbClr val="694117"/>
                </a:solidFill>
                <a:latin typeface="+mn-lt"/>
              </a:rPr>
              <a:t>even easier</a:t>
            </a:r>
            <a:br>
              <a:rPr lang="en-US" altLang="en-US" sz="2800" dirty="0">
                <a:solidFill>
                  <a:srgbClr val="694117"/>
                </a:solidFill>
                <a:latin typeface="+mn-lt"/>
              </a:rPr>
            </a:br>
            <a:r>
              <a:rPr lang="en-US" altLang="en-US" sz="2800" dirty="0">
                <a:solidFill>
                  <a:srgbClr val="694117"/>
                </a:solidFill>
                <a:latin typeface="+mn-lt"/>
              </a:rPr>
              <a:t> for Christians to be patient than unbelievers?</a:t>
            </a:r>
            <a:endParaRPr lang="en-US" altLang="en-US" dirty="0">
              <a:solidFill>
                <a:srgbClr val="694117"/>
              </a:solidFill>
              <a:latin typeface="+mn-lt"/>
            </a:endParaRPr>
          </a:p>
        </p:txBody>
      </p:sp>
      <p:sp>
        <p:nvSpPr>
          <p:cNvPr id="5" name="Rounded Rectangle 4">
            <a:extLst>
              <a:ext uri="{FF2B5EF4-FFF2-40B4-BE49-F238E27FC236}">
                <a16:creationId xmlns:a16="http://schemas.microsoft.com/office/drawing/2014/main" id="{CC1E9F09-92FC-8AC0-72D4-456BAFCE2AD8}"/>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5:7-12</a:t>
            </a:r>
          </a:p>
        </p:txBody>
      </p:sp>
    </p:spTree>
    <p:extLst>
      <p:ext uri="{BB962C8B-B14F-4D97-AF65-F5344CB8AC3E}">
        <p14:creationId xmlns:p14="http://schemas.microsoft.com/office/powerpoint/2010/main" val="126304535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99660" y="1402180"/>
            <a:ext cx="7249187" cy="3943350"/>
          </a:xfrm>
          <a:extLst>
            <a:ext uri="{FAA26D3D-D897-4be2-8F04-BA451C77F1D7}">
              <ma14:placeholderFlag xmlns:ma14="http://schemas.microsoft.com/office/mac/drawingml/2011/main" xmlns="" val="1"/>
            </a:ext>
          </a:extLst>
        </p:spPr>
        <p:txBody>
          <a:bodyPr>
            <a:normAutofit/>
          </a:bodyPr>
          <a:lstStyle/>
          <a:p>
            <a:r>
              <a:rPr lang="en-US" altLang="en-US" dirty="0"/>
              <a:t>Flippant Use Of God’s Name</a:t>
            </a:r>
          </a:p>
          <a:p>
            <a:pPr lvl="1"/>
            <a:r>
              <a:rPr lang="en-US" altLang="en-US" dirty="0"/>
              <a:t>Swear Not: To invoke the name of God; To Utter an oath</a:t>
            </a:r>
          </a:p>
          <a:p>
            <a:pPr lvl="1"/>
            <a:r>
              <a:rPr lang="en-US" altLang="en-US" dirty="0"/>
              <a:t>Oath: An appeal to God to witness the truth of a statement.</a:t>
            </a:r>
          </a:p>
          <a:p>
            <a:pPr lvl="2"/>
            <a:r>
              <a:rPr lang="en-US" altLang="en-US" sz="1800" dirty="0"/>
              <a:t>An irreverent or careless use of a sacred name.</a:t>
            </a:r>
          </a:p>
          <a:p>
            <a:r>
              <a:rPr lang="en-US" altLang="en-US" dirty="0"/>
              <a:t>Honesty</a:t>
            </a:r>
          </a:p>
          <a:p>
            <a:pPr lvl="1"/>
            <a:r>
              <a:rPr lang="en-US" altLang="en-US" dirty="0"/>
              <a:t>Jews did not bind all oaths</a:t>
            </a:r>
          </a:p>
          <a:p>
            <a:pPr lvl="1"/>
            <a:r>
              <a:rPr lang="en-US" altLang="en-US" dirty="0"/>
              <a:t>Only those that had a specific reference to God.</a:t>
            </a:r>
          </a:p>
          <a:p>
            <a:r>
              <a:rPr lang="en-US" altLang="en-US" dirty="0"/>
              <a:t>What James Condemns:</a:t>
            </a:r>
          </a:p>
          <a:p>
            <a:pPr lvl="1"/>
            <a:r>
              <a:rPr lang="en-US" altLang="en-US" dirty="0"/>
              <a:t>Rash Statements made during hardships to One’s Accusers</a:t>
            </a:r>
          </a:p>
          <a:p>
            <a:pPr lvl="1"/>
            <a:r>
              <a:rPr lang="en-US" altLang="en-US" dirty="0"/>
              <a:t>Calling Down Divine Threats On One’s Opponents</a:t>
            </a:r>
          </a:p>
          <a:p>
            <a:pPr lvl="1"/>
            <a:r>
              <a:rPr lang="en-US" altLang="en-US" dirty="0"/>
              <a:t>The Abuse of Making Oaths</a:t>
            </a:r>
          </a:p>
          <a:p>
            <a:pPr lvl="1"/>
            <a:endParaRPr lang="en-US" altLang="en-US" dirty="0"/>
          </a:p>
          <a:p>
            <a:pPr lvl="1"/>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Evidence of Patience</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5:12</a:t>
            </a:r>
          </a:p>
        </p:txBody>
      </p:sp>
    </p:spTree>
    <p:extLst>
      <p:ext uri="{BB962C8B-B14F-4D97-AF65-F5344CB8AC3E}">
        <p14:creationId xmlns:p14="http://schemas.microsoft.com/office/powerpoint/2010/main" val="24702375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anim calcmode="lin" valueType="num">
                                      <p:cBhvr additive="base">
                                        <p:cTn id="3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 calcmode="lin" valueType="num">
                                      <p:cBhvr additive="base">
                                        <p:cTn id="43"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anim calcmode="lin" valueType="num">
                                      <p:cBhvr additive="base">
                                        <p:cTn id="47"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195">
                                            <p:txEl>
                                              <p:pRg st="10" end="10"/>
                                            </p:txEl>
                                          </p:spTgt>
                                        </p:tgtEl>
                                        <p:attrNameLst>
                                          <p:attrName>style.visibility</p:attrName>
                                        </p:attrNameLst>
                                      </p:cBhvr>
                                      <p:to>
                                        <p:strVal val="visible"/>
                                      </p:to>
                                    </p:set>
                                    <p:anim calcmode="lin" valueType="num">
                                      <p:cBhvr additive="base">
                                        <p:cTn id="51"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99660" y="1402180"/>
            <a:ext cx="7249187" cy="3943350"/>
          </a:xfrm>
          <a:extLst>
            <a:ext uri="{FAA26D3D-D897-4be2-8F04-BA451C77F1D7}">
              <ma14:placeholderFlag xmlns:ma14="http://schemas.microsoft.com/office/mac/drawingml/2011/main" xmlns="" val="1"/>
            </a:ext>
          </a:extLst>
        </p:spPr>
        <p:txBody>
          <a:bodyPr>
            <a:normAutofit/>
          </a:bodyPr>
          <a:lstStyle/>
          <a:p>
            <a:r>
              <a:rPr lang="en-US" altLang="en-US" dirty="0"/>
              <a:t>“…but your yes is to be yes, and your, no, no, so that you may not fall under judgment.” (5:12b, Mt 5:37)</a:t>
            </a:r>
            <a:endParaRPr lang="en-US" altLang="en-US" sz="1800" dirty="0"/>
          </a:p>
          <a:p>
            <a:endParaRPr lang="en-US" altLang="en-US" sz="1800" dirty="0"/>
          </a:p>
          <a:p>
            <a:r>
              <a:rPr lang="en-US" dirty="0"/>
              <a:t>“…the point is clear that the believer's word should always be trustworthy without the need of an oath to make it believable.”</a:t>
            </a:r>
          </a:p>
          <a:p>
            <a:endParaRPr lang="en-US" altLang="en-US" dirty="0"/>
          </a:p>
          <a:p>
            <a:r>
              <a:rPr lang="en-US" dirty="0"/>
              <a:t>“Better is a poor man who walks in his integrity</a:t>
            </a:r>
            <a:br>
              <a:rPr lang="en-US" dirty="0"/>
            </a:br>
            <a:r>
              <a:rPr lang="en-US" dirty="0"/>
              <a:t>Than he who is perverse in speech and is a fool.” (Prov 19:1)</a:t>
            </a:r>
            <a:endParaRPr lang="en-US" altLang="en-US" dirty="0"/>
          </a:p>
          <a:p>
            <a:pPr lvl="1"/>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Evidence of Patience</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5:12</a:t>
            </a:r>
          </a:p>
        </p:txBody>
      </p:sp>
    </p:spTree>
    <p:extLst>
      <p:ext uri="{BB962C8B-B14F-4D97-AF65-F5344CB8AC3E}">
        <p14:creationId xmlns:p14="http://schemas.microsoft.com/office/powerpoint/2010/main" val="14160191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 calcmode="lin" valueType="num">
                                      <p:cBhvr additive="base">
                                        <p:cTn id="1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16DD82-18CC-AEFB-95DB-5970597AB595}"/>
              </a:ext>
            </a:extLst>
          </p:cNvPr>
          <p:cNvSpPr>
            <a:spLocks noGrp="1" noChangeArrowheads="1"/>
          </p:cNvSpPr>
          <p:nvPr>
            <p:ph type="title"/>
          </p:nvPr>
        </p:nvSpPr>
        <p:spPr>
          <a:xfrm>
            <a:off x="397565" y="480459"/>
            <a:ext cx="8348870" cy="3682577"/>
          </a:xfrm>
        </p:spPr>
        <p:txBody>
          <a:bodyPr>
            <a:normAutofit/>
          </a:bodyPr>
          <a:lstStyle/>
          <a:p>
            <a:pPr algn="ctr"/>
            <a:r>
              <a:rPr lang="en-US" altLang="en-US" dirty="0">
                <a:solidFill>
                  <a:srgbClr val="694117"/>
                </a:solidFill>
              </a:rPr>
              <a:t>Preparing For Our Next Class…</a:t>
            </a:r>
            <a:br>
              <a:rPr lang="en-US" altLang="en-US" dirty="0">
                <a:solidFill>
                  <a:srgbClr val="694117"/>
                </a:solidFill>
              </a:rPr>
            </a:br>
            <a:br>
              <a:rPr lang="en-US" altLang="en-US" dirty="0">
                <a:solidFill>
                  <a:srgbClr val="694117"/>
                </a:solidFill>
              </a:rPr>
            </a:br>
            <a:br>
              <a:rPr lang="en-US" altLang="en-US" sz="1200" dirty="0">
                <a:solidFill>
                  <a:srgbClr val="694117"/>
                </a:solidFill>
              </a:rPr>
            </a:br>
            <a:r>
              <a:rPr lang="en-US" altLang="en-US" sz="2800" dirty="0">
                <a:solidFill>
                  <a:srgbClr val="694117"/>
                </a:solidFill>
                <a:latin typeface="+mn-lt"/>
              </a:rPr>
              <a:t>Rather than saying something we are going to regret, </a:t>
            </a:r>
            <a:r>
              <a:rPr lang="en-US" altLang="en-US" sz="2800" u="sng" dirty="0">
                <a:solidFill>
                  <a:srgbClr val="694117"/>
                </a:solidFill>
                <a:latin typeface="+mn-lt"/>
              </a:rPr>
              <a:t>what should a Christian </a:t>
            </a:r>
            <a:r>
              <a:rPr lang="en-US" altLang="en-US" sz="2800" dirty="0">
                <a:solidFill>
                  <a:srgbClr val="694117"/>
                </a:solidFill>
                <a:latin typeface="+mn-lt"/>
              </a:rPr>
              <a:t>be doing while</a:t>
            </a:r>
            <a:br>
              <a:rPr lang="en-US" altLang="en-US" sz="2800" dirty="0">
                <a:solidFill>
                  <a:srgbClr val="694117"/>
                </a:solidFill>
                <a:latin typeface="+mn-lt"/>
              </a:rPr>
            </a:br>
            <a:r>
              <a:rPr lang="en-US" altLang="en-US" sz="2800" dirty="0">
                <a:solidFill>
                  <a:srgbClr val="694117"/>
                </a:solidFill>
                <a:latin typeface="+mn-lt"/>
              </a:rPr>
              <a:t> they are waiting on the Lord?</a:t>
            </a:r>
            <a:endParaRPr lang="en-US" altLang="en-US" dirty="0">
              <a:solidFill>
                <a:srgbClr val="694117"/>
              </a:solidFill>
              <a:latin typeface="+mn-lt"/>
            </a:endParaRPr>
          </a:p>
        </p:txBody>
      </p:sp>
      <p:sp>
        <p:nvSpPr>
          <p:cNvPr id="5" name="Rounded Rectangle 4">
            <a:extLst>
              <a:ext uri="{FF2B5EF4-FFF2-40B4-BE49-F238E27FC236}">
                <a16:creationId xmlns:a16="http://schemas.microsoft.com/office/drawing/2014/main" id="{CC1E9F09-92FC-8AC0-72D4-456BAFCE2AD8}"/>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5:7-12</a:t>
            </a:r>
          </a:p>
        </p:txBody>
      </p:sp>
    </p:spTree>
    <p:extLst>
      <p:ext uri="{BB962C8B-B14F-4D97-AF65-F5344CB8AC3E}">
        <p14:creationId xmlns:p14="http://schemas.microsoft.com/office/powerpoint/2010/main" val="153080562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Twelve • James 5:7-12</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248314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Twelve • James 5:7-12</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5933224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99D1D8-1466-4224-838B-9D3B8FA39CC2}"/>
              </a:ext>
            </a:extLst>
          </p:cNvPr>
          <p:cNvSpPr>
            <a:spLocks noGrp="1" noChangeArrowheads="1"/>
          </p:cNvSpPr>
          <p:nvPr>
            <p:ph type="title"/>
          </p:nvPr>
        </p:nvSpPr>
        <p:spPr>
          <a:xfrm>
            <a:off x="2323214" y="567531"/>
            <a:ext cx="4497572" cy="804333"/>
          </a:xfrm>
        </p:spPr>
        <p:txBody>
          <a:bodyPr>
            <a:normAutofit/>
          </a:bodyPr>
          <a:lstStyle/>
          <a:p>
            <a:pPr algn="ctr" eaLnBrk="1" hangingPunct="1"/>
            <a:r>
              <a:rPr lang="en-US" altLang="en-US" b="1" dirty="0">
                <a:solidFill>
                  <a:srgbClr val="694117"/>
                </a:solidFill>
                <a:latin typeface="+mn-lt"/>
              </a:rPr>
              <a:t>OUTLINE OF JAMES</a:t>
            </a:r>
          </a:p>
        </p:txBody>
      </p:sp>
      <p:sp>
        <p:nvSpPr>
          <p:cNvPr id="44035" name="Rectangle 3">
            <a:extLst>
              <a:ext uri="{FF2B5EF4-FFF2-40B4-BE49-F238E27FC236}">
                <a16:creationId xmlns:a16="http://schemas.microsoft.com/office/drawing/2014/main" id="{1E81B12F-9783-4722-90F0-FD4B7C85D772}"/>
              </a:ext>
            </a:extLst>
          </p:cNvPr>
          <p:cNvSpPr>
            <a:spLocks noGrp="1" noChangeArrowheads="1"/>
          </p:cNvSpPr>
          <p:nvPr>
            <p:ph idx="1"/>
          </p:nvPr>
        </p:nvSpPr>
        <p:spPr/>
        <p:txBody>
          <a:bodyPr/>
          <a:lstStyle/>
          <a:p>
            <a:pPr marL="0" indent="0" algn="ctr">
              <a:buNone/>
            </a:pPr>
            <a:r>
              <a:rPr lang="en-US" altLang="en-US" dirty="0"/>
              <a:t>Chapter 1 - Stand With Confidence</a:t>
            </a:r>
          </a:p>
          <a:p>
            <a:pPr marL="0" indent="0" algn="ctr">
              <a:buNone/>
            </a:pPr>
            <a:endParaRPr lang="en-US" altLang="en-US" dirty="0">
              <a:solidFill>
                <a:schemeClr val="tx1"/>
              </a:solidFill>
            </a:endParaRPr>
          </a:p>
          <a:p>
            <a:pPr marL="0" indent="0" algn="ctr">
              <a:buNone/>
            </a:pPr>
            <a:r>
              <a:rPr lang="en-US" altLang="en-US" dirty="0"/>
              <a:t>Chapter 2 - Stand With Compassion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3 - Speak With Care</a:t>
            </a:r>
          </a:p>
          <a:p>
            <a:pPr marL="0" indent="0" algn="ctr">
              <a:buNone/>
            </a:pPr>
            <a:endParaRPr lang="en-US" altLang="en-US" dirty="0">
              <a:solidFill>
                <a:schemeClr val="tx1"/>
              </a:solidFill>
            </a:endParaRPr>
          </a:p>
          <a:p>
            <a:pPr marL="0" indent="0" algn="ctr">
              <a:buNone/>
            </a:pPr>
            <a:r>
              <a:rPr lang="en-US" altLang="en-US" dirty="0"/>
              <a:t>Chapter 4 - Submit with Contrition</a:t>
            </a:r>
          </a:p>
          <a:p>
            <a:pPr marL="0" indent="0" algn="ctr">
              <a:buNone/>
            </a:pPr>
            <a:endParaRPr lang="en-US" altLang="en-US" dirty="0">
              <a:solidFill>
                <a:schemeClr val="tx1"/>
              </a:solidFill>
            </a:endParaRPr>
          </a:p>
          <a:p>
            <a:pPr marL="0" indent="0" algn="ctr">
              <a:buNone/>
            </a:pPr>
            <a:r>
              <a:rPr lang="en-US" altLang="en-US" b="1" dirty="0">
                <a:solidFill>
                  <a:srgbClr val="AA4700"/>
                </a:solidFill>
              </a:rPr>
              <a:t>Chapter 5 - Share With Concern</a:t>
            </a:r>
          </a:p>
        </p:txBody>
      </p:sp>
      <p:sp>
        <p:nvSpPr>
          <p:cNvPr id="17410" name="Slide Number Placeholder 5">
            <a:extLst>
              <a:ext uri="{FF2B5EF4-FFF2-40B4-BE49-F238E27FC236}">
                <a16:creationId xmlns:a16="http://schemas.microsoft.com/office/drawing/2014/main" id="{0D42228D-9C94-4E74-A811-83004112F9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400">
                <a:solidFill>
                  <a:schemeClr val="tx1"/>
                </a:solidFill>
                <a:latin typeface="Tahoma" panose="020B0604030504040204" pitchFamily="34" charset="0"/>
              </a:defRPr>
            </a:lvl1pPr>
            <a:lvl2pPr marL="557213" indent="-214313">
              <a:spcBef>
                <a:spcPct val="20000"/>
              </a:spcBef>
              <a:buClr>
                <a:schemeClr val="hlink"/>
              </a:buClr>
              <a:buChar char="–"/>
              <a:defRPr sz="2100">
                <a:solidFill>
                  <a:schemeClr val="tx1"/>
                </a:solidFill>
                <a:latin typeface="Tahoma" panose="020B0604030504040204" pitchFamily="34" charset="0"/>
              </a:defRPr>
            </a:lvl2pPr>
            <a:lvl3pPr marL="857250" indent="-171450">
              <a:spcBef>
                <a:spcPct val="20000"/>
              </a:spcBef>
              <a:buClr>
                <a:schemeClr val="accent1"/>
              </a:buClr>
              <a:buChar char="•"/>
              <a:defRPr sz="1800">
                <a:solidFill>
                  <a:schemeClr val="tx1"/>
                </a:solidFill>
                <a:latin typeface="Tahoma" panose="020B0604030504040204" pitchFamily="34" charset="0"/>
              </a:defRPr>
            </a:lvl3pPr>
            <a:lvl4pPr marL="1200150" indent="-171450">
              <a:spcBef>
                <a:spcPct val="20000"/>
              </a:spcBef>
              <a:buClr>
                <a:schemeClr val="folHlink"/>
              </a:buClr>
              <a:buChar char="–"/>
              <a:defRPr sz="1500">
                <a:solidFill>
                  <a:schemeClr val="tx1"/>
                </a:solidFill>
                <a:latin typeface="Tahoma" panose="020B0604030504040204" pitchFamily="34" charset="0"/>
              </a:defRPr>
            </a:lvl4pPr>
            <a:lvl5pPr marL="1543050" indent="-171450">
              <a:spcBef>
                <a:spcPct val="20000"/>
              </a:spcBef>
              <a:buClr>
                <a:schemeClr val="accent1"/>
              </a:buClr>
              <a:buChar char="»"/>
              <a:defRPr sz="1500">
                <a:solidFill>
                  <a:schemeClr val="tx1"/>
                </a:solidFill>
                <a:latin typeface="Tahoma" panose="020B0604030504040204" pitchFamily="34" charset="0"/>
              </a:defRPr>
            </a:lvl5pPr>
            <a:lvl6pPr marL="18859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6pPr>
            <a:lvl7pPr marL="22288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7pPr>
            <a:lvl8pPr marL="25717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8pPr>
            <a:lvl9pPr marL="29146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9pPr>
          </a:lstStyle>
          <a:p>
            <a:pPr>
              <a:spcBef>
                <a:spcPct val="0"/>
              </a:spcBef>
              <a:buClrTx/>
              <a:buFontTx/>
              <a:buNone/>
            </a:pPr>
            <a:fld id="{AEA18C05-DE5E-4F46-ABA4-26D093D0024F}" type="slidenum">
              <a:rPr lang="en-US" altLang="en-US" sz="1050">
                <a:latin typeface="Times New Roman" panose="02020603050405020304" pitchFamily="18" charset="0"/>
              </a:rPr>
              <a:pPr>
                <a:spcBef>
                  <a:spcPct val="0"/>
                </a:spcBef>
                <a:buClrTx/>
                <a:buFontTx/>
                <a:buNone/>
              </a:pPr>
              <a:t>3</a:t>
            </a:fld>
            <a:endParaRPr lang="en-US" altLang="en-US" sz="1050">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 calcmode="lin" valueType="num">
                                      <p:cBhvr additive="base">
                                        <p:cTn id="25"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 calcmode="lin" valueType="num">
                                      <p:cBhvr additive="base">
                                        <p:cTn id="31"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95428"/>
            <a:ext cx="8348870" cy="11057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i="1" dirty="0">
                <a:solidFill>
                  <a:srgbClr val="AA4700"/>
                </a:solidFill>
              </a:rPr>
              <a:t>Four Warnings To The Wealthy</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5:1-6</a:t>
            </a:r>
          </a:p>
        </p:txBody>
      </p:sp>
      <p:sp>
        <p:nvSpPr>
          <p:cNvPr id="2" name="Content Placeholder 2">
            <a:extLst>
              <a:ext uri="{FF2B5EF4-FFF2-40B4-BE49-F238E27FC236}">
                <a16:creationId xmlns:a16="http://schemas.microsoft.com/office/drawing/2014/main" id="{27DE989C-DA79-9498-9EAE-F18CCA3798C7}"/>
              </a:ext>
            </a:extLst>
          </p:cNvPr>
          <p:cNvSpPr>
            <a:spLocks noGrp="1"/>
          </p:cNvSpPr>
          <p:nvPr>
            <p:ph idx="1"/>
          </p:nvPr>
        </p:nvSpPr>
        <p:spPr>
          <a:xfrm>
            <a:off x="680481" y="1690575"/>
            <a:ext cx="8125589" cy="3817035"/>
          </a:xfrm>
        </p:spPr>
        <p:txBody>
          <a:bodyPr/>
          <a:lstStyle/>
          <a:p>
            <a:pPr>
              <a:spcBef>
                <a:spcPct val="20000"/>
              </a:spcBef>
              <a:buFontTx/>
              <a:buChar char="•"/>
              <a:defRPr/>
            </a:pPr>
            <a:r>
              <a:rPr lang="en-US" altLang="en-US" dirty="0">
                <a:latin typeface="Arial" panose="020B0604020202020204" pitchFamily="34" charset="0"/>
                <a:cs typeface="Arial" panose="020B0604020202020204" pitchFamily="34" charset="0"/>
              </a:rPr>
              <a:t>They “Stored Up” Their Unused Wealth	.</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They “Withheld” What Others Earned.</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They “Lived Luxuriously” Not Considering The Future.</a:t>
            </a:r>
            <a:br>
              <a:rPr lang="en-US" b="1" i="0" dirty="0">
                <a:solidFill>
                  <a:srgbClr val="AA4700"/>
                </a:solidFill>
                <a:effectLst/>
                <a:latin typeface="Arial" panose="020B0604020202020204" pitchFamily="34" charset="0"/>
                <a:cs typeface="Arial" panose="020B0604020202020204" pitchFamily="34" charset="0"/>
              </a:rPr>
            </a:br>
            <a:endParaRPr lang="en-US" sz="1600"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r>
              <a:rPr lang="en-US" altLang="en-US" dirty="0">
                <a:latin typeface="Arial" panose="020B0604020202020204" pitchFamily="34" charset="0"/>
                <a:cs typeface="Arial" panose="020B0604020202020204" pitchFamily="34" charset="0"/>
              </a:rPr>
              <a:t>They Used Their Influence To Condemn The “Righteous.”</a:t>
            </a: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b="1" i="0" dirty="0">
              <a:solidFill>
                <a:srgbClr val="AA4700"/>
              </a:solidFill>
              <a:effectLst/>
              <a:latin typeface="Arial" panose="020B0604020202020204" pitchFamily="34" charset="0"/>
              <a:cs typeface="Arial" panose="020B0604020202020204" pitchFamily="34" charset="0"/>
            </a:endParaRPr>
          </a:p>
          <a:p>
            <a:pPr>
              <a:spcBef>
                <a:spcPct val="20000"/>
              </a:spcBef>
              <a:buFontTx/>
              <a:buChar char="•"/>
              <a:defRPr/>
            </a:pPr>
            <a:endParaRPr lang="en-US" dirty="0"/>
          </a:p>
        </p:txBody>
      </p:sp>
      <p:grpSp>
        <p:nvGrpSpPr>
          <p:cNvPr id="10" name="Group 9">
            <a:extLst>
              <a:ext uri="{FF2B5EF4-FFF2-40B4-BE49-F238E27FC236}">
                <a16:creationId xmlns:a16="http://schemas.microsoft.com/office/drawing/2014/main" id="{A42BA9F4-4E0E-9926-D16A-C3343D708EB0}"/>
              </a:ext>
            </a:extLst>
          </p:cNvPr>
          <p:cNvGrpSpPr/>
          <p:nvPr/>
        </p:nvGrpSpPr>
        <p:grpSpPr>
          <a:xfrm>
            <a:off x="457201" y="4084944"/>
            <a:ext cx="8348870" cy="1156907"/>
            <a:chOff x="457201" y="4084944"/>
            <a:chExt cx="8348870" cy="1156907"/>
          </a:xfrm>
        </p:grpSpPr>
        <p:sp>
          <p:nvSpPr>
            <p:cNvPr id="5" name="Rectangle 2">
              <a:extLst>
                <a:ext uri="{FF2B5EF4-FFF2-40B4-BE49-F238E27FC236}">
                  <a16:creationId xmlns:a16="http://schemas.microsoft.com/office/drawing/2014/main" id="{38180A78-C10B-5D72-AC76-A16690536911}"/>
                </a:ext>
              </a:extLst>
            </p:cNvPr>
            <p:cNvSpPr txBox="1">
              <a:spLocks noChangeArrowheads="1"/>
            </p:cNvSpPr>
            <p:nvPr/>
          </p:nvSpPr>
          <p:spPr>
            <a:xfrm>
              <a:off x="457201" y="4617697"/>
              <a:ext cx="8348870" cy="62415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1800" i="1" dirty="0">
                  <a:solidFill>
                    <a:srgbClr val="694117"/>
                  </a:solidFill>
                  <a:latin typeface="+mn-lt"/>
                </a:rPr>
                <a:t>“Humble yourselves in the presence of the Lord, </a:t>
              </a:r>
              <a:br>
                <a:rPr lang="en-US" altLang="en-US" sz="1800" i="1" dirty="0">
                  <a:solidFill>
                    <a:srgbClr val="694117"/>
                  </a:solidFill>
                  <a:latin typeface="+mn-lt"/>
                </a:rPr>
              </a:br>
              <a:r>
                <a:rPr lang="en-US" altLang="en-US" sz="1800" i="1" dirty="0">
                  <a:solidFill>
                    <a:srgbClr val="694117"/>
                  </a:solidFill>
                  <a:latin typeface="+mn-lt"/>
                </a:rPr>
                <a:t>and He will exalt you.” (4:10)</a:t>
              </a:r>
              <a:endParaRPr lang="en-US" altLang="en-US" sz="2400" i="1" dirty="0">
                <a:solidFill>
                  <a:srgbClr val="694117"/>
                </a:solidFill>
              </a:endParaRPr>
            </a:p>
          </p:txBody>
        </p:sp>
        <p:sp>
          <p:nvSpPr>
            <p:cNvPr id="6" name="Rounded Rectangle 5">
              <a:extLst>
                <a:ext uri="{FF2B5EF4-FFF2-40B4-BE49-F238E27FC236}">
                  <a16:creationId xmlns:a16="http://schemas.microsoft.com/office/drawing/2014/main" id="{EBCE0EC6-EC08-AEB7-5E76-9D60B322A6EC}"/>
                </a:ext>
              </a:extLst>
            </p:cNvPr>
            <p:cNvSpPr/>
            <p:nvPr/>
          </p:nvSpPr>
          <p:spPr>
            <a:xfrm>
              <a:off x="1329070" y="4084944"/>
              <a:ext cx="6422066" cy="460249"/>
            </a:xfrm>
            <a:prstGeom prst="roundRect">
              <a:avLst>
                <a:gd name="adj" fmla="val 50000"/>
              </a:avLst>
            </a:prstGeom>
            <a:noFill/>
            <a:ln w="25400">
              <a:solidFill>
                <a:srgbClr val="AA4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800" b="1" i="1" dirty="0">
                  <a:solidFill>
                    <a:srgbClr val="694117"/>
                  </a:solidFill>
                </a:rPr>
                <a:t>These Are </a:t>
              </a:r>
              <a:r>
                <a:rPr lang="en-US" altLang="en-US" sz="2800" b="1" i="1" dirty="0">
                  <a:solidFill>
                    <a:srgbClr val="AA4700"/>
                  </a:solidFill>
                </a:rPr>
                <a:t>Defining</a:t>
              </a:r>
              <a:r>
                <a:rPr lang="en-US" altLang="en-US" sz="2800" b="1" i="1" dirty="0">
                  <a:solidFill>
                    <a:srgbClr val="694117"/>
                  </a:solidFill>
                </a:rPr>
                <a:t> Choices</a:t>
              </a:r>
              <a:endParaRPr lang="en-US" altLang="en-US" sz="2800" i="1" dirty="0">
                <a:solidFill>
                  <a:srgbClr val="694117"/>
                </a:solidFill>
              </a:endParaRPr>
            </a:p>
          </p:txBody>
        </p:sp>
      </p:grpSp>
    </p:spTree>
    <p:extLst>
      <p:ext uri="{BB962C8B-B14F-4D97-AF65-F5344CB8AC3E}">
        <p14:creationId xmlns:p14="http://schemas.microsoft.com/office/powerpoint/2010/main" val="3314622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6C65CC9-8A81-481A-7098-7ADBB25C9A23}"/>
              </a:ext>
            </a:extLst>
          </p:cNvPr>
          <p:cNvSpPr txBox="1">
            <a:spLocks noChangeArrowheads="1"/>
          </p:cNvSpPr>
          <p:nvPr/>
        </p:nvSpPr>
        <p:spPr>
          <a:xfrm>
            <a:off x="510363" y="518929"/>
            <a:ext cx="8218967" cy="84203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b="1" dirty="0">
                <a:solidFill>
                  <a:srgbClr val="694117"/>
                </a:solidFill>
                <a:latin typeface="+mn-lt"/>
              </a:rPr>
              <a:t>JAMES CHAPTER 5: SHARE WITH CONCERN</a:t>
            </a:r>
          </a:p>
        </p:txBody>
      </p:sp>
      <p:sp>
        <p:nvSpPr>
          <p:cNvPr id="5" name="Content Placeholder 4">
            <a:extLst>
              <a:ext uri="{FF2B5EF4-FFF2-40B4-BE49-F238E27FC236}">
                <a16:creationId xmlns:a16="http://schemas.microsoft.com/office/drawing/2014/main" id="{A3288EB5-2687-D377-09F5-CA43EF0C87BC}"/>
              </a:ext>
            </a:extLst>
          </p:cNvPr>
          <p:cNvSpPr>
            <a:spLocks noGrp="1"/>
          </p:cNvSpPr>
          <p:nvPr>
            <p:ph idx="1"/>
          </p:nvPr>
        </p:nvSpPr>
        <p:spPr>
          <a:xfrm>
            <a:off x="1499190" y="1360966"/>
            <a:ext cx="6750345" cy="4092637"/>
          </a:xfrm>
        </p:spPr>
        <p:txBody>
          <a:bodyPr>
            <a:normAutofit/>
          </a:bodyPr>
          <a:lstStyle/>
          <a:p>
            <a:pPr>
              <a:spcBef>
                <a:spcPct val="10000"/>
              </a:spcBef>
              <a:defRPr/>
            </a:pPr>
            <a:r>
              <a:rPr lang="en-US" altLang="en-US" u="sng" dirty="0"/>
              <a:t>Share In Possessions (5:1-6)</a:t>
            </a:r>
            <a:endParaRPr lang="en-US" altLang="en-US" dirty="0"/>
          </a:p>
          <a:p>
            <a:pPr lvl="1">
              <a:spcBef>
                <a:spcPct val="10000"/>
              </a:spcBef>
              <a:defRPr/>
            </a:pPr>
            <a:r>
              <a:rPr lang="en-US" altLang="en-US" dirty="0"/>
              <a:t>Consternation from Wealth (5:1)</a:t>
            </a:r>
          </a:p>
          <a:p>
            <a:pPr lvl="1">
              <a:spcBef>
                <a:spcPct val="10000"/>
              </a:spcBef>
              <a:defRPr/>
            </a:pPr>
            <a:r>
              <a:rPr lang="en-US" altLang="en-US" dirty="0"/>
              <a:t>Corrosion of Wealth (5:2-3)</a:t>
            </a:r>
          </a:p>
          <a:p>
            <a:pPr lvl="1">
              <a:spcBef>
                <a:spcPct val="10000"/>
              </a:spcBef>
              <a:defRPr/>
            </a:pPr>
            <a:r>
              <a:rPr lang="en-US" altLang="en-US" dirty="0"/>
              <a:t>Condemnation in Wealth (5:4-6)</a:t>
            </a:r>
            <a:br>
              <a:rPr lang="en-US" altLang="en-US" dirty="0"/>
            </a:br>
            <a:endParaRPr lang="en-US" altLang="en-US" dirty="0"/>
          </a:p>
          <a:p>
            <a:pPr>
              <a:spcBef>
                <a:spcPct val="10000"/>
              </a:spcBef>
              <a:defRPr/>
            </a:pPr>
            <a:r>
              <a:rPr lang="en-US" altLang="en-US" u="sng" dirty="0"/>
              <a:t>Share In Patience (5:7-12)</a:t>
            </a:r>
          </a:p>
          <a:p>
            <a:pPr lvl="1">
              <a:spcBef>
                <a:spcPct val="10000"/>
              </a:spcBef>
              <a:defRPr/>
            </a:pPr>
            <a:r>
              <a:rPr lang="en-US" altLang="en-US" dirty="0"/>
              <a:t>Essence of Patience (5:7-9)</a:t>
            </a:r>
          </a:p>
          <a:p>
            <a:pPr lvl="1">
              <a:spcBef>
                <a:spcPct val="10000"/>
              </a:spcBef>
              <a:defRPr/>
            </a:pPr>
            <a:r>
              <a:rPr lang="en-US" altLang="en-US" dirty="0"/>
              <a:t>Examples of Patience (5:10-11)</a:t>
            </a:r>
          </a:p>
          <a:p>
            <a:pPr lvl="1">
              <a:spcBef>
                <a:spcPct val="10000"/>
              </a:spcBef>
              <a:defRPr/>
            </a:pPr>
            <a:r>
              <a:rPr lang="en-US" altLang="en-US" dirty="0"/>
              <a:t>Evidence of Patience (5:12)</a:t>
            </a:r>
            <a:br>
              <a:rPr lang="en-US" altLang="en-US" dirty="0"/>
            </a:br>
            <a:endParaRPr lang="en-US" altLang="en-US" dirty="0"/>
          </a:p>
          <a:p>
            <a:pPr>
              <a:spcBef>
                <a:spcPct val="10000"/>
              </a:spcBef>
              <a:defRPr/>
            </a:pPr>
            <a:r>
              <a:rPr lang="en-US" altLang="en-US" u="sng" dirty="0"/>
              <a:t>Share In Prayer (5:13-20)</a:t>
            </a:r>
          </a:p>
          <a:p>
            <a:pPr lvl="1">
              <a:spcBef>
                <a:spcPct val="10000"/>
              </a:spcBef>
              <a:defRPr/>
            </a:pPr>
            <a:r>
              <a:rPr lang="en-US" altLang="en-US" dirty="0"/>
              <a:t>Sensitivity to Needs (5:13)</a:t>
            </a:r>
          </a:p>
          <a:p>
            <a:pPr lvl="1">
              <a:spcBef>
                <a:spcPct val="10000"/>
              </a:spcBef>
              <a:defRPr/>
            </a:pPr>
            <a:r>
              <a:rPr lang="en-US" altLang="en-US" dirty="0"/>
              <a:t>Supplication for Needs (5:14-18)</a:t>
            </a:r>
          </a:p>
          <a:p>
            <a:pPr lvl="1">
              <a:spcBef>
                <a:spcPct val="10000"/>
              </a:spcBef>
              <a:defRPr/>
            </a:pPr>
            <a:r>
              <a:rPr lang="en-US" altLang="en-US" dirty="0"/>
              <a:t>Significance of Needs (5:19-20)</a:t>
            </a:r>
          </a:p>
          <a:p>
            <a:pPr marL="0" indent="0">
              <a:buNone/>
            </a:pPr>
            <a:endParaRPr lang="en-US" dirty="0"/>
          </a:p>
        </p:txBody>
      </p:sp>
      <p:sp>
        <p:nvSpPr>
          <p:cNvPr id="7" name="Rounded Rectangle 6">
            <a:extLst>
              <a:ext uri="{FF2B5EF4-FFF2-40B4-BE49-F238E27FC236}">
                <a16:creationId xmlns:a16="http://schemas.microsoft.com/office/drawing/2014/main" id="{484FEE9D-E44C-42C9-A582-F54DC924BA3B}"/>
              </a:ext>
            </a:extLst>
          </p:cNvPr>
          <p:cNvSpPr/>
          <p:nvPr/>
        </p:nvSpPr>
        <p:spPr>
          <a:xfrm>
            <a:off x="1163756" y="2689588"/>
            <a:ext cx="5436296" cy="1340153"/>
          </a:xfrm>
          <a:prstGeom prst="roundRect">
            <a:avLst/>
          </a:prstGeom>
          <a:noFill/>
          <a:ln w="31750">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99660" y="1402180"/>
            <a:ext cx="7544679" cy="3943350"/>
          </a:xfrm>
          <a:extLst>
            <a:ext uri="{FAA26D3D-D897-4be2-8F04-BA451C77F1D7}">
              <ma14:placeholderFlag xmlns:ma14="http://schemas.microsoft.com/office/mac/drawingml/2011/main" xmlns="" val="1"/>
            </a:ext>
          </a:extLst>
        </p:spPr>
        <p:txBody>
          <a:bodyPr>
            <a:normAutofit lnSpcReduction="10000"/>
          </a:bodyPr>
          <a:lstStyle/>
          <a:p>
            <a:pPr>
              <a:buFont typeface="Wingdings" pitchFamily="2" charset="2"/>
              <a:buChar char="ü"/>
              <a:defRPr/>
            </a:pPr>
            <a:r>
              <a:rPr lang="en-US" altLang="en-US" b="1" dirty="0">
                <a:solidFill>
                  <a:srgbClr val="8D501E"/>
                </a:solidFill>
              </a:rPr>
              <a:t>“Patience” </a:t>
            </a:r>
            <a:r>
              <a:rPr lang="en-US" altLang="en-US" dirty="0"/>
              <a:t>- To set the timer on our temper. (7)</a:t>
            </a:r>
          </a:p>
          <a:p>
            <a:pPr lvl="1">
              <a:defRPr/>
            </a:pPr>
            <a:r>
              <a:rPr lang="en-US" altLang="en-US" dirty="0"/>
              <a:t>1:3 (</a:t>
            </a:r>
            <a:r>
              <a:rPr lang="en-US" altLang="en-US" dirty="0" err="1"/>
              <a:t>hupomone</a:t>
            </a:r>
            <a:r>
              <a:rPr lang="en-US" altLang="en-US" dirty="0"/>
              <a:t>) Patience with things, 5:7 (</a:t>
            </a:r>
            <a:r>
              <a:rPr lang="en-US" altLang="en-US" dirty="0" err="1"/>
              <a:t>makrothumia</a:t>
            </a:r>
            <a:r>
              <a:rPr lang="en-US" altLang="en-US" dirty="0"/>
              <a:t>) with people</a:t>
            </a:r>
          </a:p>
          <a:p>
            <a:pPr>
              <a:defRPr/>
            </a:pPr>
            <a:r>
              <a:rPr lang="en-US" altLang="en-US" dirty="0"/>
              <a:t>Why? - The Lord is coming - it is at Hand! (8)</a:t>
            </a:r>
          </a:p>
          <a:p>
            <a:pPr lvl="1">
              <a:defRPr/>
            </a:pPr>
            <a:r>
              <a:rPr lang="en-US" altLang="en-US" dirty="0"/>
              <a:t>Strengthen Your Hearts (8) – Prop yourself up, make stable the inner man</a:t>
            </a:r>
          </a:p>
          <a:p>
            <a:pPr lvl="1">
              <a:defRPr/>
            </a:pPr>
            <a:r>
              <a:rPr lang="en-US" altLang="en-US" dirty="0"/>
              <a:t>He will take care of it.</a:t>
            </a:r>
          </a:p>
          <a:p>
            <a:pPr lvl="1">
              <a:defRPr/>
            </a:pPr>
            <a:r>
              <a:rPr lang="en-US" altLang="en-US" dirty="0"/>
              <a:t>His 2nd Coming Should be looked forward to (Not Dreaded)</a:t>
            </a:r>
          </a:p>
          <a:p>
            <a:pPr lvl="1">
              <a:defRPr/>
            </a:pPr>
            <a:r>
              <a:rPr lang="en-US" altLang="en-US" dirty="0"/>
              <a:t>“Coming”-Close, Presence, Proximity, Used to describe the Visit of a King</a:t>
            </a:r>
          </a:p>
          <a:p>
            <a:pPr lvl="1">
              <a:defRPr/>
            </a:pPr>
            <a:r>
              <a:rPr lang="en-US" altLang="en-US" dirty="0"/>
              <a:t>It is real, It is certain, You can trust it, You Can Look Forward to it</a:t>
            </a:r>
          </a:p>
          <a:p>
            <a:pPr>
              <a:buFont typeface="Wingdings" pitchFamily="2" charset="2"/>
              <a:buChar char="ü"/>
              <a:defRPr/>
            </a:pPr>
            <a:r>
              <a:rPr lang="en-US" altLang="en-US" b="1" dirty="0">
                <a:solidFill>
                  <a:srgbClr val="8D501E"/>
                </a:solidFill>
              </a:rPr>
              <a:t> Do Not Complain, </a:t>
            </a:r>
            <a:r>
              <a:rPr lang="en-US" altLang="en-US" dirty="0"/>
              <a:t>The Judge is “Standing at the door” (9)</a:t>
            </a:r>
          </a:p>
          <a:p>
            <a:pPr lvl="1">
              <a:defRPr/>
            </a:pPr>
            <a:r>
              <a:rPr lang="en-US" altLang="en-US" dirty="0"/>
              <a:t>Christ is near. He is in position to enter suddenly and unexpectedly</a:t>
            </a:r>
          </a:p>
          <a:p>
            <a:pPr lvl="1">
              <a:defRPr/>
            </a:pPr>
            <a:r>
              <a:rPr lang="en-US" altLang="en-US" dirty="0"/>
              <a:t>He is ready to accomplish His purpose</a:t>
            </a:r>
          </a:p>
          <a:p>
            <a:pPr lvl="1">
              <a:defRPr/>
            </a:pPr>
            <a:r>
              <a:rPr lang="en-US" altLang="en-US" dirty="0"/>
              <a:t>2 </a:t>
            </a:r>
            <a:r>
              <a:rPr lang="en-US" altLang="en-US" dirty="0" err="1"/>
              <a:t>Thess</a:t>
            </a:r>
            <a:r>
              <a:rPr lang="en-US" altLang="en-US" dirty="0"/>
              <a:t> 1:3-10 – When Persecuted – LOVE!  God will do Justice</a:t>
            </a:r>
          </a:p>
          <a:p>
            <a:pPr lvl="1">
              <a:defRPr/>
            </a:pPr>
            <a:r>
              <a:rPr lang="en-US" altLang="en-US" dirty="0"/>
              <a:t>1 Peter 4:19 – Suffering?  Trust in God!</a:t>
            </a:r>
          </a:p>
          <a:p>
            <a:pPr>
              <a:defRPr/>
            </a:pPr>
            <a:endParaRPr lang="en-US" altLang="en-US" dirty="0"/>
          </a:p>
          <a:p>
            <a:pPr>
              <a:defRPr/>
            </a:pPr>
            <a:endParaRPr lang="en-US" altLang="en-US" dirty="0"/>
          </a:p>
          <a:p>
            <a:pPr>
              <a:defRPr/>
            </a:pPr>
            <a:endParaRPr lang="en-US" altLang="en-US" dirty="0"/>
          </a:p>
          <a:p>
            <a:pPr>
              <a:defRPr/>
            </a:pPr>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Essence of Patience</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5:7-9</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 calcmode="lin" valueType="num">
                                      <p:cBhvr additive="base">
                                        <p:cTn id="43"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anim calcmode="lin" valueType="num">
                                      <p:cBhvr additive="base">
                                        <p:cTn id="47"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195">
                                            <p:txEl>
                                              <p:pRg st="10" end="10"/>
                                            </p:txEl>
                                          </p:spTgt>
                                        </p:tgtEl>
                                        <p:attrNameLst>
                                          <p:attrName>style.visibility</p:attrName>
                                        </p:attrNameLst>
                                      </p:cBhvr>
                                      <p:to>
                                        <p:strVal val="visible"/>
                                      </p:to>
                                    </p:set>
                                    <p:anim calcmode="lin" valueType="num">
                                      <p:cBhvr additive="base">
                                        <p:cTn id="51" dur="5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95">
                                            <p:txEl>
                                              <p:pRg st="11" end="11"/>
                                            </p:txEl>
                                          </p:spTgt>
                                        </p:tgtEl>
                                        <p:attrNameLst>
                                          <p:attrName>style.visibility</p:attrName>
                                        </p:attrNameLst>
                                      </p:cBhvr>
                                      <p:to>
                                        <p:strVal val="visible"/>
                                      </p:to>
                                    </p:set>
                                    <p:anim calcmode="lin" valueType="num">
                                      <p:cBhvr additive="base">
                                        <p:cTn id="55" dur="5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195">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195">
                                            <p:txEl>
                                              <p:pRg st="12" end="12"/>
                                            </p:txEl>
                                          </p:spTgt>
                                        </p:tgtEl>
                                        <p:attrNameLst>
                                          <p:attrName>style.visibility</p:attrName>
                                        </p:attrNameLst>
                                      </p:cBhvr>
                                      <p:to>
                                        <p:strVal val="visible"/>
                                      </p:to>
                                    </p:set>
                                    <p:anim calcmode="lin" valueType="num">
                                      <p:cBhvr additive="base">
                                        <p:cTn id="59" dur="500" fill="hold"/>
                                        <p:tgtEl>
                                          <p:spTgt spid="8195">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19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16DD82-18CC-AEFB-95DB-5970597AB595}"/>
              </a:ext>
            </a:extLst>
          </p:cNvPr>
          <p:cNvSpPr>
            <a:spLocks noGrp="1" noChangeArrowheads="1"/>
          </p:cNvSpPr>
          <p:nvPr>
            <p:ph type="title"/>
          </p:nvPr>
        </p:nvSpPr>
        <p:spPr>
          <a:xfrm>
            <a:off x="397565" y="0"/>
            <a:ext cx="8348870" cy="4907666"/>
          </a:xfrm>
        </p:spPr>
        <p:txBody>
          <a:bodyPr>
            <a:normAutofit/>
          </a:bodyPr>
          <a:lstStyle/>
          <a:p>
            <a:pPr algn="ctr"/>
            <a:r>
              <a:rPr lang="en-US" altLang="en-US" dirty="0">
                <a:solidFill>
                  <a:srgbClr val="694117"/>
                </a:solidFill>
              </a:rPr>
              <a:t>Common Ground Question…</a:t>
            </a:r>
            <a:br>
              <a:rPr lang="en-US" altLang="en-US" dirty="0">
                <a:solidFill>
                  <a:srgbClr val="694117"/>
                </a:solidFill>
              </a:rPr>
            </a:br>
            <a:br>
              <a:rPr lang="en-US" altLang="en-US" sz="2800" dirty="0">
                <a:solidFill>
                  <a:srgbClr val="694117"/>
                </a:solidFill>
                <a:latin typeface="+mn-lt"/>
              </a:rPr>
            </a:br>
            <a:r>
              <a:rPr lang="en-US" altLang="en-US" sz="2800" dirty="0">
                <a:solidFill>
                  <a:srgbClr val="694117"/>
                </a:solidFill>
                <a:latin typeface="+mn-lt"/>
              </a:rPr>
              <a:t>Chapter 4:14 urges us to live with the brevity of life in mind, and now chapter 5:8-9 urges us to live with the coming judgment of God in mind.</a:t>
            </a:r>
            <a:br>
              <a:rPr lang="en-US" altLang="en-US" sz="2800" dirty="0">
                <a:solidFill>
                  <a:srgbClr val="694117"/>
                </a:solidFill>
                <a:latin typeface="+mn-lt"/>
              </a:rPr>
            </a:br>
            <a:br>
              <a:rPr lang="en-US" altLang="en-US" sz="2800" dirty="0">
                <a:solidFill>
                  <a:srgbClr val="694117"/>
                </a:solidFill>
                <a:latin typeface="+mn-lt"/>
              </a:rPr>
            </a:br>
            <a:r>
              <a:rPr lang="en-US" altLang="en-US" sz="2800" dirty="0">
                <a:solidFill>
                  <a:srgbClr val="694117"/>
                </a:solidFill>
                <a:latin typeface="+mn-lt"/>
              </a:rPr>
              <a:t>Why is it important to think of </a:t>
            </a:r>
            <a:br>
              <a:rPr lang="en-US" altLang="en-US" sz="2800" dirty="0">
                <a:solidFill>
                  <a:srgbClr val="694117"/>
                </a:solidFill>
                <a:latin typeface="+mn-lt"/>
              </a:rPr>
            </a:br>
            <a:r>
              <a:rPr lang="en-US" altLang="en-US" sz="2800" dirty="0">
                <a:solidFill>
                  <a:srgbClr val="694117"/>
                </a:solidFill>
                <a:latin typeface="+mn-lt"/>
              </a:rPr>
              <a:t>Jesus’ return as very near?</a:t>
            </a:r>
            <a:endParaRPr lang="en-US" altLang="en-US" dirty="0">
              <a:solidFill>
                <a:srgbClr val="694117"/>
              </a:solidFill>
              <a:latin typeface="+mn-lt"/>
            </a:endParaRPr>
          </a:p>
        </p:txBody>
      </p:sp>
      <p:sp>
        <p:nvSpPr>
          <p:cNvPr id="5" name="Rounded Rectangle 4">
            <a:extLst>
              <a:ext uri="{FF2B5EF4-FFF2-40B4-BE49-F238E27FC236}">
                <a16:creationId xmlns:a16="http://schemas.microsoft.com/office/drawing/2014/main" id="{CC1E9F09-92FC-8AC0-72D4-456BAFCE2AD8}"/>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5:7-9</a:t>
            </a:r>
          </a:p>
        </p:txBody>
      </p:sp>
    </p:spTree>
    <p:extLst>
      <p:ext uri="{BB962C8B-B14F-4D97-AF65-F5344CB8AC3E}">
        <p14:creationId xmlns:p14="http://schemas.microsoft.com/office/powerpoint/2010/main" val="234275918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6A62D08-9019-4292-931D-24241F99EFFE}"/>
              </a:ext>
            </a:extLst>
          </p:cNvPr>
          <p:cNvSpPr>
            <a:spLocks noGrp="1" noChangeArrowheads="1"/>
          </p:cNvSpPr>
          <p:nvPr>
            <p:ph type="body" idx="1"/>
          </p:nvPr>
        </p:nvSpPr>
        <p:spPr>
          <a:xfrm>
            <a:off x="799660" y="1402180"/>
            <a:ext cx="7544679" cy="3943350"/>
          </a:xfrm>
          <a:extLst>
            <a:ext uri="{FAA26D3D-D897-4be2-8F04-BA451C77F1D7}">
              <ma14:placeholderFlag xmlns:ma14="http://schemas.microsoft.com/office/mac/drawingml/2011/main" xmlns="" val="1"/>
            </a:ext>
          </a:extLst>
        </p:spPr>
        <p:txBody>
          <a:bodyPr>
            <a:normAutofit/>
          </a:bodyPr>
          <a:lstStyle/>
          <a:p>
            <a:r>
              <a:rPr lang="en-US" altLang="en-US" sz="2400" dirty="0"/>
              <a:t>What do trials Produce?</a:t>
            </a:r>
          </a:p>
          <a:p>
            <a:pPr lvl="1"/>
            <a:r>
              <a:rPr lang="en-US" altLang="en-US" sz="2200" dirty="0"/>
              <a:t>Joy, Patience, Perfection, Wisdom, Pure Faith, Humility, Crown of Life.</a:t>
            </a:r>
          </a:p>
          <a:p>
            <a:r>
              <a:rPr lang="en-US" altLang="en-US" sz="2400" dirty="0"/>
              <a:t>Farmer - </a:t>
            </a:r>
            <a:r>
              <a:rPr lang="en-US" altLang="en-US" sz="2400" i="1" dirty="0"/>
              <a:t>Must Work and Wait to Harvest  (7-9)</a:t>
            </a:r>
          </a:p>
          <a:p>
            <a:pPr lvl="1"/>
            <a:r>
              <a:rPr lang="en-US" altLang="en-US" sz="2200" dirty="0"/>
              <a:t>The Work and the Rain must come before the Harvest.</a:t>
            </a:r>
          </a:p>
          <a:p>
            <a:pPr>
              <a:defRPr/>
            </a:pPr>
            <a:endParaRPr lang="en-US" altLang="en-US" dirty="0"/>
          </a:p>
        </p:txBody>
      </p:sp>
      <p:sp>
        <p:nvSpPr>
          <p:cNvPr id="7" name="Rectangle 2">
            <a:extLst>
              <a:ext uri="{FF2B5EF4-FFF2-40B4-BE49-F238E27FC236}">
                <a16:creationId xmlns:a16="http://schemas.microsoft.com/office/drawing/2014/main" id="{F623C686-30F5-436A-B2C6-3A2F2CB0E3E7}"/>
              </a:ext>
            </a:extLst>
          </p:cNvPr>
          <p:cNvSpPr txBox="1">
            <a:spLocks noChangeArrowheads="1"/>
          </p:cNvSpPr>
          <p:nvPr/>
        </p:nvSpPr>
        <p:spPr>
          <a:xfrm>
            <a:off x="457201" y="574162"/>
            <a:ext cx="8348870" cy="8280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solidFill>
                  <a:srgbClr val="694117"/>
                </a:solidFill>
              </a:rPr>
              <a:t>Examples of Patience</a:t>
            </a:r>
          </a:p>
        </p:txBody>
      </p:sp>
      <p:sp>
        <p:nvSpPr>
          <p:cNvPr id="8" name="Rounded Rectangle 7">
            <a:extLst>
              <a:ext uri="{FF2B5EF4-FFF2-40B4-BE49-F238E27FC236}">
                <a16:creationId xmlns:a16="http://schemas.microsoft.com/office/drawing/2014/main" id="{32FA4015-E44E-3860-476B-A034D25C6BE4}"/>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5:10-11</a:t>
            </a:r>
          </a:p>
        </p:txBody>
      </p:sp>
    </p:spTree>
    <p:extLst>
      <p:ext uri="{BB962C8B-B14F-4D97-AF65-F5344CB8AC3E}">
        <p14:creationId xmlns:p14="http://schemas.microsoft.com/office/powerpoint/2010/main" val="4269209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16DD82-18CC-AEFB-95DB-5970597AB595}"/>
              </a:ext>
            </a:extLst>
          </p:cNvPr>
          <p:cNvSpPr>
            <a:spLocks noGrp="1" noChangeArrowheads="1"/>
          </p:cNvSpPr>
          <p:nvPr>
            <p:ph type="title"/>
          </p:nvPr>
        </p:nvSpPr>
        <p:spPr>
          <a:xfrm>
            <a:off x="219919" y="756481"/>
            <a:ext cx="3255925" cy="4884516"/>
          </a:xfrm>
        </p:spPr>
        <p:txBody>
          <a:bodyPr>
            <a:normAutofit/>
          </a:bodyPr>
          <a:lstStyle/>
          <a:p>
            <a:pPr algn="ctr"/>
            <a:r>
              <a:rPr lang="en-US" altLang="en-US" dirty="0">
                <a:solidFill>
                  <a:srgbClr val="694117"/>
                </a:solidFill>
              </a:rPr>
              <a:t>Common Ground Question…</a:t>
            </a:r>
            <a:br>
              <a:rPr lang="en-US" altLang="en-US" dirty="0">
                <a:solidFill>
                  <a:srgbClr val="694117"/>
                </a:solidFill>
              </a:rPr>
            </a:br>
            <a:br>
              <a:rPr lang="en-US" altLang="en-US" sz="2800" dirty="0">
                <a:solidFill>
                  <a:srgbClr val="694117"/>
                </a:solidFill>
                <a:latin typeface="+mn-lt"/>
              </a:rPr>
            </a:br>
            <a:r>
              <a:rPr lang="en-US" altLang="en-US" sz="2800" dirty="0">
                <a:solidFill>
                  <a:srgbClr val="694117"/>
                </a:solidFill>
                <a:latin typeface="+mn-lt"/>
              </a:rPr>
              <a:t>What “early” and “late” rains do we often need to wait for in our relationships,</a:t>
            </a:r>
            <a:br>
              <a:rPr lang="en-US" altLang="en-US" sz="2800" dirty="0">
                <a:solidFill>
                  <a:srgbClr val="694117"/>
                </a:solidFill>
                <a:latin typeface="+mn-lt"/>
              </a:rPr>
            </a:br>
            <a:r>
              <a:rPr lang="en-US" altLang="en-US" sz="2800" dirty="0">
                <a:solidFill>
                  <a:srgbClr val="694117"/>
                </a:solidFill>
                <a:latin typeface="+mn-lt"/>
              </a:rPr>
              <a:t>work lives, education?</a:t>
            </a:r>
            <a:br>
              <a:rPr lang="en-US" altLang="en-US" sz="2800" dirty="0">
                <a:solidFill>
                  <a:srgbClr val="694117"/>
                </a:solidFill>
                <a:latin typeface="+mn-lt"/>
              </a:rPr>
            </a:br>
            <a:endParaRPr lang="en-US" altLang="en-US" dirty="0">
              <a:solidFill>
                <a:srgbClr val="694117"/>
              </a:solidFill>
              <a:latin typeface="+mn-lt"/>
            </a:endParaRPr>
          </a:p>
        </p:txBody>
      </p:sp>
      <p:sp>
        <p:nvSpPr>
          <p:cNvPr id="5" name="Rounded Rectangle 4">
            <a:extLst>
              <a:ext uri="{FF2B5EF4-FFF2-40B4-BE49-F238E27FC236}">
                <a16:creationId xmlns:a16="http://schemas.microsoft.com/office/drawing/2014/main" id="{CC1E9F09-92FC-8AC0-72D4-456BAFCE2AD8}"/>
              </a:ext>
            </a:extLst>
          </p:cNvPr>
          <p:cNvSpPr/>
          <p:nvPr/>
        </p:nvSpPr>
        <p:spPr>
          <a:xfrm>
            <a:off x="371836" y="480459"/>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5:7-12</a:t>
            </a:r>
          </a:p>
        </p:txBody>
      </p:sp>
      <p:pic>
        <p:nvPicPr>
          <p:cNvPr id="3" name="Picture 2" descr="A person watering a tree with a shadow&#10;&#10;Description automatically generated">
            <a:extLst>
              <a:ext uri="{FF2B5EF4-FFF2-40B4-BE49-F238E27FC236}">
                <a16:creationId xmlns:a16="http://schemas.microsoft.com/office/drawing/2014/main" id="{E8FBFB2E-F89C-4EE3-8D77-997C34336A03}"/>
              </a:ext>
            </a:extLst>
          </p:cNvPr>
          <p:cNvPicPr>
            <a:picLocks noChangeAspect="1"/>
          </p:cNvPicPr>
          <p:nvPr/>
        </p:nvPicPr>
        <p:blipFill>
          <a:blip r:embed="rId3"/>
          <a:stretch>
            <a:fillRect/>
          </a:stretch>
        </p:blipFill>
        <p:spPr>
          <a:xfrm>
            <a:off x="3475844" y="0"/>
            <a:ext cx="5668156" cy="5715000"/>
          </a:xfrm>
          <a:prstGeom prst="rect">
            <a:avLst/>
          </a:prstGeom>
        </p:spPr>
      </p:pic>
    </p:spTree>
    <p:extLst>
      <p:ext uri="{BB962C8B-B14F-4D97-AF65-F5344CB8AC3E}">
        <p14:creationId xmlns:p14="http://schemas.microsoft.com/office/powerpoint/2010/main" val="1253341940"/>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2781</TotalTime>
  <Words>3971</Words>
  <Application>Microsoft Macintosh PowerPoint</Application>
  <PresentationFormat>On-screen Show (16:10)</PresentationFormat>
  <Paragraphs>293</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Papyrus</vt:lpstr>
      <vt:lpstr>system-ui</vt:lpstr>
      <vt:lpstr>Times New Roman</vt:lpstr>
      <vt:lpstr>Wingdings</vt:lpstr>
      <vt:lpstr>Office Theme</vt:lpstr>
      <vt:lpstr>Common Ground Question…   In a fast-paced world where instant gratification  is often emphasized, why do you think patience  is still considered such a valuable virtue?</vt:lpstr>
      <vt:lpstr>PowerPoint Presentation</vt:lpstr>
      <vt:lpstr>OUTLINE OF JAMES</vt:lpstr>
      <vt:lpstr>PowerPoint Presentation</vt:lpstr>
      <vt:lpstr>PowerPoint Presentation</vt:lpstr>
      <vt:lpstr>PowerPoint Presentation</vt:lpstr>
      <vt:lpstr>Common Ground Question…  Chapter 4:14 urges us to live with the brevity of life in mind, and now chapter 5:8-9 urges us to live with the coming judgment of God in mind.  Why is it important to think of  Jesus’ return as very near?</vt:lpstr>
      <vt:lpstr>PowerPoint Presentation</vt:lpstr>
      <vt:lpstr>Common Ground Question…  What “early” and “late” rains do we often need to wait for in our relationships, work lives, education? </vt:lpstr>
      <vt:lpstr>PowerPoint Presentation</vt:lpstr>
      <vt:lpstr>PowerPoint Presentation</vt:lpstr>
      <vt:lpstr>PowerPoint Presentation</vt:lpstr>
      <vt:lpstr>Common Ground Question…   James connects patience to the nearness of God, judgment of God, and the compassion/mercy of God.  So why should it be even easier  for Christians to be patient than unbelievers?</vt:lpstr>
      <vt:lpstr>PowerPoint Presentation</vt:lpstr>
      <vt:lpstr>PowerPoint Presentation</vt:lpstr>
      <vt:lpstr>Preparing For Our Next Class…   Rather than saying something we are going to regret, what should a Christian be doing while  they are waiting on the Lord?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Phillip Shumake</dc:creator>
  <cp:lastModifiedBy>Phillip Shumake</cp:lastModifiedBy>
  <cp:revision>214</cp:revision>
  <cp:lastPrinted>2023-08-16T12:45:35Z</cp:lastPrinted>
  <dcterms:created xsi:type="dcterms:W3CDTF">2023-07-26T01:51:16Z</dcterms:created>
  <dcterms:modified xsi:type="dcterms:W3CDTF">2023-08-30T18:19:19Z</dcterms:modified>
</cp:coreProperties>
</file>