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337" r:id="rId2"/>
    <p:sldId id="256" r:id="rId3"/>
    <p:sldId id="359" r:id="rId4"/>
    <p:sldId id="334" r:id="rId5"/>
    <p:sldId id="343" r:id="rId6"/>
    <p:sldId id="340" r:id="rId7"/>
    <p:sldId id="335" r:id="rId8"/>
    <p:sldId id="336" r:id="rId9"/>
    <p:sldId id="341" r:id="rId10"/>
    <p:sldId id="332" r:id="rId11"/>
    <p:sldId id="338" r:id="rId12"/>
    <p:sldId id="370" r:id="rId13"/>
    <p:sldId id="260" r:id="rId14"/>
    <p:sldId id="262"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645E"/>
    <a:srgbClr val="E3D5B7"/>
    <a:srgbClr val="694116"/>
    <a:srgbClr val="8D501E"/>
    <a:srgbClr val="A55C26"/>
    <a:srgbClr val="D9953B"/>
    <a:srgbClr val="AA4700"/>
    <a:srgbClr val="A67531"/>
    <a:srgbClr val="B68035"/>
    <a:srgbClr val="BE9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9"/>
    <p:restoredTop sz="79116"/>
  </p:normalViewPr>
  <p:slideViewPr>
    <p:cSldViewPr snapToGrid="0">
      <p:cViewPr varScale="1">
        <p:scale>
          <a:sx n="120" d="100"/>
          <a:sy n="120" d="100"/>
        </p:scale>
        <p:origin x="840" y="168"/>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B1B5F0A7-CD49-3242-8D3D-16DEA19808CF}" type="datetimeFigureOut">
              <a:rPr lang="en-US" smtClean="0"/>
              <a:t>8/15/23</a:t>
            </a:fld>
            <a:endParaRPr lang="en-US"/>
          </a:p>
        </p:txBody>
      </p:sp>
      <p:sp>
        <p:nvSpPr>
          <p:cNvPr id="4" name="Slide Image Placeholder 3"/>
          <p:cNvSpPr>
            <a:spLocks noGrp="1" noRot="1" noChangeAspect="1"/>
          </p:cNvSpPr>
          <p:nvPr>
            <p:ph type="sldImg" idx="2"/>
          </p:nvPr>
        </p:nvSpPr>
        <p:spPr>
          <a:xfrm>
            <a:off x="960438" y="2286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10817" y="3544890"/>
            <a:ext cx="6056243" cy="536971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172202" y="609601"/>
            <a:ext cx="684213" cy="458787"/>
          </a:xfrm>
          <a:prstGeom prst="rect">
            <a:avLst/>
          </a:prstGeom>
        </p:spPr>
        <p:txBody>
          <a:bodyPr vert="horz" lIns="91440" tIns="45720" rIns="91440" bIns="45720" rtlCol="0" anchor="b"/>
          <a:lstStyle>
            <a:lvl1pPr algn="r">
              <a:defRPr sz="1200"/>
            </a:lvl1pPr>
          </a:lstStyle>
          <a:p>
            <a:fld id="{C47CF004-168E-6541-A38A-F7F5D3ED6152}" type="slidenum">
              <a:rPr lang="en-US" smtClean="0"/>
              <a:t>‹#›</a:t>
            </a:fld>
            <a:endParaRPr lang="en-US"/>
          </a:p>
        </p:txBody>
      </p:sp>
    </p:spTree>
    <p:extLst>
      <p:ext uri="{BB962C8B-B14F-4D97-AF65-F5344CB8AC3E}">
        <p14:creationId xmlns:p14="http://schemas.microsoft.com/office/powerpoint/2010/main" val="690297273"/>
      </p:ext>
    </p:extLst>
  </p:cSld>
  <p:clrMap bg1="lt1" tx1="dk1" bg2="lt2" tx2="dk2" accent1="accent1" accent2="accent2" accent3="accent3" accent4="accent4" accent5="accent5" accent6="accent6" hlink="hlink" folHlink="folHlink"/>
  <p:notesStyle>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Wisdom = 4 Times</a:t>
            </a:r>
          </a:p>
          <a:p>
            <a:r>
              <a:rPr lang="en-US" dirty="0"/>
              <a:t>Gentle = 2 Times</a:t>
            </a:r>
          </a:p>
          <a:p>
            <a:r>
              <a:rPr lang="en-US" dirty="0"/>
              <a:t>Peace = 3 Times</a:t>
            </a:r>
          </a:p>
          <a:p>
            <a:endParaRPr lang="en-US" dirty="0"/>
          </a:p>
          <a:p>
            <a:r>
              <a:rPr lang="en-US" dirty="0"/>
              <a:t>*Because wisdom is his subject.</a:t>
            </a:r>
          </a:p>
          <a:p>
            <a:r>
              <a:rPr lang="en-US" dirty="0"/>
              <a:t>*Because TRUE wisdom requires gentleness and peace.</a:t>
            </a:r>
          </a:p>
          <a:p>
            <a:r>
              <a:rPr lang="en-US" dirty="0"/>
              <a:t>*</a:t>
            </a:r>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1</a:t>
            </a:fld>
            <a:endParaRPr lang="en-US"/>
          </a:p>
        </p:txBody>
      </p:sp>
    </p:spTree>
    <p:extLst>
      <p:ext uri="{BB962C8B-B14F-4D97-AF65-F5344CB8AC3E}">
        <p14:creationId xmlns:p14="http://schemas.microsoft.com/office/powerpoint/2010/main" val="1382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10</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017713"/>
            <a:ext cx="5943600" cy="6699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endParaRPr lang="en-US" altLang="en-US" dirty="0">
              <a:latin typeface="Times New Roman" charset="0"/>
            </a:endParaRPr>
          </a:p>
        </p:txBody>
      </p:sp>
      <p:sp>
        <p:nvSpPr>
          <p:cNvPr id="23556" name="Text Box 4"/>
          <p:cNvSpPr txBox="1">
            <a:spLocks noChangeArrowheads="1"/>
          </p:cNvSpPr>
          <p:nvPr/>
        </p:nvSpPr>
        <p:spPr bwMode="auto">
          <a:xfrm>
            <a:off x="3505202" y="477841"/>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190076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11</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017713"/>
            <a:ext cx="5943600" cy="6699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 typeface="Arial" panose="020B0604020202020204" pitchFamily="34" charset="0"/>
              <a:buNone/>
            </a:pPr>
            <a:r>
              <a:rPr lang="en-US" altLang="en-US" dirty="0">
                <a:latin typeface="Times New Roman" charset="0"/>
              </a:rPr>
              <a:t>Compound Word – to be a friend of honor…. From a love of honor to strive to bring something to pass (not just the praise of men, but the approval of God.).  To aim for…</a:t>
            </a:r>
          </a:p>
          <a:p>
            <a:pPr marL="0" indent="0">
              <a:lnSpc>
                <a:spcPct val="90000"/>
              </a:lnSpc>
              <a:buFont typeface="Arial" panose="020B0604020202020204" pitchFamily="34" charset="0"/>
              <a:buNone/>
            </a:pPr>
            <a:endParaRPr lang="en-US" altLang="en-US" dirty="0">
              <a:latin typeface="Times New Roman" charset="0"/>
            </a:endParaRPr>
          </a:p>
          <a:p>
            <a:pPr marL="0" indent="0">
              <a:lnSpc>
                <a:spcPct val="90000"/>
              </a:lnSpc>
              <a:buFont typeface="Arial" panose="020B0604020202020204" pitchFamily="34" charset="0"/>
              <a:buNone/>
            </a:pPr>
            <a:r>
              <a:rPr lang="en-US" altLang="en-US" dirty="0">
                <a:latin typeface="Times New Roman" charset="0"/>
              </a:rPr>
              <a:t>More about “Stiving” – being diligent than about selfishness or personal glory.</a:t>
            </a:r>
          </a:p>
          <a:p>
            <a:pPr marL="0" indent="0">
              <a:lnSpc>
                <a:spcPct val="90000"/>
              </a:lnSpc>
              <a:buFont typeface="Arial" panose="020B0604020202020204" pitchFamily="34" charset="0"/>
              <a:buNone/>
            </a:pPr>
            <a:endParaRPr lang="en-US" altLang="en-US" dirty="0">
              <a:latin typeface="Times New Roman" charset="0"/>
            </a:endParaRPr>
          </a:p>
          <a:p>
            <a:pPr marL="0" indent="0">
              <a:lnSpc>
                <a:spcPct val="90000"/>
              </a:lnSpc>
              <a:buFont typeface="Arial" panose="020B0604020202020204" pitchFamily="34" charset="0"/>
              <a:buNone/>
            </a:pPr>
            <a:r>
              <a:rPr lang="en-US" altLang="en-US" dirty="0">
                <a:latin typeface="Times New Roman" charset="0"/>
              </a:rPr>
              <a:t>Strong Contrast with James 3 – selfish ambition:  </a:t>
            </a:r>
          </a:p>
          <a:p>
            <a:pPr algn="l"/>
            <a:r>
              <a:rPr lang="en-US" b="0" i="0" dirty="0">
                <a:solidFill>
                  <a:srgbClr val="000000"/>
                </a:solidFill>
                <a:effectLst/>
                <a:latin typeface="arial" panose="020B0604020202020204" pitchFamily="34" charset="0"/>
              </a:rPr>
              <a:t>electioneering or intriguing for office</a:t>
            </a:r>
          </a:p>
          <a:p>
            <a:pPr algn="l">
              <a:buFont typeface="+mj-lt"/>
              <a:buAutoNum type="arabicPeriod"/>
            </a:pPr>
            <a:r>
              <a:rPr lang="en-US" b="0" i="0" dirty="0">
                <a:solidFill>
                  <a:srgbClr val="000000"/>
                </a:solidFill>
                <a:effectLst/>
                <a:latin typeface="arial" panose="020B0604020202020204" pitchFamily="34" charset="0"/>
              </a:rPr>
              <a:t>apparently, in the NT a courting distinction, a desire to put one's self forward, a partisan and fractious spirit which does not disdain low arts</a:t>
            </a:r>
          </a:p>
          <a:p>
            <a:pPr algn="l">
              <a:buFont typeface="+mj-lt"/>
              <a:buAutoNum type="arabicPeriod"/>
            </a:pPr>
            <a:r>
              <a:rPr lang="en-US" b="0" i="0" dirty="0">
                <a:solidFill>
                  <a:srgbClr val="000000"/>
                </a:solidFill>
                <a:effectLst/>
                <a:latin typeface="arial" panose="020B0604020202020204" pitchFamily="34" charset="0"/>
              </a:rPr>
              <a:t>partisanship, fractiousness</a:t>
            </a:r>
          </a:p>
          <a:p>
            <a:pPr algn="l">
              <a:buFont typeface="+mj-lt"/>
              <a:buNone/>
            </a:pPr>
            <a:endParaRPr lang="en-US" b="0" i="0" dirty="0">
              <a:solidFill>
                <a:srgbClr val="000000"/>
              </a:solidFill>
              <a:effectLst/>
              <a:latin typeface="arial" panose="020B0604020202020204" pitchFamily="34" charset="0"/>
            </a:endParaRPr>
          </a:p>
          <a:p>
            <a:pPr algn="l">
              <a:buFont typeface="+mj-lt"/>
              <a:buAutoNum type="arabicPeriod"/>
            </a:pPr>
            <a:endParaRPr lang="en-US" b="0" i="0" dirty="0">
              <a:solidFill>
                <a:srgbClr val="000000"/>
              </a:solidFill>
              <a:effectLst/>
              <a:latin typeface="arial" panose="020B0604020202020204" pitchFamily="34" charset="0"/>
            </a:endParaRPr>
          </a:p>
          <a:p>
            <a:pPr algn="l">
              <a:buFont typeface="+mj-lt"/>
              <a:buNone/>
            </a:pPr>
            <a:r>
              <a:rPr lang="en-US" b="0" i="0" dirty="0">
                <a:solidFill>
                  <a:srgbClr val="000000"/>
                </a:solidFill>
                <a:effectLst/>
                <a:latin typeface="arial" panose="020B0604020202020204" pitchFamily="34" charset="0"/>
              </a:rPr>
              <a:t>DISCUSSION:  What qualities of Godly aspirations do you see that are different from selfish ambition?</a:t>
            </a: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THERE ARE 3 PILLARS to Godly Aspirations….</a:t>
            </a:r>
            <a:br>
              <a:rPr lang="en-US" b="0" i="0" dirty="0">
                <a:solidFill>
                  <a:srgbClr val="000000"/>
                </a:solidFill>
                <a:effectLst/>
                <a:latin typeface="arial" panose="020B0604020202020204" pitchFamily="34" charset="0"/>
              </a:rPr>
            </a:br>
            <a:endParaRPr lang="en-US" b="0" i="0" dirty="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en-US" b="0" i="0" dirty="0">
                <a:solidFill>
                  <a:srgbClr val="000000"/>
                </a:solidFill>
                <a:effectLst/>
                <a:latin typeface="arial" panose="020B0604020202020204" pitchFamily="34" charset="0"/>
              </a:rPr>
              <a:t>To Do God’s Will – Not my own agenda.</a:t>
            </a:r>
          </a:p>
          <a:p>
            <a:pPr marL="285750" indent="-285750" algn="l">
              <a:buFont typeface="Arial" panose="020B0604020202020204" pitchFamily="34" charset="0"/>
              <a:buChar char="•"/>
            </a:pPr>
            <a:r>
              <a:rPr lang="en-US" b="0" i="0" dirty="0">
                <a:solidFill>
                  <a:srgbClr val="000000"/>
                </a:solidFill>
                <a:effectLst/>
                <a:latin typeface="arial" panose="020B0604020202020204" pitchFamily="34" charset="0"/>
              </a:rPr>
              <a:t>To Help Others – Not self-serving.</a:t>
            </a:r>
          </a:p>
          <a:p>
            <a:pPr marL="285750" marR="0" lvl="0" indent="-285750" algn="l" defTabSz="71323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rial" panose="020B0604020202020204" pitchFamily="34" charset="0"/>
              </a:rPr>
              <a:t>To Avoid Laziness, But Willing To Expend Your Energy Sacrificially, Doing Things That Are Good &amp; Right &amp; Noble.</a:t>
            </a:r>
          </a:p>
          <a:p>
            <a:pPr marL="285750" indent="-285750" algn="l">
              <a:buFont typeface="Arial" panose="020B0604020202020204" pitchFamily="34" charset="0"/>
              <a:buChar char="•"/>
            </a:pPr>
            <a:endParaRPr lang="en-US" b="0" i="0" dirty="0">
              <a:solidFill>
                <a:srgbClr val="000000"/>
              </a:solidFill>
              <a:effectLst/>
              <a:latin typeface="arial" panose="020B0604020202020204" pitchFamily="34" charset="0"/>
            </a:endParaRPr>
          </a:p>
          <a:p>
            <a:pPr marL="0" indent="0">
              <a:lnSpc>
                <a:spcPct val="90000"/>
              </a:lnSpc>
              <a:buFont typeface="Arial" panose="020B0604020202020204" pitchFamily="34" charset="0"/>
              <a:buNone/>
            </a:pPr>
            <a:endParaRPr lang="en-US" altLang="en-US" dirty="0">
              <a:latin typeface="Times New Roman" charset="0"/>
            </a:endParaRPr>
          </a:p>
        </p:txBody>
      </p:sp>
      <p:sp>
        <p:nvSpPr>
          <p:cNvPr id="23556" name="Text Box 4"/>
          <p:cNvSpPr txBox="1">
            <a:spLocks noChangeArrowheads="1"/>
          </p:cNvSpPr>
          <p:nvPr/>
        </p:nvSpPr>
        <p:spPr bwMode="auto">
          <a:xfrm>
            <a:off x="3505202" y="477841"/>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628808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F7ED872-66F2-4A9F-B8D6-80B316195E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panose="020B0604020202020204" pitchFamily="34" charset="0"/>
              </a:defRPr>
            </a:lvl1pPr>
            <a:lvl2pPr marL="742950" indent="-285750">
              <a:defRPr sz="3600" b="1">
                <a:solidFill>
                  <a:schemeClr val="tx2"/>
                </a:solidFill>
                <a:latin typeface="Arial" panose="020B0604020202020204" pitchFamily="34" charset="0"/>
              </a:defRPr>
            </a:lvl2pPr>
            <a:lvl3pPr marL="1143000" indent="-228600">
              <a:defRPr sz="3600" b="1">
                <a:solidFill>
                  <a:schemeClr val="tx2"/>
                </a:solidFill>
                <a:latin typeface="Arial" panose="020B0604020202020204" pitchFamily="34" charset="0"/>
              </a:defRPr>
            </a:lvl3pPr>
            <a:lvl4pPr marL="1600200" indent="-228600">
              <a:defRPr sz="3600" b="1">
                <a:solidFill>
                  <a:schemeClr val="tx2"/>
                </a:solidFill>
                <a:latin typeface="Arial" panose="020B0604020202020204" pitchFamily="34" charset="0"/>
              </a:defRPr>
            </a:lvl4pPr>
            <a:lvl5pPr marL="2057400" indent="-228600">
              <a:defRPr sz="3600" b="1">
                <a:solidFill>
                  <a:schemeClr val="tx2"/>
                </a:solidFill>
                <a:latin typeface="Arial" panose="020B0604020202020204" pitchFamily="34" charset="0"/>
              </a:defRPr>
            </a:lvl5pPr>
            <a:lvl6pPr marL="2514600" indent="-228600" eaLnBrk="0" fontAlgn="base" hangingPunct="0">
              <a:spcBef>
                <a:spcPct val="0"/>
              </a:spcBef>
              <a:spcAft>
                <a:spcPct val="0"/>
              </a:spcAft>
              <a:defRPr sz="3600" b="1">
                <a:solidFill>
                  <a:schemeClr val="tx2"/>
                </a:solidFill>
                <a:latin typeface="Arial" panose="020B0604020202020204" pitchFamily="34" charset="0"/>
              </a:defRPr>
            </a:lvl6pPr>
            <a:lvl7pPr marL="2971800" indent="-228600" eaLnBrk="0" fontAlgn="base" hangingPunct="0">
              <a:spcBef>
                <a:spcPct val="0"/>
              </a:spcBef>
              <a:spcAft>
                <a:spcPct val="0"/>
              </a:spcAft>
              <a:defRPr sz="3600" b="1">
                <a:solidFill>
                  <a:schemeClr val="tx2"/>
                </a:solidFill>
                <a:latin typeface="Arial" panose="020B0604020202020204" pitchFamily="34" charset="0"/>
              </a:defRPr>
            </a:lvl7pPr>
            <a:lvl8pPr marL="3429000" indent="-228600" eaLnBrk="0" fontAlgn="base" hangingPunct="0">
              <a:spcBef>
                <a:spcPct val="0"/>
              </a:spcBef>
              <a:spcAft>
                <a:spcPct val="0"/>
              </a:spcAft>
              <a:defRPr sz="3600" b="1">
                <a:solidFill>
                  <a:schemeClr val="tx2"/>
                </a:solidFill>
                <a:latin typeface="Arial" panose="020B0604020202020204" pitchFamily="34" charset="0"/>
              </a:defRPr>
            </a:lvl8pPr>
            <a:lvl9pPr marL="3886200" indent="-228600" eaLnBrk="0" fontAlgn="base" hangingPunct="0">
              <a:spcBef>
                <a:spcPct val="0"/>
              </a:spcBef>
              <a:spcAft>
                <a:spcPct val="0"/>
              </a:spcAft>
              <a:defRPr sz="3600" b="1">
                <a:solidFill>
                  <a:schemeClr val="tx2"/>
                </a:solidFill>
                <a:latin typeface="Arial" panose="020B0604020202020204" pitchFamily="34" charset="0"/>
              </a:defRPr>
            </a:lvl9pPr>
          </a:lstStyle>
          <a:p>
            <a:fld id="{963B73D5-BA81-4BA9-84E6-A69533EB6C40}" type="slidenum">
              <a:rPr lang="en-US" altLang="en-US" sz="1200" smtClean="0"/>
              <a:pPr/>
              <a:t>12</a:t>
            </a:fld>
            <a:endParaRPr lang="en-US" altLang="en-US" sz="1200"/>
          </a:p>
        </p:txBody>
      </p:sp>
      <p:sp>
        <p:nvSpPr>
          <p:cNvPr id="39938" name="Rectangle 2">
            <a:extLst>
              <a:ext uri="{FF2B5EF4-FFF2-40B4-BE49-F238E27FC236}">
                <a16:creationId xmlns:a16="http://schemas.microsoft.com/office/drawing/2014/main" id="{8BAB3C37-214A-4891-A07F-F1D1975ADDB9}"/>
              </a:ext>
            </a:extLst>
          </p:cNvPr>
          <p:cNvSpPr>
            <a:spLocks noGrp="1" noRot="1" noChangeAspect="1" noChangeArrowheads="1" noTextEdit="1"/>
          </p:cNvSpPr>
          <p:nvPr>
            <p:ph type="sldImg"/>
          </p:nvPr>
        </p:nvSpPr>
        <p:spPr>
          <a:xfrm>
            <a:off x="280988" y="228600"/>
            <a:ext cx="4011612" cy="2506663"/>
          </a:xfrm>
          <a:ln/>
        </p:spPr>
      </p:sp>
      <p:sp>
        <p:nvSpPr>
          <p:cNvPr id="39939" name="Rectangle 3">
            <a:extLst>
              <a:ext uri="{FF2B5EF4-FFF2-40B4-BE49-F238E27FC236}">
                <a16:creationId xmlns:a16="http://schemas.microsoft.com/office/drawing/2014/main" id="{D48314B7-9B3A-4ADE-80C8-1393A455BDAA}"/>
              </a:ext>
            </a:extLst>
          </p:cNvPr>
          <p:cNvSpPr>
            <a:spLocks noGrp="1" noChangeArrowheads="1"/>
          </p:cNvSpPr>
          <p:nvPr>
            <p:ph type="body" idx="1"/>
          </p:nvPr>
        </p:nvSpPr>
        <p:spPr>
          <a:xfrm>
            <a:off x="533400" y="2811463"/>
            <a:ext cx="6096000" cy="5849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VERSE 17:</a:t>
            </a:r>
          </a:p>
          <a:p>
            <a:r>
              <a:rPr lang="en-US" altLang="en-US" b="1" u="sng"/>
              <a:t>FIRST </a:t>
            </a:r>
            <a:r>
              <a:rPr lang="en-US" altLang="en-US"/>
              <a:t>– Above all and everything else heavenly wisdom is pure.  The other qualities are secondary outgrowths of this primary quality.</a:t>
            </a:r>
          </a:p>
          <a:p>
            <a:r>
              <a:rPr lang="en-US" altLang="en-US" b="1" u="sng"/>
              <a:t>PURE (hognos)</a:t>
            </a:r>
            <a:r>
              <a:rPr lang="en-US" altLang="en-US"/>
              <a:t> – not contaminated or poluted, without fault.</a:t>
            </a:r>
          </a:p>
          <a:p>
            <a:pPr lvl="1">
              <a:buFontTx/>
              <a:buChar char="•"/>
            </a:pPr>
            <a:r>
              <a:rPr lang="en-US" altLang="en-US"/>
              <a:t>It carries with it the idea of (1) moral cleanness, and (2) Singleness of Motive.</a:t>
            </a:r>
          </a:p>
          <a:p>
            <a:pPr lvl="1">
              <a:buFontTx/>
              <a:buChar char="•"/>
            </a:pPr>
            <a:r>
              <a:rPr lang="en-US" altLang="en-US"/>
              <a:t>Matt 5:8 – Blessed are the pure in heart…</a:t>
            </a:r>
          </a:p>
          <a:p>
            <a:r>
              <a:rPr lang="en-US" altLang="en-US" b="1" u="sng"/>
              <a:t>MORAL CLEANNESS</a:t>
            </a:r>
            <a:r>
              <a:rPr lang="en-US" altLang="en-US"/>
              <a:t> – no way to be truly moral or ethical without a pure heart.</a:t>
            </a:r>
          </a:p>
          <a:p>
            <a:pPr lvl="1">
              <a:buFontTx/>
              <a:buChar char="•"/>
            </a:pPr>
            <a:r>
              <a:rPr lang="en-US" altLang="en-US">
                <a:solidFill>
                  <a:srgbClr val="FF0000"/>
                </a:solidFill>
              </a:rPr>
              <a:t>Phil 4:8-9 – Think on the right things</a:t>
            </a:r>
          </a:p>
          <a:p>
            <a:pPr lvl="1">
              <a:buFontTx/>
              <a:buChar char="•"/>
            </a:pPr>
            <a:r>
              <a:rPr lang="en-US" altLang="en-US">
                <a:solidFill>
                  <a:srgbClr val="FF0000"/>
                </a:solidFill>
              </a:rPr>
              <a:t>Col 3:1-2 – Love the right things</a:t>
            </a:r>
          </a:p>
          <a:p>
            <a:pPr lvl="1">
              <a:buFontTx/>
              <a:buChar char="•"/>
            </a:pPr>
            <a:r>
              <a:rPr lang="en-US" altLang="en-US">
                <a:solidFill>
                  <a:srgbClr val="FF0000"/>
                </a:solidFill>
              </a:rPr>
              <a:t>Phil 3:13-14 – Purpose the right things</a:t>
            </a:r>
          </a:p>
          <a:p>
            <a:r>
              <a:rPr lang="en-US" altLang="en-US" b="1" u="sng"/>
              <a:t>SINGLENESS OF MOTIVE</a:t>
            </a:r>
            <a:r>
              <a:rPr lang="en-US" altLang="en-US"/>
              <a:t> – the word for pure also meant metal without alloy, unmixed, single.</a:t>
            </a:r>
          </a:p>
          <a:p>
            <a:pPr lvl="1">
              <a:buFontTx/>
              <a:buChar char="•"/>
            </a:pPr>
            <a:r>
              <a:rPr lang="en-US" altLang="en-US"/>
              <a:t>Everything we do should be done to please God</a:t>
            </a:r>
          </a:p>
          <a:p>
            <a:r>
              <a:rPr lang="en-US" altLang="en-US" b="1" u="sng"/>
              <a:t>PEACEABLE </a:t>
            </a:r>
            <a:r>
              <a:rPr lang="en-US" altLang="en-US"/>
              <a:t>– (epeita eirenike) – it not only loves peace, but it is the disposition to produce and maintain peace.</a:t>
            </a:r>
          </a:p>
          <a:p>
            <a:pPr lvl="1">
              <a:buFontTx/>
              <a:buChar char="•"/>
            </a:pPr>
            <a:r>
              <a:rPr lang="en-US" altLang="en-US">
                <a:solidFill>
                  <a:srgbClr val="FF0000"/>
                </a:solidFill>
              </a:rPr>
              <a:t>Matt 5:9 – blessed are the peacemakers (Peace-MAKERS, and Peace-LOVERS)</a:t>
            </a:r>
          </a:p>
          <a:p>
            <a:r>
              <a:rPr lang="en-US" altLang="en-US" b="1"/>
              <a:t>GENTLE / MEEK</a:t>
            </a:r>
            <a:r>
              <a:rPr lang="en-US" altLang="en-US"/>
              <a:t> (epiekes) – used to describe the taming of a wild animal to be fit for the masters use.  Forbearing, understanding, and patient.  The person will be fair and reasonable even to those who are not fair and reasonable to them.</a:t>
            </a:r>
          </a:p>
          <a:p>
            <a:endParaRPr lang="en-US" altLang="en-US" b="1"/>
          </a:p>
          <a:p>
            <a:r>
              <a:rPr lang="en-US" altLang="en-US" b="1"/>
              <a:t>WILLING TO YEILD</a:t>
            </a:r>
            <a:r>
              <a:rPr lang="en-US" altLang="en-US"/>
              <a:t> (eupeithese) – compliant, agreeable, submissive, to persuade, willing to consider, open to reason.</a:t>
            </a:r>
          </a:p>
          <a:p>
            <a:pPr lvl="1">
              <a:buFontTx/>
              <a:buChar char="•"/>
            </a:pPr>
            <a:r>
              <a:rPr lang="en-US" altLang="en-US"/>
              <a:t>Not ready to agree to everything, but willing to listen</a:t>
            </a:r>
          </a:p>
          <a:p>
            <a:pPr lvl="1">
              <a:buFontTx/>
              <a:buChar char="•"/>
            </a:pPr>
            <a:r>
              <a:rPr lang="en-US" altLang="en-US"/>
              <a:t>Forbearance – ability to overlook the faults and frailties of others.</a:t>
            </a:r>
          </a:p>
          <a:p>
            <a:pPr lvl="1">
              <a:buFontTx/>
              <a:buChar char="•"/>
            </a:pPr>
            <a:r>
              <a:rPr lang="en-US" altLang="en-US">
                <a:solidFill>
                  <a:srgbClr val="FF0000"/>
                </a:solidFill>
              </a:rPr>
              <a:t>Phil 2:4 – Looking out for the interests of  others.</a:t>
            </a:r>
          </a:p>
          <a:p>
            <a:endParaRPr lang="en-US" altLang="en-US">
              <a:solidFill>
                <a:srgbClr val="FF0000"/>
              </a:solidFill>
            </a:endParaRPr>
          </a:p>
        </p:txBody>
      </p:sp>
      <p:sp>
        <p:nvSpPr>
          <p:cNvPr id="39940" name="Text Box 4">
            <a:extLst>
              <a:ext uri="{FF2B5EF4-FFF2-40B4-BE49-F238E27FC236}">
                <a16:creationId xmlns:a16="http://schemas.microsoft.com/office/drawing/2014/main" id="{9DA5D31F-3700-473B-B31B-394D2C4C7A93}"/>
              </a:ext>
            </a:extLst>
          </p:cNvPr>
          <p:cNvSpPr txBox="1">
            <a:spLocks noChangeArrowheads="1"/>
          </p:cNvSpPr>
          <p:nvPr/>
        </p:nvSpPr>
        <p:spPr bwMode="auto">
          <a:xfrm>
            <a:off x="3946525" y="488950"/>
            <a:ext cx="2530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panose="020B0604020202020204" pitchFamily="34" charset="0"/>
              </a:defRPr>
            </a:lvl1pPr>
            <a:lvl2pPr marL="742950" indent="-285750">
              <a:defRPr sz="3600" b="1">
                <a:solidFill>
                  <a:schemeClr val="tx2"/>
                </a:solidFill>
                <a:latin typeface="Arial" panose="020B0604020202020204" pitchFamily="34" charset="0"/>
              </a:defRPr>
            </a:lvl2pPr>
            <a:lvl3pPr marL="1143000" indent="-228600">
              <a:defRPr sz="3600" b="1">
                <a:solidFill>
                  <a:schemeClr val="tx2"/>
                </a:solidFill>
                <a:latin typeface="Arial" panose="020B0604020202020204" pitchFamily="34" charset="0"/>
              </a:defRPr>
            </a:lvl3pPr>
            <a:lvl4pPr marL="1600200" indent="-228600">
              <a:defRPr sz="3600" b="1">
                <a:solidFill>
                  <a:schemeClr val="tx2"/>
                </a:solidFill>
                <a:latin typeface="Arial" panose="020B0604020202020204" pitchFamily="34" charset="0"/>
              </a:defRPr>
            </a:lvl4pPr>
            <a:lvl5pPr marL="2057400" indent="-228600">
              <a:defRPr sz="3600" b="1">
                <a:solidFill>
                  <a:schemeClr val="tx2"/>
                </a:solidFill>
                <a:latin typeface="Arial" panose="020B0604020202020204" pitchFamily="34" charset="0"/>
              </a:defRPr>
            </a:lvl5pPr>
            <a:lvl6pPr marL="2514600" indent="-228600" eaLnBrk="0" fontAlgn="base" hangingPunct="0">
              <a:spcBef>
                <a:spcPct val="0"/>
              </a:spcBef>
              <a:spcAft>
                <a:spcPct val="0"/>
              </a:spcAft>
              <a:defRPr sz="3600" b="1">
                <a:solidFill>
                  <a:schemeClr val="tx2"/>
                </a:solidFill>
                <a:latin typeface="Arial" panose="020B0604020202020204" pitchFamily="34" charset="0"/>
              </a:defRPr>
            </a:lvl6pPr>
            <a:lvl7pPr marL="2971800" indent="-228600" eaLnBrk="0" fontAlgn="base" hangingPunct="0">
              <a:spcBef>
                <a:spcPct val="0"/>
              </a:spcBef>
              <a:spcAft>
                <a:spcPct val="0"/>
              </a:spcAft>
              <a:defRPr sz="3600" b="1">
                <a:solidFill>
                  <a:schemeClr val="tx2"/>
                </a:solidFill>
                <a:latin typeface="Arial" panose="020B0604020202020204" pitchFamily="34" charset="0"/>
              </a:defRPr>
            </a:lvl7pPr>
            <a:lvl8pPr marL="3429000" indent="-228600" eaLnBrk="0" fontAlgn="base" hangingPunct="0">
              <a:spcBef>
                <a:spcPct val="0"/>
              </a:spcBef>
              <a:spcAft>
                <a:spcPct val="0"/>
              </a:spcAft>
              <a:defRPr sz="3600" b="1">
                <a:solidFill>
                  <a:schemeClr val="tx2"/>
                </a:solidFill>
                <a:latin typeface="Arial" panose="020B0604020202020204" pitchFamily="34" charset="0"/>
              </a:defRPr>
            </a:lvl8pPr>
            <a:lvl9pPr marL="3886200" indent="-228600" eaLnBrk="0" fontAlgn="base" hangingPunct="0">
              <a:spcBef>
                <a:spcPct val="0"/>
              </a:spcBef>
              <a:spcAft>
                <a:spcPct val="0"/>
              </a:spcAft>
              <a:defRPr sz="3600" b="1">
                <a:solidFill>
                  <a:schemeClr val="tx2"/>
                </a:solidFill>
                <a:latin typeface="Arial" panose="020B0604020202020204" pitchFamily="34" charset="0"/>
              </a:defRPr>
            </a:lvl9pPr>
          </a:lstStyle>
          <a:p>
            <a:r>
              <a:rPr lang="en-US" altLang="en-US" sz="1200" b="0">
                <a:solidFill>
                  <a:srgbClr val="FF0000"/>
                </a:solidFill>
              </a:rPr>
              <a:t>17  But the wisdom that is from above is first pure, then peaceable, gentle, willing to yield, full of mercy and good fruits, without partiality and without hypocrisy.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66AC750A-45E6-4EF6-9C21-69EEC8E84D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panose="020B0604020202020204" pitchFamily="34" charset="0"/>
              </a:defRPr>
            </a:lvl1pPr>
            <a:lvl2pPr marL="742950" indent="-285750">
              <a:defRPr sz="3600" b="1">
                <a:solidFill>
                  <a:schemeClr val="tx2"/>
                </a:solidFill>
                <a:latin typeface="Arial" panose="020B0604020202020204" pitchFamily="34" charset="0"/>
              </a:defRPr>
            </a:lvl2pPr>
            <a:lvl3pPr marL="1143000" indent="-228600">
              <a:defRPr sz="3600" b="1">
                <a:solidFill>
                  <a:schemeClr val="tx2"/>
                </a:solidFill>
                <a:latin typeface="Arial" panose="020B0604020202020204" pitchFamily="34" charset="0"/>
              </a:defRPr>
            </a:lvl3pPr>
            <a:lvl4pPr marL="1600200" indent="-228600">
              <a:defRPr sz="3600" b="1">
                <a:solidFill>
                  <a:schemeClr val="tx2"/>
                </a:solidFill>
                <a:latin typeface="Arial" panose="020B0604020202020204" pitchFamily="34" charset="0"/>
              </a:defRPr>
            </a:lvl4pPr>
            <a:lvl5pPr marL="2057400" indent="-228600">
              <a:defRPr sz="3600" b="1">
                <a:solidFill>
                  <a:schemeClr val="tx2"/>
                </a:solidFill>
                <a:latin typeface="Arial" panose="020B0604020202020204" pitchFamily="34" charset="0"/>
              </a:defRPr>
            </a:lvl5pPr>
            <a:lvl6pPr marL="2514600" indent="-228600" eaLnBrk="0" fontAlgn="base" hangingPunct="0">
              <a:spcBef>
                <a:spcPct val="0"/>
              </a:spcBef>
              <a:spcAft>
                <a:spcPct val="0"/>
              </a:spcAft>
              <a:defRPr sz="3600" b="1">
                <a:solidFill>
                  <a:schemeClr val="tx2"/>
                </a:solidFill>
                <a:latin typeface="Arial" panose="020B0604020202020204" pitchFamily="34" charset="0"/>
              </a:defRPr>
            </a:lvl6pPr>
            <a:lvl7pPr marL="2971800" indent="-228600" eaLnBrk="0" fontAlgn="base" hangingPunct="0">
              <a:spcBef>
                <a:spcPct val="0"/>
              </a:spcBef>
              <a:spcAft>
                <a:spcPct val="0"/>
              </a:spcAft>
              <a:defRPr sz="3600" b="1">
                <a:solidFill>
                  <a:schemeClr val="tx2"/>
                </a:solidFill>
                <a:latin typeface="Arial" panose="020B0604020202020204" pitchFamily="34" charset="0"/>
              </a:defRPr>
            </a:lvl7pPr>
            <a:lvl8pPr marL="3429000" indent="-228600" eaLnBrk="0" fontAlgn="base" hangingPunct="0">
              <a:spcBef>
                <a:spcPct val="0"/>
              </a:spcBef>
              <a:spcAft>
                <a:spcPct val="0"/>
              </a:spcAft>
              <a:defRPr sz="3600" b="1">
                <a:solidFill>
                  <a:schemeClr val="tx2"/>
                </a:solidFill>
                <a:latin typeface="Arial" panose="020B0604020202020204" pitchFamily="34" charset="0"/>
              </a:defRPr>
            </a:lvl8pPr>
            <a:lvl9pPr marL="3886200" indent="-228600" eaLnBrk="0" fontAlgn="base" hangingPunct="0">
              <a:spcBef>
                <a:spcPct val="0"/>
              </a:spcBef>
              <a:spcAft>
                <a:spcPct val="0"/>
              </a:spcAft>
              <a:defRPr sz="3600" b="1">
                <a:solidFill>
                  <a:schemeClr val="tx2"/>
                </a:solidFill>
                <a:latin typeface="Arial" panose="020B0604020202020204" pitchFamily="34" charset="0"/>
              </a:defRPr>
            </a:lvl9pPr>
          </a:lstStyle>
          <a:p>
            <a:fld id="{92162992-2D8C-4A01-A58A-9023443887D5}" type="slidenum">
              <a:rPr lang="en-US" altLang="en-US" sz="1200" smtClean="0"/>
              <a:pPr/>
              <a:t>13</a:t>
            </a:fld>
            <a:endParaRPr lang="en-US" altLang="en-US" sz="1200"/>
          </a:p>
        </p:txBody>
      </p:sp>
      <p:sp>
        <p:nvSpPr>
          <p:cNvPr id="43010" name="Rectangle 2">
            <a:extLst>
              <a:ext uri="{FF2B5EF4-FFF2-40B4-BE49-F238E27FC236}">
                <a16:creationId xmlns:a16="http://schemas.microsoft.com/office/drawing/2014/main" id="{8F84B533-832F-4D94-89CF-4C54E235AB23}"/>
              </a:ext>
            </a:extLst>
          </p:cNvPr>
          <p:cNvSpPr>
            <a:spLocks noGrp="1" noRot="1" noChangeAspect="1" noChangeArrowheads="1" noTextEdit="1"/>
          </p:cNvSpPr>
          <p:nvPr>
            <p:ph type="sldImg"/>
          </p:nvPr>
        </p:nvSpPr>
        <p:spPr>
          <a:xfrm>
            <a:off x="304800" y="152400"/>
            <a:ext cx="3887788" cy="2430463"/>
          </a:xfrm>
          <a:ln/>
        </p:spPr>
      </p:sp>
      <p:sp>
        <p:nvSpPr>
          <p:cNvPr id="43011" name="Rectangle 3">
            <a:extLst>
              <a:ext uri="{FF2B5EF4-FFF2-40B4-BE49-F238E27FC236}">
                <a16:creationId xmlns:a16="http://schemas.microsoft.com/office/drawing/2014/main" id="{58E6F7F8-A871-4E82-8441-566BD518C83E}"/>
              </a:ext>
            </a:extLst>
          </p:cNvPr>
          <p:cNvSpPr>
            <a:spLocks noGrp="1" noChangeArrowheads="1"/>
          </p:cNvSpPr>
          <p:nvPr>
            <p:ph type="body" idx="1"/>
          </p:nvPr>
        </p:nvSpPr>
        <p:spPr>
          <a:xfrm>
            <a:off x="609600" y="2659063"/>
            <a:ext cx="5791200" cy="5773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RIGHTEOUSNESS (</a:t>
            </a:r>
            <a:r>
              <a:rPr lang="en-US" altLang="en-US"/>
              <a:t>dikaiosune) – Right-Doing.   integrity, virtue, purity, uprightness, correctness</a:t>
            </a:r>
          </a:p>
          <a:p>
            <a:pPr lvl="1">
              <a:buFontTx/>
              <a:buChar char="•"/>
            </a:pPr>
            <a:r>
              <a:rPr lang="en-US" altLang="en-US">
                <a:solidFill>
                  <a:srgbClr val="FF0000"/>
                </a:solidFill>
              </a:rPr>
              <a:t>Matt 5:6 – Hunger and thirst for righteousness for they shall be filled</a:t>
            </a:r>
          </a:p>
          <a:p>
            <a:pPr lvl="1">
              <a:buFontTx/>
              <a:buChar char="•"/>
            </a:pPr>
            <a:r>
              <a:rPr lang="en-US" altLang="en-US">
                <a:solidFill>
                  <a:srgbClr val="FF0000"/>
                </a:solidFill>
              </a:rPr>
              <a:t>Ps 42:1 – My soul panteth for thee</a:t>
            </a:r>
          </a:p>
          <a:p>
            <a:pPr lvl="1">
              <a:buFontTx/>
              <a:buChar char="•"/>
            </a:pPr>
            <a:r>
              <a:rPr lang="en-US" altLang="en-US">
                <a:solidFill>
                  <a:srgbClr val="FF0000"/>
                </a:solidFill>
              </a:rPr>
              <a:t>Ps 63:1 – Earnestly will I seek Thee</a:t>
            </a:r>
          </a:p>
          <a:p>
            <a:pPr lvl="1">
              <a:buFontTx/>
              <a:buChar char="•"/>
            </a:pPr>
            <a:r>
              <a:rPr lang="en-US" altLang="en-US">
                <a:solidFill>
                  <a:srgbClr val="FF0000"/>
                </a:solidFill>
              </a:rPr>
              <a:t>Prov 15:9 – He who loves God pursues righteousness</a:t>
            </a:r>
          </a:p>
          <a:p>
            <a:pPr lvl="1">
              <a:buFontTx/>
              <a:buChar char="•"/>
            </a:pPr>
            <a:r>
              <a:rPr lang="en-US" altLang="en-US">
                <a:solidFill>
                  <a:srgbClr val="FF0000"/>
                </a:solidFill>
              </a:rPr>
              <a:t>Isa 32:17 – The work of righteousness shall be peace.</a:t>
            </a:r>
          </a:p>
          <a:p>
            <a:r>
              <a:rPr lang="en-US" altLang="en-US" b="1" u="sng"/>
              <a:t>SOWN IN PEACE</a:t>
            </a:r>
            <a:r>
              <a:rPr lang="en-US" altLang="en-US"/>
              <a:t> – To cultivate peace by sowing good deeds which are expressions of righteousness</a:t>
            </a:r>
          </a:p>
          <a:p>
            <a:pPr lvl="1">
              <a:buFontTx/>
              <a:buChar char="•"/>
            </a:pPr>
            <a:r>
              <a:rPr lang="en-US" altLang="en-US"/>
              <a:t>Peace is not just the absence of conflict.  We are not encouraged to avoid peace, but to face the issues no matter what the cost.</a:t>
            </a:r>
          </a:p>
          <a:p>
            <a:pPr lvl="1">
              <a:buFontTx/>
              <a:buChar char="•"/>
            </a:pPr>
            <a:r>
              <a:rPr lang="en-US" altLang="en-US"/>
              <a:t>When we talk to others about Christ – sometimes we step on toes (you are a sinner!)</a:t>
            </a:r>
          </a:p>
          <a:p>
            <a:pPr lvl="1">
              <a:buFontTx/>
              <a:buChar char="•"/>
            </a:pPr>
            <a:r>
              <a:rPr lang="en-US" altLang="en-US"/>
              <a:t>There is a price for peace – ridicule, persecution</a:t>
            </a:r>
          </a:p>
          <a:p>
            <a:pPr lvl="1">
              <a:buFontTx/>
              <a:buChar char="•"/>
            </a:pPr>
            <a:r>
              <a:rPr lang="en-US" altLang="en-US"/>
              <a:t>James is not discussing the cessation of strife (Cold War)</a:t>
            </a:r>
          </a:p>
          <a:p>
            <a:r>
              <a:rPr lang="en-US" altLang="en-US" b="1" u="sng"/>
              <a:t>PEACE (shalom is the Hebrew equivalent)</a:t>
            </a:r>
            <a:r>
              <a:rPr lang="en-US" altLang="en-US"/>
              <a:t> – everything that makes for mans highest good</a:t>
            </a:r>
          </a:p>
          <a:p>
            <a:pPr lvl="1">
              <a:buFontTx/>
              <a:buChar char="•"/>
            </a:pPr>
            <a:r>
              <a:rPr lang="en-US" altLang="en-US">
                <a:solidFill>
                  <a:srgbClr val="FF0000"/>
                </a:solidFill>
              </a:rPr>
              <a:t>Eph 2:14 – Christ is our peace.</a:t>
            </a:r>
          </a:p>
          <a:p>
            <a:pPr lvl="1">
              <a:buFontTx/>
              <a:buChar char="•"/>
            </a:pPr>
            <a:r>
              <a:rPr lang="en-US" altLang="en-US"/>
              <a:t>In Him we have peace (peace with ourselves, peace with one another, peace with God)</a:t>
            </a:r>
          </a:p>
          <a:p>
            <a:pPr lvl="1">
              <a:buFontTx/>
              <a:buChar char="•"/>
            </a:pPr>
            <a:r>
              <a:rPr lang="en-US" altLang="en-US"/>
              <a:t>Thus the Peacemaker not only strives to remove strife, but also establish good will and happiness.</a:t>
            </a:r>
          </a:p>
          <a:p>
            <a:endParaRPr lang="en-US" altLang="en-US"/>
          </a:p>
        </p:txBody>
      </p:sp>
      <p:sp>
        <p:nvSpPr>
          <p:cNvPr id="43012" name="Text Box 4">
            <a:extLst>
              <a:ext uri="{FF2B5EF4-FFF2-40B4-BE49-F238E27FC236}">
                <a16:creationId xmlns:a16="http://schemas.microsoft.com/office/drawing/2014/main" id="{349E7AEF-3A87-4A1C-9DBE-2B4E48415DD5}"/>
              </a:ext>
            </a:extLst>
          </p:cNvPr>
          <p:cNvSpPr txBox="1">
            <a:spLocks noChangeArrowheads="1"/>
          </p:cNvSpPr>
          <p:nvPr/>
        </p:nvSpPr>
        <p:spPr bwMode="auto">
          <a:xfrm>
            <a:off x="3946525" y="412750"/>
            <a:ext cx="26828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2"/>
                </a:solidFill>
                <a:latin typeface="Arial" panose="020B0604020202020204" pitchFamily="34" charset="0"/>
              </a:defRPr>
            </a:lvl1pPr>
            <a:lvl2pPr marL="742950" indent="-285750">
              <a:defRPr sz="3600" b="1">
                <a:solidFill>
                  <a:schemeClr val="tx2"/>
                </a:solidFill>
                <a:latin typeface="Arial" panose="020B0604020202020204" pitchFamily="34" charset="0"/>
              </a:defRPr>
            </a:lvl2pPr>
            <a:lvl3pPr marL="1143000" indent="-228600">
              <a:defRPr sz="3600" b="1">
                <a:solidFill>
                  <a:schemeClr val="tx2"/>
                </a:solidFill>
                <a:latin typeface="Arial" panose="020B0604020202020204" pitchFamily="34" charset="0"/>
              </a:defRPr>
            </a:lvl3pPr>
            <a:lvl4pPr marL="1600200" indent="-228600">
              <a:defRPr sz="3600" b="1">
                <a:solidFill>
                  <a:schemeClr val="tx2"/>
                </a:solidFill>
                <a:latin typeface="Arial" panose="020B0604020202020204" pitchFamily="34" charset="0"/>
              </a:defRPr>
            </a:lvl4pPr>
            <a:lvl5pPr marL="2057400" indent="-228600">
              <a:defRPr sz="3600" b="1">
                <a:solidFill>
                  <a:schemeClr val="tx2"/>
                </a:solidFill>
                <a:latin typeface="Arial" panose="020B0604020202020204" pitchFamily="34" charset="0"/>
              </a:defRPr>
            </a:lvl5pPr>
            <a:lvl6pPr marL="2514600" indent="-228600" eaLnBrk="0" fontAlgn="base" hangingPunct="0">
              <a:spcBef>
                <a:spcPct val="0"/>
              </a:spcBef>
              <a:spcAft>
                <a:spcPct val="0"/>
              </a:spcAft>
              <a:defRPr sz="3600" b="1">
                <a:solidFill>
                  <a:schemeClr val="tx2"/>
                </a:solidFill>
                <a:latin typeface="Arial" panose="020B0604020202020204" pitchFamily="34" charset="0"/>
              </a:defRPr>
            </a:lvl6pPr>
            <a:lvl7pPr marL="2971800" indent="-228600" eaLnBrk="0" fontAlgn="base" hangingPunct="0">
              <a:spcBef>
                <a:spcPct val="0"/>
              </a:spcBef>
              <a:spcAft>
                <a:spcPct val="0"/>
              </a:spcAft>
              <a:defRPr sz="3600" b="1">
                <a:solidFill>
                  <a:schemeClr val="tx2"/>
                </a:solidFill>
                <a:latin typeface="Arial" panose="020B0604020202020204" pitchFamily="34" charset="0"/>
              </a:defRPr>
            </a:lvl7pPr>
            <a:lvl8pPr marL="3429000" indent="-228600" eaLnBrk="0" fontAlgn="base" hangingPunct="0">
              <a:spcBef>
                <a:spcPct val="0"/>
              </a:spcBef>
              <a:spcAft>
                <a:spcPct val="0"/>
              </a:spcAft>
              <a:defRPr sz="3600" b="1">
                <a:solidFill>
                  <a:schemeClr val="tx2"/>
                </a:solidFill>
                <a:latin typeface="Arial" panose="020B0604020202020204" pitchFamily="34" charset="0"/>
              </a:defRPr>
            </a:lvl8pPr>
            <a:lvl9pPr marL="3886200" indent="-228600" eaLnBrk="0" fontAlgn="base" hangingPunct="0">
              <a:spcBef>
                <a:spcPct val="0"/>
              </a:spcBef>
              <a:spcAft>
                <a:spcPct val="0"/>
              </a:spcAft>
              <a:defRPr sz="3600" b="1">
                <a:solidFill>
                  <a:schemeClr val="tx2"/>
                </a:solidFill>
                <a:latin typeface="Arial" panose="020B0604020202020204" pitchFamily="34" charset="0"/>
              </a:defRPr>
            </a:lvl9pPr>
          </a:lstStyle>
          <a:p>
            <a:r>
              <a:rPr lang="en-US" altLang="en-US" sz="1200" b="0" i="1">
                <a:solidFill>
                  <a:srgbClr val="FF0000"/>
                </a:solidFill>
              </a:rPr>
              <a:t>18  Now the fruit of righteousness is sown in peace by those who make peace.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14</a:t>
            </a:fld>
            <a:endParaRPr lang="en-US"/>
          </a:p>
        </p:txBody>
      </p:sp>
    </p:spTree>
    <p:extLst>
      <p:ext uri="{BB962C8B-B14F-4D97-AF65-F5344CB8AC3E}">
        <p14:creationId xmlns:p14="http://schemas.microsoft.com/office/powerpoint/2010/main" val="189805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CF004-168E-6541-A38A-F7F5D3ED6152}" type="slidenum">
              <a:rPr lang="en-US" smtClean="0"/>
              <a:t>2</a:t>
            </a:fld>
            <a:endParaRPr lang="en-US"/>
          </a:p>
        </p:txBody>
      </p:sp>
    </p:spTree>
    <p:extLst>
      <p:ext uri="{BB962C8B-B14F-4D97-AF65-F5344CB8AC3E}">
        <p14:creationId xmlns:p14="http://schemas.microsoft.com/office/powerpoint/2010/main" val="251050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wants it known that our words, the things we say, are important.</a:t>
            </a:r>
          </a:p>
          <a:p>
            <a:endParaRPr lang="en-US" dirty="0"/>
          </a:p>
          <a:p>
            <a:r>
              <a:rPr lang="en-US" dirty="0"/>
              <a:t>Matt 12:36-37 – we will give an account on every careless word we speak. These words will either justify us or condemn us.</a:t>
            </a:r>
          </a:p>
          <a:p>
            <a:endParaRPr lang="en-US" dirty="0"/>
          </a:p>
          <a:p>
            <a:r>
              <a:rPr lang="en-US" dirty="0"/>
              <a:t>“Words” also fit in to the category of “Works”. (see notes from Beaverton page 1 or 8)</a:t>
            </a:r>
          </a:p>
          <a:p>
            <a:endParaRPr lang="en-US" dirty="0"/>
          </a:p>
          <a:p>
            <a:r>
              <a:rPr lang="en-US" dirty="0"/>
              <a:t>Evil words came sometimes wreck more havoc than some evil deeds.</a:t>
            </a:r>
          </a:p>
          <a:p>
            <a:endParaRPr lang="en-US" dirty="0"/>
          </a:p>
          <a:p>
            <a:r>
              <a:rPr lang="en-US" dirty="0">
                <a:effectLst/>
                <a:latin typeface="Times New Roman" panose="02020603050405020304" pitchFamily="18" charset="0"/>
                <a:ea typeface="Times New Roman" panose="02020603050405020304" pitchFamily="18" charset="0"/>
              </a:rPr>
              <a:t>Barclay notes, </a:t>
            </a:r>
            <a:r>
              <a:rPr lang="en-US" i="1" dirty="0">
                <a:effectLst/>
                <a:latin typeface="Times New Roman" panose="02020603050405020304" pitchFamily="18" charset="0"/>
                <a:ea typeface="Times New Roman" panose="02020603050405020304" pitchFamily="18" charset="0"/>
              </a:rPr>
              <a:t>"A man can ward off a blow with the hand, for the striker must be in his presence to strike him. But a man can drop a malicious word, or repeat a scandalous and untrue story, about someone whom he does not even know, and about someone who stays hundreds of miles away, and can cause infinite damage and harm. The very range the tongue can reach is the tongue's greatest peril….Once a word is spoken there is no getting it back. There is nothing which it is so impossible to kill as a rumor; there is nothing which it is so impossible to obliterate as an idle and a malignant story. Let a man, before he speaks, remember that once a word is spoken it is gone from his control" </a:t>
            </a:r>
            <a:r>
              <a:rPr lang="en-US" dirty="0">
                <a:effectLst/>
                <a:latin typeface="Times New Roman" panose="02020603050405020304" pitchFamily="18" charset="0"/>
                <a:ea typeface="Times New Roman" panose="02020603050405020304" pitchFamily="18" charset="0"/>
              </a:rPr>
              <a:t>(p. 100).</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AE220506-6679-4C7B-9194-3F888EB91933}" type="slidenum">
              <a:rPr lang="en-US" smtClean="0"/>
              <a:t>3</a:t>
            </a:fld>
            <a:endParaRPr lang="en-US"/>
          </a:p>
        </p:txBody>
      </p:sp>
    </p:spTree>
    <p:extLst>
      <p:ext uri="{BB962C8B-B14F-4D97-AF65-F5344CB8AC3E}">
        <p14:creationId xmlns:p14="http://schemas.microsoft.com/office/powerpoint/2010/main" val="160901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4</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017713"/>
            <a:ext cx="5943600" cy="6699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solidFill>
                  <a:srgbClr val="694117"/>
                </a:solidFill>
              </a:rPr>
              <a:t>This is the Swiss-Army Knife of Bible Passages…</a:t>
            </a:r>
          </a:p>
          <a:p>
            <a:endParaRPr lang="en-US" altLang="en-US" sz="1400" b="1" dirty="0">
              <a:solidFill>
                <a:srgbClr val="694117"/>
              </a:solidFill>
            </a:endParaRPr>
          </a:p>
          <a:p>
            <a:r>
              <a:rPr lang="en-US" altLang="en-US" sz="1400" b="1" dirty="0">
                <a:solidFill>
                  <a:srgbClr val="694117"/>
                </a:solidFill>
              </a:rPr>
              <a:t>It has major echoes of Proverbs 9:13-18 – two women of wisdom…</a:t>
            </a:r>
          </a:p>
          <a:p>
            <a:endParaRPr lang="en-US" altLang="en-US" sz="1400" b="1" dirty="0">
              <a:solidFill>
                <a:srgbClr val="694117"/>
              </a:solidFill>
            </a:endParaRPr>
          </a:p>
          <a:p>
            <a:endParaRPr lang="en-US" altLang="en-US" sz="1400" b="1" dirty="0">
              <a:solidFill>
                <a:srgbClr val="694117"/>
              </a:solidFill>
            </a:endParaRPr>
          </a:p>
          <a:p>
            <a:r>
              <a:rPr lang="en-US" altLang="en-US" sz="1400" b="1" dirty="0">
                <a:solidFill>
                  <a:srgbClr val="694117"/>
                </a:solidFill>
              </a:rPr>
              <a:t>To recognize there are 2 types of wisdom in the world.</a:t>
            </a:r>
          </a:p>
          <a:p>
            <a:r>
              <a:rPr lang="en-US" altLang="en-US" sz="1400" b="1" dirty="0">
                <a:solidFill>
                  <a:srgbClr val="694117"/>
                </a:solidFill>
              </a:rPr>
              <a:t>To discern between earthly and heavenly wisdom.</a:t>
            </a:r>
          </a:p>
          <a:p>
            <a:r>
              <a:rPr lang="en-US" altLang="en-US" sz="1400" b="1" dirty="0">
                <a:solidFill>
                  <a:srgbClr val="694117"/>
                </a:solidFill>
              </a:rPr>
              <a:t>To examine my motives and thinking so that I can replace worldly wisdom with heavenly wisdom.</a:t>
            </a:r>
          </a:p>
          <a:p>
            <a:r>
              <a:rPr lang="en-US" altLang="en-US" sz="1400" b="1" dirty="0">
                <a:solidFill>
                  <a:srgbClr val="694117"/>
                </a:solidFill>
              </a:rPr>
              <a:t>To resist choices that bring short-term gains but long-term pains.</a:t>
            </a:r>
          </a:p>
          <a:p>
            <a:r>
              <a:rPr lang="en-US" altLang="en-US" sz="1400" b="1" dirty="0">
                <a:solidFill>
                  <a:srgbClr val="694117"/>
                </a:solidFill>
              </a:rPr>
              <a:t>To combine wise speech with a welcoming spirit. (Abigail, 1 Sam 25)</a:t>
            </a:r>
          </a:p>
          <a:p>
            <a:endParaRPr lang="en-US" altLang="en-US" sz="1400" b="1" dirty="0">
              <a:solidFill>
                <a:srgbClr val="694117"/>
              </a:solidFill>
            </a:endParaRPr>
          </a:p>
          <a:p>
            <a:r>
              <a:rPr lang="en-US" altLang="en-US" sz="1400" b="1" dirty="0">
                <a:solidFill>
                  <a:srgbClr val="694117"/>
                </a:solidFill>
              </a:rPr>
              <a:t> !! </a:t>
            </a:r>
            <a:r>
              <a:rPr lang="en-US" altLang="en-US" sz="1400" b="1" dirty="0" err="1">
                <a:solidFill>
                  <a:srgbClr val="694117"/>
                </a:solidFill>
              </a:rPr>
              <a:t>Nabal</a:t>
            </a:r>
            <a:r>
              <a:rPr lang="en-US" altLang="en-US" sz="1400" b="1" dirty="0">
                <a:solidFill>
                  <a:srgbClr val="694117"/>
                </a:solidFill>
              </a:rPr>
              <a:t> &amp; Abigail !! Perfect example of this.</a:t>
            </a:r>
          </a:p>
          <a:p>
            <a:r>
              <a:rPr lang="en-US" altLang="en-US" sz="1400" b="1" dirty="0">
                <a:solidFill>
                  <a:srgbClr val="694117"/>
                </a:solidFill>
              </a:rPr>
              <a:t> !! </a:t>
            </a:r>
            <a:r>
              <a:rPr lang="en-US" altLang="en-US" sz="1400" b="1" dirty="0" err="1">
                <a:solidFill>
                  <a:srgbClr val="694117"/>
                </a:solidFill>
              </a:rPr>
              <a:t>Annanias</a:t>
            </a:r>
            <a:r>
              <a:rPr lang="en-US" altLang="en-US" sz="1400" b="1" dirty="0">
                <a:solidFill>
                  <a:srgbClr val="694117"/>
                </a:solidFill>
              </a:rPr>
              <a:t> &amp; </a:t>
            </a:r>
            <a:r>
              <a:rPr lang="en-US" altLang="en-US" sz="1400" b="1" dirty="0" err="1">
                <a:solidFill>
                  <a:srgbClr val="694117"/>
                </a:solidFill>
              </a:rPr>
              <a:t>Sapharia</a:t>
            </a:r>
            <a:r>
              <a:rPr lang="en-US" altLang="en-US" sz="1400" b="1" dirty="0">
                <a:solidFill>
                  <a:srgbClr val="694117"/>
                </a:solidFill>
              </a:rPr>
              <a:t> !! Another</a:t>
            </a:r>
          </a:p>
          <a:p>
            <a:r>
              <a:rPr lang="en-US" altLang="en-US" sz="1400" b="1" dirty="0">
                <a:solidFill>
                  <a:srgbClr val="694117"/>
                </a:solidFill>
              </a:rPr>
              <a:t> !! Ahab &amp; Jezebel !! Another</a:t>
            </a:r>
          </a:p>
          <a:p>
            <a:endParaRPr lang="en-US" altLang="en-US" sz="1400" b="1" dirty="0">
              <a:solidFill>
                <a:srgbClr val="694117"/>
              </a:solidFill>
            </a:endParaRPr>
          </a:p>
          <a:p>
            <a:pPr marL="228600" indent="-228600">
              <a:lnSpc>
                <a:spcPct val="90000"/>
              </a:lnSpc>
              <a:buFontTx/>
              <a:buAutoNum type="arabicPeriod"/>
            </a:pPr>
            <a:endParaRPr lang="en-US" altLang="en-US" dirty="0">
              <a:latin typeface="Times New Roman" charset="0"/>
            </a:endParaRPr>
          </a:p>
        </p:txBody>
      </p:sp>
      <p:sp>
        <p:nvSpPr>
          <p:cNvPr id="23556" name="Text Box 4"/>
          <p:cNvSpPr txBox="1">
            <a:spLocks noChangeArrowheads="1"/>
          </p:cNvSpPr>
          <p:nvPr/>
        </p:nvSpPr>
        <p:spPr bwMode="auto">
          <a:xfrm>
            <a:off x="3505202" y="477841"/>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179274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5</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017713"/>
            <a:ext cx="5943600" cy="6699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a:t>Just as a tree or spring produces after its own kind, the kind of wisdom that dwells in man is evidenced by how he talks and acts.</a:t>
            </a:r>
          </a:p>
          <a:p>
            <a:pPr marL="228600" indent="-228600"/>
            <a:r>
              <a:rPr lang="en-US" altLang="en-US" dirty="0"/>
              <a:t>Just as saying you have faith is not enough, saying you have wisdom is not enough either.</a:t>
            </a:r>
          </a:p>
          <a:p>
            <a:pPr marL="228600" indent="-228600"/>
            <a:r>
              <a:rPr lang="en-US" altLang="en-US" b="1" u="sng" dirty="0"/>
              <a:t>WISE </a:t>
            </a:r>
            <a:r>
              <a:rPr lang="en-US" altLang="en-US" b="1" dirty="0"/>
              <a:t>(</a:t>
            </a:r>
            <a:r>
              <a:rPr lang="en-US" altLang="en-US" b="1" dirty="0" err="1"/>
              <a:t>sophos</a:t>
            </a:r>
            <a:r>
              <a:rPr lang="en-US" altLang="en-US" b="1" dirty="0"/>
              <a:t>) – teacher, in a general sense, the divinely instilled insight which enables the Christian to apprehend, practice, and grow in his Christian life.</a:t>
            </a:r>
          </a:p>
          <a:p>
            <a:pPr marL="685800" lvl="1" indent="-228600">
              <a:buFontTx/>
              <a:buChar char="•"/>
            </a:pPr>
            <a:r>
              <a:rPr lang="en-US" altLang="en-US" dirty="0"/>
              <a:t>Wisdom – true knowledge in a practical way</a:t>
            </a:r>
          </a:p>
          <a:p>
            <a:pPr marL="228600" indent="-228600"/>
            <a:r>
              <a:rPr lang="en-US" altLang="en-US" b="1" u="sng" dirty="0"/>
              <a:t>UNDERSTANDING</a:t>
            </a:r>
            <a:r>
              <a:rPr lang="en-US" altLang="en-US" b="1" dirty="0"/>
              <a:t> (</a:t>
            </a:r>
            <a:r>
              <a:rPr lang="en-US" altLang="en-US" b="1" dirty="0" err="1"/>
              <a:t>epistemon</a:t>
            </a:r>
            <a:r>
              <a:rPr lang="en-US" altLang="en-US" b="1" dirty="0"/>
              <a:t>) – One skilled, that which the Christian possesses from the study of God’s word, and </a:t>
            </a:r>
            <a:r>
              <a:rPr lang="en-US" altLang="en-US" b="1" dirty="0" err="1"/>
              <a:t>lifes</a:t>
            </a:r>
            <a:r>
              <a:rPr lang="en-US" altLang="en-US" b="1" dirty="0"/>
              <a:t> experiences.  The word describes an expert, someone who has received special training.  To know how to do, to be able to do, to be capable of doing.</a:t>
            </a:r>
          </a:p>
          <a:p>
            <a:pPr marL="685800" lvl="1" indent="-228600">
              <a:buFontTx/>
              <a:buChar char="•"/>
            </a:pPr>
            <a:r>
              <a:rPr lang="en-US" altLang="en-US" dirty="0"/>
              <a:t>Verb of “understanding” – not only applies to the theoretical knowledge, but also to the doing of things.  It is both knowledge and the practice of it.</a:t>
            </a:r>
          </a:p>
          <a:p>
            <a:pPr marL="228600" indent="-228600"/>
            <a:r>
              <a:rPr lang="en-US" altLang="en-US" dirty="0"/>
              <a:t>He who says he is an expert is under obligation to prove it through a good life.</a:t>
            </a:r>
          </a:p>
          <a:p>
            <a:pPr marL="228600" indent="-228600"/>
            <a:r>
              <a:rPr lang="en-US" altLang="en-US" dirty="0"/>
              <a:t>James is saying “if anyone has these qualities, they should be the ones to teach”  BUT, there is a test – YOUR CONDUCT!</a:t>
            </a:r>
          </a:p>
          <a:p>
            <a:pPr marL="228600" indent="-228600"/>
            <a:r>
              <a:rPr lang="en-US" altLang="en-US" b="1" u="sng" dirty="0"/>
              <a:t>“LET HIM SHOW BY GOOD CONDUCT, HIS WORKS IN MEEKNESS OF WISDOM”</a:t>
            </a:r>
          </a:p>
          <a:p>
            <a:pPr marL="685800" lvl="1" indent="-228600">
              <a:buFontTx/>
              <a:buChar char="•"/>
            </a:pPr>
            <a:r>
              <a:rPr lang="en-US" altLang="en-US" dirty="0"/>
              <a:t>Let him show – to bring to light, to display, to exhibit, to prove.</a:t>
            </a:r>
          </a:p>
          <a:p>
            <a:pPr marL="685800" lvl="1" indent="-228600">
              <a:buFontTx/>
              <a:buChar char="•"/>
            </a:pPr>
            <a:r>
              <a:rPr lang="en-US" altLang="en-US" dirty="0">
                <a:solidFill>
                  <a:srgbClr val="FF0000"/>
                </a:solidFill>
              </a:rPr>
              <a:t>Prov 25:14 – like clouds w/o wind and rain, is the man who boasts about his gifts.</a:t>
            </a:r>
          </a:p>
          <a:p>
            <a:pPr marL="685800" lvl="1" indent="-228600">
              <a:buFontTx/>
              <a:buChar char="•"/>
            </a:pPr>
            <a:r>
              <a:rPr lang="en-US" altLang="en-US" dirty="0"/>
              <a:t>Eastern Proverb – “a gold vessel does not sound, a brass one does”</a:t>
            </a:r>
          </a:p>
          <a:p>
            <a:pPr marL="228600" indent="-228600"/>
            <a:r>
              <a:rPr lang="en-US" altLang="en-US" b="1" u="sng" dirty="0"/>
              <a:t>GOOD CONDUCT (CONVERSATION) {ANASTROPHEE</a:t>
            </a:r>
            <a:r>
              <a:rPr lang="en-US" altLang="en-US" dirty="0"/>
              <a:t>} –  a turning upside down, upsetting, disorder.</a:t>
            </a:r>
          </a:p>
          <a:p>
            <a:pPr marL="685800" lvl="1" indent="-228600">
              <a:buFontTx/>
              <a:buChar char="•"/>
            </a:pPr>
            <a:r>
              <a:rPr lang="en-US" altLang="en-US" dirty="0"/>
              <a:t>In this world things are upsetting, roadblocks exists, things go wrong – we get upset.</a:t>
            </a:r>
          </a:p>
          <a:p>
            <a:pPr marL="685800" lvl="1" indent="-228600">
              <a:buFontTx/>
              <a:buChar char="•"/>
            </a:pPr>
            <a:r>
              <a:rPr lang="en-US" altLang="en-US" dirty="0"/>
              <a:t>The Christian goodness of conduct is not due to the ease and comforts of life, but in spite of the adversities and his faith he turns these roadblocks in to service.</a:t>
            </a:r>
          </a:p>
          <a:p>
            <a:pPr marL="228600" indent="-228600"/>
            <a:r>
              <a:rPr lang="en-US" altLang="en-US" b="1" u="sng" dirty="0"/>
              <a:t>HIS WORKS</a:t>
            </a:r>
            <a:r>
              <a:rPr lang="en-US" altLang="en-US" dirty="0"/>
              <a:t> – What we do should set us a part, even in doing the ordinary things of life</a:t>
            </a:r>
          </a:p>
          <a:p>
            <a:pPr marL="228600" indent="-228600"/>
            <a:r>
              <a:rPr lang="en-US" altLang="en-US" b="1" u="sng" dirty="0"/>
              <a:t>MEEKNESS {</a:t>
            </a:r>
            <a:r>
              <a:rPr lang="en-US" altLang="en-US" b="1" u="sng" dirty="0" err="1"/>
              <a:t>prautees</a:t>
            </a:r>
            <a:r>
              <a:rPr lang="en-US" altLang="en-US" b="1" u="sng" dirty="0"/>
              <a:t>)}–</a:t>
            </a:r>
            <a:r>
              <a:rPr lang="en-US" altLang="en-US" dirty="0"/>
              <a:t> </a:t>
            </a:r>
            <a:r>
              <a:rPr lang="en-US" altLang="en-US" dirty="0">
                <a:solidFill>
                  <a:srgbClr val="FF0000"/>
                </a:solidFill>
              </a:rPr>
              <a:t>(Matt 11:29; Matt 5:5)</a:t>
            </a:r>
            <a:r>
              <a:rPr lang="en-US" altLang="en-US" dirty="0"/>
              <a:t> – more than gentleness, but the ability to turn to God.  When everything goes wrong and troubles abound, the Christian can still go through life and his duties without revolting against God – then he has meekness in wisdom.</a:t>
            </a:r>
            <a:endParaRPr lang="en-US" altLang="en-US" dirty="0">
              <a:latin typeface="Times New Roman" charset="0"/>
            </a:endParaRPr>
          </a:p>
          <a:p>
            <a:pPr marL="0" indent="0">
              <a:lnSpc>
                <a:spcPct val="90000"/>
              </a:lnSpc>
              <a:buFontTx/>
              <a:buNone/>
            </a:pPr>
            <a:endParaRPr lang="en-US" altLang="en-US" dirty="0">
              <a:latin typeface="Times New Roman" charset="0"/>
            </a:endParaRPr>
          </a:p>
          <a:p>
            <a:pPr marL="0" indent="0">
              <a:lnSpc>
                <a:spcPct val="90000"/>
              </a:lnSpc>
              <a:buFontTx/>
              <a:buNone/>
            </a:pPr>
            <a:endParaRPr lang="en-US" altLang="en-US" dirty="0">
              <a:latin typeface="Times New Roman" charset="0"/>
            </a:endParaRPr>
          </a:p>
          <a:p>
            <a:pPr marL="0" indent="0">
              <a:lnSpc>
                <a:spcPct val="90000"/>
              </a:lnSpc>
              <a:buFontTx/>
              <a:buNone/>
            </a:pPr>
            <a:r>
              <a:rPr lang="en-US" altLang="en-US" dirty="0">
                <a:latin typeface="Times New Roman" charset="0"/>
              </a:rPr>
              <a:t>Right Principle – Right Time – know when to work like an ANT – and know when to rest because the Lord is our Provider.</a:t>
            </a:r>
          </a:p>
          <a:p>
            <a:pPr marL="0" indent="0">
              <a:lnSpc>
                <a:spcPct val="90000"/>
              </a:lnSpc>
              <a:buFontTx/>
              <a:buNone/>
            </a:pPr>
            <a:r>
              <a:rPr lang="en-US" altLang="en-US" dirty="0">
                <a:latin typeface="Times New Roman" charset="0"/>
              </a:rPr>
              <a:t> - Knows when to remain silent and when to speak up.</a:t>
            </a:r>
          </a:p>
          <a:p>
            <a:pPr marL="285750" indent="-285750">
              <a:lnSpc>
                <a:spcPct val="90000"/>
              </a:lnSpc>
              <a:buFontTx/>
              <a:buChar char="-"/>
            </a:pPr>
            <a:r>
              <a:rPr lang="en-US" altLang="en-US" dirty="0">
                <a:latin typeface="Times New Roman" charset="0"/>
              </a:rPr>
              <a:t>Knows when to save up and when to give generously.</a:t>
            </a:r>
          </a:p>
          <a:p>
            <a:pPr marL="285750" indent="-285750">
              <a:lnSpc>
                <a:spcPct val="90000"/>
              </a:lnSpc>
              <a:buFontTx/>
              <a:buChar char="-"/>
            </a:pPr>
            <a:r>
              <a:rPr lang="en-US" altLang="en-US" dirty="0">
                <a:latin typeface="Times New Roman" charset="0"/>
              </a:rPr>
              <a:t>Knows when to wait upon the Lord and when to be strong and courageous and go forth…</a:t>
            </a:r>
          </a:p>
          <a:p>
            <a:pPr marL="285750" indent="-285750">
              <a:lnSpc>
                <a:spcPct val="90000"/>
              </a:lnSpc>
              <a:buFontTx/>
              <a:buChar char="-"/>
            </a:pPr>
            <a:endParaRPr lang="en-US" altLang="en-US" dirty="0">
              <a:latin typeface="Times New Roman" charset="0"/>
            </a:endParaRPr>
          </a:p>
        </p:txBody>
      </p:sp>
      <p:sp>
        <p:nvSpPr>
          <p:cNvPr id="23556" name="Text Box 4"/>
          <p:cNvSpPr txBox="1">
            <a:spLocks noChangeArrowheads="1"/>
          </p:cNvSpPr>
          <p:nvPr/>
        </p:nvSpPr>
        <p:spPr bwMode="auto">
          <a:xfrm>
            <a:off x="3505202" y="477841"/>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321307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6</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017713"/>
            <a:ext cx="5943600" cy="6699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Tx/>
              <a:buNone/>
            </a:pPr>
            <a:r>
              <a:rPr lang="en-US" altLang="en-US" dirty="0">
                <a:latin typeface="Times New Roman" charset="0"/>
              </a:rPr>
              <a:t>So many phrases today that express this idea… “That’s not my problem.”  ”I’m looking out for number one.” ”Me first.” “You can’t talk to me that way.”</a:t>
            </a:r>
          </a:p>
          <a:p>
            <a:pPr marL="0" indent="0">
              <a:lnSpc>
                <a:spcPct val="90000"/>
              </a:lnSpc>
              <a:buFontTx/>
              <a:buNone/>
            </a:pPr>
            <a:endParaRPr lang="en-US" altLang="en-US" dirty="0">
              <a:latin typeface="Times New Roman" charset="0"/>
            </a:endParaRPr>
          </a:p>
          <a:p>
            <a:r>
              <a:rPr lang="en-US" altLang="en-US" b="1" u="sng" dirty="0"/>
              <a:t>ENVY (</a:t>
            </a:r>
            <a:r>
              <a:rPr lang="en-US" altLang="en-US" b="1" u="sng" dirty="0" err="1"/>
              <a:t>zelon</a:t>
            </a:r>
            <a:r>
              <a:rPr lang="en-US" altLang="en-US" b="1" u="sng" dirty="0"/>
              <a:t>) –</a:t>
            </a:r>
            <a:r>
              <a:rPr lang="en-US" altLang="en-US" dirty="0"/>
              <a:t> Zeal, to boil, or bubble up.  Used both positively and negatively.</a:t>
            </a:r>
          </a:p>
          <a:p>
            <a:pPr lvl="1">
              <a:buFontTx/>
              <a:buChar char="•"/>
            </a:pPr>
            <a:r>
              <a:rPr lang="en-US" altLang="en-US" dirty="0">
                <a:solidFill>
                  <a:srgbClr val="FF0000"/>
                </a:solidFill>
              </a:rPr>
              <a:t>Rom 10:2-3 – Zeal without knowledge</a:t>
            </a:r>
          </a:p>
          <a:p>
            <a:r>
              <a:rPr lang="en-US" altLang="en-US" b="1" u="sng" dirty="0"/>
              <a:t>BITTER (</a:t>
            </a:r>
            <a:r>
              <a:rPr lang="en-US" altLang="en-US" b="1" u="sng" dirty="0" err="1"/>
              <a:t>pikron</a:t>
            </a:r>
            <a:r>
              <a:rPr lang="en-US" altLang="en-US" dirty="0"/>
              <a:t>) – leaves the heart with an unpleasant sensation (bad taste in your mouth)</a:t>
            </a:r>
          </a:p>
          <a:p>
            <a:pPr lvl="1">
              <a:buFontTx/>
              <a:buChar char="•"/>
            </a:pPr>
            <a:r>
              <a:rPr lang="en-US" altLang="en-US" dirty="0"/>
              <a:t>Together they mean – jealousy, strife, contention, or wrangling, to be discontent with the advantages of others.  Envy alone is a state of a discontent mind with the advantages of others, Bitter Zeal – is strife, you will DO what you can to make sure your agenda is done.</a:t>
            </a:r>
          </a:p>
          <a:p>
            <a:pPr lvl="1">
              <a:buFontTx/>
              <a:buChar char="•"/>
            </a:pPr>
            <a:r>
              <a:rPr lang="en-US" altLang="en-US" dirty="0">
                <a:solidFill>
                  <a:srgbClr val="FF0000"/>
                </a:solidFill>
              </a:rPr>
              <a:t>Eph 4:31 – let all bitterness…be put away.</a:t>
            </a:r>
          </a:p>
          <a:p>
            <a:r>
              <a:rPr lang="en-US" altLang="en-US" b="1" u="sng" dirty="0"/>
              <a:t>FACTION (</a:t>
            </a:r>
            <a:r>
              <a:rPr lang="en-US" altLang="en-US" b="1" u="sng" dirty="0" err="1"/>
              <a:t>eritheian</a:t>
            </a:r>
            <a:r>
              <a:rPr lang="en-US" altLang="en-US" dirty="0"/>
              <a:t>) – self-seeking, party spirit, one who resorts to evil measures to accomplish his desires.  To gain an advantage.</a:t>
            </a:r>
          </a:p>
          <a:p>
            <a:pPr lvl="1">
              <a:buFontTx/>
              <a:buChar char="•"/>
            </a:pPr>
            <a:r>
              <a:rPr lang="en-US" altLang="en-US" dirty="0"/>
              <a:t>Often used of those who get elected for office by popular applause and trickery.</a:t>
            </a:r>
          </a:p>
          <a:p>
            <a:r>
              <a:rPr lang="en-US" altLang="en-US" b="1" u="sng" dirty="0"/>
              <a:t>BITTER ENVY LEADS TO FACTION</a:t>
            </a:r>
            <a:r>
              <a:rPr lang="en-US" altLang="en-US" dirty="0"/>
              <a:t>:  Selfish ambition, caring not for the good of others.</a:t>
            </a:r>
          </a:p>
          <a:p>
            <a:pPr lvl="1">
              <a:buFontTx/>
              <a:buChar char="•"/>
            </a:pPr>
            <a:r>
              <a:rPr lang="en-US" altLang="en-US" dirty="0"/>
              <a:t>Can there be a more grievous sin than that which is a </a:t>
            </a:r>
            <a:r>
              <a:rPr lang="en-US" altLang="en-US" dirty="0" err="1"/>
              <a:t>diliberate</a:t>
            </a:r>
            <a:r>
              <a:rPr lang="en-US" altLang="en-US" dirty="0"/>
              <a:t> effort, for the sake of selfish ambition and person gain, which will cause a division among God’s people?</a:t>
            </a:r>
          </a:p>
          <a:p>
            <a:r>
              <a:rPr lang="en-US" altLang="en-US" b="1" u="sng" dirty="0"/>
              <a:t>DO NOT BOAST AND LIE AGAINST THE TRUTH</a:t>
            </a:r>
          </a:p>
          <a:p>
            <a:r>
              <a:rPr lang="en-US" altLang="en-US" b="1" u="sng" dirty="0"/>
              <a:t>GLORY NOT</a:t>
            </a:r>
            <a:r>
              <a:rPr lang="en-US" altLang="en-US" dirty="0"/>
              <a:t> (me </a:t>
            </a:r>
            <a:r>
              <a:rPr lang="en-US" altLang="en-US" dirty="0" err="1"/>
              <a:t>katakauchasthe</a:t>
            </a:r>
            <a:r>
              <a:rPr lang="en-US" altLang="en-US" dirty="0"/>
              <a:t>) – to exult over, to rejoice, to triumph.  “We Are Doing Right!”</a:t>
            </a:r>
          </a:p>
          <a:p>
            <a:pPr lvl="1">
              <a:buFontTx/>
              <a:buChar char="•"/>
            </a:pPr>
            <a:r>
              <a:rPr lang="en-US" altLang="en-US" dirty="0"/>
              <a:t>It is bad enough to get to the top by trickery, but worse yet, to look down and claim your accomplishments were done with honesty and integrity.</a:t>
            </a:r>
          </a:p>
          <a:p>
            <a:pPr lvl="1">
              <a:buFontTx/>
              <a:buChar char="•"/>
            </a:pPr>
            <a:r>
              <a:rPr lang="en-US" altLang="en-US" dirty="0"/>
              <a:t>“How can you be a teacher, or for that matter call your self a Christian and talk to other about Christ, who embodies love, truth, peace, meekness, and giving; and yet have improper motives, envy, and strife.”</a:t>
            </a:r>
          </a:p>
          <a:p>
            <a:pPr lvl="1">
              <a:buFontTx/>
              <a:buChar char="•"/>
            </a:pPr>
            <a:r>
              <a:rPr lang="en-US" altLang="en-US" dirty="0"/>
              <a:t>If there is bitterness in your hearts, do not boast about your goodness.  This is lying against the truth</a:t>
            </a:r>
          </a:p>
          <a:p>
            <a:pPr>
              <a:buFontTx/>
              <a:buChar char="•"/>
            </a:pPr>
            <a:endParaRPr lang="en-US" altLang="en-US" dirty="0"/>
          </a:p>
          <a:p>
            <a:pPr>
              <a:buFontTx/>
              <a:buChar char="•"/>
            </a:pPr>
            <a:endParaRPr lang="en-US" altLang="en-US" sz="1000" dirty="0"/>
          </a:p>
          <a:p>
            <a:pPr marL="0" indent="0">
              <a:lnSpc>
                <a:spcPct val="90000"/>
              </a:lnSpc>
              <a:buFontTx/>
              <a:buNone/>
            </a:pPr>
            <a:endParaRPr lang="en-US" altLang="en-US" dirty="0">
              <a:latin typeface="Times New Roman" charset="0"/>
            </a:endParaRPr>
          </a:p>
        </p:txBody>
      </p:sp>
      <p:sp>
        <p:nvSpPr>
          <p:cNvPr id="23556" name="Text Box 4"/>
          <p:cNvSpPr txBox="1">
            <a:spLocks noChangeArrowheads="1"/>
          </p:cNvSpPr>
          <p:nvPr/>
        </p:nvSpPr>
        <p:spPr bwMode="auto">
          <a:xfrm>
            <a:off x="3505202" y="477841"/>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420508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Railroad switches can re-direct the most powerful trains down a whole new course – forever changing where that train travels and what that journey it like.</a:t>
            </a:r>
          </a:p>
          <a:p>
            <a:endParaRPr lang="en-US" dirty="0"/>
          </a:p>
          <a:p>
            <a:r>
              <a:rPr lang="en-US" dirty="0"/>
              <a:t>God wants us to live with HEAVENLY WISDOM to keep our lives on track!</a:t>
            </a:r>
          </a:p>
          <a:p>
            <a:endParaRPr lang="en-US" dirty="0"/>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7</a:t>
            </a:fld>
            <a:endParaRPr lang="en-US"/>
          </a:p>
        </p:txBody>
      </p:sp>
    </p:spTree>
    <p:extLst>
      <p:ext uri="{BB962C8B-B14F-4D97-AF65-F5344CB8AC3E}">
        <p14:creationId xmlns:p14="http://schemas.microsoft.com/office/powerpoint/2010/main" val="2890723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8</a:t>
            </a:fld>
            <a:endParaRPr lang="en-US" altLang="en-US" sz="1200"/>
          </a:p>
        </p:txBody>
      </p:sp>
      <p:sp>
        <p:nvSpPr>
          <p:cNvPr id="23554" name="Rectangle 2"/>
          <p:cNvSpPr>
            <a:spLocks noGrp="1" noRot="1" noChangeAspect="1" noChangeArrowheads="1" noTextEdit="1"/>
          </p:cNvSpPr>
          <p:nvPr>
            <p:ph type="sldImg"/>
          </p:nvPr>
        </p:nvSpPr>
        <p:spPr>
          <a:xfrm>
            <a:off x="657225" y="169863"/>
            <a:ext cx="2954338" cy="1847850"/>
          </a:xfrm>
          <a:ln/>
        </p:spPr>
      </p:sp>
      <p:sp>
        <p:nvSpPr>
          <p:cNvPr id="23555" name="Rectangle 3"/>
          <p:cNvSpPr>
            <a:spLocks noGrp="1" noChangeArrowheads="1"/>
          </p:cNvSpPr>
          <p:nvPr>
            <p:ph type="body" idx="1"/>
          </p:nvPr>
        </p:nvSpPr>
        <p:spPr>
          <a:xfrm>
            <a:off x="533400" y="2017713"/>
            <a:ext cx="5943600" cy="66992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VERSE 17:</a:t>
            </a:r>
          </a:p>
          <a:p>
            <a:r>
              <a:rPr lang="en-US" altLang="en-US" b="1" u="sng" dirty="0"/>
              <a:t>FIRST </a:t>
            </a:r>
            <a:r>
              <a:rPr lang="en-US" altLang="en-US" dirty="0"/>
              <a:t>– Above all and everything else heavenly wisdom is pure.  The other qualities are secondary outgrowths of this primary quality.</a:t>
            </a:r>
          </a:p>
          <a:p>
            <a:r>
              <a:rPr lang="en-US" altLang="en-US" b="1" u="sng" dirty="0"/>
              <a:t>PURE (</a:t>
            </a:r>
            <a:r>
              <a:rPr lang="en-US" altLang="en-US" b="1" u="sng" dirty="0" err="1"/>
              <a:t>hognos</a:t>
            </a:r>
            <a:r>
              <a:rPr lang="en-US" altLang="en-US" b="1" u="sng" dirty="0"/>
              <a:t>)</a:t>
            </a:r>
            <a:r>
              <a:rPr lang="en-US" altLang="en-US" dirty="0"/>
              <a:t> – not contaminated or </a:t>
            </a:r>
            <a:r>
              <a:rPr lang="en-US" altLang="en-US" dirty="0" err="1"/>
              <a:t>poluted</a:t>
            </a:r>
            <a:r>
              <a:rPr lang="en-US" altLang="en-US" dirty="0"/>
              <a:t>, without fault.</a:t>
            </a:r>
          </a:p>
          <a:p>
            <a:pPr lvl="1">
              <a:buFontTx/>
              <a:buChar char="•"/>
            </a:pPr>
            <a:r>
              <a:rPr lang="en-US" altLang="en-US" dirty="0"/>
              <a:t>It carries with it the idea of (1) moral cleanness, and (2) Singleness of Motive.</a:t>
            </a:r>
          </a:p>
          <a:p>
            <a:pPr lvl="1">
              <a:buFontTx/>
              <a:buChar char="•"/>
            </a:pPr>
            <a:r>
              <a:rPr lang="en-US" altLang="en-US" dirty="0"/>
              <a:t>Matt 5:8 – Blessed are the pure in heart…</a:t>
            </a:r>
          </a:p>
          <a:p>
            <a:r>
              <a:rPr lang="en-US" altLang="en-US" b="1" u="sng" dirty="0"/>
              <a:t>MORAL CLEANNESS</a:t>
            </a:r>
            <a:r>
              <a:rPr lang="en-US" altLang="en-US" dirty="0"/>
              <a:t> – no way to be truly moral or ethical without a pure heart.</a:t>
            </a:r>
          </a:p>
          <a:p>
            <a:pPr lvl="1">
              <a:buFontTx/>
              <a:buChar char="•"/>
            </a:pPr>
            <a:r>
              <a:rPr lang="en-US" altLang="en-US" dirty="0">
                <a:solidFill>
                  <a:srgbClr val="FF0000"/>
                </a:solidFill>
              </a:rPr>
              <a:t>Phil 4:8-9 – Think on the right things</a:t>
            </a:r>
          </a:p>
          <a:p>
            <a:pPr lvl="1">
              <a:buFontTx/>
              <a:buChar char="•"/>
            </a:pPr>
            <a:r>
              <a:rPr lang="en-US" altLang="en-US" dirty="0">
                <a:solidFill>
                  <a:srgbClr val="FF0000"/>
                </a:solidFill>
              </a:rPr>
              <a:t>Col 3:1-2 – Love the right things</a:t>
            </a:r>
          </a:p>
          <a:p>
            <a:pPr lvl="1">
              <a:buFontTx/>
              <a:buChar char="•"/>
            </a:pPr>
            <a:r>
              <a:rPr lang="en-US" altLang="en-US" dirty="0">
                <a:solidFill>
                  <a:srgbClr val="FF0000"/>
                </a:solidFill>
              </a:rPr>
              <a:t>Phil 3:13-14 – Purpose the right things</a:t>
            </a:r>
          </a:p>
          <a:p>
            <a:r>
              <a:rPr lang="en-US" altLang="en-US" b="1" u="sng" dirty="0"/>
              <a:t>SINGLENESS OF MOTIVE</a:t>
            </a:r>
            <a:r>
              <a:rPr lang="en-US" altLang="en-US" dirty="0"/>
              <a:t> – the word for pure also meant metal without alloy, unmixed, single.</a:t>
            </a:r>
          </a:p>
          <a:p>
            <a:pPr lvl="1">
              <a:buFontTx/>
              <a:buChar char="•"/>
            </a:pPr>
            <a:r>
              <a:rPr lang="en-US" altLang="en-US" dirty="0"/>
              <a:t>Everything we do should be done to please God</a:t>
            </a:r>
          </a:p>
          <a:p>
            <a:r>
              <a:rPr lang="en-US" altLang="en-US" b="1" u="sng" dirty="0"/>
              <a:t>PEACEABLE </a:t>
            </a:r>
            <a:r>
              <a:rPr lang="en-US" altLang="en-US" dirty="0"/>
              <a:t>– (</a:t>
            </a:r>
            <a:r>
              <a:rPr lang="en-US" altLang="en-US" dirty="0" err="1"/>
              <a:t>epeita</a:t>
            </a:r>
            <a:r>
              <a:rPr lang="en-US" altLang="en-US" dirty="0"/>
              <a:t> </a:t>
            </a:r>
            <a:r>
              <a:rPr lang="en-US" altLang="en-US" dirty="0" err="1"/>
              <a:t>eirenike</a:t>
            </a:r>
            <a:r>
              <a:rPr lang="en-US" altLang="en-US" dirty="0"/>
              <a:t>) – it not only loves peace, but it is the disposition to produce and maintain peace.</a:t>
            </a:r>
          </a:p>
          <a:p>
            <a:pPr lvl="1">
              <a:buFontTx/>
              <a:buChar char="•"/>
            </a:pPr>
            <a:r>
              <a:rPr lang="en-US" altLang="en-US" dirty="0">
                <a:solidFill>
                  <a:srgbClr val="FF0000"/>
                </a:solidFill>
              </a:rPr>
              <a:t>Matt 5:9 – blessed are the peacemakers (Peace-MAKERS, and Peace-LOVERS)</a:t>
            </a:r>
          </a:p>
          <a:p>
            <a:r>
              <a:rPr lang="en-US" altLang="en-US" b="1" dirty="0"/>
              <a:t>GENTLE / MEEK</a:t>
            </a:r>
            <a:r>
              <a:rPr lang="en-US" altLang="en-US" dirty="0"/>
              <a:t> (</a:t>
            </a:r>
            <a:r>
              <a:rPr lang="en-US" altLang="en-US" dirty="0" err="1"/>
              <a:t>epiekes</a:t>
            </a:r>
            <a:r>
              <a:rPr lang="en-US" altLang="en-US" dirty="0"/>
              <a:t>) – used to describe the taming of a wild animal to be fit for the masters use.  Forbearing, understanding, and patient.  The person will be fair and reasonable even to those who are not fair and reasonable to them.</a:t>
            </a:r>
          </a:p>
          <a:p>
            <a:endParaRPr lang="en-US" altLang="en-US" b="1" dirty="0"/>
          </a:p>
          <a:p>
            <a:r>
              <a:rPr lang="en-US" altLang="en-US" b="1" dirty="0"/>
              <a:t>WILLING TO YEILD</a:t>
            </a:r>
            <a:r>
              <a:rPr lang="en-US" altLang="en-US" dirty="0"/>
              <a:t> (</a:t>
            </a:r>
            <a:r>
              <a:rPr lang="en-US" altLang="en-US" dirty="0" err="1"/>
              <a:t>eupeithese</a:t>
            </a:r>
            <a:r>
              <a:rPr lang="en-US" altLang="en-US" dirty="0"/>
              <a:t>) – compliant, agreeable, submissive, to persuade, willing to consider, open to reason.</a:t>
            </a:r>
          </a:p>
          <a:p>
            <a:pPr lvl="1">
              <a:buFontTx/>
              <a:buChar char="•"/>
            </a:pPr>
            <a:r>
              <a:rPr lang="en-US" altLang="en-US" dirty="0"/>
              <a:t>Not ready to agree to everything, but willing to listen</a:t>
            </a:r>
          </a:p>
          <a:p>
            <a:pPr lvl="1">
              <a:buFontTx/>
              <a:buChar char="•"/>
            </a:pPr>
            <a:r>
              <a:rPr lang="en-US" altLang="en-US" dirty="0"/>
              <a:t>Forbearance – ability to overlook the faults and frailties of others.</a:t>
            </a:r>
          </a:p>
          <a:p>
            <a:pPr lvl="1">
              <a:buFontTx/>
              <a:buChar char="•"/>
            </a:pPr>
            <a:r>
              <a:rPr lang="en-US" altLang="en-US" dirty="0">
                <a:solidFill>
                  <a:srgbClr val="FF0000"/>
                </a:solidFill>
              </a:rPr>
              <a:t>Phil 2:4 – Looking out for the interests of  others.</a:t>
            </a:r>
          </a:p>
          <a:p>
            <a:endParaRPr lang="en-US" altLang="en-US" dirty="0">
              <a:solidFill>
                <a:srgbClr val="FF0000"/>
              </a:solidFill>
            </a:endParaRPr>
          </a:p>
          <a:p>
            <a:pPr marL="0" indent="0">
              <a:lnSpc>
                <a:spcPct val="90000"/>
              </a:lnSpc>
              <a:buFontTx/>
              <a:buNone/>
            </a:pPr>
            <a:endParaRPr lang="en-US" altLang="en-US" dirty="0">
              <a:latin typeface="Times New Roman" charset="0"/>
            </a:endParaRPr>
          </a:p>
        </p:txBody>
      </p:sp>
      <p:sp>
        <p:nvSpPr>
          <p:cNvPr id="23556" name="Text Box 4"/>
          <p:cNvSpPr txBox="1">
            <a:spLocks noChangeArrowheads="1"/>
          </p:cNvSpPr>
          <p:nvPr/>
        </p:nvSpPr>
        <p:spPr bwMode="auto">
          <a:xfrm>
            <a:off x="3505202" y="477841"/>
            <a:ext cx="2813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75273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Railroad switches can re-direct the most powerful trains down a whole new course – forever changing where that train travels and what that journey it like.</a:t>
            </a:r>
          </a:p>
          <a:p>
            <a:endParaRPr lang="en-US" dirty="0"/>
          </a:p>
          <a:p>
            <a:r>
              <a:rPr lang="en-US" dirty="0"/>
              <a:t>God wants us to live with HEAVENLY WISDOM to keep our lives on track!</a:t>
            </a:r>
          </a:p>
          <a:p>
            <a:endParaRPr lang="en-US" dirty="0"/>
          </a:p>
          <a:p>
            <a:endParaRPr lang="en-US" dirty="0"/>
          </a:p>
        </p:txBody>
      </p:sp>
      <p:sp>
        <p:nvSpPr>
          <p:cNvPr id="4" name="Slide Number Placeholder 3"/>
          <p:cNvSpPr>
            <a:spLocks noGrp="1"/>
          </p:cNvSpPr>
          <p:nvPr>
            <p:ph type="sldNum" sz="quarter" idx="5"/>
          </p:nvPr>
        </p:nvSpPr>
        <p:spPr/>
        <p:txBody>
          <a:bodyPr/>
          <a:lstStyle/>
          <a:p>
            <a:fld id="{C47CF004-168E-6541-A38A-F7F5D3ED6152}" type="slidenum">
              <a:rPr lang="en-US" smtClean="0"/>
              <a:t>9</a:t>
            </a:fld>
            <a:endParaRPr lang="en-US"/>
          </a:p>
        </p:txBody>
      </p:sp>
    </p:spTree>
    <p:extLst>
      <p:ext uri="{BB962C8B-B14F-4D97-AF65-F5344CB8AC3E}">
        <p14:creationId xmlns:p14="http://schemas.microsoft.com/office/powerpoint/2010/main" val="334240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2409956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7729387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42857971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8/15/23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2781951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83B95-4AFE-8648-A948-18F15B20D4A7}" type="datetimeFigureOut">
              <a:rPr lang="en-US" smtClean="0"/>
              <a:t>8/15/23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8395292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83B95-4AFE-8648-A948-18F15B20D4A7}" type="datetimeFigureOut">
              <a:rPr lang="en-US" smtClean="0"/>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635351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83B95-4AFE-8648-A948-18F15B20D4A7}" type="datetimeFigureOut">
              <a:rPr lang="en-US" smtClean="0"/>
              <a:t>8/15/23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9187322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83B95-4AFE-8648-A948-18F15B20D4A7}" type="datetimeFigureOut">
              <a:rPr lang="en-US" smtClean="0"/>
              <a:t>8/15/23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04493019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3B95-4AFE-8648-A948-18F15B20D4A7}" type="datetimeFigureOut">
              <a:rPr lang="en-US" smtClean="0"/>
              <a:t>8/15/23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502799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7710992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8/15/23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7427832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A83B95-4AFE-8648-A948-18F15B20D4A7}" type="datetimeFigureOut">
              <a:rPr lang="en-US" smtClean="0"/>
              <a:t>8/15/23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5608BC3-3A40-C243-BE49-8ABD3E72858F}" type="slidenum">
              <a:rPr lang="en-US" smtClean="0"/>
              <a:t>‹#›</a:t>
            </a:fld>
            <a:endParaRPr lang="en-US"/>
          </a:p>
        </p:txBody>
      </p:sp>
    </p:spTree>
    <p:extLst>
      <p:ext uri="{BB962C8B-B14F-4D97-AF65-F5344CB8AC3E}">
        <p14:creationId xmlns:p14="http://schemas.microsoft.com/office/powerpoint/2010/main" val="269902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F6FFEE-4A72-4E8E-FACA-18D4789DD61A}"/>
              </a:ext>
            </a:extLst>
          </p:cNvPr>
          <p:cNvSpPr>
            <a:spLocks noGrp="1"/>
          </p:cNvSpPr>
          <p:nvPr>
            <p:ph idx="1"/>
          </p:nvPr>
        </p:nvSpPr>
        <p:spPr>
          <a:xfrm>
            <a:off x="337929" y="2236304"/>
            <a:ext cx="7948820" cy="3174424"/>
          </a:xfrm>
        </p:spPr>
        <p:txBody>
          <a:bodyPr>
            <a:normAutofit fontScale="92500"/>
          </a:bodyPr>
          <a:lstStyle/>
          <a:p>
            <a:pPr marL="0" indent="0">
              <a:buNone/>
            </a:pPr>
            <a:r>
              <a:rPr lang="en-US" sz="2400" b="0" i="0" dirty="0">
                <a:solidFill>
                  <a:srgbClr val="000000"/>
                </a:solidFill>
                <a:effectLst/>
                <a:latin typeface="system-ui"/>
              </a:rPr>
              <a:t>Who among you is </a:t>
            </a:r>
            <a:r>
              <a:rPr lang="en-US" sz="2400" b="1" i="0" dirty="0">
                <a:solidFill>
                  <a:srgbClr val="AA4700"/>
                </a:solidFill>
                <a:effectLst/>
                <a:latin typeface="system-ui"/>
              </a:rPr>
              <a:t>wise</a:t>
            </a:r>
            <a:r>
              <a:rPr lang="en-US" sz="2400" b="0" i="0" dirty="0">
                <a:solidFill>
                  <a:srgbClr val="000000"/>
                </a:solidFill>
                <a:effectLst/>
                <a:latin typeface="system-ui"/>
              </a:rPr>
              <a:t> and understanding? Let him show by his good behavior his deeds in the </a:t>
            </a:r>
            <a:r>
              <a:rPr lang="en-US" sz="2400" b="1" i="0" dirty="0">
                <a:solidFill>
                  <a:srgbClr val="AA4700"/>
                </a:solidFill>
                <a:effectLst/>
                <a:latin typeface="system-ui"/>
              </a:rPr>
              <a:t>gentleness</a:t>
            </a:r>
            <a:r>
              <a:rPr lang="en-US" sz="2400" b="0" i="0" dirty="0">
                <a:solidFill>
                  <a:srgbClr val="000000"/>
                </a:solidFill>
                <a:effectLst/>
                <a:latin typeface="system-ui"/>
              </a:rPr>
              <a:t> of </a:t>
            </a:r>
            <a:r>
              <a:rPr lang="en-US" sz="2400" b="1" i="0" dirty="0">
                <a:solidFill>
                  <a:srgbClr val="AA4700"/>
                </a:solidFill>
                <a:effectLst/>
                <a:latin typeface="system-ui"/>
              </a:rPr>
              <a:t>wisdom</a:t>
            </a:r>
            <a:r>
              <a:rPr lang="en-US" sz="2400" b="0" i="0" dirty="0">
                <a:solidFill>
                  <a:srgbClr val="000000"/>
                </a:solidFill>
                <a:effectLst/>
                <a:latin typeface="system-ui"/>
              </a:rPr>
              <a:t>. </a:t>
            </a:r>
            <a:r>
              <a:rPr lang="en-US" sz="2400" b="1" i="0" baseline="30000" dirty="0">
                <a:solidFill>
                  <a:srgbClr val="000000"/>
                </a:solidFill>
                <a:effectLst/>
                <a:latin typeface="system-ui"/>
              </a:rPr>
              <a:t>14 </a:t>
            </a:r>
            <a:r>
              <a:rPr lang="en-US" sz="2400" b="0" i="0" dirty="0">
                <a:solidFill>
                  <a:srgbClr val="000000"/>
                </a:solidFill>
                <a:effectLst/>
                <a:latin typeface="system-ui"/>
              </a:rPr>
              <a:t>But if you have bitter jealousy and selfish ambition in your heart, do not be arrogant and </a:t>
            </a:r>
            <a:r>
              <a:rPr lang="en-US" sz="2400" b="0" i="1" dirty="0">
                <a:solidFill>
                  <a:srgbClr val="000000"/>
                </a:solidFill>
                <a:effectLst/>
                <a:latin typeface="system-ui"/>
              </a:rPr>
              <a:t>so</a:t>
            </a:r>
            <a:r>
              <a:rPr lang="en-US" sz="2400" b="0" i="0" dirty="0">
                <a:solidFill>
                  <a:srgbClr val="000000"/>
                </a:solidFill>
                <a:effectLst/>
                <a:latin typeface="system-ui"/>
              </a:rPr>
              <a:t> lie against the truth. </a:t>
            </a:r>
            <a:r>
              <a:rPr lang="en-US" sz="2400" b="1" i="0" baseline="30000" dirty="0">
                <a:solidFill>
                  <a:srgbClr val="000000"/>
                </a:solidFill>
                <a:effectLst/>
                <a:latin typeface="system-ui"/>
              </a:rPr>
              <a:t>15 </a:t>
            </a:r>
            <a:r>
              <a:rPr lang="en-US" sz="2400" b="0" i="0" dirty="0">
                <a:solidFill>
                  <a:srgbClr val="000000"/>
                </a:solidFill>
                <a:effectLst/>
                <a:latin typeface="system-ui"/>
              </a:rPr>
              <a:t>This </a:t>
            </a:r>
            <a:r>
              <a:rPr lang="en-US" sz="2400" b="1" i="0" dirty="0">
                <a:solidFill>
                  <a:srgbClr val="AA4700"/>
                </a:solidFill>
                <a:effectLst/>
                <a:latin typeface="system-ui"/>
              </a:rPr>
              <a:t>wisdom</a:t>
            </a:r>
            <a:r>
              <a:rPr lang="en-US" sz="2400" b="0" i="0" dirty="0">
                <a:solidFill>
                  <a:srgbClr val="000000"/>
                </a:solidFill>
                <a:effectLst/>
                <a:latin typeface="system-ui"/>
              </a:rPr>
              <a:t> is not that which comes down from above, but is earthly, natural, demonic. </a:t>
            </a:r>
            <a:br>
              <a:rPr lang="en-US" sz="2400" b="0" i="0" dirty="0">
                <a:solidFill>
                  <a:srgbClr val="000000"/>
                </a:solidFill>
                <a:effectLst/>
                <a:latin typeface="system-ui"/>
              </a:rPr>
            </a:br>
            <a:r>
              <a:rPr lang="en-US" sz="2400" b="1" i="0" baseline="30000" dirty="0">
                <a:solidFill>
                  <a:srgbClr val="000000"/>
                </a:solidFill>
                <a:effectLst/>
                <a:latin typeface="system-ui"/>
              </a:rPr>
              <a:t>16 </a:t>
            </a:r>
            <a:r>
              <a:rPr lang="en-US" sz="2400" b="0" i="0" dirty="0">
                <a:solidFill>
                  <a:srgbClr val="000000"/>
                </a:solidFill>
                <a:effectLst/>
                <a:latin typeface="system-ui"/>
              </a:rPr>
              <a:t>For where jealousy and selfish ambition exist, there is disorder and every evil thing. </a:t>
            </a:r>
            <a:r>
              <a:rPr lang="en-US" sz="2400" b="1" i="0" baseline="30000" dirty="0">
                <a:solidFill>
                  <a:srgbClr val="000000"/>
                </a:solidFill>
                <a:effectLst/>
                <a:latin typeface="system-ui"/>
              </a:rPr>
              <a:t>17 </a:t>
            </a:r>
            <a:r>
              <a:rPr lang="en-US" sz="2400" b="0" i="0" dirty="0">
                <a:solidFill>
                  <a:srgbClr val="000000"/>
                </a:solidFill>
                <a:effectLst/>
                <a:latin typeface="system-ui"/>
              </a:rPr>
              <a:t>But the </a:t>
            </a:r>
            <a:r>
              <a:rPr lang="en-US" sz="2400" b="1" i="0" dirty="0">
                <a:solidFill>
                  <a:srgbClr val="AA4700"/>
                </a:solidFill>
                <a:effectLst/>
                <a:latin typeface="system-ui"/>
              </a:rPr>
              <a:t>wisdom</a:t>
            </a:r>
            <a:r>
              <a:rPr lang="en-US" sz="2400" b="0" i="0" dirty="0">
                <a:solidFill>
                  <a:srgbClr val="000000"/>
                </a:solidFill>
                <a:effectLst/>
                <a:latin typeface="system-ui"/>
              </a:rPr>
              <a:t> from above is first pure, </a:t>
            </a:r>
            <a:br>
              <a:rPr lang="en-US" sz="2400" b="0" i="0" dirty="0">
                <a:solidFill>
                  <a:srgbClr val="000000"/>
                </a:solidFill>
                <a:effectLst/>
                <a:latin typeface="system-ui"/>
              </a:rPr>
            </a:br>
            <a:r>
              <a:rPr lang="en-US" sz="2400" b="0" i="0" dirty="0">
                <a:solidFill>
                  <a:srgbClr val="000000"/>
                </a:solidFill>
                <a:effectLst/>
                <a:latin typeface="system-ui"/>
              </a:rPr>
              <a:t>then </a:t>
            </a:r>
            <a:r>
              <a:rPr lang="en-US" sz="2400" b="1" i="0" dirty="0">
                <a:solidFill>
                  <a:srgbClr val="AA4700"/>
                </a:solidFill>
                <a:effectLst/>
                <a:latin typeface="system-ui"/>
              </a:rPr>
              <a:t>peaceable</a:t>
            </a:r>
            <a:r>
              <a:rPr lang="en-US" sz="2400" b="1" i="0" dirty="0">
                <a:solidFill>
                  <a:srgbClr val="000000"/>
                </a:solidFill>
                <a:effectLst/>
                <a:latin typeface="system-ui"/>
              </a:rPr>
              <a:t>, </a:t>
            </a:r>
            <a:r>
              <a:rPr lang="en-US" sz="2400" b="1" i="0" dirty="0">
                <a:solidFill>
                  <a:srgbClr val="AA4700"/>
                </a:solidFill>
                <a:effectLst/>
                <a:latin typeface="system-ui"/>
              </a:rPr>
              <a:t>gentle</a:t>
            </a:r>
            <a:r>
              <a:rPr lang="en-US" sz="2400" b="0" i="0" dirty="0">
                <a:solidFill>
                  <a:srgbClr val="000000"/>
                </a:solidFill>
                <a:effectLst/>
                <a:latin typeface="system-ui"/>
              </a:rPr>
              <a:t>, reasonable, full of mercy and good fruits, unwavering, without hypocrisy. </a:t>
            </a:r>
            <a:r>
              <a:rPr lang="en-US" sz="2400" b="1" i="0" baseline="30000" dirty="0">
                <a:solidFill>
                  <a:srgbClr val="000000"/>
                </a:solidFill>
                <a:effectLst/>
                <a:latin typeface="system-ui"/>
              </a:rPr>
              <a:t>18 </a:t>
            </a:r>
            <a:r>
              <a:rPr lang="en-US" sz="2400" b="0" i="0" dirty="0">
                <a:solidFill>
                  <a:srgbClr val="000000"/>
                </a:solidFill>
                <a:effectLst/>
                <a:latin typeface="system-ui"/>
              </a:rPr>
              <a:t>And the seed whose fruit is righteousness is sown in </a:t>
            </a:r>
            <a:r>
              <a:rPr lang="en-US" sz="2400" b="1" i="0" dirty="0">
                <a:solidFill>
                  <a:srgbClr val="AA4700"/>
                </a:solidFill>
                <a:effectLst/>
                <a:latin typeface="system-ui"/>
              </a:rPr>
              <a:t>peace</a:t>
            </a:r>
            <a:r>
              <a:rPr lang="en-US" sz="2400" b="0" i="0" dirty="0">
                <a:solidFill>
                  <a:srgbClr val="000000"/>
                </a:solidFill>
                <a:effectLst/>
                <a:latin typeface="system-ui"/>
              </a:rPr>
              <a:t> by those who make </a:t>
            </a:r>
            <a:r>
              <a:rPr lang="en-US" sz="2400" b="1" i="0" dirty="0">
                <a:solidFill>
                  <a:srgbClr val="AA4700"/>
                </a:solidFill>
                <a:effectLst/>
                <a:latin typeface="system-ui"/>
              </a:rPr>
              <a:t>peace</a:t>
            </a:r>
            <a:r>
              <a:rPr lang="en-US" sz="2400" b="0" i="0" dirty="0">
                <a:solidFill>
                  <a:srgbClr val="000000"/>
                </a:solidFill>
                <a:effectLst/>
                <a:latin typeface="system-ui"/>
              </a:rPr>
              <a:t>.</a:t>
            </a:r>
            <a:endParaRPr lang="en-US" sz="2400" dirty="0"/>
          </a:p>
        </p:txBody>
      </p:sp>
      <p:sp>
        <p:nvSpPr>
          <p:cNvPr id="4" name="Rectangle 2">
            <a:extLst>
              <a:ext uri="{FF2B5EF4-FFF2-40B4-BE49-F238E27FC236}">
                <a16:creationId xmlns:a16="http://schemas.microsoft.com/office/drawing/2014/main" id="{B416DD82-18CC-AEFB-95DB-5970597AB595}"/>
              </a:ext>
            </a:extLst>
          </p:cNvPr>
          <p:cNvSpPr>
            <a:spLocks noGrp="1" noChangeArrowheads="1"/>
          </p:cNvSpPr>
          <p:nvPr>
            <p:ph type="title"/>
          </p:nvPr>
        </p:nvSpPr>
        <p:spPr>
          <a:xfrm>
            <a:off x="457201" y="612976"/>
            <a:ext cx="8348870" cy="1779104"/>
          </a:xfrm>
        </p:spPr>
        <p:txBody>
          <a:bodyPr>
            <a:normAutofit/>
          </a:bodyPr>
          <a:lstStyle/>
          <a:p>
            <a:pPr algn="ctr"/>
            <a:r>
              <a:rPr lang="en-US" altLang="en-US" dirty="0">
                <a:solidFill>
                  <a:srgbClr val="694117"/>
                </a:solidFill>
              </a:rPr>
              <a:t>Common Ground Question…</a:t>
            </a:r>
            <a:br>
              <a:rPr lang="en-US" altLang="en-US" dirty="0">
                <a:solidFill>
                  <a:srgbClr val="694117"/>
                </a:solidFill>
              </a:rPr>
            </a:br>
            <a:br>
              <a:rPr lang="en-US" altLang="en-US" sz="1200" dirty="0">
                <a:solidFill>
                  <a:srgbClr val="694117"/>
                </a:solidFill>
              </a:rPr>
            </a:br>
            <a:r>
              <a:rPr lang="en-US" altLang="en-US" dirty="0">
                <a:solidFill>
                  <a:srgbClr val="694117"/>
                </a:solidFill>
                <a:latin typeface="+mn-lt"/>
              </a:rPr>
              <a:t>Why are the highlighted words</a:t>
            </a:r>
            <a:br>
              <a:rPr lang="en-US" altLang="en-US" dirty="0">
                <a:solidFill>
                  <a:srgbClr val="694117"/>
                </a:solidFill>
                <a:latin typeface="+mn-lt"/>
              </a:rPr>
            </a:br>
            <a:r>
              <a:rPr lang="en-US" altLang="en-US" dirty="0">
                <a:solidFill>
                  <a:srgbClr val="694117"/>
                </a:solidFill>
                <a:latin typeface="+mn-lt"/>
              </a:rPr>
              <a:t> repeated so many times?</a:t>
            </a:r>
          </a:p>
        </p:txBody>
      </p:sp>
      <p:sp>
        <p:nvSpPr>
          <p:cNvPr id="5" name="Rounded Rectangle 4">
            <a:extLst>
              <a:ext uri="{FF2B5EF4-FFF2-40B4-BE49-F238E27FC236}">
                <a16:creationId xmlns:a16="http://schemas.microsoft.com/office/drawing/2014/main" id="{CC1E9F09-92FC-8AC0-72D4-456BAFCE2AD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Tree>
    <p:extLst>
      <p:ext uri="{BB962C8B-B14F-4D97-AF65-F5344CB8AC3E}">
        <p14:creationId xmlns:p14="http://schemas.microsoft.com/office/powerpoint/2010/main" val="219702603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37929" y="1741747"/>
            <a:ext cx="8806071" cy="1846280"/>
          </a:xfrm>
        </p:spPr>
        <p:txBody>
          <a:bodyPr>
            <a:normAutofit/>
          </a:bodyPr>
          <a:lstStyle/>
          <a:p>
            <a:r>
              <a:rPr lang="en-US" altLang="en-US" sz="2400" b="1" dirty="0">
                <a:solidFill>
                  <a:srgbClr val="694117"/>
                </a:solidFill>
              </a:rPr>
              <a:t>SUPERIOR RELATIONSHIPS </a:t>
            </a:r>
            <a:r>
              <a:rPr lang="en-US" altLang="en-US" sz="2200" dirty="0"/>
              <a:t>– </a:t>
            </a:r>
            <a:r>
              <a:rPr lang="en-US" altLang="en-US" sz="2200" i="1" dirty="0"/>
              <a:t>Unites People Instead of Dividing Them.</a:t>
            </a:r>
          </a:p>
          <a:p>
            <a:r>
              <a:rPr lang="en-US" altLang="en-US" sz="2400" b="1" dirty="0">
                <a:solidFill>
                  <a:srgbClr val="694117"/>
                </a:solidFill>
              </a:rPr>
              <a:t>SUPERIOR RESULTS </a:t>
            </a:r>
            <a:r>
              <a:rPr lang="en-US" altLang="en-US" sz="2200" dirty="0"/>
              <a:t>– </a:t>
            </a:r>
            <a:r>
              <a:rPr lang="en-US" altLang="en-US" sz="2200" i="1" dirty="0"/>
              <a:t>Produces Fruits of Peace Instead of Disorder.</a:t>
            </a:r>
          </a:p>
          <a:p>
            <a:r>
              <a:rPr lang="en-US" altLang="en-US" sz="2400" b="1" dirty="0">
                <a:solidFill>
                  <a:srgbClr val="694117"/>
                </a:solidFill>
              </a:rPr>
              <a:t>SUPERIOR LONGEVITY </a:t>
            </a:r>
            <a:r>
              <a:rPr lang="en-US" altLang="en-US" sz="2200" dirty="0"/>
              <a:t>– </a:t>
            </a:r>
            <a:r>
              <a:rPr lang="en-US" altLang="en-US" sz="2200" i="1" dirty="0"/>
              <a:t>Achieves Lasting Benefits &amp; Influence.</a:t>
            </a:r>
          </a:p>
        </p:txBody>
      </p:sp>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Wisdom From Above Is Far Superior.</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
        <p:nvSpPr>
          <p:cNvPr id="2" name="Rounded Rectangle 1">
            <a:extLst>
              <a:ext uri="{FF2B5EF4-FFF2-40B4-BE49-F238E27FC236}">
                <a16:creationId xmlns:a16="http://schemas.microsoft.com/office/drawing/2014/main" id="{314B9BC5-F6C6-6BFF-D58C-C34450F8F3CF}"/>
              </a:ext>
            </a:extLst>
          </p:cNvPr>
          <p:cNvSpPr/>
          <p:nvPr/>
        </p:nvSpPr>
        <p:spPr>
          <a:xfrm>
            <a:off x="460514" y="3416164"/>
            <a:ext cx="8348869"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i="1" dirty="0">
                <a:solidFill>
                  <a:srgbClr val="694117"/>
                </a:solidFill>
              </a:rPr>
              <a:t>How is this passage essential to becoming more like Jesus?</a:t>
            </a:r>
          </a:p>
        </p:txBody>
      </p:sp>
    </p:spTree>
    <p:extLst>
      <p:ext uri="{BB962C8B-B14F-4D97-AF65-F5344CB8AC3E}">
        <p14:creationId xmlns:p14="http://schemas.microsoft.com/office/powerpoint/2010/main" val="1804375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37929" y="1521827"/>
            <a:ext cx="8607287" cy="3821077"/>
          </a:xfrm>
        </p:spPr>
        <p:txBody>
          <a:bodyPr>
            <a:normAutofit/>
          </a:bodyPr>
          <a:lstStyle/>
          <a:p>
            <a:pPr marL="0" indent="0" algn="ctr">
              <a:buNone/>
            </a:pPr>
            <a:r>
              <a:rPr lang="en-US" altLang="en-US" sz="2400" dirty="0">
                <a:solidFill>
                  <a:srgbClr val="694117"/>
                </a:solidFill>
              </a:rPr>
              <a:t>“And thus </a:t>
            </a:r>
            <a:r>
              <a:rPr lang="en-US" altLang="en-US" sz="2400" u="sng" dirty="0">
                <a:solidFill>
                  <a:srgbClr val="694117"/>
                </a:solidFill>
              </a:rPr>
              <a:t>I aspired to preach the gospel</a:t>
            </a:r>
            <a:r>
              <a:rPr lang="en-US" altLang="en-US" sz="2400" dirty="0">
                <a:solidFill>
                  <a:srgbClr val="694117"/>
                </a:solidFill>
              </a:rPr>
              <a:t>, not where Christ was already named, so that I would not build on another man’s foundation.” (Romans 15:20)</a:t>
            </a:r>
          </a:p>
          <a:p>
            <a:pPr marL="0" indent="0" algn="ctr">
              <a:buNone/>
            </a:pPr>
            <a:endParaRPr lang="en-US" altLang="en-US" sz="2000" dirty="0">
              <a:solidFill>
                <a:srgbClr val="694117"/>
              </a:solidFill>
            </a:endParaRPr>
          </a:p>
          <a:p>
            <a:pPr marL="0" indent="0" algn="ctr">
              <a:buNone/>
            </a:pPr>
            <a:r>
              <a:rPr lang="en-US" altLang="en-US" sz="2400" dirty="0">
                <a:solidFill>
                  <a:srgbClr val="694117"/>
                </a:solidFill>
              </a:rPr>
              <a:t>“It is a trustworthy statement: if any man </a:t>
            </a:r>
            <a:r>
              <a:rPr lang="en-US" altLang="en-US" sz="2400" u="sng" dirty="0">
                <a:solidFill>
                  <a:srgbClr val="694117"/>
                </a:solidFill>
              </a:rPr>
              <a:t>aspires to the office of overseer</a:t>
            </a:r>
            <a:r>
              <a:rPr lang="en-US" altLang="en-US" sz="2400" dirty="0">
                <a:solidFill>
                  <a:srgbClr val="694117"/>
                </a:solidFill>
              </a:rPr>
              <a:t>, it is a fine work he desires to do.” (1 Timothy 3:1)</a:t>
            </a:r>
          </a:p>
          <a:p>
            <a:pPr marL="0" indent="0" algn="ctr">
              <a:buNone/>
            </a:pPr>
            <a:endParaRPr lang="en-US" altLang="en-US" sz="2400" dirty="0">
              <a:solidFill>
                <a:srgbClr val="694117"/>
              </a:solidFill>
            </a:endParaRPr>
          </a:p>
        </p:txBody>
      </p:sp>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Selfish Ambition vs. Godly Aspirations</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
        <p:nvSpPr>
          <p:cNvPr id="2" name="Rounded Rectangle 1">
            <a:extLst>
              <a:ext uri="{FF2B5EF4-FFF2-40B4-BE49-F238E27FC236}">
                <a16:creationId xmlns:a16="http://schemas.microsoft.com/office/drawing/2014/main" id="{87E52313-8DCE-883E-D252-09165A51710A}"/>
              </a:ext>
            </a:extLst>
          </p:cNvPr>
          <p:cNvSpPr/>
          <p:nvPr/>
        </p:nvSpPr>
        <p:spPr>
          <a:xfrm>
            <a:off x="1572868" y="4042686"/>
            <a:ext cx="2899742" cy="409694"/>
          </a:xfrm>
          <a:prstGeom prst="roundRect">
            <a:avLst>
              <a:gd name="adj" fmla="val 50000"/>
            </a:avLst>
          </a:prstGeom>
          <a:solidFill>
            <a:srgbClr val="5064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chemeClr val="bg1"/>
                </a:solidFill>
              </a:rPr>
              <a:t>Aspire To Do God’s Will</a:t>
            </a:r>
          </a:p>
        </p:txBody>
      </p:sp>
      <p:sp>
        <p:nvSpPr>
          <p:cNvPr id="3" name="Rounded Rectangle 2">
            <a:extLst>
              <a:ext uri="{FF2B5EF4-FFF2-40B4-BE49-F238E27FC236}">
                <a16:creationId xmlns:a16="http://schemas.microsoft.com/office/drawing/2014/main" id="{B567AEDB-9A29-69B1-69B6-58F0A6B70D0E}"/>
              </a:ext>
            </a:extLst>
          </p:cNvPr>
          <p:cNvSpPr/>
          <p:nvPr/>
        </p:nvSpPr>
        <p:spPr>
          <a:xfrm>
            <a:off x="4671392" y="4042686"/>
            <a:ext cx="2899742" cy="409694"/>
          </a:xfrm>
          <a:prstGeom prst="roundRect">
            <a:avLst>
              <a:gd name="adj" fmla="val 50000"/>
            </a:avLst>
          </a:prstGeom>
          <a:solidFill>
            <a:srgbClr val="5064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chemeClr val="bg1"/>
                </a:solidFill>
              </a:rPr>
              <a:t>Aspire To Help Others</a:t>
            </a:r>
          </a:p>
        </p:txBody>
      </p:sp>
      <p:sp>
        <p:nvSpPr>
          <p:cNvPr id="4" name="Rounded Rectangle 3">
            <a:extLst>
              <a:ext uri="{FF2B5EF4-FFF2-40B4-BE49-F238E27FC236}">
                <a16:creationId xmlns:a16="http://schemas.microsoft.com/office/drawing/2014/main" id="{40AE7112-9C11-AB8E-D27A-296A2F367820}"/>
              </a:ext>
            </a:extLst>
          </p:cNvPr>
          <p:cNvSpPr/>
          <p:nvPr/>
        </p:nvSpPr>
        <p:spPr>
          <a:xfrm>
            <a:off x="2082249" y="4629364"/>
            <a:ext cx="5098774" cy="409694"/>
          </a:xfrm>
          <a:prstGeom prst="roundRect">
            <a:avLst>
              <a:gd name="adj" fmla="val 50000"/>
            </a:avLst>
          </a:prstGeom>
          <a:solidFill>
            <a:srgbClr val="5064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b="1" i="1" dirty="0">
                <a:solidFill>
                  <a:schemeClr val="bg1"/>
                </a:solidFill>
              </a:rPr>
              <a:t>Aspire To Work Hard In Honorable Pursuits</a:t>
            </a:r>
          </a:p>
        </p:txBody>
      </p:sp>
    </p:spTree>
    <p:extLst>
      <p:ext uri="{BB962C8B-B14F-4D97-AF65-F5344CB8AC3E}">
        <p14:creationId xmlns:p14="http://schemas.microsoft.com/office/powerpoint/2010/main" val="1166421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5">
            <a:extLst>
              <a:ext uri="{FF2B5EF4-FFF2-40B4-BE49-F238E27FC236}">
                <a16:creationId xmlns:a16="http://schemas.microsoft.com/office/drawing/2014/main" id="{E3983895-6707-4018-8BA3-E4C41B71FD41}"/>
              </a:ext>
            </a:extLst>
          </p:cNvPr>
          <p:cNvSpPr>
            <a:spLocks noGrp="1" noChangeArrowheads="1"/>
          </p:cNvSpPr>
          <p:nvPr>
            <p:ph type="body" sz="half" idx="1"/>
          </p:nvPr>
        </p:nvSpPr>
        <p:spPr>
          <a:xfrm>
            <a:off x="263769" y="1537544"/>
            <a:ext cx="2688153" cy="3865177"/>
          </a:xfrm>
        </p:spPr>
        <p:txBody>
          <a:bodyPr>
            <a:noAutofit/>
          </a:bodyPr>
          <a:lstStyle/>
          <a:p>
            <a:pPr algn="ctr">
              <a:buFontTx/>
              <a:buNone/>
            </a:pPr>
            <a:r>
              <a:rPr lang="en-US" altLang="en-US" sz="1800" b="1" u="sng" dirty="0">
                <a:solidFill>
                  <a:srgbClr val="694116"/>
                </a:solidFill>
              </a:rPr>
              <a:t>FALSE WISDOM</a:t>
            </a:r>
          </a:p>
          <a:p>
            <a:r>
              <a:rPr lang="en-US" altLang="en-US" sz="1800" b="1" dirty="0">
                <a:solidFill>
                  <a:srgbClr val="694116"/>
                </a:solidFill>
              </a:rPr>
              <a:t>Earthly </a:t>
            </a:r>
            <a:r>
              <a:rPr lang="en-US" altLang="en-US" sz="1800" b="1" i="1" dirty="0">
                <a:solidFill>
                  <a:srgbClr val="694116"/>
                </a:solidFill>
              </a:rPr>
              <a:t>(not from above)</a:t>
            </a:r>
          </a:p>
          <a:p>
            <a:r>
              <a:rPr lang="en-US" altLang="en-US" sz="1800" b="1" dirty="0">
                <a:solidFill>
                  <a:srgbClr val="694116"/>
                </a:solidFill>
              </a:rPr>
              <a:t>Sensual</a:t>
            </a:r>
          </a:p>
          <a:p>
            <a:r>
              <a:rPr lang="en-US" altLang="en-US" sz="1800" b="1" dirty="0">
                <a:solidFill>
                  <a:srgbClr val="694116"/>
                </a:solidFill>
              </a:rPr>
              <a:t>Demonic</a:t>
            </a:r>
          </a:p>
          <a:p>
            <a:r>
              <a:rPr lang="en-US" altLang="en-US" sz="1800" b="1" dirty="0">
                <a:solidFill>
                  <a:srgbClr val="694116"/>
                </a:solidFill>
              </a:rPr>
              <a:t>Bitter Jealousy</a:t>
            </a:r>
          </a:p>
          <a:p>
            <a:r>
              <a:rPr lang="en-US" altLang="en-US" sz="1800" b="1" dirty="0">
                <a:solidFill>
                  <a:srgbClr val="694116"/>
                </a:solidFill>
              </a:rPr>
              <a:t>Self Ambition</a:t>
            </a:r>
          </a:p>
          <a:p>
            <a:r>
              <a:rPr lang="en-US" altLang="en-US" sz="1800" b="1" dirty="0">
                <a:solidFill>
                  <a:srgbClr val="694116"/>
                </a:solidFill>
              </a:rPr>
              <a:t>Arrogant</a:t>
            </a:r>
          </a:p>
          <a:p>
            <a:r>
              <a:rPr lang="en-US" altLang="en-US" sz="1800" b="1" dirty="0">
                <a:solidFill>
                  <a:srgbClr val="694116"/>
                </a:solidFill>
              </a:rPr>
              <a:t>Lie Against Truth</a:t>
            </a:r>
          </a:p>
          <a:p>
            <a:r>
              <a:rPr lang="en-US" altLang="en-US" sz="1800" b="1" dirty="0">
                <a:solidFill>
                  <a:srgbClr val="694116"/>
                </a:solidFill>
              </a:rPr>
              <a:t>Disorder</a:t>
            </a:r>
          </a:p>
          <a:p>
            <a:r>
              <a:rPr lang="en-US" altLang="en-US" sz="1800" b="1" dirty="0">
                <a:solidFill>
                  <a:srgbClr val="694116"/>
                </a:solidFill>
              </a:rPr>
              <a:t>Evil</a:t>
            </a:r>
          </a:p>
          <a:p>
            <a:endParaRPr lang="en-US" altLang="en-US" sz="1800" dirty="0">
              <a:solidFill>
                <a:srgbClr val="996633"/>
              </a:solidFill>
            </a:endParaRPr>
          </a:p>
        </p:txBody>
      </p:sp>
      <p:sp>
        <p:nvSpPr>
          <p:cNvPr id="38917" name="Rectangle 6">
            <a:extLst>
              <a:ext uri="{FF2B5EF4-FFF2-40B4-BE49-F238E27FC236}">
                <a16:creationId xmlns:a16="http://schemas.microsoft.com/office/drawing/2014/main" id="{CBCA7D55-9A17-410D-967A-49E27CF5C29A}"/>
              </a:ext>
            </a:extLst>
          </p:cNvPr>
          <p:cNvSpPr>
            <a:spLocks noGrp="1" noChangeArrowheads="1"/>
          </p:cNvSpPr>
          <p:nvPr>
            <p:ph type="body" sz="half" idx="2"/>
          </p:nvPr>
        </p:nvSpPr>
        <p:spPr>
          <a:xfrm>
            <a:off x="3028951" y="1537545"/>
            <a:ext cx="2764298" cy="4032302"/>
          </a:xfrm>
        </p:spPr>
        <p:txBody>
          <a:bodyPr>
            <a:noAutofit/>
          </a:bodyPr>
          <a:lstStyle/>
          <a:p>
            <a:pPr algn="ctr">
              <a:buFontTx/>
              <a:buNone/>
            </a:pPr>
            <a:r>
              <a:rPr lang="en-US" altLang="en-US" sz="1800" b="1" u="sng" dirty="0"/>
              <a:t>TRUE WISDOM</a:t>
            </a:r>
            <a:endParaRPr lang="en-US" altLang="en-US" sz="1800" b="1" dirty="0"/>
          </a:p>
          <a:p>
            <a:pPr>
              <a:lnSpc>
                <a:spcPct val="85000"/>
              </a:lnSpc>
            </a:pPr>
            <a:r>
              <a:rPr lang="en-US" altLang="en-US" sz="1800" b="1" dirty="0"/>
              <a:t>From God </a:t>
            </a:r>
            <a:r>
              <a:rPr lang="en-US" altLang="en-US" sz="1800" b="1" i="1" dirty="0"/>
              <a:t>(From Above)</a:t>
            </a:r>
          </a:p>
          <a:p>
            <a:pPr>
              <a:lnSpc>
                <a:spcPct val="85000"/>
              </a:lnSpc>
            </a:pPr>
            <a:r>
              <a:rPr lang="en-US" altLang="en-US" sz="1800" b="1" dirty="0"/>
              <a:t>Pure</a:t>
            </a:r>
            <a:endParaRPr lang="en-US" altLang="en-US" sz="1800" i="1" dirty="0"/>
          </a:p>
          <a:p>
            <a:pPr>
              <a:lnSpc>
                <a:spcPct val="85000"/>
              </a:lnSpc>
            </a:pPr>
            <a:r>
              <a:rPr lang="en-US" altLang="en-US" sz="1800" b="1" dirty="0"/>
              <a:t>Peaceable</a:t>
            </a:r>
          </a:p>
          <a:p>
            <a:pPr>
              <a:lnSpc>
                <a:spcPct val="85000"/>
              </a:lnSpc>
            </a:pPr>
            <a:r>
              <a:rPr lang="en-US" altLang="en-US" sz="1800" b="1" dirty="0"/>
              <a:t>Gentle</a:t>
            </a:r>
          </a:p>
          <a:p>
            <a:pPr>
              <a:lnSpc>
                <a:spcPct val="85000"/>
              </a:lnSpc>
            </a:pPr>
            <a:r>
              <a:rPr lang="en-US" altLang="en-US" sz="1800" b="1" dirty="0"/>
              <a:t>Willing To Yield</a:t>
            </a:r>
          </a:p>
          <a:p>
            <a:pPr>
              <a:lnSpc>
                <a:spcPct val="85000"/>
              </a:lnSpc>
            </a:pPr>
            <a:r>
              <a:rPr lang="en-US" altLang="en-US" sz="1800" b="1" dirty="0"/>
              <a:t>Full of Mercy</a:t>
            </a:r>
          </a:p>
          <a:p>
            <a:pPr>
              <a:lnSpc>
                <a:spcPct val="85000"/>
              </a:lnSpc>
            </a:pPr>
            <a:r>
              <a:rPr lang="en-US" altLang="en-US" sz="1800" b="1" dirty="0"/>
              <a:t>Full of Good Fruits</a:t>
            </a:r>
          </a:p>
          <a:p>
            <a:pPr>
              <a:lnSpc>
                <a:spcPct val="85000"/>
              </a:lnSpc>
            </a:pPr>
            <a:r>
              <a:rPr lang="en-US" altLang="en-US" sz="1800" b="1" dirty="0"/>
              <a:t>Unwavering</a:t>
            </a:r>
          </a:p>
          <a:p>
            <a:pPr>
              <a:lnSpc>
                <a:spcPct val="85000"/>
              </a:lnSpc>
            </a:pPr>
            <a:r>
              <a:rPr lang="en-US" altLang="en-US" sz="1800" b="1" dirty="0"/>
              <a:t>Without Hypocrisy</a:t>
            </a:r>
          </a:p>
          <a:p>
            <a:pPr>
              <a:lnSpc>
                <a:spcPct val="85000"/>
              </a:lnSpc>
            </a:pPr>
            <a:r>
              <a:rPr lang="en-US" altLang="en-US" sz="1800" b="1" dirty="0"/>
              <a:t>Fruit is Righteousness</a:t>
            </a:r>
          </a:p>
          <a:p>
            <a:pPr>
              <a:lnSpc>
                <a:spcPct val="85000"/>
              </a:lnSpc>
            </a:pPr>
            <a:r>
              <a:rPr lang="en-US" altLang="en-US" sz="1800" b="1" dirty="0"/>
              <a:t>Sown in Peace</a:t>
            </a:r>
          </a:p>
          <a:p>
            <a:endParaRPr lang="en-US" altLang="en-US" sz="1800" b="1" dirty="0"/>
          </a:p>
        </p:txBody>
      </p:sp>
      <p:sp>
        <p:nvSpPr>
          <p:cNvPr id="2" name="Rectangle 1">
            <a:extLst>
              <a:ext uri="{FF2B5EF4-FFF2-40B4-BE49-F238E27FC236}">
                <a16:creationId xmlns:a16="http://schemas.microsoft.com/office/drawing/2014/main" id="{496BD54E-7170-4920-BF16-CF6491A3F1EE}"/>
              </a:ext>
            </a:extLst>
          </p:cNvPr>
          <p:cNvSpPr/>
          <p:nvPr/>
        </p:nvSpPr>
        <p:spPr>
          <a:xfrm>
            <a:off x="5793249" y="1971233"/>
            <a:ext cx="2929598" cy="2131256"/>
          </a:xfrm>
          <a:prstGeom prst="rect">
            <a:avLst/>
          </a:prstGeom>
          <a:solidFill>
            <a:srgbClr val="E3D5B7"/>
          </a:solidFill>
          <a:ln w="19050">
            <a:solidFill>
              <a:srgbClr val="506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(17) </a:t>
            </a:r>
            <a:r>
              <a:rPr lang="en-US" i="1" dirty="0">
                <a:solidFill>
                  <a:schemeClr val="tx1"/>
                </a:solidFill>
              </a:rPr>
              <a:t>But the wisdom from above is first </a:t>
            </a:r>
            <a:r>
              <a:rPr lang="en-US" i="1" u="sng" dirty="0">
                <a:solidFill>
                  <a:schemeClr val="tx1"/>
                </a:solidFill>
              </a:rPr>
              <a:t>pure</a:t>
            </a:r>
            <a:r>
              <a:rPr lang="en-US" i="1" dirty="0">
                <a:solidFill>
                  <a:schemeClr val="tx1"/>
                </a:solidFill>
              </a:rPr>
              <a:t>, then </a:t>
            </a:r>
            <a:r>
              <a:rPr lang="en-US" i="1" u="sng" dirty="0">
                <a:solidFill>
                  <a:schemeClr val="tx1"/>
                </a:solidFill>
              </a:rPr>
              <a:t>peaceable</a:t>
            </a:r>
            <a:r>
              <a:rPr lang="en-US" i="1" dirty="0">
                <a:solidFill>
                  <a:schemeClr val="tx1"/>
                </a:solidFill>
              </a:rPr>
              <a:t>, </a:t>
            </a:r>
            <a:r>
              <a:rPr lang="en-US" i="1" u="sng" dirty="0">
                <a:solidFill>
                  <a:schemeClr val="tx1"/>
                </a:solidFill>
              </a:rPr>
              <a:t>gentle</a:t>
            </a:r>
            <a:r>
              <a:rPr lang="en-US" i="1" dirty="0">
                <a:solidFill>
                  <a:schemeClr val="tx1"/>
                </a:solidFill>
              </a:rPr>
              <a:t>, </a:t>
            </a:r>
            <a:r>
              <a:rPr lang="en-US" i="1" u="sng" dirty="0">
                <a:solidFill>
                  <a:schemeClr val="tx1"/>
                </a:solidFill>
              </a:rPr>
              <a:t>open to reason</a:t>
            </a:r>
            <a:r>
              <a:rPr lang="en-US" i="1" dirty="0">
                <a:solidFill>
                  <a:schemeClr val="tx1"/>
                </a:solidFill>
              </a:rPr>
              <a:t>, </a:t>
            </a:r>
            <a:r>
              <a:rPr lang="en-US" i="1" u="sng" dirty="0">
                <a:solidFill>
                  <a:schemeClr val="tx1"/>
                </a:solidFill>
              </a:rPr>
              <a:t>full of mercy </a:t>
            </a:r>
            <a:r>
              <a:rPr lang="en-US" i="1" dirty="0">
                <a:solidFill>
                  <a:schemeClr val="tx1"/>
                </a:solidFill>
              </a:rPr>
              <a:t>and </a:t>
            </a:r>
            <a:r>
              <a:rPr lang="en-US" i="1" u="sng" dirty="0">
                <a:solidFill>
                  <a:schemeClr val="tx1"/>
                </a:solidFill>
              </a:rPr>
              <a:t>good fruits</a:t>
            </a:r>
            <a:r>
              <a:rPr lang="en-US" i="1" dirty="0">
                <a:solidFill>
                  <a:schemeClr val="tx1"/>
                </a:solidFill>
              </a:rPr>
              <a:t>, </a:t>
            </a:r>
            <a:r>
              <a:rPr lang="en-US" i="1" u="sng" dirty="0">
                <a:solidFill>
                  <a:schemeClr val="tx1"/>
                </a:solidFill>
              </a:rPr>
              <a:t>impartial</a:t>
            </a:r>
            <a:r>
              <a:rPr lang="en-US" i="1" dirty="0">
                <a:solidFill>
                  <a:schemeClr val="tx1"/>
                </a:solidFill>
              </a:rPr>
              <a:t> and </a:t>
            </a:r>
            <a:r>
              <a:rPr lang="en-US" i="1" u="sng" dirty="0">
                <a:solidFill>
                  <a:schemeClr val="tx1"/>
                </a:solidFill>
              </a:rPr>
              <a:t>sincere.</a:t>
            </a:r>
            <a:endParaRPr lang="en-US" u="sng" dirty="0"/>
          </a:p>
        </p:txBody>
      </p:sp>
      <p:sp>
        <p:nvSpPr>
          <p:cNvPr id="5" name="Rectangle 2">
            <a:extLst>
              <a:ext uri="{FF2B5EF4-FFF2-40B4-BE49-F238E27FC236}">
                <a16:creationId xmlns:a16="http://schemas.microsoft.com/office/drawing/2014/main" id="{35041D86-7EE5-4485-ECA7-368BC1B6FA47}"/>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Earthly Wisdom vs. Heavenly Wisdom</a:t>
            </a:r>
          </a:p>
        </p:txBody>
      </p:sp>
      <p:sp>
        <p:nvSpPr>
          <p:cNvPr id="6" name="Rounded Rectangle 5">
            <a:extLst>
              <a:ext uri="{FF2B5EF4-FFF2-40B4-BE49-F238E27FC236}">
                <a16:creationId xmlns:a16="http://schemas.microsoft.com/office/drawing/2014/main" id="{A45AA1CF-606C-3281-1C0B-FA46DE7C9779}"/>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a:extLst>
              <a:ext uri="{FF2B5EF4-FFF2-40B4-BE49-F238E27FC236}">
                <a16:creationId xmlns:a16="http://schemas.microsoft.com/office/drawing/2014/main" id="{BDEB347C-9619-4B07-9B4D-9AF246887512}"/>
              </a:ext>
            </a:extLst>
          </p:cNvPr>
          <p:cNvSpPr>
            <a:spLocks noGrp="1" noChangeArrowheads="1"/>
          </p:cNvSpPr>
          <p:nvPr>
            <p:ph type="body" idx="1"/>
          </p:nvPr>
        </p:nvSpPr>
        <p:spPr>
          <a:xfrm>
            <a:off x="337626" y="1382804"/>
            <a:ext cx="6319910" cy="3771900"/>
          </a:xfrm>
        </p:spPr>
        <p:txBody>
          <a:bodyPr/>
          <a:lstStyle/>
          <a:p>
            <a:r>
              <a:rPr lang="en-US" altLang="en-US" dirty="0"/>
              <a:t>Fruit of Righteousness</a:t>
            </a:r>
          </a:p>
          <a:p>
            <a:pPr lvl="1"/>
            <a:r>
              <a:rPr lang="en-US" altLang="en-US" dirty="0"/>
              <a:t>“Right-Doing”, Integrity, Virtue, Purity, Uprightness, Correctness</a:t>
            </a:r>
          </a:p>
          <a:p>
            <a:pPr lvl="1"/>
            <a:r>
              <a:rPr lang="en-US" altLang="en-US" dirty="0"/>
              <a:t>Context: James 1:20</a:t>
            </a:r>
          </a:p>
          <a:p>
            <a:r>
              <a:rPr lang="en-US" altLang="en-US" dirty="0"/>
              <a:t>PEACE</a:t>
            </a:r>
          </a:p>
          <a:p>
            <a:pPr lvl="1"/>
            <a:r>
              <a:rPr lang="en-US" altLang="en-US" dirty="0"/>
              <a:t>“Shalom” - Everything that makes for mans </a:t>
            </a:r>
            <a:br>
              <a:rPr lang="en-US" altLang="en-US" dirty="0"/>
            </a:br>
            <a:r>
              <a:rPr lang="en-US" altLang="en-US" dirty="0"/>
              <a:t>highest good, all that makes life, life itself</a:t>
            </a:r>
          </a:p>
          <a:p>
            <a:r>
              <a:rPr lang="en-US" altLang="en-US" dirty="0"/>
              <a:t>This is how we control the tongue</a:t>
            </a:r>
          </a:p>
          <a:p>
            <a:pPr lvl="1"/>
            <a:r>
              <a:rPr lang="en-US" altLang="en-US" dirty="0"/>
              <a:t>Where this wisdom is found in the heart</a:t>
            </a:r>
          </a:p>
          <a:p>
            <a:r>
              <a:rPr lang="en-US" altLang="en-US" dirty="0"/>
              <a:t>Conclusion:</a:t>
            </a:r>
          </a:p>
          <a:p>
            <a:pPr lvl="1"/>
            <a:r>
              <a:rPr lang="en-US" altLang="en-US" dirty="0"/>
              <a:t>Prov 15:9 - He who loves God, pursues righteousness</a:t>
            </a:r>
          </a:p>
        </p:txBody>
      </p:sp>
      <p:sp>
        <p:nvSpPr>
          <p:cNvPr id="2" name="Rectangle 1">
            <a:extLst>
              <a:ext uri="{FF2B5EF4-FFF2-40B4-BE49-F238E27FC236}">
                <a16:creationId xmlns:a16="http://schemas.microsoft.com/office/drawing/2014/main" id="{B688E82E-3215-4F56-9F9C-E8CACC44D88E}"/>
              </a:ext>
            </a:extLst>
          </p:cNvPr>
          <p:cNvSpPr/>
          <p:nvPr/>
        </p:nvSpPr>
        <p:spPr>
          <a:xfrm>
            <a:off x="6267158" y="1382804"/>
            <a:ext cx="2539218" cy="1223010"/>
          </a:xfrm>
          <a:prstGeom prst="rect">
            <a:avLst/>
          </a:prstGeom>
          <a:solidFill>
            <a:srgbClr val="E3D5B7"/>
          </a:solidFill>
          <a:ln w="19050">
            <a:solidFill>
              <a:srgbClr val="506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(18) </a:t>
            </a:r>
            <a:r>
              <a:rPr lang="en-US" i="1" dirty="0">
                <a:solidFill>
                  <a:schemeClr val="tx1"/>
                </a:solidFill>
              </a:rPr>
              <a:t>And a harvest of righteousness is sown in peace by those who make peace.</a:t>
            </a:r>
            <a:endParaRPr lang="en-US" dirty="0"/>
          </a:p>
        </p:txBody>
      </p:sp>
      <p:sp>
        <p:nvSpPr>
          <p:cNvPr id="3" name="Rectangle 2">
            <a:extLst>
              <a:ext uri="{FF2B5EF4-FFF2-40B4-BE49-F238E27FC236}">
                <a16:creationId xmlns:a16="http://schemas.microsoft.com/office/drawing/2014/main" id="{5469DE54-2EE5-4E60-8825-2487E4E95577}"/>
              </a:ext>
            </a:extLst>
          </p:cNvPr>
          <p:cNvSpPr/>
          <p:nvPr/>
        </p:nvSpPr>
        <p:spPr>
          <a:xfrm>
            <a:off x="5303520" y="2857500"/>
            <a:ext cx="3706836" cy="572559"/>
          </a:xfrm>
          <a:prstGeom prst="rect">
            <a:avLst/>
          </a:prstGeom>
          <a:solidFill>
            <a:srgbClr val="E3D5B7"/>
          </a:solidFill>
          <a:ln w="19050">
            <a:solidFill>
              <a:srgbClr val="506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1 Peter 3:8-11 </a:t>
            </a:r>
            <a:r>
              <a:rPr lang="en-US" sz="1400" i="1" dirty="0">
                <a:solidFill>
                  <a:schemeClr val="tx1"/>
                </a:solidFill>
              </a:rPr>
              <a:t>- let him turn away from evil and do good; let him seek peace and pursue it.</a:t>
            </a:r>
          </a:p>
        </p:txBody>
      </p:sp>
      <p:sp>
        <p:nvSpPr>
          <p:cNvPr id="4" name="Rectangle 3">
            <a:extLst>
              <a:ext uri="{FF2B5EF4-FFF2-40B4-BE49-F238E27FC236}">
                <a16:creationId xmlns:a16="http://schemas.microsoft.com/office/drawing/2014/main" id="{B7E7AFA9-24B2-4EA4-A857-7D30723F6635}"/>
              </a:ext>
            </a:extLst>
          </p:cNvPr>
          <p:cNvSpPr/>
          <p:nvPr/>
        </p:nvSpPr>
        <p:spPr>
          <a:xfrm>
            <a:off x="6115050" y="3611655"/>
            <a:ext cx="2789799" cy="1840706"/>
          </a:xfrm>
          <a:prstGeom prst="rect">
            <a:avLst/>
          </a:prstGeom>
          <a:solidFill>
            <a:srgbClr val="E3D5B7"/>
          </a:solidFill>
          <a:ln w="19050">
            <a:solidFill>
              <a:srgbClr val="5064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tx1"/>
                </a:solidFill>
              </a:rPr>
              <a:t>2 Peter 3: 11 </a:t>
            </a:r>
            <a:r>
              <a:rPr lang="en-US" sz="1350" dirty="0">
                <a:solidFill>
                  <a:schemeClr val="tx1"/>
                </a:solidFill>
              </a:rPr>
              <a:t>- </a:t>
            </a:r>
            <a:r>
              <a:rPr lang="en-US" sz="1350" i="1" dirty="0">
                <a:solidFill>
                  <a:schemeClr val="tx1"/>
                </a:solidFill>
              </a:rPr>
              <a:t>Since all these things are thus to be dissolved, what sort of people ought you to be in lives of holiness and godliness,</a:t>
            </a:r>
            <a:endParaRPr lang="en-US" sz="1350" b="1" dirty="0">
              <a:solidFill>
                <a:schemeClr val="tx1"/>
              </a:solidFill>
            </a:endParaRPr>
          </a:p>
          <a:p>
            <a:pPr algn="ctr"/>
            <a:r>
              <a:rPr lang="en-US" sz="1350" b="1" dirty="0">
                <a:solidFill>
                  <a:schemeClr val="tx1"/>
                </a:solidFill>
              </a:rPr>
              <a:t>2 Peter 3:14 - </a:t>
            </a:r>
            <a:r>
              <a:rPr lang="en-US" sz="1350" i="1" dirty="0">
                <a:solidFill>
                  <a:schemeClr val="tx1"/>
                </a:solidFill>
              </a:rPr>
              <a:t>Therefore, beloved, since you are waiting for these, be diligent to be found by him without spot or blemish, and at peace.</a:t>
            </a:r>
          </a:p>
        </p:txBody>
      </p:sp>
      <p:sp>
        <p:nvSpPr>
          <p:cNvPr id="7" name="Rectangle 2">
            <a:extLst>
              <a:ext uri="{FF2B5EF4-FFF2-40B4-BE49-F238E27FC236}">
                <a16:creationId xmlns:a16="http://schemas.microsoft.com/office/drawing/2014/main" id="{BD163089-047B-EDEC-CA86-4FB152B2C049}"/>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Let Us Pursue Righteousness with Wisdom</a:t>
            </a:r>
          </a:p>
        </p:txBody>
      </p:sp>
      <p:sp>
        <p:nvSpPr>
          <p:cNvPr id="8" name="Rounded Rectangle 7">
            <a:extLst>
              <a:ext uri="{FF2B5EF4-FFF2-40B4-BE49-F238E27FC236}">
                <a16:creationId xmlns:a16="http://schemas.microsoft.com/office/drawing/2014/main" id="{BCEE29EB-773F-7082-1651-9355B94E7988}"/>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5">
                                            <p:txEl>
                                              <p:pRg st="1" end="1"/>
                                            </p:txEl>
                                          </p:spTgt>
                                        </p:tgtEl>
                                        <p:attrNameLst>
                                          <p:attrName>style.visibility</p:attrName>
                                        </p:attrNameLst>
                                      </p:cBhvr>
                                      <p:to>
                                        <p:strVal val="visible"/>
                                      </p:to>
                                    </p:set>
                                    <p:anim calcmode="lin" valueType="num">
                                      <p:cBhvr additive="base">
                                        <p:cTn id="11"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85">
                                            <p:txEl>
                                              <p:pRg st="2" end="2"/>
                                            </p:txEl>
                                          </p:spTgt>
                                        </p:tgtEl>
                                        <p:attrNameLst>
                                          <p:attrName>style.visibility</p:attrName>
                                        </p:attrNameLst>
                                      </p:cBhvr>
                                      <p:to>
                                        <p:strVal val="visible"/>
                                      </p:to>
                                    </p:set>
                                    <p:anim calcmode="lin" valueType="num">
                                      <p:cBhvr additive="base">
                                        <p:cTn id="15" dur="5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485">
                                            <p:txEl>
                                              <p:pRg st="3" end="3"/>
                                            </p:txEl>
                                          </p:spTgt>
                                        </p:tgtEl>
                                        <p:attrNameLst>
                                          <p:attrName>style.visibility</p:attrName>
                                        </p:attrNameLst>
                                      </p:cBhvr>
                                      <p:to>
                                        <p:strVal val="visible"/>
                                      </p:to>
                                    </p:set>
                                    <p:anim calcmode="lin" valueType="num">
                                      <p:cBhvr additive="base">
                                        <p:cTn id="21" dur="5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48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485">
                                            <p:txEl>
                                              <p:pRg st="4" end="4"/>
                                            </p:txEl>
                                          </p:spTgt>
                                        </p:tgtEl>
                                        <p:attrNameLst>
                                          <p:attrName>style.visibility</p:attrName>
                                        </p:attrNameLst>
                                      </p:cBhvr>
                                      <p:to>
                                        <p:strVal val="visible"/>
                                      </p:to>
                                    </p:set>
                                    <p:anim calcmode="lin" valueType="num">
                                      <p:cBhvr additive="base">
                                        <p:cTn id="25" dur="5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5">
                                            <p:txEl>
                                              <p:pRg st="5" end="5"/>
                                            </p:txEl>
                                          </p:spTgt>
                                        </p:tgtEl>
                                        <p:attrNameLst>
                                          <p:attrName>style.visibility</p:attrName>
                                        </p:attrNameLst>
                                      </p:cBhvr>
                                      <p:to>
                                        <p:strVal val="visible"/>
                                      </p:to>
                                    </p:set>
                                    <p:anim calcmode="lin" valueType="num">
                                      <p:cBhvr additive="base">
                                        <p:cTn id="31" dur="500" fill="hold"/>
                                        <p:tgtEl>
                                          <p:spTgt spid="2048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485">
                                            <p:txEl>
                                              <p:pRg st="6" end="6"/>
                                            </p:txEl>
                                          </p:spTgt>
                                        </p:tgtEl>
                                        <p:attrNameLst>
                                          <p:attrName>style.visibility</p:attrName>
                                        </p:attrNameLst>
                                      </p:cBhvr>
                                      <p:to>
                                        <p:strVal val="visible"/>
                                      </p:to>
                                    </p:set>
                                    <p:anim calcmode="lin" valueType="num">
                                      <p:cBhvr additive="base">
                                        <p:cTn id="35" dur="500" fill="hold"/>
                                        <p:tgtEl>
                                          <p:spTgt spid="2048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485">
                                            <p:txEl>
                                              <p:pRg st="7" end="7"/>
                                            </p:txEl>
                                          </p:spTgt>
                                        </p:tgtEl>
                                        <p:attrNameLst>
                                          <p:attrName>style.visibility</p:attrName>
                                        </p:attrNameLst>
                                      </p:cBhvr>
                                      <p:to>
                                        <p:strVal val="visible"/>
                                      </p:to>
                                    </p:set>
                                    <p:anim calcmode="lin" valueType="num">
                                      <p:cBhvr additive="base">
                                        <p:cTn id="41" dur="500" fill="hold"/>
                                        <p:tgtEl>
                                          <p:spTgt spid="2048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48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485">
                                            <p:txEl>
                                              <p:pRg st="8" end="8"/>
                                            </p:txEl>
                                          </p:spTgt>
                                        </p:tgtEl>
                                        <p:attrNameLst>
                                          <p:attrName>style.visibility</p:attrName>
                                        </p:attrNameLst>
                                      </p:cBhvr>
                                      <p:to>
                                        <p:strVal val="visible"/>
                                      </p:to>
                                    </p:set>
                                    <p:anim calcmode="lin" valueType="num">
                                      <p:cBhvr additive="base">
                                        <p:cTn id="45" dur="500" fill="hold"/>
                                        <p:tgtEl>
                                          <p:spTgt spid="2048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48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Eight • James 3:13-18</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248314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3"/>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Eight • James 3:13-18</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59332248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52418" y="1371600"/>
            <a:ext cx="5347289" cy="3314700"/>
          </a:xfrm>
        </p:spPr>
        <p:txBody>
          <a:bodyPr>
            <a:normAutofit/>
          </a:bodyPr>
          <a:lstStyle/>
          <a:p>
            <a:pPr>
              <a:lnSpc>
                <a:spcPct val="120000"/>
              </a:lnSpc>
            </a:pPr>
            <a:r>
              <a:rPr lang="en-US" altLang="en-US" b="1" dirty="0"/>
              <a:t>Control Talk (3:1-12)</a:t>
            </a:r>
          </a:p>
          <a:p>
            <a:pPr lvl="1"/>
            <a:r>
              <a:rPr lang="en-US" altLang="en-US" dirty="0"/>
              <a:t>The Tongue is Powerful (3:1-5)  	</a:t>
            </a:r>
            <a:endParaRPr lang="en-US" altLang="en-US" b="1" dirty="0">
              <a:solidFill>
                <a:schemeClr val="bg1">
                  <a:lumMod val="95000"/>
                </a:schemeClr>
              </a:solidFill>
            </a:endParaRPr>
          </a:p>
          <a:p>
            <a:pPr lvl="1"/>
            <a:r>
              <a:rPr lang="en-US" altLang="en-US" dirty="0"/>
              <a:t>The Tongue is Perverse (3:6-8)  		</a:t>
            </a:r>
          </a:p>
          <a:p>
            <a:pPr lvl="1"/>
            <a:r>
              <a:rPr lang="en-US" altLang="en-US" dirty="0"/>
              <a:t>The Tongue is Polluted (3:9-12)  	</a:t>
            </a:r>
            <a:endParaRPr lang="en-US" altLang="en-US" b="1" dirty="0">
              <a:solidFill>
                <a:schemeClr val="bg1">
                  <a:lumMod val="95000"/>
                </a:schemeClr>
              </a:solidFill>
            </a:endParaRPr>
          </a:p>
          <a:p>
            <a:pPr lvl="1"/>
            <a:endParaRPr lang="en-US" altLang="en-US" dirty="0"/>
          </a:p>
          <a:p>
            <a:pPr>
              <a:lnSpc>
                <a:spcPct val="120000"/>
              </a:lnSpc>
            </a:pPr>
            <a:r>
              <a:rPr lang="en-US" altLang="en-US" b="1" dirty="0">
                <a:highlight>
                  <a:srgbClr val="FFFFCC"/>
                </a:highlight>
              </a:rPr>
              <a:t>Cultivate Thought (3:13-18)</a:t>
            </a:r>
          </a:p>
          <a:p>
            <a:pPr lvl="1"/>
            <a:r>
              <a:rPr lang="en-US" altLang="en-US" dirty="0"/>
              <a:t>Wisdom is Humble (3:13)</a:t>
            </a:r>
          </a:p>
          <a:p>
            <a:pPr lvl="1"/>
            <a:r>
              <a:rPr lang="en-US" altLang="en-US" dirty="0"/>
              <a:t>Wisdom is Gracious (3:14-16)</a:t>
            </a:r>
          </a:p>
          <a:p>
            <a:pPr lvl="1"/>
            <a:r>
              <a:rPr lang="en-US" altLang="en-US" dirty="0"/>
              <a:t>Wisdom is Peaceable (3:17-18)</a:t>
            </a:r>
          </a:p>
        </p:txBody>
      </p:sp>
      <p:sp>
        <p:nvSpPr>
          <p:cNvPr id="3" name="Rectangle: Rounded Corners 2">
            <a:extLst>
              <a:ext uri="{FF2B5EF4-FFF2-40B4-BE49-F238E27FC236}">
                <a16:creationId xmlns:a16="http://schemas.microsoft.com/office/drawing/2014/main" id="{7F3594AA-F976-AFF9-805C-6A1F482BBAB4}"/>
              </a:ext>
            </a:extLst>
          </p:cNvPr>
          <p:cNvSpPr/>
          <p:nvPr/>
        </p:nvSpPr>
        <p:spPr>
          <a:xfrm>
            <a:off x="4621518" y="2566621"/>
            <a:ext cx="4396153" cy="1916723"/>
          </a:xfrm>
          <a:prstGeom prst="roundRect">
            <a:avLst/>
          </a:prstGeom>
          <a:solidFill>
            <a:srgbClr val="99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baseline="30000" dirty="0"/>
              <a:t>36</a:t>
            </a:r>
            <a:r>
              <a:rPr lang="en-US" b="1" dirty="0"/>
              <a:t> I tell you, on the day of judgment people will give account for every careless word they speak, </a:t>
            </a:r>
            <a:r>
              <a:rPr lang="en-US" b="1" baseline="30000" dirty="0"/>
              <a:t>37</a:t>
            </a:r>
            <a:r>
              <a:rPr lang="en-US" b="1" dirty="0"/>
              <a:t> for by your words you will be justified, and by your words you will be condemned.” Matthew 12:36-37</a:t>
            </a:r>
          </a:p>
        </p:txBody>
      </p:sp>
      <p:sp>
        <p:nvSpPr>
          <p:cNvPr id="2" name="Rectangle: Rounded Corners 1">
            <a:extLst>
              <a:ext uri="{FF2B5EF4-FFF2-40B4-BE49-F238E27FC236}">
                <a16:creationId xmlns:a16="http://schemas.microsoft.com/office/drawing/2014/main" id="{E6E1078B-2C2B-046D-8D73-DF34DA0B22BB}"/>
              </a:ext>
            </a:extLst>
          </p:cNvPr>
          <p:cNvSpPr/>
          <p:nvPr/>
        </p:nvSpPr>
        <p:spPr>
          <a:xfrm>
            <a:off x="4750904" y="1403839"/>
            <a:ext cx="3929729" cy="959827"/>
          </a:xfrm>
          <a:prstGeom prst="roundRect">
            <a:avLst/>
          </a:prstGeom>
          <a:solidFill>
            <a:srgbClr val="66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altLang="en-US" sz="1500" b="1" dirty="0">
                <a:solidFill>
                  <a:schemeClr val="bg1">
                    <a:lumMod val="95000"/>
                  </a:schemeClr>
                </a:solidFill>
              </a:rPr>
              <a:t>POWER to Direct (Bits and Rudders)</a:t>
            </a:r>
          </a:p>
          <a:p>
            <a:pPr lvl="1"/>
            <a:r>
              <a:rPr lang="en-US" altLang="en-US" sz="1500" b="1" dirty="0">
                <a:solidFill>
                  <a:schemeClr val="bg1">
                    <a:lumMod val="95000"/>
                  </a:schemeClr>
                </a:solidFill>
              </a:rPr>
              <a:t>POWER to Destroy (Fire and Animal)</a:t>
            </a:r>
          </a:p>
          <a:p>
            <a:pPr lvl="1"/>
            <a:r>
              <a:rPr lang="en-US" altLang="en-US" sz="1500" b="1" dirty="0">
                <a:solidFill>
                  <a:schemeClr val="bg1">
                    <a:lumMod val="95000"/>
                  </a:schemeClr>
                </a:solidFill>
              </a:rPr>
              <a:t>POWER to Delight (Fountain and Tree)</a:t>
            </a:r>
          </a:p>
        </p:txBody>
      </p:sp>
      <p:sp>
        <p:nvSpPr>
          <p:cNvPr id="6" name="Rectangle 2">
            <a:extLst>
              <a:ext uri="{FF2B5EF4-FFF2-40B4-BE49-F238E27FC236}">
                <a16:creationId xmlns:a16="http://schemas.microsoft.com/office/drawing/2014/main" id="{C6C65CC9-8A81-481A-7098-7ADBB25C9A23}"/>
              </a:ext>
            </a:extLst>
          </p:cNvPr>
          <p:cNvSpPr txBox="1">
            <a:spLocks noChangeArrowheads="1"/>
          </p:cNvSpPr>
          <p:nvPr/>
        </p:nvSpPr>
        <p:spPr>
          <a:xfrm>
            <a:off x="1336806" y="518930"/>
            <a:ext cx="6470385" cy="628650"/>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b="1" dirty="0">
                <a:solidFill>
                  <a:srgbClr val="694117"/>
                </a:solidFill>
                <a:latin typeface="+mn-lt"/>
              </a:rPr>
              <a:t>JAMES CHAPTER 3: SPEAK WITH CARE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09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09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P spid="3"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Extremely Useful Passage</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
        <p:nvSpPr>
          <p:cNvPr id="2" name="Rounded Rectangle 1">
            <a:extLst>
              <a:ext uri="{FF2B5EF4-FFF2-40B4-BE49-F238E27FC236}">
                <a16:creationId xmlns:a16="http://schemas.microsoft.com/office/drawing/2014/main" id="{1BEB388C-950D-9E6C-83B4-5F8A5A5E162B}"/>
              </a:ext>
            </a:extLst>
          </p:cNvPr>
          <p:cNvSpPr/>
          <p:nvPr/>
        </p:nvSpPr>
        <p:spPr>
          <a:xfrm>
            <a:off x="397565" y="2252851"/>
            <a:ext cx="8348869"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i="1" dirty="0">
                <a:solidFill>
                  <a:srgbClr val="694117"/>
                </a:solidFill>
              </a:rPr>
              <a:t>To Recognize 2 Types of Wisdom Operating All Around Us.</a:t>
            </a:r>
          </a:p>
        </p:txBody>
      </p:sp>
      <p:sp>
        <p:nvSpPr>
          <p:cNvPr id="3" name="Rounded Rectangle 2">
            <a:extLst>
              <a:ext uri="{FF2B5EF4-FFF2-40B4-BE49-F238E27FC236}">
                <a16:creationId xmlns:a16="http://schemas.microsoft.com/office/drawing/2014/main" id="{C62FA1A9-68E1-A288-69E8-E116E5E6D542}"/>
              </a:ext>
            </a:extLst>
          </p:cNvPr>
          <p:cNvSpPr/>
          <p:nvPr/>
        </p:nvSpPr>
        <p:spPr>
          <a:xfrm>
            <a:off x="397564" y="3092857"/>
            <a:ext cx="8348869"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i="1" dirty="0">
                <a:solidFill>
                  <a:srgbClr val="694117"/>
                </a:solidFill>
              </a:rPr>
              <a:t>To Discern Between Heavenly &amp; Worldly Wisdom.</a:t>
            </a:r>
          </a:p>
        </p:txBody>
      </p:sp>
      <p:sp>
        <p:nvSpPr>
          <p:cNvPr id="4" name="Rounded Rectangle 3">
            <a:extLst>
              <a:ext uri="{FF2B5EF4-FFF2-40B4-BE49-F238E27FC236}">
                <a16:creationId xmlns:a16="http://schemas.microsoft.com/office/drawing/2014/main" id="{22944DC3-37E4-D14B-83FA-FA00F26D98DD}"/>
              </a:ext>
            </a:extLst>
          </p:cNvPr>
          <p:cNvSpPr/>
          <p:nvPr/>
        </p:nvSpPr>
        <p:spPr>
          <a:xfrm>
            <a:off x="397562" y="3973365"/>
            <a:ext cx="8348869"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300" i="1" dirty="0">
                <a:solidFill>
                  <a:srgbClr val="694117"/>
                </a:solidFill>
              </a:rPr>
              <a:t>To Examine My Motives &amp; Thinking, So I Apply Heavenly Wisdom.</a:t>
            </a:r>
          </a:p>
        </p:txBody>
      </p:sp>
      <p:sp>
        <p:nvSpPr>
          <p:cNvPr id="5" name="Rounded Rectangle 4">
            <a:extLst>
              <a:ext uri="{FF2B5EF4-FFF2-40B4-BE49-F238E27FC236}">
                <a16:creationId xmlns:a16="http://schemas.microsoft.com/office/drawing/2014/main" id="{6FC5DCA2-F64A-8DF4-E264-0B0B148F28E9}"/>
              </a:ext>
            </a:extLst>
          </p:cNvPr>
          <p:cNvSpPr/>
          <p:nvPr/>
        </p:nvSpPr>
        <p:spPr>
          <a:xfrm>
            <a:off x="397561" y="1411127"/>
            <a:ext cx="8348869"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i="1" dirty="0">
                <a:solidFill>
                  <a:srgbClr val="694117"/>
                </a:solidFill>
              </a:rPr>
              <a:t>To Associate Wisdom With Conduct, Not Words Alone.</a:t>
            </a:r>
          </a:p>
        </p:txBody>
      </p:sp>
    </p:spTree>
    <p:extLst>
      <p:ext uri="{BB962C8B-B14F-4D97-AF65-F5344CB8AC3E}">
        <p14:creationId xmlns:p14="http://schemas.microsoft.com/office/powerpoint/2010/main" val="862473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600200"/>
          </a:xfrm>
        </p:spPr>
        <p:txBody>
          <a:bodyPr>
            <a:normAutofit/>
          </a:bodyPr>
          <a:lstStyle/>
          <a:p>
            <a:pPr algn="ctr"/>
            <a:r>
              <a:rPr lang="en-US" altLang="en-US" sz="3600" dirty="0">
                <a:solidFill>
                  <a:srgbClr val="694117"/>
                </a:solidFill>
              </a:rPr>
              <a:t>The Connection Between</a:t>
            </a:r>
            <a:br>
              <a:rPr lang="en-US" altLang="en-US" sz="3600" dirty="0">
                <a:solidFill>
                  <a:srgbClr val="694117"/>
                </a:solidFill>
              </a:rPr>
            </a:br>
            <a:r>
              <a:rPr lang="en-US" altLang="en-US" sz="3600" dirty="0">
                <a:solidFill>
                  <a:srgbClr val="694117"/>
                </a:solidFill>
              </a:rPr>
              <a:t> Wisdom &amp; Conduct</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sp>
        <p:nvSpPr>
          <p:cNvPr id="8" name="Rectangle 3">
            <a:extLst>
              <a:ext uri="{FF2B5EF4-FFF2-40B4-BE49-F238E27FC236}">
                <a16:creationId xmlns:a16="http://schemas.microsoft.com/office/drawing/2014/main" id="{9AE35E11-54C2-AE1D-7AE8-D23277279457}"/>
              </a:ext>
            </a:extLst>
          </p:cNvPr>
          <p:cNvSpPr txBox="1">
            <a:spLocks noChangeArrowheads="1"/>
          </p:cNvSpPr>
          <p:nvPr/>
        </p:nvSpPr>
        <p:spPr>
          <a:xfrm>
            <a:off x="337929" y="2057400"/>
            <a:ext cx="8607287" cy="3285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2800" dirty="0">
                <a:solidFill>
                  <a:srgbClr val="694117"/>
                </a:solidFill>
              </a:rPr>
              <a:t>“Who among you is wise and understanding? </a:t>
            </a:r>
            <a:br>
              <a:rPr lang="en-US" altLang="en-US" sz="2800" dirty="0">
                <a:solidFill>
                  <a:srgbClr val="694117"/>
                </a:solidFill>
              </a:rPr>
            </a:br>
            <a:r>
              <a:rPr lang="en-US" altLang="en-US" sz="2800" dirty="0">
                <a:solidFill>
                  <a:srgbClr val="694117"/>
                </a:solidFill>
              </a:rPr>
              <a:t>Let him </a:t>
            </a:r>
            <a:r>
              <a:rPr lang="en-US" altLang="en-US" sz="2800" u="sng" dirty="0">
                <a:solidFill>
                  <a:srgbClr val="694117"/>
                </a:solidFill>
              </a:rPr>
              <a:t>show</a:t>
            </a:r>
            <a:r>
              <a:rPr lang="en-US" altLang="en-US" sz="2800" dirty="0">
                <a:solidFill>
                  <a:srgbClr val="694117"/>
                </a:solidFill>
              </a:rPr>
              <a:t> by his good </a:t>
            </a:r>
            <a:r>
              <a:rPr lang="en-US" altLang="en-US" sz="2800" u="sng" dirty="0">
                <a:solidFill>
                  <a:srgbClr val="694117"/>
                </a:solidFill>
              </a:rPr>
              <a:t>behavior</a:t>
            </a:r>
            <a:r>
              <a:rPr lang="en-US" altLang="en-US" sz="2800" dirty="0">
                <a:solidFill>
                  <a:srgbClr val="694117"/>
                </a:solidFill>
              </a:rPr>
              <a:t> his </a:t>
            </a:r>
            <a:r>
              <a:rPr lang="en-US" altLang="en-US" sz="2800" u="sng" dirty="0">
                <a:solidFill>
                  <a:srgbClr val="694117"/>
                </a:solidFill>
              </a:rPr>
              <a:t>deeds</a:t>
            </a:r>
            <a:r>
              <a:rPr lang="en-US" altLang="en-US" sz="2800" dirty="0">
                <a:solidFill>
                  <a:srgbClr val="694117"/>
                </a:solidFill>
              </a:rPr>
              <a:t> </a:t>
            </a:r>
            <a:br>
              <a:rPr lang="en-US" altLang="en-US" sz="2800" dirty="0">
                <a:solidFill>
                  <a:srgbClr val="694117"/>
                </a:solidFill>
              </a:rPr>
            </a:br>
            <a:r>
              <a:rPr lang="en-US" altLang="en-US" sz="2800" dirty="0">
                <a:solidFill>
                  <a:srgbClr val="694117"/>
                </a:solidFill>
              </a:rPr>
              <a:t>in the gentleness of wisdom.” 3:13</a:t>
            </a:r>
            <a:br>
              <a:rPr lang="en-US" altLang="en-US" sz="2800" dirty="0">
                <a:solidFill>
                  <a:srgbClr val="694117"/>
                </a:solidFill>
              </a:rPr>
            </a:br>
            <a:r>
              <a:rPr lang="en-US" altLang="en-US" sz="2800" dirty="0">
                <a:solidFill>
                  <a:srgbClr val="694117"/>
                </a:solidFill>
              </a:rPr>
              <a:t> </a:t>
            </a:r>
          </a:p>
          <a:p>
            <a:pPr marL="0" indent="0" algn="ctr">
              <a:buFont typeface="Arial" panose="020B0604020202020204" pitchFamily="34" charset="0"/>
              <a:buNone/>
            </a:pPr>
            <a:endParaRPr lang="en-US" altLang="en-US" sz="2800" dirty="0">
              <a:solidFill>
                <a:srgbClr val="694117"/>
              </a:solidFill>
            </a:endParaRPr>
          </a:p>
        </p:txBody>
      </p:sp>
      <p:sp>
        <p:nvSpPr>
          <p:cNvPr id="9" name="Rectangle 3">
            <a:extLst>
              <a:ext uri="{FF2B5EF4-FFF2-40B4-BE49-F238E27FC236}">
                <a16:creationId xmlns:a16="http://schemas.microsoft.com/office/drawing/2014/main" id="{9DC02CD6-C8ED-75B4-B8B0-6F03AC5A7EF4}"/>
              </a:ext>
            </a:extLst>
          </p:cNvPr>
          <p:cNvSpPr txBox="1">
            <a:spLocks noChangeArrowheads="1"/>
          </p:cNvSpPr>
          <p:nvPr/>
        </p:nvSpPr>
        <p:spPr>
          <a:xfrm>
            <a:off x="327992" y="3432322"/>
            <a:ext cx="8607287" cy="18462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000" b="1" dirty="0">
                <a:solidFill>
                  <a:srgbClr val="694117"/>
                </a:solidFill>
              </a:rPr>
              <a:t>Wisdom Applies The Right Principle At The Right Time. (Luke 14:5)</a:t>
            </a:r>
          </a:p>
          <a:p>
            <a:r>
              <a:rPr lang="en-US" altLang="en-US" sz="2000" b="1" dirty="0">
                <a:solidFill>
                  <a:srgbClr val="694117"/>
                </a:solidFill>
              </a:rPr>
              <a:t>Wisdom Remembers That The World Is Watching &amp; Listening. (Col. 4:5-6)</a:t>
            </a:r>
          </a:p>
          <a:p>
            <a:r>
              <a:rPr lang="en-US" altLang="en-US" sz="2000" b="1" dirty="0">
                <a:solidFill>
                  <a:srgbClr val="694117"/>
                </a:solidFill>
              </a:rPr>
              <a:t>Wisdom Accepts Mistreatments When They Come. (Mark 15:4-5)</a:t>
            </a:r>
          </a:p>
          <a:p>
            <a:r>
              <a:rPr lang="en-US" altLang="en-US" sz="2000" b="1" dirty="0">
                <a:solidFill>
                  <a:srgbClr val="694117"/>
                </a:solidFill>
              </a:rPr>
              <a:t>Wisdom Understands The Blessing of Giving. (Acts 20:35)</a:t>
            </a:r>
          </a:p>
        </p:txBody>
      </p:sp>
    </p:spTree>
    <p:extLst>
      <p:ext uri="{BB962C8B-B14F-4D97-AF65-F5344CB8AC3E}">
        <p14:creationId xmlns:p14="http://schemas.microsoft.com/office/powerpoint/2010/main" val="431719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Earthly Wisdom Is...</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grpSp>
        <p:nvGrpSpPr>
          <p:cNvPr id="10" name="Group 9">
            <a:extLst>
              <a:ext uri="{FF2B5EF4-FFF2-40B4-BE49-F238E27FC236}">
                <a16:creationId xmlns:a16="http://schemas.microsoft.com/office/drawing/2014/main" id="{62B23DDD-84B8-FDE4-D189-F4A595897CFC}"/>
              </a:ext>
            </a:extLst>
          </p:cNvPr>
          <p:cNvGrpSpPr/>
          <p:nvPr/>
        </p:nvGrpSpPr>
        <p:grpSpPr>
          <a:xfrm>
            <a:off x="609601" y="1694564"/>
            <a:ext cx="1781766" cy="2682511"/>
            <a:chOff x="609601" y="1694564"/>
            <a:chExt cx="1781766" cy="2682511"/>
          </a:xfrm>
        </p:grpSpPr>
        <p:sp>
          <p:nvSpPr>
            <p:cNvPr id="8" name="Oval 7">
              <a:extLst>
                <a:ext uri="{FF2B5EF4-FFF2-40B4-BE49-F238E27FC236}">
                  <a16:creationId xmlns:a16="http://schemas.microsoft.com/office/drawing/2014/main" id="{81C85481-9FD1-D242-0795-CE4805E520B3}"/>
                </a:ext>
              </a:extLst>
            </p:cNvPr>
            <p:cNvSpPr/>
            <p:nvPr/>
          </p:nvSpPr>
          <p:spPr>
            <a:xfrm>
              <a:off x="749300"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B94D0D7-0041-3860-D7E0-2E2094B41944}"/>
                </a:ext>
              </a:extLst>
            </p:cNvPr>
            <p:cNvSpPr txBox="1"/>
            <p:nvPr/>
          </p:nvSpPr>
          <p:spPr>
            <a:xfrm>
              <a:off x="609601" y="3422968"/>
              <a:ext cx="1781766" cy="954107"/>
            </a:xfrm>
            <a:prstGeom prst="rect">
              <a:avLst/>
            </a:prstGeom>
            <a:noFill/>
          </p:spPr>
          <p:txBody>
            <a:bodyPr wrap="square" rtlCol="0">
              <a:spAutoFit/>
            </a:bodyPr>
            <a:lstStyle/>
            <a:p>
              <a:pPr algn="ctr"/>
              <a:r>
                <a:rPr lang="en-US" sz="2800" b="1" i="1" dirty="0">
                  <a:solidFill>
                    <a:srgbClr val="A55C26"/>
                  </a:solidFill>
                </a:rPr>
                <a:t>Bitter Jealousy</a:t>
              </a:r>
            </a:p>
          </p:txBody>
        </p:sp>
        <p:pic>
          <p:nvPicPr>
            <p:cNvPr id="2" name="Picture 1">
              <a:extLst>
                <a:ext uri="{FF2B5EF4-FFF2-40B4-BE49-F238E27FC236}">
                  <a16:creationId xmlns:a16="http://schemas.microsoft.com/office/drawing/2014/main" id="{1AA46B71-3349-7288-0997-FB0A8B51F182}"/>
                </a:ext>
              </a:extLst>
            </p:cNvPr>
            <p:cNvPicPr>
              <a:picLocks noChangeAspect="1"/>
            </p:cNvPicPr>
            <p:nvPr/>
          </p:nvPicPr>
          <p:blipFill>
            <a:blip r:embed="rId3"/>
            <a:stretch>
              <a:fillRect/>
            </a:stretch>
          </p:blipFill>
          <p:spPr>
            <a:xfrm>
              <a:off x="1045569" y="1869632"/>
              <a:ext cx="856710" cy="1006295"/>
            </a:xfrm>
            <a:prstGeom prst="rect">
              <a:avLst/>
            </a:prstGeom>
          </p:spPr>
        </p:pic>
      </p:grpSp>
      <p:grpSp>
        <p:nvGrpSpPr>
          <p:cNvPr id="13" name="Group 12">
            <a:extLst>
              <a:ext uri="{FF2B5EF4-FFF2-40B4-BE49-F238E27FC236}">
                <a16:creationId xmlns:a16="http://schemas.microsoft.com/office/drawing/2014/main" id="{B7BDF6B8-BBA0-FB07-9B25-E81AAD9BA4F1}"/>
              </a:ext>
            </a:extLst>
          </p:cNvPr>
          <p:cNvGrpSpPr/>
          <p:nvPr/>
        </p:nvGrpSpPr>
        <p:grpSpPr>
          <a:xfrm>
            <a:off x="2368218" y="1694564"/>
            <a:ext cx="2100804" cy="2682510"/>
            <a:chOff x="2368218" y="1694564"/>
            <a:chExt cx="2100804" cy="2682510"/>
          </a:xfrm>
        </p:grpSpPr>
        <p:sp>
          <p:nvSpPr>
            <p:cNvPr id="12" name="Oval 11">
              <a:extLst>
                <a:ext uri="{FF2B5EF4-FFF2-40B4-BE49-F238E27FC236}">
                  <a16:creationId xmlns:a16="http://schemas.microsoft.com/office/drawing/2014/main" id="{698F38B0-137A-EF33-AA49-56D3D91E497E}"/>
                </a:ext>
              </a:extLst>
            </p:cNvPr>
            <p:cNvSpPr/>
            <p:nvPr/>
          </p:nvSpPr>
          <p:spPr>
            <a:xfrm>
              <a:off x="2730500"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771B132-78A1-F0F2-9CEC-6A9200046A86}"/>
                </a:ext>
              </a:extLst>
            </p:cNvPr>
            <p:cNvSpPr txBox="1"/>
            <p:nvPr/>
          </p:nvSpPr>
          <p:spPr>
            <a:xfrm>
              <a:off x="2368218" y="3422967"/>
              <a:ext cx="2100804" cy="954107"/>
            </a:xfrm>
            <a:prstGeom prst="rect">
              <a:avLst/>
            </a:prstGeom>
            <a:noFill/>
          </p:spPr>
          <p:txBody>
            <a:bodyPr wrap="square" rtlCol="0">
              <a:spAutoFit/>
            </a:bodyPr>
            <a:lstStyle/>
            <a:p>
              <a:pPr algn="ctr"/>
              <a:r>
                <a:rPr lang="en-US" sz="2800" b="1" i="1" dirty="0">
                  <a:solidFill>
                    <a:srgbClr val="A55C26"/>
                  </a:solidFill>
                </a:rPr>
                <a:t>Selfish</a:t>
              </a:r>
              <a:br>
                <a:rPr lang="en-US" sz="2800" b="1" i="1" dirty="0">
                  <a:solidFill>
                    <a:srgbClr val="A55C26"/>
                  </a:solidFill>
                </a:rPr>
              </a:br>
              <a:r>
                <a:rPr lang="en-US" sz="2800" b="1" i="1" dirty="0">
                  <a:solidFill>
                    <a:srgbClr val="A55C26"/>
                  </a:solidFill>
                </a:rPr>
                <a:t>Ambition</a:t>
              </a:r>
            </a:p>
          </p:txBody>
        </p:sp>
        <p:pic>
          <p:nvPicPr>
            <p:cNvPr id="3" name="Picture 2">
              <a:extLst>
                <a:ext uri="{FF2B5EF4-FFF2-40B4-BE49-F238E27FC236}">
                  <a16:creationId xmlns:a16="http://schemas.microsoft.com/office/drawing/2014/main" id="{CD2E2B66-108F-5CAA-D832-006CEDC9C39D}"/>
                </a:ext>
              </a:extLst>
            </p:cNvPr>
            <p:cNvPicPr>
              <a:picLocks noChangeAspect="1"/>
            </p:cNvPicPr>
            <p:nvPr/>
          </p:nvPicPr>
          <p:blipFill>
            <a:blip r:embed="rId4"/>
            <a:stretch>
              <a:fillRect/>
            </a:stretch>
          </p:blipFill>
          <p:spPr>
            <a:xfrm>
              <a:off x="3022446" y="1990462"/>
              <a:ext cx="979221" cy="883507"/>
            </a:xfrm>
            <a:prstGeom prst="rect">
              <a:avLst/>
            </a:prstGeom>
          </p:spPr>
        </p:pic>
      </p:grpSp>
      <p:grpSp>
        <p:nvGrpSpPr>
          <p:cNvPr id="18" name="Group 17">
            <a:extLst>
              <a:ext uri="{FF2B5EF4-FFF2-40B4-BE49-F238E27FC236}">
                <a16:creationId xmlns:a16="http://schemas.microsoft.com/office/drawing/2014/main" id="{161D5E93-B1B3-4EFA-9110-94A998D979F5}"/>
              </a:ext>
            </a:extLst>
          </p:cNvPr>
          <p:cNvGrpSpPr/>
          <p:nvPr/>
        </p:nvGrpSpPr>
        <p:grpSpPr>
          <a:xfrm>
            <a:off x="4390668" y="1694564"/>
            <a:ext cx="2100804" cy="2682510"/>
            <a:chOff x="4390668" y="1694564"/>
            <a:chExt cx="2100804" cy="2682510"/>
          </a:xfrm>
        </p:grpSpPr>
        <p:sp>
          <p:nvSpPr>
            <p:cNvPr id="15" name="Oval 14">
              <a:extLst>
                <a:ext uri="{FF2B5EF4-FFF2-40B4-BE49-F238E27FC236}">
                  <a16:creationId xmlns:a16="http://schemas.microsoft.com/office/drawing/2014/main" id="{1475E6FC-1A79-97FA-0CEE-666677581CA2}"/>
                </a:ext>
              </a:extLst>
            </p:cNvPr>
            <p:cNvSpPr/>
            <p:nvPr/>
          </p:nvSpPr>
          <p:spPr>
            <a:xfrm>
              <a:off x="4711700"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1A884F9-AE0D-B471-845A-62A87C4FA22C}"/>
                </a:ext>
              </a:extLst>
            </p:cNvPr>
            <p:cNvSpPr txBox="1"/>
            <p:nvPr/>
          </p:nvSpPr>
          <p:spPr>
            <a:xfrm>
              <a:off x="4390668" y="3422967"/>
              <a:ext cx="2100804" cy="954107"/>
            </a:xfrm>
            <a:prstGeom prst="rect">
              <a:avLst/>
            </a:prstGeom>
            <a:noFill/>
          </p:spPr>
          <p:txBody>
            <a:bodyPr wrap="square" rtlCol="0">
              <a:spAutoFit/>
            </a:bodyPr>
            <a:lstStyle/>
            <a:p>
              <a:pPr algn="ctr"/>
              <a:r>
                <a:rPr lang="en-US" sz="2800" b="1" i="1" dirty="0">
                  <a:solidFill>
                    <a:srgbClr val="A55C26"/>
                  </a:solidFill>
                </a:rPr>
                <a:t>Arrogant,</a:t>
              </a:r>
            </a:p>
            <a:p>
              <a:pPr algn="ctr"/>
              <a:r>
                <a:rPr lang="en-US" sz="2800" b="1" i="1" dirty="0">
                  <a:solidFill>
                    <a:srgbClr val="A55C26"/>
                  </a:solidFill>
                </a:rPr>
                <a:t>Dishonest</a:t>
              </a:r>
            </a:p>
          </p:txBody>
        </p:sp>
        <p:pic>
          <p:nvPicPr>
            <p:cNvPr id="4" name="Picture 3">
              <a:extLst>
                <a:ext uri="{FF2B5EF4-FFF2-40B4-BE49-F238E27FC236}">
                  <a16:creationId xmlns:a16="http://schemas.microsoft.com/office/drawing/2014/main" id="{83D53EEC-FB27-E67D-7798-420F04489C70}"/>
                </a:ext>
              </a:extLst>
            </p:cNvPr>
            <p:cNvPicPr>
              <a:picLocks noChangeAspect="1"/>
            </p:cNvPicPr>
            <p:nvPr/>
          </p:nvPicPr>
          <p:blipFill>
            <a:blip r:embed="rId5"/>
            <a:stretch>
              <a:fillRect/>
            </a:stretch>
          </p:blipFill>
          <p:spPr>
            <a:xfrm rot="19779376">
              <a:off x="4934998" y="2187433"/>
              <a:ext cx="1012145" cy="523286"/>
            </a:xfrm>
            <a:prstGeom prst="rect">
              <a:avLst/>
            </a:prstGeom>
          </p:spPr>
        </p:pic>
      </p:grpSp>
      <p:grpSp>
        <p:nvGrpSpPr>
          <p:cNvPr id="19" name="Group 18">
            <a:extLst>
              <a:ext uri="{FF2B5EF4-FFF2-40B4-BE49-F238E27FC236}">
                <a16:creationId xmlns:a16="http://schemas.microsoft.com/office/drawing/2014/main" id="{951E14C7-B5D4-66FD-6C6A-029C0D05E7C3}"/>
              </a:ext>
            </a:extLst>
          </p:cNvPr>
          <p:cNvGrpSpPr/>
          <p:nvPr/>
        </p:nvGrpSpPr>
        <p:grpSpPr>
          <a:xfrm>
            <a:off x="6314451" y="1694564"/>
            <a:ext cx="2270565" cy="3544285"/>
            <a:chOff x="6314451" y="1694564"/>
            <a:chExt cx="2270565" cy="3544285"/>
          </a:xfrm>
        </p:grpSpPr>
        <p:sp>
          <p:nvSpPr>
            <p:cNvPr id="17" name="Oval 16">
              <a:extLst>
                <a:ext uri="{FF2B5EF4-FFF2-40B4-BE49-F238E27FC236}">
                  <a16:creationId xmlns:a16="http://schemas.microsoft.com/office/drawing/2014/main" id="{F9859B7B-FF12-651E-C732-A4232D1900CE}"/>
                </a:ext>
              </a:extLst>
            </p:cNvPr>
            <p:cNvSpPr/>
            <p:nvPr/>
          </p:nvSpPr>
          <p:spPr>
            <a:xfrm>
              <a:off x="6656706"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07C5C62-0E89-A376-A1AB-1ECCEAE4C913}"/>
                </a:ext>
              </a:extLst>
            </p:cNvPr>
            <p:cNvSpPr txBox="1"/>
            <p:nvPr/>
          </p:nvSpPr>
          <p:spPr>
            <a:xfrm>
              <a:off x="6314451" y="3422967"/>
              <a:ext cx="2270565" cy="1815882"/>
            </a:xfrm>
            <a:prstGeom prst="rect">
              <a:avLst/>
            </a:prstGeom>
            <a:noFill/>
          </p:spPr>
          <p:txBody>
            <a:bodyPr wrap="square" rtlCol="0">
              <a:spAutoFit/>
            </a:bodyPr>
            <a:lstStyle/>
            <a:p>
              <a:pPr algn="ctr"/>
              <a:r>
                <a:rPr lang="en-US" sz="2800" b="1" i="1" dirty="0">
                  <a:solidFill>
                    <a:srgbClr val="A55C26"/>
                  </a:solidFill>
                </a:rPr>
                <a:t>Demonic,</a:t>
              </a:r>
              <a:br>
                <a:rPr lang="en-US" sz="2800" b="1" i="1" dirty="0">
                  <a:solidFill>
                    <a:srgbClr val="A55C26"/>
                  </a:solidFill>
                </a:rPr>
              </a:br>
              <a:r>
                <a:rPr lang="en-US" sz="2800" b="1" i="1" dirty="0">
                  <a:solidFill>
                    <a:srgbClr val="A55C26"/>
                  </a:solidFill>
                </a:rPr>
                <a:t>Disorder, Every Evil</a:t>
              </a:r>
            </a:p>
            <a:p>
              <a:pPr algn="ctr"/>
              <a:endParaRPr lang="en-US" sz="2800" b="1" i="1" dirty="0">
                <a:solidFill>
                  <a:srgbClr val="A55C26"/>
                </a:solidFill>
              </a:endParaRPr>
            </a:p>
          </p:txBody>
        </p:sp>
        <p:pic>
          <p:nvPicPr>
            <p:cNvPr id="9" name="Picture 8">
              <a:extLst>
                <a:ext uri="{FF2B5EF4-FFF2-40B4-BE49-F238E27FC236}">
                  <a16:creationId xmlns:a16="http://schemas.microsoft.com/office/drawing/2014/main" id="{3501926A-CE62-D1E0-A4A0-05499EE22FA6}"/>
                </a:ext>
              </a:extLst>
            </p:cNvPr>
            <p:cNvPicPr>
              <a:picLocks noChangeAspect="1"/>
            </p:cNvPicPr>
            <p:nvPr/>
          </p:nvPicPr>
          <p:blipFill>
            <a:blip r:embed="rId6"/>
            <a:stretch>
              <a:fillRect/>
            </a:stretch>
          </p:blipFill>
          <p:spPr>
            <a:xfrm>
              <a:off x="7090438" y="1911045"/>
              <a:ext cx="680688" cy="962924"/>
            </a:xfrm>
            <a:prstGeom prst="rect">
              <a:avLst/>
            </a:prstGeom>
          </p:spPr>
        </p:pic>
      </p:grpSp>
    </p:spTree>
    <p:extLst>
      <p:ext uri="{BB962C8B-B14F-4D97-AF65-F5344CB8AC3E}">
        <p14:creationId xmlns:p14="http://schemas.microsoft.com/office/powerpoint/2010/main" val="37943765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ain on the tracks&#10;&#10;Description automatically generated">
            <a:extLst>
              <a:ext uri="{FF2B5EF4-FFF2-40B4-BE49-F238E27FC236}">
                <a16:creationId xmlns:a16="http://schemas.microsoft.com/office/drawing/2014/main" id="{38E5CCCF-D524-B332-1C38-E898382DF908}"/>
              </a:ext>
            </a:extLst>
          </p:cNvPr>
          <p:cNvPicPr>
            <a:picLocks noChangeAspect="1"/>
          </p:cNvPicPr>
          <p:nvPr/>
        </p:nvPicPr>
        <p:blipFill rotWithShape="1">
          <a:blip r:embed="rId3"/>
          <a:srcRect t="6250"/>
          <a:stretch/>
        </p:blipFill>
        <p:spPr>
          <a:xfrm>
            <a:off x="0" y="0"/>
            <a:ext cx="9144000" cy="5715000"/>
          </a:xfrm>
          <a:prstGeom prst="rect">
            <a:avLst/>
          </a:prstGeom>
        </p:spPr>
      </p:pic>
      <p:sp>
        <p:nvSpPr>
          <p:cNvPr id="2" name="Rounded Rectangle 1">
            <a:extLst>
              <a:ext uri="{FF2B5EF4-FFF2-40B4-BE49-F238E27FC236}">
                <a16:creationId xmlns:a16="http://schemas.microsoft.com/office/drawing/2014/main" id="{295105E2-442E-7316-2EA2-E6EF059A9AFB}"/>
              </a:ext>
            </a:extLst>
          </p:cNvPr>
          <p:cNvSpPr/>
          <p:nvPr/>
        </p:nvSpPr>
        <p:spPr>
          <a:xfrm>
            <a:off x="352755" y="278439"/>
            <a:ext cx="3344602" cy="466995"/>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b="1" i="1" dirty="0">
                <a:solidFill>
                  <a:srgbClr val="D9953B"/>
                </a:solidFill>
              </a:rPr>
              <a:t>NABAL</a:t>
            </a:r>
            <a:r>
              <a:rPr lang="en-US" altLang="en-US" sz="2400" dirty="0"/>
              <a:t>, 1 Sam. 25:5-12</a:t>
            </a:r>
          </a:p>
        </p:txBody>
      </p:sp>
      <p:sp>
        <p:nvSpPr>
          <p:cNvPr id="3" name="Rounded Rectangle 2">
            <a:extLst>
              <a:ext uri="{FF2B5EF4-FFF2-40B4-BE49-F238E27FC236}">
                <a16:creationId xmlns:a16="http://schemas.microsoft.com/office/drawing/2014/main" id="{0AE55A26-F570-A7C9-02F3-BF317EF9DAC3}"/>
              </a:ext>
            </a:extLst>
          </p:cNvPr>
          <p:cNvSpPr/>
          <p:nvPr/>
        </p:nvSpPr>
        <p:spPr>
          <a:xfrm>
            <a:off x="352754" y="917857"/>
            <a:ext cx="4467723" cy="466995"/>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b="1" i="1" dirty="0">
                <a:solidFill>
                  <a:srgbClr val="D9953B"/>
                </a:solidFill>
              </a:rPr>
              <a:t>REHOBOAM</a:t>
            </a:r>
            <a:r>
              <a:rPr lang="en-US" altLang="en-US" sz="2400" dirty="0"/>
              <a:t>, 1 Kings 12:8-11, 16</a:t>
            </a:r>
          </a:p>
        </p:txBody>
      </p:sp>
    </p:spTree>
    <p:extLst>
      <p:ext uri="{BB962C8B-B14F-4D97-AF65-F5344CB8AC3E}">
        <p14:creationId xmlns:p14="http://schemas.microsoft.com/office/powerpoint/2010/main" val="3732986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sz="3600" dirty="0">
                <a:solidFill>
                  <a:srgbClr val="694117"/>
                </a:solidFill>
              </a:rPr>
              <a:t>Wisdom From Above Is...</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3:13-18</a:t>
            </a:r>
          </a:p>
        </p:txBody>
      </p:sp>
      <p:grpSp>
        <p:nvGrpSpPr>
          <p:cNvPr id="28" name="Group 27">
            <a:extLst>
              <a:ext uri="{FF2B5EF4-FFF2-40B4-BE49-F238E27FC236}">
                <a16:creationId xmlns:a16="http://schemas.microsoft.com/office/drawing/2014/main" id="{6ABCB12A-CCFC-4447-C59D-A63A3CE36E4E}"/>
              </a:ext>
            </a:extLst>
          </p:cNvPr>
          <p:cNvGrpSpPr/>
          <p:nvPr/>
        </p:nvGrpSpPr>
        <p:grpSpPr>
          <a:xfrm>
            <a:off x="2368218" y="1694564"/>
            <a:ext cx="2100804" cy="3113398"/>
            <a:chOff x="2368218" y="1694564"/>
            <a:chExt cx="2100804" cy="3113398"/>
          </a:xfrm>
        </p:grpSpPr>
        <p:sp>
          <p:nvSpPr>
            <p:cNvPr id="12" name="Oval 11">
              <a:extLst>
                <a:ext uri="{FF2B5EF4-FFF2-40B4-BE49-F238E27FC236}">
                  <a16:creationId xmlns:a16="http://schemas.microsoft.com/office/drawing/2014/main" id="{698F38B0-137A-EF33-AA49-56D3D91E497E}"/>
                </a:ext>
              </a:extLst>
            </p:cNvPr>
            <p:cNvSpPr/>
            <p:nvPr/>
          </p:nvSpPr>
          <p:spPr>
            <a:xfrm>
              <a:off x="2730500"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omment Heart with solid fill">
              <a:extLst>
                <a:ext uri="{FF2B5EF4-FFF2-40B4-BE49-F238E27FC236}">
                  <a16:creationId xmlns:a16="http://schemas.microsoft.com/office/drawing/2014/main" id="{05F2E712-A11A-E6E1-9432-FE35EA551B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4768" y="1869632"/>
              <a:ext cx="1262764" cy="1262764"/>
            </a:xfrm>
            <a:prstGeom prst="rect">
              <a:avLst/>
            </a:prstGeom>
          </p:spPr>
        </p:pic>
        <p:sp>
          <p:nvSpPr>
            <p:cNvPr id="22" name="TextBox 21">
              <a:extLst>
                <a:ext uri="{FF2B5EF4-FFF2-40B4-BE49-F238E27FC236}">
                  <a16:creationId xmlns:a16="http://schemas.microsoft.com/office/drawing/2014/main" id="{4771B132-78A1-F0F2-9CEC-6A9200046A86}"/>
                </a:ext>
              </a:extLst>
            </p:cNvPr>
            <p:cNvSpPr txBox="1"/>
            <p:nvPr/>
          </p:nvSpPr>
          <p:spPr>
            <a:xfrm>
              <a:off x="2368218" y="3422967"/>
              <a:ext cx="2100804" cy="1384995"/>
            </a:xfrm>
            <a:prstGeom prst="rect">
              <a:avLst/>
            </a:prstGeom>
            <a:noFill/>
          </p:spPr>
          <p:txBody>
            <a:bodyPr wrap="square" rtlCol="0">
              <a:spAutoFit/>
            </a:bodyPr>
            <a:lstStyle/>
            <a:p>
              <a:pPr algn="ctr"/>
              <a:r>
                <a:rPr lang="en-US" sz="2800" b="1" i="1" dirty="0">
                  <a:solidFill>
                    <a:srgbClr val="A55C26"/>
                  </a:solidFill>
                </a:rPr>
                <a:t>Peaceable</a:t>
              </a:r>
            </a:p>
            <a:p>
              <a:pPr algn="ctr"/>
              <a:r>
                <a:rPr lang="en-US" sz="2800" b="1" i="1" dirty="0">
                  <a:solidFill>
                    <a:srgbClr val="A55C26"/>
                  </a:solidFill>
                </a:rPr>
                <a:t>Gentle</a:t>
              </a:r>
            </a:p>
            <a:p>
              <a:pPr algn="ctr"/>
              <a:r>
                <a:rPr lang="en-US" sz="2800" b="1" i="1" dirty="0">
                  <a:solidFill>
                    <a:srgbClr val="A55C26"/>
                  </a:solidFill>
                </a:rPr>
                <a:t>Reasonable</a:t>
              </a:r>
            </a:p>
          </p:txBody>
        </p:sp>
      </p:grpSp>
      <p:grpSp>
        <p:nvGrpSpPr>
          <p:cNvPr id="27" name="Group 26">
            <a:extLst>
              <a:ext uri="{FF2B5EF4-FFF2-40B4-BE49-F238E27FC236}">
                <a16:creationId xmlns:a16="http://schemas.microsoft.com/office/drawing/2014/main" id="{72E745F4-9318-9312-BE0A-58631B58A0CB}"/>
              </a:ext>
            </a:extLst>
          </p:cNvPr>
          <p:cNvGrpSpPr/>
          <p:nvPr/>
        </p:nvGrpSpPr>
        <p:grpSpPr>
          <a:xfrm>
            <a:off x="609601" y="1694564"/>
            <a:ext cx="1781766" cy="2682511"/>
            <a:chOff x="609601" y="1694564"/>
            <a:chExt cx="1781766" cy="2682511"/>
          </a:xfrm>
        </p:grpSpPr>
        <p:sp>
          <p:nvSpPr>
            <p:cNvPr id="8" name="Oval 7">
              <a:extLst>
                <a:ext uri="{FF2B5EF4-FFF2-40B4-BE49-F238E27FC236}">
                  <a16:creationId xmlns:a16="http://schemas.microsoft.com/office/drawing/2014/main" id="{81C85481-9FD1-D242-0795-CE4805E520B3}"/>
                </a:ext>
              </a:extLst>
            </p:cNvPr>
            <p:cNvSpPr/>
            <p:nvPr/>
          </p:nvSpPr>
          <p:spPr>
            <a:xfrm>
              <a:off x="749300"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42FD102-DF90-76FF-39ED-0B9E25469DAC}"/>
                </a:ext>
              </a:extLst>
            </p:cNvPr>
            <p:cNvGrpSpPr/>
            <p:nvPr/>
          </p:nvGrpSpPr>
          <p:grpSpPr>
            <a:xfrm>
              <a:off x="1219200" y="1967614"/>
              <a:ext cx="541347" cy="889886"/>
              <a:chOff x="1219200" y="1967614"/>
              <a:chExt cx="541347" cy="889886"/>
            </a:xfrm>
          </p:grpSpPr>
          <p:pic>
            <p:nvPicPr>
              <p:cNvPr id="11" name="Picture 10">
                <a:extLst>
                  <a:ext uri="{FF2B5EF4-FFF2-40B4-BE49-F238E27FC236}">
                    <a16:creationId xmlns:a16="http://schemas.microsoft.com/office/drawing/2014/main" id="{E2235229-6EFE-7E22-775A-B6EB683AA93C}"/>
                  </a:ext>
                </a:extLst>
              </p:cNvPr>
              <p:cNvPicPr>
                <a:picLocks noChangeAspect="1"/>
              </p:cNvPicPr>
              <p:nvPr/>
            </p:nvPicPr>
            <p:blipFill>
              <a:blip r:embed="rId5"/>
              <a:stretch>
                <a:fillRect/>
              </a:stretch>
            </p:blipFill>
            <p:spPr>
              <a:xfrm>
                <a:off x="1219200" y="1967614"/>
                <a:ext cx="541347" cy="889886"/>
              </a:xfrm>
              <a:prstGeom prst="rect">
                <a:avLst/>
              </a:prstGeom>
            </p:spPr>
          </p:pic>
          <p:sp>
            <p:nvSpPr>
              <p:cNvPr id="21" name="Arc 20">
                <a:extLst>
                  <a:ext uri="{FF2B5EF4-FFF2-40B4-BE49-F238E27FC236}">
                    <a16:creationId xmlns:a16="http://schemas.microsoft.com/office/drawing/2014/main" id="{D31A2343-E0E5-2141-C396-DC003FC6D89F}"/>
                  </a:ext>
                </a:extLst>
              </p:cNvPr>
              <p:cNvSpPr/>
              <p:nvPr/>
            </p:nvSpPr>
            <p:spPr>
              <a:xfrm rot="12600000">
                <a:off x="1335175" y="2435873"/>
                <a:ext cx="251133" cy="304800"/>
              </a:xfrm>
              <a:prstGeom prst="arc">
                <a:avLst/>
              </a:prstGeom>
              <a:ln w="31750">
                <a:solidFill>
                  <a:srgbClr val="AA47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TextBox 22">
              <a:extLst>
                <a:ext uri="{FF2B5EF4-FFF2-40B4-BE49-F238E27FC236}">
                  <a16:creationId xmlns:a16="http://schemas.microsoft.com/office/drawing/2014/main" id="{DB94D0D7-0041-3860-D7E0-2E2094B41944}"/>
                </a:ext>
              </a:extLst>
            </p:cNvPr>
            <p:cNvSpPr txBox="1"/>
            <p:nvPr/>
          </p:nvSpPr>
          <p:spPr>
            <a:xfrm>
              <a:off x="609601" y="3422968"/>
              <a:ext cx="1781766" cy="954107"/>
            </a:xfrm>
            <a:prstGeom prst="rect">
              <a:avLst/>
            </a:prstGeom>
            <a:noFill/>
          </p:spPr>
          <p:txBody>
            <a:bodyPr wrap="square" rtlCol="0">
              <a:spAutoFit/>
            </a:bodyPr>
            <a:lstStyle/>
            <a:p>
              <a:pPr algn="ctr"/>
              <a:r>
                <a:rPr lang="en-US" sz="2800" b="1" i="1" dirty="0">
                  <a:solidFill>
                    <a:srgbClr val="A55C26"/>
                  </a:solidFill>
                </a:rPr>
                <a:t>First</a:t>
              </a:r>
              <a:br>
                <a:rPr lang="en-US" sz="2800" b="1" i="1" dirty="0">
                  <a:solidFill>
                    <a:srgbClr val="A55C26"/>
                  </a:solidFill>
                </a:rPr>
              </a:br>
              <a:r>
                <a:rPr lang="en-US" sz="2800" b="1" i="1" dirty="0">
                  <a:solidFill>
                    <a:srgbClr val="A55C26"/>
                  </a:solidFill>
                </a:rPr>
                <a:t>Pure</a:t>
              </a:r>
            </a:p>
          </p:txBody>
        </p:sp>
      </p:grpSp>
      <p:grpSp>
        <p:nvGrpSpPr>
          <p:cNvPr id="29" name="Group 28">
            <a:extLst>
              <a:ext uri="{FF2B5EF4-FFF2-40B4-BE49-F238E27FC236}">
                <a16:creationId xmlns:a16="http://schemas.microsoft.com/office/drawing/2014/main" id="{8100FF41-A2D3-38BB-0848-6C1D9BFA4477}"/>
              </a:ext>
            </a:extLst>
          </p:cNvPr>
          <p:cNvGrpSpPr/>
          <p:nvPr/>
        </p:nvGrpSpPr>
        <p:grpSpPr>
          <a:xfrm>
            <a:off x="4390668" y="1694564"/>
            <a:ext cx="2100804" cy="3113398"/>
            <a:chOff x="4390668" y="1694564"/>
            <a:chExt cx="2100804" cy="3113398"/>
          </a:xfrm>
        </p:grpSpPr>
        <p:sp>
          <p:nvSpPr>
            <p:cNvPr id="15" name="Oval 14">
              <a:extLst>
                <a:ext uri="{FF2B5EF4-FFF2-40B4-BE49-F238E27FC236}">
                  <a16:creationId xmlns:a16="http://schemas.microsoft.com/office/drawing/2014/main" id="{1475E6FC-1A79-97FA-0CEE-666677581CA2}"/>
                </a:ext>
              </a:extLst>
            </p:cNvPr>
            <p:cNvSpPr/>
            <p:nvPr/>
          </p:nvSpPr>
          <p:spPr>
            <a:xfrm>
              <a:off x="4711700"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B3F70C0-A4FF-4EE5-93B3-9438AD6B4AC0}"/>
                </a:ext>
              </a:extLst>
            </p:cNvPr>
            <p:cNvPicPr>
              <a:picLocks noChangeAspect="1"/>
            </p:cNvPicPr>
            <p:nvPr/>
          </p:nvPicPr>
          <p:blipFill>
            <a:blip r:embed="rId6"/>
            <a:stretch>
              <a:fillRect/>
            </a:stretch>
          </p:blipFill>
          <p:spPr>
            <a:xfrm>
              <a:off x="5145406" y="1826644"/>
              <a:ext cx="659011" cy="1030856"/>
            </a:xfrm>
            <a:prstGeom prst="rect">
              <a:avLst/>
            </a:prstGeom>
          </p:spPr>
        </p:pic>
        <p:sp>
          <p:nvSpPr>
            <p:cNvPr id="24" name="TextBox 23">
              <a:extLst>
                <a:ext uri="{FF2B5EF4-FFF2-40B4-BE49-F238E27FC236}">
                  <a16:creationId xmlns:a16="http://schemas.microsoft.com/office/drawing/2014/main" id="{61A884F9-AE0D-B471-845A-62A87C4FA22C}"/>
                </a:ext>
              </a:extLst>
            </p:cNvPr>
            <p:cNvSpPr txBox="1"/>
            <p:nvPr/>
          </p:nvSpPr>
          <p:spPr>
            <a:xfrm>
              <a:off x="4390668" y="3422967"/>
              <a:ext cx="2100804" cy="1384995"/>
            </a:xfrm>
            <a:prstGeom prst="rect">
              <a:avLst/>
            </a:prstGeom>
            <a:noFill/>
          </p:spPr>
          <p:txBody>
            <a:bodyPr wrap="square" rtlCol="0">
              <a:spAutoFit/>
            </a:bodyPr>
            <a:lstStyle/>
            <a:p>
              <a:pPr algn="ctr"/>
              <a:r>
                <a:rPr lang="en-US" sz="2800" b="1" i="1" dirty="0">
                  <a:solidFill>
                    <a:srgbClr val="A55C26"/>
                  </a:solidFill>
                </a:rPr>
                <a:t>Full of </a:t>
              </a:r>
              <a:br>
                <a:rPr lang="en-US" sz="2800" b="1" i="1" dirty="0">
                  <a:solidFill>
                    <a:srgbClr val="A55C26"/>
                  </a:solidFill>
                </a:rPr>
              </a:br>
              <a:r>
                <a:rPr lang="en-US" sz="2800" b="1" i="1" dirty="0">
                  <a:solidFill>
                    <a:srgbClr val="A55C26"/>
                  </a:solidFill>
                </a:rPr>
                <a:t>Mercy &amp; Good Fruits</a:t>
              </a:r>
            </a:p>
          </p:txBody>
        </p:sp>
      </p:grpSp>
      <p:grpSp>
        <p:nvGrpSpPr>
          <p:cNvPr id="30" name="Group 29">
            <a:extLst>
              <a:ext uri="{FF2B5EF4-FFF2-40B4-BE49-F238E27FC236}">
                <a16:creationId xmlns:a16="http://schemas.microsoft.com/office/drawing/2014/main" id="{EF684688-E888-3B76-3526-57C57AA1AFCE}"/>
              </a:ext>
            </a:extLst>
          </p:cNvPr>
          <p:cNvGrpSpPr/>
          <p:nvPr/>
        </p:nvGrpSpPr>
        <p:grpSpPr>
          <a:xfrm>
            <a:off x="6364146" y="1694564"/>
            <a:ext cx="2270565" cy="2682510"/>
            <a:chOff x="6364146" y="1694564"/>
            <a:chExt cx="2270565" cy="2682510"/>
          </a:xfrm>
        </p:grpSpPr>
        <p:sp>
          <p:nvSpPr>
            <p:cNvPr id="17" name="Oval 16">
              <a:extLst>
                <a:ext uri="{FF2B5EF4-FFF2-40B4-BE49-F238E27FC236}">
                  <a16:creationId xmlns:a16="http://schemas.microsoft.com/office/drawing/2014/main" id="{F9859B7B-FF12-651E-C732-A4232D1900CE}"/>
                </a:ext>
              </a:extLst>
            </p:cNvPr>
            <p:cNvSpPr/>
            <p:nvPr/>
          </p:nvSpPr>
          <p:spPr>
            <a:xfrm>
              <a:off x="6656706" y="1694564"/>
              <a:ext cx="1511300" cy="1511300"/>
            </a:xfrm>
            <a:prstGeom prst="ellipse">
              <a:avLst/>
            </a:prstGeom>
            <a:solidFill>
              <a:srgbClr val="AA4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4C51509-263D-FA8A-8C16-BC5FA3DA55B5}"/>
                </a:ext>
              </a:extLst>
            </p:cNvPr>
            <p:cNvPicPr>
              <a:picLocks noChangeAspect="1"/>
            </p:cNvPicPr>
            <p:nvPr/>
          </p:nvPicPr>
          <p:blipFill>
            <a:blip r:embed="rId7"/>
            <a:stretch>
              <a:fillRect/>
            </a:stretch>
          </p:blipFill>
          <p:spPr>
            <a:xfrm>
              <a:off x="6912538" y="1967614"/>
              <a:ext cx="1022422" cy="889886"/>
            </a:xfrm>
            <a:prstGeom prst="rect">
              <a:avLst/>
            </a:prstGeom>
          </p:spPr>
        </p:pic>
        <p:sp>
          <p:nvSpPr>
            <p:cNvPr id="25" name="TextBox 24">
              <a:extLst>
                <a:ext uri="{FF2B5EF4-FFF2-40B4-BE49-F238E27FC236}">
                  <a16:creationId xmlns:a16="http://schemas.microsoft.com/office/drawing/2014/main" id="{807C5C62-0E89-A376-A1AB-1ECCEAE4C913}"/>
                </a:ext>
              </a:extLst>
            </p:cNvPr>
            <p:cNvSpPr txBox="1"/>
            <p:nvPr/>
          </p:nvSpPr>
          <p:spPr>
            <a:xfrm>
              <a:off x="6364146" y="3422967"/>
              <a:ext cx="2270565" cy="954107"/>
            </a:xfrm>
            <a:prstGeom prst="rect">
              <a:avLst/>
            </a:prstGeom>
            <a:noFill/>
          </p:spPr>
          <p:txBody>
            <a:bodyPr wrap="square" rtlCol="0">
              <a:spAutoFit/>
            </a:bodyPr>
            <a:lstStyle/>
            <a:p>
              <a:pPr algn="ctr"/>
              <a:r>
                <a:rPr lang="en-US" sz="2800" b="1" i="1" dirty="0">
                  <a:solidFill>
                    <a:srgbClr val="A55C26"/>
                  </a:solidFill>
                </a:rPr>
                <a:t>Unwavering,</a:t>
              </a:r>
            </a:p>
            <a:p>
              <a:pPr algn="ctr"/>
              <a:r>
                <a:rPr lang="en-US" sz="2800" b="1" i="1" dirty="0">
                  <a:solidFill>
                    <a:srgbClr val="A55C26"/>
                  </a:solidFill>
                </a:rPr>
                <a:t>No Hypocrisy</a:t>
              </a:r>
            </a:p>
          </p:txBody>
        </p:sp>
      </p:grpSp>
    </p:spTree>
    <p:extLst>
      <p:ext uri="{BB962C8B-B14F-4D97-AF65-F5344CB8AC3E}">
        <p14:creationId xmlns:p14="http://schemas.microsoft.com/office/powerpoint/2010/main" val="1522864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un shining through clouds over a lake&#10;&#10;Description automatically generated">
            <a:extLst>
              <a:ext uri="{FF2B5EF4-FFF2-40B4-BE49-F238E27FC236}">
                <a16:creationId xmlns:a16="http://schemas.microsoft.com/office/drawing/2014/main" id="{B3CA085A-4F6D-4DDE-BE40-5BAF280BE5B4}"/>
              </a:ext>
            </a:extLst>
          </p:cNvPr>
          <p:cNvPicPr>
            <a:picLocks noChangeAspect="1"/>
          </p:cNvPicPr>
          <p:nvPr/>
        </p:nvPicPr>
        <p:blipFill rotWithShape="1">
          <a:blip r:embed="rId3"/>
          <a:srcRect b="6332"/>
          <a:stretch/>
        </p:blipFill>
        <p:spPr>
          <a:xfrm>
            <a:off x="0" y="1"/>
            <a:ext cx="9144000" cy="5715000"/>
          </a:xfrm>
          <a:prstGeom prst="rect">
            <a:avLst/>
          </a:prstGeom>
        </p:spPr>
      </p:pic>
      <p:sp>
        <p:nvSpPr>
          <p:cNvPr id="2" name="Rounded Rectangle 1">
            <a:extLst>
              <a:ext uri="{FF2B5EF4-FFF2-40B4-BE49-F238E27FC236}">
                <a16:creationId xmlns:a16="http://schemas.microsoft.com/office/drawing/2014/main" id="{295105E2-442E-7316-2EA2-E6EF059A9AFB}"/>
              </a:ext>
            </a:extLst>
          </p:cNvPr>
          <p:cNvSpPr/>
          <p:nvPr/>
        </p:nvSpPr>
        <p:spPr>
          <a:xfrm>
            <a:off x="352755" y="278439"/>
            <a:ext cx="3563262" cy="466995"/>
          </a:xfrm>
          <a:prstGeom prst="roundRect">
            <a:avLst>
              <a:gd name="adj" fmla="val 5000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b="1" i="1" dirty="0">
                <a:solidFill>
                  <a:srgbClr val="E3D5B7"/>
                </a:solidFill>
              </a:rPr>
              <a:t>ABIGAIL</a:t>
            </a:r>
            <a:r>
              <a:rPr lang="en-US" altLang="en-US" sz="2400" dirty="0"/>
              <a:t>, 1 Sam. 25:28-33</a:t>
            </a:r>
          </a:p>
        </p:txBody>
      </p:sp>
      <p:sp>
        <p:nvSpPr>
          <p:cNvPr id="3" name="Rounded Rectangle 2">
            <a:extLst>
              <a:ext uri="{FF2B5EF4-FFF2-40B4-BE49-F238E27FC236}">
                <a16:creationId xmlns:a16="http://schemas.microsoft.com/office/drawing/2014/main" id="{0AE55A26-F570-A7C9-02F3-BF317EF9DAC3}"/>
              </a:ext>
            </a:extLst>
          </p:cNvPr>
          <p:cNvSpPr/>
          <p:nvPr/>
        </p:nvSpPr>
        <p:spPr>
          <a:xfrm>
            <a:off x="332877" y="917857"/>
            <a:ext cx="3434054" cy="466995"/>
          </a:xfrm>
          <a:prstGeom prst="roundRect">
            <a:avLst>
              <a:gd name="adj" fmla="val 5000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b="1" i="1" dirty="0">
                <a:solidFill>
                  <a:srgbClr val="E3D5B7"/>
                </a:solidFill>
              </a:rPr>
              <a:t>ELDERS</a:t>
            </a:r>
            <a:r>
              <a:rPr lang="en-US" altLang="en-US" sz="2400" dirty="0"/>
              <a:t>, 1 Kings 12:6-7</a:t>
            </a:r>
          </a:p>
        </p:txBody>
      </p:sp>
    </p:spTree>
    <p:extLst>
      <p:ext uri="{BB962C8B-B14F-4D97-AF65-F5344CB8AC3E}">
        <p14:creationId xmlns:p14="http://schemas.microsoft.com/office/powerpoint/2010/main" val="33965524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2201</TotalTime>
  <Words>3376</Words>
  <Application>Microsoft Macintosh PowerPoint</Application>
  <PresentationFormat>On-screen Show (16:10)</PresentationFormat>
  <Paragraphs>287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vt:lpstr>
      <vt:lpstr>Calibri</vt:lpstr>
      <vt:lpstr>Calibri Light</vt:lpstr>
      <vt:lpstr>Papyrus</vt:lpstr>
      <vt:lpstr>system-ui</vt:lpstr>
      <vt:lpstr>Times New Roman</vt:lpstr>
      <vt:lpstr>Office Theme</vt:lpstr>
      <vt:lpstr>Common Ground Question…  Why are the highlighted words  repeated so many times?</vt:lpstr>
      <vt:lpstr>PowerPoint Presentation</vt:lpstr>
      <vt:lpstr>PowerPoint Presentation</vt:lpstr>
      <vt:lpstr>Extremely Useful Passage</vt:lpstr>
      <vt:lpstr>The Connection Between  Wisdom &amp; Conduct</vt:lpstr>
      <vt:lpstr>Earthly Wisdom Is...</vt:lpstr>
      <vt:lpstr>PowerPoint Presentation</vt:lpstr>
      <vt:lpstr>Wisdom From Above Is...</vt:lpstr>
      <vt:lpstr>PowerPoint Presentation</vt:lpstr>
      <vt:lpstr>Wisdom From Above Is Far Superior.</vt:lpstr>
      <vt:lpstr>Selfish Ambition vs. Godly Aspirations</vt:lpstr>
      <vt:lpstr>Earthly Wisdom vs. Heavenly Wisdom</vt:lpstr>
      <vt:lpstr>Let Us Pursue Righteousness with Wisdom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Phillip Shumake</dc:creator>
  <cp:lastModifiedBy>Phillip Shumake</cp:lastModifiedBy>
  <cp:revision>118</cp:revision>
  <cp:lastPrinted>2023-08-02T20:14:40Z</cp:lastPrinted>
  <dcterms:created xsi:type="dcterms:W3CDTF">2023-07-26T01:51:16Z</dcterms:created>
  <dcterms:modified xsi:type="dcterms:W3CDTF">2023-08-16T12:40:34Z</dcterms:modified>
</cp:coreProperties>
</file>