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326" r:id="rId3"/>
    <p:sldId id="261" r:id="rId4"/>
    <p:sldId id="262" r:id="rId5"/>
    <p:sldId id="277" r:id="rId6"/>
    <p:sldId id="300" r:id="rId7"/>
    <p:sldId id="301" r:id="rId8"/>
    <p:sldId id="302" r:id="rId9"/>
    <p:sldId id="257" r:id="rId10"/>
    <p:sldId id="304" r:id="rId11"/>
    <p:sldId id="260" r:id="rId12"/>
    <p:sldId id="327" r:id="rId13"/>
    <p:sldId id="306" r:id="rId14"/>
    <p:sldId id="265" r:id="rId15"/>
    <p:sldId id="316" r:id="rId16"/>
    <p:sldId id="317" r:id="rId17"/>
    <p:sldId id="275" r:id="rId18"/>
    <p:sldId id="276" r:id="rId19"/>
    <p:sldId id="318" r:id="rId20"/>
    <p:sldId id="322" r:id="rId21"/>
    <p:sldId id="259" r:id="rId22"/>
    <p:sldId id="323" r:id="rId23"/>
    <p:sldId id="319" r:id="rId24"/>
    <p:sldId id="324" r:id="rId25"/>
    <p:sldId id="273" r:id="rId26"/>
    <p:sldId id="320" r:id="rId27"/>
    <p:sldId id="263" r:id="rId28"/>
    <p:sldId id="278" r:id="rId29"/>
    <p:sldId id="325" r:id="rId30"/>
    <p:sldId id="321" r:id="rId31"/>
    <p:sldId id="264" r:id="rId32"/>
    <p:sldId id="268" r:id="rId33"/>
    <p:sldId id="269" r:id="rId34"/>
    <p:sldId id="270" r:id="rId35"/>
    <p:sldId id="271" r:id="rId36"/>
    <p:sldId id="312" r:id="rId37"/>
    <p:sldId id="313" r:id="rId38"/>
    <p:sldId id="292" r:id="rId39"/>
    <p:sldId id="293" r:id="rId40"/>
    <p:sldId id="281" r:id="rId41"/>
    <p:sldId id="282" r:id="rId42"/>
    <p:sldId id="283" r:id="rId43"/>
    <p:sldId id="284" r:id="rId44"/>
    <p:sldId id="285" r:id="rId45"/>
    <p:sldId id="286" r:id="rId46"/>
    <p:sldId id="294" r:id="rId47"/>
    <p:sldId id="25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83" d="100"/>
          <a:sy n="83" d="100"/>
        </p:scale>
        <p:origin x="101" y="41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F593D-E516-42F3-BEE2-1FBA2A2C4D46}" type="datetimeFigureOut">
              <a:rPr lang="en-US" smtClean="0"/>
              <a:t>7/28/2023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FA9FB-F980-4046-A771-01195DCA5FAC}" type="slidenum">
              <a:rPr lang="en-US" smtClean="0"/>
              <a:t>‹#›</a:t>
            </a:fld>
            <a:endParaRPr lang="en-US"/>
          </a:p>
        </p:txBody>
      </p:sp>
    </p:spTree>
    <p:extLst>
      <p:ext uri="{BB962C8B-B14F-4D97-AF65-F5344CB8AC3E}">
        <p14:creationId xmlns:p14="http://schemas.microsoft.com/office/powerpoint/2010/main" val="188920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4FA9FB-F980-4046-A771-01195DCA5FAC}" type="slidenum">
              <a:rPr lang="en-US" smtClean="0"/>
              <a:t>1</a:t>
            </a:fld>
            <a:endParaRPr lang="en-US"/>
          </a:p>
        </p:txBody>
      </p:sp>
    </p:spTree>
    <p:extLst>
      <p:ext uri="{BB962C8B-B14F-4D97-AF65-F5344CB8AC3E}">
        <p14:creationId xmlns:p14="http://schemas.microsoft.com/office/powerpoint/2010/main" val="108227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626898DC-CCCE-F746-A0B2-D5B0944CC4E1}" type="slidenum">
              <a:rPr lang="en-US" altLang="en-US" sz="1200"/>
              <a:pPr/>
              <a:t>10</a:t>
            </a:fld>
            <a:endParaRPr lang="en-US" altLang="en-US" sz="1200"/>
          </a:p>
        </p:txBody>
      </p:sp>
      <p:sp>
        <p:nvSpPr>
          <p:cNvPr id="27650" name="Rectangle 2"/>
          <p:cNvSpPr>
            <a:spLocks noGrp="1" noRot="1" noChangeAspect="1" noChangeArrowheads="1" noTextEdit="1"/>
          </p:cNvSpPr>
          <p:nvPr>
            <p:ph type="sldImg"/>
          </p:nvPr>
        </p:nvSpPr>
        <p:spPr>
          <a:xfrm>
            <a:off x="119063" y="477838"/>
            <a:ext cx="4151312" cy="2336800"/>
          </a:xfrm>
          <a:ln/>
        </p:spPr>
      </p:sp>
      <p:sp>
        <p:nvSpPr>
          <p:cNvPr id="27651" name="Rectangle 3"/>
          <p:cNvSpPr>
            <a:spLocks noGrp="1" noChangeArrowheads="1"/>
          </p:cNvSpPr>
          <p:nvPr>
            <p:ph type="body" idx="1"/>
          </p:nvPr>
        </p:nvSpPr>
        <p:spPr>
          <a:xfrm>
            <a:off x="533400" y="3095625"/>
            <a:ext cx="6096000" cy="533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solidFill>
                  <a:srgbClr val="FF0000"/>
                </a:solidFill>
                <a:latin typeface="Times New Roman" charset="0"/>
              </a:rPr>
              <a:t>LET </a:t>
            </a:r>
            <a:r>
              <a:rPr lang="en-US" altLang="en-US">
                <a:latin typeface="Times New Roman" charset="0"/>
              </a:rPr>
              <a:t>– it should be allowed, it should not be interrupted.  Let it keep having</a:t>
            </a:r>
          </a:p>
          <a:p>
            <a:pPr marL="685800" lvl="1" indent="-228600">
              <a:buFontTx/>
              <a:buChar char="•"/>
            </a:pPr>
            <a:r>
              <a:rPr lang="en-US" altLang="en-US">
                <a:latin typeface="Times New Roman" charset="0"/>
              </a:rPr>
              <a:t>There are not 10 easy steps to a mature faith</a:t>
            </a:r>
          </a:p>
          <a:p>
            <a:pPr marL="228600" indent="-228600">
              <a:buFontTx/>
              <a:buAutoNum type="arabicPeriod"/>
            </a:pPr>
            <a:r>
              <a:rPr lang="en-US" altLang="en-US" b="1">
                <a:solidFill>
                  <a:srgbClr val="FF0000"/>
                </a:solidFill>
                <a:latin typeface="Times New Roman" charset="0"/>
              </a:rPr>
              <a:t>PERFECT</a:t>
            </a:r>
            <a:r>
              <a:rPr lang="en-US" altLang="en-US">
                <a:latin typeface="Times New Roman" charset="0"/>
              </a:rPr>
              <a:t> (teleioi) fulfillment, goal, end, bringing something to a successful completion</a:t>
            </a:r>
          </a:p>
          <a:p>
            <a:pPr marL="685800" lvl="1" indent="-228600">
              <a:buFontTx/>
              <a:buChar char="•"/>
            </a:pPr>
            <a:r>
              <a:rPr lang="en-US" altLang="en-US">
                <a:latin typeface="Times New Roman" charset="0"/>
              </a:rPr>
              <a:t>Rev 2:10 – by faithful and I will give you a crown of life</a:t>
            </a:r>
          </a:p>
          <a:p>
            <a:pPr marL="685800" lvl="1" indent="-228600">
              <a:buFontTx/>
              <a:buChar char="•"/>
            </a:pPr>
            <a:r>
              <a:rPr lang="en-US" altLang="en-US">
                <a:latin typeface="Times New Roman" charset="0"/>
              </a:rPr>
              <a:t>Heb 2:8-10 – Christ was made perfect by completing the mission through his death</a:t>
            </a:r>
          </a:p>
          <a:p>
            <a:pPr marL="685800" lvl="1" indent="-228600">
              <a:buFontTx/>
              <a:buChar char="•"/>
            </a:pPr>
            <a:r>
              <a:rPr lang="en-US" altLang="en-US">
                <a:latin typeface="Times New Roman" charset="0"/>
              </a:rPr>
              <a:t>This term is used of animals that are full grown, and of students who have graduated and are ready to practice (surgeon who finished school and internship is now mature in preparation.</a:t>
            </a:r>
          </a:p>
          <a:p>
            <a:pPr marL="685800" lvl="1" indent="-228600">
              <a:buFontTx/>
              <a:buChar char="•"/>
            </a:pPr>
            <a:r>
              <a:rPr lang="en-US" altLang="en-US">
                <a:latin typeface="Times New Roman" charset="0"/>
              </a:rPr>
              <a:t>How would you feel if you had children who never grew up? School of hard knocks.</a:t>
            </a:r>
          </a:p>
          <a:p>
            <a:pPr marL="228600" indent="-228600">
              <a:buFontTx/>
              <a:buAutoNum type="arabicPeriod"/>
            </a:pPr>
            <a:r>
              <a:rPr lang="en-US" altLang="en-US" b="1">
                <a:solidFill>
                  <a:srgbClr val="FF0000"/>
                </a:solidFill>
                <a:latin typeface="Times New Roman" charset="0"/>
              </a:rPr>
              <a:t>WORK </a:t>
            </a:r>
            <a:r>
              <a:rPr lang="en-US" altLang="en-US">
                <a:latin typeface="Times New Roman" charset="0"/>
              </a:rPr>
              <a:t>(ergon) – indicates that endurance should be active and not passive.  This is a different word for work than in verse 3 (katergazetai)</a:t>
            </a:r>
          </a:p>
          <a:p>
            <a:pPr marL="685800" lvl="1" indent="-228600">
              <a:buFontTx/>
              <a:buChar char="•"/>
            </a:pPr>
            <a:r>
              <a:rPr lang="en-US" altLang="en-US">
                <a:latin typeface="Times New Roman" charset="0"/>
              </a:rPr>
              <a:t>Christ wants us to develop the capacity to carry a load without permitting the load to depress him, but rather to help him reach his goals.</a:t>
            </a:r>
          </a:p>
          <a:p>
            <a:pPr marL="685800" lvl="1" indent="-228600">
              <a:buFontTx/>
              <a:buChar char="•"/>
            </a:pPr>
            <a:r>
              <a:rPr lang="en-US" altLang="en-US">
                <a:latin typeface="Times New Roman" charset="0"/>
              </a:rPr>
              <a:t>Different boats carry different kinds of loads (rowboat, sailboat, Steam Boat)</a:t>
            </a:r>
          </a:p>
          <a:p>
            <a:pPr marL="685800" lvl="1" indent="-228600">
              <a:buFontTx/>
              <a:buChar char="•"/>
            </a:pPr>
            <a:r>
              <a:rPr lang="en-US" altLang="en-US">
                <a:latin typeface="Times New Roman" charset="0"/>
              </a:rPr>
              <a:t>An </a:t>
            </a:r>
            <a:r>
              <a:rPr lang="en-US" altLang="en-US" b="1" u="sng">
                <a:latin typeface="Times New Roman" charset="0"/>
              </a:rPr>
              <a:t>empty ship</a:t>
            </a:r>
            <a:r>
              <a:rPr lang="en-US" altLang="en-US">
                <a:latin typeface="Times New Roman" charset="0"/>
              </a:rPr>
              <a:t> is dreaded by the crew because it will be tossed about like a cork on the sea – it has no weight to keep it steady.  A full ship will cut through the waves.</a:t>
            </a:r>
          </a:p>
          <a:p>
            <a:pPr marL="228600" indent="-228600">
              <a:buFontTx/>
              <a:buAutoNum type="arabicPeriod"/>
            </a:pPr>
            <a:r>
              <a:rPr lang="en-US" altLang="en-US" b="1">
                <a:solidFill>
                  <a:srgbClr val="FF0000"/>
                </a:solidFill>
                <a:latin typeface="Times New Roman" charset="0"/>
              </a:rPr>
              <a:t>COMPLETE or ENTIRE</a:t>
            </a:r>
            <a:r>
              <a:rPr lang="en-US" altLang="en-US">
                <a:latin typeface="Times New Roman" charset="0"/>
              </a:rPr>
              <a:t> (holokleroi) – all its parts, allotted, as a puzzle is complete, nothing is missing.  Holo = whole, +  kleros =  a lot of allotment</a:t>
            </a:r>
          </a:p>
          <a:p>
            <a:pPr marL="685800" lvl="1" indent="-228600">
              <a:buFontTx/>
              <a:buChar char="•"/>
            </a:pPr>
            <a:r>
              <a:rPr lang="en-US" altLang="en-US">
                <a:latin typeface="Times New Roman" charset="0"/>
              </a:rPr>
              <a:t>In ancient times this word referred to the heir who was about to receive his full inheritance</a:t>
            </a:r>
          </a:p>
          <a:p>
            <a:pPr marL="228600" indent="-228600">
              <a:buFontTx/>
              <a:buAutoNum type="arabicPeriod"/>
            </a:pPr>
            <a:r>
              <a:rPr lang="en-US" altLang="en-US" b="1">
                <a:solidFill>
                  <a:srgbClr val="FF0000"/>
                </a:solidFill>
                <a:latin typeface="Times New Roman" charset="0"/>
              </a:rPr>
              <a:t>LACKING NOTHING</a:t>
            </a:r>
            <a:r>
              <a:rPr lang="en-US" altLang="en-US">
                <a:latin typeface="Times New Roman" charset="0"/>
              </a:rPr>
              <a:t> (holokleeros) – nothing deficient, one who possesses all the attributes of Christian character.</a:t>
            </a:r>
          </a:p>
          <a:p>
            <a:pPr marL="228600" indent="-228600"/>
            <a:r>
              <a:rPr lang="en-US" altLang="en-US">
                <a:latin typeface="Times New Roman" charset="0"/>
              </a:rPr>
              <a:t> </a:t>
            </a:r>
          </a:p>
        </p:txBody>
      </p:sp>
      <p:sp>
        <p:nvSpPr>
          <p:cNvPr id="27652" name="Text Box 4"/>
          <p:cNvSpPr txBox="1">
            <a:spLocks noChangeArrowheads="1"/>
          </p:cNvSpPr>
          <p:nvPr/>
        </p:nvSpPr>
        <p:spPr bwMode="auto">
          <a:xfrm>
            <a:off x="4098925" y="665163"/>
            <a:ext cx="22240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1:4 – but let patience have its </a:t>
            </a:r>
          </a:p>
          <a:p>
            <a:r>
              <a:rPr lang="en-US" altLang="en-US" sz="1200" b="0" i="1">
                <a:solidFill>
                  <a:srgbClr val="FF0000"/>
                </a:solidFill>
              </a:rPr>
              <a:t> perfect work that you may be </a:t>
            </a:r>
          </a:p>
          <a:p>
            <a:r>
              <a:rPr lang="en-US" altLang="en-US" sz="1200" b="0" i="1">
                <a:solidFill>
                  <a:srgbClr val="FF0000"/>
                </a:solidFill>
              </a:rPr>
              <a:t> perfect and complete, lacking</a:t>
            </a:r>
          </a:p>
          <a:p>
            <a:r>
              <a:rPr lang="en-US" altLang="en-US" sz="1200" b="0" i="1">
                <a:solidFill>
                  <a:srgbClr val="FF0000"/>
                </a:solidFill>
              </a:rPr>
              <a:t> nothing.</a:t>
            </a:r>
          </a:p>
        </p:txBody>
      </p:sp>
      <p:sp>
        <p:nvSpPr>
          <p:cNvPr id="27653" name="Text Box 5"/>
          <p:cNvSpPr txBox="1">
            <a:spLocks noChangeArrowheads="1"/>
          </p:cNvSpPr>
          <p:nvPr/>
        </p:nvSpPr>
        <p:spPr bwMode="auto">
          <a:xfrm>
            <a:off x="3946525" y="1743075"/>
            <a:ext cx="27717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u="sng"/>
              <a:t>Product of trials</a:t>
            </a:r>
          </a:p>
          <a:p>
            <a:pPr>
              <a:buFontTx/>
              <a:buChar char="•"/>
            </a:pPr>
            <a:r>
              <a:rPr lang="en-US" altLang="en-US" sz="1200" b="0"/>
              <a:t>Patience (ability to stand steadfast)</a:t>
            </a:r>
          </a:p>
          <a:p>
            <a:pPr>
              <a:buFontTx/>
              <a:buChar char="•"/>
            </a:pPr>
            <a:r>
              <a:rPr lang="en-US" altLang="en-US" sz="1200" b="0"/>
              <a:t>Perfect (spiritual maturity)</a:t>
            </a:r>
          </a:p>
          <a:p>
            <a:pPr>
              <a:buFontTx/>
              <a:buChar char="•"/>
            </a:pPr>
            <a:r>
              <a:rPr lang="en-US" altLang="en-US" sz="1200" b="0"/>
              <a:t>Complete (entire, Heb 11:5-14 – Milk)</a:t>
            </a:r>
          </a:p>
          <a:p>
            <a:pPr>
              <a:buFontTx/>
              <a:buChar char="•"/>
            </a:pPr>
            <a:r>
              <a:rPr lang="en-US" altLang="en-US" sz="1200" b="0"/>
              <a:t>Lacking Nothing – You will not be </a:t>
            </a:r>
          </a:p>
          <a:p>
            <a:r>
              <a:rPr lang="en-US" altLang="en-US" sz="1200" b="0"/>
              <a:t>                              difficient.</a:t>
            </a:r>
          </a:p>
          <a:p>
            <a:endParaRPr lang="en-US" altLang="en-US" sz="1200" b="0"/>
          </a:p>
        </p:txBody>
      </p:sp>
    </p:spTree>
    <p:extLst>
      <p:ext uri="{BB962C8B-B14F-4D97-AF65-F5344CB8AC3E}">
        <p14:creationId xmlns:p14="http://schemas.microsoft.com/office/powerpoint/2010/main" val="164976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66E79A1-3C41-DB40-A05A-3C188CB28683}" type="slidenum">
              <a:rPr lang="en-US" altLang="en-US" sz="1200"/>
              <a:pPr/>
              <a:t>11</a:t>
            </a:fld>
            <a:endParaRPr lang="en-US" altLang="en-US" sz="1200"/>
          </a:p>
        </p:txBody>
      </p:sp>
      <p:sp>
        <p:nvSpPr>
          <p:cNvPr id="33794" name="Rectangle 2"/>
          <p:cNvSpPr>
            <a:spLocks noGrp="1" noRot="1" noChangeAspect="1" noChangeArrowheads="1" noTextEdit="1"/>
          </p:cNvSpPr>
          <p:nvPr>
            <p:ph type="sldImg"/>
          </p:nvPr>
        </p:nvSpPr>
        <p:spPr>
          <a:xfrm>
            <a:off x="241300" y="169863"/>
            <a:ext cx="3602038" cy="2027237"/>
          </a:xfrm>
          <a:ln/>
        </p:spPr>
      </p:sp>
      <p:sp>
        <p:nvSpPr>
          <p:cNvPr id="33795" name="Rectangle 3"/>
          <p:cNvSpPr>
            <a:spLocks noGrp="1" noChangeArrowheads="1"/>
          </p:cNvSpPr>
          <p:nvPr>
            <p:ph type="body" idx="1"/>
          </p:nvPr>
        </p:nvSpPr>
        <p:spPr>
          <a:xfrm>
            <a:off x="457200" y="2325688"/>
            <a:ext cx="6172200" cy="6469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charset="0"/>
              </a:rPr>
              <a:t>This verse begins with “de” meaning “but”</a:t>
            </a:r>
          </a:p>
          <a:p>
            <a:pPr marL="228600" indent="-228600">
              <a:buFontTx/>
              <a:buAutoNum type="arabicPeriod"/>
            </a:pPr>
            <a:r>
              <a:rPr lang="en-US" altLang="en-US">
                <a:latin typeface="Times New Roman" charset="0"/>
              </a:rPr>
              <a:t>Verses 1-4 told us to face our trials with joy because they will product patience, maturity, perfection, etc…</a:t>
            </a:r>
          </a:p>
          <a:p>
            <a:pPr marL="685800" lvl="1" indent="-228600"/>
            <a:r>
              <a:rPr lang="en-US" altLang="en-US">
                <a:latin typeface="Times New Roman" charset="0"/>
              </a:rPr>
              <a:t>But we can’t do it by ourselves (a Mason must have brink and mortar, the right equipment to do his job) so must the Christian have the right equipment</a:t>
            </a:r>
          </a:p>
          <a:p>
            <a:pPr marL="685800" lvl="1" indent="-228600"/>
            <a:r>
              <a:rPr lang="en-US" altLang="en-US">
                <a:latin typeface="Times New Roman" charset="0"/>
              </a:rPr>
              <a:t>QUESTION – How do I look at trials with Joy?  Answer – Ask God for wisdom.</a:t>
            </a:r>
          </a:p>
          <a:p>
            <a:pPr marL="228600" indent="-228600">
              <a:buFontTx/>
              <a:buAutoNum type="arabicPeriod"/>
            </a:pPr>
            <a:r>
              <a:rPr lang="en-US" altLang="en-US" b="1">
                <a:solidFill>
                  <a:srgbClr val="FF0000"/>
                </a:solidFill>
                <a:latin typeface="Times New Roman" charset="0"/>
              </a:rPr>
              <a:t>WISDOM</a:t>
            </a:r>
            <a:r>
              <a:rPr lang="en-US" altLang="en-US">
                <a:latin typeface="Times New Roman" charset="0"/>
              </a:rPr>
              <a:t> (sophias) true knowledge in a practical way.  Skilled in the arts, science, human affairs, shrewdness, and the proper use of knowledge</a:t>
            </a:r>
          </a:p>
          <a:p>
            <a:pPr marL="685800" lvl="1" indent="-228600">
              <a:buFontTx/>
              <a:buChar char="•"/>
            </a:pPr>
            <a:r>
              <a:rPr lang="en-US" altLang="en-US">
                <a:latin typeface="Times New Roman" charset="0"/>
              </a:rPr>
              <a:t>But we must constantly ask God for this – don’t wait until you are swallowed up with trials to turn to God (He is not an emergency God)</a:t>
            </a:r>
          </a:p>
          <a:p>
            <a:pPr marL="685800" lvl="1" indent="-228600">
              <a:buFontTx/>
              <a:buChar char="•"/>
            </a:pPr>
            <a:r>
              <a:rPr lang="en-US" altLang="en-US">
                <a:latin typeface="Times New Roman" charset="0"/>
              </a:rPr>
              <a:t>If you leave the house without your wallet – when will you notice that you don’t have it?  When you need it.</a:t>
            </a:r>
          </a:p>
          <a:p>
            <a:pPr marL="685800" lvl="1" indent="-228600">
              <a:buFontTx/>
              <a:buChar char="•"/>
            </a:pPr>
            <a:r>
              <a:rPr lang="en-US" altLang="en-US">
                <a:latin typeface="Times New Roman" charset="0"/>
              </a:rPr>
              <a:t>Prov 9:10–Fear of the Lord is the beginning of wisdom, knowledge of Him is Understanding</a:t>
            </a:r>
          </a:p>
          <a:p>
            <a:pPr marL="685800" lvl="1" indent="-228600">
              <a:buFontTx/>
              <a:buChar char="•"/>
            </a:pPr>
            <a:r>
              <a:rPr lang="en-US" altLang="en-US">
                <a:latin typeface="Times New Roman" charset="0"/>
              </a:rPr>
              <a:t>Eccl 7:12 – wisdom gives life to those that have it.</a:t>
            </a:r>
          </a:p>
          <a:p>
            <a:pPr marL="685800" lvl="1" indent="-228600">
              <a:buFontTx/>
              <a:buChar char="•"/>
            </a:pPr>
            <a:r>
              <a:rPr lang="en-US" altLang="en-US">
                <a:latin typeface="Times New Roman" charset="0"/>
              </a:rPr>
              <a:t>Luke 6:40 – everyone who is perfectly trained will be like his teacher.</a:t>
            </a:r>
          </a:p>
          <a:p>
            <a:pPr marL="228600" indent="-228600">
              <a:buFontTx/>
              <a:buAutoNum type="arabicPeriod"/>
            </a:pPr>
            <a:r>
              <a:rPr lang="en-US" altLang="en-US" b="1">
                <a:solidFill>
                  <a:srgbClr val="FF0000"/>
                </a:solidFill>
                <a:latin typeface="Times New Roman" charset="0"/>
              </a:rPr>
              <a:t>ASK OF GOD</a:t>
            </a:r>
            <a:r>
              <a:rPr lang="en-US" altLang="en-US">
                <a:latin typeface="Times New Roman" charset="0"/>
              </a:rPr>
              <a:t> – This is where this wisdom is found</a:t>
            </a:r>
          </a:p>
          <a:p>
            <a:pPr marL="685800" lvl="1" indent="-228600">
              <a:buFontTx/>
              <a:buChar char="•"/>
            </a:pPr>
            <a:r>
              <a:rPr lang="en-US" altLang="en-US">
                <a:latin typeface="Times New Roman" charset="0"/>
              </a:rPr>
              <a:t>Matt 7:7-11 – Ask, Knock, Seek</a:t>
            </a:r>
          </a:p>
          <a:p>
            <a:pPr marL="685800" lvl="1" indent="-228600">
              <a:buFontTx/>
              <a:buChar char="•"/>
            </a:pPr>
            <a:r>
              <a:rPr lang="en-US" altLang="en-US">
                <a:latin typeface="Times New Roman" charset="0"/>
              </a:rPr>
              <a:t>Heb 4:16 – come boldly to the throne of grace.</a:t>
            </a:r>
          </a:p>
          <a:p>
            <a:pPr marL="228600" indent="-228600">
              <a:buFontTx/>
              <a:buAutoNum type="arabicPeriod"/>
            </a:pPr>
            <a:r>
              <a:rPr lang="en-US" altLang="en-US" b="1">
                <a:solidFill>
                  <a:srgbClr val="FF0000"/>
                </a:solidFill>
                <a:latin typeface="Times New Roman" charset="0"/>
              </a:rPr>
              <a:t>WHO GIVES TO ALL LIBERALLY</a:t>
            </a:r>
            <a:r>
              <a:rPr lang="en-US" altLang="en-US">
                <a:latin typeface="Times New Roman" charset="0"/>
              </a:rPr>
              <a:t> – Gives (in the Greek, is associated with the previous noun – God.  So Liberal giving is an attribute of God.  </a:t>
            </a:r>
          </a:p>
          <a:p>
            <a:pPr marL="685800" lvl="1" indent="-228600">
              <a:buFontTx/>
              <a:buChar char="•"/>
            </a:pPr>
            <a:r>
              <a:rPr lang="en-US" altLang="en-US">
                <a:latin typeface="Times New Roman" charset="0"/>
              </a:rPr>
              <a:t>He gives with a single heart, freely, purely, w/o resentment, reluctance, or bitterness</a:t>
            </a:r>
          </a:p>
          <a:p>
            <a:pPr marL="228600" indent="-228600">
              <a:buFontTx/>
              <a:buAutoNum type="arabicPeriod"/>
            </a:pPr>
            <a:r>
              <a:rPr lang="en-US" altLang="en-US" b="1">
                <a:solidFill>
                  <a:srgbClr val="FF0000"/>
                </a:solidFill>
                <a:latin typeface="Times New Roman" charset="0"/>
              </a:rPr>
              <a:t>UPBRAIDETH NOT</a:t>
            </a:r>
            <a:r>
              <a:rPr lang="en-US" altLang="en-US">
                <a:latin typeface="Times New Roman" charset="0"/>
              </a:rPr>
              <a:t> (oneidize) – reproach, revile, God will not do this to us.</a:t>
            </a:r>
          </a:p>
          <a:p>
            <a:pPr marL="685800" lvl="1" indent="-228600">
              <a:buFontTx/>
              <a:buChar char="•"/>
            </a:pPr>
            <a:r>
              <a:rPr lang="en-US" altLang="en-US">
                <a:latin typeface="Times New Roman" charset="0"/>
              </a:rPr>
              <a:t>When someone continues to ask us for something, we get irritated, but not God</a:t>
            </a:r>
          </a:p>
          <a:p>
            <a:pPr marL="228600" indent="-228600">
              <a:buFontTx/>
              <a:buAutoNum type="arabicPeriod"/>
            </a:pPr>
            <a:r>
              <a:rPr lang="en-US" altLang="en-US" b="1">
                <a:solidFill>
                  <a:srgbClr val="FF0000"/>
                </a:solidFill>
                <a:latin typeface="Times New Roman" charset="0"/>
              </a:rPr>
              <a:t>IT SHALL BE GIVEN</a:t>
            </a:r>
            <a:r>
              <a:rPr lang="en-US" altLang="en-US">
                <a:latin typeface="Times New Roman" charset="0"/>
              </a:rPr>
              <a:t> – Ps 84:11 – no good thing will He withhold</a:t>
            </a:r>
          </a:p>
          <a:p>
            <a:pPr marL="685800" lvl="1" indent="-228600">
              <a:buFontTx/>
              <a:buChar char="•"/>
            </a:pPr>
            <a:r>
              <a:rPr lang="en-US" altLang="en-US">
                <a:latin typeface="Times New Roman" charset="0"/>
              </a:rPr>
              <a:t>In context he is talking about wisdom to deal with trials – God will not keep this from us</a:t>
            </a:r>
          </a:p>
        </p:txBody>
      </p:sp>
      <p:sp>
        <p:nvSpPr>
          <p:cNvPr id="33796" name="Text Box 4"/>
          <p:cNvSpPr txBox="1">
            <a:spLocks noChangeArrowheads="1"/>
          </p:cNvSpPr>
          <p:nvPr/>
        </p:nvSpPr>
        <p:spPr bwMode="auto">
          <a:xfrm>
            <a:off x="3657600" y="169863"/>
            <a:ext cx="2895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i="1">
                <a:solidFill>
                  <a:srgbClr val="FF0000"/>
                </a:solidFill>
              </a:rPr>
              <a:t>1:5</a:t>
            </a:r>
            <a:r>
              <a:rPr lang="en-US" altLang="en-US" sz="1200" b="0" i="1">
                <a:solidFill>
                  <a:srgbClr val="FF0000"/>
                </a:solidFill>
              </a:rPr>
              <a:t> If any of you lacks wisdom, let him ask of God, who gives to all liberally and without reproach, and it will be given to him. </a:t>
            </a:r>
            <a:r>
              <a:rPr lang="en-US" altLang="en-US" sz="1200" i="1">
                <a:solidFill>
                  <a:srgbClr val="FF0000"/>
                </a:solidFill>
              </a:rPr>
              <a:t>6</a:t>
            </a:r>
            <a:r>
              <a:rPr lang="en-US" altLang="en-US" sz="1200" b="0" i="1">
                <a:solidFill>
                  <a:srgbClr val="FF0000"/>
                </a:solidFill>
              </a:rPr>
              <a:t> But let him ask in faith, with no doubting, for he who doubts is like a wave of the sea driven and tossed by the wind. </a:t>
            </a:r>
            <a:r>
              <a:rPr lang="en-US" altLang="en-US" sz="1200" i="1">
                <a:solidFill>
                  <a:srgbClr val="FF0000"/>
                </a:solidFill>
              </a:rPr>
              <a:t>7</a:t>
            </a:r>
            <a:r>
              <a:rPr lang="en-US" altLang="en-US" sz="1200" b="0" i="1">
                <a:solidFill>
                  <a:srgbClr val="FF0000"/>
                </a:solidFill>
              </a:rPr>
              <a:t> For let not that man suppose that he will receive anything from the Lord; </a:t>
            </a:r>
            <a:r>
              <a:rPr lang="en-US" altLang="en-US" sz="1200" i="1">
                <a:solidFill>
                  <a:srgbClr val="FF0000"/>
                </a:solidFill>
              </a:rPr>
              <a:t>8</a:t>
            </a:r>
            <a:r>
              <a:rPr lang="en-US" altLang="en-US" sz="1200" b="0" i="1">
                <a:solidFill>
                  <a:srgbClr val="FF0000"/>
                </a:solidFill>
              </a:rPr>
              <a:t> he is a double‑minded man, unstable in all his ways.</a:t>
            </a:r>
          </a:p>
        </p:txBody>
      </p:sp>
    </p:spTree>
    <p:extLst>
      <p:ext uri="{BB962C8B-B14F-4D97-AF65-F5344CB8AC3E}">
        <p14:creationId xmlns:p14="http://schemas.microsoft.com/office/powerpoint/2010/main" val="102520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CC1EDCC-54C6-9A4A-B158-484F685B6C8B}" type="slidenum">
              <a:rPr lang="en-US" altLang="en-US" sz="1200"/>
              <a:pPr/>
              <a:t>12</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09600" y="4329113"/>
            <a:ext cx="56388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charset="0"/>
              </a:rPr>
              <a:t>1:2-12 – TRIALS</a:t>
            </a:r>
          </a:p>
          <a:p>
            <a:pPr lvl="1">
              <a:buFontTx/>
              <a:buChar char="•"/>
            </a:pPr>
            <a:r>
              <a:rPr lang="en-US" altLang="en-US">
                <a:latin typeface="Times New Roman" charset="0"/>
              </a:rPr>
              <a:t>Attitude in Trials</a:t>
            </a:r>
          </a:p>
          <a:p>
            <a:pPr lvl="1">
              <a:buFontTx/>
              <a:buChar char="•"/>
            </a:pPr>
            <a:r>
              <a:rPr lang="en-US" altLang="en-US">
                <a:latin typeface="Times New Roman" charset="0"/>
              </a:rPr>
              <a:t>Advantage in Trials</a:t>
            </a:r>
          </a:p>
          <a:p>
            <a:pPr lvl="1">
              <a:buFontTx/>
              <a:buChar char="•"/>
            </a:pPr>
            <a:r>
              <a:rPr lang="en-US" altLang="en-US">
                <a:latin typeface="Times New Roman" charset="0"/>
              </a:rPr>
              <a:t>Assistance in Trials</a:t>
            </a:r>
          </a:p>
          <a:p>
            <a:endParaRPr lang="en-US" altLang="en-US">
              <a:latin typeface="Times New Roman" charset="0"/>
            </a:endParaRPr>
          </a:p>
          <a:p>
            <a:r>
              <a:rPr lang="en-US" altLang="en-US" b="1">
                <a:latin typeface="Times New Roman" charset="0"/>
              </a:rPr>
              <a:t>1:13-18</a:t>
            </a:r>
          </a:p>
          <a:p>
            <a:pPr lvl="1">
              <a:buFontTx/>
              <a:buChar char="•"/>
            </a:pPr>
            <a:r>
              <a:rPr lang="en-US" altLang="en-US">
                <a:latin typeface="Times New Roman" charset="0"/>
              </a:rPr>
              <a:t>Source of Temptations – From our own desires</a:t>
            </a:r>
          </a:p>
          <a:p>
            <a:pPr lvl="1">
              <a:buFontTx/>
              <a:buChar char="•"/>
            </a:pPr>
            <a:r>
              <a:rPr lang="en-US" altLang="en-US">
                <a:latin typeface="Times New Roman" charset="0"/>
              </a:rPr>
              <a:t>Steps in Temptations – Lust, Enticed, Conception = Sin = Death</a:t>
            </a:r>
          </a:p>
          <a:p>
            <a:pPr lvl="1">
              <a:buFontTx/>
              <a:buChar char="•"/>
            </a:pPr>
            <a:r>
              <a:rPr lang="en-US" altLang="en-US">
                <a:latin typeface="Times New Roman" charset="0"/>
              </a:rPr>
              <a:t>Solution for Temptations – Word of Truth.  God gives only good and perfect</a:t>
            </a:r>
          </a:p>
          <a:p>
            <a:endParaRPr lang="en-US" altLang="en-US">
              <a:latin typeface="Times New Roman" charset="0"/>
            </a:endParaRPr>
          </a:p>
          <a:p>
            <a:r>
              <a:rPr lang="en-US" altLang="en-US" b="1">
                <a:latin typeface="Times New Roman" charset="0"/>
              </a:rPr>
              <a:t>1:19-27 (key to how we respond to trials and resist temptations</a:t>
            </a:r>
          </a:p>
          <a:p>
            <a:pPr lvl="1">
              <a:buFontTx/>
              <a:buChar char="•"/>
            </a:pPr>
            <a:r>
              <a:rPr lang="en-US" altLang="en-US">
                <a:latin typeface="Times New Roman" charset="0"/>
              </a:rPr>
              <a:t>Reception of the Word</a:t>
            </a:r>
          </a:p>
          <a:p>
            <a:pPr lvl="1">
              <a:buFontTx/>
              <a:buChar char="•"/>
            </a:pPr>
            <a:r>
              <a:rPr lang="en-US" altLang="en-US">
                <a:latin typeface="Times New Roman" charset="0"/>
              </a:rPr>
              <a:t>Respond to the Word</a:t>
            </a:r>
          </a:p>
          <a:p>
            <a:pPr lvl="1">
              <a:buFontTx/>
              <a:buChar char="•"/>
            </a:pPr>
            <a:r>
              <a:rPr lang="en-US" altLang="en-US">
                <a:latin typeface="Times New Roman" charset="0"/>
              </a:rPr>
              <a:t>Resignation to the Word</a:t>
            </a:r>
          </a:p>
          <a:p>
            <a:endParaRPr lang="en-US" altLang="en-US">
              <a:latin typeface="Times New Roman" charset="0"/>
            </a:endParaRPr>
          </a:p>
        </p:txBody>
      </p:sp>
    </p:spTree>
    <p:extLst>
      <p:ext uri="{BB962C8B-B14F-4D97-AF65-F5344CB8AC3E}">
        <p14:creationId xmlns:p14="http://schemas.microsoft.com/office/powerpoint/2010/main" val="136354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C7730E76-B9EC-D143-9978-F287E63F0665}" type="slidenum">
              <a:rPr lang="en-US" altLang="en-US" sz="1200"/>
              <a:pPr/>
              <a:t>13</a:t>
            </a:fld>
            <a:endParaRPr lang="en-US" altLang="en-US" sz="1200"/>
          </a:p>
        </p:txBody>
      </p:sp>
      <p:sp>
        <p:nvSpPr>
          <p:cNvPr id="31746" name="Rectangle 2"/>
          <p:cNvSpPr>
            <a:spLocks noGrp="1" noRot="1" noChangeAspect="1" noChangeArrowheads="1" noTextEdit="1"/>
          </p:cNvSpPr>
          <p:nvPr>
            <p:ph type="sldImg"/>
          </p:nvPr>
        </p:nvSpPr>
        <p:spPr>
          <a:xfrm>
            <a:off x="392113" y="682625"/>
            <a:ext cx="6076950" cy="34194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8964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D6D0395-72C6-1B48-9AE9-A086425F5A63}" type="slidenum">
              <a:rPr lang="en-US" altLang="en-US" sz="1200"/>
              <a:pPr/>
              <a:t>14</a:t>
            </a:fld>
            <a:endParaRPr lang="en-US" altLang="en-US" sz="1200"/>
          </a:p>
        </p:txBody>
      </p:sp>
      <p:sp>
        <p:nvSpPr>
          <p:cNvPr id="30722" name="Rectangle 2"/>
          <p:cNvSpPr>
            <a:spLocks noGrp="1" noRot="1" noChangeAspect="1" noChangeArrowheads="1" noTextEdit="1"/>
          </p:cNvSpPr>
          <p:nvPr>
            <p:ph type="sldImg"/>
          </p:nvPr>
        </p:nvSpPr>
        <p:spPr>
          <a:xfrm>
            <a:off x="38100" y="303213"/>
            <a:ext cx="4572000" cy="2571750"/>
          </a:xfrm>
          <a:ln/>
        </p:spPr>
      </p:sp>
      <p:sp>
        <p:nvSpPr>
          <p:cNvPr id="30723" name="Rectangle 3"/>
          <p:cNvSpPr>
            <a:spLocks noGrp="1" noChangeArrowheads="1"/>
          </p:cNvSpPr>
          <p:nvPr>
            <p:ph type="body" idx="1"/>
          </p:nvPr>
        </p:nvSpPr>
        <p:spPr>
          <a:xfrm>
            <a:off x="381000" y="3481329"/>
            <a:ext cx="6172200" cy="52927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dirty="0">
                <a:latin typeface="Times New Roman" charset="0"/>
              </a:rPr>
              <a:t>James now switches from external to internal (Trials to Temptations)</a:t>
            </a:r>
          </a:p>
          <a:p>
            <a:pPr marL="685800" lvl="1" indent="-228600">
              <a:buFontTx/>
              <a:buChar char="•"/>
            </a:pPr>
            <a:r>
              <a:rPr lang="en-US" altLang="en-US" dirty="0">
                <a:latin typeface="Times New Roman" charset="0"/>
              </a:rPr>
              <a:t>Why does James put these together? Because one tends to lead to the other.</a:t>
            </a:r>
          </a:p>
          <a:p>
            <a:pPr marL="685800" lvl="1" indent="-228600">
              <a:buFontTx/>
              <a:buChar char="•"/>
            </a:pPr>
            <a:r>
              <a:rPr lang="en-US" altLang="en-US" dirty="0">
                <a:latin typeface="Times New Roman" charset="0"/>
              </a:rPr>
              <a:t>All temptation are trials, but not all trials are temptations.</a:t>
            </a:r>
          </a:p>
          <a:p>
            <a:pPr marL="685800" lvl="1" indent="-228600">
              <a:buFontTx/>
              <a:buChar char="•"/>
            </a:pPr>
            <a:r>
              <a:rPr lang="en-US" altLang="en-US" dirty="0">
                <a:latin typeface="Times New Roman" charset="0"/>
              </a:rPr>
              <a:t>If we are not careful, a testing on the outside, may become a temptation on the inside.</a:t>
            </a:r>
          </a:p>
          <a:p>
            <a:pPr marL="685800" lvl="1" indent="-228600">
              <a:buFontTx/>
              <a:buChar char="•"/>
            </a:pPr>
            <a:r>
              <a:rPr lang="en-US" altLang="en-US" dirty="0">
                <a:latin typeface="Times New Roman" charset="0"/>
              </a:rPr>
              <a:t>The children of Israel were just delivered from Egypt and ran out of water.  Instead of looking to God for wisdom and how to deal with this trial, they chose to blame God and murmur against Him.  This was an external trial that they turned into an internal temptation.</a:t>
            </a:r>
          </a:p>
          <a:p>
            <a:pPr marL="685800" lvl="1" indent="-228600">
              <a:buFontTx/>
              <a:buChar char="•"/>
            </a:pPr>
            <a:r>
              <a:rPr lang="en-US" altLang="en-US" dirty="0">
                <a:latin typeface="Times New Roman" charset="0"/>
              </a:rPr>
              <a:t>If you are hungry and you steal the food, you have taken a test and turned it into a temptation and sinned.</a:t>
            </a:r>
          </a:p>
          <a:p>
            <a:pPr marL="228600" indent="-228600"/>
            <a:r>
              <a:rPr lang="en-US" altLang="en-US" dirty="0">
                <a:latin typeface="Times New Roman" charset="0"/>
              </a:rPr>
              <a:t>2.  </a:t>
            </a:r>
            <a:r>
              <a:rPr lang="en-US" altLang="en-US" b="1" dirty="0">
                <a:latin typeface="Times New Roman" charset="0"/>
              </a:rPr>
              <a:t>We should keep in mind that James is writing to Christians that are having a hard time maturing.</a:t>
            </a:r>
          </a:p>
          <a:p>
            <a:pPr marL="685800" lvl="1" indent="-228600">
              <a:buFontTx/>
              <a:buChar char="•"/>
            </a:pPr>
            <a:r>
              <a:rPr lang="en-US" altLang="en-US" dirty="0">
                <a:latin typeface="Times New Roman" charset="0"/>
              </a:rPr>
              <a:t>They are under going hardships and trials and he sees short coming in their lives.</a:t>
            </a:r>
          </a:p>
          <a:p>
            <a:pPr marL="685800" lvl="1" indent="-228600">
              <a:buFontTx/>
              <a:buChar char="•"/>
            </a:pPr>
            <a:r>
              <a:rPr lang="en-US" altLang="en-US" dirty="0">
                <a:latin typeface="Times New Roman" charset="0"/>
              </a:rPr>
              <a:t>So he has told them that these trials are actually good for them and should be viewed joyously because they result in Patience, Perfection, Wisdom, Pure Faith, and a Crown of Life.</a:t>
            </a:r>
          </a:p>
          <a:p>
            <a:pPr marL="228600" indent="-228600">
              <a:buFontTx/>
              <a:buAutoNum type="arabicPeriod" startAt="3"/>
            </a:pPr>
            <a:r>
              <a:rPr lang="en-US" altLang="en-US" b="1" dirty="0">
                <a:latin typeface="Times New Roman" charset="0"/>
              </a:rPr>
              <a:t>James will give us three reasons not to turn these trials into temptations:</a:t>
            </a:r>
          </a:p>
          <a:p>
            <a:pPr marL="685800" lvl="1" indent="-228600">
              <a:buFontTx/>
              <a:buChar char="•"/>
            </a:pPr>
            <a:r>
              <a:rPr lang="en-US" altLang="en-US" dirty="0">
                <a:latin typeface="Times New Roman" charset="0"/>
              </a:rPr>
              <a:t>Remember the Judgment of God  (Negative) - Fear</a:t>
            </a:r>
          </a:p>
          <a:p>
            <a:pPr marL="685800" lvl="1" indent="-228600">
              <a:buFontTx/>
              <a:buChar char="•"/>
            </a:pPr>
            <a:r>
              <a:rPr lang="en-US" altLang="en-US" dirty="0">
                <a:latin typeface="Times New Roman" charset="0"/>
              </a:rPr>
              <a:t>Remember the Goodness of God’ (Positive) - Life</a:t>
            </a:r>
          </a:p>
          <a:p>
            <a:pPr marL="685800" lvl="1" indent="-228600">
              <a:buFontTx/>
              <a:buChar char="•"/>
            </a:pPr>
            <a:r>
              <a:rPr lang="en-US" altLang="en-US" dirty="0">
                <a:latin typeface="Times New Roman" charset="0"/>
              </a:rPr>
              <a:t>Remember Your Relationship to God – Remember Who You Are</a:t>
            </a:r>
          </a:p>
          <a:p>
            <a:pPr marL="228600" indent="-228600">
              <a:buFontTx/>
              <a:buAutoNum type="arabicPeriod" startAt="4"/>
            </a:pPr>
            <a:r>
              <a:rPr lang="en-US" altLang="en-US" b="1" dirty="0">
                <a:latin typeface="Times New Roman" charset="0"/>
              </a:rPr>
              <a:t>Now James will Tell us the Facts About Temptations:</a:t>
            </a:r>
          </a:p>
          <a:p>
            <a:pPr marL="685800" lvl="1" indent="-228600">
              <a:buFontTx/>
              <a:buChar char="•"/>
            </a:pPr>
            <a:r>
              <a:rPr lang="en-US" altLang="en-US" dirty="0">
                <a:latin typeface="Times New Roman" charset="0"/>
              </a:rPr>
              <a:t>Source of Temptations:</a:t>
            </a:r>
          </a:p>
          <a:p>
            <a:pPr marL="685800" lvl="1" indent="-228600">
              <a:buFontTx/>
              <a:buChar char="•"/>
            </a:pPr>
            <a:r>
              <a:rPr lang="en-US" altLang="en-US" dirty="0">
                <a:latin typeface="Times New Roman" charset="0"/>
              </a:rPr>
              <a:t>Steps of Temptation</a:t>
            </a:r>
          </a:p>
          <a:p>
            <a:pPr marL="685800" lvl="1" indent="-228600">
              <a:buFontTx/>
              <a:buChar char="•"/>
            </a:pPr>
            <a:r>
              <a:rPr lang="en-US" altLang="en-US" dirty="0">
                <a:latin typeface="Times New Roman" charset="0"/>
              </a:rPr>
              <a:t>Solutions to Temptations</a:t>
            </a:r>
          </a:p>
          <a:p>
            <a:pPr marL="228600" indent="-228600">
              <a:buFontTx/>
              <a:buChar char="•"/>
            </a:pPr>
            <a:endParaRPr lang="en-US" altLang="en-US" dirty="0">
              <a:latin typeface="Times New Roman" charset="0"/>
            </a:endParaRPr>
          </a:p>
          <a:p>
            <a:pPr marL="228600" indent="-228600">
              <a:buFontTx/>
              <a:buAutoNum type="arabicPeriod" startAt="2"/>
            </a:pPr>
            <a:endParaRPr lang="en-US" altLang="en-US" dirty="0">
              <a:latin typeface="Times New Roman" charset="0"/>
            </a:endParaRPr>
          </a:p>
          <a:p>
            <a:pPr marL="228600" indent="-228600">
              <a:buFontTx/>
              <a:buAutoNum type="arabicPeriod"/>
            </a:pPr>
            <a:endParaRPr lang="en-US" altLang="en-US" dirty="0">
              <a:latin typeface="Times New Roman" charset="0"/>
            </a:endParaRPr>
          </a:p>
        </p:txBody>
      </p:sp>
      <p:sp>
        <p:nvSpPr>
          <p:cNvPr id="30724" name="Text Box 4"/>
          <p:cNvSpPr txBox="1">
            <a:spLocks noChangeArrowheads="1"/>
          </p:cNvSpPr>
          <p:nvPr/>
        </p:nvSpPr>
        <p:spPr bwMode="auto">
          <a:xfrm>
            <a:off x="4690995" y="369888"/>
            <a:ext cx="199177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dirty="0"/>
              <a:t>James switches from the noun form of the word for trials / temptations which is “</a:t>
            </a:r>
            <a:r>
              <a:rPr lang="en-US" altLang="en-US" sz="1200" b="0" dirty="0" err="1"/>
              <a:t>peirasmois</a:t>
            </a:r>
            <a:r>
              <a:rPr lang="en-US" altLang="en-US" sz="1200" b="0" dirty="0"/>
              <a:t>” to the verb</a:t>
            </a:r>
          </a:p>
          <a:p>
            <a:r>
              <a:rPr lang="en-US" altLang="en-US" sz="1200" b="0" dirty="0"/>
              <a:t> form (</a:t>
            </a:r>
            <a:r>
              <a:rPr lang="en-US" altLang="en-US" sz="1200" b="0" dirty="0" err="1"/>
              <a:t>peirazomenos</a:t>
            </a:r>
            <a:r>
              <a:rPr lang="en-US" altLang="en-US" sz="1200" b="0" dirty="0"/>
              <a:t> / </a:t>
            </a:r>
            <a:r>
              <a:rPr lang="en-US" altLang="en-US" sz="1200" b="0" dirty="0" err="1"/>
              <a:t>peirazo</a:t>
            </a:r>
            <a:r>
              <a:rPr lang="en-US" altLang="en-US" sz="1200" b="0" dirty="0"/>
              <a:t>)  which carries with it the idea of an inner solicitation to evil.</a:t>
            </a:r>
          </a:p>
          <a:p>
            <a:endParaRPr lang="en-US" altLang="en-US" sz="1200" b="0" dirty="0"/>
          </a:p>
          <a:p>
            <a:r>
              <a:rPr lang="en-US" altLang="en-US" sz="1200" b="0" dirty="0"/>
              <a:t>The context has to tell you if the writer is dealing with Trials or Temptations.</a:t>
            </a:r>
          </a:p>
        </p:txBody>
      </p:sp>
    </p:spTree>
    <p:extLst>
      <p:ext uri="{BB962C8B-B14F-4D97-AF65-F5344CB8AC3E}">
        <p14:creationId xmlns:p14="http://schemas.microsoft.com/office/powerpoint/2010/main" val="118964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0C0E0F3-7A47-3645-AB49-99DC388B56C9}" type="slidenum">
              <a:rPr lang="en-US" altLang="en-US" sz="1200"/>
              <a:pPr/>
              <a:t>15</a:t>
            </a:fld>
            <a:endParaRPr lang="en-US" altLang="en-US" sz="1200"/>
          </a:p>
        </p:txBody>
      </p:sp>
      <p:sp>
        <p:nvSpPr>
          <p:cNvPr id="32770" name="Rectangle 2"/>
          <p:cNvSpPr>
            <a:spLocks noGrp="1" noRot="1" noChangeAspect="1" noChangeArrowheads="1" noTextEdit="1"/>
          </p:cNvSpPr>
          <p:nvPr>
            <p:ph type="sldImg"/>
          </p:nvPr>
        </p:nvSpPr>
        <p:spPr>
          <a:xfrm>
            <a:off x="533400" y="158750"/>
            <a:ext cx="4572000" cy="2571750"/>
          </a:xfrm>
          <a:ln/>
        </p:spPr>
      </p:sp>
      <p:sp>
        <p:nvSpPr>
          <p:cNvPr id="32771" name="Rectangle 3"/>
          <p:cNvSpPr>
            <a:spLocks noGrp="1" noChangeArrowheads="1"/>
          </p:cNvSpPr>
          <p:nvPr>
            <p:ph type="body" idx="1"/>
          </p:nvPr>
        </p:nvSpPr>
        <p:spPr>
          <a:xfrm>
            <a:off x="533400" y="2874963"/>
            <a:ext cx="5791200" cy="5521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latin typeface="Times New Roman" charset="0"/>
              </a:rPr>
              <a:t>The hardest thing for man to do is admit we are wrong (men don’t even ask for directions)</a:t>
            </a:r>
          </a:p>
          <a:p>
            <a:pPr marL="685800" lvl="1" indent="-228600">
              <a:buFontTx/>
              <a:buChar char="•"/>
            </a:pPr>
            <a:r>
              <a:rPr lang="en-US" altLang="en-US">
                <a:latin typeface="Times New Roman" charset="0"/>
              </a:rPr>
              <a:t>Visit a prison: “Wasn’t my fault, ignorance, it was my friends, parents, environment, circumstances, I couldn’t help it”</a:t>
            </a:r>
          </a:p>
          <a:p>
            <a:pPr marL="685800" lvl="1" indent="-228600">
              <a:buFontTx/>
              <a:buChar char="•"/>
            </a:pPr>
            <a:r>
              <a:rPr lang="en-US" altLang="en-US" b="1" i="1">
                <a:latin typeface="Times New Roman" charset="0"/>
              </a:rPr>
              <a:t>Gen 3:12-13 – Adam blamed Eve, Eve blamed Satan, “The Devil made me do it”</a:t>
            </a:r>
          </a:p>
          <a:p>
            <a:pPr marL="685800" lvl="1" indent="-228600">
              <a:buFontTx/>
              <a:buChar char="•"/>
            </a:pPr>
            <a:r>
              <a:rPr lang="en-US" altLang="en-US">
                <a:latin typeface="Times New Roman" charset="0"/>
              </a:rPr>
              <a:t>Who was to blame here? Adam and Eve were held responsible.</a:t>
            </a:r>
          </a:p>
          <a:p>
            <a:pPr marL="228600" indent="-228600">
              <a:buFontTx/>
              <a:buChar char="•"/>
            </a:pPr>
            <a:endParaRPr lang="en-US" altLang="en-US">
              <a:latin typeface="Times New Roman" charset="0"/>
            </a:endParaRPr>
          </a:p>
          <a:p>
            <a:pPr marL="228600" indent="-228600">
              <a:buFontTx/>
              <a:buAutoNum type="arabicPeriod" startAt="2"/>
            </a:pPr>
            <a:r>
              <a:rPr lang="en-US" altLang="en-US" b="1">
                <a:latin typeface="Times New Roman" charset="0"/>
              </a:rPr>
              <a:t>Some choose to blame God for their actions (not directly by saying “You made me sin”) but indirectly.  Some claim God is (remotely) responsisible for our temptations and sin.</a:t>
            </a:r>
          </a:p>
          <a:p>
            <a:pPr marL="685800" lvl="1" indent="-228600">
              <a:buFontTx/>
              <a:buChar char="•"/>
            </a:pPr>
            <a:r>
              <a:rPr lang="en-US" altLang="en-US">
                <a:latin typeface="Times New Roman" charset="0"/>
              </a:rPr>
              <a:t>It was God who put me in this circumstance, what choice did I have?</a:t>
            </a:r>
          </a:p>
          <a:p>
            <a:pPr marL="685800" lvl="1" indent="-228600">
              <a:buFontTx/>
              <a:buChar char="•"/>
            </a:pPr>
            <a:r>
              <a:rPr lang="en-US" altLang="en-US">
                <a:latin typeface="Times New Roman" charset="0"/>
              </a:rPr>
              <a:t>It was god who gave me these desires, so He must want me to satisfy them</a:t>
            </a:r>
          </a:p>
          <a:p>
            <a:pPr marL="685800" lvl="1" indent="-228600">
              <a:buFontTx/>
              <a:buChar char="•"/>
            </a:pPr>
            <a:r>
              <a:rPr lang="en-US" altLang="en-US">
                <a:latin typeface="Times New Roman" charset="0"/>
              </a:rPr>
              <a:t>If I didn’t have these desires, I wouldn’t have sinned.</a:t>
            </a:r>
          </a:p>
          <a:p>
            <a:pPr marL="685800" lvl="1" indent="-228600">
              <a:buFontTx/>
              <a:buChar char="•"/>
            </a:pPr>
            <a:endParaRPr lang="en-US" altLang="en-US">
              <a:latin typeface="Times New Roman" charset="0"/>
            </a:endParaRPr>
          </a:p>
          <a:p>
            <a:pPr marL="228600" indent="-228600">
              <a:buFontTx/>
              <a:buAutoNum type="arabicPeriod" startAt="2"/>
            </a:pPr>
            <a:endParaRPr lang="en-US" altLang="en-US">
              <a:latin typeface="Times New Roman" charset="0"/>
            </a:endParaRPr>
          </a:p>
          <a:p>
            <a:pPr marL="228600" indent="-228600">
              <a:buFontTx/>
              <a:buChar char="•"/>
            </a:pPr>
            <a:endParaRPr lang="en-US" altLang="en-US">
              <a:latin typeface="Times New Roman" charset="0"/>
            </a:endParaRPr>
          </a:p>
        </p:txBody>
      </p:sp>
      <p:sp>
        <p:nvSpPr>
          <p:cNvPr id="32772" name="Text Box 4"/>
          <p:cNvSpPr txBox="1">
            <a:spLocks noChangeArrowheads="1"/>
          </p:cNvSpPr>
          <p:nvPr/>
        </p:nvSpPr>
        <p:spPr bwMode="auto">
          <a:xfrm>
            <a:off x="5166911" y="326681"/>
            <a:ext cx="15342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t>Ja. 1:3 – Let no one say when he is</a:t>
            </a:r>
          </a:p>
          <a:p>
            <a:r>
              <a:rPr lang="en-US" altLang="en-US" sz="1200" b="0" i="1"/>
              <a:t> tempted, “I am tempted by God”,</a:t>
            </a:r>
          </a:p>
          <a:p>
            <a:r>
              <a:rPr lang="en-US" altLang="en-US" sz="1200" b="0" i="1"/>
              <a:t> for God can not be tempted by evil</a:t>
            </a:r>
          </a:p>
          <a:p>
            <a:r>
              <a:rPr lang="en-US" altLang="en-US" sz="1200" b="0" i="1"/>
              <a:t> nor does He Himself tempt anyone</a:t>
            </a:r>
          </a:p>
        </p:txBody>
      </p:sp>
    </p:spTree>
    <p:extLst>
      <p:ext uri="{BB962C8B-B14F-4D97-AF65-F5344CB8AC3E}">
        <p14:creationId xmlns:p14="http://schemas.microsoft.com/office/powerpoint/2010/main" val="1025202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2945CFA2-55C2-EC42-81F6-BB178F453DFD}" type="slidenum">
              <a:rPr lang="en-US" altLang="en-US" sz="1200"/>
              <a:pPr/>
              <a:t>16</a:t>
            </a:fld>
            <a:endParaRPr lang="en-US" altLang="en-US" sz="1200"/>
          </a:p>
        </p:txBody>
      </p:sp>
      <p:sp>
        <p:nvSpPr>
          <p:cNvPr id="34818" name="Rectangle 2"/>
          <p:cNvSpPr>
            <a:spLocks noGrp="1" noRot="1" noChangeAspect="1" noChangeArrowheads="1" noTextEdit="1"/>
          </p:cNvSpPr>
          <p:nvPr>
            <p:ph type="sldImg"/>
          </p:nvPr>
        </p:nvSpPr>
        <p:spPr>
          <a:xfrm>
            <a:off x="404813" y="681038"/>
            <a:ext cx="6049962" cy="3403600"/>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latin typeface="Times New Roman" charset="0"/>
              </a:rPr>
              <a:t>God never pushes us to yield to our desires to sin.</a:t>
            </a:r>
          </a:p>
          <a:p>
            <a:pPr marL="685800" lvl="1" indent="-228600">
              <a:buFontTx/>
              <a:buChar char="•"/>
            </a:pPr>
            <a:r>
              <a:rPr lang="en-US" altLang="en-US">
                <a:latin typeface="Times New Roman" charset="0"/>
              </a:rPr>
              <a:t>He did give us an appetite (we need this in order to survive) and He provides the food, but He can’t be blamed if we steal the food.</a:t>
            </a:r>
          </a:p>
          <a:p>
            <a:pPr marL="685800" lvl="1" indent="-228600">
              <a:buFontTx/>
              <a:buChar char="•"/>
            </a:pPr>
            <a:r>
              <a:rPr lang="en-US" altLang="en-US">
                <a:latin typeface="Times New Roman" charset="0"/>
              </a:rPr>
              <a:t>If we never rested we would die, but laziness is a sin.</a:t>
            </a:r>
          </a:p>
          <a:p>
            <a:pPr marL="685800" lvl="1" indent="-228600">
              <a:buFontTx/>
              <a:buChar char="•"/>
            </a:pPr>
            <a:endParaRPr lang="en-US" altLang="en-US">
              <a:latin typeface="Times New Roman" charset="0"/>
            </a:endParaRPr>
          </a:p>
          <a:p>
            <a:pPr marL="685800" lvl="1" indent="-228600">
              <a:buFontTx/>
              <a:buChar char="•"/>
            </a:pPr>
            <a:r>
              <a:rPr lang="en-US" altLang="en-US">
                <a:latin typeface="Times New Roman" charset="0"/>
              </a:rPr>
              <a:t>We are free to choose what we do with our desires, But We Can Not Blame God.</a:t>
            </a:r>
          </a:p>
        </p:txBody>
      </p:sp>
    </p:spTree>
    <p:extLst>
      <p:ext uri="{BB962C8B-B14F-4D97-AF65-F5344CB8AC3E}">
        <p14:creationId xmlns:p14="http://schemas.microsoft.com/office/powerpoint/2010/main" val="135049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269C3D4-4D95-E443-A506-E60F9BA53B9F}" type="slidenum">
              <a:rPr lang="en-US" altLang="en-US" sz="1200"/>
              <a:pPr/>
              <a:t>17</a:t>
            </a:fld>
            <a:endParaRPr lang="en-US" altLang="en-US" sz="1200"/>
          </a:p>
        </p:txBody>
      </p:sp>
      <p:sp>
        <p:nvSpPr>
          <p:cNvPr id="36866" name="Rectangle 2"/>
          <p:cNvSpPr>
            <a:spLocks noGrp="1" noRot="1" noChangeAspect="1" noChangeArrowheads="1" noTextEdit="1"/>
          </p:cNvSpPr>
          <p:nvPr>
            <p:ph type="sldImg"/>
          </p:nvPr>
        </p:nvSpPr>
        <p:spPr>
          <a:xfrm>
            <a:off x="404813" y="681038"/>
            <a:ext cx="6049962" cy="340360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charset="0"/>
              </a:rPr>
              <a:t>This view, that God is responsible for everything I do is a convenient one (predestination).</a:t>
            </a:r>
          </a:p>
          <a:p>
            <a:pPr marL="228600" indent="-228600">
              <a:buFontTx/>
              <a:buChar char="•"/>
            </a:pPr>
            <a:r>
              <a:rPr lang="en-US" altLang="en-US" dirty="0">
                <a:latin typeface="Times New Roman" charset="0"/>
              </a:rPr>
              <a:t>Man has no control, everything he does is controlled and foreordained and I am not responsible.</a:t>
            </a:r>
          </a:p>
          <a:p>
            <a:pPr marL="228600" indent="-228600">
              <a:buFontTx/>
              <a:buChar char="•"/>
            </a:pPr>
            <a:r>
              <a:rPr lang="en-US" altLang="en-US" dirty="0">
                <a:latin typeface="Times New Roman" charset="0"/>
              </a:rPr>
              <a:t>JAMES STRIKES THIS DOWN – HE SAYS GOD IS NOT THE SOURCE</a:t>
            </a:r>
          </a:p>
          <a:p>
            <a:pPr marL="228600" indent="-228600">
              <a:buFontTx/>
              <a:buChar char="•"/>
            </a:pPr>
            <a:endParaRPr lang="en-US" altLang="en-US" dirty="0">
              <a:latin typeface="Times New Roman" charset="0"/>
            </a:endParaRPr>
          </a:p>
        </p:txBody>
      </p:sp>
    </p:spTree>
    <p:extLst>
      <p:ext uri="{BB962C8B-B14F-4D97-AF65-F5344CB8AC3E}">
        <p14:creationId xmlns:p14="http://schemas.microsoft.com/office/powerpoint/2010/main" val="783368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3A02EA6-DC15-124D-B8B8-8A275E67E92B}" type="slidenum">
              <a:rPr lang="en-US" altLang="en-US" sz="1200"/>
              <a:pPr/>
              <a:t>18</a:t>
            </a:fld>
            <a:endParaRPr lang="en-US" altLang="en-US" sz="1200"/>
          </a:p>
        </p:txBody>
      </p:sp>
      <p:sp>
        <p:nvSpPr>
          <p:cNvPr id="38914" name="Rectangle 2"/>
          <p:cNvSpPr>
            <a:spLocks noGrp="1" noRot="1" noChangeAspect="1" noChangeArrowheads="1" noTextEdit="1"/>
          </p:cNvSpPr>
          <p:nvPr>
            <p:ph type="sldImg"/>
          </p:nvPr>
        </p:nvSpPr>
        <p:spPr>
          <a:xfrm>
            <a:off x="404813" y="681038"/>
            <a:ext cx="6049962" cy="34036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ctr"/>
            <a:r>
              <a:rPr lang="en-US" altLang="en-US" b="1">
                <a:latin typeface="Times New Roman" charset="0"/>
              </a:rPr>
              <a:t>PROCESS TOWARD SIN</a:t>
            </a:r>
          </a:p>
          <a:p>
            <a:pPr marL="228600" indent="-228600">
              <a:buFontTx/>
              <a:buAutoNum type="arabicPeriod"/>
            </a:pPr>
            <a:endParaRPr lang="en-US" altLang="en-US" b="1">
              <a:latin typeface="Times New Roman" charset="0"/>
            </a:endParaRPr>
          </a:p>
          <a:p>
            <a:pPr marL="228600" indent="-228600">
              <a:buFontTx/>
              <a:buAutoNum type="arabicPeriod"/>
            </a:pPr>
            <a:r>
              <a:rPr lang="en-US" altLang="en-US" b="1">
                <a:latin typeface="Times New Roman" charset="0"/>
              </a:rPr>
              <a:t>Not only is James telling us what the real source of and the steps of temptations are, he is also telling us how to handle temptations.</a:t>
            </a:r>
          </a:p>
          <a:p>
            <a:pPr marL="228600" indent="-228600">
              <a:buFontTx/>
              <a:buAutoNum type="arabicPeriod"/>
            </a:pPr>
            <a:endParaRPr lang="en-US" altLang="en-US" b="1">
              <a:latin typeface="Times New Roman" charset="0"/>
            </a:endParaRPr>
          </a:p>
          <a:p>
            <a:pPr marL="228600" indent="-228600">
              <a:buFontTx/>
              <a:buAutoNum type="arabicPeriod"/>
            </a:pPr>
            <a:r>
              <a:rPr lang="en-US" altLang="en-US" b="1">
                <a:latin typeface="Times New Roman" charset="0"/>
              </a:rPr>
              <a:t>We handle temptations by understanding where they lead = DEATH.</a:t>
            </a:r>
          </a:p>
          <a:p>
            <a:pPr marL="685800" lvl="1" indent="-228600">
              <a:buFontTx/>
              <a:buChar char="•"/>
            </a:pPr>
            <a:r>
              <a:rPr lang="en-US" altLang="en-US">
                <a:latin typeface="Times New Roman" charset="0"/>
              </a:rPr>
              <a:t>Separated from God, they should be resisted because of what they do to us.</a:t>
            </a:r>
          </a:p>
          <a:p>
            <a:pPr marL="685800" lvl="1" indent="-228600">
              <a:buFontTx/>
              <a:buChar char="•"/>
            </a:pPr>
            <a:r>
              <a:rPr lang="en-US" altLang="en-US" b="1" i="1">
                <a:latin typeface="Times New Roman" charset="0"/>
              </a:rPr>
              <a:t>2 Cor 5:11 – Knowing therefore the terror of the Lord</a:t>
            </a:r>
          </a:p>
          <a:p>
            <a:pPr marL="685800" lvl="1" indent="-228600">
              <a:buFontTx/>
              <a:buChar char="•"/>
            </a:pPr>
            <a:r>
              <a:rPr lang="en-US" altLang="en-US" b="1" i="1">
                <a:latin typeface="Times New Roman" charset="0"/>
              </a:rPr>
              <a:t>Heb 10:31 – it is a fearful thing to fall in to the hands of the living God</a:t>
            </a:r>
          </a:p>
          <a:p>
            <a:pPr marL="228600" indent="-228600">
              <a:buFontTx/>
              <a:buAutoNum type="arabicPeriod" startAt="3"/>
            </a:pPr>
            <a:endParaRPr lang="en-US" altLang="en-US" b="1" i="1">
              <a:latin typeface="Times New Roman" charset="0"/>
            </a:endParaRPr>
          </a:p>
          <a:p>
            <a:pPr marL="228600" indent="-228600">
              <a:buFontTx/>
              <a:buAutoNum type="arabicPeriod" startAt="3"/>
            </a:pPr>
            <a:r>
              <a:rPr lang="en-US" altLang="en-US" b="1">
                <a:latin typeface="Times New Roman" charset="0"/>
              </a:rPr>
              <a:t>THIS IS THE FEAR FACTOR – WE SHOULD BE AFRAID OF SIN AND THE CONSEQUENCES.</a:t>
            </a:r>
          </a:p>
          <a:p>
            <a:pPr marL="685800" lvl="1" indent="-228600">
              <a:buFontTx/>
              <a:buChar char="•"/>
            </a:pPr>
            <a:r>
              <a:rPr lang="en-US" altLang="en-US">
                <a:latin typeface="Times New Roman" charset="0"/>
              </a:rPr>
              <a:t>I hardly thing that if David knew what would be the result of his sin with Bath Sheba, he never would have been on the roof in the first place (Adultery, lying, Murder, Death of his son)</a:t>
            </a:r>
          </a:p>
          <a:p>
            <a:pPr marL="228600" indent="-228600"/>
            <a:endParaRPr lang="en-US" altLang="en-US">
              <a:latin typeface="Times New Roman" charset="0"/>
            </a:endParaRPr>
          </a:p>
          <a:p>
            <a:pPr marL="228600" indent="-228600"/>
            <a:endParaRPr lang="en-US" altLang="en-US">
              <a:latin typeface="Times New Roman" charset="0"/>
            </a:endParaRPr>
          </a:p>
        </p:txBody>
      </p:sp>
    </p:spTree>
    <p:extLst>
      <p:ext uri="{BB962C8B-B14F-4D97-AF65-F5344CB8AC3E}">
        <p14:creationId xmlns:p14="http://schemas.microsoft.com/office/powerpoint/2010/main" val="1102520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EB0AEEF1-2AA3-FB4F-AAE2-FC03B5CCF322}" type="slidenum">
              <a:rPr lang="en-US" altLang="en-US" sz="1200"/>
              <a:pPr/>
              <a:t>19</a:t>
            </a:fld>
            <a:endParaRPr lang="en-US" altLang="en-US" sz="1200"/>
          </a:p>
        </p:txBody>
      </p:sp>
      <p:sp>
        <p:nvSpPr>
          <p:cNvPr id="40962" name="Rectangle 2"/>
          <p:cNvSpPr>
            <a:spLocks noGrp="1" noRot="1" noChangeAspect="1" noChangeArrowheads="1" noTextEdit="1"/>
          </p:cNvSpPr>
          <p:nvPr>
            <p:ph type="sldImg"/>
          </p:nvPr>
        </p:nvSpPr>
        <p:spPr>
          <a:xfrm>
            <a:off x="609600" y="233363"/>
            <a:ext cx="4303713" cy="2420937"/>
          </a:xfrm>
          <a:ln/>
        </p:spPr>
      </p:sp>
      <p:sp>
        <p:nvSpPr>
          <p:cNvPr id="40963" name="Rectangle 3"/>
          <p:cNvSpPr>
            <a:spLocks noGrp="1" noChangeArrowheads="1"/>
          </p:cNvSpPr>
          <p:nvPr>
            <p:ph type="body" idx="1"/>
          </p:nvPr>
        </p:nvSpPr>
        <p:spPr>
          <a:xfrm>
            <a:off x="609600" y="2798763"/>
            <a:ext cx="5334000" cy="559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b="1" dirty="0">
                <a:latin typeface="Times New Roman" charset="0"/>
              </a:rPr>
              <a:t>Let no man say when he is tempted “I am tempted by God”</a:t>
            </a:r>
          </a:p>
          <a:p>
            <a:pPr marL="685800" lvl="1" indent="-228600">
              <a:lnSpc>
                <a:spcPct val="90000"/>
              </a:lnSpc>
              <a:buFontTx/>
              <a:buChar char="•"/>
            </a:pPr>
            <a:r>
              <a:rPr lang="en-US" altLang="en-US" dirty="0">
                <a:latin typeface="Times New Roman" charset="0"/>
              </a:rPr>
              <a:t>Here it means to solicit to do evil.</a:t>
            </a:r>
          </a:p>
          <a:p>
            <a:pPr marL="685800" lvl="1" indent="-228600">
              <a:lnSpc>
                <a:spcPct val="90000"/>
              </a:lnSpc>
              <a:buFontTx/>
              <a:buChar char="•"/>
            </a:pPr>
            <a:r>
              <a:rPr lang="en-US" altLang="en-US" dirty="0">
                <a:latin typeface="Times New Roman" charset="0"/>
              </a:rPr>
              <a:t>God does allow trials – but He does not and can not tempt us to do wrong.</a:t>
            </a:r>
          </a:p>
          <a:p>
            <a:pPr marL="685800" lvl="1" indent="-228600">
              <a:lnSpc>
                <a:spcPct val="90000"/>
              </a:lnSpc>
              <a:buFontTx/>
              <a:buChar char="•"/>
            </a:pPr>
            <a:r>
              <a:rPr lang="en-US" altLang="en-US" dirty="0">
                <a:latin typeface="Times New Roman" charset="0"/>
              </a:rPr>
              <a:t>Temptations come (James says “WHEN”) but they don’t come from God</a:t>
            </a:r>
          </a:p>
          <a:p>
            <a:pPr marL="685800" lvl="1" indent="-228600">
              <a:lnSpc>
                <a:spcPct val="90000"/>
              </a:lnSpc>
              <a:buFontTx/>
              <a:buChar char="•"/>
            </a:pPr>
            <a:r>
              <a:rPr lang="en-US" altLang="en-US" dirty="0">
                <a:latin typeface="Times New Roman" charset="0"/>
              </a:rPr>
              <a:t>It is what we do with these trials that matter</a:t>
            </a:r>
          </a:p>
          <a:p>
            <a:pPr marL="685800" lvl="1" indent="-228600">
              <a:lnSpc>
                <a:spcPct val="90000"/>
              </a:lnSpc>
              <a:buFontTx/>
              <a:buChar char="•"/>
            </a:pPr>
            <a:r>
              <a:rPr lang="en-US" altLang="en-US" dirty="0">
                <a:latin typeface="Times New Roman" charset="0"/>
              </a:rPr>
              <a:t>We must be able to distinguish between the trials from God, intended to make us better, and those temptations that entice us to do evil.</a:t>
            </a:r>
          </a:p>
          <a:p>
            <a:pPr marL="685800" lvl="1" indent="-228600">
              <a:lnSpc>
                <a:spcPct val="90000"/>
              </a:lnSpc>
              <a:buFontTx/>
              <a:buChar char="•"/>
            </a:pPr>
            <a:r>
              <a:rPr lang="en-US" altLang="en-US" dirty="0">
                <a:latin typeface="Times New Roman" charset="0"/>
              </a:rPr>
              <a:t>Far from trying to hurt us, God is trying to Help Us.</a:t>
            </a:r>
          </a:p>
          <a:p>
            <a:pPr marL="685800" lvl="1" indent="-228600">
              <a:lnSpc>
                <a:spcPct val="90000"/>
              </a:lnSpc>
              <a:buFontTx/>
              <a:buChar char="•"/>
            </a:pPr>
            <a:r>
              <a:rPr lang="en-US" altLang="en-US" b="1" i="1" dirty="0">
                <a:latin typeface="Times New Roman" charset="0"/>
              </a:rPr>
              <a:t>1 </a:t>
            </a:r>
            <a:r>
              <a:rPr lang="en-US" altLang="en-US" b="1" i="1" dirty="0" err="1">
                <a:latin typeface="Times New Roman" charset="0"/>
              </a:rPr>
              <a:t>Cor</a:t>
            </a:r>
            <a:r>
              <a:rPr lang="en-US" altLang="en-US" b="1" i="1" dirty="0">
                <a:latin typeface="Times New Roman" charset="0"/>
              </a:rPr>
              <a:t> 10:13 – God provides a way of escape (Remember, He gives us wisdom if we ask)</a:t>
            </a:r>
          </a:p>
          <a:p>
            <a:pPr marL="685800" lvl="1" indent="-228600">
              <a:lnSpc>
                <a:spcPct val="90000"/>
              </a:lnSpc>
              <a:buFontTx/>
              <a:buChar char="•"/>
            </a:pPr>
            <a:r>
              <a:rPr lang="en-US" altLang="en-US" b="1" i="1" dirty="0">
                <a:latin typeface="Times New Roman" charset="0"/>
              </a:rPr>
              <a:t>Job 23:10 – He knows the way I take… I will come out gold.</a:t>
            </a:r>
          </a:p>
          <a:p>
            <a:pPr marL="228600" indent="-228600">
              <a:lnSpc>
                <a:spcPct val="90000"/>
              </a:lnSpc>
              <a:buFontTx/>
              <a:buAutoNum type="arabicPeriod" startAt="2"/>
            </a:pPr>
            <a:r>
              <a:rPr lang="en-US" altLang="en-US" b="1" dirty="0">
                <a:latin typeface="Times New Roman" charset="0"/>
              </a:rPr>
              <a:t>GOD IS “UN-TEMPTABLE (</a:t>
            </a:r>
            <a:r>
              <a:rPr lang="en-US" altLang="en-US" b="1" dirty="0" err="1">
                <a:latin typeface="Times New Roman" charset="0"/>
              </a:rPr>
              <a:t>apeirastos</a:t>
            </a:r>
            <a:r>
              <a:rPr lang="en-US" altLang="en-US" b="1" dirty="0">
                <a:latin typeface="Times New Roman" charset="0"/>
              </a:rPr>
              <a:t>)</a:t>
            </a:r>
          </a:p>
          <a:p>
            <a:pPr marL="685800" lvl="1" indent="-228600">
              <a:lnSpc>
                <a:spcPct val="90000"/>
              </a:lnSpc>
              <a:buFontTx/>
              <a:buChar char="•"/>
            </a:pPr>
            <a:r>
              <a:rPr lang="en-US" altLang="en-US" dirty="0">
                <a:latin typeface="Times New Roman" charset="0"/>
              </a:rPr>
              <a:t>God is complete – He needs nothing else , He is absolutely pure and perfect</a:t>
            </a:r>
          </a:p>
          <a:p>
            <a:pPr marL="685800" lvl="1" indent="-228600">
              <a:lnSpc>
                <a:spcPct val="90000"/>
              </a:lnSpc>
              <a:buFontTx/>
              <a:buChar char="•"/>
            </a:pPr>
            <a:r>
              <a:rPr lang="en-US" altLang="en-US" b="1" i="1" dirty="0" err="1">
                <a:latin typeface="Times New Roman" charset="0"/>
              </a:rPr>
              <a:t>Hab</a:t>
            </a:r>
            <a:r>
              <a:rPr lang="en-US" altLang="en-US" b="1" i="1" dirty="0">
                <a:latin typeface="Times New Roman" charset="0"/>
              </a:rPr>
              <a:t> 1:12-13 – You can not look on wickedness</a:t>
            </a:r>
          </a:p>
          <a:p>
            <a:pPr marL="228600" indent="-228600">
              <a:lnSpc>
                <a:spcPct val="90000"/>
              </a:lnSpc>
              <a:buFontTx/>
              <a:buChar char="•"/>
            </a:pPr>
            <a:endParaRPr lang="en-US" altLang="en-US" b="1" i="1" dirty="0">
              <a:latin typeface="Times New Roman" charset="0"/>
            </a:endParaRPr>
          </a:p>
          <a:p>
            <a:pPr marL="228600" indent="-228600">
              <a:lnSpc>
                <a:spcPct val="90000"/>
              </a:lnSpc>
              <a:buFontTx/>
              <a:buChar char="•"/>
            </a:pPr>
            <a:r>
              <a:rPr lang="en-US" altLang="en-US" dirty="0">
                <a:latin typeface="Times New Roman" charset="0"/>
              </a:rPr>
              <a:t>Some will think of the passages like </a:t>
            </a:r>
            <a:r>
              <a:rPr lang="en-US" altLang="en-US" b="1" dirty="0">
                <a:latin typeface="Times New Roman" charset="0"/>
              </a:rPr>
              <a:t>2 Sam 24:1</a:t>
            </a:r>
            <a:r>
              <a:rPr lang="en-US" altLang="en-US" dirty="0">
                <a:latin typeface="Times New Roman" charset="0"/>
              </a:rPr>
              <a:t> where it appears that the Lord moved David to number the people ( a sin), but if we read the parallel account in </a:t>
            </a:r>
            <a:r>
              <a:rPr lang="en-US" altLang="en-US" b="1" dirty="0">
                <a:latin typeface="Times New Roman" charset="0"/>
              </a:rPr>
              <a:t>1 </a:t>
            </a:r>
            <a:r>
              <a:rPr lang="en-US" altLang="en-US" b="1" dirty="0" err="1">
                <a:latin typeface="Times New Roman" charset="0"/>
              </a:rPr>
              <a:t>Chron</a:t>
            </a:r>
            <a:r>
              <a:rPr lang="en-US" altLang="en-US" b="1" dirty="0">
                <a:latin typeface="Times New Roman" charset="0"/>
              </a:rPr>
              <a:t> 21:1</a:t>
            </a:r>
            <a:r>
              <a:rPr lang="en-US" altLang="en-US" dirty="0">
                <a:latin typeface="Times New Roman" charset="0"/>
              </a:rPr>
              <a:t> says Satan incited David to do it.</a:t>
            </a:r>
          </a:p>
          <a:p>
            <a:pPr marL="228600" indent="-228600">
              <a:lnSpc>
                <a:spcPct val="90000"/>
              </a:lnSpc>
              <a:buFontTx/>
              <a:buChar char="•"/>
            </a:pPr>
            <a:r>
              <a:rPr lang="en-US" altLang="en-US" dirty="0">
                <a:latin typeface="Times New Roman" charset="0"/>
              </a:rPr>
              <a:t>Still others will remember that </a:t>
            </a:r>
            <a:r>
              <a:rPr lang="en-US" altLang="en-US" b="1" dirty="0">
                <a:latin typeface="Times New Roman" charset="0"/>
              </a:rPr>
              <a:t>Matt 4:1</a:t>
            </a:r>
            <a:r>
              <a:rPr lang="en-US" altLang="en-US" dirty="0">
                <a:latin typeface="Times New Roman" charset="0"/>
              </a:rPr>
              <a:t> says that the “Spirit drove Him into the wilderness to be tempted”, but if you read </a:t>
            </a:r>
            <a:r>
              <a:rPr lang="en-US" altLang="en-US" b="1" dirty="0">
                <a:latin typeface="Times New Roman" charset="0"/>
              </a:rPr>
              <a:t>Mark 4:12</a:t>
            </a:r>
            <a:r>
              <a:rPr lang="en-US" altLang="en-US" dirty="0">
                <a:latin typeface="Times New Roman" charset="0"/>
              </a:rPr>
              <a:t> we read that indeed the Spirit drove Him into the wilderness, but this was a trial, Satan, tempted Him there.  Read </a:t>
            </a:r>
            <a:r>
              <a:rPr lang="en-US" altLang="en-US" b="1" dirty="0">
                <a:latin typeface="Times New Roman" charset="0"/>
              </a:rPr>
              <a:t>Matt 4:7 &amp; 11</a:t>
            </a:r>
            <a:r>
              <a:rPr lang="en-US" altLang="en-US" dirty="0">
                <a:latin typeface="Times New Roman" charset="0"/>
              </a:rPr>
              <a:t> and you will see Jesus did it voluntarily and that Satan was wasting his time trying to tempt God.</a:t>
            </a:r>
          </a:p>
        </p:txBody>
      </p:sp>
    </p:spTree>
    <p:extLst>
      <p:ext uri="{BB962C8B-B14F-4D97-AF65-F5344CB8AC3E}">
        <p14:creationId xmlns:p14="http://schemas.microsoft.com/office/powerpoint/2010/main" val="204489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84EF8967-9268-A045-8461-03C70444D8AE}" type="slidenum">
              <a:rPr lang="en-US" altLang="en-US"/>
              <a:pPr>
                <a:spcBef>
                  <a:spcPct val="0"/>
                </a:spcBef>
              </a:pPr>
              <a:t>2</a:t>
            </a:fld>
            <a:endParaRPr lang="en-US" altLang="en-US"/>
          </a:p>
        </p:txBody>
      </p:sp>
      <p:sp>
        <p:nvSpPr>
          <p:cNvPr id="19458" name="Rectangle 2"/>
          <p:cNvSpPr>
            <a:spLocks noGrp="1" noRot="1" noChangeAspect="1" noChangeArrowheads="1" noTextEdit="1"/>
          </p:cNvSpPr>
          <p:nvPr>
            <p:ph type="sldImg"/>
          </p:nvPr>
        </p:nvSpPr>
        <p:spPr>
          <a:xfrm>
            <a:off x="392113" y="682625"/>
            <a:ext cx="6076950" cy="3419475"/>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714636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altLang="en-US" dirty="0">
                <a:latin typeface="Times New Roman" charset="0"/>
              </a:rPr>
              <a:t>This was the first chain of thought that James introduced in our last lesson</a:t>
            </a:r>
          </a:p>
          <a:p>
            <a:pPr marL="228600" indent="-228600">
              <a:buFontTx/>
              <a:buChar char="•"/>
            </a:pPr>
            <a:r>
              <a:rPr lang="en-US" altLang="en-US" dirty="0">
                <a:latin typeface="Times New Roman" charset="0"/>
              </a:rPr>
              <a:t>This chain must not be broken</a:t>
            </a:r>
          </a:p>
          <a:p>
            <a:pPr marL="228600" indent="-228600">
              <a:buFontTx/>
              <a:buChar char="•"/>
            </a:pPr>
            <a:r>
              <a:rPr lang="en-US" altLang="en-US" dirty="0">
                <a:latin typeface="Times New Roman" charset="0"/>
              </a:rPr>
              <a:t>This chain leads toward a Crown of Life</a:t>
            </a:r>
          </a:p>
        </p:txBody>
      </p:sp>
      <p:sp>
        <p:nvSpPr>
          <p:cNvPr id="4" name="Slide Number Placeholder 3"/>
          <p:cNvSpPr>
            <a:spLocks noGrp="1"/>
          </p:cNvSpPr>
          <p:nvPr>
            <p:ph type="sldNum" sz="quarter" idx="5"/>
          </p:nvPr>
        </p:nvSpPr>
        <p:spPr/>
        <p:txBody>
          <a:bodyPr/>
          <a:lstStyle/>
          <a:p>
            <a:fld id="{88294C5A-0B39-4273-A803-4825D79DFA5B}" type="slidenum">
              <a:rPr lang="en-US" smtClean="0"/>
              <a:t>20</a:t>
            </a:fld>
            <a:endParaRPr lang="en-US"/>
          </a:p>
        </p:txBody>
      </p:sp>
    </p:spTree>
    <p:extLst>
      <p:ext uri="{BB962C8B-B14F-4D97-AF65-F5344CB8AC3E}">
        <p14:creationId xmlns:p14="http://schemas.microsoft.com/office/powerpoint/2010/main" val="2172509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0388FD2D-B613-A24D-87A4-0B5619B390F3}" type="slidenum">
              <a:rPr lang="en-US" altLang="en-US" sz="1200"/>
              <a:pPr/>
              <a:t>21</a:t>
            </a:fld>
            <a:endParaRPr lang="en-US" altLang="en-US" sz="1200"/>
          </a:p>
        </p:txBody>
      </p:sp>
      <p:sp>
        <p:nvSpPr>
          <p:cNvPr id="45058" name="Rectangle 2"/>
          <p:cNvSpPr>
            <a:spLocks noGrp="1" noRot="1" noChangeAspect="1" noChangeArrowheads="1" noTextEdit="1"/>
          </p:cNvSpPr>
          <p:nvPr>
            <p:ph type="sldImg"/>
          </p:nvPr>
        </p:nvSpPr>
        <p:spPr>
          <a:xfrm>
            <a:off x="404813" y="681038"/>
            <a:ext cx="6049962" cy="3403600"/>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charset="0"/>
              </a:rPr>
              <a:t>Now James gives us another Chain of Thought and this one Must Be Broken.</a:t>
            </a:r>
          </a:p>
          <a:p>
            <a:pPr marL="228600" indent="-228600"/>
            <a:endParaRPr lang="en-US" altLang="en-US">
              <a:latin typeface="Times New Roman" charset="0"/>
            </a:endParaRPr>
          </a:p>
          <a:p>
            <a:pPr marL="228600" indent="-228600"/>
            <a:r>
              <a:rPr lang="en-US" altLang="en-US" sz="1400" b="1">
                <a:latin typeface="Times New Roman" charset="0"/>
              </a:rPr>
              <a:t>It leads to DEATH</a:t>
            </a:r>
          </a:p>
          <a:p>
            <a:pPr marL="228600" indent="-228600"/>
            <a:endParaRPr lang="en-US" altLang="en-US" sz="1400" b="1">
              <a:latin typeface="Times New Roman" charset="0"/>
            </a:endParaRPr>
          </a:p>
          <a:p>
            <a:pPr marL="228600" indent="-228600">
              <a:buFontTx/>
              <a:buAutoNum type="arabicPeriod" startAt="3"/>
            </a:pPr>
            <a:r>
              <a:rPr lang="en-US" altLang="en-US">
                <a:latin typeface="Times New Roman" charset="0"/>
              </a:rPr>
              <a:t>This temptation is from within, and it entices us to do evil</a:t>
            </a:r>
          </a:p>
          <a:p>
            <a:pPr marL="685800" lvl="1" indent="-228600">
              <a:buFontTx/>
              <a:buChar char="•"/>
            </a:pPr>
            <a:r>
              <a:rPr lang="en-US" altLang="en-US" b="1" i="1">
                <a:latin typeface="Times New Roman" charset="0"/>
              </a:rPr>
              <a:t>1 John 3:8 – He who sins is of the devil</a:t>
            </a:r>
          </a:p>
          <a:p>
            <a:pPr marL="228600" indent="-228600">
              <a:buFontTx/>
              <a:buAutoNum type="arabicPeriod" startAt="4"/>
            </a:pPr>
            <a:endParaRPr lang="en-US" altLang="en-US" b="1" i="1">
              <a:latin typeface="Times New Roman" charset="0"/>
            </a:endParaRPr>
          </a:p>
          <a:p>
            <a:pPr marL="228600" indent="-228600">
              <a:buFontTx/>
              <a:buAutoNum type="arabicPeriod" startAt="4"/>
            </a:pPr>
            <a:r>
              <a:rPr lang="en-US" altLang="en-US">
                <a:latin typeface="Times New Roman" charset="0"/>
              </a:rPr>
              <a:t>But we would not sin if we were not first drawn away, we can not justify our sins by saying “the Devil made me do it”</a:t>
            </a:r>
          </a:p>
          <a:p>
            <a:pPr marL="228600" indent="-228600">
              <a:buFontTx/>
              <a:buAutoNum type="arabicPeriod" startAt="4"/>
            </a:pPr>
            <a:endParaRPr lang="en-US" altLang="en-US">
              <a:latin typeface="Times New Roman" charset="0"/>
            </a:endParaRPr>
          </a:p>
          <a:p>
            <a:pPr marL="228600" indent="-228600">
              <a:buFontTx/>
              <a:buAutoNum type="arabicPeriod" startAt="4"/>
            </a:pPr>
            <a:r>
              <a:rPr lang="en-US" altLang="en-US">
                <a:latin typeface="Times New Roman" charset="0"/>
              </a:rPr>
              <a:t>We are responsible for our own sins</a:t>
            </a:r>
          </a:p>
          <a:p>
            <a:pPr marL="228600" indent="-228600">
              <a:buFontTx/>
              <a:buAutoNum type="arabicPeriod" startAt="4"/>
            </a:pPr>
            <a:endParaRPr lang="en-US" altLang="en-US">
              <a:latin typeface="Times New Roman" charset="0"/>
            </a:endParaRPr>
          </a:p>
          <a:p>
            <a:pPr marL="228600" indent="-228600">
              <a:buFontTx/>
              <a:buAutoNum type="arabicPeriod" startAt="4"/>
            </a:pPr>
            <a:r>
              <a:rPr lang="en-US" altLang="en-US">
                <a:latin typeface="Times New Roman" charset="0"/>
              </a:rPr>
              <a:t>Temptation is not wrong in and of itself</a:t>
            </a:r>
          </a:p>
          <a:p>
            <a:pPr marL="685800" lvl="1" indent="-228600">
              <a:buFontTx/>
              <a:buChar char="•"/>
            </a:pPr>
            <a:r>
              <a:rPr lang="en-US" altLang="en-US" b="1" i="1">
                <a:latin typeface="Times New Roman" charset="0"/>
              </a:rPr>
              <a:t>Matt 4:1 – The Lord was tempted</a:t>
            </a:r>
          </a:p>
          <a:p>
            <a:pPr marL="685800" lvl="1" indent="-228600">
              <a:buFontTx/>
              <a:buChar char="•"/>
            </a:pPr>
            <a:r>
              <a:rPr lang="en-US" altLang="en-US" b="1" i="1">
                <a:latin typeface="Times New Roman" charset="0"/>
              </a:rPr>
              <a:t>Heb 4:15 – Tempted as we are – yet is without sin.</a:t>
            </a:r>
          </a:p>
          <a:p>
            <a:pPr marL="228600" indent="-228600"/>
            <a:endParaRPr lang="en-US" altLang="en-US" b="1" i="1">
              <a:latin typeface="Times New Roman" charset="0"/>
            </a:endParaRPr>
          </a:p>
        </p:txBody>
      </p:sp>
    </p:spTree>
    <p:extLst>
      <p:ext uri="{BB962C8B-B14F-4D97-AF65-F5344CB8AC3E}">
        <p14:creationId xmlns:p14="http://schemas.microsoft.com/office/powerpoint/2010/main" val="136518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17488"/>
            <a:ext cx="5486400" cy="3086100"/>
          </a:xfrm>
        </p:spPr>
      </p:sp>
      <p:sp>
        <p:nvSpPr>
          <p:cNvPr id="3" name="Notes Placeholder 2"/>
          <p:cNvSpPr>
            <a:spLocks noGrp="1"/>
          </p:cNvSpPr>
          <p:nvPr>
            <p:ph type="body" idx="1"/>
          </p:nvPr>
        </p:nvSpPr>
        <p:spPr>
          <a:xfrm>
            <a:off x="685800" y="3415229"/>
            <a:ext cx="5486400" cy="5269984"/>
          </a:xfrm>
        </p:spPr>
        <p:txBody>
          <a:bodyPr/>
          <a:lstStyle/>
          <a:p>
            <a:pPr marL="228600" indent="-228600">
              <a:buFontTx/>
              <a:buAutoNum type="arabicPeriod"/>
            </a:pPr>
            <a:r>
              <a:rPr lang="en-US" altLang="en-US" b="1" dirty="0">
                <a:latin typeface="Times New Roman" charset="0"/>
              </a:rPr>
              <a:t>DESIRE or LUST</a:t>
            </a:r>
            <a:r>
              <a:rPr lang="en-US" altLang="en-US" dirty="0">
                <a:latin typeface="Times New Roman" charset="0"/>
              </a:rPr>
              <a:t> (</a:t>
            </a:r>
            <a:r>
              <a:rPr lang="en-US" altLang="en-US" dirty="0" err="1">
                <a:latin typeface="Times New Roman" charset="0"/>
              </a:rPr>
              <a:t>epithumia</a:t>
            </a:r>
            <a:r>
              <a:rPr lang="en-US" altLang="en-US" dirty="0">
                <a:latin typeface="Times New Roman" charset="0"/>
              </a:rPr>
              <a:t>) – the desire of the soul, and ardent desire, the inclination of the soul to enjoy or to acquire something.</a:t>
            </a:r>
          </a:p>
          <a:p>
            <a:pPr marL="685800" lvl="1" indent="-228600">
              <a:buFontTx/>
              <a:buChar char="•"/>
            </a:pPr>
            <a:r>
              <a:rPr lang="en-US" altLang="en-US" dirty="0">
                <a:latin typeface="Times New Roman" charset="0"/>
              </a:rPr>
              <a:t>Not just any desire (golf, promotion) but a sinful desire, unless your desire to play golf leads you away from the Lord.  Any desire (food, sex, money, etc. can be wholesome or sinful).</a:t>
            </a:r>
          </a:p>
          <a:p>
            <a:pPr marL="685800" lvl="1" indent="-228600">
              <a:buFontTx/>
              <a:buChar char="•"/>
            </a:pPr>
            <a:r>
              <a:rPr lang="en-US" altLang="en-US" dirty="0">
                <a:latin typeface="Times New Roman" charset="0"/>
              </a:rPr>
              <a:t>Sometimes used in a good sense (Luke 22:15 – with a fervent desire, I have a desire to eat the Passover; Phil 1:23 – having a desire to depart and be with God; 1 </a:t>
            </a:r>
            <a:r>
              <a:rPr lang="en-US" altLang="en-US" dirty="0" err="1">
                <a:latin typeface="Times New Roman" charset="0"/>
              </a:rPr>
              <a:t>Thess</a:t>
            </a:r>
            <a:r>
              <a:rPr lang="en-US" altLang="en-US" dirty="0">
                <a:latin typeface="Times New Roman" charset="0"/>
              </a:rPr>
              <a:t> 2:17 – More eagerly to see your face with great desire)</a:t>
            </a:r>
          </a:p>
          <a:p>
            <a:pPr marL="685800" lvl="1" indent="-228600">
              <a:buFontTx/>
              <a:buChar char="•"/>
            </a:pPr>
            <a:r>
              <a:rPr lang="en-US" altLang="en-US" dirty="0">
                <a:latin typeface="Times New Roman" charset="0"/>
              </a:rPr>
              <a:t>Here it means covetous, sinful desire of the soul</a:t>
            </a:r>
          </a:p>
          <a:p>
            <a:pPr marL="228600" indent="-228600">
              <a:buFontTx/>
              <a:buAutoNum type="arabicPeriod" startAt="2"/>
            </a:pPr>
            <a:r>
              <a:rPr lang="en-US" altLang="en-US" b="1" dirty="0">
                <a:latin typeface="Times New Roman" charset="0"/>
              </a:rPr>
              <a:t>DECEPTION</a:t>
            </a:r>
          </a:p>
          <a:p>
            <a:pPr marL="685800" lvl="1" indent="-228600">
              <a:buFontTx/>
              <a:buAutoNum type="alphaUcPeriod"/>
            </a:pPr>
            <a:r>
              <a:rPr lang="en-US" altLang="en-US" b="1" u="sng" dirty="0">
                <a:latin typeface="Times New Roman" charset="0"/>
              </a:rPr>
              <a:t>DRAWN AWAY</a:t>
            </a:r>
            <a:r>
              <a:rPr lang="en-US" altLang="en-US" dirty="0">
                <a:latin typeface="Times New Roman" charset="0"/>
              </a:rPr>
              <a:t> (</a:t>
            </a:r>
            <a:r>
              <a:rPr lang="en-US" altLang="en-US" dirty="0" err="1">
                <a:latin typeface="Times New Roman" charset="0"/>
              </a:rPr>
              <a:t>exelkomenos</a:t>
            </a:r>
            <a:r>
              <a:rPr lang="en-US" altLang="en-US" dirty="0">
                <a:latin typeface="Times New Roman" charset="0"/>
              </a:rPr>
              <a:t>) – to be drawn inward, to be led, or impelled.  It carries with it the idea of  bait used to beguile the fish from safety</a:t>
            </a:r>
          </a:p>
          <a:p>
            <a:pPr marL="1143000" lvl="2" indent="-228600">
              <a:buFontTx/>
              <a:buChar char="•"/>
            </a:pPr>
            <a:r>
              <a:rPr lang="en-US" altLang="en-US" i="1" dirty="0">
                <a:latin typeface="Times New Roman" charset="0"/>
              </a:rPr>
              <a:t>Gen 3:6 – Eve was tempted by the Devil and aw that the fruit was pleasant to the eye</a:t>
            </a:r>
          </a:p>
          <a:p>
            <a:pPr marL="1143000" lvl="2" indent="-228600">
              <a:buFontTx/>
              <a:buChar char="•"/>
            </a:pPr>
            <a:r>
              <a:rPr lang="en-US" altLang="en-US" i="1" dirty="0">
                <a:latin typeface="Times New Roman" charset="0"/>
              </a:rPr>
              <a:t>Josh 7:21 – </a:t>
            </a:r>
            <a:r>
              <a:rPr lang="en-US" altLang="en-US" i="1" dirty="0" err="1">
                <a:latin typeface="Times New Roman" charset="0"/>
              </a:rPr>
              <a:t>Achan</a:t>
            </a:r>
            <a:r>
              <a:rPr lang="en-US" altLang="en-US" i="1" dirty="0">
                <a:latin typeface="Times New Roman" charset="0"/>
              </a:rPr>
              <a:t>  “saw, and coveted and took”</a:t>
            </a:r>
          </a:p>
          <a:p>
            <a:pPr marL="685800" lvl="1" indent="-228600">
              <a:buFontTx/>
              <a:buAutoNum type="alphaUcPeriod"/>
            </a:pPr>
            <a:r>
              <a:rPr lang="en-US" altLang="en-US" b="1" u="sng" dirty="0">
                <a:latin typeface="Times New Roman" charset="0"/>
              </a:rPr>
              <a:t>ENTICED</a:t>
            </a:r>
            <a:r>
              <a:rPr lang="en-US" altLang="en-US" dirty="0">
                <a:latin typeface="Times New Roman" charset="0"/>
              </a:rPr>
              <a:t> (</a:t>
            </a:r>
            <a:r>
              <a:rPr lang="en-US" altLang="en-US" dirty="0" err="1">
                <a:latin typeface="Times New Roman" charset="0"/>
              </a:rPr>
              <a:t>deleazomenos</a:t>
            </a:r>
            <a:r>
              <a:rPr lang="en-US" altLang="en-US" dirty="0">
                <a:latin typeface="Times New Roman" charset="0"/>
              </a:rPr>
              <a:t>) – to bait a hook, being trapped by using bait, “Getting Hooked”</a:t>
            </a:r>
          </a:p>
          <a:p>
            <a:pPr marL="1143000" lvl="2" indent="-228600">
              <a:buFontTx/>
              <a:buChar char="•"/>
            </a:pPr>
            <a:r>
              <a:rPr lang="en-US" altLang="en-US" i="1" dirty="0">
                <a:latin typeface="Times New Roman" charset="0"/>
              </a:rPr>
              <a:t>1 Tim 3:7 – snare of the devil</a:t>
            </a:r>
          </a:p>
          <a:p>
            <a:pPr marL="1143000" lvl="2" indent="-228600">
              <a:buFontTx/>
              <a:buChar char="•"/>
            </a:pPr>
            <a:r>
              <a:rPr lang="en-US" altLang="en-US" i="1" dirty="0">
                <a:latin typeface="Times New Roman" charset="0"/>
              </a:rPr>
              <a:t>2 Tim 2:26 – the snare of the devil</a:t>
            </a:r>
          </a:p>
          <a:p>
            <a:pPr marL="228600" indent="-228600">
              <a:buFontTx/>
              <a:buChar char="•"/>
            </a:pPr>
            <a:endParaRPr lang="en-US" altLang="en-US" i="1" dirty="0">
              <a:latin typeface="Times New Roman" charset="0"/>
            </a:endParaRPr>
          </a:p>
          <a:p>
            <a:pPr marL="228600" indent="-228600">
              <a:buFontTx/>
              <a:buChar char="•"/>
            </a:pPr>
            <a:r>
              <a:rPr lang="en-US" altLang="en-US" dirty="0">
                <a:latin typeface="Times New Roman" charset="0"/>
              </a:rPr>
              <a:t>The fisherman uses the most attractive sort of bait, the most alluring fly or top water jig to induce the fish to strike.  And like the devil, he knows what bait a certain type of fish like.  If you are fishing for Crappy – you use minnows, if you want Bass – use another kind of bait.</a:t>
            </a:r>
          </a:p>
          <a:p>
            <a:pPr marL="228600" indent="-228600">
              <a:buFontTx/>
              <a:buAutoNum type="arabicPeriod" startAt="2"/>
            </a:pPr>
            <a:endParaRPr lang="en-US" altLang="en-US" dirty="0">
              <a:latin typeface="Times New Roman" charset="0"/>
            </a:endParaRPr>
          </a:p>
          <a:p>
            <a:endParaRPr lang="en-US" dirty="0"/>
          </a:p>
        </p:txBody>
      </p:sp>
      <p:sp>
        <p:nvSpPr>
          <p:cNvPr id="4" name="Slide Number Placeholder 3"/>
          <p:cNvSpPr>
            <a:spLocks noGrp="1"/>
          </p:cNvSpPr>
          <p:nvPr>
            <p:ph type="sldNum" sz="quarter" idx="5"/>
          </p:nvPr>
        </p:nvSpPr>
        <p:spPr/>
        <p:txBody>
          <a:bodyPr/>
          <a:lstStyle/>
          <a:p>
            <a:fld id="{88294C5A-0B39-4273-A803-4825D79DFA5B}" type="slidenum">
              <a:rPr lang="en-US" smtClean="0"/>
              <a:t>22</a:t>
            </a:fld>
            <a:endParaRPr lang="en-US"/>
          </a:p>
        </p:txBody>
      </p:sp>
    </p:spTree>
    <p:extLst>
      <p:ext uri="{BB962C8B-B14F-4D97-AF65-F5344CB8AC3E}">
        <p14:creationId xmlns:p14="http://schemas.microsoft.com/office/powerpoint/2010/main" val="7324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64BBFCA3-8685-3847-8BAF-FA9BEA195633}" type="slidenum">
              <a:rPr lang="en-US" altLang="en-US" sz="1200"/>
              <a:pPr/>
              <a:t>23</a:t>
            </a:fld>
            <a:endParaRPr lang="en-US" altLang="en-US" sz="1200"/>
          </a:p>
        </p:txBody>
      </p:sp>
      <p:sp>
        <p:nvSpPr>
          <p:cNvPr id="49154" name="Rectangle 2"/>
          <p:cNvSpPr>
            <a:spLocks noGrp="1" noRot="1" noChangeAspect="1" noChangeArrowheads="1" noTextEdit="1"/>
          </p:cNvSpPr>
          <p:nvPr>
            <p:ph type="sldImg"/>
          </p:nvPr>
        </p:nvSpPr>
        <p:spPr>
          <a:xfrm>
            <a:off x="355600" y="227013"/>
            <a:ext cx="4167188" cy="2344737"/>
          </a:xfrm>
          <a:ln/>
        </p:spPr>
      </p:sp>
      <p:sp>
        <p:nvSpPr>
          <p:cNvPr id="49155" name="Rectangle 3"/>
          <p:cNvSpPr>
            <a:spLocks noGrp="1" noChangeArrowheads="1"/>
          </p:cNvSpPr>
          <p:nvPr>
            <p:ph type="body" idx="1"/>
          </p:nvPr>
        </p:nvSpPr>
        <p:spPr>
          <a:xfrm>
            <a:off x="457200" y="2647950"/>
            <a:ext cx="6172200" cy="6126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dirty="0">
                <a:latin typeface="Times New Roman" charset="0"/>
              </a:rPr>
              <a:t>So here you have a fish swimming, minding its own business, it is in the safety of the rocks and weeds.</a:t>
            </a:r>
          </a:p>
          <a:p>
            <a:pPr marL="228600" indent="-228600">
              <a:lnSpc>
                <a:spcPct val="90000"/>
              </a:lnSpc>
              <a:buFontTx/>
              <a:buAutoNum type="arabicPeriod"/>
            </a:pPr>
            <a:r>
              <a:rPr lang="en-US" altLang="en-US" dirty="0">
                <a:latin typeface="Times New Roman" charset="0"/>
              </a:rPr>
              <a:t>Then it sees a dangling worm, </a:t>
            </a:r>
            <a:r>
              <a:rPr lang="en-US" altLang="en-US" dirty="0" err="1">
                <a:latin typeface="Times New Roman" charset="0"/>
              </a:rPr>
              <a:t>Hjmm</a:t>
            </a:r>
            <a:r>
              <a:rPr lang="en-US" altLang="en-US" dirty="0">
                <a:latin typeface="Times New Roman" charset="0"/>
              </a:rPr>
              <a:t>, he says, I sure am hungry.  But I have heard there are hooks in some works, my mom told me what happened to Uncle Cod.  I think I’ll just stay here.</a:t>
            </a:r>
          </a:p>
          <a:p>
            <a:pPr marL="228600" indent="-228600">
              <a:lnSpc>
                <a:spcPct val="90000"/>
              </a:lnSpc>
              <a:buFontTx/>
              <a:buAutoNum type="arabicPeriod"/>
            </a:pPr>
            <a:r>
              <a:rPr lang="en-US" altLang="en-US" dirty="0">
                <a:latin typeface="Times New Roman" charset="0"/>
              </a:rPr>
              <a:t>Well, that work is still there, it look harmless, and boy I sure am hungry, I think I’ll swim by and see what it looks like, I won’t even get close.</a:t>
            </a:r>
          </a:p>
          <a:p>
            <a:pPr marL="228600" indent="-228600">
              <a:lnSpc>
                <a:spcPct val="90000"/>
              </a:lnSpc>
              <a:buFontTx/>
              <a:buAutoNum type="arabicPeriod"/>
            </a:pPr>
            <a:r>
              <a:rPr lang="en-US" altLang="en-US" dirty="0">
                <a:latin typeface="Times New Roman" charset="0"/>
              </a:rPr>
              <a:t>Nothing wrong here, I think I’ll just take a closer look, it sure does look tasty.  I think I’ll take a little close look, and see if I can see I see anything that looks sharp.</a:t>
            </a:r>
          </a:p>
          <a:p>
            <a:pPr marL="228600" indent="-228600">
              <a:lnSpc>
                <a:spcPct val="90000"/>
              </a:lnSpc>
              <a:buFontTx/>
              <a:buAutoNum type="arabicPeriod"/>
            </a:pPr>
            <a:r>
              <a:rPr lang="en-US" altLang="en-US" dirty="0">
                <a:latin typeface="Times New Roman" charset="0"/>
              </a:rPr>
              <a:t>Well, since, I’m here, I might as well take one little </a:t>
            </a:r>
            <a:r>
              <a:rPr lang="en-US" altLang="en-US" dirty="0" err="1">
                <a:latin typeface="Times New Roman" charset="0"/>
              </a:rPr>
              <a:t>tinsey</a:t>
            </a:r>
            <a:r>
              <a:rPr lang="en-US" altLang="en-US" dirty="0">
                <a:latin typeface="Times New Roman" charset="0"/>
              </a:rPr>
              <a:t> weensy little bite – BANG! IT’S HOOKED.</a:t>
            </a:r>
          </a:p>
          <a:p>
            <a:pPr marL="228600" indent="-228600">
              <a:lnSpc>
                <a:spcPct val="90000"/>
              </a:lnSpc>
              <a:buFontTx/>
              <a:buAutoNum type="arabicPeriod"/>
            </a:pPr>
            <a:endParaRPr lang="en-US" altLang="en-US" dirty="0">
              <a:latin typeface="Times New Roman" charset="0"/>
            </a:endParaRPr>
          </a:p>
          <a:p>
            <a:pPr marL="228600" indent="-228600">
              <a:lnSpc>
                <a:spcPct val="90000"/>
              </a:lnSpc>
              <a:buFontTx/>
              <a:buAutoNum type="arabicPeriod"/>
            </a:pPr>
            <a:r>
              <a:rPr lang="en-US" altLang="en-US" b="1" dirty="0">
                <a:latin typeface="Times New Roman" charset="0"/>
              </a:rPr>
              <a:t>It is almost like you aw swimming in a straight course and then you start to veer off course toward something that catches your eye</a:t>
            </a:r>
          </a:p>
          <a:p>
            <a:pPr marL="228600" indent="-228600">
              <a:lnSpc>
                <a:spcPct val="90000"/>
              </a:lnSpc>
              <a:buFontTx/>
              <a:buAutoNum type="arabicPeriod"/>
            </a:pPr>
            <a:endParaRPr lang="en-US" altLang="en-US" b="1" dirty="0">
              <a:latin typeface="Times New Roman" charset="0"/>
            </a:endParaRPr>
          </a:p>
          <a:p>
            <a:pPr marL="228600" indent="-228600">
              <a:lnSpc>
                <a:spcPct val="90000"/>
              </a:lnSpc>
              <a:buFontTx/>
              <a:buAutoNum type="arabicPeriod"/>
            </a:pPr>
            <a:r>
              <a:rPr lang="en-US" altLang="en-US" b="1" dirty="0">
                <a:latin typeface="Times New Roman" charset="0"/>
              </a:rPr>
              <a:t>WE MUST KNOW OUR WEEKNESSES – THE DEVIL DOES</a:t>
            </a:r>
          </a:p>
          <a:p>
            <a:pPr marL="685800" lvl="1" indent="-228600">
              <a:lnSpc>
                <a:spcPct val="90000"/>
              </a:lnSpc>
              <a:buFontTx/>
              <a:buChar char="•"/>
            </a:pPr>
            <a:r>
              <a:rPr lang="en-US" altLang="en-US" dirty="0">
                <a:latin typeface="Times New Roman" charset="0"/>
              </a:rPr>
              <a:t>Stay away from those places that may tempt us to do wrong</a:t>
            </a:r>
          </a:p>
          <a:p>
            <a:pPr marL="685800" lvl="1" indent="-228600">
              <a:lnSpc>
                <a:spcPct val="90000"/>
              </a:lnSpc>
              <a:buFontTx/>
              <a:buChar char="•"/>
            </a:pPr>
            <a:r>
              <a:rPr lang="en-US" altLang="en-US" dirty="0">
                <a:latin typeface="Times New Roman" charset="0"/>
              </a:rPr>
              <a:t>Stay away from bad company</a:t>
            </a:r>
          </a:p>
          <a:p>
            <a:pPr marL="685800" lvl="1" indent="-228600">
              <a:lnSpc>
                <a:spcPct val="90000"/>
              </a:lnSpc>
              <a:buFontTx/>
              <a:buChar char="•"/>
            </a:pPr>
            <a:r>
              <a:rPr lang="en-US" altLang="en-US" dirty="0">
                <a:latin typeface="Times New Roman" charset="0"/>
              </a:rPr>
              <a:t>If you carry dynamite – don’t walk into a blacksmith’s shop!</a:t>
            </a:r>
          </a:p>
          <a:p>
            <a:pPr marL="685800" lvl="1" indent="-228600">
              <a:lnSpc>
                <a:spcPct val="90000"/>
              </a:lnSpc>
              <a:buFontTx/>
              <a:buChar char="•"/>
            </a:pPr>
            <a:r>
              <a:rPr lang="en-US" altLang="en-US" dirty="0">
                <a:latin typeface="Times New Roman" charset="0"/>
              </a:rPr>
              <a:t>Not only stay away from things you know to be wrong, stay away from things you don’t know to be right.</a:t>
            </a:r>
          </a:p>
          <a:p>
            <a:pPr marL="228600" indent="-228600">
              <a:lnSpc>
                <a:spcPct val="90000"/>
              </a:lnSpc>
              <a:buFontTx/>
              <a:buChar char="•"/>
            </a:pPr>
            <a:endParaRPr lang="en-US" altLang="en-US" dirty="0">
              <a:latin typeface="Times New Roman" charset="0"/>
            </a:endParaRPr>
          </a:p>
          <a:p>
            <a:pPr marL="228600" indent="-228600">
              <a:lnSpc>
                <a:spcPct val="90000"/>
              </a:lnSpc>
              <a:buFontTx/>
              <a:buChar char="•"/>
            </a:pPr>
            <a:r>
              <a:rPr lang="en-US" altLang="en-US" b="1" i="1" dirty="0">
                <a:latin typeface="Times New Roman" charset="0"/>
              </a:rPr>
              <a:t>A Little boy was told NOT</a:t>
            </a:r>
            <a:r>
              <a:rPr lang="en-US" altLang="en-US" i="1" dirty="0">
                <a:latin typeface="Times New Roman" charset="0"/>
              </a:rPr>
              <a:t> to go swimming in the pond by his mother.  But when she returned it was obvious that he had gone swimming and disobeyed her.  When asked he said, “Well momma, it just so happened that I had to go over to see Jimmy, and you know I have to walk right by that old pond to get to Jimmy’s house.  And well, as I walked by the pond,</a:t>
            </a:r>
            <a:r>
              <a:rPr lang="en-US" altLang="en-US" dirty="0">
                <a:latin typeface="Times New Roman" charset="0"/>
              </a:rPr>
              <a:t> I noticed that I had my swimming suit with me, and so I just couldn’t help myself</a:t>
            </a:r>
          </a:p>
          <a:p>
            <a:pPr marL="685800" lvl="1" indent="-228600">
              <a:lnSpc>
                <a:spcPct val="90000"/>
              </a:lnSpc>
              <a:buFontTx/>
              <a:buChar char="•"/>
            </a:pPr>
            <a:r>
              <a:rPr lang="en-US" altLang="en-US" dirty="0">
                <a:latin typeface="Times New Roman" charset="0"/>
              </a:rPr>
              <a:t>He has his mind made up already to disobey here – His desire was in that pond not with his mother.</a:t>
            </a:r>
          </a:p>
          <a:p>
            <a:pPr marL="685800" lvl="1" indent="-228600">
              <a:lnSpc>
                <a:spcPct val="90000"/>
              </a:lnSpc>
              <a:buFontTx/>
              <a:buChar char="•"/>
            </a:pPr>
            <a:r>
              <a:rPr lang="en-US" altLang="en-US" dirty="0">
                <a:latin typeface="Times New Roman" charset="0"/>
              </a:rPr>
              <a:t>How said it is to be drawn away from God – Later James will talk about drawing near to God  and the devil will flee from you. (4:7)</a:t>
            </a:r>
          </a:p>
        </p:txBody>
      </p:sp>
      <p:sp>
        <p:nvSpPr>
          <p:cNvPr id="49156" name="Text Box 4"/>
          <p:cNvSpPr txBox="1">
            <a:spLocks noChangeArrowheads="1"/>
          </p:cNvSpPr>
          <p:nvPr/>
        </p:nvSpPr>
        <p:spPr bwMode="auto">
          <a:xfrm>
            <a:off x="4572000" y="539750"/>
            <a:ext cx="20367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400" b="0"/>
              <a:t>A Man is tempted when</a:t>
            </a:r>
          </a:p>
          <a:p>
            <a:r>
              <a:rPr lang="en-US" altLang="en-US" sz="1400" b="0"/>
              <a:t> he is drawn away by</a:t>
            </a:r>
          </a:p>
          <a:p>
            <a:r>
              <a:rPr lang="en-US" altLang="en-US" sz="1400" b="0"/>
              <a:t> his own lust, and is </a:t>
            </a:r>
          </a:p>
          <a:p>
            <a:r>
              <a:rPr lang="en-US" altLang="en-US" sz="1400" b="0"/>
              <a:t> enticed.</a:t>
            </a:r>
          </a:p>
        </p:txBody>
      </p:sp>
    </p:spTree>
    <p:extLst>
      <p:ext uri="{BB962C8B-B14F-4D97-AF65-F5344CB8AC3E}">
        <p14:creationId xmlns:p14="http://schemas.microsoft.com/office/powerpoint/2010/main" val="304089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306388"/>
            <a:ext cx="5486400" cy="3086100"/>
          </a:xfrm>
        </p:spPr>
      </p:sp>
      <p:sp>
        <p:nvSpPr>
          <p:cNvPr id="3" name="Notes Placeholder 2"/>
          <p:cNvSpPr>
            <a:spLocks noGrp="1"/>
          </p:cNvSpPr>
          <p:nvPr>
            <p:ph type="body" idx="1"/>
          </p:nvPr>
        </p:nvSpPr>
        <p:spPr>
          <a:xfrm>
            <a:off x="685800" y="3547431"/>
            <a:ext cx="5486400" cy="5137782"/>
          </a:xfrm>
        </p:spPr>
        <p:txBody>
          <a:bodyPr>
            <a:normAutofit lnSpcReduction="10000"/>
          </a:bodyPr>
          <a:lstStyle/>
          <a:p>
            <a:pPr marL="228600" indent="-228600">
              <a:lnSpc>
                <a:spcPct val="90000"/>
              </a:lnSpc>
              <a:buFontTx/>
              <a:buAutoNum type="arabicPeriod"/>
            </a:pPr>
            <a:r>
              <a:rPr lang="en-US" altLang="en-US" dirty="0">
                <a:latin typeface="Times New Roman" charset="0"/>
              </a:rPr>
              <a:t>So here you have a fish swimming, minding its own business, it is in the safety of the rocks and weeds.</a:t>
            </a:r>
          </a:p>
          <a:p>
            <a:pPr marL="228600" indent="-228600">
              <a:lnSpc>
                <a:spcPct val="90000"/>
              </a:lnSpc>
              <a:buFontTx/>
              <a:buAutoNum type="arabicPeriod"/>
            </a:pPr>
            <a:r>
              <a:rPr lang="en-US" altLang="en-US" dirty="0">
                <a:latin typeface="Times New Roman" charset="0"/>
              </a:rPr>
              <a:t>Then it sees a dangling worm, Hmm, he says, I sure am hungry.  But I have heard there are hooks in some worms, my mom told me what happened to Uncle Cod.  I think I’ll just stay here.</a:t>
            </a:r>
          </a:p>
          <a:p>
            <a:pPr marL="228600" indent="-228600">
              <a:lnSpc>
                <a:spcPct val="90000"/>
              </a:lnSpc>
              <a:buFontTx/>
              <a:buAutoNum type="arabicPeriod"/>
            </a:pPr>
            <a:r>
              <a:rPr lang="en-US" altLang="en-US" dirty="0">
                <a:latin typeface="Times New Roman" charset="0"/>
              </a:rPr>
              <a:t>Well, that worm is still there, it look harmless, and boy I sure am hungry, I think I’ll swim by and see what it looks like, I won’t even get close.</a:t>
            </a:r>
          </a:p>
          <a:p>
            <a:pPr marL="228600" indent="-228600">
              <a:lnSpc>
                <a:spcPct val="90000"/>
              </a:lnSpc>
              <a:buFontTx/>
              <a:buAutoNum type="arabicPeriod"/>
            </a:pPr>
            <a:r>
              <a:rPr lang="en-US" altLang="en-US" dirty="0">
                <a:latin typeface="Times New Roman" charset="0"/>
              </a:rPr>
              <a:t>Nothing wrong here, I think I’ll just take a closer look, it sure does look tasty.  I think I’ll take a little close look, and see if I can see I see anything that looks sharp.</a:t>
            </a:r>
          </a:p>
          <a:p>
            <a:pPr marL="228600" indent="-228600">
              <a:lnSpc>
                <a:spcPct val="90000"/>
              </a:lnSpc>
              <a:buFontTx/>
              <a:buAutoNum type="arabicPeriod"/>
            </a:pPr>
            <a:r>
              <a:rPr lang="en-US" altLang="en-US" dirty="0">
                <a:latin typeface="Times New Roman" charset="0"/>
              </a:rPr>
              <a:t>Well, since I’m here, I might as well take one little </a:t>
            </a:r>
            <a:r>
              <a:rPr lang="en-US" altLang="en-US" dirty="0" err="1">
                <a:latin typeface="Times New Roman" charset="0"/>
              </a:rPr>
              <a:t>tinsey</a:t>
            </a:r>
            <a:r>
              <a:rPr lang="en-US" altLang="en-US" dirty="0">
                <a:latin typeface="Times New Roman" charset="0"/>
              </a:rPr>
              <a:t> weensy little bite – BANG! IT’S HOOKED.</a:t>
            </a:r>
          </a:p>
          <a:p>
            <a:pPr marL="228600" indent="-228600">
              <a:lnSpc>
                <a:spcPct val="90000"/>
              </a:lnSpc>
              <a:buFontTx/>
              <a:buAutoNum type="arabicPeriod"/>
            </a:pPr>
            <a:endParaRPr lang="en-US" altLang="en-US" dirty="0">
              <a:latin typeface="Times New Roman" charset="0"/>
            </a:endParaRPr>
          </a:p>
          <a:p>
            <a:pPr marL="228600" indent="-228600">
              <a:lnSpc>
                <a:spcPct val="90000"/>
              </a:lnSpc>
              <a:buFontTx/>
              <a:buAutoNum type="arabicPeriod"/>
            </a:pPr>
            <a:r>
              <a:rPr lang="en-US" altLang="en-US" b="1" dirty="0">
                <a:latin typeface="Times New Roman" charset="0"/>
              </a:rPr>
              <a:t>It is almost like you were swimming in a straight course and then you start to veer off course toward something that catches your eye</a:t>
            </a:r>
          </a:p>
          <a:p>
            <a:pPr marL="228600" indent="-228600">
              <a:lnSpc>
                <a:spcPct val="90000"/>
              </a:lnSpc>
              <a:buFontTx/>
              <a:buAutoNum type="arabicPeriod"/>
            </a:pPr>
            <a:endParaRPr lang="en-US" altLang="en-US" b="1" dirty="0">
              <a:latin typeface="Times New Roman" charset="0"/>
            </a:endParaRPr>
          </a:p>
          <a:p>
            <a:pPr marL="228600" indent="-228600">
              <a:lnSpc>
                <a:spcPct val="90000"/>
              </a:lnSpc>
              <a:buFontTx/>
              <a:buAutoNum type="arabicPeriod"/>
            </a:pPr>
            <a:r>
              <a:rPr lang="en-US" altLang="en-US" b="1" dirty="0">
                <a:latin typeface="Times New Roman" charset="0"/>
              </a:rPr>
              <a:t>WE MUST KNOW OUR WEEKNESSES – THE DEVIL DOES</a:t>
            </a:r>
          </a:p>
          <a:p>
            <a:pPr marL="685800" lvl="1" indent="-228600">
              <a:lnSpc>
                <a:spcPct val="90000"/>
              </a:lnSpc>
              <a:buFontTx/>
              <a:buChar char="•"/>
            </a:pPr>
            <a:r>
              <a:rPr lang="en-US" altLang="en-US" dirty="0">
                <a:latin typeface="Times New Roman" charset="0"/>
              </a:rPr>
              <a:t>Stay away from those places that may tempt us to do wrong</a:t>
            </a:r>
          </a:p>
          <a:p>
            <a:pPr marL="685800" lvl="1" indent="-228600">
              <a:lnSpc>
                <a:spcPct val="90000"/>
              </a:lnSpc>
              <a:buFontTx/>
              <a:buChar char="•"/>
            </a:pPr>
            <a:r>
              <a:rPr lang="en-US" altLang="en-US" dirty="0">
                <a:latin typeface="Times New Roman" charset="0"/>
              </a:rPr>
              <a:t>Stay away from bad company</a:t>
            </a:r>
          </a:p>
          <a:p>
            <a:pPr marL="685800" lvl="1" indent="-228600">
              <a:lnSpc>
                <a:spcPct val="90000"/>
              </a:lnSpc>
              <a:buFontTx/>
              <a:buChar char="•"/>
            </a:pPr>
            <a:r>
              <a:rPr lang="en-US" altLang="en-US" dirty="0">
                <a:latin typeface="Times New Roman" charset="0"/>
              </a:rPr>
              <a:t>If you carry dynamite – don’t walk into a blacksmith’s shop!</a:t>
            </a:r>
          </a:p>
          <a:p>
            <a:pPr marL="685800" lvl="1" indent="-228600">
              <a:lnSpc>
                <a:spcPct val="90000"/>
              </a:lnSpc>
              <a:buFontTx/>
              <a:buChar char="•"/>
            </a:pPr>
            <a:r>
              <a:rPr lang="en-US" altLang="en-US" dirty="0">
                <a:latin typeface="Times New Roman" charset="0"/>
              </a:rPr>
              <a:t>Not only stay away from things you know to be wrong, stay away from things you don’t know to be right.</a:t>
            </a:r>
          </a:p>
          <a:p>
            <a:pPr marL="228600" indent="-228600">
              <a:lnSpc>
                <a:spcPct val="90000"/>
              </a:lnSpc>
              <a:buFontTx/>
              <a:buChar char="•"/>
            </a:pPr>
            <a:endParaRPr lang="en-US" altLang="en-US" dirty="0">
              <a:latin typeface="Times New Roman" charset="0"/>
            </a:endParaRPr>
          </a:p>
          <a:p>
            <a:pPr marL="228600" indent="-228600">
              <a:lnSpc>
                <a:spcPct val="90000"/>
              </a:lnSpc>
              <a:buFontTx/>
              <a:buChar char="•"/>
            </a:pPr>
            <a:r>
              <a:rPr lang="en-US" altLang="en-US" b="1" i="1" dirty="0">
                <a:latin typeface="Times New Roman" charset="0"/>
              </a:rPr>
              <a:t>A Little boy was told NOT</a:t>
            </a:r>
            <a:r>
              <a:rPr lang="en-US" altLang="en-US" i="1" dirty="0">
                <a:latin typeface="Times New Roman" charset="0"/>
              </a:rPr>
              <a:t> to go swimming in the pond by his mother.  But when she returned it was obvious that he had gone swimming and disobeyed her.  When asked he said, “Well momma, it just so happened that I had to go over to see Jimmy, and you know I have to walk right by that old pond to get to Jimmy’s house.  And well, as I walked by the pond,</a:t>
            </a:r>
            <a:r>
              <a:rPr lang="en-US" altLang="en-US" dirty="0">
                <a:latin typeface="Times New Roman" charset="0"/>
              </a:rPr>
              <a:t> I noticed that I had my swimming suit with me, and so I just couldn’t help myself</a:t>
            </a:r>
          </a:p>
          <a:p>
            <a:pPr marL="685800" lvl="1" indent="-228600">
              <a:lnSpc>
                <a:spcPct val="90000"/>
              </a:lnSpc>
              <a:buFontTx/>
              <a:buChar char="•"/>
            </a:pPr>
            <a:r>
              <a:rPr lang="en-US" altLang="en-US" dirty="0">
                <a:latin typeface="Times New Roman" charset="0"/>
              </a:rPr>
              <a:t>He has his mind made up already to disobey here – His desire was in that pond not with his mother.</a:t>
            </a:r>
          </a:p>
          <a:p>
            <a:pPr marL="685800" lvl="1" indent="-228600">
              <a:lnSpc>
                <a:spcPct val="90000"/>
              </a:lnSpc>
              <a:buFontTx/>
              <a:buChar char="•"/>
            </a:pPr>
            <a:r>
              <a:rPr lang="en-US" altLang="en-US" dirty="0">
                <a:latin typeface="Times New Roman" charset="0"/>
              </a:rPr>
              <a:t>How said it is to be drawn away from God – Later James will talk about drawing near to God  and the devil will flee from you. (4:7)</a:t>
            </a:r>
          </a:p>
          <a:p>
            <a:endParaRPr lang="en-US" dirty="0"/>
          </a:p>
        </p:txBody>
      </p:sp>
      <p:sp>
        <p:nvSpPr>
          <p:cNvPr id="4" name="Slide Number Placeholder 3"/>
          <p:cNvSpPr>
            <a:spLocks noGrp="1"/>
          </p:cNvSpPr>
          <p:nvPr>
            <p:ph type="sldNum" sz="quarter" idx="5"/>
          </p:nvPr>
        </p:nvSpPr>
        <p:spPr/>
        <p:txBody>
          <a:bodyPr/>
          <a:lstStyle/>
          <a:p>
            <a:fld id="{88294C5A-0B39-4273-A803-4825D79DFA5B}" type="slidenum">
              <a:rPr lang="en-US" smtClean="0"/>
              <a:t>24</a:t>
            </a:fld>
            <a:endParaRPr lang="en-US"/>
          </a:p>
        </p:txBody>
      </p:sp>
    </p:spTree>
    <p:extLst>
      <p:ext uri="{BB962C8B-B14F-4D97-AF65-F5344CB8AC3E}">
        <p14:creationId xmlns:p14="http://schemas.microsoft.com/office/powerpoint/2010/main" val="1588238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B59B3514-8504-8B44-A38B-53610EDB33BB}" type="slidenum">
              <a:rPr lang="en-US" altLang="en-US" sz="1200"/>
              <a:pPr/>
              <a:t>25</a:t>
            </a:fld>
            <a:endParaRPr lang="en-US" altLang="en-US" sz="1200"/>
          </a:p>
        </p:txBody>
      </p:sp>
      <p:sp>
        <p:nvSpPr>
          <p:cNvPr id="47106" name="Rectangle 2"/>
          <p:cNvSpPr>
            <a:spLocks noGrp="1" noRot="1" noChangeAspect="1" noChangeArrowheads="1" noTextEdit="1"/>
          </p:cNvSpPr>
          <p:nvPr>
            <p:ph type="sldImg"/>
          </p:nvPr>
        </p:nvSpPr>
        <p:spPr>
          <a:xfrm>
            <a:off x="782638" y="681038"/>
            <a:ext cx="4303712" cy="2420937"/>
          </a:xfrm>
          <a:ln/>
        </p:spPr>
      </p:sp>
      <p:sp>
        <p:nvSpPr>
          <p:cNvPr id="47107" name="Rectangle 3"/>
          <p:cNvSpPr>
            <a:spLocks noGrp="1" noChangeArrowheads="1"/>
          </p:cNvSpPr>
          <p:nvPr>
            <p:ph type="body" idx="1"/>
          </p:nvPr>
        </p:nvSpPr>
        <p:spPr>
          <a:xfrm>
            <a:off x="533400" y="3252788"/>
            <a:ext cx="5791200" cy="514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dirty="0">
                <a:latin typeface="Times New Roman" charset="0"/>
              </a:rPr>
              <a:t>DESIRE or LUST</a:t>
            </a:r>
            <a:r>
              <a:rPr lang="en-US" altLang="en-US" dirty="0">
                <a:latin typeface="Times New Roman" charset="0"/>
              </a:rPr>
              <a:t> (</a:t>
            </a:r>
            <a:r>
              <a:rPr lang="en-US" altLang="en-US" dirty="0" err="1">
                <a:latin typeface="Times New Roman" charset="0"/>
              </a:rPr>
              <a:t>epithumia</a:t>
            </a:r>
            <a:r>
              <a:rPr lang="en-US" altLang="en-US" dirty="0">
                <a:latin typeface="Times New Roman" charset="0"/>
              </a:rPr>
              <a:t>) – the desire of the soul, and ardent desire, the inclination of the soul to enjoy or to acquire something.</a:t>
            </a:r>
          </a:p>
          <a:p>
            <a:pPr marL="685800" lvl="1" indent="-228600">
              <a:buFontTx/>
              <a:buChar char="•"/>
            </a:pPr>
            <a:r>
              <a:rPr lang="en-US" altLang="en-US" dirty="0">
                <a:latin typeface="Times New Roman" charset="0"/>
              </a:rPr>
              <a:t>Not just any desire (golf, promotion) but a sinful desire, unless your desire to play golf leads you away from the Lord.  Any desire (food, sex, money, etc. can be wholesome or sinful).</a:t>
            </a:r>
          </a:p>
          <a:p>
            <a:pPr marL="685800" lvl="1" indent="-228600">
              <a:buFontTx/>
              <a:buChar char="•"/>
            </a:pPr>
            <a:r>
              <a:rPr lang="en-US" altLang="en-US" dirty="0">
                <a:latin typeface="Times New Roman" charset="0"/>
              </a:rPr>
              <a:t>Sometimes used in a good sense (Luke 22:15 – with a fervent desire, I have a desire to eat the Passover; Phil 1:23 – having a desire to depart and be with God; 1 </a:t>
            </a:r>
            <a:r>
              <a:rPr lang="en-US" altLang="en-US" dirty="0" err="1">
                <a:latin typeface="Times New Roman" charset="0"/>
              </a:rPr>
              <a:t>Thess</a:t>
            </a:r>
            <a:r>
              <a:rPr lang="en-US" altLang="en-US" dirty="0">
                <a:latin typeface="Times New Roman" charset="0"/>
              </a:rPr>
              <a:t> 2:17 – More eagerly to see your face with great desire)</a:t>
            </a:r>
          </a:p>
          <a:p>
            <a:pPr marL="685800" lvl="1" indent="-228600">
              <a:buFontTx/>
              <a:buChar char="•"/>
            </a:pPr>
            <a:r>
              <a:rPr lang="en-US" altLang="en-US" dirty="0">
                <a:latin typeface="Times New Roman" charset="0"/>
              </a:rPr>
              <a:t>Here it means covetous, sinful desire of the soul</a:t>
            </a:r>
          </a:p>
          <a:p>
            <a:pPr marL="228600" indent="-228600">
              <a:buFontTx/>
              <a:buAutoNum type="arabicPeriod" startAt="2"/>
            </a:pPr>
            <a:r>
              <a:rPr lang="en-US" altLang="en-US" b="1" dirty="0">
                <a:latin typeface="Times New Roman" charset="0"/>
              </a:rPr>
              <a:t>DECEPTION</a:t>
            </a:r>
          </a:p>
          <a:p>
            <a:pPr marL="685800" lvl="1" indent="-228600">
              <a:buFontTx/>
              <a:buAutoNum type="alphaUcPeriod"/>
            </a:pPr>
            <a:r>
              <a:rPr lang="en-US" altLang="en-US" b="1" u="sng" dirty="0">
                <a:latin typeface="Times New Roman" charset="0"/>
              </a:rPr>
              <a:t>DRAWN AWAY</a:t>
            </a:r>
            <a:r>
              <a:rPr lang="en-US" altLang="en-US" dirty="0">
                <a:latin typeface="Times New Roman" charset="0"/>
              </a:rPr>
              <a:t> (</a:t>
            </a:r>
            <a:r>
              <a:rPr lang="en-US" altLang="en-US" dirty="0" err="1">
                <a:latin typeface="Times New Roman" charset="0"/>
              </a:rPr>
              <a:t>exelkomenos</a:t>
            </a:r>
            <a:r>
              <a:rPr lang="en-US" altLang="en-US" dirty="0">
                <a:latin typeface="Times New Roman" charset="0"/>
              </a:rPr>
              <a:t>) – to be drawn inward, to be led, or impelled.  It carries with it the idea of  bait used to beguile the fish from safety</a:t>
            </a:r>
          </a:p>
          <a:p>
            <a:pPr marL="1143000" lvl="2" indent="-228600">
              <a:buFontTx/>
              <a:buChar char="•"/>
            </a:pPr>
            <a:r>
              <a:rPr lang="en-US" altLang="en-US" i="1" dirty="0">
                <a:latin typeface="Times New Roman" charset="0"/>
              </a:rPr>
              <a:t>Gen 3:6 – Eve was tempted by the Devil and aw that the fruit was pleasant to the eye</a:t>
            </a:r>
          </a:p>
          <a:p>
            <a:pPr marL="1143000" lvl="2" indent="-228600">
              <a:buFontTx/>
              <a:buChar char="•"/>
            </a:pPr>
            <a:r>
              <a:rPr lang="en-US" altLang="en-US" i="1" dirty="0">
                <a:latin typeface="Times New Roman" charset="0"/>
              </a:rPr>
              <a:t>Josh 7:21 – </a:t>
            </a:r>
            <a:r>
              <a:rPr lang="en-US" altLang="en-US" i="1" dirty="0" err="1">
                <a:latin typeface="Times New Roman" charset="0"/>
              </a:rPr>
              <a:t>Achan</a:t>
            </a:r>
            <a:r>
              <a:rPr lang="en-US" altLang="en-US" i="1" dirty="0">
                <a:latin typeface="Times New Roman" charset="0"/>
              </a:rPr>
              <a:t>  “saw, and coveted and took”</a:t>
            </a:r>
          </a:p>
          <a:p>
            <a:pPr marL="685800" lvl="1" indent="-228600">
              <a:buFontTx/>
              <a:buAutoNum type="alphaUcPeriod"/>
            </a:pPr>
            <a:r>
              <a:rPr lang="en-US" altLang="en-US" b="1" u="sng" dirty="0">
                <a:latin typeface="Times New Roman" charset="0"/>
              </a:rPr>
              <a:t>ENTICED</a:t>
            </a:r>
            <a:r>
              <a:rPr lang="en-US" altLang="en-US" dirty="0">
                <a:latin typeface="Times New Roman" charset="0"/>
              </a:rPr>
              <a:t> (</a:t>
            </a:r>
            <a:r>
              <a:rPr lang="en-US" altLang="en-US" dirty="0" err="1">
                <a:latin typeface="Times New Roman" charset="0"/>
              </a:rPr>
              <a:t>deleazomenos</a:t>
            </a:r>
            <a:r>
              <a:rPr lang="en-US" altLang="en-US" dirty="0">
                <a:latin typeface="Times New Roman" charset="0"/>
              </a:rPr>
              <a:t>) – to bait a hook, being trapped by using bait, “Getting Hooked”</a:t>
            </a:r>
          </a:p>
          <a:p>
            <a:pPr marL="1143000" lvl="2" indent="-228600">
              <a:buFontTx/>
              <a:buChar char="•"/>
            </a:pPr>
            <a:r>
              <a:rPr lang="en-US" altLang="en-US" i="1" dirty="0">
                <a:latin typeface="Times New Roman" charset="0"/>
              </a:rPr>
              <a:t>1 Tim 3:7 – snare of the devil</a:t>
            </a:r>
          </a:p>
          <a:p>
            <a:pPr marL="1143000" lvl="2" indent="-228600">
              <a:buFontTx/>
              <a:buChar char="•"/>
            </a:pPr>
            <a:r>
              <a:rPr lang="en-US" altLang="en-US" i="1" dirty="0">
                <a:latin typeface="Times New Roman" charset="0"/>
              </a:rPr>
              <a:t>2 Tim 2:26 – the snare of the devil</a:t>
            </a:r>
          </a:p>
          <a:p>
            <a:pPr marL="228600" indent="-228600">
              <a:buFontTx/>
              <a:buChar char="•"/>
            </a:pPr>
            <a:endParaRPr lang="en-US" altLang="en-US" i="1" dirty="0">
              <a:latin typeface="Times New Roman" charset="0"/>
            </a:endParaRPr>
          </a:p>
          <a:p>
            <a:pPr marL="228600" indent="-228600">
              <a:buFontTx/>
              <a:buChar char="•"/>
            </a:pPr>
            <a:r>
              <a:rPr lang="en-US" altLang="en-US" dirty="0">
                <a:latin typeface="Times New Roman" charset="0"/>
              </a:rPr>
              <a:t>The fisherman uses the most attractive sort of bait, the most alluring fly or top water jig to induce the fish to strike.  And like the devil, he knows what bait a certain type of fish like.  If you are fishing for Crappy – you use minnows, if you want Bass – use another kind of bait.</a:t>
            </a:r>
          </a:p>
          <a:p>
            <a:pPr marL="228600" indent="-228600">
              <a:buFontTx/>
              <a:buAutoNum type="arabicPeriod" startAt="2"/>
            </a:pPr>
            <a:endParaRPr lang="en-US" altLang="en-US" dirty="0">
              <a:latin typeface="Times New Roman" charset="0"/>
            </a:endParaRPr>
          </a:p>
          <a:p>
            <a:pPr marL="228600" indent="-228600">
              <a:buFontTx/>
              <a:buChar char="•"/>
            </a:pPr>
            <a:endParaRPr lang="en-US" altLang="en-US" dirty="0">
              <a:latin typeface="Times New Roman" charset="0"/>
            </a:endParaRPr>
          </a:p>
        </p:txBody>
      </p:sp>
    </p:spTree>
    <p:extLst>
      <p:ext uri="{BB962C8B-B14F-4D97-AF65-F5344CB8AC3E}">
        <p14:creationId xmlns:p14="http://schemas.microsoft.com/office/powerpoint/2010/main" val="1540383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6E780439-39FB-5843-835D-444CCE61367E}" type="slidenum">
              <a:rPr lang="en-US" altLang="en-US" sz="1200"/>
              <a:pPr/>
              <a:t>26</a:t>
            </a:fld>
            <a:endParaRPr lang="en-US" altLang="en-US" sz="1200"/>
          </a:p>
        </p:txBody>
      </p:sp>
      <p:sp>
        <p:nvSpPr>
          <p:cNvPr id="51202" name="Rectangle 2"/>
          <p:cNvSpPr>
            <a:spLocks noGrp="1" noRot="1" noChangeAspect="1" noChangeArrowheads="1" noTextEdit="1"/>
          </p:cNvSpPr>
          <p:nvPr>
            <p:ph type="sldImg"/>
          </p:nvPr>
        </p:nvSpPr>
        <p:spPr>
          <a:xfrm>
            <a:off x="377825" y="303213"/>
            <a:ext cx="3359150" cy="1890712"/>
          </a:xfrm>
          <a:ln/>
        </p:spPr>
      </p:sp>
      <p:sp>
        <p:nvSpPr>
          <p:cNvPr id="51203" name="Rectangle 3"/>
          <p:cNvSpPr>
            <a:spLocks noGrp="1" noChangeArrowheads="1"/>
          </p:cNvSpPr>
          <p:nvPr>
            <p:ph type="body" idx="1"/>
          </p:nvPr>
        </p:nvSpPr>
        <p:spPr>
          <a:xfrm>
            <a:off x="609600" y="2268538"/>
            <a:ext cx="5867400" cy="650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a:latin typeface="Times New Roman" charset="0"/>
              </a:rPr>
              <a:t>The word “</a:t>
            </a:r>
            <a:r>
              <a:rPr lang="en-US" altLang="en-US" b="1">
                <a:latin typeface="Times New Roman" charset="0"/>
              </a:rPr>
              <a:t>THEN”</a:t>
            </a:r>
            <a:r>
              <a:rPr lang="en-US" altLang="en-US">
                <a:latin typeface="Times New Roman" charset="0"/>
              </a:rPr>
              <a:t> is very important.  The idea (desire) will not remain in that stage – it will either move forward and express itself or be thrown into oblivion.</a:t>
            </a:r>
          </a:p>
          <a:p>
            <a:pPr marL="228600" indent="-228600">
              <a:lnSpc>
                <a:spcPct val="90000"/>
              </a:lnSpc>
              <a:buFontTx/>
              <a:buAutoNum type="arabicPeriod"/>
            </a:pPr>
            <a:r>
              <a:rPr lang="en-US" altLang="en-US" b="1">
                <a:latin typeface="Times New Roman" charset="0"/>
              </a:rPr>
              <a:t>HAVING CONCDEIVED</a:t>
            </a:r>
            <a:r>
              <a:rPr lang="en-US" altLang="en-US">
                <a:latin typeface="Times New Roman" charset="0"/>
              </a:rPr>
              <a:t> (sullabousa) – together, to take.  It takes two to have a conception (my will and Satan’s will)</a:t>
            </a:r>
          </a:p>
          <a:p>
            <a:pPr marL="228600" indent="-228600">
              <a:lnSpc>
                <a:spcPct val="90000"/>
              </a:lnSpc>
              <a:buFontTx/>
              <a:buAutoNum type="arabicPeriod"/>
            </a:pPr>
            <a:r>
              <a:rPr lang="en-US" altLang="en-US">
                <a:latin typeface="Times New Roman" charset="0"/>
              </a:rPr>
              <a:t>You need money, you conceive of the idea of robbing a C-Store, the desire (Lust is strong) and you carry out your plan – and you SIN.  Eventually, because of your own desire for money – your sin will be the cause of your own DEATH!</a:t>
            </a:r>
          </a:p>
          <a:p>
            <a:pPr marL="228600" indent="-228600">
              <a:lnSpc>
                <a:spcPct val="90000"/>
              </a:lnSpc>
              <a:buFontTx/>
              <a:buAutoNum type="arabicPeriod"/>
            </a:pPr>
            <a:r>
              <a:rPr lang="en-US" altLang="en-US">
                <a:latin typeface="Times New Roman" charset="0"/>
              </a:rPr>
              <a:t>Verse 14 told is the primary agent of the inner desire is the heart (our own desires)</a:t>
            </a:r>
          </a:p>
          <a:p>
            <a:pPr marL="685800" lvl="1" indent="-228600">
              <a:lnSpc>
                <a:spcPct val="90000"/>
              </a:lnSpc>
              <a:buFontTx/>
              <a:buChar char="•"/>
            </a:pPr>
            <a:r>
              <a:rPr lang="en-US" altLang="en-US" i="1">
                <a:latin typeface="Times New Roman" charset="0"/>
              </a:rPr>
              <a:t>Mark 7:20-23 – It is what comes out of a man that defiles man</a:t>
            </a:r>
          </a:p>
          <a:p>
            <a:pPr marL="228600" indent="-228600">
              <a:lnSpc>
                <a:spcPct val="90000"/>
              </a:lnSpc>
              <a:buFontTx/>
              <a:buAutoNum type="arabicPeriod" startAt="4"/>
            </a:pPr>
            <a:r>
              <a:rPr lang="en-US" altLang="en-US" b="1">
                <a:latin typeface="Times New Roman" charset="0"/>
              </a:rPr>
              <a:t>James uses Childbirth to illustrate sin and the process</a:t>
            </a:r>
          </a:p>
          <a:p>
            <a:pPr marL="685800" lvl="1" indent="-228600">
              <a:lnSpc>
                <a:spcPct val="90000"/>
              </a:lnSpc>
              <a:buFontTx/>
              <a:buChar char="•"/>
            </a:pPr>
            <a:r>
              <a:rPr lang="en-US" altLang="en-US">
                <a:latin typeface="Times New Roman" charset="0"/>
              </a:rPr>
              <a:t>Evil desire cannot stay inside us forever. Just like a child, it must some day be born.</a:t>
            </a:r>
          </a:p>
          <a:p>
            <a:pPr marL="685800" lvl="1" indent="-228600">
              <a:lnSpc>
                <a:spcPct val="90000"/>
              </a:lnSpc>
              <a:buFontTx/>
              <a:buChar char="•"/>
            </a:pPr>
            <a:r>
              <a:rPr lang="en-US" altLang="en-US">
                <a:latin typeface="Times New Roman" charset="0"/>
              </a:rPr>
              <a:t>The result of this birth is not a baby – it is DEATH!</a:t>
            </a:r>
          </a:p>
          <a:p>
            <a:pPr marL="228600" indent="-228600">
              <a:lnSpc>
                <a:spcPct val="90000"/>
              </a:lnSpc>
              <a:buFontTx/>
              <a:buAutoNum type="arabicPeriod" startAt="5"/>
            </a:pPr>
            <a:r>
              <a:rPr lang="en-US" altLang="en-US" b="1">
                <a:latin typeface="Times New Roman" charset="0"/>
              </a:rPr>
              <a:t>LUST IS A HARLOT</a:t>
            </a:r>
            <a:r>
              <a:rPr lang="en-US" altLang="en-US">
                <a:latin typeface="Times New Roman" charset="0"/>
              </a:rPr>
              <a:t> -  it conceives, becomes pregnant, when it is allured by the object of its desire</a:t>
            </a:r>
          </a:p>
          <a:p>
            <a:pPr marL="685800" lvl="1" indent="-228600">
              <a:lnSpc>
                <a:spcPct val="90000"/>
              </a:lnSpc>
              <a:buFontTx/>
              <a:buChar char="•"/>
            </a:pPr>
            <a:r>
              <a:rPr lang="en-US" altLang="en-US">
                <a:latin typeface="Times New Roman" charset="0"/>
              </a:rPr>
              <a:t>When we allow our imagination to toy with a forbidden idea (fornication) then we let our defenses down, we then become enticed (lust) and we will commit the act if given the chance.</a:t>
            </a:r>
          </a:p>
          <a:p>
            <a:pPr marL="685800" lvl="1" indent="-228600">
              <a:lnSpc>
                <a:spcPct val="90000"/>
              </a:lnSpc>
              <a:buFontTx/>
              <a:buChar char="•"/>
            </a:pPr>
            <a:r>
              <a:rPr lang="en-US" altLang="en-US" i="1">
                <a:latin typeface="Times New Roman" charset="0"/>
              </a:rPr>
              <a:t>Matt 5:28 – who looks (gazes) on a woman with lust has committed adultery</a:t>
            </a:r>
          </a:p>
          <a:p>
            <a:pPr marL="685800" lvl="1" indent="-228600">
              <a:lnSpc>
                <a:spcPct val="90000"/>
              </a:lnSpc>
              <a:buFontTx/>
              <a:buChar char="•"/>
            </a:pPr>
            <a:r>
              <a:rPr lang="en-US" altLang="en-US" i="1">
                <a:latin typeface="Times New Roman" charset="0"/>
              </a:rPr>
              <a:t>Matt 12:34 – Out of the heart the mouth speaks</a:t>
            </a:r>
          </a:p>
          <a:p>
            <a:pPr marL="685800" lvl="1" indent="-228600">
              <a:lnSpc>
                <a:spcPct val="90000"/>
              </a:lnSpc>
              <a:buFontTx/>
              <a:buChar char="•"/>
            </a:pPr>
            <a:r>
              <a:rPr lang="en-US" altLang="en-US" i="1">
                <a:latin typeface="Times New Roman" charset="0"/>
              </a:rPr>
              <a:t>Matt 15:17-20 – What comes out of the mouth, comes from the heart</a:t>
            </a:r>
          </a:p>
          <a:p>
            <a:pPr marL="685800" lvl="1" indent="-228600">
              <a:lnSpc>
                <a:spcPct val="90000"/>
              </a:lnSpc>
              <a:buFontTx/>
              <a:buChar char="•"/>
            </a:pPr>
            <a:r>
              <a:rPr lang="en-US" altLang="en-US" i="1">
                <a:latin typeface="Times New Roman" charset="0"/>
              </a:rPr>
              <a:t>Jer 17:9 – The heart is deceitful, and wicked</a:t>
            </a:r>
          </a:p>
          <a:p>
            <a:pPr marL="685800" lvl="1" indent="-228600">
              <a:lnSpc>
                <a:spcPct val="90000"/>
              </a:lnSpc>
              <a:buFontTx/>
              <a:buChar char="•"/>
            </a:pPr>
            <a:r>
              <a:rPr lang="en-US" altLang="en-US">
                <a:latin typeface="Times New Roman" charset="0"/>
              </a:rPr>
              <a:t>“</a:t>
            </a:r>
            <a:r>
              <a:rPr lang="en-US" altLang="en-US" b="1" i="1">
                <a:latin typeface="Times New Roman" charset="0"/>
              </a:rPr>
              <a:t>Before the act can be committed, the purpose must be formed in the heart, which takes time, design, and deliberation.  Seduction, theft, drunkenness, injustice, murder…all require design, arrangement, and decision</a:t>
            </a:r>
            <a:r>
              <a:rPr lang="en-US" altLang="en-US">
                <a:latin typeface="Times New Roman" charset="0"/>
              </a:rPr>
              <a:t>. (T. East)</a:t>
            </a:r>
          </a:p>
          <a:p>
            <a:pPr marL="228600" indent="-228600">
              <a:lnSpc>
                <a:spcPct val="90000"/>
              </a:lnSpc>
              <a:buFontTx/>
              <a:buAutoNum type="arabicPeriod" startAt="6"/>
            </a:pPr>
            <a:r>
              <a:rPr lang="en-US" altLang="en-US" b="1">
                <a:latin typeface="Times New Roman" charset="0"/>
              </a:rPr>
              <a:t>FULL GROWN</a:t>
            </a:r>
            <a:r>
              <a:rPr lang="en-US" altLang="en-US">
                <a:latin typeface="Times New Roman" charset="0"/>
              </a:rPr>
              <a:t> (apotelestheisa) full developed, reaching its end, pregnancy period is ending.</a:t>
            </a:r>
          </a:p>
          <a:p>
            <a:pPr marL="228600" indent="-228600">
              <a:lnSpc>
                <a:spcPct val="90000"/>
              </a:lnSpc>
              <a:buFontTx/>
              <a:buAutoNum type="arabicPeriod" startAt="6"/>
            </a:pPr>
            <a:r>
              <a:rPr lang="en-US" altLang="en-US" b="1">
                <a:latin typeface="Times New Roman" charset="0"/>
              </a:rPr>
              <a:t>DEATH </a:t>
            </a:r>
            <a:r>
              <a:rPr lang="en-US" altLang="en-US">
                <a:latin typeface="Times New Roman" charset="0"/>
              </a:rPr>
              <a:t>– (thanatos) – separation from God</a:t>
            </a:r>
          </a:p>
          <a:p>
            <a:pPr marL="685800" lvl="1" indent="-228600">
              <a:lnSpc>
                <a:spcPct val="90000"/>
              </a:lnSpc>
              <a:buFontTx/>
              <a:buChar char="•"/>
            </a:pPr>
            <a:r>
              <a:rPr lang="en-US" altLang="en-US">
                <a:latin typeface="Times New Roman" charset="0"/>
              </a:rPr>
              <a:t>This is spiritual death </a:t>
            </a:r>
          </a:p>
          <a:p>
            <a:pPr marL="685800" lvl="1" indent="-228600">
              <a:lnSpc>
                <a:spcPct val="90000"/>
              </a:lnSpc>
              <a:buFontTx/>
              <a:buChar char="•"/>
            </a:pPr>
            <a:r>
              <a:rPr lang="en-US" altLang="en-US" u="sng">
                <a:latin typeface="Times New Roman" charset="0"/>
              </a:rPr>
              <a:t>It stands in contrast to the CROWN OF LIFE</a:t>
            </a:r>
          </a:p>
          <a:p>
            <a:pPr marL="685800" lvl="1" indent="-228600">
              <a:lnSpc>
                <a:spcPct val="90000"/>
              </a:lnSpc>
              <a:buFontTx/>
              <a:buChar char="•"/>
            </a:pPr>
            <a:r>
              <a:rPr lang="en-US" altLang="en-US" i="1">
                <a:latin typeface="Times New Roman" charset="0"/>
              </a:rPr>
              <a:t>Romans 6:23 – The wages of sin is death</a:t>
            </a:r>
          </a:p>
          <a:p>
            <a:pPr marL="228600" indent="-228600">
              <a:lnSpc>
                <a:spcPct val="90000"/>
              </a:lnSpc>
            </a:pPr>
            <a:r>
              <a:rPr lang="en-US" altLang="en-US">
                <a:latin typeface="Times New Roman" charset="0"/>
              </a:rPr>
              <a:t>8.  </a:t>
            </a:r>
            <a:r>
              <a:rPr lang="en-US" altLang="en-US" b="1">
                <a:latin typeface="Times New Roman" charset="0"/>
              </a:rPr>
              <a:t>BRINGS FORTH</a:t>
            </a:r>
            <a:r>
              <a:rPr lang="en-US" altLang="en-US">
                <a:latin typeface="Times New Roman" charset="0"/>
              </a:rPr>
              <a:t> – a medical term used for unusual or abnormal births.</a:t>
            </a:r>
          </a:p>
        </p:txBody>
      </p:sp>
      <p:sp>
        <p:nvSpPr>
          <p:cNvPr id="51204" name="Text Box 4"/>
          <p:cNvSpPr txBox="1">
            <a:spLocks noChangeArrowheads="1"/>
          </p:cNvSpPr>
          <p:nvPr/>
        </p:nvSpPr>
        <p:spPr bwMode="auto">
          <a:xfrm>
            <a:off x="4038600" y="638175"/>
            <a:ext cx="2581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t>15 –then the desire of the soul</a:t>
            </a:r>
          </a:p>
          <a:p>
            <a:r>
              <a:rPr lang="en-US" altLang="en-US" sz="1200" b="0" i="1"/>
              <a:t> having conceived gives birth to sin</a:t>
            </a:r>
          </a:p>
          <a:p>
            <a:r>
              <a:rPr lang="en-US" altLang="en-US" sz="1200" b="0" i="1"/>
              <a:t> and the sin having been completed</a:t>
            </a:r>
          </a:p>
          <a:p>
            <a:r>
              <a:rPr lang="en-US" altLang="en-US" sz="1200" b="0" i="1"/>
              <a:t> brings forth death.</a:t>
            </a:r>
          </a:p>
        </p:txBody>
      </p:sp>
    </p:spTree>
    <p:extLst>
      <p:ext uri="{BB962C8B-B14F-4D97-AF65-F5344CB8AC3E}">
        <p14:creationId xmlns:p14="http://schemas.microsoft.com/office/powerpoint/2010/main" val="1303455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08A9A00-E817-E64B-99B0-9F4E8EBF7D61}" type="slidenum">
              <a:rPr lang="en-US" altLang="en-US" sz="1200"/>
              <a:pPr/>
              <a:t>27</a:t>
            </a:fld>
            <a:endParaRPr lang="en-US" altLang="en-US" sz="1200"/>
          </a:p>
        </p:txBody>
      </p:sp>
      <p:sp>
        <p:nvSpPr>
          <p:cNvPr id="53250" name="Rectangle 2"/>
          <p:cNvSpPr>
            <a:spLocks noGrp="1" noRot="1" noChangeAspect="1" noChangeArrowheads="1" noTextEdit="1"/>
          </p:cNvSpPr>
          <p:nvPr>
            <p:ph type="sldImg"/>
          </p:nvPr>
        </p:nvSpPr>
        <p:spPr>
          <a:xfrm>
            <a:off x="165100" y="227013"/>
            <a:ext cx="4167188" cy="2344737"/>
          </a:xfrm>
          <a:ln/>
        </p:spPr>
      </p:sp>
      <p:sp>
        <p:nvSpPr>
          <p:cNvPr id="53251" name="Rectangle 3"/>
          <p:cNvSpPr>
            <a:spLocks noGrp="1" noChangeArrowheads="1"/>
          </p:cNvSpPr>
          <p:nvPr>
            <p:ph type="body" idx="1"/>
          </p:nvPr>
        </p:nvSpPr>
        <p:spPr>
          <a:xfrm>
            <a:off x="381000" y="2722563"/>
            <a:ext cx="6096000" cy="5976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a:latin typeface="Times New Roman" charset="0"/>
              </a:rPr>
              <a:t>Temptation begins when one is drawn away from the course of right</a:t>
            </a:r>
          </a:p>
          <a:p>
            <a:pPr marL="228600" indent="-228600">
              <a:lnSpc>
                <a:spcPct val="90000"/>
              </a:lnSpc>
              <a:buFontTx/>
              <a:buAutoNum type="arabicPeriod"/>
            </a:pPr>
            <a:r>
              <a:rPr lang="en-US" altLang="en-US">
                <a:latin typeface="Times New Roman" charset="0"/>
              </a:rPr>
              <a:t>That which prompts us to move from the position of safety and into an area where danger exists, is the enticement (bait) which Satan dangles.</a:t>
            </a:r>
          </a:p>
          <a:p>
            <a:pPr marL="228600" indent="-228600">
              <a:lnSpc>
                <a:spcPct val="90000"/>
              </a:lnSpc>
              <a:buFontTx/>
              <a:buAutoNum type="arabicPeriod"/>
            </a:pPr>
            <a:r>
              <a:rPr lang="en-US" altLang="en-US">
                <a:latin typeface="Times New Roman" charset="0"/>
              </a:rPr>
              <a:t>The lust (hooked) which influences one, conceives in the union between the evil desire and the submission to the desire.</a:t>
            </a:r>
          </a:p>
          <a:p>
            <a:pPr marL="228600" indent="-228600">
              <a:lnSpc>
                <a:spcPct val="90000"/>
              </a:lnSpc>
              <a:buFontTx/>
              <a:buAutoNum type="arabicPeriod"/>
            </a:pPr>
            <a:r>
              <a:rPr lang="en-US" altLang="en-US">
                <a:latin typeface="Times New Roman" charset="0"/>
              </a:rPr>
              <a:t>Sin is born</a:t>
            </a:r>
          </a:p>
          <a:p>
            <a:pPr marL="228600" indent="-228600">
              <a:lnSpc>
                <a:spcPct val="90000"/>
              </a:lnSpc>
              <a:buFontTx/>
              <a:buAutoNum type="arabicPeriod"/>
            </a:pPr>
            <a:r>
              <a:rPr lang="en-US" altLang="en-US">
                <a:latin typeface="Times New Roman" charset="0"/>
              </a:rPr>
              <a:t>This sin grown to full stature</a:t>
            </a:r>
          </a:p>
          <a:p>
            <a:pPr marL="228600" indent="-228600">
              <a:lnSpc>
                <a:spcPct val="90000"/>
              </a:lnSpc>
              <a:buFontTx/>
              <a:buAutoNum type="arabicPeriod"/>
            </a:pPr>
            <a:r>
              <a:rPr lang="en-US" altLang="en-US">
                <a:latin typeface="Times New Roman" charset="0"/>
              </a:rPr>
              <a:t>Produces death</a:t>
            </a:r>
          </a:p>
          <a:p>
            <a:pPr marL="685800" lvl="1" indent="-228600">
              <a:lnSpc>
                <a:spcPct val="90000"/>
              </a:lnSpc>
              <a:buFontTx/>
              <a:buChar char="•"/>
            </a:pPr>
            <a:r>
              <a:rPr lang="en-US" altLang="en-US">
                <a:latin typeface="Times New Roman" charset="0"/>
              </a:rPr>
              <a:t>See a girl – you are where you should not be</a:t>
            </a:r>
          </a:p>
          <a:p>
            <a:pPr marL="685800" lvl="1" indent="-228600">
              <a:lnSpc>
                <a:spcPct val="90000"/>
              </a:lnSpc>
              <a:buFontTx/>
              <a:buChar char="•"/>
            </a:pPr>
            <a:r>
              <a:rPr lang="en-US" altLang="en-US">
                <a:latin typeface="Times New Roman" charset="0"/>
              </a:rPr>
              <a:t>Lust after the girl</a:t>
            </a:r>
          </a:p>
          <a:p>
            <a:pPr marL="685800" lvl="1" indent="-228600">
              <a:lnSpc>
                <a:spcPct val="90000"/>
              </a:lnSpc>
              <a:buFontTx/>
              <a:buChar char="•"/>
            </a:pPr>
            <a:r>
              <a:rPr lang="en-US" altLang="en-US">
                <a:latin typeface="Times New Roman" charset="0"/>
              </a:rPr>
              <a:t>Talk to the girl – flirting</a:t>
            </a:r>
          </a:p>
          <a:p>
            <a:pPr marL="685800" lvl="1" indent="-228600">
              <a:lnSpc>
                <a:spcPct val="90000"/>
              </a:lnSpc>
              <a:buFontTx/>
              <a:buChar char="•"/>
            </a:pPr>
            <a:r>
              <a:rPr lang="en-US" altLang="en-US">
                <a:latin typeface="Times New Roman" charset="0"/>
              </a:rPr>
              <a:t>Sin with the girl.</a:t>
            </a:r>
          </a:p>
          <a:p>
            <a:pPr marL="228600" indent="-228600">
              <a:lnSpc>
                <a:spcPct val="90000"/>
              </a:lnSpc>
            </a:pPr>
            <a:r>
              <a:rPr lang="en-US" altLang="en-US">
                <a:latin typeface="Times New Roman" charset="0"/>
              </a:rPr>
              <a:t>7. SIN OCCURS WHEN WE LET OUR DEFENSES DOWN AND WE ARE DRWAN AWAY FROM WHAT IS SAFE, AND BECOME HOOKED BY OUR EVIL DESRIES.</a:t>
            </a:r>
          </a:p>
          <a:p>
            <a:pPr marL="228600" indent="-228600">
              <a:lnSpc>
                <a:spcPct val="90000"/>
              </a:lnSpc>
              <a:buFontTx/>
              <a:buAutoNum type="arabicPeriod" startAt="8"/>
            </a:pPr>
            <a:r>
              <a:rPr lang="en-US" altLang="en-US">
                <a:latin typeface="Times New Roman" charset="0"/>
              </a:rPr>
              <a:t>Conception occurs after improper union or our desires and yielding our will to that desire.</a:t>
            </a:r>
          </a:p>
          <a:p>
            <a:pPr marL="685800" lvl="1" indent="-228600">
              <a:lnSpc>
                <a:spcPct val="90000"/>
              </a:lnSpc>
              <a:buFontTx/>
              <a:buChar char="•"/>
            </a:pPr>
            <a:r>
              <a:rPr lang="en-US" altLang="en-US">
                <a:latin typeface="Times New Roman" charset="0"/>
              </a:rPr>
              <a:t>James does not say that sin occurred at the moment desire was experienced.</a:t>
            </a:r>
          </a:p>
          <a:p>
            <a:pPr marL="685800" lvl="1" indent="-228600">
              <a:lnSpc>
                <a:spcPct val="90000"/>
              </a:lnSpc>
              <a:buFontTx/>
              <a:buChar char="•"/>
            </a:pPr>
            <a:r>
              <a:rPr lang="en-US" altLang="en-US">
                <a:latin typeface="Times New Roman" charset="0"/>
              </a:rPr>
              <a:t>James seems to place a gap between Lust and Sin</a:t>
            </a:r>
          </a:p>
          <a:p>
            <a:pPr marL="685800" lvl="1" indent="-228600">
              <a:lnSpc>
                <a:spcPct val="90000"/>
              </a:lnSpc>
              <a:buFontTx/>
              <a:buChar char="•"/>
            </a:pPr>
            <a:r>
              <a:rPr lang="en-US" altLang="en-US">
                <a:latin typeface="Times New Roman" charset="0"/>
              </a:rPr>
              <a:t>That at the moment an impure thought enters you mind, it doesn’t mean you have sinned.</a:t>
            </a:r>
          </a:p>
          <a:p>
            <a:pPr marL="685800" lvl="1" indent="-228600">
              <a:lnSpc>
                <a:spcPct val="90000"/>
              </a:lnSpc>
              <a:buFontTx/>
              <a:buChar char="•"/>
            </a:pPr>
            <a:r>
              <a:rPr lang="en-US" altLang="en-US">
                <a:latin typeface="Times New Roman" charset="0"/>
              </a:rPr>
              <a:t>Some have said that you can’t stop evil thoughts from entering you mind, but you do have control as to whether or not you dwell on these thoughts.</a:t>
            </a:r>
          </a:p>
          <a:p>
            <a:pPr marL="1143000" lvl="2" indent="-228600">
              <a:lnSpc>
                <a:spcPct val="90000"/>
              </a:lnSpc>
              <a:buFontTx/>
              <a:buChar char="•"/>
            </a:pPr>
            <a:r>
              <a:rPr lang="en-US" altLang="en-US" i="1">
                <a:latin typeface="Times New Roman" charset="0"/>
              </a:rPr>
              <a:t>2 Tim 2:22 – Flee youthful lust, pursue righteousness</a:t>
            </a:r>
          </a:p>
          <a:p>
            <a:pPr marL="1143000" lvl="2" indent="-228600">
              <a:lnSpc>
                <a:spcPct val="90000"/>
              </a:lnSpc>
              <a:buFontTx/>
              <a:buChar char="•"/>
            </a:pPr>
            <a:r>
              <a:rPr lang="en-US" altLang="en-US" i="1">
                <a:latin typeface="Times New Roman" charset="0"/>
              </a:rPr>
              <a:t>2 Cor 10:5 – Bringing every thought to the obedience of Christ</a:t>
            </a:r>
          </a:p>
          <a:p>
            <a:pPr marL="1143000" lvl="2" indent="-228600">
              <a:lnSpc>
                <a:spcPct val="90000"/>
              </a:lnSpc>
              <a:buFontTx/>
              <a:buChar char="•"/>
            </a:pPr>
            <a:r>
              <a:rPr lang="en-US" altLang="en-US" i="1">
                <a:latin typeface="Times New Roman" charset="0"/>
              </a:rPr>
              <a:t>Phil 4:8 – Think of these things.</a:t>
            </a:r>
          </a:p>
          <a:p>
            <a:pPr marL="228600" indent="-228600">
              <a:lnSpc>
                <a:spcPct val="90000"/>
              </a:lnSpc>
              <a:buFontTx/>
              <a:buChar char="•"/>
            </a:pPr>
            <a:r>
              <a:rPr lang="en-US" altLang="en-US">
                <a:latin typeface="Times New Roman" charset="0"/>
              </a:rPr>
              <a:t>“You can’t stop birds from flying over you, but you can stop them from making a nest in your hair.”</a:t>
            </a:r>
          </a:p>
          <a:p>
            <a:pPr marL="228600" indent="-228600">
              <a:lnSpc>
                <a:spcPct val="90000"/>
              </a:lnSpc>
              <a:buFontTx/>
              <a:buChar char="•"/>
            </a:pPr>
            <a:r>
              <a:rPr lang="en-US" altLang="en-US" b="1">
                <a:latin typeface="Times New Roman" charset="0"/>
              </a:rPr>
              <a:t>ALL THIS MAY BE TRUE BUT BE CAREFUL – GOD DOES NOT GIVE US A TIMETABLE BETWEEN SIN AND LUST</a:t>
            </a:r>
          </a:p>
          <a:p>
            <a:pPr marL="228600" indent="-228600">
              <a:lnSpc>
                <a:spcPct val="90000"/>
              </a:lnSpc>
              <a:buFontTx/>
              <a:buChar char="•"/>
            </a:pPr>
            <a:endParaRPr lang="en-US" altLang="en-US" b="1">
              <a:latin typeface="Times New Roman" charset="0"/>
            </a:endParaRPr>
          </a:p>
          <a:p>
            <a:pPr marL="228600" indent="-228600">
              <a:lnSpc>
                <a:spcPct val="90000"/>
              </a:lnSpc>
              <a:buFontTx/>
              <a:buAutoNum type="arabicPeriod" startAt="8"/>
            </a:pPr>
            <a:endParaRPr lang="en-US" altLang="en-US">
              <a:latin typeface="Times New Roman" charset="0"/>
            </a:endParaRPr>
          </a:p>
        </p:txBody>
      </p:sp>
    </p:spTree>
    <p:extLst>
      <p:ext uri="{BB962C8B-B14F-4D97-AF65-F5344CB8AC3E}">
        <p14:creationId xmlns:p14="http://schemas.microsoft.com/office/powerpoint/2010/main" val="35005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62227F35-E005-2A40-9E0A-AA1F40CF8FA3}" type="slidenum">
              <a:rPr lang="en-US" altLang="en-US" sz="1200"/>
              <a:pPr/>
              <a:t>28</a:t>
            </a:fld>
            <a:endParaRPr lang="en-US" altLang="en-US" sz="1200"/>
          </a:p>
        </p:txBody>
      </p:sp>
      <p:sp>
        <p:nvSpPr>
          <p:cNvPr id="55298" name="Rectangle 2"/>
          <p:cNvSpPr>
            <a:spLocks noGrp="1" noRot="1" noChangeAspect="1" noChangeArrowheads="1" noTextEdit="1"/>
          </p:cNvSpPr>
          <p:nvPr>
            <p:ph type="sldImg"/>
          </p:nvPr>
        </p:nvSpPr>
        <p:spPr>
          <a:xfrm>
            <a:off x="404813" y="681038"/>
            <a:ext cx="6049962" cy="3403600"/>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Char char="•"/>
            </a:pPr>
            <a:endParaRPr lang="en-US" altLang="en-US">
              <a:latin typeface="Times New Roman" charset="0"/>
            </a:endParaRPr>
          </a:p>
          <a:p>
            <a:pPr marL="228600" indent="-228600">
              <a:buFontTx/>
              <a:buAutoNum type="arabicPeriod" startAt="4"/>
            </a:pPr>
            <a:r>
              <a:rPr lang="en-US" altLang="en-US">
                <a:latin typeface="Times New Roman" charset="0"/>
              </a:rPr>
              <a:t>James begins this section with a warning – DO NOT BE DECEIVED.</a:t>
            </a:r>
          </a:p>
          <a:p>
            <a:pPr marL="685800" lvl="1" indent="-228600">
              <a:buFontTx/>
              <a:buChar char="•"/>
            </a:pPr>
            <a:r>
              <a:rPr lang="en-US" altLang="en-US">
                <a:latin typeface="Times New Roman" charset="0"/>
              </a:rPr>
              <a:t>DECEIVED (planasthe) – to err, to wonder, to roam about, to stray from the subject or direct course (it implies a person who is tricked)</a:t>
            </a:r>
          </a:p>
          <a:p>
            <a:pPr marL="228600" indent="-228600"/>
            <a:endParaRPr lang="en-US" altLang="en-US">
              <a:latin typeface="Times New Roman" charset="0"/>
            </a:endParaRPr>
          </a:p>
        </p:txBody>
      </p:sp>
    </p:spTree>
    <p:extLst>
      <p:ext uri="{BB962C8B-B14F-4D97-AF65-F5344CB8AC3E}">
        <p14:creationId xmlns:p14="http://schemas.microsoft.com/office/powerpoint/2010/main" val="521595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294C5A-0B39-4273-A803-4825D79DFA5B}" type="slidenum">
              <a:rPr lang="en-US" smtClean="0"/>
              <a:t>29</a:t>
            </a:fld>
            <a:endParaRPr lang="en-US"/>
          </a:p>
        </p:txBody>
      </p:sp>
    </p:spTree>
    <p:extLst>
      <p:ext uri="{BB962C8B-B14F-4D97-AF65-F5344CB8AC3E}">
        <p14:creationId xmlns:p14="http://schemas.microsoft.com/office/powerpoint/2010/main" val="233924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BE0FC-B4FB-465C-93DA-8741D50D4167}" type="slidenum">
              <a:rPr lang="en-US" smtClean="0"/>
              <a:t>3</a:t>
            </a:fld>
            <a:endParaRPr lang="en-US"/>
          </a:p>
        </p:txBody>
      </p:sp>
    </p:spTree>
    <p:extLst>
      <p:ext uri="{BB962C8B-B14F-4D97-AF65-F5344CB8AC3E}">
        <p14:creationId xmlns:p14="http://schemas.microsoft.com/office/powerpoint/2010/main" val="1245071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02270B76-80CB-DA45-96A4-B151F6223DDD}" type="slidenum">
              <a:rPr lang="en-US" altLang="en-US" sz="1200"/>
              <a:pPr/>
              <a:t>30</a:t>
            </a:fld>
            <a:endParaRPr lang="en-US" altLang="en-US" sz="1200"/>
          </a:p>
        </p:txBody>
      </p:sp>
      <p:sp>
        <p:nvSpPr>
          <p:cNvPr id="57346" name="Rectangle 2"/>
          <p:cNvSpPr>
            <a:spLocks noGrp="1" noRot="1" noChangeAspect="1" noChangeArrowheads="1" noTextEdit="1"/>
          </p:cNvSpPr>
          <p:nvPr>
            <p:ph type="sldImg"/>
          </p:nvPr>
        </p:nvSpPr>
        <p:spPr>
          <a:xfrm>
            <a:off x="195263" y="227013"/>
            <a:ext cx="4030662" cy="2268537"/>
          </a:xfrm>
          <a:ln/>
        </p:spPr>
      </p:sp>
      <p:sp>
        <p:nvSpPr>
          <p:cNvPr id="57347" name="Rectangle 3"/>
          <p:cNvSpPr>
            <a:spLocks noGrp="1" noChangeArrowheads="1"/>
          </p:cNvSpPr>
          <p:nvPr>
            <p:ph type="body" idx="1"/>
          </p:nvPr>
        </p:nvSpPr>
        <p:spPr>
          <a:xfrm>
            <a:off x="533400" y="2647950"/>
            <a:ext cx="5867400" cy="574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latin typeface="Times New Roman" charset="0"/>
              </a:rPr>
              <a:t>James is about to show us that God is the source of only good</a:t>
            </a:r>
          </a:p>
          <a:p>
            <a:pPr marL="228600" indent="-228600">
              <a:buFontTx/>
              <a:buAutoNum type="arabicPeriod"/>
            </a:pPr>
            <a:r>
              <a:rPr lang="en-US" altLang="en-US">
                <a:latin typeface="Times New Roman" charset="0"/>
              </a:rPr>
              <a:t>So far James has dealt with the negative facts concerning God – He is not to be blamed for the desire to do evil – for Temptations.</a:t>
            </a:r>
          </a:p>
          <a:p>
            <a:pPr marL="228600" indent="-228600">
              <a:buFontTx/>
              <a:buAutoNum type="arabicPeriod"/>
            </a:pPr>
            <a:r>
              <a:rPr lang="en-US" altLang="en-US">
                <a:latin typeface="Times New Roman" charset="0"/>
              </a:rPr>
              <a:t>Now James switches to the positive.</a:t>
            </a:r>
          </a:p>
          <a:p>
            <a:pPr marL="685800" lvl="1" indent="-228600">
              <a:buFontTx/>
              <a:buChar char="•"/>
            </a:pPr>
            <a:r>
              <a:rPr lang="en-US" altLang="en-US">
                <a:latin typeface="Times New Roman" charset="0"/>
              </a:rPr>
              <a:t>Not only should we resist sin because of the consequences – DEATH</a:t>
            </a:r>
          </a:p>
          <a:p>
            <a:pPr marL="685800" lvl="1" indent="-228600">
              <a:buFontTx/>
              <a:buChar char="•"/>
            </a:pPr>
            <a:r>
              <a:rPr lang="en-US" altLang="en-US">
                <a:latin typeface="Times New Roman" charset="0"/>
              </a:rPr>
              <a:t>We should resist sin because of the Goodness of God – John 3:16</a:t>
            </a:r>
          </a:p>
          <a:p>
            <a:pPr marL="228600" indent="-228600">
              <a:buFontTx/>
              <a:buAutoNum type="arabicPeriod"/>
            </a:pPr>
            <a:r>
              <a:rPr lang="en-US" altLang="en-US">
                <a:latin typeface="Times New Roman" charset="0"/>
              </a:rPr>
              <a:t>James is trying to help us endure all the trials and temptations we will face.  Since God is not the source of these temptations, what is He the source of?</a:t>
            </a:r>
          </a:p>
        </p:txBody>
      </p:sp>
      <p:sp>
        <p:nvSpPr>
          <p:cNvPr id="57348" name="Text Box 4"/>
          <p:cNvSpPr txBox="1">
            <a:spLocks noChangeArrowheads="1"/>
          </p:cNvSpPr>
          <p:nvPr/>
        </p:nvSpPr>
        <p:spPr bwMode="auto">
          <a:xfrm>
            <a:off x="3717925" y="1243013"/>
            <a:ext cx="11906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Father of lights</a:t>
            </a:r>
          </a:p>
        </p:txBody>
      </p:sp>
      <p:sp>
        <p:nvSpPr>
          <p:cNvPr id="57349" name="Line 5"/>
          <p:cNvSpPr>
            <a:spLocks noChangeShapeType="1"/>
          </p:cNvSpPr>
          <p:nvPr/>
        </p:nvSpPr>
        <p:spPr bwMode="auto">
          <a:xfrm flipH="1">
            <a:off x="2743200" y="1362075"/>
            <a:ext cx="990600" cy="746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0" name="Text Box 6"/>
          <p:cNvSpPr txBox="1">
            <a:spLocks noChangeArrowheads="1"/>
          </p:cNvSpPr>
          <p:nvPr/>
        </p:nvSpPr>
        <p:spPr bwMode="auto">
          <a:xfrm>
            <a:off x="3717925" y="1697038"/>
            <a:ext cx="1019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No Variation</a:t>
            </a:r>
          </a:p>
        </p:txBody>
      </p:sp>
      <p:sp>
        <p:nvSpPr>
          <p:cNvPr id="57351" name="Line 7"/>
          <p:cNvSpPr>
            <a:spLocks noChangeShapeType="1"/>
          </p:cNvSpPr>
          <p:nvPr/>
        </p:nvSpPr>
        <p:spPr bwMode="auto">
          <a:xfrm flipH="1">
            <a:off x="3048000" y="18161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2" name="Text Box 8"/>
          <p:cNvSpPr txBox="1">
            <a:spLocks noChangeArrowheads="1"/>
          </p:cNvSpPr>
          <p:nvPr/>
        </p:nvSpPr>
        <p:spPr bwMode="auto">
          <a:xfrm>
            <a:off x="3717925" y="714375"/>
            <a:ext cx="9128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a:t>Good Gifts</a:t>
            </a:r>
          </a:p>
        </p:txBody>
      </p:sp>
      <p:sp>
        <p:nvSpPr>
          <p:cNvPr id="57353" name="Line 9"/>
          <p:cNvSpPr>
            <a:spLocks noChangeShapeType="1"/>
          </p:cNvSpPr>
          <p:nvPr/>
        </p:nvSpPr>
        <p:spPr bwMode="auto">
          <a:xfrm flipH="1">
            <a:off x="2971800" y="83185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4702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39317234-8550-DE4A-B941-A723B1232294}" type="slidenum">
              <a:rPr lang="en-US" altLang="en-US" sz="1200"/>
              <a:pPr/>
              <a:t>31</a:t>
            </a:fld>
            <a:endParaRPr lang="en-US" altLang="en-US" sz="1200"/>
          </a:p>
        </p:txBody>
      </p:sp>
      <p:sp>
        <p:nvSpPr>
          <p:cNvPr id="59394" name="Rectangle 2"/>
          <p:cNvSpPr>
            <a:spLocks noGrp="1" noRot="1" noChangeAspect="1" noChangeArrowheads="1" noTextEdit="1"/>
          </p:cNvSpPr>
          <p:nvPr>
            <p:ph type="sldImg"/>
          </p:nvPr>
        </p:nvSpPr>
        <p:spPr>
          <a:xfrm>
            <a:off x="404813" y="681038"/>
            <a:ext cx="6049962" cy="34036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726956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627A4E67-611B-EB42-82CD-4E47BEE4B435}" type="slidenum">
              <a:rPr lang="en-US" altLang="en-US" sz="1200"/>
              <a:pPr/>
              <a:t>32</a:t>
            </a:fld>
            <a:endParaRPr lang="en-US" altLang="en-US" sz="1200"/>
          </a:p>
        </p:txBody>
      </p:sp>
      <p:sp>
        <p:nvSpPr>
          <p:cNvPr id="61442" name="Rectangle 2"/>
          <p:cNvSpPr>
            <a:spLocks noGrp="1" noRot="1" noChangeAspect="1" noChangeArrowheads="1" noTextEdit="1"/>
          </p:cNvSpPr>
          <p:nvPr>
            <p:ph type="sldImg"/>
          </p:nvPr>
        </p:nvSpPr>
        <p:spPr>
          <a:xfrm>
            <a:off x="404813" y="681038"/>
            <a:ext cx="6049962" cy="3403600"/>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36465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421806B8-7D13-F446-A14B-16D5D7031995}" type="slidenum">
              <a:rPr lang="en-US" altLang="en-US" sz="1200"/>
              <a:pPr/>
              <a:t>33</a:t>
            </a:fld>
            <a:endParaRPr lang="en-US" altLang="en-US" sz="1200"/>
          </a:p>
        </p:txBody>
      </p:sp>
      <p:sp>
        <p:nvSpPr>
          <p:cNvPr id="63490" name="Rectangle 2"/>
          <p:cNvSpPr>
            <a:spLocks noGrp="1" noRot="1" noChangeAspect="1" noChangeArrowheads="1" noTextEdit="1"/>
          </p:cNvSpPr>
          <p:nvPr>
            <p:ph type="sldImg"/>
          </p:nvPr>
        </p:nvSpPr>
        <p:spPr>
          <a:xfrm>
            <a:off x="404813" y="681038"/>
            <a:ext cx="6049962" cy="34036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61021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294C5A-0B39-4273-A803-4825D79DFA5B}" type="slidenum">
              <a:rPr lang="en-US" smtClean="0"/>
              <a:t>34</a:t>
            </a:fld>
            <a:endParaRPr lang="en-US"/>
          </a:p>
        </p:txBody>
      </p:sp>
    </p:spTree>
    <p:extLst>
      <p:ext uri="{BB962C8B-B14F-4D97-AF65-F5344CB8AC3E}">
        <p14:creationId xmlns:p14="http://schemas.microsoft.com/office/powerpoint/2010/main" val="1323271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294C5A-0B39-4273-A803-4825D79DFA5B}" type="slidenum">
              <a:rPr lang="en-US" smtClean="0"/>
              <a:t>35</a:t>
            </a:fld>
            <a:endParaRPr lang="en-US"/>
          </a:p>
        </p:txBody>
      </p:sp>
    </p:spTree>
    <p:extLst>
      <p:ext uri="{BB962C8B-B14F-4D97-AF65-F5344CB8AC3E}">
        <p14:creationId xmlns:p14="http://schemas.microsoft.com/office/powerpoint/2010/main" val="1622901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294C5A-0B39-4273-A803-4825D79DFA5B}" type="slidenum">
              <a:rPr lang="en-US" smtClean="0"/>
              <a:t>36</a:t>
            </a:fld>
            <a:endParaRPr lang="en-US"/>
          </a:p>
        </p:txBody>
      </p:sp>
    </p:spTree>
    <p:extLst>
      <p:ext uri="{BB962C8B-B14F-4D97-AF65-F5344CB8AC3E}">
        <p14:creationId xmlns:p14="http://schemas.microsoft.com/office/powerpoint/2010/main" val="1853054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EE41073-5FC9-2F4A-BB12-2E5EA2580412}" type="slidenum">
              <a:rPr lang="en-US" altLang="en-US" sz="1200"/>
              <a:pPr/>
              <a:t>37</a:t>
            </a:fld>
            <a:endParaRPr lang="en-US" altLang="en-US" sz="1200"/>
          </a:p>
        </p:txBody>
      </p:sp>
      <p:sp>
        <p:nvSpPr>
          <p:cNvPr id="17410" name="Rectangle 2"/>
          <p:cNvSpPr>
            <a:spLocks noGrp="1" noRot="1" noChangeAspect="1" noChangeArrowheads="1" noTextEdit="1"/>
          </p:cNvSpPr>
          <p:nvPr>
            <p:ph type="sldImg"/>
          </p:nvPr>
        </p:nvSpPr>
        <p:spPr>
          <a:xfrm>
            <a:off x="392113" y="682625"/>
            <a:ext cx="6076950" cy="3419475"/>
          </a:xfrm>
          <a:ln/>
        </p:spPr>
      </p:sp>
      <p:sp>
        <p:nvSpPr>
          <p:cNvPr id="17411" name="Rectangle 3"/>
          <p:cNvSpPr>
            <a:spLocks noGrp="1" noChangeArrowheads="1"/>
          </p:cNvSpPr>
          <p:nvPr>
            <p:ph type="body" idx="1"/>
          </p:nvPr>
        </p:nvSpPr>
        <p:spPr>
          <a:xfrm>
            <a:off x="609600" y="4329113"/>
            <a:ext cx="56388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charset="0"/>
              </a:rPr>
              <a:t>1:2-12 – TRIALS</a:t>
            </a:r>
          </a:p>
          <a:p>
            <a:pPr lvl="1">
              <a:buFontTx/>
              <a:buChar char="•"/>
            </a:pPr>
            <a:r>
              <a:rPr lang="en-US" altLang="en-US">
                <a:latin typeface="Times New Roman" charset="0"/>
              </a:rPr>
              <a:t>Attitude in Trials</a:t>
            </a:r>
          </a:p>
          <a:p>
            <a:pPr lvl="1">
              <a:buFontTx/>
              <a:buChar char="•"/>
            </a:pPr>
            <a:r>
              <a:rPr lang="en-US" altLang="en-US">
                <a:latin typeface="Times New Roman" charset="0"/>
              </a:rPr>
              <a:t>Advantage in Trials</a:t>
            </a:r>
          </a:p>
          <a:p>
            <a:pPr lvl="1">
              <a:buFontTx/>
              <a:buChar char="•"/>
            </a:pPr>
            <a:r>
              <a:rPr lang="en-US" altLang="en-US">
                <a:latin typeface="Times New Roman" charset="0"/>
              </a:rPr>
              <a:t>Assistance in Trials</a:t>
            </a:r>
          </a:p>
          <a:p>
            <a:endParaRPr lang="en-US" altLang="en-US">
              <a:latin typeface="Times New Roman" charset="0"/>
            </a:endParaRPr>
          </a:p>
          <a:p>
            <a:r>
              <a:rPr lang="en-US" altLang="en-US" b="1">
                <a:latin typeface="Times New Roman" charset="0"/>
              </a:rPr>
              <a:t>1:13-18</a:t>
            </a:r>
          </a:p>
          <a:p>
            <a:pPr lvl="1">
              <a:buFontTx/>
              <a:buChar char="•"/>
            </a:pPr>
            <a:r>
              <a:rPr lang="en-US" altLang="en-US">
                <a:latin typeface="Times New Roman" charset="0"/>
              </a:rPr>
              <a:t>Source of Temptations – From our own desires</a:t>
            </a:r>
          </a:p>
          <a:p>
            <a:pPr lvl="1">
              <a:buFontTx/>
              <a:buChar char="•"/>
            </a:pPr>
            <a:r>
              <a:rPr lang="en-US" altLang="en-US">
                <a:latin typeface="Times New Roman" charset="0"/>
              </a:rPr>
              <a:t>Steps in Temptations – Lust, Enticed, Conception = Sin = Death</a:t>
            </a:r>
          </a:p>
          <a:p>
            <a:pPr lvl="1">
              <a:buFontTx/>
              <a:buChar char="•"/>
            </a:pPr>
            <a:r>
              <a:rPr lang="en-US" altLang="en-US">
                <a:latin typeface="Times New Roman" charset="0"/>
              </a:rPr>
              <a:t>Solution for Temptations – Word of Truth.  God gives only good and perfect</a:t>
            </a:r>
          </a:p>
          <a:p>
            <a:endParaRPr lang="en-US" altLang="en-US">
              <a:latin typeface="Times New Roman" charset="0"/>
            </a:endParaRPr>
          </a:p>
          <a:p>
            <a:r>
              <a:rPr lang="en-US" altLang="en-US" b="1">
                <a:latin typeface="Times New Roman" charset="0"/>
              </a:rPr>
              <a:t>1:19-27 (key to how we respond to trials and resist temptations</a:t>
            </a:r>
          </a:p>
          <a:p>
            <a:pPr lvl="1">
              <a:buFontTx/>
              <a:buChar char="•"/>
            </a:pPr>
            <a:r>
              <a:rPr lang="en-US" altLang="en-US">
                <a:latin typeface="Times New Roman" charset="0"/>
              </a:rPr>
              <a:t>Reception of the Word</a:t>
            </a:r>
          </a:p>
          <a:p>
            <a:pPr lvl="1">
              <a:buFontTx/>
              <a:buChar char="•"/>
            </a:pPr>
            <a:r>
              <a:rPr lang="en-US" altLang="en-US">
                <a:latin typeface="Times New Roman" charset="0"/>
              </a:rPr>
              <a:t>Respond to the Word</a:t>
            </a:r>
          </a:p>
          <a:p>
            <a:pPr lvl="1">
              <a:buFontTx/>
              <a:buChar char="•"/>
            </a:pPr>
            <a:r>
              <a:rPr lang="en-US" altLang="en-US">
                <a:latin typeface="Times New Roman" charset="0"/>
              </a:rPr>
              <a:t>Resignation to the Word</a:t>
            </a:r>
          </a:p>
          <a:p>
            <a:endParaRPr lang="en-US" altLang="en-US">
              <a:latin typeface="Times New Roman" charset="0"/>
            </a:endParaRPr>
          </a:p>
        </p:txBody>
      </p:sp>
    </p:spTree>
    <p:extLst>
      <p:ext uri="{BB962C8B-B14F-4D97-AF65-F5344CB8AC3E}">
        <p14:creationId xmlns:p14="http://schemas.microsoft.com/office/powerpoint/2010/main" val="3074353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C945A3F3-539A-41D4-BA5B-B270A7E71B3A}"/>
              </a:ext>
            </a:extLst>
          </p:cNvPr>
          <p:cNvSpPr>
            <a:spLocks noGrp="1" noRot="1" noChangeAspect="1" noTextEdit="1"/>
          </p:cNvSpPr>
          <p:nvPr>
            <p:ph type="sldImg"/>
          </p:nvPr>
        </p:nvSpPr>
        <p:spPr>
          <a:ln/>
        </p:spPr>
      </p:sp>
      <p:sp>
        <p:nvSpPr>
          <p:cNvPr id="20482" name="Notes Placeholder 2">
            <a:extLst>
              <a:ext uri="{FF2B5EF4-FFF2-40B4-BE49-F238E27FC236}">
                <a16:creationId xmlns:a16="http://schemas.microsoft.com/office/drawing/2014/main" id="{D45C7D8A-C086-460F-87EF-A69AB8F1D1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0483" name="Slide Number Placeholder 3">
            <a:extLst>
              <a:ext uri="{FF2B5EF4-FFF2-40B4-BE49-F238E27FC236}">
                <a16:creationId xmlns:a16="http://schemas.microsoft.com/office/drawing/2014/main" id="{3D76322A-FA49-4B3B-99A3-840152383C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9A6074-13A9-4D0E-AD07-93D0429E6654}" type="slidenum">
              <a:rPr lang="en-US" altLang="en-US" smtClean="0"/>
              <a:pPr>
                <a:spcBef>
                  <a:spcPct val="0"/>
                </a:spcBef>
              </a:pPr>
              <a:t>38</a:t>
            </a:fld>
            <a:endParaRPr lang="en-US" altLang="en-US"/>
          </a:p>
        </p:txBody>
      </p:sp>
    </p:spTree>
    <p:extLst>
      <p:ext uri="{BB962C8B-B14F-4D97-AF65-F5344CB8AC3E}">
        <p14:creationId xmlns:p14="http://schemas.microsoft.com/office/powerpoint/2010/main" val="1649382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2644D178-45DA-4337-8978-EF5D57E81696}"/>
              </a:ext>
            </a:extLst>
          </p:cNvPr>
          <p:cNvSpPr>
            <a:spLocks noGrp="1" noRot="1" noChangeAspect="1" noChangeArrowheads="1" noTextEdit="1"/>
          </p:cNvSpPr>
          <p:nvPr>
            <p:ph type="sldImg"/>
          </p:nvPr>
        </p:nvSpPr>
        <p:spPr>
          <a:xfrm>
            <a:off x="403225" y="708025"/>
            <a:ext cx="6284913" cy="3535363"/>
          </a:xfrm>
          <a:solidFill>
            <a:srgbClr val="FFFFFF"/>
          </a:solidFill>
          <a:ln/>
        </p:spPr>
      </p:sp>
      <p:sp>
        <p:nvSpPr>
          <p:cNvPr id="22530" name="Rectangle 3">
            <a:extLst>
              <a:ext uri="{FF2B5EF4-FFF2-40B4-BE49-F238E27FC236}">
                <a16:creationId xmlns:a16="http://schemas.microsoft.com/office/drawing/2014/main" id="{7A8BDEFE-03AC-4C65-915C-09F9B64E0E52}"/>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2349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BE0FC-B4FB-465C-93DA-8741D50D4167}" type="slidenum">
              <a:rPr lang="en-US" smtClean="0"/>
              <a:t>4</a:t>
            </a:fld>
            <a:endParaRPr lang="en-US"/>
          </a:p>
        </p:txBody>
      </p:sp>
    </p:spTree>
    <p:extLst>
      <p:ext uri="{BB962C8B-B14F-4D97-AF65-F5344CB8AC3E}">
        <p14:creationId xmlns:p14="http://schemas.microsoft.com/office/powerpoint/2010/main" val="2883182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EC648DBE-4957-40DF-A6EF-FFF99600773F}"/>
              </a:ext>
            </a:extLst>
          </p:cNvPr>
          <p:cNvSpPr>
            <a:spLocks noGrp="1" noRot="1" noChangeAspect="1" noChangeArrowheads="1" noTextEdit="1"/>
          </p:cNvSpPr>
          <p:nvPr>
            <p:ph type="sldImg"/>
          </p:nvPr>
        </p:nvSpPr>
        <p:spPr>
          <a:xfrm>
            <a:off x="403225" y="708025"/>
            <a:ext cx="6284913" cy="3535363"/>
          </a:xfrm>
          <a:solidFill>
            <a:srgbClr val="FFFFFF"/>
          </a:solidFill>
          <a:ln/>
        </p:spPr>
      </p:sp>
      <p:sp>
        <p:nvSpPr>
          <p:cNvPr id="24578" name="Rectangle 3">
            <a:extLst>
              <a:ext uri="{FF2B5EF4-FFF2-40B4-BE49-F238E27FC236}">
                <a16:creationId xmlns:a16="http://schemas.microsoft.com/office/drawing/2014/main" id="{448BDF24-495D-4C26-963A-FEF4FC1D3984}"/>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57627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6B076AC-B922-4362-85AF-D1197EABDA0B}"/>
              </a:ext>
            </a:extLst>
          </p:cNvPr>
          <p:cNvSpPr>
            <a:spLocks noGrp="1" noRot="1" noChangeAspect="1" noTextEdit="1"/>
          </p:cNvSpPr>
          <p:nvPr>
            <p:ph type="sldImg"/>
          </p:nvPr>
        </p:nvSpPr>
        <p:spPr>
          <a:ln/>
        </p:spPr>
      </p:sp>
      <p:sp>
        <p:nvSpPr>
          <p:cNvPr id="26626" name="Notes Placeholder 2">
            <a:extLst>
              <a:ext uri="{FF2B5EF4-FFF2-40B4-BE49-F238E27FC236}">
                <a16:creationId xmlns:a16="http://schemas.microsoft.com/office/drawing/2014/main" id="{F45BD214-F429-41B9-BCBF-3C35BEFED9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6627" name="Slide Number Placeholder 3">
            <a:extLst>
              <a:ext uri="{FF2B5EF4-FFF2-40B4-BE49-F238E27FC236}">
                <a16:creationId xmlns:a16="http://schemas.microsoft.com/office/drawing/2014/main" id="{9FBB551F-41DF-409B-A469-192C28C299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572791-6A04-4E65-96D4-58F9AA9B4269}" type="slidenum">
              <a:rPr lang="en-US" altLang="en-US" smtClean="0"/>
              <a:pPr>
                <a:spcBef>
                  <a:spcPct val="0"/>
                </a:spcBef>
              </a:pPr>
              <a:t>41</a:t>
            </a:fld>
            <a:endParaRPr lang="en-US" altLang="en-US"/>
          </a:p>
        </p:txBody>
      </p:sp>
    </p:spTree>
    <p:extLst>
      <p:ext uri="{BB962C8B-B14F-4D97-AF65-F5344CB8AC3E}">
        <p14:creationId xmlns:p14="http://schemas.microsoft.com/office/powerpoint/2010/main" val="2087649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CD0AC4D9-821B-48DC-9363-E934CBFB0856}"/>
              </a:ext>
            </a:extLst>
          </p:cNvPr>
          <p:cNvSpPr>
            <a:spLocks noGrp="1" noRot="1" noChangeAspect="1" noTextEdit="1"/>
          </p:cNvSpPr>
          <p:nvPr>
            <p:ph type="sldImg"/>
          </p:nvPr>
        </p:nvSpPr>
        <p:spPr>
          <a:ln/>
        </p:spPr>
      </p:sp>
      <p:sp>
        <p:nvSpPr>
          <p:cNvPr id="28674" name="Notes Placeholder 2">
            <a:extLst>
              <a:ext uri="{FF2B5EF4-FFF2-40B4-BE49-F238E27FC236}">
                <a16:creationId xmlns:a16="http://schemas.microsoft.com/office/drawing/2014/main" id="{1550A0DD-D152-42F1-A489-CBE93E942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8675" name="Slide Number Placeholder 3">
            <a:extLst>
              <a:ext uri="{FF2B5EF4-FFF2-40B4-BE49-F238E27FC236}">
                <a16:creationId xmlns:a16="http://schemas.microsoft.com/office/drawing/2014/main" id="{67CF8C7D-ACFD-445E-BC56-B1F3640E95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A25224-FE71-4DFD-899C-16A9C4544C6E}" type="slidenum">
              <a:rPr lang="en-US" altLang="en-US" smtClean="0"/>
              <a:pPr>
                <a:spcBef>
                  <a:spcPct val="0"/>
                </a:spcBef>
              </a:pPr>
              <a:t>42</a:t>
            </a:fld>
            <a:endParaRPr lang="en-US" altLang="en-US"/>
          </a:p>
        </p:txBody>
      </p:sp>
    </p:spTree>
    <p:extLst>
      <p:ext uri="{BB962C8B-B14F-4D97-AF65-F5344CB8AC3E}">
        <p14:creationId xmlns:p14="http://schemas.microsoft.com/office/powerpoint/2010/main" val="1094069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373CE1C5-7BD3-4DCA-8150-1E871CB03A42}"/>
              </a:ext>
            </a:extLst>
          </p:cNvPr>
          <p:cNvSpPr>
            <a:spLocks noGrp="1" noRot="1" noChangeAspect="1" noTextEdit="1"/>
          </p:cNvSpPr>
          <p:nvPr>
            <p:ph type="sldImg"/>
          </p:nvPr>
        </p:nvSpPr>
        <p:spPr>
          <a:ln/>
        </p:spPr>
      </p:sp>
      <p:sp>
        <p:nvSpPr>
          <p:cNvPr id="30722" name="Notes Placeholder 2">
            <a:extLst>
              <a:ext uri="{FF2B5EF4-FFF2-40B4-BE49-F238E27FC236}">
                <a16:creationId xmlns:a16="http://schemas.microsoft.com/office/drawing/2014/main" id="{043B7235-CA17-4248-A4A4-52BEA31641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0723" name="Slide Number Placeholder 3">
            <a:extLst>
              <a:ext uri="{FF2B5EF4-FFF2-40B4-BE49-F238E27FC236}">
                <a16:creationId xmlns:a16="http://schemas.microsoft.com/office/drawing/2014/main" id="{D0625D62-60AA-499C-B121-695F22E490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03A97B-0408-4751-8615-CC3BFC2D20CB}" type="slidenum">
              <a:rPr lang="en-US" altLang="en-US" smtClean="0"/>
              <a:pPr>
                <a:spcBef>
                  <a:spcPct val="0"/>
                </a:spcBef>
              </a:pPr>
              <a:t>43</a:t>
            </a:fld>
            <a:endParaRPr lang="en-US" altLang="en-US"/>
          </a:p>
        </p:txBody>
      </p:sp>
    </p:spTree>
    <p:extLst>
      <p:ext uri="{BB962C8B-B14F-4D97-AF65-F5344CB8AC3E}">
        <p14:creationId xmlns:p14="http://schemas.microsoft.com/office/powerpoint/2010/main" val="889068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3F3071BA-5E1F-4F78-B4FF-9EEB192F58F3}"/>
              </a:ext>
            </a:extLst>
          </p:cNvPr>
          <p:cNvSpPr>
            <a:spLocks noGrp="1" noRot="1" noChangeAspect="1" noTextEdit="1"/>
          </p:cNvSpPr>
          <p:nvPr>
            <p:ph type="sldImg"/>
          </p:nvPr>
        </p:nvSpPr>
        <p:spPr>
          <a:ln/>
        </p:spPr>
      </p:sp>
      <p:sp>
        <p:nvSpPr>
          <p:cNvPr id="32770" name="Notes Placeholder 2">
            <a:extLst>
              <a:ext uri="{FF2B5EF4-FFF2-40B4-BE49-F238E27FC236}">
                <a16:creationId xmlns:a16="http://schemas.microsoft.com/office/drawing/2014/main" id="{B94333D9-0D9D-47C3-BC7F-98DD3C2149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2771" name="Slide Number Placeholder 3">
            <a:extLst>
              <a:ext uri="{FF2B5EF4-FFF2-40B4-BE49-F238E27FC236}">
                <a16:creationId xmlns:a16="http://schemas.microsoft.com/office/drawing/2014/main" id="{E3B9BFD4-1698-4E58-8D40-1DBDEF012D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0C7806-38B0-425B-AE7D-4D5AEB23E071}" type="slidenum">
              <a:rPr lang="en-US" altLang="en-US" smtClean="0"/>
              <a:pPr>
                <a:spcBef>
                  <a:spcPct val="0"/>
                </a:spcBef>
              </a:pPr>
              <a:t>44</a:t>
            </a:fld>
            <a:endParaRPr lang="en-US" altLang="en-US"/>
          </a:p>
        </p:txBody>
      </p:sp>
    </p:spTree>
    <p:extLst>
      <p:ext uri="{BB962C8B-B14F-4D97-AF65-F5344CB8AC3E}">
        <p14:creationId xmlns:p14="http://schemas.microsoft.com/office/powerpoint/2010/main" val="33125209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76C053FF-C6C3-4FDD-90A1-CC658DD40A4D}"/>
              </a:ext>
            </a:extLst>
          </p:cNvPr>
          <p:cNvSpPr>
            <a:spLocks noGrp="1" noRot="1" noChangeAspect="1" noTextEdit="1"/>
          </p:cNvSpPr>
          <p:nvPr>
            <p:ph type="sldImg"/>
          </p:nvPr>
        </p:nvSpPr>
        <p:spPr>
          <a:ln/>
        </p:spPr>
      </p:sp>
      <p:sp>
        <p:nvSpPr>
          <p:cNvPr id="34818" name="Notes Placeholder 2">
            <a:extLst>
              <a:ext uri="{FF2B5EF4-FFF2-40B4-BE49-F238E27FC236}">
                <a16:creationId xmlns:a16="http://schemas.microsoft.com/office/drawing/2014/main" id="{BB4738B2-EF7C-481B-A1B0-AD9D44D9E6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4819" name="Slide Number Placeholder 3">
            <a:extLst>
              <a:ext uri="{FF2B5EF4-FFF2-40B4-BE49-F238E27FC236}">
                <a16:creationId xmlns:a16="http://schemas.microsoft.com/office/drawing/2014/main" id="{C873B8C1-16F0-472E-BBA4-4677A67C75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BB807E-BA55-4979-AE6F-6B5F3CE98CC3}" type="slidenum">
              <a:rPr lang="en-US" altLang="en-US" smtClean="0"/>
              <a:pPr>
                <a:spcBef>
                  <a:spcPct val="0"/>
                </a:spcBef>
              </a:pPr>
              <a:t>45</a:t>
            </a:fld>
            <a:endParaRPr lang="en-US" altLang="en-US"/>
          </a:p>
        </p:txBody>
      </p:sp>
    </p:spTree>
    <p:extLst>
      <p:ext uri="{BB962C8B-B14F-4D97-AF65-F5344CB8AC3E}">
        <p14:creationId xmlns:p14="http://schemas.microsoft.com/office/powerpoint/2010/main" val="1439866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294C5A-0B39-4273-A803-4825D79DFA5B}" type="slidenum">
              <a:rPr lang="en-US" smtClean="0"/>
              <a:t>46</a:t>
            </a:fld>
            <a:endParaRPr lang="en-US"/>
          </a:p>
        </p:txBody>
      </p:sp>
    </p:spTree>
    <p:extLst>
      <p:ext uri="{BB962C8B-B14F-4D97-AF65-F5344CB8AC3E}">
        <p14:creationId xmlns:p14="http://schemas.microsoft.com/office/powerpoint/2010/main" val="350426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7695E70-8A5A-41BD-B28B-45CD71829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296D82-C534-415F-9E64-F2A704CB4EBF}" type="slidenum">
              <a:rPr lang="en-US" altLang="en-US" smtClean="0"/>
              <a:pPr>
                <a:spcBef>
                  <a:spcPct val="0"/>
                </a:spcBef>
              </a:pPr>
              <a:t>5</a:t>
            </a:fld>
            <a:endParaRPr lang="en-US" altLang="en-US"/>
          </a:p>
        </p:txBody>
      </p:sp>
      <p:sp>
        <p:nvSpPr>
          <p:cNvPr id="18434" name="Rectangle 2">
            <a:extLst>
              <a:ext uri="{FF2B5EF4-FFF2-40B4-BE49-F238E27FC236}">
                <a16:creationId xmlns:a16="http://schemas.microsoft.com/office/drawing/2014/main" id="{C67A363B-F11E-4E28-8FD0-6A898AC34526}"/>
              </a:ext>
            </a:extLst>
          </p:cNvPr>
          <p:cNvSpPr>
            <a:spLocks noGrp="1" noRot="1" noChangeAspect="1" noChangeArrowheads="1" noTextEdit="1"/>
          </p:cNvSpPr>
          <p:nvPr>
            <p:ph type="sldImg"/>
          </p:nvPr>
        </p:nvSpPr>
        <p:spPr>
          <a:xfrm>
            <a:off x="844550" y="708025"/>
            <a:ext cx="4460875" cy="2509838"/>
          </a:xfrm>
          <a:ln/>
        </p:spPr>
      </p:sp>
      <p:sp>
        <p:nvSpPr>
          <p:cNvPr id="18435" name="Rectangle 3">
            <a:extLst>
              <a:ext uri="{FF2B5EF4-FFF2-40B4-BE49-F238E27FC236}">
                <a16:creationId xmlns:a16="http://schemas.microsoft.com/office/drawing/2014/main" id="{B39860B6-86EB-4009-8380-A65F9EC57294}"/>
              </a:ext>
            </a:extLst>
          </p:cNvPr>
          <p:cNvSpPr>
            <a:spLocks noGrp="1" noChangeArrowheads="1"/>
          </p:cNvSpPr>
          <p:nvPr>
            <p:ph type="body" idx="1"/>
          </p:nvPr>
        </p:nvSpPr>
        <p:spPr>
          <a:xfrm>
            <a:off x="550863" y="3297238"/>
            <a:ext cx="6221412" cy="542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Times New Roman" panose="02020603050405020304" pitchFamily="18" charset="0"/>
              </a:rPr>
              <a:t>CHAP 1 - CONFIDENCE</a:t>
            </a:r>
          </a:p>
          <a:p>
            <a:pPr lvl="1">
              <a:buFontTx/>
              <a:buChar char="•"/>
            </a:pPr>
            <a:r>
              <a:rPr lang="en-US" altLang="en-US">
                <a:latin typeface="Times New Roman" panose="02020603050405020304" pitchFamily="18" charset="0"/>
              </a:rPr>
              <a:t>Trials – There are benefits in trials</a:t>
            </a:r>
          </a:p>
          <a:p>
            <a:pPr lvl="1">
              <a:buFontTx/>
              <a:buChar char="•"/>
            </a:pPr>
            <a:r>
              <a:rPr lang="en-US" altLang="en-US">
                <a:latin typeface="Times New Roman" panose="02020603050405020304" pitchFamily="18" charset="0"/>
              </a:rPr>
              <a:t>Temptations – God only gives what is good, Know that</a:t>
            </a:r>
          </a:p>
          <a:p>
            <a:pPr lvl="1">
              <a:buFontTx/>
              <a:buChar char="•"/>
            </a:pPr>
            <a:r>
              <a:rPr lang="en-US" altLang="en-US">
                <a:latin typeface="Times New Roman" panose="02020603050405020304" pitchFamily="18" charset="0"/>
              </a:rPr>
              <a:t>The gospel can “keep your souls saved”</a:t>
            </a:r>
          </a:p>
          <a:p>
            <a:pPr lvl="1">
              <a:buFontTx/>
              <a:buChar char="•"/>
            </a:pPr>
            <a:r>
              <a:rPr lang="en-US" altLang="en-US">
                <a:latin typeface="Times New Roman" panose="02020603050405020304" pitchFamily="18" charset="0"/>
              </a:rPr>
              <a:t>Therefore – you must be doers of the word</a:t>
            </a:r>
          </a:p>
          <a:p>
            <a:r>
              <a:rPr lang="en-US" altLang="en-US" b="1" u="sng">
                <a:latin typeface="Times New Roman" panose="02020603050405020304" pitchFamily="18" charset="0"/>
              </a:rPr>
              <a:t>CHAP 2 – COMPASSION</a:t>
            </a:r>
          </a:p>
          <a:p>
            <a:pPr lvl="1">
              <a:buFontTx/>
              <a:buChar char="•"/>
            </a:pPr>
            <a:r>
              <a:rPr lang="en-US" altLang="en-US">
                <a:latin typeface="Times New Roman" panose="02020603050405020304" pitchFamily="18" charset="0"/>
              </a:rPr>
              <a:t>Showing favoritism is sinful (poor vs rich)</a:t>
            </a:r>
          </a:p>
          <a:p>
            <a:pPr lvl="1">
              <a:buFontTx/>
              <a:buChar char="•"/>
            </a:pPr>
            <a:r>
              <a:rPr lang="en-US" altLang="en-US">
                <a:latin typeface="Times New Roman" panose="02020603050405020304" pitchFamily="18" charset="0"/>
              </a:rPr>
              <a:t>Saving , true faith should move you to action</a:t>
            </a:r>
          </a:p>
          <a:p>
            <a:r>
              <a:rPr lang="en-US" altLang="en-US" b="1" u="sng">
                <a:latin typeface="Times New Roman" panose="02020603050405020304" pitchFamily="18" charset="0"/>
              </a:rPr>
              <a:t>CHAP 3 – CARE</a:t>
            </a:r>
          </a:p>
          <a:p>
            <a:pPr lvl="1">
              <a:buFontTx/>
              <a:buChar char="•"/>
            </a:pPr>
            <a:r>
              <a:rPr lang="en-US" altLang="en-US">
                <a:latin typeface="Times New Roman" panose="02020603050405020304" pitchFamily="18" charset="0"/>
              </a:rPr>
              <a:t>We all need to learn to control our tongues</a:t>
            </a:r>
          </a:p>
          <a:p>
            <a:pPr lvl="1">
              <a:buFontTx/>
              <a:buChar char="•"/>
            </a:pPr>
            <a:r>
              <a:rPr lang="en-US" altLang="en-US">
                <a:latin typeface="Times New Roman" panose="02020603050405020304" pitchFamily="18" charset="0"/>
              </a:rPr>
              <a:t>Practice what you preach</a:t>
            </a:r>
          </a:p>
          <a:p>
            <a:r>
              <a:rPr lang="en-US" altLang="en-US" b="1" u="sng">
                <a:latin typeface="Times New Roman" panose="02020603050405020304" pitchFamily="18" charset="0"/>
              </a:rPr>
              <a:t>CHAP 4 – CONTRITION (REPENTANCE)</a:t>
            </a:r>
          </a:p>
          <a:p>
            <a:pPr lvl="1">
              <a:buFontTx/>
              <a:buChar char="•"/>
            </a:pPr>
            <a:r>
              <a:rPr lang="en-US" altLang="en-US">
                <a:latin typeface="Times New Roman" panose="02020603050405020304" pitchFamily="18" charset="0"/>
              </a:rPr>
              <a:t>Whose will do you seek? You own or God’s</a:t>
            </a:r>
          </a:p>
          <a:p>
            <a:pPr lvl="1">
              <a:buFontTx/>
              <a:buChar char="•"/>
            </a:pPr>
            <a:r>
              <a:rPr lang="en-US" altLang="en-US">
                <a:latin typeface="Times New Roman" panose="02020603050405020304" pitchFamily="18" charset="0"/>
              </a:rPr>
              <a:t>Submit to God, Serve God, Be a Friend of God and not of this world</a:t>
            </a:r>
          </a:p>
          <a:p>
            <a:pPr lvl="1">
              <a:buFontTx/>
              <a:buChar char="•"/>
            </a:pPr>
            <a:r>
              <a:rPr lang="en-US" altLang="en-US">
                <a:latin typeface="Times New Roman" panose="02020603050405020304" pitchFamily="18" charset="0"/>
              </a:rPr>
              <a:t>Draw near to God, Humble yourself to God</a:t>
            </a:r>
          </a:p>
          <a:p>
            <a:r>
              <a:rPr lang="en-US" altLang="en-US" b="1" u="sng">
                <a:latin typeface="Times New Roman" panose="02020603050405020304" pitchFamily="18" charset="0"/>
              </a:rPr>
              <a:t>CHAP 5 – CONCERN</a:t>
            </a:r>
          </a:p>
          <a:p>
            <a:pPr lvl="1">
              <a:buFontTx/>
              <a:buChar char="•"/>
            </a:pPr>
            <a:r>
              <a:rPr lang="en-US" altLang="en-US">
                <a:latin typeface="Times New Roman" panose="02020603050405020304" pitchFamily="18" charset="0"/>
              </a:rPr>
              <a:t>Share in possessions – wealth will rot</a:t>
            </a:r>
          </a:p>
          <a:p>
            <a:pPr lvl="1">
              <a:buFontTx/>
              <a:buChar char="•"/>
            </a:pPr>
            <a:r>
              <a:rPr lang="en-US" altLang="en-US">
                <a:latin typeface="Times New Roman" panose="02020603050405020304" pitchFamily="18" charset="0"/>
              </a:rPr>
              <a:t>Share in patience – Job</a:t>
            </a:r>
          </a:p>
          <a:p>
            <a:pPr lvl="1">
              <a:buFontTx/>
              <a:buChar char="•"/>
            </a:pPr>
            <a:r>
              <a:rPr lang="en-US" altLang="en-US">
                <a:latin typeface="Times New Roman" panose="02020603050405020304" pitchFamily="18" charset="0"/>
              </a:rPr>
              <a:t>Share in prayer</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84EF8967-9268-A045-8461-03C70444D8AE}" type="slidenum">
              <a:rPr lang="en-US" altLang="en-US"/>
              <a:pPr>
                <a:spcBef>
                  <a:spcPct val="0"/>
                </a:spcBef>
              </a:pPr>
              <a:t>6</a:t>
            </a:fld>
            <a:endParaRPr lang="en-US" altLang="en-US"/>
          </a:p>
        </p:txBody>
      </p:sp>
      <p:sp>
        <p:nvSpPr>
          <p:cNvPr id="19458" name="Rectangle 2"/>
          <p:cNvSpPr>
            <a:spLocks noGrp="1" noRot="1" noChangeAspect="1" noChangeArrowheads="1" noTextEdit="1"/>
          </p:cNvSpPr>
          <p:nvPr>
            <p:ph type="sldImg"/>
          </p:nvPr>
        </p:nvSpPr>
        <p:spPr>
          <a:xfrm>
            <a:off x="392113" y="682625"/>
            <a:ext cx="6076950" cy="3419475"/>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71463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7CDD3690-6617-7647-A912-288DDB9EAFC0}" type="slidenum">
              <a:rPr lang="en-US" altLang="en-US"/>
              <a:pPr>
                <a:spcBef>
                  <a:spcPct val="0"/>
                </a:spcBef>
              </a:pPr>
              <a:t>7</a:t>
            </a:fld>
            <a:endParaRPr lang="en-US" altLang="en-US"/>
          </a:p>
        </p:txBody>
      </p:sp>
      <p:sp>
        <p:nvSpPr>
          <p:cNvPr id="66562" name="Rectangle 2"/>
          <p:cNvSpPr>
            <a:spLocks noGrp="1" noRot="1" noChangeAspect="1" noChangeArrowheads="1" noTextEdit="1"/>
          </p:cNvSpPr>
          <p:nvPr>
            <p:ph type="sldImg"/>
          </p:nvPr>
        </p:nvSpPr>
        <p:spPr>
          <a:xfrm>
            <a:off x="392113" y="682625"/>
            <a:ext cx="6076950" cy="3419475"/>
          </a:xfrm>
          <a:ln/>
        </p:spPr>
      </p:sp>
      <p:sp>
        <p:nvSpPr>
          <p:cNvPr id="66563" name="Rectangle 3"/>
          <p:cNvSpPr>
            <a:spLocks noGrp="1" noChangeArrowheads="1"/>
          </p:cNvSpPr>
          <p:nvPr>
            <p:ph type="body" idx="1"/>
          </p:nvPr>
        </p:nvSpPr>
        <p:spPr>
          <a:xfrm>
            <a:off x="944563" y="4479925"/>
            <a:ext cx="5668962" cy="447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r>
              <a:rPr lang="en-US" altLang="en-US" b="1"/>
              <a:t>SURVEY OF JAMES</a:t>
            </a:r>
          </a:p>
          <a:p>
            <a:pPr marL="234950" indent="-234950"/>
            <a:r>
              <a:rPr lang="en-US" altLang="en-US"/>
              <a:t> A.  James develops the theme of the Characteristics of TRUE FAITH.</a:t>
            </a:r>
          </a:p>
          <a:p>
            <a:pPr marL="708025" lvl="1" indent="-234950">
              <a:buFontTx/>
              <a:buChar char="•"/>
            </a:pPr>
            <a:r>
              <a:rPr lang="en-US" altLang="en-US"/>
              <a:t>The purpose of this letter is to challenge his readers (believers) to examine the quality of their daily lives in terms of attitude and actions.</a:t>
            </a:r>
          </a:p>
          <a:p>
            <a:pPr marL="708025" lvl="1" indent="-234950">
              <a:buFontTx/>
              <a:buChar char="•"/>
            </a:pPr>
            <a:endParaRPr lang="en-US" altLang="en-US"/>
          </a:p>
          <a:p>
            <a:pPr marL="234950" indent="-234950">
              <a:buFontTx/>
              <a:buAutoNum type="alphaUcPeriod" startAt="2"/>
            </a:pPr>
            <a:r>
              <a:rPr lang="en-US" altLang="en-US"/>
              <a:t>James gives us the Characteristics of Saving Faith.</a:t>
            </a:r>
          </a:p>
          <a:p>
            <a:pPr marL="234950" indent="-234950">
              <a:buFontTx/>
              <a:buAutoNum type="alphaUcPeriod" startAt="2"/>
            </a:pPr>
            <a:endParaRPr lang="en-US" altLang="en-US"/>
          </a:p>
          <a:p>
            <a:pPr marL="234950" indent="-234950"/>
            <a:r>
              <a:rPr lang="en-US" altLang="en-US"/>
              <a:t>1.  With reference to our attitude toward these trials and temptation, these are the characteristics of faith;</a:t>
            </a:r>
          </a:p>
          <a:p>
            <a:pPr marL="708025" lvl="1" indent="-234950">
              <a:buFontTx/>
              <a:buChar char="•"/>
            </a:pPr>
            <a:r>
              <a:rPr lang="en-US" altLang="en-US"/>
              <a:t>Faith obeys the Word.</a:t>
            </a:r>
          </a:p>
          <a:p>
            <a:pPr marL="708025" lvl="1" indent="-234950">
              <a:buFontTx/>
              <a:buChar char="•"/>
            </a:pPr>
            <a:r>
              <a:rPr lang="en-US" altLang="en-US"/>
              <a:t>Faith removes discrimination.</a:t>
            </a:r>
          </a:p>
          <a:p>
            <a:pPr marL="708025" lvl="1" indent="-234950">
              <a:buFontTx/>
              <a:buChar char="•"/>
            </a:pPr>
            <a:r>
              <a:rPr lang="en-US" altLang="en-US"/>
              <a:t>Faith proves itself by works.</a:t>
            </a:r>
          </a:p>
          <a:p>
            <a:pPr marL="708025" lvl="1" indent="-234950">
              <a:buFontTx/>
              <a:buChar char="•"/>
            </a:pPr>
            <a:r>
              <a:rPr lang="en-US" altLang="en-US"/>
              <a:t>Faith controls the tongue.</a:t>
            </a:r>
          </a:p>
          <a:p>
            <a:pPr marL="708025" lvl="1" indent="-234950">
              <a:buFontTx/>
              <a:buChar char="•"/>
            </a:pPr>
            <a:r>
              <a:rPr lang="en-US" altLang="en-US"/>
              <a:t>Faith produces humility.</a:t>
            </a:r>
          </a:p>
          <a:p>
            <a:pPr marL="708025" lvl="1" indent="-234950">
              <a:buFontTx/>
              <a:buChar char="•"/>
            </a:pPr>
            <a:r>
              <a:rPr lang="en-US" altLang="en-US"/>
              <a:t>Faith produces dependence on God</a:t>
            </a:r>
          </a:p>
          <a:p>
            <a:pPr marL="708025" lvl="1" indent="-234950">
              <a:buFontTx/>
              <a:buChar char="•"/>
            </a:pPr>
            <a:endParaRPr lang="en-US" altLang="en-US"/>
          </a:p>
          <a:p>
            <a:pPr marL="234950" indent="-234950"/>
            <a:r>
              <a:rPr lang="en-US" altLang="en-US"/>
              <a:t>2.  If your faith does not have these characteristics, then it is not a saving faith!</a:t>
            </a:r>
          </a:p>
        </p:txBody>
      </p:sp>
    </p:spTree>
    <p:extLst>
      <p:ext uri="{BB962C8B-B14F-4D97-AF65-F5344CB8AC3E}">
        <p14:creationId xmlns:p14="http://schemas.microsoft.com/office/powerpoint/2010/main" val="143141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CC1EDCC-54C6-9A4A-B158-484F685B6C8B}" type="slidenum">
              <a:rPr lang="en-US" altLang="en-US" sz="1200"/>
              <a:pPr/>
              <a:t>8</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09600" y="4329113"/>
            <a:ext cx="56388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charset="0"/>
              </a:rPr>
              <a:t>1:2-12 – TRIALS</a:t>
            </a:r>
          </a:p>
          <a:p>
            <a:pPr lvl="1">
              <a:buFontTx/>
              <a:buChar char="•"/>
            </a:pPr>
            <a:r>
              <a:rPr lang="en-US" altLang="en-US">
                <a:latin typeface="Times New Roman" charset="0"/>
              </a:rPr>
              <a:t>Attitude in Trials</a:t>
            </a:r>
          </a:p>
          <a:p>
            <a:pPr lvl="1">
              <a:buFontTx/>
              <a:buChar char="•"/>
            </a:pPr>
            <a:r>
              <a:rPr lang="en-US" altLang="en-US">
                <a:latin typeface="Times New Roman" charset="0"/>
              </a:rPr>
              <a:t>Advantage in Trials</a:t>
            </a:r>
          </a:p>
          <a:p>
            <a:pPr lvl="1">
              <a:buFontTx/>
              <a:buChar char="•"/>
            </a:pPr>
            <a:r>
              <a:rPr lang="en-US" altLang="en-US">
                <a:latin typeface="Times New Roman" charset="0"/>
              </a:rPr>
              <a:t>Assistance in Trials</a:t>
            </a:r>
          </a:p>
          <a:p>
            <a:endParaRPr lang="en-US" altLang="en-US">
              <a:latin typeface="Times New Roman" charset="0"/>
            </a:endParaRPr>
          </a:p>
          <a:p>
            <a:r>
              <a:rPr lang="en-US" altLang="en-US" b="1">
                <a:latin typeface="Times New Roman" charset="0"/>
              </a:rPr>
              <a:t>1:13-18</a:t>
            </a:r>
          </a:p>
          <a:p>
            <a:pPr lvl="1">
              <a:buFontTx/>
              <a:buChar char="•"/>
            </a:pPr>
            <a:r>
              <a:rPr lang="en-US" altLang="en-US">
                <a:latin typeface="Times New Roman" charset="0"/>
              </a:rPr>
              <a:t>Source of Temptations – From our own desires</a:t>
            </a:r>
          </a:p>
          <a:p>
            <a:pPr lvl="1">
              <a:buFontTx/>
              <a:buChar char="•"/>
            </a:pPr>
            <a:r>
              <a:rPr lang="en-US" altLang="en-US">
                <a:latin typeface="Times New Roman" charset="0"/>
              </a:rPr>
              <a:t>Steps in Temptations – Lust, Enticed, Conception = Sin = Death</a:t>
            </a:r>
          </a:p>
          <a:p>
            <a:pPr lvl="1">
              <a:buFontTx/>
              <a:buChar char="•"/>
            </a:pPr>
            <a:r>
              <a:rPr lang="en-US" altLang="en-US">
                <a:latin typeface="Times New Roman" charset="0"/>
              </a:rPr>
              <a:t>Solution for Temptations – Word of Truth.  God gives only good and perfect</a:t>
            </a:r>
          </a:p>
          <a:p>
            <a:endParaRPr lang="en-US" altLang="en-US">
              <a:latin typeface="Times New Roman" charset="0"/>
            </a:endParaRPr>
          </a:p>
          <a:p>
            <a:r>
              <a:rPr lang="en-US" altLang="en-US" b="1">
                <a:latin typeface="Times New Roman" charset="0"/>
              </a:rPr>
              <a:t>1:19-27 (key to how we respond to trials and resist temptations</a:t>
            </a:r>
          </a:p>
          <a:p>
            <a:pPr lvl="1">
              <a:buFontTx/>
              <a:buChar char="•"/>
            </a:pPr>
            <a:r>
              <a:rPr lang="en-US" altLang="en-US">
                <a:latin typeface="Times New Roman" charset="0"/>
              </a:rPr>
              <a:t>Reception of the Word</a:t>
            </a:r>
          </a:p>
          <a:p>
            <a:pPr lvl="1">
              <a:buFontTx/>
              <a:buChar char="•"/>
            </a:pPr>
            <a:r>
              <a:rPr lang="en-US" altLang="en-US">
                <a:latin typeface="Times New Roman" charset="0"/>
              </a:rPr>
              <a:t>Respond to the Word</a:t>
            </a:r>
          </a:p>
          <a:p>
            <a:pPr lvl="1">
              <a:buFontTx/>
              <a:buChar char="•"/>
            </a:pPr>
            <a:r>
              <a:rPr lang="en-US" altLang="en-US">
                <a:latin typeface="Times New Roman" charset="0"/>
              </a:rPr>
              <a:t>Resignation to the Word</a:t>
            </a:r>
          </a:p>
          <a:p>
            <a:endParaRPr lang="en-US" altLang="en-US">
              <a:latin typeface="Times New Roman" charset="0"/>
            </a:endParaRPr>
          </a:p>
        </p:txBody>
      </p:sp>
    </p:spTree>
    <p:extLst>
      <p:ext uri="{BB962C8B-B14F-4D97-AF65-F5344CB8AC3E}">
        <p14:creationId xmlns:p14="http://schemas.microsoft.com/office/powerpoint/2010/main" val="160002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9</a:t>
            </a:fld>
            <a:endParaRPr lang="en-US" altLang="en-US" sz="1200"/>
          </a:p>
        </p:txBody>
      </p:sp>
      <p:sp>
        <p:nvSpPr>
          <p:cNvPr id="23554" name="Rectangle 2"/>
          <p:cNvSpPr>
            <a:spLocks noGrp="1" noRot="1" noChangeAspect="1" noChangeArrowheads="1" noTextEdit="1"/>
          </p:cNvSpPr>
          <p:nvPr>
            <p:ph type="sldImg"/>
          </p:nvPr>
        </p:nvSpPr>
        <p:spPr>
          <a:xfrm>
            <a:off x="492125" y="169863"/>
            <a:ext cx="3282950" cy="1847850"/>
          </a:xfrm>
          <a:ln/>
        </p:spPr>
      </p:sp>
      <p:sp>
        <p:nvSpPr>
          <p:cNvPr id="23555" name="Rectangle 3"/>
          <p:cNvSpPr>
            <a:spLocks noGrp="1" noChangeArrowheads="1"/>
          </p:cNvSpPr>
          <p:nvPr>
            <p:ph type="body" idx="1"/>
          </p:nvPr>
        </p:nvSpPr>
        <p:spPr>
          <a:xfrm>
            <a:off x="533400" y="2017713"/>
            <a:ext cx="5943600" cy="669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b="1" u="sng">
                <a:solidFill>
                  <a:srgbClr val="FF0000"/>
                </a:solidFill>
                <a:latin typeface="Times New Roman" charset="0"/>
              </a:rPr>
              <a:t>JOY </a:t>
            </a:r>
            <a:r>
              <a:rPr lang="en-US" altLang="en-US">
                <a:latin typeface="Times New Roman" charset="0"/>
              </a:rPr>
              <a:t>- James begins with “pasa” meaning ALL, ENTIRELY, AND COMPLETELY.  It must agree with the noun following it (JOY) – Meaning the totality of all things</a:t>
            </a:r>
          </a:p>
          <a:p>
            <a:pPr marL="685800" lvl="1" indent="-228600">
              <a:lnSpc>
                <a:spcPct val="90000"/>
              </a:lnSpc>
              <a:buFontTx/>
              <a:buChar char="•"/>
            </a:pPr>
            <a:r>
              <a:rPr lang="en-US" altLang="en-US">
                <a:latin typeface="Times New Roman" charset="0"/>
              </a:rPr>
              <a:t>We should not divide our experiences in to pleasant and unpleasant things</a:t>
            </a:r>
          </a:p>
          <a:p>
            <a:pPr marL="685800" lvl="1" indent="-228600">
              <a:lnSpc>
                <a:spcPct val="90000"/>
              </a:lnSpc>
              <a:buFontTx/>
              <a:buChar char="•"/>
            </a:pPr>
            <a:r>
              <a:rPr lang="en-US" altLang="en-US">
                <a:latin typeface="Times New Roman" charset="0"/>
              </a:rPr>
              <a:t>1 Peter 1:6-8 – rejoice even though you have been grieved – to test your faith.</a:t>
            </a:r>
          </a:p>
          <a:p>
            <a:pPr marL="685800" lvl="1" indent="-228600">
              <a:lnSpc>
                <a:spcPct val="90000"/>
              </a:lnSpc>
              <a:buFontTx/>
              <a:buChar char="•"/>
            </a:pPr>
            <a:r>
              <a:rPr lang="en-US" altLang="en-US">
                <a:latin typeface="Times New Roman" charset="0"/>
              </a:rPr>
              <a:t>JOY (chara) means delighted, pleased with something</a:t>
            </a:r>
          </a:p>
          <a:p>
            <a:pPr marL="685800" lvl="1" indent="-228600">
              <a:lnSpc>
                <a:spcPct val="90000"/>
              </a:lnSpc>
              <a:buFontTx/>
              <a:buChar char="•"/>
            </a:pPr>
            <a:r>
              <a:rPr lang="en-US" altLang="en-US">
                <a:latin typeface="Times New Roman" charset="0"/>
              </a:rPr>
              <a:t>James does NOT say to be joyous “FOR” trials, but “IN” trials.</a:t>
            </a:r>
          </a:p>
          <a:p>
            <a:pPr marL="685800" lvl="1" indent="-228600">
              <a:lnSpc>
                <a:spcPct val="90000"/>
              </a:lnSpc>
              <a:buFontTx/>
              <a:buChar char="•"/>
            </a:pPr>
            <a:r>
              <a:rPr lang="en-US" altLang="en-US">
                <a:latin typeface="Times New Roman" charset="0"/>
              </a:rPr>
              <a:t>The JOY comes after the victory is won.</a:t>
            </a:r>
          </a:p>
          <a:p>
            <a:pPr marL="685800" lvl="1" indent="-228600">
              <a:lnSpc>
                <a:spcPct val="90000"/>
              </a:lnSpc>
              <a:buFontTx/>
              <a:buChar char="•"/>
            </a:pPr>
            <a:r>
              <a:rPr lang="en-US" altLang="en-US">
                <a:latin typeface="Times New Roman" charset="0"/>
              </a:rPr>
              <a:t>We should not look at life and say “How do I keep from falling into various trials?”, but rather “How can I overcome these trials when I fall in to them?”</a:t>
            </a:r>
          </a:p>
          <a:p>
            <a:pPr marL="228600" indent="-228600">
              <a:lnSpc>
                <a:spcPct val="90000"/>
              </a:lnSpc>
              <a:buFontTx/>
              <a:buAutoNum type="arabicPeriod" startAt="2"/>
            </a:pPr>
            <a:r>
              <a:rPr lang="en-US" altLang="en-US" b="1">
                <a:solidFill>
                  <a:srgbClr val="FF0000"/>
                </a:solidFill>
                <a:latin typeface="Times New Roman" charset="0"/>
              </a:rPr>
              <a:t>COUNT IT</a:t>
            </a:r>
            <a:r>
              <a:rPr lang="en-US" altLang="en-US">
                <a:latin typeface="Times New Roman" charset="0"/>
              </a:rPr>
              <a:t> (heegeesasthe) – an internal attitude to think forward.  Consider, regard, to place value on, deem it.  Present Indicative Tense – To lead the way, to go before</a:t>
            </a:r>
          </a:p>
          <a:p>
            <a:pPr marL="685800" lvl="1" indent="-228600">
              <a:lnSpc>
                <a:spcPct val="90000"/>
              </a:lnSpc>
              <a:buFontTx/>
              <a:buChar char="•"/>
            </a:pPr>
            <a:r>
              <a:rPr lang="en-US" altLang="en-US">
                <a:latin typeface="Times New Roman" charset="0"/>
              </a:rPr>
              <a:t>Psa 30:5 – weeping endures for a night, but joy comes by morning.</a:t>
            </a:r>
          </a:p>
          <a:p>
            <a:pPr marL="1143000" lvl="2" indent="-228600">
              <a:lnSpc>
                <a:spcPct val="90000"/>
              </a:lnSpc>
              <a:buFontTx/>
              <a:buChar char="•"/>
            </a:pPr>
            <a:r>
              <a:rPr lang="en-US" altLang="en-US">
                <a:latin typeface="Times New Roman" charset="0"/>
              </a:rPr>
              <a:t>The sun seems to bring relief</a:t>
            </a:r>
          </a:p>
          <a:p>
            <a:pPr marL="685800" lvl="1" indent="-228600">
              <a:lnSpc>
                <a:spcPct val="90000"/>
              </a:lnSpc>
              <a:buFontTx/>
              <a:buChar char="•"/>
            </a:pPr>
            <a:r>
              <a:rPr lang="en-US" altLang="en-US">
                <a:latin typeface="Times New Roman" charset="0"/>
              </a:rPr>
              <a:t>Matt 5:11-12 – Your reward is in heaven.</a:t>
            </a:r>
          </a:p>
          <a:p>
            <a:pPr marL="685800" lvl="1" indent="-228600">
              <a:lnSpc>
                <a:spcPct val="90000"/>
              </a:lnSpc>
              <a:buFontTx/>
              <a:buChar char="•"/>
            </a:pPr>
            <a:r>
              <a:rPr lang="en-US" altLang="en-US">
                <a:latin typeface="Times New Roman" charset="0"/>
              </a:rPr>
              <a:t>Heb 12:2 – “Jesus … the joy was set before Him endured the cross.</a:t>
            </a:r>
          </a:p>
          <a:p>
            <a:pPr marL="1143000" lvl="2" indent="-228600">
              <a:lnSpc>
                <a:spcPct val="90000"/>
              </a:lnSpc>
              <a:buFontTx/>
              <a:buChar char="•"/>
            </a:pPr>
            <a:r>
              <a:rPr lang="en-US" altLang="en-US">
                <a:latin typeface="Times New Roman" charset="0"/>
              </a:rPr>
              <a:t>Was the cross joyful? – Jesus was able to get through the trial by looking forward (counting on it!)</a:t>
            </a:r>
          </a:p>
          <a:p>
            <a:pPr marL="228600" indent="-228600">
              <a:lnSpc>
                <a:spcPct val="90000"/>
              </a:lnSpc>
              <a:buFontTx/>
              <a:buAutoNum type="arabicPeriod" startAt="2"/>
            </a:pPr>
            <a:r>
              <a:rPr lang="en-US" altLang="en-US" b="1">
                <a:solidFill>
                  <a:srgbClr val="FF0000"/>
                </a:solidFill>
                <a:latin typeface="Times New Roman" charset="0"/>
              </a:rPr>
              <a:t>TRIALS</a:t>
            </a:r>
            <a:r>
              <a:rPr lang="en-US" altLang="en-US">
                <a:latin typeface="Times New Roman" charset="0"/>
              </a:rPr>
              <a:t> (peirasmos) – a putting to the test, proving, proof, attempt, experience</a:t>
            </a:r>
          </a:p>
          <a:p>
            <a:pPr marL="685800" lvl="1" indent="-228600">
              <a:lnSpc>
                <a:spcPct val="90000"/>
              </a:lnSpc>
              <a:buFontTx/>
              <a:buChar char="•"/>
            </a:pPr>
            <a:r>
              <a:rPr lang="en-US" altLang="en-US">
                <a:latin typeface="Times New Roman" charset="0"/>
              </a:rPr>
              <a:t>These are not temptations (vs 13ff), these are external forces upon us.  </a:t>
            </a:r>
          </a:p>
          <a:p>
            <a:pPr marL="685800" lvl="1" indent="-228600">
              <a:lnSpc>
                <a:spcPct val="90000"/>
              </a:lnSpc>
              <a:buFontTx/>
              <a:buChar char="•"/>
            </a:pPr>
            <a:r>
              <a:rPr lang="en-US" altLang="en-US">
                <a:latin typeface="Times New Roman" charset="0"/>
              </a:rPr>
              <a:t>Trials give us experience</a:t>
            </a:r>
          </a:p>
          <a:p>
            <a:pPr marL="228600" indent="-228600">
              <a:lnSpc>
                <a:spcPct val="90000"/>
              </a:lnSpc>
              <a:buFontTx/>
              <a:buAutoNum type="arabicPeriod" startAt="4"/>
            </a:pPr>
            <a:r>
              <a:rPr lang="en-US" altLang="en-US" b="1">
                <a:solidFill>
                  <a:srgbClr val="FF0000"/>
                </a:solidFill>
                <a:latin typeface="Times New Roman" charset="0"/>
              </a:rPr>
              <a:t>FALL INTO</a:t>
            </a:r>
            <a:r>
              <a:rPr lang="en-US" altLang="en-US">
                <a:latin typeface="Times New Roman" charset="0"/>
              </a:rPr>
              <a:t> (peripeseete) – to fall around, to fall upon, to fall aside</a:t>
            </a:r>
          </a:p>
          <a:p>
            <a:pPr marL="685800" lvl="1" indent="-228600">
              <a:lnSpc>
                <a:spcPct val="90000"/>
              </a:lnSpc>
              <a:buFontTx/>
              <a:buChar char="•"/>
            </a:pPr>
            <a:r>
              <a:rPr lang="en-US" altLang="en-US">
                <a:latin typeface="Times New Roman" charset="0"/>
              </a:rPr>
              <a:t>We can not avoid them, that is why James uses the adverb “when” and not “if”</a:t>
            </a:r>
          </a:p>
          <a:p>
            <a:pPr marL="685800" lvl="1" indent="-228600">
              <a:lnSpc>
                <a:spcPct val="90000"/>
              </a:lnSpc>
              <a:buFontTx/>
              <a:buChar char="•"/>
            </a:pPr>
            <a:r>
              <a:rPr lang="en-US" altLang="en-US">
                <a:latin typeface="Times New Roman" charset="0"/>
              </a:rPr>
              <a:t>Matt 10:22-23 – hated by all, but he who endures will be saved</a:t>
            </a:r>
          </a:p>
          <a:p>
            <a:pPr marL="685800" lvl="1" indent="-228600">
              <a:lnSpc>
                <a:spcPct val="90000"/>
              </a:lnSpc>
              <a:buFontTx/>
              <a:buChar char="•"/>
            </a:pPr>
            <a:r>
              <a:rPr lang="en-US" altLang="en-US">
                <a:latin typeface="Times New Roman" charset="0"/>
              </a:rPr>
              <a:t>John 16:33 – In me you have peace, in the world you have tribulation</a:t>
            </a:r>
          </a:p>
          <a:p>
            <a:pPr marL="685800" lvl="1" indent="-228600">
              <a:lnSpc>
                <a:spcPct val="90000"/>
              </a:lnSpc>
              <a:buFontTx/>
              <a:buChar char="•"/>
            </a:pPr>
            <a:r>
              <a:rPr lang="en-US" altLang="en-US">
                <a:latin typeface="Times New Roman" charset="0"/>
              </a:rPr>
              <a:t>2 Tim 3:12 – If you desire to live godly, you will suffer persecution</a:t>
            </a:r>
          </a:p>
          <a:p>
            <a:pPr marL="228600" indent="-228600">
              <a:lnSpc>
                <a:spcPct val="90000"/>
              </a:lnSpc>
              <a:buFontTx/>
              <a:buAutoNum type="arabicPeriod" startAt="4"/>
            </a:pPr>
            <a:r>
              <a:rPr lang="en-US" altLang="en-US" b="1">
                <a:solidFill>
                  <a:srgbClr val="FF0000"/>
                </a:solidFill>
                <a:latin typeface="Times New Roman" charset="0"/>
              </a:rPr>
              <a:t>VARIOUS TRIALS</a:t>
            </a:r>
            <a:r>
              <a:rPr lang="en-US" altLang="en-US">
                <a:latin typeface="Times New Roman" charset="0"/>
              </a:rPr>
              <a:t> – multicolored, meaning the different trials we are faced with.</a:t>
            </a:r>
          </a:p>
          <a:p>
            <a:pPr marL="685800" lvl="1" indent="-228600">
              <a:lnSpc>
                <a:spcPct val="90000"/>
              </a:lnSpc>
              <a:buFontTx/>
              <a:buAutoNum type="arabicPeriod"/>
            </a:pPr>
            <a:r>
              <a:rPr lang="en-US" altLang="en-US">
                <a:latin typeface="Times New Roman" charset="0"/>
              </a:rPr>
              <a:t>Just when you think you have had it bad, just look around you and I promise someone has it worse.</a:t>
            </a:r>
          </a:p>
          <a:p>
            <a:pPr marL="228600" indent="-228600">
              <a:lnSpc>
                <a:spcPct val="90000"/>
              </a:lnSpc>
              <a:buFontTx/>
              <a:buAutoNum type="arabicPeriod" startAt="4"/>
            </a:pPr>
            <a:r>
              <a:rPr lang="en-US" altLang="en-US">
                <a:latin typeface="Times New Roman" charset="0"/>
              </a:rPr>
              <a:t>Place in the </a:t>
            </a:r>
            <a:r>
              <a:rPr lang="en-US" altLang="en-US" b="1" u="sng">
                <a:latin typeface="Times New Roman" charset="0"/>
              </a:rPr>
              <a:t>Hudson River</a:t>
            </a:r>
            <a:r>
              <a:rPr lang="en-US" altLang="en-US">
                <a:latin typeface="Times New Roman" charset="0"/>
              </a:rPr>
              <a:t> where it looks like you will wreck against the rocks, but all of a sudden, as you enter the shadow of a mountain, an opening appears and you pass in to a grand and beautiful bay.</a:t>
            </a:r>
          </a:p>
          <a:p>
            <a:pPr marL="228600" indent="-228600">
              <a:lnSpc>
                <a:spcPct val="90000"/>
              </a:lnSpc>
              <a:buFontTx/>
              <a:buAutoNum type="arabicPeriod" startAt="2"/>
            </a:pPr>
            <a:endParaRPr lang="en-US" altLang="en-US">
              <a:latin typeface="Times New Roman" charset="0"/>
            </a:endParaRPr>
          </a:p>
          <a:p>
            <a:pPr marL="228600" indent="-228600">
              <a:lnSpc>
                <a:spcPct val="90000"/>
              </a:lnSpc>
              <a:buFontTx/>
              <a:buAutoNum type="arabicPeriod"/>
            </a:pPr>
            <a:endParaRPr lang="en-US" altLang="en-US">
              <a:latin typeface="Times New Roman" charset="0"/>
            </a:endParaRPr>
          </a:p>
        </p:txBody>
      </p:sp>
      <p:sp>
        <p:nvSpPr>
          <p:cNvPr id="23556" name="Text Box 4"/>
          <p:cNvSpPr txBox="1">
            <a:spLocks noChangeArrowheads="1"/>
          </p:cNvSpPr>
          <p:nvPr/>
        </p:nvSpPr>
        <p:spPr bwMode="auto">
          <a:xfrm>
            <a:off x="3505200" y="477838"/>
            <a:ext cx="278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1:2 – My brethren, count it all joy when</a:t>
            </a:r>
          </a:p>
          <a:p>
            <a:r>
              <a:rPr lang="en-US" altLang="en-US" sz="1200" b="0" i="1">
                <a:solidFill>
                  <a:srgbClr val="FF0000"/>
                </a:solidFill>
              </a:rPr>
              <a:t> you fall into various trials.”</a:t>
            </a:r>
          </a:p>
        </p:txBody>
      </p:sp>
    </p:spTree>
    <p:extLst>
      <p:ext uri="{BB962C8B-B14F-4D97-AF65-F5344CB8AC3E}">
        <p14:creationId xmlns:p14="http://schemas.microsoft.com/office/powerpoint/2010/main" val="42423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A5A1-0EB6-C7F3-74E4-48B994ED5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98E5F-E123-BD4C-FFC1-FD3E8A384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6AB038-770A-1050-CAC0-22130A0844A8}"/>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5" name="Footer Placeholder 4">
            <a:extLst>
              <a:ext uri="{FF2B5EF4-FFF2-40B4-BE49-F238E27FC236}">
                <a16:creationId xmlns:a16="http://schemas.microsoft.com/office/drawing/2014/main" id="{45927FD7-3AE3-420D-FFF3-A2C83BC9B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4206F-887D-0CA9-8E52-21CC57A4579C}"/>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85427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208E-AF7F-DD38-8935-C25A895569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61F84-5BAF-E224-CF9F-C013308B4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1A6AC-E8C2-A6B8-16A7-467DC693F0A0}"/>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5" name="Footer Placeholder 4">
            <a:extLst>
              <a:ext uri="{FF2B5EF4-FFF2-40B4-BE49-F238E27FC236}">
                <a16:creationId xmlns:a16="http://schemas.microsoft.com/office/drawing/2014/main" id="{C08F0152-1BAD-E3C6-CAB8-878D56CF8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A7C9C-D6BC-F970-0E72-65AA2C80EA61}"/>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85801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46049-D3D1-DF3A-D3F8-0762F558D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0B4166-326F-DDBD-724B-7BF8690DC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739DA-4901-DEDB-3B68-E70427366AA7}"/>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5" name="Footer Placeholder 4">
            <a:extLst>
              <a:ext uri="{FF2B5EF4-FFF2-40B4-BE49-F238E27FC236}">
                <a16:creationId xmlns:a16="http://schemas.microsoft.com/office/drawing/2014/main" id="{74F41D11-99B9-52CE-569B-C40D260F6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91AC3-1A22-AEB7-DCA1-8C2800E6A00E}"/>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42099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F2E5-8B56-3192-37D9-B60E14540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25C7C-547D-8ECA-9119-D7D0BF551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04799-1E65-380B-6E59-2F43B299BA64}"/>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5" name="Footer Placeholder 4">
            <a:extLst>
              <a:ext uri="{FF2B5EF4-FFF2-40B4-BE49-F238E27FC236}">
                <a16:creationId xmlns:a16="http://schemas.microsoft.com/office/drawing/2014/main" id="{989C4FA5-1EEC-4D42-1C72-88CA535BF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DC670-EE78-C6D8-AF81-EFCBB74FD767}"/>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4364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FB1E-4FE5-34A8-D80E-E373385F6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A2174-995E-7B37-87E5-F9EB782F6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84D8BA-BD41-D316-EAF1-792E7C964CC7}"/>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5" name="Footer Placeholder 4">
            <a:extLst>
              <a:ext uri="{FF2B5EF4-FFF2-40B4-BE49-F238E27FC236}">
                <a16:creationId xmlns:a16="http://schemas.microsoft.com/office/drawing/2014/main" id="{C231075E-8DB3-6DFC-3568-CD2DB2CC4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357F4-18B6-E199-CDB6-39D2BE9EC55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21206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047-DC65-BBBB-ED90-7F0C10F4F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54998-60C2-04BB-8846-65B801CCD0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37055-C598-7BFB-D04A-381E12FA0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DA3DC0-9129-ED0E-DC3F-1335CC682D54}"/>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6" name="Footer Placeholder 5">
            <a:extLst>
              <a:ext uri="{FF2B5EF4-FFF2-40B4-BE49-F238E27FC236}">
                <a16:creationId xmlns:a16="http://schemas.microsoft.com/office/drawing/2014/main" id="{5FBEC589-4938-97D2-8AC1-528714813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FFD44-D323-3FF3-A26E-80EFD037D02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5970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AE25-D423-62F9-FEA8-EB34A90243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528F3-7896-7C48-F433-4BB5C5967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6F7EEA-6697-EB5A-B1F2-022F045EBE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702A6-E130-9D43-0DD2-4FF2DF421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CE4418-0AF6-D41C-05E3-A4F9E367A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7884E-029A-940C-8B60-797DD4EB36E5}"/>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8" name="Footer Placeholder 7">
            <a:extLst>
              <a:ext uri="{FF2B5EF4-FFF2-40B4-BE49-F238E27FC236}">
                <a16:creationId xmlns:a16="http://schemas.microsoft.com/office/drawing/2014/main" id="{011AB9DA-8F30-4DA8-0DF5-4E093C9129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83877A-D972-9B1B-C0CD-A23A07710750}"/>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36528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F6FA-7B18-3055-31AE-6059D3BF19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CDD22-E56B-E564-C4D7-76C9355A7F14}"/>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4" name="Footer Placeholder 3">
            <a:extLst>
              <a:ext uri="{FF2B5EF4-FFF2-40B4-BE49-F238E27FC236}">
                <a16:creationId xmlns:a16="http://schemas.microsoft.com/office/drawing/2014/main" id="{4CAF4211-A10B-7947-456D-9626B69D1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3E2D9-5A97-26B3-425B-514F4B7D88C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12235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27515-761B-7CED-B595-69B7D4207A4D}"/>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3" name="Footer Placeholder 2">
            <a:extLst>
              <a:ext uri="{FF2B5EF4-FFF2-40B4-BE49-F238E27FC236}">
                <a16:creationId xmlns:a16="http://schemas.microsoft.com/office/drawing/2014/main" id="{D7942A8D-B508-5BA5-082F-18AC3D91B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EAE4D-0B62-B657-3A91-C884291936D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57260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1AA7-66BA-783B-EFA1-F39F9CB39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E1FD9-7434-B3C3-B540-8A3AF837F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BAEB68-86C1-E08C-3CE9-F634D30FD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1571B-F75E-A8C1-DEB6-1B3F8056F34F}"/>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6" name="Footer Placeholder 5">
            <a:extLst>
              <a:ext uri="{FF2B5EF4-FFF2-40B4-BE49-F238E27FC236}">
                <a16:creationId xmlns:a16="http://schemas.microsoft.com/office/drawing/2014/main" id="{575F4BAC-B6E5-EB23-CC57-31C38D00E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46F74-0D6C-EAF7-A11C-71C8947CCE34}"/>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544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F49-6381-3D92-2D76-F681E3275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BF3F71-43B9-9D58-A6FD-6648F5832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1F1FE-EA91-53C0-DFAF-710FAB496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9CE44-AAD5-CD67-9CC8-A9A0C41DFAB5}"/>
              </a:ext>
            </a:extLst>
          </p:cNvPr>
          <p:cNvSpPr>
            <a:spLocks noGrp="1"/>
          </p:cNvSpPr>
          <p:nvPr>
            <p:ph type="dt" sz="half" idx="10"/>
          </p:nvPr>
        </p:nvSpPr>
        <p:spPr/>
        <p:txBody>
          <a:bodyPr/>
          <a:lstStyle/>
          <a:p>
            <a:fld id="{E19797A8-DF5B-1146-BF06-E0756F039D72}" type="datetimeFigureOut">
              <a:rPr lang="en-US" smtClean="0"/>
              <a:t>7/28/2023</a:t>
            </a:fld>
            <a:endParaRPr lang="en-US"/>
          </a:p>
        </p:txBody>
      </p:sp>
      <p:sp>
        <p:nvSpPr>
          <p:cNvPr id="6" name="Footer Placeholder 5">
            <a:extLst>
              <a:ext uri="{FF2B5EF4-FFF2-40B4-BE49-F238E27FC236}">
                <a16:creationId xmlns:a16="http://schemas.microsoft.com/office/drawing/2014/main" id="{8B1BB56B-B6AC-89FC-2792-C854E66F3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2744E-5FDE-F17E-1D43-154014BEFCE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89767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80D44-76FC-EFDB-CB67-71BE71261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E306C5-6D4C-796D-71C7-7AB76E9E7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1CE74-4861-23F1-A995-5FA4AE15D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97A8-DF5B-1146-BF06-E0756F039D72}" type="datetimeFigureOut">
              <a:rPr lang="en-US" smtClean="0"/>
              <a:t>7/28/2023</a:t>
            </a:fld>
            <a:endParaRPr lang="en-US"/>
          </a:p>
        </p:txBody>
      </p:sp>
      <p:sp>
        <p:nvSpPr>
          <p:cNvPr id="5" name="Footer Placeholder 4">
            <a:extLst>
              <a:ext uri="{FF2B5EF4-FFF2-40B4-BE49-F238E27FC236}">
                <a16:creationId xmlns:a16="http://schemas.microsoft.com/office/drawing/2014/main" id="{6FA7EACA-6D36-6B8F-F576-24E3BBDBF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30316D-13DC-B154-107A-C876441D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FCFEA-C113-6948-B93D-11DB043ECBB1}" type="slidenum">
              <a:rPr lang="en-US" smtClean="0"/>
              <a:t>‹#›</a:t>
            </a:fld>
            <a:endParaRPr lang="en-US"/>
          </a:p>
        </p:txBody>
      </p:sp>
    </p:spTree>
    <p:extLst>
      <p:ext uri="{BB962C8B-B14F-4D97-AF65-F5344CB8AC3E}">
        <p14:creationId xmlns:p14="http://schemas.microsoft.com/office/powerpoint/2010/main" val="307242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3"/>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Three • James 1:13-18</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54420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0" y="6537959"/>
            <a:ext cx="1645920" cy="302435"/>
          </a:xfrm>
        </p:spPr>
        <p:txBody>
          <a:bodyPr/>
          <a:lstStyle/>
          <a:p>
            <a:pPr algn="l">
              <a:defRPr/>
            </a:pPr>
            <a:r>
              <a:rPr lang="en-US" dirty="0">
                <a:solidFill>
                  <a:srgbClr val="996633"/>
                </a:solidFill>
              </a:rPr>
              <a:t>James 1:2-12</a:t>
            </a:r>
          </a:p>
        </p:txBody>
      </p:sp>
      <p:sp>
        <p:nvSpPr>
          <p:cNvPr id="26626" name="Slide Number Placeholder 4"/>
          <p:cNvSpPr>
            <a:spLocks noGrp="1"/>
          </p:cNvSpPr>
          <p:nvPr>
            <p:ph type="sldNum" sz="quarter" idx="11"/>
          </p:nvPr>
        </p:nvSpPr>
        <p:spPr>
          <a:xfrm>
            <a:off x="11079480" y="6581314"/>
            <a:ext cx="457200" cy="2590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spcBef>
                <a:spcPct val="0"/>
              </a:spcBef>
              <a:buFontTx/>
              <a:buNone/>
            </a:pPr>
            <a:fld id="{473EEC21-6EA2-8F46-A216-450AE6E85613}" type="slidenum">
              <a:rPr lang="en-US" altLang="en-US" sz="1260" b="0">
                <a:latin typeface="Times New Roman" charset="0"/>
              </a:rPr>
              <a:pPr>
                <a:spcBef>
                  <a:spcPct val="0"/>
                </a:spcBef>
                <a:buFontTx/>
                <a:buNone/>
              </a:pPr>
              <a:t>10</a:t>
            </a:fld>
            <a:endParaRPr lang="en-US" altLang="en-US" sz="1260" b="0">
              <a:latin typeface="Times New Roman" charset="0"/>
            </a:endParaRPr>
          </a:p>
        </p:txBody>
      </p:sp>
      <p:sp>
        <p:nvSpPr>
          <p:cNvPr id="26627" name="Rectangle 2"/>
          <p:cNvSpPr>
            <a:spLocks noGrp="1" noChangeArrowheads="1"/>
          </p:cNvSpPr>
          <p:nvPr>
            <p:ph type="title"/>
          </p:nvPr>
        </p:nvSpPr>
        <p:spPr>
          <a:xfrm>
            <a:off x="6358597" y="170006"/>
            <a:ext cx="5570805" cy="607235"/>
          </a:xfrm>
        </p:spPr>
        <p:txBody>
          <a:bodyPr>
            <a:normAutofit fontScale="90000"/>
          </a:bodyPr>
          <a:lstStyle/>
          <a:p>
            <a:r>
              <a:rPr lang="en-US" altLang="en-US" b="1" dirty="0">
                <a:highlight>
                  <a:srgbClr val="FFFFCC"/>
                </a:highlight>
              </a:rPr>
              <a:t>ADVANTAGE OF TRIALS (4)</a:t>
            </a:r>
          </a:p>
        </p:txBody>
      </p:sp>
      <p:sp>
        <p:nvSpPr>
          <p:cNvPr id="33795" name="Rectangle 3"/>
          <p:cNvSpPr>
            <a:spLocks noGrp="1" noChangeArrowheads="1"/>
          </p:cNvSpPr>
          <p:nvPr>
            <p:ph type="body" idx="1"/>
          </p:nvPr>
        </p:nvSpPr>
        <p:spPr>
          <a:xfrm>
            <a:off x="0" y="1097280"/>
            <a:ext cx="12192000" cy="3931920"/>
          </a:xfrm>
        </p:spPr>
        <p:txBody>
          <a:bodyPr>
            <a:normAutofit fontScale="77500" lnSpcReduction="20000"/>
          </a:bodyPr>
          <a:lstStyle/>
          <a:p>
            <a:pPr>
              <a:lnSpc>
                <a:spcPct val="110000"/>
              </a:lnSpc>
            </a:pPr>
            <a:r>
              <a:rPr lang="en-US" altLang="en-US" sz="2400" b="1" dirty="0">
                <a:solidFill>
                  <a:srgbClr val="0000CC"/>
                </a:solidFill>
                <a:highlight>
                  <a:srgbClr val="C0C0C0"/>
                </a:highlight>
              </a:rPr>
              <a:t>LET </a:t>
            </a:r>
            <a:r>
              <a:rPr lang="en-US" altLang="en-US" sz="2400" dirty="0">
                <a:highlight>
                  <a:srgbClr val="C0C0C0"/>
                </a:highlight>
              </a:rPr>
              <a:t>– Let it Keep on having its full effect.  It should not be interrupted,  Our choice</a:t>
            </a:r>
          </a:p>
          <a:p>
            <a:pPr lvl="1">
              <a:lnSpc>
                <a:spcPct val="110000"/>
              </a:lnSpc>
            </a:pPr>
            <a:r>
              <a:rPr lang="en-US" altLang="en-US" dirty="0"/>
              <a:t>Don’t Waist These Opportunities That God Gives To Help Us Grow.</a:t>
            </a:r>
          </a:p>
          <a:p>
            <a:pPr>
              <a:lnSpc>
                <a:spcPct val="110000"/>
              </a:lnSpc>
            </a:pPr>
            <a:r>
              <a:rPr lang="en-US" altLang="en-US" sz="2400" b="1" dirty="0">
                <a:solidFill>
                  <a:srgbClr val="0000CC"/>
                </a:solidFill>
                <a:highlight>
                  <a:srgbClr val="C0C0C0"/>
                </a:highlight>
              </a:rPr>
              <a:t>PERFECT WORK </a:t>
            </a:r>
            <a:r>
              <a:rPr lang="en-US" altLang="en-US" sz="2400" dirty="0">
                <a:highlight>
                  <a:srgbClr val="C0C0C0"/>
                </a:highlight>
              </a:rPr>
              <a:t>(</a:t>
            </a:r>
            <a:r>
              <a:rPr lang="en-US" altLang="en-US" sz="2400" dirty="0" err="1">
                <a:highlight>
                  <a:srgbClr val="C0C0C0"/>
                </a:highlight>
              </a:rPr>
              <a:t>teleion</a:t>
            </a:r>
            <a:r>
              <a:rPr lang="en-US" altLang="en-US" sz="2400" dirty="0">
                <a:highlight>
                  <a:srgbClr val="C0C0C0"/>
                </a:highlight>
              </a:rPr>
              <a:t> / ergon) </a:t>
            </a:r>
            <a:r>
              <a:rPr lang="en-US" altLang="en-US" sz="2400" dirty="0"/>
              <a:t>– </a:t>
            </a:r>
            <a:r>
              <a:rPr lang="en-US" altLang="en-US" sz="2400" i="1" dirty="0"/>
              <a:t>to reach the end, fulfillment, to bring something to its successful completion</a:t>
            </a:r>
          </a:p>
          <a:p>
            <a:pPr lvl="1">
              <a:lnSpc>
                <a:spcPct val="110000"/>
              </a:lnSpc>
            </a:pPr>
            <a:r>
              <a:rPr lang="en-US" altLang="en-US" dirty="0">
                <a:solidFill>
                  <a:srgbClr val="C00000"/>
                </a:solidFill>
              </a:rPr>
              <a:t>“Work” (3) </a:t>
            </a:r>
            <a:r>
              <a:rPr lang="en-US" altLang="en-US" dirty="0"/>
              <a:t>To Reach Your Goal (telos).   </a:t>
            </a:r>
            <a:r>
              <a:rPr lang="en-US" altLang="en-US" dirty="0">
                <a:solidFill>
                  <a:srgbClr val="C00000"/>
                </a:solidFill>
              </a:rPr>
              <a:t>“Work” (4) </a:t>
            </a:r>
            <a:r>
              <a:rPr lang="en-US" altLang="en-US" dirty="0"/>
              <a:t>Endurance Should Be Active,  Attain the Abundant Life.</a:t>
            </a:r>
          </a:p>
          <a:p>
            <a:pPr lvl="1">
              <a:lnSpc>
                <a:spcPct val="110000"/>
              </a:lnSpc>
            </a:pPr>
            <a:r>
              <a:rPr lang="en-US" altLang="en-US" dirty="0"/>
              <a:t>Patience enables us to bear all trials of life, and make profitable use of them, till that great day of reaching our heavenly goal! (</a:t>
            </a:r>
            <a:r>
              <a:rPr lang="en-US" altLang="en-US" b="0" i="1" dirty="0"/>
              <a:t>Surgeon who has finished school and is ready to practice; animals that are full grown and useful)</a:t>
            </a:r>
          </a:p>
          <a:p>
            <a:pPr>
              <a:lnSpc>
                <a:spcPct val="110000"/>
              </a:lnSpc>
            </a:pPr>
            <a:r>
              <a:rPr lang="en-US" altLang="en-US" sz="2400" b="1" dirty="0">
                <a:solidFill>
                  <a:srgbClr val="0000CC"/>
                </a:solidFill>
                <a:highlight>
                  <a:srgbClr val="C0C0C0"/>
                </a:highlight>
              </a:rPr>
              <a:t>BE PERFECT </a:t>
            </a:r>
            <a:r>
              <a:rPr lang="en-US" altLang="en-US" sz="2400" dirty="0">
                <a:highlight>
                  <a:srgbClr val="C0C0C0"/>
                </a:highlight>
              </a:rPr>
              <a:t>– Must must become Mature Not Perfectionism. </a:t>
            </a:r>
          </a:p>
          <a:p>
            <a:pPr lvl="1">
              <a:lnSpc>
                <a:spcPct val="110000"/>
              </a:lnSpc>
            </a:pPr>
            <a:r>
              <a:rPr lang="en-US" altLang="en-US" b="1" dirty="0"/>
              <a:t>The “GOAL” is not everything.  There is Joy to be had on the way</a:t>
            </a:r>
          </a:p>
          <a:p>
            <a:pPr>
              <a:lnSpc>
                <a:spcPct val="110000"/>
              </a:lnSpc>
            </a:pPr>
            <a:r>
              <a:rPr lang="en-US" altLang="en-US" sz="2400" b="1" dirty="0">
                <a:solidFill>
                  <a:srgbClr val="0000CC"/>
                </a:solidFill>
                <a:highlight>
                  <a:srgbClr val="C0C0C0"/>
                </a:highlight>
              </a:rPr>
              <a:t>Complete, Lacking Nothing </a:t>
            </a:r>
            <a:r>
              <a:rPr lang="en-US" altLang="en-US" sz="2400" dirty="0">
                <a:highlight>
                  <a:srgbClr val="C0C0C0"/>
                </a:highlight>
              </a:rPr>
              <a:t>– </a:t>
            </a:r>
            <a:r>
              <a:rPr lang="en-US" altLang="en-US" sz="2400" dirty="0"/>
              <a:t>Whole, Complete, All its Parts, Lot, </a:t>
            </a:r>
            <a:br>
              <a:rPr lang="en-US" altLang="en-US" sz="2400" dirty="0"/>
            </a:br>
            <a:r>
              <a:rPr lang="en-US" altLang="en-US" sz="2400" dirty="0"/>
              <a:t>Assigned, Used of </a:t>
            </a:r>
            <a:r>
              <a:rPr lang="en-US" altLang="en-US" sz="2400" u="sng" dirty="0"/>
              <a:t>an Heir who is about to receive his Inheritance</a:t>
            </a:r>
          </a:p>
          <a:p>
            <a:pPr lvl="1">
              <a:lnSpc>
                <a:spcPct val="110000"/>
              </a:lnSpc>
            </a:pPr>
            <a:r>
              <a:rPr lang="en-US" altLang="en-US" dirty="0"/>
              <a:t>LET the Trials Come – I Will Not LET Them Rob Me Of My </a:t>
            </a:r>
            <a:br>
              <a:rPr lang="en-US" altLang="en-US" dirty="0"/>
            </a:br>
            <a:r>
              <a:rPr lang="en-US" altLang="en-US" dirty="0"/>
              <a:t>Inheritance</a:t>
            </a:r>
          </a:p>
        </p:txBody>
      </p:sp>
      <p:sp>
        <p:nvSpPr>
          <p:cNvPr id="2" name="TextBox 1"/>
          <p:cNvSpPr txBox="1"/>
          <p:nvPr/>
        </p:nvSpPr>
        <p:spPr>
          <a:xfrm>
            <a:off x="2179320" y="4791224"/>
            <a:ext cx="4072597" cy="1938992"/>
          </a:xfrm>
          <a:prstGeom prst="rect">
            <a:avLst/>
          </a:prstGeom>
          <a:solidFill>
            <a:srgbClr val="FFFD78"/>
          </a:solidFill>
          <a:ln w="28575">
            <a:solidFill>
              <a:schemeClr val="tx1"/>
            </a:solidFill>
          </a:ln>
        </p:spPr>
        <p:txBody>
          <a:bodyPr wrap="square" rtlCol="0">
            <a:spAutoFit/>
          </a:bodyPr>
          <a:lstStyle/>
          <a:p>
            <a:pPr algn="ctr"/>
            <a:r>
              <a:rPr lang="en-US" sz="2400" i="1" dirty="0"/>
              <a:t>James 1:4 And </a:t>
            </a:r>
            <a:r>
              <a:rPr lang="en-US" sz="2400" i="1" u="sng" dirty="0"/>
              <a:t>let</a:t>
            </a:r>
            <a:r>
              <a:rPr lang="en-US" sz="2400" i="1" dirty="0"/>
              <a:t> patience (steadfastness) have its full effect (perfect work), that you may be perfect and complete, lacking in nothing.</a:t>
            </a:r>
          </a:p>
        </p:txBody>
      </p:sp>
      <p:sp>
        <p:nvSpPr>
          <p:cNvPr id="3" name="Rectangle 2">
            <a:extLst>
              <a:ext uri="{FF2B5EF4-FFF2-40B4-BE49-F238E27FC236}">
                <a16:creationId xmlns:a16="http://schemas.microsoft.com/office/drawing/2014/main" id="{DF8242DB-61CA-4C80-A3AC-57EAFA5986E5}"/>
              </a:ext>
            </a:extLst>
          </p:cNvPr>
          <p:cNvSpPr/>
          <p:nvPr/>
        </p:nvSpPr>
        <p:spPr>
          <a:xfrm>
            <a:off x="6785317" y="3742006"/>
            <a:ext cx="5406683" cy="30983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0000"/>
              </a:lnSpc>
            </a:pPr>
            <a:r>
              <a:rPr lang="en-US" altLang="en-US" sz="2400" b="1" u="sng" dirty="0">
                <a:solidFill>
                  <a:srgbClr val="0000CC"/>
                </a:solidFill>
                <a:highlight>
                  <a:srgbClr val="C0C0C0"/>
                </a:highlight>
              </a:rPr>
              <a:t>LET</a:t>
            </a:r>
            <a:r>
              <a:rPr lang="en-US" altLang="en-US" sz="2400" b="1" u="sng" dirty="0">
                <a:solidFill>
                  <a:schemeClr val="tx1"/>
                </a:solidFill>
                <a:highlight>
                  <a:srgbClr val="C0C0C0"/>
                </a:highlight>
              </a:rPr>
              <a:t> TESTING OF YOUR FAITH </a:t>
            </a:r>
            <a:r>
              <a:rPr lang="en-US" altLang="en-US" sz="2400" b="1" u="sng" dirty="0">
                <a:solidFill>
                  <a:srgbClr val="0000CC"/>
                </a:solidFill>
                <a:highlight>
                  <a:srgbClr val="C0C0C0"/>
                </a:highlight>
              </a:rPr>
              <a:t>PRODUCES</a:t>
            </a:r>
            <a:r>
              <a:rPr lang="en-US" altLang="en-US" sz="2400" b="1" u="sng" dirty="0">
                <a:solidFill>
                  <a:schemeClr val="tx1"/>
                </a:solidFill>
                <a:highlight>
                  <a:srgbClr val="C0C0C0"/>
                </a:highlight>
              </a:rPr>
              <a:t>;</a:t>
            </a:r>
          </a:p>
          <a:p>
            <a:pPr lvl="1">
              <a:lnSpc>
                <a:spcPct val="110000"/>
              </a:lnSpc>
            </a:pPr>
            <a:r>
              <a:rPr lang="en-US" altLang="en-US" b="1" dirty="0">
                <a:solidFill>
                  <a:schemeClr val="tx1"/>
                </a:solidFill>
              </a:rPr>
              <a:t>Patience (Vs 3) - Steadfastness, not faltering</a:t>
            </a:r>
          </a:p>
          <a:p>
            <a:pPr lvl="1">
              <a:lnSpc>
                <a:spcPct val="110000"/>
              </a:lnSpc>
            </a:pPr>
            <a:r>
              <a:rPr lang="en-US" altLang="en-US" b="1" dirty="0">
                <a:solidFill>
                  <a:schemeClr val="tx1"/>
                </a:solidFill>
              </a:rPr>
              <a:t>Perfection (Vs 4) - Fulfillment, Goal, End</a:t>
            </a:r>
          </a:p>
          <a:p>
            <a:pPr lvl="1">
              <a:lnSpc>
                <a:spcPct val="110000"/>
              </a:lnSpc>
            </a:pPr>
            <a:r>
              <a:rPr lang="en-US" altLang="en-US" b="1" dirty="0">
                <a:solidFill>
                  <a:schemeClr val="tx1"/>
                </a:solidFill>
              </a:rPr>
              <a:t>Complete (Vs 4) - All its parts, Not Deficient</a:t>
            </a:r>
          </a:p>
          <a:p>
            <a:pPr lvl="1">
              <a:lnSpc>
                <a:spcPct val="110000"/>
              </a:lnSpc>
            </a:pPr>
            <a:r>
              <a:rPr lang="en-US" altLang="en-US" b="1" dirty="0">
                <a:solidFill>
                  <a:schemeClr val="tx1"/>
                </a:solidFill>
              </a:rPr>
              <a:t>Lacking Nothing (Vs 4) - Nothing Left Behind</a:t>
            </a:r>
          </a:p>
          <a:p>
            <a:pPr lvl="1">
              <a:lnSpc>
                <a:spcPct val="110000"/>
              </a:lnSpc>
            </a:pPr>
            <a:r>
              <a:rPr lang="en-US" altLang="en-US" b="1" dirty="0">
                <a:solidFill>
                  <a:schemeClr val="tx1"/>
                </a:solidFill>
              </a:rPr>
              <a:t>Seek Wisdom (Vs 5) - Trust In God</a:t>
            </a:r>
          </a:p>
          <a:p>
            <a:pPr lvl="1">
              <a:lnSpc>
                <a:spcPct val="110000"/>
              </a:lnSpc>
            </a:pPr>
            <a:r>
              <a:rPr lang="en-US" altLang="en-US" b="1" dirty="0">
                <a:solidFill>
                  <a:schemeClr val="tx1"/>
                </a:solidFill>
              </a:rPr>
              <a:t>Pure Faith (Vs 6) - Tested, No Impurities</a:t>
            </a:r>
          </a:p>
          <a:p>
            <a:pPr lvl="1">
              <a:lnSpc>
                <a:spcPct val="110000"/>
              </a:lnSpc>
            </a:pPr>
            <a:r>
              <a:rPr lang="en-US" altLang="en-US" b="1" dirty="0">
                <a:solidFill>
                  <a:schemeClr val="tx1"/>
                </a:solidFill>
              </a:rPr>
              <a:t>Humility (Vs 10) - Understand Your Position</a:t>
            </a:r>
          </a:p>
          <a:p>
            <a:pPr lvl="1">
              <a:lnSpc>
                <a:spcPct val="110000"/>
              </a:lnSpc>
            </a:pPr>
            <a:r>
              <a:rPr lang="en-US" altLang="en-US" b="1" dirty="0">
                <a:solidFill>
                  <a:schemeClr val="tx1"/>
                </a:solidFill>
              </a:rPr>
              <a:t>Crown of Life (Vs 12) - The Goal with Endurance</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09600" y="6497990"/>
            <a:ext cx="1645920" cy="360010"/>
          </a:xfrm>
        </p:spPr>
        <p:txBody>
          <a:bodyPr/>
          <a:lstStyle/>
          <a:p>
            <a:pPr algn="l">
              <a:defRPr/>
            </a:pPr>
            <a:r>
              <a:rPr lang="en-US"/>
              <a:t>James 1:2-12</a:t>
            </a:r>
          </a:p>
        </p:txBody>
      </p:sp>
      <p:sp>
        <p:nvSpPr>
          <p:cNvPr id="32770" name="Slide Number Placeholder 4"/>
          <p:cNvSpPr>
            <a:spLocks noGrp="1"/>
          </p:cNvSpPr>
          <p:nvPr>
            <p:ph type="sldNum" sz="quarter" idx="11"/>
          </p:nvPr>
        </p:nvSpPr>
        <p:spPr>
          <a:xfrm>
            <a:off x="11079480" y="6435018"/>
            <a:ext cx="457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spcBef>
                <a:spcPct val="0"/>
              </a:spcBef>
              <a:buFontTx/>
              <a:buNone/>
            </a:pPr>
            <a:fld id="{09BE2D1F-06D1-A249-9EC2-8726DCA3DB94}" type="slidenum">
              <a:rPr lang="en-US" altLang="en-US" sz="1260" b="0">
                <a:latin typeface="Times New Roman" charset="0"/>
              </a:rPr>
              <a:pPr>
                <a:spcBef>
                  <a:spcPct val="0"/>
                </a:spcBef>
                <a:buFontTx/>
                <a:buNone/>
              </a:pPr>
              <a:t>11</a:t>
            </a:fld>
            <a:endParaRPr lang="en-US" altLang="en-US" sz="1260" b="0" dirty="0">
              <a:latin typeface="Times New Roman" charset="0"/>
            </a:endParaRPr>
          </a:p>
        </p:txBody>
      </p:sp>
      <p:sp>
        <p:nvSpPr>
          <p:cNvPr id="32771" name="Rectangle 2"/>
          <p:cNvSpPr>
            <a:spLocks noGrp="1" noChangeArrowheads="1"/>
          </p:cNvSpPr>
          <p:nvPr>
            <p:ph type="title"/>
          </p:nvPr>
        </p:nvSpPr>
        <p:spPr>
          <a:xfrm>
            <a:off x="4954954" y="128759"/>
            <a:ext cx="6741551" cy="617220"/>
          </a:xfrm>
        </p:spPr>
        <p:txBody>
          <a:bodyPr>
            <a:normAutofit fontScale="90000"/>
          </a:bodyPr>
          <a:lstStyle/>
          <a:p>
            <a:pPr algn="r"/>
            <a:r>
              <a:rPr lang="en-US" altLang="en-US" b="1" dirty="0">
                <a:highlight>
                  <a:srgbClr val="FFFFCC"/>
                </a:highlight>
              </a:rPr>
              <a:t>ASSISTANCE FOR TRIALS (5-8)</a:t>
            </a:r>
          </a:p>
        </p:txBody>
      </p:sp>
      <p:sp>
        <p:nvSpPr>
          <p:cNvPr id="7171" name="Rectangle 3"/>
          <p:cNvSpPr>
            <a:spLocks noGrp="1" noChangeArrowheads="1"/>
          </p:cNvSpPr>
          <p:nvPr>
            <p:ph type="body" idx="1"/>
          </p:nvPr>
        </p:nvSpPr>
        <p:spPr>
          <a:xfrm>
            <a:off x="3742006" y="811466"/>
            <a:ext cx="8449994" cy="6046533"/>
          </a:xfrm>
        </p:spPr>
        <p:txBody>
          <a:bodyPr>
            <a:normAutofit fontScale="70000" lnSpcReduction="20000"/>
          </a:bodyPr>
          <a:lstStyle/>
          <a:p>
            <a:pPr>
              <a:lnSpc>
                <a:spcPct val="120000"/>
              </a:lnSpc>
            </a:pPr>
            <a:r>
              <a:rPr lang="en-US" altLang="en-US" sz="3400" b="1" dirty="0">
                <a:highlight>
                  <a:srgbClr val="C0C0C0"/>
                </a:highlight>
              </a:rPr>
              <a:t>We Must </a:t>
            </a:r>
            <a:r>
              <a:rPr lang="en-US" altLang="en-US" sz="3400" b="1" u="sng" dirty="0">
                <a:highlight>
                  <a:srgbClr val="C0C0C0"/>
                </a:highlight>
              </a:rPr>
              <a:t>Ask God </a:t>
            </a:r>
            <a:r>
              <a:rPr lang="en-US" altLang="en-US" sz="3400" b="1" dirty="0">
                <a:highlight>
                  <a:srgbClr val="C0C0C0"/>
                </a:highlight>
              </a:rPr>
              <a:t>– No other Source (vs 5)</a:t>
            </a:r>
            <a:r>
              <a:rPr lang="en-US" altLang="en-US" sz="3400" b="1" dirty="0"/>
              <a:t> </a:t>
            </a:r>
            <a:r>
              <a:rPr lang="en-US" altLang="en-US" sz="2900" dirty="0">
                <a:solidFill>
                  <a:schemeClr val="tx1"/>
                </a:solidFill>
              </a:rPr>
              <a:t>– Mt 7.7-11, Heb 7.12</a:t>
            </a:r>
          </a:p>
          <a:p>
            <a:pPr lvl="1">
              <a:lnSpc>
                <a:spcPct val="120000"/>
              </a:lnSpc>
            </a:pPr>
            <a:r>
              <a:rPr lang="en-US" altLang="en-US" sz="3400" b="1" dirty="0"/>
              <a:t>Shows our dependence on God (Poor in Spirit Mt 5.3)</a:t>
            </a:r>
          </a:p>
          <a:p>
            <a:pPr>
              <a:lnSpc>
                <a:spcPct val="120000"/>
              </a:lnSpc>
            </a:pPr>
            <a:r>
              <a:rPr lang="en-US" altLang="en-US" sz="3400" b="1" dirty="0">
                <a:highlight>
                  <a:srgbClr val="C0C0C0"/>
                </a:highlight>
              </a:rPr>
              <a:t>We Must Ask God For </a:t>
            </a:r>
            <a:r>
              <a:rPr lang="en-US" altLang="en-US" sz="3400" b="1" u="sng" dirty="0">
                <a:highlight>
                  <a:srgbClr val="C0C0C0"/>
                </a:highlight>
              </a:rPr>
              <a:t>Wisdom</a:t>
            </a:r>
            <a:r>
              <a:rPr lang="en-US" altLang="en-US" sz="3400" b="1" dirty="0">
                <a:highlight>
                  <a:srgbClr val="C0C0C0"/>
                </a:highlight>
              </a:rPr>
              <a:t> (vs 5)</a:t>
            </a:r>
          </a:p>
          <a:p>
            <a:pPr lvl="1">
              <a:lnSpc>
                <a:spcPct val="120000"/>
              </a:lnSpc>
            </a:pPr>
            <a:r>
              <a:rPr lang="en-US" altLang="en-US" sz="3400" b="1" dirty="0"/>
              <a:t>That Which Will Help Us View Trials With “All Joy”</a:t>
            </a:r>
          </a:p>
          <a:p>
            <a:pPr>
              <a:lnSpc>
                <a:spcPct val="120000"/>
              </a:lnSpc>
            </a:pPr>
            <a:r>
              <a:rPr lang="en-US" altLang="en-US" sz="3400" b="1" dirty="0">
                <a:highlight>
                  <a:srgbClr val="C0C0C0"/>
                </a:highlight>
              </a:rPr>
              <a:t>We Must Ask God </a:t>
            </a:r>
            <a:r>
              <a:rPr lang="en-US" altLang="en-US" sz="3400" b="1" u="sng" dirty="0">
                <a:highlight>
                  <a:srgbClr val="C0C0C0"/>
                </a:highlight>
              </a:rPr>
              <a:t>“In Faith” </a:t>
            </a:r>
            <a:r>
              <a:rPr lang="en-US" altLang="en-US" sz="3400" b="1" dirty="0">
                <a:highlight>
                  <a:srgbClr val="C0C0C0"/>
                </a:highlight>
              </a:rPr>
              <a:t>(vs 6)</a:t>
            </a:r>
          </a:p>
          <a:p>
            <a:pPr lvl="1">
              <a:lnSpc>
                <a:spcPct val="120000"/>
              </a:lnSpc>
            </a:pPr>
            <a:r>
              <a:rPr lang="en-US" altLang="en-US" sz="3400" b="1" dirty="0"/>
              <a:t>A Firm Reliance, Trust, Dependence on God (Mt 8.5-13)</a:t>
            </a:r>
          </a:p>
          <a:p>
            <a:pPr lvl="1">
              <a:lnSpc>
                <a:spcPct val="120000"/>
              </a:lnSpc>
            </a:pPr>
            <a:r>
              <a:rPr lang="en-US" altLang="en-US" sz="3400" b="1" dirty="0"/>
              <a:t>Coupled With A Willingness To Obey</a:t>
            </a:r>
          </a:p>
          <a:p>
            <a:pPr>
              <a:lnSpc>
                <a:spcPct val="120000"/>
              </a:lnSpc>
            </a:pPr>
            <a:r>
              <a:rPr lang="en-US" altLang="en-US" sz="3400" b="1" dirty="0">
                <a:highlight>
                  <a:srgbClr val="C0C0C0"/>
                </a:highlight>
              </a:rPr>
              <a:t>We Must Ask God </a:t>
            </a:r>
            <a:r>
              <a:rPr lang="en-US" altLang="en-US" sz="3400" b="1" u="sng" dirty="0">
                <a:highlight>
                  <a:srgbClr val="C0C0C0"/>
                </a:highlight>
              </a:rPr>
              <a:t>“Without Doubting” Double Mind </a:t>
            </a:r>
            <a:r>
              <a:rPr lang="en-US" altLang="en-US" sz="3400" b="1" dirty="0">
                <a:highlight>
                  <a:srgbClr val="C0C0C0"/>
                </a:highlight>
              </a:rPr>
              <a:t>(vs 6 &amp; 8)</a:t>
            </a:r>
          </a:p>
          <a:p>
            <a:pPr lvl="1">
              <a:lnSpc>
                <a:spcPct val="120000"/>
              </a:lnSpc>
            </a:pPr>
            <a:r>
              <a:rPr lang="en-US" altLang="en-US" sz="3400" b="1" dirty="0"/>
              <a:t>Divided In One’s Mind, An Inner Battle, Unwavering</a:t>
            </a:r>
          </a:p>
          <a:p>
            <a:pPr lvl="1">
              <a:lnSpc>
                <a:spcPct val="120000"/>
              </a:lnSpc>
            </a:pPr>
            <a:r>
              <a:rPr lang="en-US" altLang="en-US" sz="3400" b="1" dirty="0"/>
              <a:t>Tossed (</a:t>
            </a:r>
            <a:r>
              <a:rPr lang="en-US" altLang="en-US" sz="3400" b="1" dirty="0" err="1"/>
              <a:t>rhipis</a:t>
            </a:r>
            <a:r>
              <a:rPr lang="en-US" altLang="en-US" sz="3400" b="1" dirty="0"/>
              <a:t>) – bellows, to fan the flame – Eph 4.4</a:t>
            </a:r>
          </a:p>
          <a:p>
            <a:pPr>
              <a:lnSpc>
                <a:spcPct val="120000"/>
              </a:lnSpc>
            </a:pPr>
            <a:r>
              <a:rPr lang="en-US" altLang="en-US" sz="3400" b="1" dirty="0">
                <a:highlight>
                  <a:srgbClr val="C0C0C0"/>
                </a:highlight>
              </a:rPr>
              <a:t>God Gives </a:t>
            </a:r>
            <a:r>
              <a:rPr lang="en-US" altLang="en-US" sz="3400" b="1" u="sng" dirty="0">
                <a:highlight>
                  <a:srgbClr val="C0C0C0"/>
                </a:highlight>
              </a:rPr>
              <a:t>Liberally</a:t>
            </a:r>
            <a:r>
              <a:rPr lang="en-US" altLang="en-US" sz="3400" b="1" dirty="0">
                <a:highlight>
                  <a:srgbClr val="C0C0C0"/>
                </a:highlight>
              </a:rPr>
              <a:t> (vs 5)</a:t>
            </a:r>
          </a:p>
          <a:p>
            <a:pPr lvl="1">
              <a:lnSpc>
                <a:spcPct val="120000"/>
              </a:lnSpc>
            </a:pPr>
            <a:r>
              <a:rPr lang="en-US" altLang="en-US" sz="3400" b="1" dirty="0"/>
              <a:t>God Will Give Without Reproach</a:t>
            </a:r>
          </a:p>
          <a:p>
            <a:pPr lvl="1">
              <a:lnSpc>
                <a:spcPct val="120000"/>
              </a:lnSpc>
            </a:pPr>
            <a:r>
              <a:rPr lang="en-US" altLang="en-US" sz="3400" b="1" dirty="0"/>
              <a:t>“</a:t>
            </a:r>
            <a:r>
              <a:rPr lang="en-US" altLang="en-US" sz="3400" b="1" dirty="0" err="1"/>
              <a:t>Haploos</a:t>
            </a:r>
            <a:r>
              <a:rPr lang="en-US" altLang="en-US" sz="3400" b="1" dirty="0"/>
              <a:t>” – (1) to Spread Out (2) Singly, (3) Naturally</a:t>
            </a:r>
          </a:p>
          <a:p>
            <a:endParaRPr lang="en-US" altLang="en-US" dirty="0"/>
          </a:p>
        </p:txBody>
      </p:sp>
      <p:sp>
        <p:nvSpPr>
          <p:cNvPr id="2" name="TextBox 1"/>
          <p:cNvSpPr txBox="1"/>
          <p:nvPr/>
        </p:nvSpPr>
        <p:spPr>
          <a:xfrm>
            <a:off x="243840" y="1256595"/>
            <a:ext cx="3385625" cy="5178423"/>
          </a:xfrm>
          <a:prstGeom prst="rect">
            <a:avLst/>
          </a:prstGeom>
          <a:solidFill>
            <a:srgbClr val="FFFFCC"/>
          </a:solidFill>
          <a:ln w="38100">
            <a:solidFill>
              <a:schemeClr val="tx1"/>
            </a:solidFill>
          </a:ln>
        </p:spPr>
        <p:txBody>
          <a:bodyPr wrap="square" rtlCol="0">
            <a:spAutoFit/>
          </a:bodyPr>
          <a:lstStyle/>
          <a:p>
            <a:pPr algn="ctr"/>
            <a:r>
              <a:rPr lang="en-US" sz="2160" dirty="0"/>
              <a:t>James 1:5-8 If any of you lacks </a:t>
            </a:r>
            <a:r>
              <a:rPr lang="en-US" sz="2160" u="sng" dirty="0"/>
              <a:t>wisdom</a:t>
            </a:r>
            <a:r>
              <a:rPr lang="en-US" sz="2160" dirty="0"/>
              <a:t>, let him </a:t>
            </a:r>
            <a:r>
              <a:rPr lang="en-US" sz="2160" u="sng" dirty="0"/>
              <a:t>ask</a:t>
            </a:r>
            <a:r>
              <a:rPr lang="en-US" sz="2160" dirty="0"/>
              <a:t> God, who gives </a:t>
            </a:r>
            <a:r>
              <a:rPr lang="en-US" sz="2160" u="sng" dirty="0"/>
              <a:t>generously to all </a:t>
            </a:r>
            <a:r>
              <a:rPr lang="en-US" sz="2160" dirty="0"/>
              <a:t>without reproach, and it will be given him. (6) But let him ask </a:t>
            </a:r>
            <a:r>
              <a:rPr lang="en-US" sz="2160" u="sng" dirty="0"/>
              <a:t>in faith</a:t>
            </a:r>
            <a:r>
              <a:rPr lang="en-US" sz="2160" dirty="0"/>
              <a:t>, with </a:t>
            </a:r>
            <a:r>
              <a:rPr lang="en-US" sz="2160" u="sng" dirty="0"/>
              <a:t>no doubting</a:t>
            </a:r>
            <a:r>
              <a:rPr lang="en-US" sz="2160" dirty="0"/>
              <a:t>, for the one who doubts is like a wave of the sea that is driven and tossed by the wind. </a:t>
            </a:r>
          </a:p>
          <a:p>
            <a:pPr algn="ctr"/>
            <a:r>
              <a:rPr lang="en-US" sz="2160" dirty="0"/>
              <a:t>(7) For that person must not suppose that he will receive anything from the Lord; (8) he is a double-minded man, unstable in all his ways.</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 calcmode="lin" valueType="num">
                                      <p:cBhvr additive="base">
                                        <p:cTn id="2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additive="base">
                                        <p:cTn id="2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 calcmode="lin" valueType="num">
                                      <p:cBhvr additive="base">
                                        <p:cTn id="3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171">
                                            <p:txEl>
                                              <p:pRg st="7" end="7"/>
                                            </p:txEl>
                                          </p:spTgt>
                                        </p:tgtEl>
                                        <p:attrNameLst>
                                          <p:attrName>style.visibility</p:attrName>
                                        </p:attrNameLst>
                                      </p:cBhvr>
                                      <p:to>
                                        <p:strVal val="visible"/>
                                      </p:to>
                                    </p:set>
                                    <p:anim calcmode="lin" valueType="num">
                                      <p:cBhvr additive="base">
                                        <p:cTn id="41"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171">
                                            <p:txEl>
                                              <p:pRg st="8" end="8"/>
                                            </p:txEl>
                                          </p:spTgt>
                                        </p:tgtEl>
                                        <p:attrNameLst>
                                          <p:attrName>style.visibility</p:attrName>
                                        </p:attrNameLst>
                                      </p:cBhvr>
                                      <p:to>
                                        <p:strVal val="visible"/>
                                      </p:to>
                                    </p:set>
                                    <p:anim calcmode="lin" valueType="num">
                                      <p:cBhvr additive="base">
                                        <p:cTn id="4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171">
                                            <p:txEl>
                                              <p:pRg st="9" end="9"/>
                                            </p:txEl>
                                          </p:spTgt>
                                        </p:tgtEl>
                                        <p:attrNameLst>
                                          <p:attrName>style.visibility</p:attrName>
                                        </p:attrNameLst>
                                      </p:cBhvr>
                                      <p:to>
                                        <p:strVal val="visible"/>
                                      </p:to>
                                    </p:set>
                                    <p:anim calcmode="lin" valueType="num">
                                      <p:cBhvr additive="base">
                                        <p:cTn id="4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1">
                                            <p:txEl>
                                              <p:pRg st="10" end="10"/>
                                            </p:txEl>
                                          </p:spTgt>
                                        </p:tgtEl>
                                        <p:attrNameLst>
                                          <p:attrName>style.visibility</p:attrName>
                                        </p:attrNameLst>
                                      </p:cBhvr>
                                      <p:to>
                                        <p:strVal val="visible"/>
                                      </p:to>
                                    </p:set>
                                    <p:anim calcmode="lin" valueType="num">
                                      <p:cBhvr additive="base">
                                        <p:cTn id="55"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71">
                                            <p:txEl>
                                              <p:pRg st="11" end="11"/>
                                            </p:txEl>
                                          </p:spTgt>
                                        </p:tgtEl>
                                        <p:attrNameLst>
                                          <p:attrName>style.visibility</p:attrName>
                                        </p:attrNameLst>
                                      </p:cBhvr>
                                      <p:to>
                                        <p:strVal val="visible"/>
                                      </p:to>
                                    </p:set>
                                    <p:anim calcmode="lin" valueType="num">
                                      <p:cBhvr additive="base">
                                        <p:cTn id="59"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171">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171">
                                            <p:txEl>
                                              <p:pRg st="12" end="12"/>
                                            </p:txEl>
                                          </p:spTgt>
                                        </p:tgtEl>
                                        <p:attrNameLst>
                                          <p:attrName>style.visibility</p:attrName>
                                        </p:attrNameLst>
                                      </p:cBhvr>
                                      <p:to>
                                        <p:strVal val="visible"/>
                                      </p:to>
                                    </p:set>
                                    <p:anim calcmode="lin" valueType="num">
                                      <p:cBhvr additive="base">
                                        <p:cTn id="63" dur="5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1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1:2-12</a:t>
            </a:r>
          </a:p>
        </p:txBody>
      </p:sp>
      <p:sp>
        <p:nvSpPr>
          <p:cNvPr id="532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charset="0"/>
              </a:defRPr>
            </a:lvl1pPr>
            <a:lvl2pPr marL="742920" indent="-285738">
              <a:spcBef>
                <a:spcPct val="20000"/>
              </a:spcBef>
              <a:buChar char="–"/>
              <a:defRPr sz="2400" i="1">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05C4618-3F48-1F47-9EBC-1D7CA832C1D0}" type="slidenum">
              <a:rPr lang="en-US" altLang="en-US" sz="1400" b="0">
                <a:latin typeface="Times New Roman" charset="0"/>
              </a:rPr>
              <a:pPr>
                <a:spcBef>
                  <a:spcPct val="0"/>
                </a:spcBef>
                <a:buFontTx/>
                <a:buNone/>
              </a:pPr>
              <a:t>12</a:t>
            </a:fld>
            <a:endParaRPr lang="en-US" altLang="en-US" sz="1400" b="0" dirty="0">
              <a:latin typeface="Times New Roman" charset="0"/>
            </a:endParaRPr>
          </a:p>
        </p:txBody>
      </p:sp>
      <p:sp>
        <p:nvSpPr>
          <p:cNvPr id="53251" name="Rectangle 2"/>
          <p:cNvSpPr>
            <a:spLocks noGrp="1" noChangeArrowheads="1"/>
          </p:cNvSpPr>
          <p:nvPr>
            <p:ph type="title"/>
          </p:nvPr>
        </p:nvSpPr>
        <p:spPr>
          <a:xfrm>
            <a:off x="3429000" y="205153"/>
            <a:ext cx="8359726" cy="838200"/>
          </a:xfrm>
        </p:spPr>
        <p:txBody>
          <a:bodyPr/>
          <a:lstStyle/>
          <a:p>
            <a:r>
              <a:rPr lang="en-US" altLang="en-US" b="1" u="sng" dirty="0"/>
              <a:t>JAMES CHAPTER 1</a:t>
            </a:r>
          </a:p>
        </p:txBody>
      </p:sp>
      <p:sp>
        <p:nvSpPr>
          <p:cNvPr id="9219" name="Rectangle 3"/>
          <p:cNvSpPr>
            <a:spLocks noGrp="1" noChangeArrowheads="1"/>
          </p:cNvSpPr>
          <p:nvPr>
            <p:ph type="body" idx="1"/>
          </p:nvPr>
        </p:nvSpPr>
        <p:spPr>
          <a:xfrm>
            <a:off x="534572" y="1295400"/>
            <a:ext cx="11254154" cy="4800600"/>
          </a:xfrm>
        </p:spPr>
        <p:txBody>
          <a:bodyPr>
            <a:normAutofit lnSpcReduction="10000"/>
          </a:bodyPr>
          <a:lstStyle/>
          <a:p>
            <a:pPr>
              <a:lnSpc>
                <a:spcPct val="90000"/>
              </a:lnSpc>
            </a:pPr>
            <a:r>
              <a:rPr lang="en-US" altLang="en-US" sz="2400" b="1" dirty="0">
                <a:highlight>
                  <a:srgbClr val="C0C0C0"/>
                </a:highlight>
              </a:rPr>
              <a:t>VERSES 1-12 - TRIALS</a:t>
            </a:r>
            <a:endParaRPr lang="en-US" altLang="en-US" b="1" dirty="0">
              <a:highlight>
                <a:srgbClr val="C0C0C0"/>
              </a:highlight>
            </a:endParaRPr>
          </a:p>
          <a:p>
            <a:pPr lvl="1">
              <a:lnSpc>
                <a:spcPct val="85000"/>
              </a:lnSpc>
            </a:pPr>
            <a:r>
              <a:rPr lang="en-US" altLang="en-US" sz="2000" u="sng" dirty="0"/>
              <a:t>Attitude</a:t>
            </a:r>
            <a:r>
              <a:rPr lang="en-US" altLang="en-US" sz="2000" dirty="0"/>
              <a:t> - Striking Paradox - Joy in Trials?</a:t>
            </a:r>
          </a:p>
          <a:p>
            <a:pPr lvl="1">
              <a:lnSpc>
                <a:spcPct val="85000"/>
              </a:lnSpc>
            </a:pPr>
            <a:r>
              <a:rPr lang="en-US" altLang="en-US" sz="2000" u="sng" dirty="0"/>
              <a:t>Advantage</a:t>
            </a:r>
            <a:r>
              <a:rPr lang="en-US" altLang="en-US" sz="2000" dirty="0"/>
              <a:t> - What do they produce?</a:t>
            </a:r>
          </a:p>
          <a:p>
            <a:pPr lvl="1">
              <a:lnSpc>
                <a:spcPct val="85000"/>
              </a:lnSpc>
            </a:pPr>
            <a:r>
              <a:rPr lang="en-US" altLang="en-US" sz="2000" u="sng" dirty="0"/>
              <a:t>Assistance</a:t>
            </a:r>
            <a:r>
              <a:rPr lang="en-US" altLang="en-US" sz="2000" dirty="0"/>
              <a:t> - If we endure trails, what will we receive?</a:t>
            </a:r>
          </a:p>
          <a:p>
            <a:pPr>
              <a:lnSpc>
                <a:spcPct val="90000"/>
              </a:lnSpc>
            </a:pPr>
            <a:r>
              <a:rPr lang="en-US" altLang="en-US" sz="2400" b="1" dirty="0">
                <a:highlight>
                  <a:srgbClr val="C0C0C0"/>
                </a:highlight>
              </a:rPr>
              <a:t>VERSES 13-18 - TEMPTATIONS</a:t>
            </a:r>
          </a:p>
          <a:p>
            <a:pPr lvl="1">
              <a:lnSpc>
                <a:spcPct val="85000"/>
              </a:lnSpc>
            </a:pPr>
            <a:r>
              <a:rPr lang="en-US" altLang="en-US" sz="2000" u="sng" dirty="0"/>
              <a:t>Source</a:t>
            </a:r>
            <a:r>
              <a:rPr lang="en-US" altLang="en-US" sz="2000" dirty="0"/>
              <a:t> - Where do temptations come from?		</a:t>
            </a:r>
          </a:p>
          <a:p>
            <a:pPr lvl="1">
              <a:lnSpc>
                <a:spcPct val="85000"/>
              </a:lnSpc>
            </a:pPr>
            <a:r>
              <a:rPr lang="en-US" altLang="en-US" sz="2000" u="sng" dirty="0"/>
              <a:t>Steps</a:t>
            </a:r>
            <a:r>
              <a:rPr lang="en-US" altLang="en-US" sz="2000" dirty="0"/>
              <a:t> - Who is to blame for these temptations	</a:t>
            </a:r>
          </a:p>
          <a:p>
            <a:pPr lvl="1">
              <a:lnSpc>
                <a:spcPct val="85000"/>
              </a:lnSpc>
            </a:pPr>
            <a:r>
              <a:rPr lang="en-US" altLang="en-US" sz="2000" u="sng" dirty="0"/>
              <a:t>Solution</a:t>
            </a:r>
            <a:r>
              <a:rPr lang="en-US" altLang="en-US" sz="2000" dirty="0"/>
              <a:t> - What then does God give us?		</a:t>
            </a:r>
          </a:p>
          <a:p>
            <a:pPr lvl="1">
              <a:lnSpc>
                <a:spcPct val="85000"/>
              </a:lnSpc>
            </a:pPr>
            <a:r>
              <a:rPr lang="en-US" altLang="en-US" sz="2000" dirty="0"/>
              <a:t>What is the greatest gift we’ve been given?</a:t>
            </a:r>
          </a:p>
          <a:p>
            <a:pPr>
              <a:lnSpc>
                <a:spcPct val="90000"/>
              </a:lnSpc>
            </a:pPr>
            <a:r>
              <a:rPr lang="en-US" altLang="en-US" sz="2400" b="1" dirty="0">
                <a:highlight>
                  <a:srgbClr val="C0C0C0"/>
                </a:highlight>
              </a:rPr>
              <a:t>VERSES 19-27 - RESPONSE</a:t>
            </a:r>
          </a:p>
          <a:p>
            <a:pPr lvl="1">
              <a:lnSpc>
                <a:spcPct val="85000"/>
              </a:lnSpc>
            </a:pPr>
            <a:r>
              <a:rPr lang="en-US" altLang="en-US" sz="2000" u="sng" dirty="0"/>
              <a:t>Reception </a:t>
            </a:r>
            <a:r>
              <a:rPr lang="en-US" altLang="en-US" sz="2000" dirty="0"/>
              <a:t>- What should we be quick to hear? Why (Vs 21)?</a:t>
            </a:r>
          </a:p>
          <a:p>
            <a:pPr lvl="1">
              <a:lnSpc>
                <a:spcPct val="85000"/>
              </a:lnSpc>
            </a:pPr>
            <a:r>
              <a:rPr lang="en-US" altLang="en-US" sz="2000" u="sng" dirty="0"/>
              <a:t>Respond</a:t>
            </a:r>
            <a:r>
              <a:rPr lang="en-US" altLang="en-US" sz="2000" dirty="0"/>
              <a:t> - Is just hearing God’s word enough?  What is the mirror?</a:t>
            </a:r>
          </a:p>
          <a:p>
            <a:pPr lvl="1">
              <a:lnSpc>
                <a:spcPct val="85000"/>
              </a:lnSpc>
            </a:pPr>
            <a:r>
              <a:rPr lang="en-US" altLang="en-US" sz="2000" u="sng" dirty="0"/>
              <a:t>Resignation</a:t>
            </a:r>
            <a:r>
              <a:rPr lang="en-US" altLang="en-US" sz="2000" dirty="0"/>
              <a:t> - Are we under law today?  If so which one?</a:t>
            </a:r>
          </a:p>
          <a:p>
            <a:pPr lvl="1">
              <a:lnSpc>
                <a:spcPct val="85000"/>
              </a:lnSpc>
            </a:pPr>
            <a:r>
              <a:rPr lang="en-US" altLang="en-US" sz="2000" u="sng" dirty="0"/>
              <a:t>Resolve</a:t>
            </a:r>
            <a:r>
              <a:rPr lang="en-US" altLang="en-US" sz="2000" dirty="0"/>
              <a:t> - What is Pure and Undefiled Religion?</a:t>
            </a:r>
          </a:p>
          <a:p>
            <a:pPr lvl="1">
              <a:lnSpc>
                <a:spcPct val="90000"/>
              </a:lnSpc>
            </a:pPr>
            <a:endParaRPr lang="en-US" altLang="en-US" dirty="0"/>
          </a:p>
        </p:txBody>
      </p:sp>
    </p:spTree>
    <p:extLst>
      <p:ext uri="{BB962C8B-B14F-4D97-AF65-F5344CB8AC3E}">
        <p14:creationId xmlns:p14="http://schemas.microsoft.com/office/powerpoint/2010/main" val="38368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 calcmode="lin" valueType="num">
                                      <p:cBhvr additive="base">
                                        <p:cTn id="7"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5" end="5"/>
                                            </p:txEl>
                                          </p:spTgt>
                                        </p:tgtEl>
                                        <p:attrNameLst>
                                          <p:attrName>style.visibility</p:attrName>
                                        </p:attrNameLst>
                                      </p:cBhvr>
                                      <p:to>
                                        <p:strVal val="visible"/>
                                      </p:to>
                                    </p:set>
                                    <p:anim calcmode="lin" valueType="num">
                                      <p:cBhvr additive="base">
                                        <p:cTn id="11"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6" end="6"/>
                                            </p:txEl>
                                          </p:spTgt>
                                        </p:tgtEl>
                                        <p:attrNameLst>
                                          <p:attrName>style.visibility</p:attrName>
                                        </p:attrNameLst>
                                      </p:cBhvr>
                                      <p:to>
                                        <p:strVal val="visible"/>
                                      </p:to>
                                    </p:set>
                                    <p:anim calcmode="lin" valueType="num">
                                      <p:cBhvr additive="base">
                                        <p:cTn id="15"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7" end="7"/>
                                            </p:txEl>
                                          </p:spTgt>
                                        </p:tgtEl>
                                        <p:attrNameLst>
                                          <p:attrName>style.visibility</p:attrName>
                                        </p:attrNameLst>
                                      </p:cBhvr>
                                      <p:to>
                                        <p:strVal val="visible"/>
                                      </p:to>
                                    </p:set>
                                    <p:anim calcmode="lin" valueType="num">
                                      <p:cBhvr additive="base">
                                        <p:cTn id="19"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anim calcmode="lin" valueType="num">
                                      <p:cBhvr additive="base">
                                        <p:cTn id="23"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219">
                                            <p:txEl>
                                              <p:pRg st="9" end="9"/>
                                            </p:txEl>
                                          </p:spTgt>
                                        </p:tgtEl>
                                        <p:attrNameLst>
                                          <p:attrName>style.visibility</p:attrName>
                                        </p:attrNameLst>
                                      </p:cBhvr>
                                      <p:to>
                                        <p:strVal val="visible"/>
                                      </p:to>
                                    </p:set>
                                    <p:anim calcmode="lin" valueType="num">
                                      <p:cBhvr additive="base">
                                        <p:cTn id="29"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219">
                                            <p:txEl>
                                              <p:pRg st="10" end="10"/>
                                            </p:txEl>
                                          </p:spTgt>
                                        </p:tgtEl>
                                        <p:attrNameLst>
                                          <p:attrName>style.visibility</p:attrName>
                                        </p:attrNameLst>
                                      </p:cBhvr>
                                      <p:to>
                                        <p:strVal val="visible"/>
                                      </p:to>
                                    </p:set>
                                    <p:anim calcmode="lin" valueType="num">
                                      <p:cBhvr additive="base">
                                        <p:cTn id="33"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219">
                                            <p:txEl>
                                              <p:pRg st="11" end="11"/>
                                            </p:txEl>
                                          </p:spTgt>
                                        </p:tgtEl>
                                        <p:attrNameLst>
                                          <p:attrName>style.visibility</p:attrName>
                                        </p:attrNameLst>
                                      </p:cBhvr>
                                      <p:to>
                                        <p:strVal val="visible"/>
                                      </p:to>
                                    </p:set>
                                    <p:anim calcmode="lin" valueType="num">
                                      <p:cBhvr additive="base">
                                        <p:cTn id="37"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219">
                                            <p:txEl>
                                              <p:pRg st="12" end="12"/>
                                            </p:txEl>
                                          </p:spTgt>
                                        </p:tgtEl>
                                        <p:attrNameLst>
                                          <p:attrName>style.visibility</p:attrName>
                                        </p:attrNameLst>
                                      </p:cBhvr>
                                      <p:to>
                                        <p:strVal val="visible"/>
                                      </p:to>
                                    </p:set>
                                    <p:anim calcmode="lin" valueType="num">
                                      <p:cBhvr additive="base">
                                        <p:cTn id="41"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19">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219">
                                            <p:txEl>
                                              <p:pRg st="13" end="13"/>
                                            </p:txEl>
                                          </p:spTgt>
                                        </p:tgtEl>
                                        <p:attrNameLst>
                                          <p:attrName>style.visibility</p:attrName>
                                        </p:attrNameLst>
                                      </p:cBhvr>
                                      <p:to>
                                        <p:strVal val="visible"/>
                                      </p:to>
                                    </p:set>
                                    <p:anim calcmode="lin" valueType="num">
                                      <p:cBhvr additive="base">
                                        <p:cTn id="45"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1:2-12</a:t>
            </a:r>
          </a:p>
        </p:txBody>
      </p:sp>
      <p:sp>
        <p:nvSpPr>
          <p:cNvPr id="307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spcBef>
                <a:spcPct val="0"/>
              </a:spcBef>
              <a:buFontTx/>
              <a:buNone/>
            </a:pPr>
            <a:fld id="{9922F1E1-7800-994F-A70D-5ECACF963327}" type="slidenum">
              <a:rPr lang="en-US" altLang="en-US" sz="1260" b="0">
                <a:latin typeface="Times New Roman" charset="0"/>
              </a:rPr>
              <a:pPr>
                <a:spcBef>
                  <a:spcPct val="0"/>
                </a:spcBef>
                <a:buFontTx/>
                <a:buNone/>
              </a:pPr>
              <a:t>13</a:t>
            </a:fld>
            <a:endParaRPr lang="en-US" altLang="en-US" sz="1260" b="0">
              <a:latin typeface="Times New Roman" charset="0"/>
            </a:endParaRPr>
          </a:p>
        </p:txBody>
      </p:sp>
      <p:sp>
        <p:nvSpPr>
          <p:cNvPr id="30723" name="Rectangle 2"/>
          <p:cNvSpPr>
            <a:spLocks noGrp="1" noChangeArrowheads="1"/>
          </p:cNvSpPr>
          <p:nvPr>
            <p:ph type="title"/>
          </p:nvPr>
        </p:nvSpPr>
        <p:spPr>
          <a:xfrm>
            <a:off x="6096000" y="137160"/>
            <a:ext cx="5608320" cy="1028700"/>
          </a:xfrm>
        </p:spPr>
        <p:txBody>
          <a:bodyPr/>
          <a:lstStyle/>
          <a:p>
            <a:r>
              <a:rPr lang="en-US" altLang="en-US" b="1" dirty="0">
                <a:highlight>
                  <a:srgbClr val="FFFFCC"/>
                </a:highlight>
              </a:rPr>
              <a:t>WHY DO TRIALS COME?</a:t>
            </a:r>
          </a:p>
        </p:txBody>
      </p:sp>
      <p:sp>
        <p:nvSpPr>
          <p:cNvPr id="6147" name="Rectangle 3"/>
          <p:cNvSpPr>
            <a:spLocks noGrp="1" noChangeArrowheads="1"/>
          </p:cNvSpPr>
          <p:nvPr>
            <p:ph type="body" idx="1"/>
          </p:nvPr>
        </p:nvSpPr>
        <p:spPr>
          <a:xfrm>
            <a:off x="701040" y="1600200"/>
            <a:ext cx="10789920" cy="4648200"/>
          </a:xfrm>
        </p:spPr>
        <p:txBody>
          <a:bodyPr/>
          <a:lstStyle/>
          <a:p>
            <a:r>
              <a:rPr lang="en-US" altLang="en-US" b="1" dirty="0">
                <a:solidFill>
                  <a:srgbClr val="0000CC"/>
                </a:solidFill>
                <a:highlight>
                  <a:srgbClr val="C0C0C0"/>
                </a:highlight>
              </a:rPr>
              <a:t>2 CORINTHIANS 1:4 </a:t>
            </a:r>
            <a:r>
              <a:rPr lang="en-US" altLang="en-US" dirty="0">
                <a:highlight>
                  <a:srgbClr val="C0C0C0"/>
                </a:highlight>
              </a:rPr>
              <a:t>- </a:t>
            </a:r>
            <a:r>
              <a:rPr lang="en-US" altLang="en-US" u="sng" dirty="0"/>
              <a:t>That</a:t>
            </a:r>
            <a:r>
              <a:rPr lang="en-US" altLang="en-US" dirty="0"/>
              <a:t> we can comfort Others</a:t>
            </a:r>
          </a:p>
          <a:p>
            <a:endParaRPr lang="en-US" altLang="en-US" dirty="0"/>
          </a:p>
          <a:p>
            <a:r>
              <a:rPr lang="en-US" altLang="en-US" b="1" dirty="0">
                <a:solidFill>
                  <a:srgbClr val="0000CC"/>
                </a:solidFill>
                <a:highlight>
                  <a:srgbClr val="C0C0C0"/>
                </a:highlight>
              </a:rPr>
              <a:t>2 CORINTHIANS 1:7 </a:t>
            </a:r>
            <a:r>
              <a:rPr lang="en-US" altLang="en-US" u="sng" dirty="0"/>
              <a:t>That </a:t>
            </a:r>
            <a:r>
              <a:rPr lang="en-US" altLang="en-US" dirty="0"/>
              <a:t>You Can Partake Of His Comfort</a:t>
            </a:r>
          </a:p>
          <a:p>
            <a:endParaRPr lang="en-US" altLang="en-US" dirty="0"/>
          </a:p>
          <a:p>
            <a:r>
              <a:rPr lang="en-US" altLang="en-US" b="1" dirty="0">
                <a:solidFill>
                  <a:srgbClr val="0000CC"/>
                </a:solidFill>
                <a:highlight>
                  <a:srgbClr val="C0C0C0"/>
                </a:highlight>
              </a:rPr>
              <a:t>2 CORINTHIANS 1:9- </a:t>
            </a:r>
            <a:r>
              <a:rPr lang="en-US" altLang="en-US" u="sng" dirty="0"/>
              <a:t>That</a:t>
            </a:r>
            <a:r>
              <a:rPr lang="en-US" altLang="en-US" dirty="0"/>
              <a:t> we might trust in God and not ourselves</a:t>
            </a:r>
          </a:p>
          <a:p>
            <a:endParaRPr lang="en-US" altLang="en-US" dirty="0"/>
          </a:p>
          <a:p>
            <a:r>
              <a:rPr lang="en-US" altLang="en-US" b="1" dirty="0">
                <a:solidFill>
                  <a:srgbClr val="0000CC"/>
                </a:solidFill>
                <a:highlight>
                  <a:srgbClr val="C0C0C0"/>
                </a:highlight>
              </a:rPr>
              <a:t>2 CORINTHIANS 1:11 </a:t>
            </a:r>
            <a:r>
              <a:rPr lang="en-US" altLang="en-US" dirty="0">
                <a:highlight>
                  <a:srgbClr val="C0C0C0"/>
                </a:highlight>
              </a:rPr>
              <a:t>- </a:t>
            </a:r>
            <a:r>
              <a:rPr lang="en-US" altLang="en-US" u="sng" dirty="0"/>
              <a:t>That</a:t>
            </a:r>
            <a:r>
              <a:rPr lang="en-US" altLang="en-US" dirty="0"/>
              <a:t> God will receive the glory</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 calcmode="lin" valueType="num">
                                      <p:cBhvr additive="base">
                                        <p:cTn id="25"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26609" y="6356350"/>
            <a:ext cx="3454791" cy="365125"/>
          </a:xfrm>
        </p:spPr>
        <p:txBody>
          <a:bodyPr/>
          <a:lstStyle/>
          <a:p>
            <a:pPr>
              <a:defRPr/>
            </a:pPr>
            <a:r>
              <a:rPr lang="en-US" dirty="0">
                <a:solidFill>
                  <a:schemeClr val="tx1"/>
                </a:solidFill>
              </a:rPr>
              <a:t>James 1:13-18</a:t>
            </a:r>
          </a:p>
        </p:txBody>
      </p:sp>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F2C9CF33-B184-0F40-A9A7-93C936853720}" type="slidenum">
              <a:rPr lang="en-US" altLang="en-US" sz="1400" b="0">
                <a:solidFill>
                  <a:schemeClr val="tx1"/>
                </a:solidFill>
              </a:rPr>
              <a:pPr>
                <a:spcBef>
                  <a:spcPct val="0"/>
                </a:spcBef>
                <a:buFontTx/>
                <a:buNone/>
              </a:pPr>
              <a:t>14</a:t>
            </a:fld>
            <a:endParaRPr lang="en-US" altLang="en-US" sz="1400" b="0">
              <a:solidFill>
                <a:schemeClr val="tx1"/>
              </a:solidFill>
            </a:endParaRPr>
          </a:p>
        </p:txBody>
      </p:sp>
      <p:sp>
        <p:nvSpPr>
          <p:cNvPr id="29699" name="Rectangle 2"/>
          <p:cNvSpPr>
            <a:spLocks noGrp="1" noChangeArrowheads="1"/>
          </p:cNvSpPr>
          <p:nvPr>
            <p:ph type="title"/>
          </p:nvPr>
        </p:nvSpPr>
        <p:spPr>
          <a:xfrm>
            <a:off x="267677" y="136525"/>
            <a:ext cx="10515600" cy="1008065"/>
          </a:xfrm>
        </p:spPr>
        <p:txBody>
          <a:bodyPr/>
          <a:lstStyle/>
          <a:p>
            <a:r>
              <a:rPr lang="en-US" altLang="en-US" sz="4800" b="1" dirty="0"/>
              <a:t>James 1:13-18</a:t>
            </a:r>
          </a:p>
        </p:txBody>
      </p:sp>
      <p:sp>
        <p:nvSpPr>
          <p:cNvPr id="12291" name="Rectangle 3"/>
          <p:cNvSpPr>
            <a:spLocks noGrp="1" noChangeArrowheads="1"/>
          </p:cNvSpPr>
          <p:nvPr>
            <p:ph type="body" idx="1"/>
          </p:nvPr>
        </p:nvSpPr>
        <p:spPr>
          <a:xfrm>
            <a:off x="351692" y="2391605"/>
            <a:ext cx="10316308" cy="3964745"/>
          </a:xfrm>
        </p:spPr>
        <p:txBody>
          <a:bodyPr>
            <a:normAutofit lnSpcReduction="10000"/>
          </a:bodyPr>
          <a:lstStyle/>
          <a:p>
            <a:pPr>
              <a:lnSpc>
                <a:spcPct val="140000"/>
              </a:lnSpc>
              <a:spcBef>
                <a:spcPct val="5000"/>
              </a:spcBef>
            </a:pPr>
            <a:r>
              <a:rPr lang="en-US" altLang="en-US" sz="3200" b="1" dirty="0">
                <a:solidFill>
                  <a:srgbClr val="0000CC"/>
                </a:solidFill>
                <a:highlight>
                  <a:srgbClr val="C0C0C0"/>
                </a:highlight>
              </a:rPr>
              <a:t>FACTS ABOUT TEMPTATION</a:t>
            </a:r>
          </a:p>
          <a:p>
            <a:pPr lvl="1"/>
            <a:r>
              <a:rPr lang="en-US" altLang="en-US" sz="2800" dirty="0"/>
              <a:t>Source Of Temptation</a:t>
            </a:r>
          </a:p>
          <a:p>
            <a:pPr lvl="1"/>
            <a:r>
              <a:rPr lang="en-US" altLang="en-US" sz="2800" dirty="0"/>
              <a:t>Steps In Temptation</a:t>
            </a:r>
          </a:p>
          <a:p>
            <a:pPr lvl="1"/>
            <a:r>
              <a:rPr lang="en-US" altLang="en-US" sz="2800" dirty="0"/>
              <a:t>Solutions From Temptation</a:t>
            </a:r>
          </a:p>
          <a:p>
            <a:pPr>
              <a:lnSpc>
                <a:spcPct val="150000"/>
              </a:lnSpc>
              <a:spcBef>
                <a:spcPct val="5000"/>
              </a:spcBef>
            </a:pPr>
            <a:r>
              <a:rPr lang="en-US" altLang="en-US" sz="3200" b="1" dirty="0">
                <a:solidFill>
                  <a:srgbClr val="0000CC"/>
                </a:solidFill>
                <a:highlight>
                  <a:srgbClr val="C0C0C0"/>
                </a:highlight>
              </a:rPr>
              <a:t>HOW TO HANDLE TEMPTATION</a:t>
            </a:r>
          </a:p>
          <a:p>
            <a:pPr lvl="1"/>
            <a:r>
              <a:rPr lang="en-US" altLang="en-US" sz="2800" dirty="0"/>
              <a:t>Remember The Judgment of God (Negative) {vs. 13-15}</a:t>
            </a:r>
          </a:p>
          <a:p>
            <a:pPr lvl="1"/>
            <a:r>
              <a:rPr lang="en-US" altLang="en-US" sz="2800" dirty="0"/>
              <a:t>Remember The Goodness of God (Positive) {vs. 16-17}</a:t>
            </a:r>
          </a:p>
          <a:p>
            <a:pPr lvl="1"/>
            <a:r>
              <a:rPr lang="en-US" altLang="en-US" sz="2800" dirty="0"/>
              <a:t>Remember Your Relationship With God {vs. 18}</a:t>
            </a:r>
          </a:p>
        </p:txBody>
      </p:sp>
      <p:sp>
        <p:nvSpPr>
          <p:cNvPr id="2" name="Rectangle 1">
            <a:extLst>
              <a:ext uri="{FF2B5EF4-FFF2-40B4-BE49-F238E27FC236}">
                <a16:creationId xmlns:a16="http://schemas.microsoft.com/office/drawing/2014/main" id="{B02A5EFC-F4F9-47A7-B9AE-B427C308DB40}"/>
              </a:ext>
            </a:extLst>
          </p:cNvPr>
          <p:cNvSpPr/>
          <p:nvPr/>
        </p:nvSpPr>
        <p:spPr>
          <a:xfrm>
            <a:off x="2780323" y="1144590"/>
            <a:ext cx="9144000" cy="1247015"/>
          </a:xfrm>
          <a:prstGeom prst="rect">
            <a:avLst/>
          </a:prstGeom>
          <a:solidFill>
            <a:schemeClr val="bg1">
              <a:lumMod val="85000"/>
            </a:schemeClr>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33CC"/>
                </a:solidFill>
              </a:rPr>
              <a:t>TRIALS</a:t>
            </a:r>
            <a:r>
              <a:rPr lang="en-US" sz="2400" dirty="0">
                <a:solidFill>
                  <a:schemeClr val="tx1"/>
                </a:solidFill>
              </a:rPr>
              <a:t> (</a:t>
            </a:r>
            <a:r>
              <a:rPr lang="en-US" sz="2400" dirty="0" err="1">
                <a:solidFill>
                  <a:schemeClr val="tx1"/>
                </a:solidFill>
              </a:rPr>
              <a:t>peirasmois</a:t>
            </a:r>
            <a:r>
              <a:rPr lang="en-US" sz="2400" dirty="0">
                <a:solidFill>
                  <a:schemeClr val="tx1"/>
                </a:solidFill>
              </a:rPr>
              <a:t>) – </a:t>
            </a:r>
            <a:r>
              <a:rPr lang="en-US" dirty="0">
                <a:solidFill>
                  <a:schemeClr val="tx1"/>
                </a:solidFill>
              </a:rPr>
              <a:t>Noun</a:t>
            </a:r>
            <a:r>
              <a:rPr lang="en-US" sz="2400" dirty="0">
                <a:solidFill>
                  <a:schemeClr val="tx1"/>
                </a:solidFill>
              </a:rPr>
              <a:t> – </a:t>
            </a:r>
            <a:r>
              <a:rPr lang="en-US" sz="2400" i="1" dirty="0">
                <a:solidFill>
                  <a:schemeClr val="tx1"/>
                </a:solidFill>
              </a:rPr>
              <a:t>Outward, External Test, Proving, Experience, </a:t>
            </a:r>
            <a:r>
              <a:rPr lang="en-US" sz="2400" i="1" dirty="0" err="1">
                <a:solidFill>
                  <a:schemeClr val="tx1"/>
                </a:solidFill>
              </a:rPr>
              <a:t>aTest</a:t>
            </a:r>
            <a:r>
              <a:rPr lang="en-US" sz="2400" i="1" dirty="0">
                <a:solidFill>
                  <a:schemeClr val="tx1"/>
                </a:solidFill>
              </a:rPr>
              <a:t> for Genuine Character.</a:t>
            </a:r>
          </a:p>
          <a:p>
            <a:r>
              <a:rPr lang="en-US" sz="2400" b="1" dirty="0">
                <a:solidFill>
                  <a:srgbClr val="0033CC"/>
                </a:solidFill>
              </a:rPr>
              <a:t>TEMPTATION</a:t>
            </a:r>
            <a:r>
              <a:rPr lang="en-US" sz="2400" dirty="0">
                <a:solidFill>
                  <a:schemeClr val="tx1"/>
                </a:solidFill>
              </a:rPr>
              <a:t> (</a:t>
            </a:r>
            <a:r>
              <a:rPr lang="en-US" sz="2400" dirty="0" err="1">
                <a:solidFill>
                  <a:schemeClr val="tx1"/>
                </a:solidFill>
              </a:rPr>
              <a:t>peirazomenos</a:t>
            </a:r>
            <a:r>
              <a:rPr lang="en-US" sz="2400" dirty="0">
                <a:solidFill>
                  <a:schemeClr val="tx1"/>
                </a:solidFill>
              </a:rPr>
              <a:t>) – </a:t>
            </a:r>
            <a:r>
              <a:rPr lang="en-US" dirty="0">
                <a:solidFill>
                  <a:schemeClr val="tx1"/>
                </a:solidFill>
              </a:rPr>
              <a:t>Verb</a:t>
            </a:r>
            <a:r>
              <a:rPr lang="en-US" sz="2400" dirty="0">
                <a:solidFill>
                  <a:schemeClr val="tx1"/>
                </a:solidFill>
              </a:rPr>
              <a:t> – Inner solicitation to do evil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2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92666" y="6356350"/>
            <a:ext cx="3412588" cy="365125"/>
          </a:xfrm>
        </p:spPr>
        <p:txBody>
          <a:bodyPr/>
          <a:lstStyle/>
          <a:p>
            <a:pPr>
              <a:defRPr/>
            </a:pPr>
            <a:r>
              <a:rPr lang="en-US">
                <a:solidFill>
                  <a:srgbClr val="FFFFCC"/>
                </a:solidFill>
              </a:rPr>
              <a:t>James 1:13-18</a:t>
            </a:r>
          </a:p>
        </p:txBody>
      </p:sp>
      <p:sp>
        <p:nvSpPr>
          <p:cNvPr id="317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F723E254-150C-9B4A-90E1-7F6D30153F70}" type="slidenum">
              <a:rPr lang="en-US" altLang="en-US" sz="1400" b="0">
                <a:solidFill>
                  <a:schemeClr val="tx1"/>
                </a:solidFill>
              </a:rPr>
              <a:pPr>
                <a:spcBef>
                  <a:spcPct val="0"/>
                </a:spcBef>
                <a:buFontTx/>
                <a:buNone/>
              </a:pPr>
              <a:t>15</a:t>
            </a:fld>
            <a:endParaRPr lang="en-US" altLang="en-US" sz="1400" b="0">
              <a:solidFill>
                <a:schemeClr val="tx1"/>
              </a:solidFill>
            </a:endParaRPr>
          </a:p>
        </p:txBody>
      </p:sp>
      <p:sp>
        <p:nvSpPr>
          <p:cNvPr id="31747" name="Rectangle 2"/>
          <p:cNvSpPr>
            <a:spLocks noGrp="1" noChangeArrowheads="1"/>
          </p:cNvSpPr>
          <p:nvPr>
            <p:ph type="title"/>
          </p:nvPr>
        </p:nvSpPr>
        <p:spPr>
          <a:xfrm>
            <a:off x="0" y="136525"/>
            <a:ext cx="11929402" cy="838200"/>
          </a:xfrm>
        </p:spPr>
        <p:txBody>
          <a:bodyPr/>
          <a:lstStyle/>
          <a:p>
            <a:pPr algn="ctr"/>
            <a:r>
              <a:rPr lang="en-US" altLang="en-US" b="1" u="sng" dirty="0">
                <a:highlight>
                  <a:srgbClr val="FFFFCC"/>
                </a:highlight>
              </a:rPr>
              <a:t>“Pass The Buck”</a:t>
            </a:r>
          </a:p>
        </p:txBody>
      </p:sp>
      <p:sp>
        <p:nvSpPr>
          <p:cNvPr id="31748" name="Rectangle 3"/>
          <p:cNvSpPr>
            <a:spLocks noGrp="1" noChangeArrowheads="1"/>
          </p:cNvSpPr>
          <p:nvPr>
            <p:ph type="body" idx="1"/>
          </p:nvPr>
        </p:nvSpPr>
        <p:spPr>
          <a:xfrm>
            <a:off x="359508" y="1129085"/>
            <a:ext cx="9622692" cy="4966915"/>
          </a:xfrm>
        </p:spPr>
        <p:txBody>
          <a:bodyPr>
            <a:normAutofit fontScale="92500" lnSpcReduction="10000"/>
          </a:bodyPr>
          <a:lstStyle/>
          <a:p>
            <a:pPr>
              <a:lnSpc>
                <a:spcPct val="80000"/>
              </a:lnSpc>
            </a:pPr>
            <a:r>
              <a:rPr lang="en-US" altLang="en-US" b="0" dirty="0">
                <a:solidFill>
                  <a:schemeClr val="tx1"/>
                </a:solidFill>
              </a:rPr>
              <a:t>It’s the other person’s fault</a:t>
            </a:r>
          </a:p>
          <a:p>
            <a:pPr>
              <a:lnSpc>
                <a:spcPct val="80000"/>
              </a:lnSpc>
            </a:pPr>
            <a:r>
              <a:rPr lang="en-US" altLang="en-US" b="0" dirty="0">
                <a:solidFill>
                  <a:schemeClr val="tx1"/>
                </a:solidFill>
              </a:rPr>
              <a:t>I couldn’t help it</a:t>
            </a:r>
          </a:p>
          <a:p>
            <a:pPr>
              <a:lnSpc>
                <a:spcPct val="80000"/>
              </a:lnSpc>
            </a:pPr>
            <a:r>
              <a:rPr lang="en-US" altLang="en-US" b="0" dirty="0">
                <a:solidFill>
                  <a:schemeClr val="tx1"/>
                </a:solidFill>
              </a:rPr>
              <a:t>Everybody’s doing it</a:t>
            </a:r>
          </a:p>
          <a:p>
            <a:pPr>
              <a:lnSpc>
                <a:spcPct val="80000"/>
              </a:lnSpc>
            </a:pPr>
            <a:r>
              <a:rPr lang="en-US" altLang="en-US" b="0" dirty="0">
                <a:solidFill>
                  <a:schemeClr val="tx1"/>
                </a:solidFill>
              </a:rPr>
              <a:t>It was just a mistake</a:t>
            </a:r>
          </a:p>
          <a:p>
            <a:pPr>
              <a:lnSpc>
                <a:spcPct val="80000"/>
              </a:lnSpc>
            </a:pPr>
            <a:r>
              <a:rPr lang="en-US" altLang="en-US" b="0" dirty="0">
                <a:solidFill>
                  <a:schemeClr val="tx1"/>
                </a:solidFill>
              </a:rPr>
              <a:t>Nobody’s perfect</a:t>
            </a:r>
          </a:p>
          <a:p>
            <a:pPr>
              <a:lnSpc>
                <a:spcPct val="80000"/>
              </a:lnSpc>
            </a:pPr>
            <a:r>
              <a:rPr lang="en-US" altLang="en-US" b="0" dirty="0">
                <a:solidFill>
                  <a:schemeClr val="tx1"/>
                </a:solidFill>
              </a:rPr>
              <a:t>The Devil made me do it</a:t>
            </a:r>
          </a:p>
          <a:p>
            <a:pPr>
              <a:lnSpc>
                <a:spcPct val="80000"/>
              </a:lnSpc>
            </a:pPr>
            <a:r>
              <a:rPr lang="en-US" altLang="en-US" b="0" dirty="0">
                <a:solidFill>
                  <a:schemeClr val="tx1"/>
                </a:solidFill>
              </a:rPr>
              <a:t>I was pressured into it</a:t>
            </a:r>
          </a:p>
          <a:p>
            <a:pPr>
              <a:lnSpc>
                <a:spcPct val="80000"/>
              </a:lnSpc>
            </a:pPr>
            <a:r>
              <a:rPr lang="en-US" altLang="en-US" b="0" dirty="0">
                <a:solidFill>
                  <a:schemeClr val="tx1"/>
                </a:solidFill>
              </a:rPr>
              <a:t>I didn’t know it was wrong</a:t>
            </a:r>
          </a:p>
          <a:p>
            <a:pPr>
              <a:lnSpc>
                <a:spcPct val="80000"/>
              </a:lnSpc>
            </a:pPr>
            <a:r>
              <a:rPr lang="en-US" altLang="en-US" b="0" dirty="0">
                <a:solidFill>
                  <a:schemeClr val="tx1"/>
                </a:solidFill>
              </a:rPr>
              <a:t>God is tempting me</a:t>
            </a:r>
          </a:p>
          <a:p>
            <a:pPr>
              <a:lnSpc>
                <a:spcPct val="80000"/>
              </a:lnSpc>
            </a:pPr>
            <a:r>
              <a:rPr lang="en-US" altLang="en-US" b="0" dirty="0">
                <a:solidFill>
                  <a:schemeClr val="tx1"/>
                </a:solidFill>
              </a:rPr>
              <a:t>God wants me to be happy!</a:t>
            </a:r>
          </a:p>
          <a:p>
            <a:pPr>
              <a:lnSpc>
                <a:spcPct val="80000"/>
              </a:lnSpc>
            </a:pPr>
            <a:r>
              <a:rPr lang="en-US" altLang="en-US" b="1" dirty="0"/>
              <a:t>“</a:t>
            </a:r>
            <a:r>
              <a:rPr lang="en-US" altLang="en-US" b="1" i="1" dirty="0"/>
              <a:t>The woman whom You gave to me, she gave me of the fruit of the tree, and I ate</a:t>
            </a:r>
            <a:r>
              <a:rPr lang="en-US" altLang="en-US" b="1" dirty="0"/>
              <a:t>.” (Gen 3:12)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337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DF0066C9-14BD-EA46-84FF-85447387F95D}" type="slidenum">
              <a:rPr lang="en-US" altLang="en-US" sz="1400" b="0">
                <a:solidFill>
                  <a:schemeClr val="tx1"/>
                </a:solidFill>
              </a:rPr>
              <a:pPr>
                <a:spcBef>
                  <a:spcPct val="0"/>
                </a:spcBef>
                <a:buFontTx/>
                <a:buNone/>
              </a:pPr>
              <a:t>16</a:t>
            </a:fld>
            <a:endParaRPr lang="en-US" altLang="en-US" sz="1400" b="0">
              <a:solidFill>
                <a:schemeClr val="tx1"/>
              </a:solidFill>
            </a:endParaRPr>
          </a:p>
        </p:txBody>
      </p:sp>
      <p:sp>
        <p:nvSpPr>
          <p:cNvPr id="33795" name="Rectangle 2"/>
          <p:cNvSpPr>
            <a:spLocks noGrp="1" noChangeArrowheads="1"/>
          </p:cNvSpPr>
          <p:nvPr>
            <p:ph type="title"/>
          </p:nvPr>
        </p:nvSpPr>
        <p:spPr>
          <a:xfrm>
            <a:off x="3124199" y="304800"/>
            <a:ext cx="8791135" cy="762000"/>
          </a:xfrm>
        </p:spPr>
        <p:txBody>
          <a:bodyPr/>
          <a:lstStyle/>
          <a:p>
            <a:r>
              <a:rPr lang="en-US" altLang="en-US" b="1" u="sng" dirty="0"/>
              <a:t>Wholesome To The Twisted</a:t>
            </a:r>
          </a:p>
        </p:txBody>
      </p:sp>
      <p:sp>
        <p:nvSpPr>
          <p:cNvPr id="8195" name="Rectangle 3"/>
          <p:cNvSpPr>
            <a:spLocks noGrp="1" noChangeArrowheads="1"/>
          </p:cNvSpPr>
          <p:nvPr>
            <p:ph type="body" idx="1"/>
          </p:nvPr>
        </p:nvSpPr>
        <p:spPr>
          <a:xfrm>
            <a:off x="961292" y="1143000"/>
            <a:ext cx="9249508" cy="5410200"/>
          </a:xfrm>
        </p:spPr>
        <p:txBody>
          <a:bodyPr/>
          <a:lstStyle/>
          <a:p>
            <a:pPr>
              <a:spcBef>
                <a:spcPct val="5000"/>
              </a:spcBef>
            </a:pPr>
            <a:r>
              <a:rPr lang="en-US" altLang="en-US" sz="2400" b="1" dirty="0">
                <a:highlight>
                  <a:srgbClr val="C0C0C0"/>
                </a:highlight>
              </a:rPr>
              <a:t>Sexual Instinct</a:t>
            </a:r>
          </a:p>
          <a:p>
            <a:pPr lvl="1">
              <a:spcBef>
                <a:spcPct val="5000"/>
              </a:spcBef>
            </a:pPr>
            <a:r>
              <a:rPr lang="en-US" altLang="en-US" sz="2000" dirty="0"/>
              <a:t>Wholesome - Intimacy, Love, Respect, Trust, One Flesh</a:t>
            </a:r>
          </a:p>
          <a:p>
            <a:pPr lvl="1">
              <a:spcBef>
                <a:spcPct val="5000"/>
              </a:spcBef>
            </a:pPr>
            <a:r>
              <a:rPr lang="en-US" altLang="en-US" sz="2000" dirty="0"/>
              <a:t>Twisted - Immorality, Impurity, Licentiousness</a:t>
            </a:r>
          </a:p>
          <a:p>
            <a:pPr>
              <a:spcBef>
                <a:spcPct val="5000"/>
              </a:spcBef>
            </a:pPr>
            <a:r>
              <a:rPr lang="en-US" altLang="en-US" sz="2400" b="1" dirty="0">
                <a:highlight>
                  <a:srgbClr val="C0C0C0"/>
                </a:highlight>
              </a:rPr>
              <a:t>Worship</a:t>
            </a:r>
          </a:p>
          <a:p>
            <a:pPr lvl="1">
              <a:spcBef>
                <a:spcPct val="5000"/>
              </a:spcBef>
            </a:pPr>
            <a:r>
              <a:rPr lang="en-US" altLang="en-US" sz="2000" dirty="0"/>
              <a:t>Wholesome - Aid or help us focus our praise toward God</a:t>
            </a:r>
          </a:p>
          <a:p>
            <a:pPr lvl="1">
              <a:spcBef>
                <a:spcPct val="5000"/>
              </a:spcBef>
            </a:pPr>
            <a:r>
              <a:rPr lang="en-US" altLang="en-US" sz="2000" dirty="0"/>
              <a:t>Twisted - Idolatry, Lack of Respect for Authority</a:t>
            </a:r>
          </a:p>
          <a:p>
            <a:pPr>
              <a:spcBef>
                <a:spcPct val="5000"/>
              </a:spcBef>
            </a:pPr>
            <a:r>
              <a:rPr lang="en-US" altLang="en-US" sz="2400" b="1" dirty="0">
                <a:highlight>
                  <a:srgbClr val="C0C0C0"/>
                </a:highlight>
              </a:rPr>
              <a:t>Medicine</a:t>
            </a:r>
          </a:p>
          <a:p>
            <a:pPr lvl="1">
              <a:spcBef>
                <a:spcPct val="5000"/>
              </a:spcBef>
            </a:pPr>
            <a:r>
              <a:rPr lang="en-US" altLang="en-US" sz="2000" dirty="0"/>
              <a:t>Wholesome - Healing, Well Being, Quality of Life</a:t>
            </a:r>
          </a:p>
          <a:p>
            <a:pPr lvl="1">
              <a:spcBef>
                <a:spcPct val="5000"/>
              </a:spcBef>
            </a:pPr>
            <a:r>
              <a:rPr lang="en-US" altLang="en-US" sz="2000" dirty="0"/>
              <a:t>Twisted - Sorcery, perverted use of healing drugs (Opium)</a:t>
            </a:r>
          </a:p>
          <a:p>
            <a:pPr>
              <a:spcBef>
                <a:spcPct val="5000"/>
              </a:spcBef>
            </a:pPr>
            <a:r>
              <a:rPr lang="en-US" altLang="en-US" sz="2400" b="1" dirty="0">
                <a:highlight>
                  <a:srgbClr val="C0C0C0"/>
                </a:highlight>
              </a:rPr>
              <a:t>Ambition</a:t>
            </a:r>
          </a:p>
          <a:p>
            <a:pPr lvl="1">
              <a:spcBef>
                <a:spcPct val="5000"/>
              </a:spcBef>
            </a:pPr>
            <a:r>
              <a:rPr lang="en-US" altLang="en-US" sz="2000" dirty="0"/>
              <a:t>Wholesome - Desire to do well and spur on to greatness</a:t>
            </a:r>
          </a:p>
          <a:p>
            <a:pPr lvl="1">
              <a:spcBef>
                <a:spcPct val="5000"/>
              </a:spcBef>
            </a:pPr>
            <a:r>
              <a:rPr lang="en-US" altLang="en-US" sz="2000" dirty="0"/>
              <a:t>Twisted - Envy, Jealousy, and Strife</a:t>
            </a:r>
          </a:p>
          <a:p>
            <a:pPr>
              <a:spcBef>
                <a:spcPct val="5000"/>
              </a:spcBef>
            </a:pPr>
            <a:r>
              <a:rPr lang="en-US" altLang="en-US" sz="2400" b="1" dirty="0">
                <a:highlight>
                  <a:srgbClr val="C0C0C0"/>
                </a:highlight>
              </a:rPr>
              <a:t>Anger</a:t>
            </a:r>
          </a:p>
          <a:p>
            <a:pPr lvl="1">
              <a:spcBef>
                <a:spcPct val="5000"/>
              </a:spcBef>
            </a:pPr>
            <a:r>
              <a:rPr lang="en-US" altLang="en-US" sz="2000" dirty="0"/>
              <a:t>Wholesome - Righteous Indignation, Passion for Goodness</a:t>
            </a:r>
          </a:p>
          <a:p>
            <a:pPr lvl="1">
              <a:spcBef>
                <a:spcPct val="5000"/>
              </a:spcBef>
            </a:pPr>
            <a:r>
              <a:rPr lang="en-US" altLang="en-US" sz="2000" dirty="0"/>
              <a:t>Twisted - Dissension, “Party Spirit”, Hate, Malice</a:t>
            </a:r>
          </a:p>
          <a:p>
            <a:pPr lvl="1"/>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358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9DB365D0-5BF8-8445-8EEF-772F71C6F7B0}" type="slidenum">
              <a:rPr lang="en-US" altLang="en-US" sz="1400" b="0">
                <a:solidFill>
                  <a:schemeClr val="tx1"/>
                </a:solidFill>
              </a:rPr>
              <a:pPr>
                <a:spcBef>
                  <a:spcPct val="0"/>
                </a:spcBef>
                <a:buFontTx/>
                <a:buNone/>
              </a:pPr>
              <a:t>17</a:t>
            </a:fld>
            <a:endParaRPr lang="en-US" altLang="en-US" sz="1400" b="0">
              <a:solidFill>
                <a:schemeClr val="tx1"/>
              </a:solidFill>
            </a:endParaRPr>
          </a:p>
        </p:txBody>
      </p:sp>
      <p:sp>
        <p:nvSpPr>
          <p:cNvPr id="35843" name="Rectangle 2"/>
          <p:cNvSpPr>
            <a:spLocks noGrp="1" noChangeArrowheads="1"/>
          </p:cNvSpPr>
          <p:nvPr>
            <p:ph type="title"/>
          </p:nvPr>
        </p:nvSpPr>
        <p:spPr/>
        <p:txBody>
          <a:bodyPr/>
          <a:lstStyle/>
          <a:p>
            <a:r>
              <a:rPr lang="en-US" altLang="en-US"/>
              <a:t>Man’s Will</a:t>
            </a:r>
          </a:p>
        </p:txBody>
      </p:sp>
      <p:sp>
        <p:nvSpPr>
          <p:cNvPr id="35844" name="Rectangle 3"/>
          <p:cNvSpPr>
            <a:spLocks noGrp="1" noChangeArrowheads="1"/>
          </p:cNvSpPr>
          <p:nvPr>
            <p:ph type="body" idx="1"/>
          </p:nvPr>
        </p:nvSpPr>
        <p:spPr>
          <a:xfrm>
            <a:off x="2209800" y="2057400"/>
            <a:ext cx="7772400" cy="4038600"/>
          </a:xfrm>
        </p:spPr>
        <p:txBody>
          <a:bodyPr/>
          <a:lstStyle/>
          <a:p>
            <a:pPr algn="ctr">
              <a:buFontTx/>
              <a:buNone/>
            </a:pPr>
            <a:r>
              <a:rPr lang="en-US" altLang="en-US">
                <a:solidFill>
                  <a:schemeClr val="tx1"/>
                </a:solidFill>
              </a:rPr>
              <a:t>Thou knowest Thou hast formed me</a:t>
            </a:r>
          </a:p>
          <a:p>
            <a:pPr algn="ctr">
              <a:buFontTx/>
              <a:buNone/>
            </a:pPr>
            <a:r>
              <a:rPr lang="en-US" altLang="en-US">
                <a:solidFill>
                  <a:schemeClr val="tx1"/>
                </a:solidFill>
              </a:rPr>
              <a:t>With passions wild and strong</a:t>
            </a:r>
          </a:p>
          <a:p>
            <a:pPr algn="ctr">
              <a:buFontTx/>
              <a:buNone/>
            </a:pPr>
            <a:r>
              <a:rPr lang="en-US" altLang="en-US">
                <a:solidFill>
                  <a:schemeClr val="tx1"/>
                </a:solidFill>
              </a:rPr>
              <a:t>And listening to their witching voice</a:t>
            </a:r>
          </a:p>
          <a:p>
            <a:pPr algn="ctr">
              <a:buFontTx/>
              <a:buNone/>
            </a:pPr>
            <a:r>
              <a:rPr lang="en-US" altLang="en-US">
                <a:solidFill>
                  <a:schemeClr val="tx1"/>
                </a:solidFill>
              </a:rPr>
              <a:t>Has often led me wrong.</a:t>
            </a:r>
          </a:p>
          <a:p>
            <a:pPr algn="ctr">
              <a:buFontTx/>
              <a:buNone/>
            </a:pPr>
            <a:endParaRPr lang="en-US" altLang="en-US">
              <a:solidFill>
                <a:schemeClr val="tx1"/>
              </a:solidFill>
            </a:endParaRPr>
          </a:p>
          <a:p>
            <a:pPr algn="r">
              <a:buFontTx/>
              <a:buNone/>
            </a:pPr>
            <a:r>
              <a:rPr lang="en-US" altLang="en-US" sz="2000" b="0" i="1">
                <a:solidFill>
                  <a:schemeClr val="tx1"/>
                </a:solidFill>
              </a:rPr>
              <a:t>Robert Burns</a:t>
            </a:r>
          </a:p>
          <a:p>
            <a:pPr algn="r">
              <a:buFontTx/>
              <a:buNone/>
            </a:pPr>
            <a:r>
              <a:rPr lang="en-US" altLang="en-US" sz="2000" b="0" i="1">
                <a:solidFill>
                  <a:schemeClr val="tx1"/>
                </a:solidFill>
              </a:rPr>
              <a:t>Scottish Poet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378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7692406B-65F1-E04B-A7DE-58BF8C94895E}" type="slidenum">
              <a:rPr lang="en-US" altLang="en-US" sz="1400" b="0">
                <a:solidFill>
                  <a:schemeClr val="tx1"/>
                </a:solidFill>
              </a:rPr>
              <a:pPr>
                <a:spcBef>
                  <a:spcPct val="0"/>
                </a:spcBef>
                <a:buFontTx/>
                <a:buNone/>
              </a:pPr>
              <a:t>18</a:t>
            </a:fld>
            <a:endParaRPr lang="en-US" altLang="en-US" sz="1400" b="0">
              <a:solidFill>
                <a:schemeClr val="tx1"/>
              </a:solidFill>
            </a:endParaRPr>
          </a:p>
        </p:txBody>
      </p:sp>
      <p:sp>
        <p:nvSpPr>
          <p:cNvPr id="37891" name="Rectangle 2"/>
          <p:cNvSpPr>
            <a:spLocks noGrp="1" noChangeArrowheads="1"/>
          </p:cNvSpPr>
          <p:nvPr>
            <p:ph type="title"/>
          </p:nvPr>
        </p:nvSpPr>
        <p:spPr/>
        <p:txBody>
          <a:bodyPr/>
          <a:lstStyle/>
          <a:p>
            <a:r>
              <a:rPr lang="en-US" altLang="en-US" u="sng" dirty="0"/>
              <a:t>James 1:13-14</a:t>
            </a:r>
          </a:p>
        </p:txBody>
      </p:sp>
      <p:sp>
        <p:nvSpPr>
          <p:cNvPr id="56323" name="Rectangle 3"/>
          <p:cNvSpPr>
            <a:spLocks noGrp="1" noChangeArrowheads="1"/>
          </p:cNvSpPr>
          <p:nvPr>
            <p:ph type="body" idx="1"/>
          </p:nvPr>
        </p:nvSpPr>
        <p:spPr>
          <a:xfrm>
            <a:off x="975360" y="1600200"/>
            <a:ext cx="10332720" cy="4495800"/>
          </a:xfrm>
        </p:spPr>
        <p:txBody>
          <a:bodyPr/>
          <a:lstStyle/>
          <a:p>
            <a:pPr>
              <a:buFontTx/>
              <a:buNone/>
              <a:defRPr/>
            </a:pPr>
            <a:r>
              <a:rPr lang="en-US" dirty="0">
                <a:solidFill>
                  <a:schemeClr val="tx1"/>
                </a:solidFill>
              </a:rPr>
              <a:t>13  </a:t>
            </a:r>
            <a:r>
              <a:rPr lang="en-US" i="1" dirty="0">
                <a:solidFill>
                  <a:schemeClr val="tx1"/>
                </a:solidFill>
              </a:rPr>
              <a:t>Let no one say when he is tempted, “I am tempted by God”; for God cannot be tempted by evil, nor does He Himself tempt anyone. </a:t>
            </a:r>
          </a:p>
          <a:p>
            <a:pPr marL="514330" indent="-514330">
              <a:buFontTx/>
              <a:buAutoNum type="arabicPlain" startAt="14"/>
              <a:defRPr/>
            </a:pPr>
            <a:r>
              <a:rPr lang="en-US" i="1" dirty="0">
                <a:solidFill>
                  <a:schemeClr val="tx1"/>
                </a:solidFill>
              </a:rPr>
              <a:t>But each one is tempted when he is drawn away by his own desires and enticed</a:t>
            </a:r>
          </a:p>
          <a:p>
            <a:pPr marL="514330" indent="-514330">
              <a:buFontTx/>
              <a:buAutoNum type="arabicPlain" startAt="14"/>
              <a:defRPr/>
            </a:pPr>
            <a:r>
              <a:rPr lang="en-US" i="1" dirty="0">
                <a:solidFill>
                  <a:schemeClr val="tx1"/>
                </a:solidFill>
              </a:rPr>
              <a:t>Then desire when it has conceived gives birth to sin, and sin when it is full grown brings forth death.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James 1:13-18</a:t>
            </a:r>
          </a:p>
        </p:txBody>
      </p:sp>
      <p:sp>
        <p:nvSpPr>
          <p:cNvPr id="399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1D4534DA-A9F0-7C47-9735-4393871A084D}" type="slidenum">
              <a:rPr lang="en-US" altLang="en-US" sz="1400" b="0">
                <a:solidFill>
                  <a:schemeClr val="tx1"/>
                </a:solidFill>
              </a:rPr>
              <a:pPr>
                <a:spcBef>
                  <a:spcPct val="0"/>
                </a:spcBef>
                <a:buFontTx/>
                <a:buNone/>
              </a:pPr>
              <a:t>19</a:t>
            </a:fld>
            <a:endParaRPr lang="en-US" altLang="en-US" sz="1400" b="0">
              <a:solidFill>
                <a:schemeClr val="tx1"/>
              </a:solidFill>
            </a:endParaRPr>
          </a:p>
        </p:txBody>
      </p:sp>
      <p:sp>
        <p:nvSpPr>
          <p:cNvPr id="39939" name="Rectangle 2"/>
          <p:cNvSpPr>
            <a:spLocks noGrp="1" noChangeArrowheads="1"/>
          </p:cNvSpPr>
          <p:nvPr>
            <p:ph type="title"/>
          </p:nvPr>
        </p:nvSpPr>
        <p:spPr>
          <a:xfrm>
            <a:off x="0" y="62738"/>
            <a:ext cx="12192000" cy="762000"/>
          </a:xfrm>
        </p:spPr>
        <p:txBody>
          <a:bodyPr/>
          <a:lstStyle/>
          <a:p>
            <a:pPr algn="ctr"/>
            <a:r>
              <a:rPr lang="en-US" altLang="en-US" b="1" u="sng" dirty="0">
                <a:highlight>
                  <a:srgbClr val="FFFFCC"/>
                </a:highlight>
              </a:rPr>
              <a:t>Source Of Temptation (13-14)</a:t>
            </a:r>
          </a:p>
        </p:txBody>
      </p:sp>
      <p:sp>
        <p:nvSpPr>
          <p:cNvPr id="5123" name="Rectangle 3"/>
          <p:cNvSpPr>
            <a:spLocks noGrp="1" noChangeArrowheads="1"/>
          </p:cNvSpPr>
          <p:nvPr>
            <p:ph type="body" idx="1"/>
          </p:nvPr>
        </p:nvSpPr>
        <p:spPr>
          <a:xfrm>
            <a:off x="337625" y="898497"/>
            <a:ext cx="11648049" cy="3993934"/>
          </a:xfrm>
        </p:spPr>
        <p:txBody>
          <a:bodyPr>
            <a:normAutofit/>
          </a:bodyPr>
          <a:lstStyle/>
          <a:p>
            <a:r>
              <a:rPr lang="en-US" altLang="en-US" b="1" dirty="0">
                <a:highlight>
                  <a:srgbClr val="C0C0C0"/>
                </a:highlight>
              </a:rPr>
              <a:t>“TEMPTED” – (</a:t>
            </a:r>
            <a:r>
              <a:rPr lang="en-US" altLang="en-US" b="1" dirty="0" err="1">
                <a:highlight>
                  <a:srgbClr val="C0C0C0"/>
                </a:highlight>
              </a:rPr>
              <a:t>peirazo</a:t>
            </a:r>
            <a:r>
              <a:rPr lang="en-US" altLang="en-US" b="1" dirty="0">
                <a:highlight>
                  <a:srgbClr val="C0C0C0"/>
                </a:highlight>
              </a:rPr>
              <a:t>) </a:t>
            </a:r>
            <a:r>
              <a:rPr lang="en-US" altLang="en-US" b="1" i="1" dirty="0">
                <a:solidFill>
                  <a:schemeClr val="tx1"/>
                </a:solidFill>
                <a:highlight>
                  <a:srgbClr val="C0C0C0"/>
                </a:highlight>
              </a:rPr>
              <a:t>To solicit or entice to do evil / wrong.</a:t>
            </a:r>
          </a:p>
          <a:p>
            <a:pPr lvl="1"/>
            <a:r>
              <a:rPr lang="en-US" altLang="en-US" dirty="0"/>
              <a:t>In Vs 12 “Temptation” </a:t>
            </a:r>
            <a:r>
              <a:rPr lang="en-US" altLang="en-US" b="0" dirty="0"/>
              <a:t>(</a:t>
            </a:r>
            <a:r>
              <a:rPr lang="en-US" altLang="en-US" b="0" i="1" dirty="0" err="1"/>
              <a:t>peirasmos</a:t>
            </a:r>
            <a:r>
              <a:rPr lang="en-US" altLang="en-US" b="0" dirty="0"/>
              <a:t>)</a:t>
            </a:r>
            <a:r>
              <a:rPr lang="en-US" altLang="en-US" dirty="0"/>
              <a:t> meant to test for genuineness or character</a:t>
            </a:r>
          </a:p>
          <a:p>
            <a:pPr lvl="2"/>
            <a:r>
              <a:rPr lang="en-US" altLang="en-US" dirty="0"/>
              <a:t>1 Corinthians 10.13 – God provides a way of escape </a:t>
            </a:r>
            <a:r>
              <a:rPr lang="en-US" altLang="en-US" b="0" i="1" dirty="0"/>
              <a:t>(He gives Wisdom on how to find this escape)</a:t>
            </a:r>
          </a:p>
          <a:p>
            <a:pPr lvl="2"/>
            <a:r>
              <a:rPr lang="en-US" altLang="en-US" dirty="0"/>
              <a:t>Job 23.10 </a:t>
            </a:r>
            <a:r>
              <a:rPr lang="en-US" altLang="en-US" b="0" i="1" dirty="0"/>
              <a:t>– He knows the way I take … I will come out gold</a:t>
            </a:r>
          </a:p>
          <a:p>
            <a:r>
              <a:rPr lang="en-US" altLang="en-US" b="1" dirty="0">
                <a:highlight>
                  <a:srgbClr val="C0C0C0"/>
                </a:highlight>
              </a:rPr>
              <a:t>God Does Not Tempt Us To Do Evil</a:t>
            </a:r>
          </a:p>
          <a:p>
            <a:pPr lvl="1"/>
            <a:r>
              <a:rPr lang="en-US" altLang="en-US" u="sng" dirty="0"/>
              <a:t>God is “UN-tempt-able</a:t>
            </a:r>
            <a:r>
              <a:rPr lang="en-US" altLang="en-US" dirty="0"/>
              <a:t>” (</a:t>
            </a:r>
            <a:r>
              <a:rPr lang="en-US" altLang="en-US" dirty="0" err="1"/>
              <a:t>apeirastos</a:t>
            </a:r>
            <a:r>
              <a:rPr lang="en-US" altLang="en-US" dirty="0"/>
              <a:t>)</a:t>
            </a:r>
          </a:p>
          <a:p>
            <a:pPr lvl="2"/>
            <a:r>
              <a:rPr lang="en-US" altLang="en-US" b="0" i="1" dirty="0"/>
              <a:t>Hab. 18.12-13 – you cannot look on wickedness</a:t>
            </a:r>
          </a:p>
          <a:p>
            <a:pPr lvl="1"/>
            <a:r>
              <a:rPr lang="en-US" altLang="en-US" u="sng" dirty="0"/>
              <a:t>God is Complete </a:t>
            </a:r>
            <a:r>
              <a:rPr lang="en-US" altLang="en-US" dirty="0"/>
              <a:t>– He Needs Nothing Else, He is Absolutely Pure and Perfect</a:t>
            </a:r>
          </a:p>
          <a:p>
            <a:pPr lvl="1"/>
            <a:r>
              <a:rPr lang="en-US" altLang="en-US" u="sng" dirty="0"/>
              <a:t>God Allows “Tests</a:t>
            </a:r>
            <a:r>
              <a:rPr lang="en-US" altLang="en-US" dirty="0"/>
              <a:t>” to Prove Our Faith - not to destroy us. (2 Corinthians 1)</a:t>
            </a:r>
          </a:p>
        </p:txBody>
      </p:sp>
      <p:sp>
        <p:nvSpPr>
          <p:cNvPr id="7" name="Rectangle 6"/>
          <p:cNvSpPr/>
          <p:nvPr/>
        </p:nvSpPr>
        <p:spPr>
          <a:xfrm>
            <a:off x="0" y="4962019"/>
            <a:ext cx="12192000" cy="1569660"/>
          </a:xfrm>
          <a:prstGeom prst="rect">
            <a:avLst/>
          </a:prstGeom>
          <a:solidFill>
            <a:srgbClr val="FFFF99"/>
          </a:solidFill>
          <a:ln w="38100">
            <a:solidFill>
              <a:schemeClr val="tx1"/>
            </a:solidFill>
          </a:ln>
        </p:spPr>
        <p:txBody>
          <a:bodyPr wrap="square">
            <a:spAutoFit/>
          </a:bodyPr>
          <a:lstStyle/>
          <a:p>
            <a:r>
              <a:rPr lang="en-US" sz="2400" dirty="0">
                <a:solidFill>
                  <a:srgbClr val="292424"/>
                </a:solidFill>
                <a:latin typeface="Georgia" charset="0"/>
              </a:rPr>
              <a:t>James 1:13-14 Let no one say when he is tempted, “I am being tempted by God,” for God cannot be tempted with evil, and he himself tempts no one. [14] But each person is tempted when he is lured and enticed by his own desire. [15] Then desire when it has conceived gives birth to sin, and sin when it is fully grown brings forth death.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1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2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Footer Placeholder 4"/>
          <p:cNvSpPr>
            <a:spLocks noGrp="1"/>
          </p:cNvSpPr>
          <p:nvPr>
            <p:ph type="ftr" sz="quarter" idx="10"/>
          </p:nvPr>
        </p:nvSpPr>
        <p:spPr>
          <a:xfrm>
            <a:off x="609600" y="6446520"/>
            <a:ext cx="2286000" cy="4114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lgn="l">
              <a:spcBef>
                <a:spcPct val="0"/>
              </a:spcBef>
              <a:buFontTx/>
              <a:buNone/>
            </a:pPr>
            <a:r>
              <a:rPr lang="en-US" altLang="en-US" sz="1260" b="0">
                <a:latin typeface="Times New Roman" charset="0"/>
              </a:rPr>
              <a:t>James 1:1</a:t>
            </a:r>
          </a:p>
        </p:txBody>
      </p:sp>
      <p:sp>
        <p:nvSpPr>
          <p:cNvPr id="18434" name="Slide Number Placeholder 5"/>
          <p:cNvSpPr>
            <a:spLocks noGrp="1"/>
          </p:cNvSpPr>
          <p:nvPr>
            <p:ph type="sldNum" sz="quarter" idx="11"/>
          </p:nvPr>
        </p:nvSpPr>
        <p:spPr>
          <a:xfrm>
            <a:off x="9830063" y="6446520"/>
            <a:ext cx="1714500" cy="4114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spcBef>
                <a:spcPct val="0"/>
              </a:spcBef>
              <a:buFontTx/>
              <a:buNone/>
            </a:pPr>
            <a:fld id="{2AEAB855-7B3E-574A-92E9-9EF08D1DEF76}" type="slidenum">
              <a:rPr lang="en-US" altLang="en-US" sz="1260" b="0">
                <a:latin typeface="Times New Roman" charset="0"/>
              </a:rPr>
              <a:pPr>
                <a:spcBef>
                  <a:spcPct val="0"/>
                </a:spcBef>
                <a:buFontTx/>
                <a:buNone/>
              </a:pPr>
              <a:t>2</a:t>
            </a:fld>
            <a:endParaRPr lang="en-US" altLang="en-US" sz="1260" b="0" dirty="0">
              <a:latin typeface="Times New Roman" charset="0"/>
            </a:endParaRPr>
          </a:p>
        </p:txBody>
      </p:sp>
      <p:sp>
        <p:nvSpPr>
          <p:cNvPr id="18435" name="Rectangle 2"/>
          <p:cNvSpPr>
            <a:spLocks noGrp="1" noChangeArrowheads="1"/>
          </p:cNvSpPr>
          <p:nvPr>
            <p:ph type="title"/>
          </p:nvPr>
        </p:nvSpPr>
        <p:spPr>
          <a:xfrm>
            <a:off x="8145194" y="228600"/>
            <a:ext cx="3643531" cy="685800"/>
          </a:xfrm>
        </p:spPr>
        <p:txBody>
          <a:bodyPr>
            <a:normAutofit fontScale="90000"/>
          </a:bodyPr>
          <a:lstStyle/>
          <a:p>
            <a:pPr eaLnBrk="1" hangingPunct="1"/>
            <a:r>
              <a:rPr lang="en-US" altLang="en-US" b="1" dirty="0"/>
              <a:t>What is “FAITH”?</a:t>
            </a:r>
          </a:p>
        </p:txBody>
      </p:sp>
      <p:sp>
        <p:nvSpPr>
          <p:cNvPr id="22531" name="Rectangle 3"/>
          <p:cNvSpPr>
            <a:spLocks noGrp="1" noChangeArrowheads="1"/>
          </p:cNvSpPr>
          <p:nvPr>
            <p:ph type="body" idx="1"/>
          </p:nvPr>
        </p:nvSpPr>
        <p:spPr>
          <a:xfrm>
            <a:off x="98474" y="515229"/>
            <a:ext cx="10014633" cy="5827542"/>
          </a:xfrm>
        </p:spPr>
        <p:txBody>
          <a:bodyPr>
            <a:normAutofit/>
          </a:bodyPr>
          <a:lstStyle/>
          <a:p>
            <a:pPr marL="0" indent="0" algn="ctr" eaLnBrk="1" hangingPunct="1">
              <a:buNone/>
            </a:pPr>
            <a:r>
              <a:rPr lang="en-US" altLang="en-US" sz="3600" b="1" u="sng" dirty="0">
                <a:solidFill>
                  <a:srgbClr val="0000CC"/>
                </a:solidFill>
              </a:rPr>
              <a:t>FAITH (</a:t>
            </a:r>
            <a:r>
              <a:rPr lang="en-US" altLang="en-US" sz="3600" b="1" u="sng" dirty="0" err="1">
                <a:solidFill>
                  <a:srgbClr val="0000CC"/>
                </a:solidFill>
              </a:rPr>
              <a:t>pistis</a:t>
            </a:r>
            <a:r>
              <a:rPr lang="en-US" altLang="en-US" sz="3600" b="1" u="sng" dirty="0">
                <a:solidFill>
                  <a:srgbClr val="0000CC"/>
                </a:solidFill>
              </a:rPr>
              <a:t>)</a:t>
            </a:r>
          </a:p>
          <a:p>
            <a:pPr eaLnBrk="1" hangingPunct="1"/>
            <a:endParaRPr lang="en-US" altLang="en-US" u="sng" dirty="0"/>
          </a:p>
          <a:p>
            <a:pPr lvl="1" eaLnBrk="1" hangingPunct="1"/>
            <a:r>
              <a:rPr lang="en-US" altLang="en-US" b="1" dirty="0">
                <a:solidFill>
                  <a:srgbClr val="C00000"/>
                </a:solidFill>
              </a:rPr>
              <a:t>Trust, Confidence</a:t>
            </a:r>
            <a:r>
              <a:rPr lang="en-US" altLang="en-US" dirty="0">
                <a:solidFill>
                  <a:srgbClr val="C00000"/>
                </a:solidFill>
              </a:rPr>
              <a:t> </a:t>
            </a:r>
            <a:r>
              <a:rPr lang="en-US" altLang="en-US" b="1" dirty="0">
                <a:solidFill>
                  <a:srgbClr val="C00000"/>
                </a:solidFill>
              </a:rPr>
              <a:t>– in an active sense</a:t>
            </a:r>
          </a:p>
          <a:p>
            <a:pPr lvl="2" eaLnBrk="1" hangingPunct="1"/>
            <a:r>
              <a:rPr lang="en-US" altLang="en-US" sz="2400" b="1" dirty="0"/>
              <a:t>2 Tim 1:12 – Paul trusted in the Lord</a:t>
            </a:r>
          </a:p>
          <a:p>
            <a:pPr lvl="2" eaLnBrk="1" hangingPunct="1"/>
            <a:r>
              <a:rPr lang="en-US" altLang="en-US" sz="2400" b="1" dirty="0"/>
              <a:t>Hebrews 11:8-10 – Abraham trusted in the Lord</a:t>
            </a:r>
          </a:p>
          <a:p>
            <a:pPr lvl="2" eaLnBrk="1" hangingPunct="1"/>
            <a:r>
              <a:rPr lang="en-US" altLang="en-US" sz="2400" b="1" dirty="0"/>
              <a:t>Hebrews 11:1 – Evidence of  things not seen</a:t>
            </a:r>
          </a:p>
          <a:p>
            <a:pPr lvl="1" eaLnBrk="1" hangingPunct="1"/>
            <a:endParaRPr lang="en-US" altLang="en-US" b="1" dirty="0">
              <a:solidFill>
                <a:srgbClr val="C00000"/>
              </a:solidFill>
            </a:endParaRPr>
          </a:p>
          <a:p>
            <a:pPr lvl="1" eaLnBrk="1" hangingPunct="1"/>
            <a:r>
              <a:rPr lang="en-US" altLang="en-US" b="1" dirty="0">
                <a:solidFill>
                  <a:srgbClr val="C00000"/>
                </a:solidFill>
              </a:rPr>
              <a:t>Commitment of One’s Life</a:t>
            </a:r>
          </a:p>
          <a:p>
            <a:pPr lvl="2" eaLnBrk="1" hangingPunct="1"/>
            <a:r>
              <a:rPr lang="en-US" altLang="en-US" sz="2400" b="1" dirty="0"/>
              <a:t>John 1:12-13 – </a:t>
            </a:r>
            <a:r>
              <a:rPr lang="en-US" altLang="en-US" sz="2400" b="1" i="1" dirty="0"/>
              <a:t>To all who Received Him and Believed in His Name, He gave the right to become children of God</a:t>
            </a:r>
          </a:p>
          <a:p>
            <a:pPr lvl="1" eaLnBrk="1" hangingPunct="1"/>
            <a:endParaRPr lang="en-US" altLang="en-US" b="1" dirty="0">
              <a:solidFill>
                <a:srgbClr val="C00000"/>
              </a:solidFill>
            </a:endParaRPr>
          </a:p>
          <a:p>
            <a:pPr lvl="1" eaLnBrk="1" hangingPunct="1"/>
            <a:r>
              <a:rPr lang="en-US" altLang="en-US" b="1" dirty="0">
                <a:solidFill>
                  <a:srgbClr val="C00000"/>
                </a:solidFill>
              </a:rPr>
              <a:t>Obedience</a:t>
            </a:r>
          </a:p>
          <a:p>
            <a:pPr lvl="2" eaLnBrk="1" hangingPunct="1"/>
            <a:r>
              <a:rPr lang="en-US" altLang="en-US" sz="2400" b="1" dirty="0"/>
              <a:t>Hebrews 11:1 – By Faith Abel, Enoch, Noah, Abraham</a:t>
            </a:r>
          </a:p>
          <a:p>
            <a:pPr lvl="2" eaLnBrk="1" hangingPunct="1"/>
            <a:r>
              <a:rPr lang="en-US" altLang="en-US" sz="2400" b="1" dirty="0"/>
              <a:t>Hebrews 3:16-18 – “</a:t>
            </a:r>
            <a:r>
              <a:rPr lang="en-US" altLang="en-US" sz="2400" b="1" i="1" dirty="0"/>
              <a:t>disobedient</a:t>
            </a:r>
            <a:r>
              <a:rPr lang="en-US" altLang="en-US" sz="2400" b="1" dirty="0"/>
              <a:t>” and “</a:t>
            </a:r>
            <a:r>
              <a:rPr lang="en-US" altLang="en-US" sz="2400" b="1" i="1" dirty="0"/>
              <a:t>unbelief</a:t>
            </a:r>
            <a:r>
              <a:rPr lang="en-US" altLang="en-US" sz="2400" b="1" dirty="0"/>
              <a:t>” are equal terms</a:t>
            </a:r>
          </a:p>
          <a:p>
            <a:pPr lvl="2" eaLnBrk="1" hangingPunct="1"/>
            <a:endParaRPr lang="en-US"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249"/>
                                          </p:stCondLst>
                                        </p:cTn>
                                        <p:tgtEl>
                                          <p:spTgt spid="225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249"/>
                                          </p:stCondLst>
                                        </p:cTn>
                                        <p:tgtEl>
                                          <p:spTgt spid="22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249"/>
                                          </p:stCondLst>
                                        </p:cTn>
                                        <p:tgtEl>
                                          <p:spTgt spid="2253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49"/>
                                          </p:stCondLst>
                                        </p:cTn>
                                        <p:tgtEl>
                                          <p:spTgt spid="2253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249"/>
                                          </p:stCondLst>
                                        </p:cTn>
                                        <p:tgtEl>
                                          <p:spTgt spid="2253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249"/>
                                          </p:stCondLst>
                                        </p:cTn>
                                        <p:tgtEl>
                                          <p:spTgt spid="22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AB9A-3F1C-4CF1-8CF0-8A5F206F596F}"/>
              </a:ext>
            </a:extLst>
          </p:cNvPr>
          <p:cNvSpPr>
            <a:spLocks noGrp="1"/>
          </p:cNvSpPr>
          <p:nvPr>
            <p:ph type="title"/>
          </p:nvPr>
        </p:nvSpPr>
        <p:spPr/>
        <p:txBody>
          <a:bodyPr>
            <a:normAutofit/>
          </a:bodyPr>
          <a:lstStyle/>
          <a:p>
            <a:r>
              <a:rPr lang="en-US" altLang="en-US" u="sng" dirty="0">
                <a:latin typeface="Arial" charset="0"/>
              </a:rPr>
              <a:t>CHAIN OF THOUGHT</a:t>
            </a:r>
            <a:endParaRPr lang="en-US" u="sng" dirty="0"/>
          </a:p>
        </p:txBody>
      </p:sp>
      <p:sp>
        <p:nvSpPr>
          <p:cNvPr id="4" name="Date Placeholder 3">
            <a:extLst>
              <a:ext uri="{FF2B5EF4-FFF2-40B4-BE49-F238E27FC236}">
                <a16:creationId xmlns:a16="http://schemas.microsoft.com/office/drawing/2014/main" id="{FE32A0E5-0620-4760-A81E-D9D5FF11912F}"/>
              </a:ext>
            </a:extLst>
          </p:cNvPr>
          <p:cNvSpPr>
            <a:spLocks noGrp="1"/>
          </p:cNvSpPr>
          <p:nvPr>
            <p:ph type="dt" sz="half" idx="10"/>
          </p:nvPr>
        </p:nvSpPr>
        <p:spPr>
          <a:xfrm>
            <a:off x="98474" y="6356350"/>
            <a:ext cx="3482926" cy="365125"/>
          </a:xfrm>
        </p:spPr>
        <p:txBody>
          <a:bodyPr/>
          <a:lstStyle/>
          <a:p>
            <a:r>
              <a:rPr lang="en-US">
                <a:solidFill>
                  <a:srgbClr val="663300"/>
                </a:solidFill>
              </a:rPr>
              <a:t>7/21/2019</a:t>
            </a:r>
          </a:p>
        </p:txBody>
      </p:sp>
      <p:sp>
        <p:nvSpPr>
          <p:cNvPr id="5" name="Footer Placeholder 4">
            <a:extLst>
              <a:ext uri="{FF2B5EF4-FFF2-40B4-BE49-F238E27FC236}">
                <a16:creationId xmlns:a16="http://schemas.microsoft.com/office/drawing/2014/main" id="{2CDBF8FC-DFC2-4FF0-B7A4-59AFC13B341A}"/>
              </a:ext>
            </a:extLst>
          </p:cNvPr>
          <p:cNvSpPr>
            <a:spLocks noGrp="1"/>
          </p:cNvSpPr>
          <p:nvPr>
            <p:ph type="ftr" sz="quarter" idx="11"/>
          </p:nvPr>
        </p:nvSpPr>
        <p:spPr/>
        <p:txBody>
          <a:bodyPr/>
          <a:lstStyle/>
          <a:p>
            <a:r>
              <a:rPr lang="en-US">
                <a:solidFill>
                  <a:srgbClr val="663300"/>
                </a:solidFill>
              </a:rPr>
              <a:t>Embry Hills 2019 – The Book of James</a:t>
            </a:r>
          </a:p>
        </p:txBody>
      </p:sp>
      <p:sp>
        <p:nvSpPr>
          <p:cNvPr id="6" name="Slide Number Placeholder 5">
            <a:extLst>
              <a:ext uri="{FF2B5EF4-FFF2-40B4-BE49-F238E27FC236}">
                <a16:creationId xmlns:a16="http://schemas.microsoft.com/office/drawing/2014/main" id="{6E90A305-28B0-4054-9729-CF1F12F6D85A}"/>
              </a:ext>
            </a:extLst>
          </p:cNvPr>
          <p:cNvSpPr>
            <a:spLocks noGrp="1"/>
          </p:cNvSpPr>
          <p:nvPr>
            <p:ph type="sldNum" sz="quarter" idx="12"/>
          </p:nvPr>
        </p:nvSpPr>
        <p:spPr/>
        <p:txBody>
          <a:bodyPr/>
          <a:lstStyle/>
          <a:p>
            <a:fld id="{114EC26A-8916-48A7-93C8-69DA113F22AC}" type="slidenum">
              <a:rPr lang="en-US" smtClean="0"/>
              <a:t>20</a:t>
            </a:fld>
            <a:endParaRPr lang="en-US"/>
          </a:p>
        </p:txBody>
      </p:sp>
      <p:sp>
        <p:nvSpPr>
          <p:cNvPr id="7" name="Arrow: Chevron 6">
            <a:extLst>
              <a:ext uri="{FF2B5EF4-FFF2-40B4-BE49-F238E27FC236}">
                <a16:creationId xmlns:a16="http://schemas.microsoft.com/office/drawing/2014/main" id="{9B1361F3-89FA-361F-8F46-504589E17AED}"/>
              </a:ext>
            </a:extLst>
          </p:cNvPr>
          <p:cNvSpPr/>
          <p:nvPr/>
        </p:nvSpPr>
        <p:spPr>
          <a:xfrm>
            <a:off x="637563" y="1825625"/>
            <a:ext cx="1669409" cy="506514"/>
          </a:xfrm>
          <a:prstGeom prst="chevron">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TRIAL</a:t>
            </a:r>
          </a:p>
        </p:txBody>
      </p:sp>
      <p:sp>
        <p:nvSpPr>
          <p:cNvPr id="8" name="Arrow: Chevron 7">
            <a:extLst>
              <a:ext uri="{FF2B5EF4-FFF2-40B4-BE49-F238E27FC236}">
                <a16:creationId xmlns:a16="http://schemas.microsoft.com/office/drawing/2014/main" id="{7927F0B0-BA85-7C44-21A2-0236535CE0D3}"/>
              </a:ext>
            </a:extLst>
          </p:cNvPr>
          <p:cNvSpPr/>
          <p:nvPr/>
        </p:nvSpPr>
        <p:spPr>
          <a:xfrm>
            <a:off x="5522755" y="2681093"/>
            <a:ext cx="1669409" cy="506514"/>
          </a:xfrm>
          <a:prstGeom prst="chevron">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Humility</a:t>
            </a:r>
          </a:p>
        </p:txBody>
      </p:sp>
      <p:sp>
        <p:nvSpPr>
          <p:cNvPr id="9" name="Arrow: Chevron 8">
            <a:extLst>
              <a:ext uri="{FF2B5EF4-FFF2-40B4-BE49-F238E27FC236}">
                <a16:creationId xmlns:a16="http://schemas.microsoft.com/office/drawing/2014/main" id="{7B5858C3-7BE6-7FE1-FA9D-DE9A8978A95C}"/>
              </a:ext>
            </a:extLst>
          </p:cNvPr>
          <p:cNvSpPr/>
          <p:nvPr/>
        </p:nvSpPr>
        <p:spPr>
          <a:xfrm>
            <a:off x="3853346" y="2681093"/>
            <a:ext cx="1669409" cy="506514"/>
          </a:xfrm>
          <a:prstGeom prst="chevron">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Pure Faith</a:t>
            </a:r>
          </a:p>
        </p:txBody>
      </p:sp>
      <p:sp>
        <p:nvSpPr>
          <p:cNvPr id="10" name="Arrow: Chevron 9">
            <a:extLst>
              <a:ext uri="{FF2B5EF4-FFF2-40B4-BE49-F238E27FC236}">
                <a16:creationId xmlns:a16="http://schemas.microsoft.com/office/drawing/2014/main" id="{A1AF5008-B6E6-98F7-CA8F-14B072DAAE6D}"/>
              </a:ext>
            </a:extLst>
          </p:cNvPr>
          <p:cNvSpPr/>
          <p:nvPr/>
        </p:nvSpPr>
        <p:spPr>
          <a:xfrm>
            <a:off x="9075494" y="1810209"/>
            <a:ext cx="1669409" cy="506514"/>
          </a:xfrm>
          <a:prstGeom prst="chevron">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Wisdom</a:t>
            </a:r>
          </a:p>
        </p:txBody>
      </p:sp>
      <p:sp>
        <p:nvSpPr>
          <p:cNvPr id="11" name="Arrow: Chevron 10">
            <a:extLst>
              <a:ext uri="{FF2B5EF4-FFF2-40B4-BE49-F238E27FC236}">
                <a16:creationId xmlns:a16="http://schemas.microsoft.com/office/drawing/2014/main" id="{AFCEE3E9-7CD9-80FC-25FB-D314BA1934BF}"/>
              </a:ext>
            </a:extLst>
          </p:cNvPr>
          <p:cNvSpPr/>
          <p:nvPr/>
        </p:nvSpPr>
        <p:spPr>
          <a:xfrm>
            <a:off x="7406085" y="1803182"/>
            <a:ext cx="1669409" cy="506514"/>
          </a:xfrm>
          <a:prstGeom prst="chevron">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Lack Nothing</a:t>
            </a:r>
          </a:p>
        </p:txBody>
      </p:sp>
      <p:sp>
        <p:nvSpPr>
          <p:cNvPr id="12" name="Arrow: Chevron 11">
            <a:extLst>
              <a:ext uri="{FF2B5EF4-FFF2-40B4-BE49-F238E27FC236}">
                <a16:creationId xmlns:a16="http://schemas.microsoft.com/office/drawing/2014/main" id="{CA70406C-E74C-3D8B-0C21-CB9C4C20E924}"/>
              </a:ext>
            </a:extLst>
          </p:cNvPr>
          <p:cNvSpPr/>
          <p:nvPr/>
        </p:nvSpPr>
        <p:spPr>
          <a:xfrm>
            <a:off x="5774424" y="1810209"/>
            <a:ext cx="1669409" cy="506514"/>
          </a:xfrm>
          <a:prstGeom prst="chevron">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Complete</a:t>
            </a:r>
          </a:p>
        </p:txBody>
      </p:sp>
      <p:sp>
        <p:nvSpPr>
          <p:cNvPr id="13" name="Arrow: Chevron 12">
            <a:extLst>
              <a:ext uri="{FF2B5EF4-FFF2-40B4-BE49-F238E27FC236}">
                <a16:creationId xmlns:a16="http://schemas.microsoft.com/office/drawing/2014/main" id="{A3A77A50-A168-9699-0A18-1FEEB4EC9ACD}"/>
              </a:ext>
            </a:extLst>
          </p:cNvPr>
          <p:cNvSpPr/>
          <p:nvPr/>
        </p:nvSpPr>
        <p:spPr>
          <a:xfrm>
            <a:off x="4142763" y="1810209"/>
            <a:ext cx="1669409" cy="506514"/>
          </a:xfrm>
          <a:prstGeom prst="chevron">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Perfection</a:t>
            </a:r>
          </a:p>
        </p:txBody>
      </p:sp>
      <p:sp>
        <p:nvSpPr>
          <p:cNvPr id="14" name="Arrow: Chevron 13">
            <a:extLst>
              <a:ext uri="{FF2B5EF4-FFF2-40B4-BE49-F238E27FC236}">
                <a16:creationId xmlns:a16="http://schemas.microsoft.com/office/drawing/2014/main" id="{A2F0BA2D-D1C9-310E-0EDC-A9EAF5963C83}"/>
              </a:ext>
            </a:extLst>
          </p:cNvPr>
          <p:cNvSpPr/>
          <p:nvPr/>
        </p:nvSpPr>
        <p:spPr>
          <a:xfrm>
            <a:off x="2378278" y="1810209"/>
            <a:ext cx="1764485" cy="506514"/>
          </a:xfrm>
          <a:prstGeom prst="chevron">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Endurance</a:t>
            </a:r>
          </a:p>
        </p:txBody>
      </p:sp>
      <p:sp>
        <p:nvSpPr>
          <p:cNvPr id="19" name="Star: 5 Points 18">
            <a:extLst>
              <a:ext uri="{FF2B5EF4-FFF2-40B4-BE49-F238E27FC236}">
                <a16:creationId xmlns:a16="http://schemas.microsoft.com/office/drawing/2014/main" id="{07E2BC0C-F208-17AA-7DF8-BF9C1038B685}"/>
              </a:ext>
            </a:extLst>
          </p:cNvPr>
          <p:cNvSpPr/>
          <p:nvPr/>
        </p:nvSpPr>
        <p:spPr>
          <a:xfrm>
            <a:off x="3870473" y="3499366"/>
            <a:ext cx="3304563" cy="2720130"/>
          </a:xfrm>
          <a:prstGeom prst="star5">
            <a:avLst/>
          </a:prstGeom>
          <a:solidFill>
            <a:srgbClr val="0000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Crown of Life</a:t>
            </a:r>
          </a:p>
        </p:txBody>
      </p:sp>
    </p:spTree>
    <p:extLst>
      <p:ext uri="{BB962C8B-B14F-4D97-AF65-F5344CB8AC3E}">
        <p14:creationId xmlns:p14="http://schemas.microsoft.com/office/powerpoint/2010/main" val="93441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211015" y="6356350"/>
            <a:ext cx="3370385" cy="365125"/>
          </a:xfrm>
        </p:spPr>
        <p:txBody>
          <a:bodyPr/>
          <a:lstStyle/>
          <a:p>
            <a:pPr>
              <a:defRPr/>
            </a:pPr>
            <a:r>
              <a:rPr lang="en-US">
                <a:solidFill>
                  <a:srgbClr val="663300"/>
                </a:solidFill>
              </a:rPr>
              <a:t>James 1:13-18</a:t>
            </a:r>
          </a:p>
        </p:txBody>
      </p:sp>
      <p:sp>
        <p:nvSpPr>
          <p:cNvPr id="440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6C327A16-6FA1-4247-B357-EAA2901F22E2}" type="slidenum">
              <a:rPr lang="en-US" altLang="en-US" sz="1400" b="0">
                <a:solidFill>
                  <a:schemeClr val="tx1"/>
                </a:solidFill>
              </a:rPr>
              <a:pPr>
                <a:spcBef>
                  <a:spcPct val="0"/>
                </a:spcBef>
                <a:buFontTx/>
                <a:buNone/>
              </a:pPr>
              <a:t>21</a:t>
            </a:fld>
            <a:endParaRPr lang="en-US" altLang="en-US" sz="1400" b="0">
              <a:solidFill>
                <a:schemeClr val="tx1"/>
              </a:solidFill>
            </a:endParaRPr>
          </a:p>
        </p:txBody>
      </p:sp>
      <p:sp>
        <p:nvSpPr>
          <p:cNvPr id="44035" name="Rectangle 2"/>
          <p:cNvSpPr>
            <a:spLocks noGrp="1" noChangeArrowheads="1"/>
          </p:cNvSpPr>
          <p:nvPr>
            <p:ph type="title"/>
          </p:nvPr>
        </p:nvSpPr>
        <p:spPr>
          <a:xfrm>
            <a:off x="2529840" y="68580"/>
            <a:ext cx="9455834" cy="1143000"/>
          </a:xfrm>
        </p:spPr>
        <p:txBody>
          <a:bodyPr/>
          <a:lstStyle/>
          <a:p>
            <a:r>
              <a:rPr lang="en-US" altLang="en-US" u="sng" dirty="0"/>
              <a:t>Steps In Temptation (15-16)</a:t>
            </a:r>
          </a:p>
        </p:txBody>
      </p:sp>
      <p:sp>
        <p:nvSpPr>
          <p:cNvPr id="6147" name="Rectangle 3"/>
          <p:cNvSpPr>
            <a:spLocks noGrp="1" noChangeArrowheads="1"/>
          </p:cNvSpPr>
          <p:nvPr>
            <p:ph type="body" idx="1"/>
          </p:nvPr>
        </p:nvSpPr>
        <p:spPr>
          <a:xfrm>
            <a:off x="2682240" y="1226821"/>
            <a:ext cx="7924800" cy="3433453"/>
          </a:xfrm>
        </p:spPr>
        <p:txBody>
          <a:bodyPr/>
          <a:lstStyle/>
          <a:p>
            <a:pPr algn="ctr">
              <a:buFontTx/>
              <a:buNone/>
            </a:pPr>
            <a:r>
              <a:rPr lang="en-US" altLang="en-US" dirty="0">
                <a:solidFill>
                  <a:schemeClr val="tx1"/>
                </a:solidFill>
              </a:rPr>
              <a:t>Desire (Lust)</a:t>
            </a:r>
            <a:r>
              <a:rPr lang="en-US" altLang="en-US" dirty="0"/>
              <a:t> + </a:t>
            </a:r>
          </a:p>
          <a:p>
            <a:pPr algn="ctr">
              <a:buFontTx/>
              <a:buNone/>
            </a:pPr>
            <a:r>
              <a:rPr lang="en-US" altLang="en-US" dirty="0">
                <a:solidFill>
                  <a:schemeClr val="tx1"/>
                </a:solidFill>
              </a:rPr>
              <a:t>Enticed</a:t>
            </a:r>
            <a:r>
              <a:rPr lang="en-US" altLang="en-US" dirty="0"/>
              <a:t> + </a:t>
            </a:r>
          </a:p>
          <a:p>
            <a:pPr algn="ctr">
              <a:buFontTx/>
              <a:buNone/>
            </a:pPr>
            <a:r>
              <a:rPr lang="en-US" altLang="en-US" dirty="0">
                <a:solidFill>
                  <a:schemeClr val="tx1"/>
                </a:solidFill>
              </a:rPr>
              <a:t>Sin Conceived</a:t>
            </a:r>
            <a:r>
              <a:rPr lang="en-US" altLang="en-US" dirty="0"/>
              <a:t> + </a:t>
            </a:r>
            <a:r>
              <a:rPr lang="en-US" altLang="en-US" b="0" i="1" dirty="0">
                <a:solidFill>
                  <a:schemeClr val="tx1"/>
                </a:solidFill>
              </a:rPr>
              <a:t>(Fully Developed, Reached End)</a:t>
            </a:r>
          </a:p>
          <a:p>
            <a:pPr algn="ctr">
              <a:buFontTx/>
              <a:buNone/>
            </a:pPr>
            <a:r>
              <a:rPr lang="en-US" altLang="en-US" dirty="0">
                <a:solidFill>
                  <a:schemeClr val="tx1"/>
                </a:solidFill>
              </a:rPr>
              <a:t>Full Grown (Gives Birth)</a:t>
            </a:r>
            <a:r>
              <a:rPr lang="en-US" altLang="en-US" dirty="0"/>
              <a:t> =</a:t>
            </a:r>
          </a:p>
          <a:p>
            <a:pPr algn="ctr">
              <a:buFontTx/>
              <a:buNone/>
            </a:pPr>
            <a:r>
              <a:rPr lang="en-US" altLang="en-US" dirty="0">
                <a:solidFill>
                  <a:srgbClr val="C00000"/>
                </a:solidFill>
              </a:rPr>
              <a:t>PRODUCES DEATH </a:t>
            </a:r>
            <a:r>
              <a:rPr lang="en-US" altLang="en-US" b="0" i="1" dirty="0">
                <a:solidFill>
                  <a:schemeClr val="tx1"/>
                </a:solidFill>
              </a:rPr>
              <a:t>(Separation from God)</a:t>
            </a:r>
          </a:p>
          <a:p>
            <a:pPr algn="ctr">
              <a:buFontTx/>
              <a:buNone/>
            </a:pPr>
            <a:r>
              <a:rPr lang="en-US" altLang="en-US" sz="3600" dirty="0"/>
              <a:t>THIS CHAIN MUST BE BROKEN</a:t>
            </a:r>
            <a:endParaRPr lang="en-US" altLang="en-US" dirty="0"/>
          </a:p>
        </p:txBody>
      </p:sp>
      <p:sp>
        <p:nvSpPr>
          <p:cNvPr id="2" name="TextBox 1"/>
          <p:cNvSpPr txBox="1"/>
          <p:nvPr/>
        </p:nvSpPr>
        <p:spPr>
          <a:xfrm>
            <a:off x="1005840" y="4888874"/>
            <a:ext cx="10332720" cy="830997"/>
          </a:xfrm>
          <a:prstGeom prst="rect">
            <a:avLst/>
          </a:prstGeom>
          <a:solidFill>
            <a:srgbClr val="FFFF99"/>
          </a:solidFill>
          <a:ln w="28575">
            <a:solidFill>
              <a:schemeClr val="tx1"/>
            </a:solidFill>
          </a:ln>
        </p:spPr>
        <p:txBody>
          <a:bodyPr wrap="square" rtlCol="0">
            <a:spAutoFit/>
          </a:bodyPr>
          <a:lstStyle/>
          <a:p>
            <a:r>
              <a:rPr lang="en-US" sz="2400" dirty="0"/>
              <a:t>James 1:15-16 Then desire when it has conceived gives birth to sin, and sin when it is fully grown brings forth death.[16] Do not be deceived, my beloved brothers.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4E9D-8C07-4D6C-AFAB-06C6AC4CF1B9}"/>
              </a:ext>
            </a:extLst>
          </p:cNvPr>
          <p:cNvSpPr>
            <a:spLocks noGrp="1"/>
          </p:cNvSpPr>
          <p:nvPr>
            <p:ph type="title"/>
          </p:nvPr>
        </p:nvSpPr>
        <p:spPr>
          <a:xfrm>
            <a:off x="-1" y="36423"/>
            <a:ext cx="12192001" cy="779464"/>
          </a:xfrm>
        </p:spPr>
        <p:txBody>
          <a:bodyPr>
            <a:normAutofit/>
          </a:bodyPr>
          <a:lstStyle/>
          <a:p>
            <a:pPr algn="ctr"/>
            <a:r>
              <a:rPr lang="en-US" altLang="en-US" b="1" u="sng" dirty="0">
                <a:latin typeface="Arial" charset="0"/>
              </a:rPr>
              <a:t>Source Of Temptation (13-14)</a:t>
            </a:r>
            <a:endParaRPr lang="en-US" b="1" u="sng" dirty="0"/>
          </a:p>
        </p:txBody>
      </p:sp>
      <p:sp>
        <p:nvSpPr>
          <p:cNvPr id="3" name="Content Placeholder 2">
            <a:extLst>
              <a:ext uri="{FF2B5EF4-FFF2-40B4-BE49-F238E27FC236}">
                <a16:creationId xmlns:a16="http://schemas.microsoft.com/office/drawing/2014/main" id="{22B0BA9C-68AC-4A77-861F-3ADEDC8988E8}"/>
              </a:ext>
            </a:extLst>
          </p:cNvPr>
          <p:cNvSpPr>
            <a:spLocks noGrp="1"/>
          </p:cNvSpPr>
          <p:nvPr>
            <p:ph idx="1"/>
          </p:nvPr>
        </p:nvSpPr>
        <p:spPr>
          <a:xfrm>
            <a:off x="-1" y="1516185"/>
            <a:ext cx="12085983" cy="5107251"/>
          </a:xfrm>
        </p:spPr>
        <p:txBody>
          <a:bodyPr>
            <a:normAutofit lnSpcReduction="10000"/>
          </a:bodyPr>
          <a:lstStyle/>
          <a:p>
            <a:r>
              <a:rPr lang="en-US" altLang="en-US" b="1" u="sng" dirty="0">
                <a:highlight>
                  <a:srgbClr val="C0C0C0"/>
                </a:highlight>
              </a:rPr>
              <a:t>DESIRE (14)</a:t>
            </a:r>
          </a:p>
          <a:p>
            <a:pPr lvl="1">
              <a:buFontTx/>
              <a:buChar char="•"/>
            </a:pPr>
            <a:r>
              <a:rPr lang="en-US" altLang="en-US" sz="2800" dirty="0"/>
              <a:t>“</a:t>
            </a:r>
            <a:r>
              <a:rPr lang="en-US" altLang="en-US" sz="2800" b="1" dirty="0"/>
              <a:t>His </a:t>
            </a:r>
            <a:r>
              <a:rPr lang="en-US" altLang="en-US" sz="2800" b="1" u="sng" dirty="0"/>
              <a:t>Own</a:t>
            </a:r>
            <a:r>
              <a:rPr lang="en-US" altLang="en-US" sz="2800" b="1" dirty="0"/>
              <a:t> Desires</a:t>
            </a:r>
            <a:r>
              <a:rPr lang="en-US" altLang="en-US" sz="2800" dirty="0"/>
              <a:t>” -</a:t>
            </a:r>
            <a:r>
              <a:rPr lang="en-US" altLang="en-US" sz="2800" dirty="0">
                <a:solidFill>
                  <a:srgbClr val="FF0000"/>
                </a:solidFill>
              </a:rPr>
              <a:t> </a:t>
            </a:r>
            <a:r>
              <a:rPr lang="en-US" altLang="en-US" sz="2800" dirty="0"/>
              <a:t>Lust, Desire of the soul. Here is means Covetous, Sinful Desire of the Soul.  We seek satisfaction.</a:t>
            </a:r>
          </a:p>
          <a:p>
            <a:r>
              <a:rPr lang="en-US" altLang="en-US" b="1" u="sng" dirty="0">
                <a:highlight>
                  <a:srgbClr val="C0C0C0"/>
                </a:highlight>
              </a:rPr>
              <a:t>DECEPTION (14)</a:t>
            </a:r>
          </a:p>
          <a:p>
            <a:pPr lvl="1">
              <a:buFontTx/>
              <a:buChar char="•"/>
            </a:pPr>
            <a:r>
              <a:rPr lang="en-US" altLang="en-US" sz="2800" b="1" dirty="0"/>
              <a:t>“Drawn Away”</a:t>
            </a:r>
            <a:r>
              <a:rPr lang="en-US" altLang="en-US" sz="2800" b="1" dirty="0">
                <a:solidFill>
                  <a:srgbClr val="FF0000"/>
                </a:solidFill>
              </a:rPr>
              <a:t> </a:t>
            </a:r>
            <a:r>
              <a:rPr lang="en-US" altLang="en-US" sz="2800" dirty="0"/>
              <a:t>- to attract, be drawn by inward power, led, Impelled, To bait a trap. (John 12:32 – Jesus would draw all men … by Grace and Love)</a:t>
            </a:r>
          </a:p>
          <a:p>
            <a:pPr lvl="1">
              <a:buFontTx/>
              <a:buChar char="•"/>
            </a:pPr>
            <a:r>
              <a:rPr lang="en-US" altLang="en-US" sz="2800" b="1" dirty="0"/>
              <a:t>“Enticed” </a:t>
            </a:r>
            <a:r>
              <a:rPr lang="en-US" altLang="en-US" sz="2800" dirty="0"/>
              <a:t>–</a:t>
            </a:r>
            <a:r>
              <a:rPr lang="en-US" altLang="en-US" sz="2800" dirty="0">
                <a:solidFill>
                  <a:srgbClr val="FF0000"/>
                </a:solidFill>
              </a:rPr>
              <a:t> </a:t>
            </a:r>
            <a:r>
              <a:rPr lang="en-US" altLang="en-US" sz="2800" dirty="0"/>
              <a:t>To Take The Bait,</a:t>
            </a:r>
            <a:r>
              <a:rPr lang="en-US" altLang="en-US" sz="2800" dirty="0">
                <a:solidFill>
                  <a:srgbClr val="FF0000"/>
                </a:solidFill>
              </a:rPr>
              <a:t> </a:t>
            </a:r>
            <a:r>
              <a:rPr lang="en-US" altLang="en-US" sz="2800" dirty="0"/>
              <a:t>To Get Hooked, Deceived (1 Tim 3.7; 2 Tim 2.26)</a:t>
            </a:r>
          </a:p>
          <a:p>
            <a:r>
              <a:rPr lang="en-US" altLang="en-US" b="1" u="sng" dirty="0">
                <a:highlight>
                  <a:srgbClr val="C0C0C0"/>
                </a:highlight>
              </a:rPr>
              <a:t>DEATH (15) </a:t>
            </a:r>
            <a:r>
              <a:rPr lang="en-US" altLang="en-US" sz="1800" b="1" u="sng" dirty="0"/>
              <a:t>–</a:t>
            </a:r>
            <a:r>
              <a:rPr lang="en-US" altLang="en-US" sz="1800" dirty="0"/>
              <a:t>(</a:t>
            </a:r>
            <a:r>
              <a:rPr lang="en-US" altLang="en-US" sz="1800" dirty="0" err="1"/>
              <a:t>thanatos</a:t>
            </a:r>
            <a:r>
              <a:rPr lang="en-US" altLang="en-US" sz="1800" dirty="0"/>
              <a:t>) </a:t>
            </a:r>
            <a:r>
              <a:rPr lang="en-US" altLang="en-US" dirty="0"/>
              <a:t>separated from God – Stands in Contrast to the Crown of Life</a:t>
            </a:r>
          </a:p>
          <a:p>
            <a:pPr algn="ctr">
              <a:buNone/>
            </a:pPr>
            <a:r>
              <a:rPr lang="en-US" altLang="en-US" b="1" u="sng" dirty="0">
                <a:solidFill>
                  <a:srgbClr val="C00000"/>
                </a:solidFill>
              </a:rPr>
              <a:t>THE FAULT IS OURS NOT GOD’S</a:t>
            </a:r>
          </a:p>
          <a:p>
            <a:r>
              <a:rPr lang="en-US" altLang="en-US" sz="2400" i="1" dirty="0">
                <a:solidFill>
                  <a:schemeClr val="tx1"/>
                </a:solidFill>
              </a:rPr>
              <a:t>2 Corinthians 5.11 – knowing the terror of the Lord</a:t>
            </a:r>
          </a:p>
          <a:p>
            <a:r>
              <a:rPr lang="en-US" altLang="en-US" sz="2400" i="1" dirty="0">
                <a:solidFill>
                  <a:schemeClr val="tx1"/>
                </a:solidFill>
              </a:rPr>
              <a:t>Hebrews 10.31 – it is a fearful thing to fall into the hand of the living God</a:t>
            </a:r>
          </a:p>
          <a:p>
            <a:r>
              <a:rPr lang="en-US" sz="2400" i="1" dirty="0"/>
              <a:t>Romans 6:23 – The wages of Sin is Death</a:t>
            </a:r>
            <a:endParaRPr lang="en-US" dirty="0"/>
          </a:p>
        </p:txBody>
      </p:sp>
      <p:sp>
        <p:nvSpPr>
          <p:cNvPr id="4" name="Date Placeholder 3">
            <a:extLst>
              <a:ext uri="{FF2B5EF4-FFF2-40B4-BE49-F238E27FC236}">
                <a16:creationId xmlns:a16="http://schemas.microsoft.com/office/drawing/2014/main" id="{5E9F54F9-FE85-4EE0-94F6-9C70D7C2A107}"/>
              </a:ext>
            </a:extLst>
          </p:cNvPr>
          <p:cNvSpPr>
            <a:spLocks noGrp="1"/>
          </p:cNvSpPr>
          <p:nvPr>
            <p:ph type="dt" sz="half" idx="10"/>
          </p:nvPr>
        </p:nvSpPr>
        <p:spPr>
          <a:xfrm>
            <a:off x="173892" y="6551195"/>
            <a:ext cx="2743200" cy="242521"/>
          </a:xfrm>
        </p:spPr>
        <p:txBody>
          <a:bodyPr/>
          <a:lstStyle/>
          <a:p>
            <a:r>
              <a:rPr lang="en-US" dirty="0">
                <a:solidFill>
                  <a:srgbClr val="FFFFCC"/>
                </a:solidFill>
              </a:rPr>
              <a:t>July 2023</a:t>
            </a:r>
          </a:p>
        </p:txBody>
      </p:sp>
      <p:sp>
        <p:nvSpPr>
          <p:cNvPr id="5" name="Footer Placeholder 4">
            <a:extLst>
              <a:ext uri="{FF2B5EF4-FFF2-40B4-BE49-F238E27FC236}">
                <a16:creationId xmlns:a16="http://schemas.microsoft.com/office/drawing/2014/main" id="{B6856262-ABE0-4803-A224-EA2599104AD5}"/>
              </a:ext>
            </a:extLst>
          </p:cNvPr>
          <p:cNvSpPr>
            <a:spLocks noGrp="1"/>
          </p:cNvSpPr>
          <p:nvPr>
            <p:ph type="ftr" sz="quarter" idx="11"/>
          </p:nvPr>
        </p:nvSpPr>
        <p:spPr>
          <a:xfrm>
            <a:off x="3985590" y="6503133"/>
            <a:ext cx="4114800" cy="365125"/>
          </a:xfrm>
        </p:spPr>
        <p:txBody>
          <a:bodyPr/>
          <a:lstStyle/>
          <a:p>
            <a:r>
              <a:rPr lang="en-US" dirty="0">
                <a:solidFill>
                  <a:srgbClr val="663300"/>
                </a:solidFill>
              </a:rPr>
              <a:t>Embry Hills 2023 – The Book of James</a:t>
            </a:r>
          </a:p>
        </p:txBody>
      </p:sp>
      <p:sp>
        <p:nvSpPr>
          <p:cNvPr id="6" name="Slide Number Placeholder 5">
            <a:extLst>
              <a:ext uri="{FF2B5EF4-FFF2-40B4-BE49-F238E27FC236}">
                <a16:creationId xmlns:a16="http://schemas.microsoft.com/office/drawing/2014/main" id="{2E7A6559-2A75-4B7E-A472-8B043D2D7F34}"/>
              </a:ext>
            </a:extLst>
          </p:cNvPr>
          <p:cNvSpPr>
            <a:spLocks noGrp="1"/>
          </p:cNvSpPr>
          <p:nvPr>
            <p:ph type="sldNum" sz="quarter" idx="12"/>
          </p:nvPr>
        </p:nvSpPr>
        <p:spPr/>
        <p:txBody>
          <a:bodyPr/>
          <a:lstStyle/>
          <a:p>
            <a:fld id="{114EC26A-8916-48A7-93C8-69DA113F22AC}" type="slidenum">
              <a:rPr lang="en-US" smtClean="0"/>
              <a:t>22</a:t>
            </a:fld>
            <a:endParaRPr lang="en-US"/>
          </a:p>
        </p:txBody>
      </p:sp>
      <p:sp>
        <p:nvSpPr>
          <p:cNvPr id="8" name="Text Box 4">
            <a:extLst>
              <a:ext uri="{FF2B5EF4-FFF2-40B4-BE49-F238E27FC236}">
                <a16:creationId xmlns:a16="http://schemas.microsoft.com/office/drawing/2014/main" id="{3E8EBD25-C2A9-4D5B-841C-410833DE45F9}"/>
              </a:ext>
            </a:extLst>
          </p:cNvPr>
          <p:cNvSpPr txBox="1">
            <a:spLocks noChangeArrowheads="1"/>
          </p:cNvSpPr>
          <p:nvPr/>
        </p:nvSpPr>
        <p:spPr bwMode="auto">
          <a:xfrm>
            <a:off x="1991349" y="812790"/>
            <a:ext cx="8209299" cy="584775"/>
          </a:xfrm>
          <a:prstGeom prst="rect">
            <a:avLst/>
          </a:prstGeom>
          <a:solidFill>
            <a:srgbClr val="FFFF00"/>
          </a:solidFill>
          <a:ln w="28575">
            <a:solidFill>
              <a:srgbClr val="000000"/>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3200" dirty="0">
                <a:solidFill>
                  <a:schemeClr val="tx1"/>
                </a:solidFill>
                <a:latin typeface="Arial" charset="0"/>
              </a:rPr>
              <a:t>REMEMBER THE JUDGEMENTS OF GOD</a:t>
            </a:r>
          </a:p>
        </p:txBody>
      </p:sp>
    </p:spTree>
    <p:extLst>
      <p:ext uri="{BB962C8B-B14F-4D97-AF65-F5344CB8AC3E}">
        <p14:creationId xmlns:p14="http://schemas.microsoft.com/office/powerpoint/2010/main" val="287235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1"/>
          <p:cNvSpPr>
            <a:spLocks noGrp="1"/>
          </p:cNvSpPr>
          <p:nvPr>
            <p:ph type="ftr" sz="quarter" idx="10"/>
          </p:nvPr>
        </p:nvSpPr>
        <p:spPr/>
        <p:txBody>
          <a:bodyPr/>
          <a:lstStyle/>
          <a:p>
            <a:pPr>
              <a:defRPr/>
            </a:pPr>
            <a:r>
              <a:rPr lang="en-US"/>
              <a:t>James 1:13-18</a:t>
            </a:r>
          </a:p>
        </p:txBody>
      </p:sp>
      <p:sp>
        <p:nvSpPr>
          <p:cNvPr id="48130"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1D12B839-A722-CB45-A1EE-065625E68E98}" type="slidenum">
              <a:rPr lang="en-US" altLang="en-US" sz="1400" b="0">
                <a:solidFill>
                  <a:schemeClr val="tx1"/>
                </a:solidFill>
              </a:rPr>
              <a:pPr>
                <a:spcBef>
                  <a:spcPct val="0"/>
                </a:spcBef>
                <a:buFontTx/>
                <a:buNone/>
              </a:pPr>
              <a:t>23</a:t>
            </a:fld>
            <a:endParaRPr lang="en-US" altLang="en-US" sz="1400" b="0">
              <a:solidFill>
                <a:schemeClr val="tx1"/>
              </a:solidFill>
            </a:endParaRPr>
          </a:p>
        </p:txBody>
      </p:sp>
      <p:sp>
        <p:nvSpPr>
          <p:cNvPr id="48131" name="Rectangle 21"/>
          <p:cNvSpPr>
            <a:spLocks noChangeArrowheads="1"/>
          </p:cNvSpPr>
          <p:nvPr/>
        </p:nvSpPr>
        <p:spPr bwMode="auto">
          <a:xfrm>
            <a:off x="6930296" y="1600200"/>
            <a:ext cx="1828800" cy="4876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3600">
              <a:solidFill>
                <a:schemeClr val="tx2"/>
              </a:solidFill>
              <a:latin typeface="Arial" charset="0"/>
            </a:endParaRPr>
          </a:p>
        </p:txBody>
      </p:sp>
      <p:sp>
        <p:nvSpPr>
          <p:cNvPr id="48132" name="Rectangle 20"/>
          <p:cNvSpPr>
            <a:spLocks noChangeArrowheads="1"/>
          </p:cNvSpPr>
          <p:nvPr/>
        </p:nvSpPr>
        <p:spPr bwMode="auto">
          <a:xfrm>
            <a:off x="6784030" y="559778"/>
            <a:ext cx="1905000" cy="990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3600">
              <a:solidFill>
                <a:schemeClr val="tx2"/>
              </a:solidFill>
              <a:latin typeface="Arial" charset="0"/>
            </a:endParaRPr>
          </a:p>
        </p:txBody>
      </p:sp>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141" y="457200"/>
            <a:ext cx="540067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Line 5"/>
          <p:cNvSpPr>
            <a:spLocks noChangeShapeType="1"/>
          </p:cNvSpPr>
          <p:nvPr/>
        </p:nvSpPr>
        <p:spPr bwMode="auto">
          <a:xfrm>
            <a:off x="8698466" y="609600"/>
            <a:ext cx="0" cy="586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600"/>
          </a:p>
        </p:txBody>
      </p:sp>
      <p:sp>
        <p:nvSpPr>
          <p:cNvPr id="48135" name="Line 6"/>
          <p:cNvSpPr>
            <a:spLocks noChangeShapeType="1"/>
          </p:cNvSpPr>
          <p:nvPr/>
        </p:nvSpPr>
        <p:spPr bwMode="auto">
          <a:xfrm>
            <a:off x="7045817" y="609600"/>
            <a:ext cx="165265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600"/>
          </a:p>
        </p:txBody>
      </p:sp>
      <p:sp>
        <p:nvSpPr>
          <p:cNvPr id="48136" name="Text Box 7"/>
          <p:cNvSpPr txBox="1">
            <a:spLocks noChangeArrowheads="1"/>
          </p:cNvSpPr>
          <p:nvPr/>
        </p:nvSpPr>
        <p:spPr bwMode="auto">
          <a:xfrm>
            <a:off x="7281080" y="1976735"/>
            <a:ext cx="1127232"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400" dirty="0">
                <a:solidFill>
                  <a:srgbClr val="00FF00"/>
                </a:solidFill>
                <a:latin typeface="Arial" charset="0"/>
              </a:rPr>
              <a:t>Desire</a:t>
            </a:r>
          </a:p>
        </p:txBody>
      </p:sp>
      <p:sp>
        <p:nvSpPr>
          <p:cNvPr id="48138" name="Text Box 9"/>
          <p:cNvSpPr txBox="1">
            <a:spLocks noChangeArrowheads="1"/>
          </p:cNvSpPr>
          <p:nvPr/>
        </p:nvSpPr>
        <p:spPr bwMode="auto">
          <a:xfrm>
            <a:off x="7252681" y="559778"/>
            <a:ext cx="1125629"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400" dirty="0">
                <a:solidFill>
                  <a:srgbClr val="FFFF99"/>
                </a:solidFill>
                <a:latin typeface="Arial" charset="0"/>
              </a:rPr>
              <a:t>Drawn</a:t>
            </a:r>
          </a:p>
          <a:p>
            <a:pPr algn="ctr">
              <a:spcBef>
                <a:spcPct val="0"/>
              </a:spcBef>
              <a:buFontTx/>
              <a:buNone/>
            </a:pPr>
            <a:r>
              <a:rPr lang="en-US" altLang="en-US" sz="2400" dirty="0">
                <a:solidFill>
                  <a:srgbClr val="FFFF99"/>
                </a:solidFill>
                <a:latin typeface="Arial" charset="0"/>
              </a:rPr>
              <a:t>Away</a:t>
            </a:r>
          </a:p>
        </p:txBody>
      </p:sp>
      <p:sp>
        <p:nvSpPr>
          <p:cNvPr id="48140" name="Text Box 11"/>
          <p:cNvSpPr txBox="1">
            <a:spLocks noChangeArrowheads="1"/>
          </p:cNvSpPr>
          <p:nvPr/>
        </p:nvSpPr>
        <p:spPr bwMode="auto">
          <a:xfrm>
            <a:off x="7170010" y="3200401"/>
            <a:ext cx="1295547"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400">
                <a:solidFill>
                  <a:srgbClr val="FFFF66"/>
                </a:solidFill>
                <a:latin typeface="Arial" charset="0"/>
              </a:rPr>
              <a:t>Enticed</a:t>
            </a:r>
          </a:p>
        </p:txBody>
      </p:sp>
      <p:sp>
        <p:nvSpPr>
          <p:cNvPr id="48142" name="Text Box 13"/>
          <p:cNvSpPr txBox="1">
            <a:spLocks noChangeArrowheads="1"/>
          </p:cNvSpPr>
          <p:nvPr/>
        </p:nvSpPr>
        <p:spPr bwMode="auto">
          <a:xfrm>
            <a:off x="7024416" y="4260502"/>
            <a:ext cx="1741182"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400" dirty="0">
                <a:solidFill>
                  <a:srgbClr val="FFFF00"/>
                </a:solidFill>
                <a:latin typeface="Arial" charset="0"/>
              </a:rPr>
              <a:t>Conceived</a:t>
            </a:r>
          </a:p>
        </p:txBody>
      </p:sp>
      <p:sp>
        <p:nvSpPr>
          <p:cNvPr id="48144" name="Text Box 15"/>
          <p:cNvSpPr txBox="1">
            <a:spLocks noChangeArrowheads="1"/>
          </p:cNvSpPr>
          <p:nvPr/>
        </p:nvSpPr>
        <p:spPr bwMode="auto">
          <a:xfrm>
            <a:off x="7571276" y="5058717"/>
            <a:ext cx="662361"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400" dirty="0">
                <a:latin typeface="Arial" charset="0"/>
              </a:rPr>
              <a:t>Sin</a:t>
            </a:r>
          </a:p>
        </p:txBody>
      </p:sp>
      <p:sp>
        <p:nvSpPr>
          <p:cNvPr id="48146" name="Text Box 17"/>
          <p:cNvSpPr txBox="1">
            <a:spLocks noChangeArrowheads="1"/>
          </p:cNvSpPr>
          <p:nvPr/>
        </p:nvSpPr>
        <p:spPr bwMode="auto">
          <a:xfrm>
            <a:off x="7346222" y="5867401"/>
            <a:ext cx="1040670"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2400">
                <a:latin typeface="Arial" charset="0"/>
              </a:rPr>
              <a:t>Death</a:t>
            </a:r>
          </a:p>
        </p:txBody>
      </p:sp>
      <p:sp>
        <p:nvSpPr>
          <p:cNvPr id="48149" name="Line 22"/>
          <p:cNvSpPr>
            <a:spLocks noChangeShapeType="1"/>
          </p:cNvSpPr>
          <p:nvPr/>
        </p:nvSpPr>
        <p:spPr bwMode="auto">
          <a:xfrm>
            <a:off x="7030919" y="1566985"/>
            <a:ext cx="1728176"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600"/>
          </a:p>
        </p:txBody>
      </p:sp>
      <p:sp>
        <p:nvSpPr>
          <p:cNvPr id="48150" name="Line 23"/>
          <p:cNvSpPr>
            <a:spLocks noChangeShapeType="1"/>
          </p:cNvSpPr>
          <p:nvPr/>
        </p:nvSpPr>
        <p:spPr bwMode="auto">
          <a:xfrm>
            <a:off x="7030919" y="2883876"/>
            <a:ext cx="1728177" cy="1171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600"/>
          </a:p>
        </p:txBody>
      </p:sp>
      <p:sp>
        <p:nvSpPr>
          <p:cNvPr id="48151" name="Line 24"/>
          <p:cNvSpPr>
            <a:spLocks noChangeShapeType="1"/>
          </p:cNvSpPr>
          <p:nvPr/>
        </p:nvSpPr>
        <p:spPr bwMode="auto">
          <a:xfrm>
            <a:off x="6957284" y="3962400"/>
            <a:ext cx="18288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600"/>
          </a:p>
        </p:txBody>
      </p:sp>
      <p:sp>
        <p:nvSpPr>
          <p:cNvPr id="48152" name="Line 25"/>
          <p:cNvSpPr>
            <a:spLocks noChangeShapeType="1"/>
          </p:cNvSpPr>
          <p:nvPr/>
        </p:nvSpPr>
        <p:spPr bwMode="auto">
          <a:xfrm flipV="1">
            <a:off x="7045817" y="4872334"/>
            <a:ext cx="1726284" cy="4466"/>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600"/>
          </a:p>
        </p:txBody>
      </p:sp>
      <p:sp>
        <p:nvSpPr>
          <p:cNvPr id="48153" name="Line 26"/>
          <p:cNvSpPr>
            <a:spLocks noChangeShapeType="1"/>
          </p:cNvSpPr>
          <p:nvPr/>
        </p:nvSpPr>
        <p:spPr bwMode="auto">
          <a:xfrm>
            <a:off x="7030919" y="5638799"/>
            <a:ext cx="1741182" cy="11713"/>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sz="3600"/>
          </a:p>
        </p:txBody>
      </p:sp>
      <p:sp>
        <p:nvSpPr>
          <p:cNvPr id="28" name="Rectangle 27"/>
          <p:cNvSpPr>
            <a:spLocks noChangeArrowheads="1"/>
          </p:cNvSpPr>
          <p:nvPr/>
        </p:nvSpPr>
        <p:spPr bwMode="auto">
          <a:xfrm>
            <a:off x="148496" y="1143000"/>
            <a:ext cx="1752600" cy="5257800"/>
          </a:xfrm>
          <a:prstGeom prst="rect">
            <a:avLst/>
          </a:prstGeom>
          <a:solidFill>
            <a:schemeClr val="tx1"/>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3600">
              <a:solidFill>
                <a:schemeClr val="tx2"/>
              </a:solidFill>
              <a:latin typeface="Arial" charset="0"/>
            </a:endParaRPr>
          </a:p>
        </p:txBody>
      </p:sp>
      <p:sp>
        <p:nvSpPr>
          <p:cNvPr id="29" name="Rectangle 28"/>
          <p:cNvSpPr>
            <a:spLocks noChangeArrowheads="1"/>
          </p:cNvSpPr>
          <p:nvPr/>
        </p:nvSpPr>
        <p:spPr bwMode="auto">
          <a:xfrm>
            <a:off x="148496" y="1295400"/>
            <a:ext cx="1752600" cy="5334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dirty="0">
                <a:solidFill>
                  <a:schemeClr val="tx2"/>
                </a:solidFill>
                <a:latin typeface="Arial" charset="0"/>
              </a:rPr>
              <a:t>Mat 5:28</a:t>
            </a:r>
          </a:p>
        </p:txBody>
      </p:sp>
      <p:sp>
        <p:nvSpPr>
          <p:cNvPr id="30" name="Rectangle 29"/>
          <p:cNvSpPr>
            <a:spLocks noChangeArrowheads="1"/>
          </p:cNvSpPr>
          <p:nvPr/>
        </p:nvSpPr>
        <p:spPr bwMode="auto">
          <a:xfrm>
            <a:off x="148496" y="1981200"/>
            <a:ext cx="1752600" cy="6096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a:solidFill>
                  <a:schemeClr val="tx2"/>
                </a:solidFill>
                <a:latin typeface="Arial" charset="0"/>
              </a:rPr>
              <a:t>Look</a:t>
            </a:r>
          </a:p>
        </p:txBody>
      </p:sp>
      <p:sp>
        <p:nvSpPr>
          <p:cNvPr id="31" name="Rectangle 30"/>
          <p:cNvSpPr>
            <a:spLocks noChangeArrowheads="1"/>
          </p:cNvSpPr>
          <p:nvPr/>
        </p:nvSpPr>
        <p:spPr bwMode="auto">
          <a:xfrm>
            <a:off x="138850" y="2797175"/>
            <a:ext cx="1752600" cy="6096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a:solidFill>
                  <a:schemeClr val="tx2"/>
                </a:solidFill>
                <a:latin typeface="Arial" charset="0"/>
              </a:rPr>
              <a:t>Gaze</a:t>
            </a:r>
          </a:p>
        </p:txBody>
      </p:sp>
      <p:sp>
        <p:nvSpPr>
          <p:cNvPr id="32" name="Rectangle 31"/>
          <p:cNvSpPr>
            <a:spLocks noChangeArrowheads="1"/>
          </p:cNvSpPr>
          <p:nvPr/>
        </p:nvSpPr>
        <p:spPr bwMode="auto">
          <a:xfrm>
            <a:off x="148496" y="3657600"/>
            <a:ext cx="1752600" cy="5334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a:solidFill>
                  <a:schemeClr val="tx2"/>
                </a:solidFill>
                <a:latin typeface="Arial" charset="0"/>
              </a:rPr>
              <a:t>Dwell</a:t>
            </a:r>
          </a:p>
        </p:txBody>
      </p:sp>
      <p:sp>
        <p:nvSpPr>
          <p:cNvPr id="33" name="Rectangle 32"/>
          <p:cNvSpPr>
            <a:spLocks noChangeArrowheads="1"/>
          </p:cNvSpPr>
          <p:nvPr/>
        </p:nvSpPr>
        <p:spPr bwMode="auto">
          <a:xfrm>
            <a:off x="148496" y="4419600"/>
            <a:ext cx="1752600" cy="5334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880" dirty="0">
                <a:solidFill>
                  <a:schemeClr val="tx2"/>
                </a:solidFill>
                <a:latin typeface="Arial" charset="0"/>
              </a:rPr>
              <a:t>Imagine</a:t>
            </a:r>
          </a:p>
        </p:txBody>
      </p:sp>
      <p:sp>
        <p:nvSpPr>
          <p:cNvPr id="34" name="Rectangle 33"/>
          <p:cNvSpPr>
            <a:spLocks noChangeArrowheads="1"/>
          </p:cNvSpPr>
          <p:nvPr/>
        </p:nvSpPr>
        <p:spPr bwMode="auto">
          <a:xfrm>
            <a:off x="148496" y="5181600"/>
            <a:ext cx="1752600" cy="5334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a:solidFill>
                  <a:schemeClr val="tx2"/>
                </a:solidFill>
                <a:latin typeface="Arial" charset="0"/>
              </a:rPr>
              <a:t>Lust</a:t>
            </a:r>
          </a:p>
        </p:txBody>
      </p:sp>
      <p:sp>
        <p:nvSpPr>
          <p:cNvPr id="35" name="Rectangle 34"/>
          <p:cNvSpPr>
            <a:spLocks noChangeArrowheads="1"/>
          </p:cNvSpPr>
          <p:nvPr/>
        </p:nvSpPr>
        <p:spPr bwMode="auto">
          <a:xfrm>
            <a:off x="148496" y="5867400"/>
            <a:ext cx="1752600" cy="6096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a:solidFill>
                  <a:schemeClr val="tx2"/>
                </a:solidFill>
                <a:latin typeface="Arial" charset="0"/>
              </a:rPr>
              <a:t>Death</a:t>
            </a:r>
          </a:p>
        </p:txBody>
      </p:sp>
      <p:sp>
        <p:nvSpPr>
          <p:cNvPr id="2" name="Rectangle 1">
            <a:extLst>
              <a:ext uri="{FF2B5EF4-FFF2-40B4-BE49-F238E27FC236}">
                <a16:creationId xmlns:a16="http://schemas.microsoft.com/office/drawing/2014/main" id="{9B918878-C714-A9B4-3C8B-51C1A314BC32}"/>
              </a:ext>
            </a:extLst>
          </p:cNvPr>
          <p:cNvSpPr/>
          <p:nvPr/>
        </p:nvSpPr>
        <p:spPr>
          <a:xfrm>
            <a:off x="8932985" y="125046"/>
            <a:ext cx="3142031" cy="6662676"/>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aseline="30000" dirty="0">
                <a:solidFill>
                  <a:schemeClr val="tx1"/>
                </a:solidFill>
              </a:rPr>
              <a:t>13</a:t>
            </a:r>
            <a:r>
              <a:rPr lang="en-US" sz="2400" dirty="0">
                <a:solidFill>
                  <a:schemeClr val="tx1"/>
                </a:solidFill>
              </a:rPr>
              <a:t> Let no one say when he is tempted, “I am being tempted by God,” for </a:t>
            </a:r>
            <a:r>
              <a:rPr lang="en-US" sz="2400" u="sng" dirty="0">
                <a:solidFill>
                  <a:schemeClr val="tx1"/>
                </a:solidFill>
              </a:rPr>
              <a:t>God cannot be tempted </a:t>
            </a:r>
            <a:r>
              <a:rPr lang="en-US" sz="2400" dirty="0">
                <a:solidFill>
                  <a:schemeClr val="tx1"/>
                </a:solidFill>
              </a:rPr>
              <a:t>with evil, and </a:t>
            </a:r>
            <a:r>
              <a:rPr lang="en-US" sz="2400" u="sng" dirty="0">
                <a:solidFill>
                  <a:schemeClr val="tx1"/>
                </a:solidFill>
              </a:rPr>
              <a:t>he himself tempts no one</a:t>
            </a:r>
            <a:r>
              <a:rPr lang="en-US" sz="2400" dirty="0">
                <a:solidFill>
                  <a:schemeClr val="tx1"/>
                </a:solidFill>
              </a:rPr>
              <a:t>. </a:t>
            </a:r>
            <a:r>
              <a:rPr lang="en-US" sz="2400" baseline="30000" dirty="0">
                <a:solidFill>
                  <a:schemeClr val="tx1"/>
                </a:solidFill>
              </a:rPr>
              <a:t>14</a:t>
            </a:r>
            <a:r>
              <a:rPr lang="en-US" sz="2400" dirty="0">
                <a:solidFill>
                  <a:schemeClr val="tx1"/>
                </a:solidFill>
              </a:rPr>
              <a:t> But each person is tempted when he is </a:t>
            </a:r>
            <a:r>
              <a:rPr lang="en-US" sz="2400" b="1" u="sng" dirty="0">
                <a:solidFill>
                  <a:schemeClr val="tx1"/>
                </a:solidFill>
              </a:rPr>
              <a:t>lured</a:t>
            </a:r>
            <a:r>
              <a:rPr lang="en-US" sz="2400" dirty="0">
                <a:solidFill>
                  <a:schemeClr val="tx1"/>
                </a:solidFill>
              </a:rPr>
              <a:t> and </a:t>
            </a:r>
            <a:r>
              <a:rPr lang="en-US" sz="2400" b="1" u="sng" dirty="0">
                <a:solidFill>
                  <a:schemeClr val="tx1"/>
                </a:solidFill>
              </a:rPr>
              <a:t>enticed</a:t>
            </a:r>
            <a:r>
              <a:rPr lang="en-US" sz="2400" dirty="0">
                <a:solidFill>
                  <a:schemeClr val="tx1"/>
                </a:solidFill>
              </a:rPr>
              <a:t> by his own </a:t>
            </a:r>
            <a:r>
              <a:rPr lang="en-US" sz="2400" b="1" u="sng" dirty="0">
                <a:solidFill>
                  <a:schemeClr val="tx1"/>
                </a:solidFill>
              </a:rPr>
              <a:t>desire</a:t>
            </a:r>
            <a:r>
              <a:rPr lang="en-US" sz="2400" dirty="0">
                <a:solidFill>
                  <a:schemeClr val="tx1"/>
                </a:solidFill>
              </a:rPr>
              <a:t>. </a:t>
            </a:r>
            <a:r>
              <a:rPr lang="en-US" sz="2400" baseline="30000" dirty="0">
                <a:solidFill>
                  <a:schemeClr val="tx1"/>
                </a:solidFill>
              </a:rPr>
              <a:t>15</a:t>
            </a:r>
            <a:r>
              <a:rPr lang="en-US" sz="2400" dirty="0">
                <a:solidFill>
                  <a:schemeClr val="tx1"/>
                </a:solidFill>
              </a:rPr>
              <a:t> </a:t>
            </a:r>
            <a:r>
              <a:rPr lang="en-US" sz="2400" b="1" u="sng" dirty="0">
                <a:solidFill>
                  <a:schemeClr val="tx1"/>
                </a:solidFill>
              </a:rPr>
              <a:t>Then</a:t>
            </a:r>
            <a:r>
              <a:rPr lang="en-US" sz="2400" dirty="0">
                <a:solidFill>
                  <a:schemeClr val="tx1"/>
                </a:solidFill>
              </a:rPr>
              <a:t> </a:t>
            </a:r>
            <a:r>
              <a:rPr lang="en-US" sz="2400" u="sng" dirty="0">
                <a:solidFill>
                  <a:schemeClr val="tx1"/>
                </a:solidFill>
              </a:rPr>
              <a:t>desire</a:t>
            </a:r>
            <a:r>
              <a:rPr lang="en-US" sz="2400" dirty="0">
                <a:solidFill>
                  <a:schemeClr val="tx1"/>
                </a:solidFill>
              </a:rPr>
              <a:t> when it has </a:t>
            </a:r>
            <a:r>
              <a:rPr lang="en-US" sz="2400" b="1" u="sng" dirty="0">
                <a:solidFill>
                  <a:schemeClr val="tx1"/>
                </a:solidFill>
              </a:rPr>
              <a:t>conceived</a:t>
            </a:r>
            <a:r>
              <a:rPr lang="en-US" sz="2400" dirty="0">
                <a:solidFill>
                  <a:schemeClr val="tx1"/>
                </a:solidFill>
              </a:rPr>
              <a:t> gives birth to </a:t>
            </a:r>
            <a:r>
              <a:rPr lang="en-US" sz="2400" b="1" u="sng" dirty="0">
                <a:solidFill>
                  <a:schemeClr val="tx1"/>
                </a:solidFill>
              </a:rPr>
              <a:t>sin</a:t>
            </a:r>
            <a:r>
              <a:rPr lang="en-US" sz="2400" dirty="0">
                <a:solidFill>
                  <a:schemeClr val="tx1"/>
                </a:solidFill>
              </a:rPr>
              <a:t>, and sin when it is fully grown </a:t>
            </a:r>
            <a:r>
              <a:rPr lang="en-US" sz="2400" u="sng" dirty="0">
                <a:solidFill>
                  <a:schemeClr val="tx1"/>
                </a:solidFill>
              </a:rPr>
              <a:t>brings forth </a:t>
            </a:r>
            <a:r>
              <a:rPr lang="en-US" sz="2400" b="1" u="sng" dirty="0">
                <a:solidFill>
                  <a:schemeClr val="tx1"/>
                </a:solidFill>
              </a:rPr>
              <a:t>death</a:t>
            </a:r>
            <a:r>
              <a:rPr lang="en-US" sz="2400" dirty="0">
                <a:solidFill>
                  <a:schemeClr val="tx1"/>
                </a:solidFill>
              </a:rPr>
              <a:t>. James 1:13-15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46726-DB25-49C4-9DD9-7DEE01E77B03}"/>
              </a:ext>
            </a:extLst>
          </p:cNvPr>
          <p:cNvSpPr>
            <a:spLocks noGrp="1"/>
          </p:cNvSpPr>
          <p:nvPr>
            <p:ph type="dt" sz="half" idx="10"/>
          </p:nvPr>
        </p:nvSpPr>
        <p:spPr/>
        <p:txBody>
          <a:bodyPr/>
          <a:lstStyle/>
          <a:p>
            <a:r>
              <a:rPr lang="en-US"/>
              <a:t>7/21/2019</a:t>
            </a:r>
          </a:p>
        </p:txBody>
      </p:sp>
      <p:sp>
        <p:nvSpPr>
          <p:cNvPr id="5" name="Footer Placeholder 4">
            <a:extLst>
              <a:ext uri="{FF2B5EF4-FFF2-40B4-BE49-F238E27FC236}">
                <a16:creationId xmlns:a16="http://schemas.microsoft.com/office/drawing/2014/main" id="{BCEDE87B-5C78-4B2C-AF41-A3564433DAAE}"/>
              </a:ext>
            </a:extLst>
          </p:cNvPr>
          <p:cNvSpPr>
            <a:spLocks noGrp="1"/>
          </p:cNvSpPr>
          <p:nvPr>
            <p:ph type="ftr" sz="quarter" idx="11"/>
          </p:nvPr>
        </p:nvSpPr>
        <p:spPr/>
        <p:txBody>
          <a:bodyPr/>
          <a:lstStyle/>
          <a:p>
            <a:r>
              <a:rPr lang="en-US"/>
              <a:t>Embry Hills 2019 – The Book of James</a:t>
            </a:r>
          </a:p>
        </p:txBody>
      </p:sp>
      <p:sp>
        <p:nvSpPr>
          <p:cNvPr id="6" name="Slide Number Placeholder 5">
            <a:extLst>
              <a:ext uri="{FF2B5EF4-FFF2-40B4-BE49-F238E27FC236}">
                <a16:creationId xmlns:a16="http://schemas.microsoft.com/office/drawing/2014/main" id="{292B800C-1476-46B3-A0D2-EB3E50D4BA50}"/>
              </a:ext>
            </a:extLst>
          </p:cNvPr>
          <p:cNvSpPr>
            <a:spLocks noGrp="1"/>
          </p:cNvSpPr>
          <p:nvPr>
            <p:ph type="sldNum" sz="quarter" idx="12"/>
          </p:nvPr>
        </p:nvSpPr>
        <p:spPr/>
        <p:txBody>
          <a:bodyPr/>
          <a:lstStyle/>
          <a:p>
            <a:fld id="{114EC26A-8916-48A7-93C8-69DA113F22AC}" type="slidenum">
              <a:rPr lang="en-US" smtClean="0"/>
              <a:t>24</a:t>
            </a:fld>
            <a:endParaRPr lang="en-US"/>
          </a:p>
        </p:txBody>
      </p:sp>
      <p:pic>
        <p:nvPicPr>
          <p:cNvPr id="7" name="Picture 2">
            <a:extLst>
              <a:ext uri="{FF2B5EF4-FFF2-40B4-BE49-F238E27FC236}">
                <a16:creationId xmlns:a16="http://schemas.microsoft.com/office/drawing/2014/main" id="{CFF52F77-81FC-40CE-8866-C7FFC9B7A7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0" y="1160759"/>
            <a:ext cx="4722464" cy="533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9722951-CA8D-4B50-B2B1-C5B0DA10B95E}"/>
              </a:ext>
            </a:extLst>
          </p:cNvPr>
          <p:cNvPicPr>
            <a:picLocks noChangeAspect="1"/>
          </p:cNvPicPr>
          <p:nvPr/>
        </p:nvPicPr>
        <p:blipFill>
          <a:blip r:embed="rId4"/>
          <a:stretch>
            <a:fillRect/>
          </a:stretch>
        </p:blipFill>
        <p:spPr>
          <a:xfrm>
            <a:off x="2042007" y="1225473"/>
            <a:ext cx="1767993" cy="5267401"/>
          </a:xfrm>
          <a:prstGeom prst="rect">
            <a:avLst/>
          </a:prstGeom>
        </p:spPr>
      </p:pic>
      <p:sp>
        <p:nvSpPr>
          <p:cNvPr id="10" name="Rectangle 9">
            <a:extLst>
              <a:ext uri="{FF2B5EF4-FFF2-40B4-BE49-F238E27FC236}">
                <a16:creationId xmlns:a16="http://schemas.microsoft.com/office/drawing/2014/main" id="{6946999A-4F7C-4AA4-B33B-7904D0D3532D}"/>
              </a:ext>
            </a:extLst>
          </p:cNvPr>
          <p:cNvSpPr>
            <a:spLocks noChangeArrowheads="1"/>
          </p:cNvSpPr>
          <p:nvPr/>
        </p:nvSpPr>
        <p:spPr bwMode="auto">
          <a:xfrm>
            <a:off x="2042007" y="1225473"/>
            <a:ext cx="1752600" cy="5334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dirty="0">
                <a:solidFill>
                  <a:schemeClr val="tx2"/>
                </a:solidFill>
                <a:latin typeface="Arial" charset="0"/>
              </a:rPr>
              <a:t>Mat 5:28</a:t>
            </a:r>
          </a:p>
        </p:txBody>
      </p:sp>
      <p:sp>
        <p:nvSpPr>
          <p:cNvPr id="11" name="Rectangle 10">
            <a:extLst>
              <a:ext uri="{FF2B5EF4-FFF2-40B4-BE49-F238E27FC236}">
                <a16:creationId xmlns:a16="http://schemas.microsoft.com/office/drawing/2014/main" id="{DF543D80-4E2B-4CD7-B8E3-CA62269536A7}"/>
              </a:ext>
            </a:extLst>
          </p:cNvPr>
          <p:cNvSpPr>
            <a:spLocks noChangeArrowheads="1"/>
          </p:cNvSpPr>
          <p:nvPr/>
        </p:nvSpPr>
        <p:spPr bwMode="auto">
          <a:xfrm>
            <a:off x="2042007" y="1911273"/>
            <a:ext cx="1752600" cy="6096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a:solidFill>
                  <a:schemeClr val="tx2"/>
                </a:solidFill>
                <a:latin typeface="Arial" charset="0"/>
              </a:rPr>
              <a:t>Look</a:t>
            </a:r>
          </a:p>
        </p:txBody>
      </p:sp>
      <p:sp>
        <p:nvSpPr>
          <p:cNvPr id="12" name="Rectangle 11">
            <a:extLst>
              <a:ext uri="{FF2B5EF4-FFF2-40B4-BE49-F238E27FC236}">
                <a16:creationId xmlns:a16="http://schemas.microsoft.com/office/drawing/2014/main" id="{68FC7BB3-C0EA-426D-93CB-6857938F877A}"/>
              </a:ext>
            </a:extLst>
          </p:cNvPr>
          <p:cNvSpPr>
            <a:spLocks noChangeArrowheads="1"/>
          </p:cNvSpPr>
          <p:nvPr/>
        </p:nvSpPr>
        <p:spPr bwMode="auto">
          <a:xfrm>
            <a:off x="2042007" y="2749473"/>
            <a:ext cx="1752600" cy="6096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a:solidFill>
                  <a:schemeClr val="tx2"/>
                </a:solidFill>
                <a:latin typeface="Arial" charset="0"/>
              </a:rPr>
              <a:t>Gaze</a:t>
            </a:r>
          </a:p>
        </p:txBody>
      </p:sp>
      <p:sp>
        <p:nvSpPr>
          <p:cNvPr id="13" name="Rectangle 12">
            <a:extLst>
              <a:ext uri="{FF2B5EF4-FFF2-40B4-BE49-F238E27FC236}">
                <a16:creationId xmlns:a16="http://schemas.microsoft.com/office/drawing/2014/main" id="{E554D336-61F3-423F-9E0D-358AB9B0D7ED}"/>
              </a:ext>
            </a:extLst>
          </p:cNvPr>
          <p:cNvSpPr>
            <a:spLocks noChangeArrowheads="1"/>
          </p:cNvSpPr>
          <p:nvPr/>
        </p:nvSpPr>
        <p:spPr bwMode="auto">
          <a:xfrm>
            <a:off x="2042007" y="3657600"/>
            <a:ext cx="1752600" cy="5334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a:solidFill>
                  <a:schemeClr val="tx2"/>
                </a:solidFill>
                <a:latin typeface="Arial" charset="0"/>
              </a:rPr>
              <a:t>Dwell</a:t>
            </a:r>
          </a:p>
        </p:txBody>
      </p:sp>
      <p:sp>
        <p:nvSpPr>
          <p:cNvPr id="14" name="Rectangle 13">
            <a:extLst>
              <a:ext uri="{FF2B5EF4-FFF2-40B4-BE49-F238E27FC236}">
                <a16:creationId xmlns:a16="http://schemas.microsoft.com/office/drawing/2014/main" id="{05F54D4D-8E8F-4665-8951-5C0BD3EFADB7}"/>
              </a:ext>
            </a:extLst>
          </p:cNvPr>
          <p:cNvSpPr>
            <a:spLocks noChangeArrowheads="1"/>
          </p:cNvSpPr>
          <p:nvPr/>
        </p:nvSpPr>
        <p:spPr bwMode="auto">
          <a:xfrm>
            <a:off x="2042007" y="4419600"/>
            <a:ext cx="1752600" cy="5334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880" dirty="0">
                <a:solidFill>
                  <a:schemeClr val="tx2"/>
                </a:solidFill>
                <a:latin typeface="Arial" charset="0"/>
              </a:rPr>
              <a:t>Imagine</a:t>
            </a:r>
          </a:p>
        </p:txBody>
      </p:sp>
      <p:sp>
        <p:nvSpPr>
          <p:cNvPr id="15" name="Rectangle 14">
            <a:extLst>
              <a:ext uri="{FF2B5EF4-FFF2-40B4-BE49-F238E27FC236}">
                <a16:creationId xmlns:a16="http://schemas.microsoft.com/office/drawing/2014/main" id="{89ED1266-727B-4812-87BE-7044BDA02EB0}"/>
              </a:ext>
            </a:extLst>
          </p:cNvPr>
          <p:cNvSpPr>
            <a:spLocks noChangeArrowheads="1"/>
          </p:cNvSpPr>
          <p:nvPr/>
        </p:nvSpPr>
        <p:spPr bwMode="auto">
          <a:xfrm>
            <a:off x="2042007" y="5181600"/>
            <a:ext cx="1752600" cy="5334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a:solidFill>
                  <a:schemeClr val="tx2"/>
                </a:solidFill>
                <a:latin typeface="Arial" charset="0"/>
              </a:rPr>
              <a:t>Lust</a:t>
            </a:r>
          </a:p>
        </p:txBody>
      </p:sp>
      <p:sp>
        <p:nvSpPr>
          <p:cNvPr id="16" name="Rectangle 15">
            <a:extLst>
              <a:ext uri="{FF2B5EF4-FFF2-40B4-BE49-F238E27FC236}">
                <a16:creationId xmlns:a16="http://schemas.microsoft.com/office/drawing/2014/main" id="{D52F8576-B86F-4FB6-882A-8CE4BFFEBB4B}"/>
              </a:ext>
            </a:extLst>
          </p:cNvPr>
          <p:cNvSpPr>
            <a:spLocks noChangeArrowheads="1"/>
          </p:cNvSpPr>
          <p:nvPr/>
        </p:nvSpPr>
        <p:spPr bwMode="auto">
          <a:xfrm>
            <a:off x="2042007" y="5867400"/>
            <a:ext cx="1752600" cy="609600"/>
          </a:xfrm>
          <a:prstGeom prst="rect">
            <a:avLst/>
          </a:prstGeom>
          <a:solidFill>
            <a:srgbClr val="FFFF99"/>
          </a:solidFill>
          <a:ln w="9525">
            <a:solidFill>
              <a:schemeClr val="tx1"/>
            </a:solidFill>
            <a:round/>
            <a:headEnd/>
            <a:tailEnd/>
          </a:ln>
        </p:spPr>
        <p:txBody>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dirty="0">
                <a:solidFill>
                  <a:schemeClr val="tx2"/>
                </a:solidFill>
                <a:latin typeface="Arial" charset="0"/>
              </a:rPr>
              <a:t>Death</a:t>
            </a:r>
          </a:p>
        </p:txBody>
      </p:sp>
      <p:pic>
        <p:nvPicPr>
          <p:cNvPr id="18" name="Picture 17">
            <a:extLst>
              <a:ext uri="{FF2B5EF4-FFF2-40B4-BE49-F238E27FC236}">
                <a16:creationId xmlns:a16="http://schemas.microsoft.com/office/drawing/2014/main" id="{1BEB4718-235D-4623-BDE2-CCB466EEB6F1}"/>
              </a:ext>
            </a:extLst>
          </p:cNvPr>
          <p:cNvPicPr>
            <a:picLocks noChangeAspect="1"/>
          </p:cNvPicPr>
          <p:nvPr/>
        </p:nvPicPr>
        <p:blipFill>
          <a:blip r:embed="rId5"/>
          <a:stretch>
            <a:fillRect/>
          </a:stretch>
        </p:blipFill>
        <p:spPr>
          <a:xfrm>
            <a:off x="8547857" y="1225473"/>
            <a:ext cx="1914310" cy="5251527"/>
          </a:xfrm>
          <a:prstGeom prst="rect">
            <a:avLst/>
          </a:prstGeom>
          <a:solidFill>
            <a:schemeClr val="tx1"/>
          </a:solidFill>
        </p:spPr>
      </p:pic>
      <p:sp>
        <p:nvSpPr>
          <p:cNvPr id="17" name="Line 20">
            <a:extLst>
              <a:ext uri="{FF2B5EF4-FFF2-40B4-BE49-F238E27FC236}">
                <a16:creationId xmlns:a16="http://schemas.microsoft.com/office/drawing/2014/main" id="{6C9A1CD0-3435-4360-A8A1-DB30FDB6B006}"/>
              </a:ext>
            </a:extLst>
          </p:cNvPr>
          <p:cNvSpPr>
            <a:spLocks noChangeShapeType="1"/>
          </p:cNvSpPr>
          <p:nvPr/>
        </p:nvSpPr>
        <p:spPr bwMode="auto">
          <a:xfrm flipH="1">
            <a:off x="1662943" y="1225472"/>
            <a:ext cx="15802" cy="5267401"/>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3600"/>
          </a:p>
        </p:txBody>
      </p:sp>
    </p:spTree>
    <p:extLst>
      <p:ext uri="{BB962C8B-B14F-4D97-AF65-F5344CB8AC3E}">
        <p14:creationId xmlns:p14="http://schemas.microsoft.com/office/powerpoint/2010/main" val="413322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609600" y="6537960"/>
            <a:ext cx="1463040" cy="320040"/>
          </a:xfrm>
        </p:spPr>
        <p:txBody>
          <a:bodyPr/>
          <a:lstStyle/>
          <a:p>
            <a:pPr algn="l">
              <a:defRPr/>
            </a:pPr>
            <a:r>
              <a:rPr lang="en-US"/>
              <a:t>James 1:13-18</a:t>
            </a:r>
          </a:p>
        </p:txBody>
      </p:sp>
      <p:sp>
        <p:nvSpPr>
          <p:cNvPr id="46082" name="Slide Number Placeholder 2"/>
          <p:cNvSpPr>
            <a:spLocks noGrp="1"/>
          </p:cNvSpPr>
          <p:nvPr>
            <p:ph type="sldNum" sz="quarter" idx="11"/>
          </p:nvPr>
        </p:nvSpPr>
        <p:spPr>
          <a:xfrm>
            <a:off x="10942320" y="6537960"/>
            <a:ext cx="548640" cy="1676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531F8EE1-D1F3-C74B-9507-AB77442C3B5E}" type="slidenum">
              <a:rPr lang="en-US" altLang="en-US" sz="1400" b="0">
                <a:solidFill>
                  <a:schemeClr val="tx1"/>
                </a:solidFill>
              </a:rPr>
              <a:pPr>
                <a:spcBef>
                  <a:spcPct val="0"/>
                </a:spcBef>
                <a:buFontTx/>
                <a:buNone/>
              </a:pPr>
              <a:t>25</a:t>
            </a:fld>
            <a:endParaRPr lang="en-US" altLang="en-US" sz="1400" b="0" dirty="0">
              <a:solidFill>
                <a:schemeClr val="tx1"/>
              </a:solidFill>
            </a:endParaRPr>
          </a:p>
        </p:txBody>
      </p:sp>
      <p:sp>
        <p:nvSpPr>
          <p:cNvPr id="46083" name="Rectangle 2"/>
          <p:cNvSpPr>
            <a:spLocks noChangeArrowheads="1"/>
          </p:cNvSpPr>
          <p:nvPr/>
        </p:nvSpPr>
        <p:spPr bwMode="auto">
          <a:xfrm>
            <a:off x="3124200" y="304800"/>
            <a:ext cx="6858000" cy="76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3600" dirty="0">
                <a:solidFill>
                  <a:srgbClr val="0000FF"/>
                </a:solidFill>
                <a:latin typeface="Arial" charset="0"/>
              </a:rPr>
              <a:t>Source Of Temptation (13-14)</a:t>
            </a:r>
          </a:p>
        </p:txBody>
      </p:sp>
      <p:sp>
        <p:nvSpPr>
          <p:cNvPr id="24579" name="Rectangle 3"/>
          <p:cNvSpPr>
            <a:spLocks noChangeArrowheads="1"/>
          </p:cNvSpPr>
          <p:nvPr/>
        </p:nvSpPr>
        <p:spPr bwMode="auto">
          <a:xfrm>
            <a:off x="609600" y="1828800"/>
            <a:ext cx="109728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nSpc>
                <a:spcPct val="90000"/>
              </a:lnSpc>
            </a:pPr>
            <a:r>
              <a:rPr lang="en-US" altLang="en-US" u="sng" dirty="0"/>
              <a:t>DESIRE (14)</a:t>
            </a:r>
          </a:p>
          <a:p>
            <a:pPr lvl="1">
              <a:lnSpc>
                <a:spcPct val="90000"/>
              </a:lnSpc>
              <a:buFontTx/>
              <a:buChar char="•"/>
            </a:pPr>
            <a:r>
              <a:rPr lang="en-US" altLang="en-US" sz="2800" i="0" dirty="0"/>
              <a:t>“His </a:t>
            </a:r>
            <a:r>
              <a:rPr lang="en-US" altLang="en-US" sz="2800" i="0" u="sng" dirty="0"/>
              <a:t>Own</a:t>
            </a:r>
            <a:r>
              <a:rPr lang="en-US" altLang="en-US" sz="2800" i="0" dirty="0"/>
              <a:t> Desires” -</a:t>
            </a:r>
            <a:r>
              <a:rPr lang="en-US" altLang="en-US" sz="2800" i="0" dirty="0">
                <a:solidFill>
                  <a:srgbClr val="FF0000"/>
                </a:solidFill>
              </a:rPr>
              <a:t> </a:t>
            </a:r>
            <a:r>
              <a:rPr lang="en-US" altLang="en-US" sz="2800" dirty="0"/>
              <a:t>Lust, Desire of the soul. Here is means Covetous, Sinful Desire of the Soul</a:t>
            </a:r>
          </a:p>
          <a:p>
            <a:pPr>
              <a:lnSpc>
                <a:spcPct val="90000"/>
              </a:lnSpc>
            </a:pPr>
            <a:r>
              <a:rPr lang="en-US" altLang="en-US" u="sng" dirty="0"/>
              <a:t>DECEPTION (14)</a:t>
            </a:r>
          </a:p>
          <a:p>
            <a:pPr lvl="1">
              <a:lnSpc>
                <a:spcPct val="90000"/>
              </a:lnSpc>
              <a:buFontTx/>
              <a:buChar char="•"/>
            </a:pPr>
            <a:r>
              <a:rPr lang="en-US" altLang="en-US" sz="2800" i="0" dirty="0"/>
              <a:t>“Drawn Away”</a:t>
            </a:r>
            <a:r>
              <a:rPr lang="en-US" altLang="en-US" sz="2800" i="0" dirty="0">
                <a:solidFill>
                  <a:srgbClr val="FF0000"/>
                </a:solidFill>
              </a:rPr>
              <a:t> </a:t>
            </a:r>
            <a:r>
              <a:rPr lang="en-US" altLang="en-US" sz="2800" dirty="0"/>
              <a:t>- to be drawn by inward power, led, To bait the trap.</a:t>
            </a:r>
          </a:p>
          <a:p>
            <a:pPr lvl="1">
              <a:lnSpc>
                <a:spcPct val="90000"/>
              </a:lnSpc>
              <a:buFontTx/>
              <a:buChar char="•"/>
            </a:pPr>
            <a:r>
              <a:rPr lang="en-US" altLang="en-US" sz="2800" i="0" dirty="0"/>
              <a:t>“Enticed” –</a:t>
            </a:r>
            <a:r>
              <a:rPr lang="en-US" altLang="en-US" sz="2800" i="0" dirty="0">
                <a:solidFill>
                  <a:srgbClr val="FF0000"/>
                </a:solidFill>
              </a:rPr>
              <a:t> </a:t>
            </a:r>
            <a:r>
              <a:rPr lang="en-US" altLang="en-US" sz="2800" dirty="0"/>
              <a:t>To Take The Bate,</a:t>
            </a:r>
            <a:r>
              <a:rPr lang="en-US" altLang="en-US" sz="2800" i="0" dirty="0">
                <a:solidFill>
                  <a:srgbClr val="FF0000"/>
                </a:solidFill>
              </a:rPr>
              <a:t> </a:t>
            </a:r>
            <a:r>
              <a:rPr lang="en-US" altLang="en-US" sz="2800" dirty="0"/>
              <a:t>Being Bated, deceived</a:t>
            </a:r>
          </a:p>
          <a:p>
            <a:pPr>
              <a:lnSpc>
                <a:spcPct val="90000"/>
              </a:lnSpc>
            </a:pPr>
            <a:r>
              <a:rPr lang="en-US" altLang="en-US" u="sng" dirty="0"/>
              <a:t>DEATH (15)</a:t>
            </a:r>
          </a:p>
          <a:p>
            <a:pPr algn="ctr">
              <a:lnSpc>
                <a:spcPct val="90000"/>
              </a:lnSpc>
              <a:buFontTx/>
              <a:buNone/>
            </a:pPr>
            <a:r>
              <a:rPr lang="en-US" altLang="en-US" u="sng" dirty="0">
                <a:solidFill>
                  <a:srgbClr val="0033CC"/>
                </a:solidFill>
              </a:rPr>
              <a:t>THE FAULT IS OURS NOT GOD’S</a:t>
            </a:r>
          </a:p>
          <a:p>
            <a:pPr>
              <a:lnSpc>
                <a:spcPct val="90000"/>
              </a:lnSpc>
            </a:pPr>
            <a:r>
              <a:rPr lang="en-US" altLang="en-US" sz="2400" i="1" dirty="0">
                <a:solidFill>
                  <a:schemeClr val="tx1"/>
                </a:solidFill>
              </a:rPr>
              <a:t>2 Corinthians 5.11 – knowing the terror of the Lord</a:t>
            </a:r>
          </a:p>
          <a:p>
            <a:pPr>
              <a:lnSpc>
                <a:spcPct val="90000"/>
              </a:lnSpc>
            </a:pPr>
            <a:r>
              <a:rPr lang="en-US" altLang="en-US" sz="2400" i="1" dirty="0">
                <a:solidFill>
                  <a:schemeClr val="tx1"/>
                </a:solidFill>
              </a:rPr>
              <a:t>Hebrews 10.31 – it is a fearful thing to fall in to the hand of the living God</a:t>
            </a:r>
          </a:p>
        </p:txBody>
      </p:sp>
      <p:sp>
        <p:nvSpPr>
          <p:cNvPr id="46085" name="Text Box 4"/>
          <p:cNvSpPr txBox="1">
            <a:spLocks noChangeArrowheads="1"/>
          </p:cNvSpPr>
          <p:nvPr/>
        </p:nvSpPr>
        <p:spPr bwMode="auto">
          <a:xfrm>
            <a:off x="2286001" y="1031876"/>
            <a:ext cx="8209299" cy="584775"/>
          </a:xfrm>
          <a:prstGeom prst="rect">
            <a:avLst/>
          </a:prstGeom>
          <a:solidFill>
            <a:srgbClr val="FFFF00"/>
          </a:solidFill>
          <a:ln w="28575">
            <a:solidFill>
              <a:srgbClr val="000000"/>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3200" dirty="0">
                <a:solidFill>
                  <a:schemeClr val="tx1"/>
                </a:solidFill>
                <a:latin typeface="Arial" charset="0"/>
              </a:rPr>
              <a:t>REMEMBER THE JUDGEMENTS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45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457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457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45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5017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8C340A58-7312-C546-8744-59238061D621}" type="slidenum">
              <a:rPr lang="en-US" altLang="en-US" sz="1400" b="0">
                <a:solidFill>
                  <a:schemeClr val="tx1"/>
                </a:solidFill>
              </a:rPr>
              <a:pPr>
                <a:spcBef>
                  <a:spcPct val="0"/>
                </a:spcBef>
                <a:buFontTx/>
                <a:buNone/>
              </a:pPr>
              <a:t>26</a:t>
            </a:fld>
            <a:endParaRPr lang="en-US" altLang="en-US" sz="1400" b="0">
              <a:solidFill>
                <a:schemeClr val="tx1"/>
              </a:solidFill>
            </a:endParaRPr>
          </a:p>
        </p:txBody>
      </p:sp>
      <p:sp>
        <p:nvSpPr>
          <p:cNvPr id="50179" name="Rectangle 2"/>
          <p:cNvSpPr>
            <a:spLocks noGrp="1" noChangeArrowheads="1"/>
          </p:cNvSpPr>
          <p:nvPr>
            <p:ph type="title"/>
          </p:nvPr>
        </p:nvSpPr>
        <p:spPr/>
        <p:txBody>
          <a:bodyPr/>
          <a:lstStyle/>
          <a:p>
            <a:r>
              <a:rPr lang="en-US" altLang="en-US" u="sng" dirty="0"/>
              <a:t>James 1:15</a:t>
            </a:r>
          </a:p>
        </p:txBody>
      </p:sp>
      <p:sp>
        <p:nvSpPr>
          <p:cNvPr id="50180" name="Rectangle 3"/>
          <p:cNvSpPr>
            <a:spLocks noGrp="1" noChangeArrowheads="1"/>
          </p:cNvSpPr>
          <p:nvPr>
            <p:ph type="body" idx="1"/>
          </p:nvPr>
        </p:nvSpPr>
        <p:spPr/>
        <p:txBody>
          <a:bodyPr/>
          <a:lstStyle/>
          <a:p>
            <a:pPr>
              <a:buFontTx/>
              <a:buNone/>
            </a:pPr>
            <a:r>
              <a:rPr lang="en-US" altLang="en-US">
                <a:solidFill>
                  <a:schemeClr val="tx1"/>
                </a:solidFill>
              </a:rPr>
              <a:t>13  </a:t>
            </a:r>
            <a:r>
              <a:rPr lang="en-US" altLang="en-US" i="1">
                <a:solidFill>
                  <a:schemeClr val="tx1"/>
                </a:solidFill>
              </a:rPr>
              <a:t>Let no one say when he is tempted, “I am tempted by God”; for God cannot be tempted by evil, nor does He Himself tempt anyone. </a:t>
            </a:r>
          </a:p>
          <a:p>
            <a:pPr>
              <a:buFontTx/>
              <a:buNone/>
            </a:pPr>
            <a:r>
              <a:rPr lang="en-US" altLang="en-US">
                <a:solidFill>
                  <a:schemeClr val="tx1"/>
                </a:solidFill>
              </a:rPr>
              <a:t>14  </a:t>
            </a:r>
            <a:r>
              <a:rPr lang="en-US" altLang="en-US" i="1">
                <a:solidFill>
                  <a:schemeClr val="tx1"/>
                </a:solidFill>
              </a:rPr>
              <a:t>But each one is tempted when he is drawn away by his own desires and enticed</a:t>
            </a:r>
          </a:p>
          <a:p>
            <a:pPr>
              <a:buFontTx/>
              <a:buNone/>
            </a:pPr>
            <a:r>
              <a:rPr lang="en-US" altLang="en-US"/>
              <a:t>15  </a:t>
            </a:r>
            <a:r>
              <a:rPr lang="en-US" altLang="en-US" i="1"/>
              <a:t>Then, when desire has conceived, it gives birth to sin; and sin, when it is full grown, brings forth death.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Footer Placeholder 4"/>
          <p:cNvSpPr>
            <a:spLocks noGrp="1"/>
          </p:cNvSpPr>
          <p:nvPr>
            <p:ph type="ftr" sz="quarter" idx="10"/>
          </p:nvPr>
        </p:nvSpPr>
        <p:spPr/>
        <p:txBody>
          <a:bodyPr/>
          <a:lstStyle/>
          <a:p>
            <a:pPr>
              <a:defRPr/>
            </a:pPr>
            <a:r>
              <a:rPr lang="en-US"/>
              <a:t>James 1:13-18</a:t>
            </a:r>
          </a:p>
        </p:txBody>
      </p:sp>
      <p:sp>
        <p:nvSpPr>
          <p:cNvPr id="522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AE6BFB99-A748-5F4A-A7D2-FDAB14A7ED3E}" type="slidenum">
              <a:rPr lang="en-US" altLang="en-US" sz="1400" b="0">
                <a:solidFill>
                  <a:schemeClr val="tx1"/>
                </a:solidFill>
              </a:rPr>
              <a:pPr>
                <a:spcBef>
                  <a:spcPct val="0"/>
                </a:spcBef>
                <a:buFontTx/>
                <a:buNone/>
              </a:pPr>
              <a:t>27</a:t>
            </a:fld>
            <a:endParaRPr lang="en-US" altLang="en-US" sz="1400" b="0">
              <a:solidFill>
                <a:schemeClr val="tx1"/>
              </a:solidFill>
            </a:endParaRPr>
          </a:p>
        </p:txBody>
      </p:sp>
      <p:sp>
        <p:nvSpPr>
          <p:cNvPr id="52227" name="Rectangle 2"/>
          <p:cNvSpPr>
            <a:spLocks noGrp="1" noChangeArrowheads="1"/>
          </p:cNvSpPr>
          <p:nvPr>
            <p:ph type="title"/>
          </p:nvPr>
        </p:nvSpPr>
        <p:spPr/>
        <p:txBody>
          <a:bodyPr/>
          <a:lstStyle/>
          <a:p>
            <a:pPr algn="r"/>
            <a:r>
              <a:rPr lang="en-US" altLang="en-US" sz="3200" b="1" dirty="0">
                <a:solidFill>
                  <a:srgbClr val="663300"/>
                </a:solidFill>
              </a:rPr>
              <a:t>SIN’S PROCESS</a:t>
            </a:r>
            <a:br>
              <a:rPr lang="en-US" altLang="en-US" sz="3200" b="1" dirty="0">
                <a:solidFill>
                  <a:srgbClr val="663300"/>
                </a:solidFill>
              </a:rPr>
            </a:br>
            <a:r>
              <a:rPr lang="en-US" altLang="en-US" sz="3200" b="1" dirty="0">
                <a:solidFill>
                  <a:srgbClr val="663300"/>
                </a:solidFill>
              </a:rPr>
              <a:t>TEMPTATIONS</a:t>
            </a:r>
          </a:p>
        </p:txBody>
      </p:sp>
      <p:sp>
        <p:nvSpPr>
          <p:cNvPr id="52228" name="Rectangle 3"/>
          <p:cNvSpPr>
            <a:spLocks noGrp="1" noChangeArrowheads="1"/>
          </p:cNvSpPr>
          <p:nvPr>
            <p:ph type="body" sz="half" idx="1"/>
          </p:nvPr>
        </p:nvSpPr>
        <p:spPr>
          <a:xfrm>
            <a:off x="1889760" y="1600200"/>
            <a:ext cx="4572000" cy="4190996"/>
          </a:xfrm>
        </p:spPr>
        <p:txBody>
          <a:bodyPr>
            <a:normAutofit fontScale="92500"/>
          </a:bodyPr>
          <a:lstStyle/>
          <a:p>
            <a:pPr algn="ctr">
              <a:lnSpc>
                <a:spcPct val="145000"/>
              </a:lnSpc>
              <a:buFontTx/>
              <a:buNone/>
            </a:pPr>
            <a:r>
              <a:rPr lang="en-US" altLang="en-US" sz="2400" dirty="0"/>
              <a:t>Drawn Away</a:t>
            </a:r>
          </a:p>
          <a:p>
            <a:pPr algn="ctr">
              <a:lnSpc>
                <a:spcPct val="145000"/>
              </a:lnSpc>
              <a:buFontTx/>
              <a:buNone/>
            </a:pPr>
            <a:r>
              <a:rPr lang="en-US" altLang="en-US" sz="2400" dirty="0"/>
              <a:t>Desires</a:t>
            </a:r>
          </a:p>
          <a:p>
            <a:pPr algn="ctr">
              <a:lnSpc>
                <a:spcPct val="145000"/>
              </a:lnSpc>
              <a:buFontTx/>
              <a:buNone/>
            </a:pPr>
            <a:r>
              <a:rPr lang="en-US" altLang="en-US" sz="2400" dirty="0"/>
              <a:t>Enticed</a:t>
            </a:r>
          </a:p>
          <a:p>
            <a:pPr algn="ctr">
              <a:lnSpc>
                <a:spcPct val="145000"/>
              </a:lnSpc>
              <a:buFontTx/>
              <a:buNone/>
            </a:pPr>
            <a:r>
              <a:rPr lang="en-US" altLang="en-US" sz="2400" dirty="0"/>
              <a:t>Own Lusts</a:t>
            </a:r>
          </a:p>
          <a:p>
            <a:pPr algn="ctr">
              <a:lnSpc>
                <a:spcPct val="145000"/>
              </a:lnSpc>
              <a:buFontTx/>
              <a:buNone/>
            </a:pPr>
            <a:r>
              <a:rPr lang="en-US" altLang="en-US" sz="2400" dirty="0"/>
              <a:t>Conception</a:t>
            </a:r>
          </a:p>
          <a:p>
            <a:pPr algn="ctr">
              <a:lnSpc>
                <a:spcPct val="145000"/>
              </a:lnSpc>
              <a:buFontTx/>
              <a:buNone/>
            </a:pPr>
            <a:r>
              <a:rPr lang="en-US" altLang="en-US" sz="2400" dirty="0"/>
              <a:t>Sin (Birth)</a:t>
            </a:r>
          </a:p>
          <a:p>
            <a:pPr algn="ctr">
              <a:lnSpc>
                <a:spcPct val="145000"/>
              </a:lnSpc>
              <a:buFontTx/>
              <a:buNone/>
            </a:pPr>
            <a:r>
              <a:rPr lang="en-US" altLang="en-US" sz="2200" dirty="0"/>
              <a:t>Death (Full Grown)</a:t>
            </a:r>
          </a:p>
        </p:txBody>
      </p:sp>
      <p:sp>
        <p:nvSpPr>
          <p:cNvPr id="52229" name="Rectangle 4"/>
          <p:cNvSpPr>
            <a:spLocks noGrp="1" noChangeArrowheads="1"/>
          </p:cNvSpPr>
          <p:nvPr>
            <p:ph type="body" sz="half" idx="2"/>
          </p:nvPr>
        </p:nvSpPr>
        <p:spPr>
          <a:xfrm>
            <a:off x="6172200" y="1600200"/>
            <a:ext cx="3962400" cy="4495800"/>
          </a:xfrm>
        </p:spPr>
        <p:txBody>
          <a:bodyPr>
            <a:normAutofit lnSpcReduction="10000"/>
          </a:bodyPr>
          <a:lstStyle/>
          <a:p>
            <a:pPr algn="ctr">
              <a:lnSpc>
                <a:spcPct val="145000"/>
              </a:lnSpc>
              <a:buFontTx/>
              <a:buNone/>
            </a:pPr>
            <a:r>
              <a:rPr lang="en-US" altLang="en-US" sz="2400" dirty="0"/>
              <a:t>Thoughts, Motives, </a:t>
            </a:r>
            <a:r>
              <a:rPr lang="en-US" altLang="en-US" sz="2400" dirty="0" err="1"/>
              <a:t>etc</a:t>
            </a:r>
            <a:endParaRPr lang="en-US" altLang="en-US" sz="2400" dirty="0"/>
          </a:p>
          <a:p>
            <a:pPr algn="ctr">
              <a:lnSpc>
                <a:spcPct val="145000"/>
              </a:lnSpc>
              <a:buFontTx/>
              <a:buNone/>
            </a:pPr>
            <a:r>
              <a:rPr lang="en-US" altLang="en-US" sz="2400" dirty="0"/>
              <a:t>Internal Appeal</a:t>
            </a:r>
          </a:p>
          <a:p>
            <a:pPr algn="ctr">
              <a:lnSpc>
                <a:spcPct val="145000"/>
              </a:lnSpc>
              <a:buFontTx/>
              <a:buNone/>
            </a:pPr>
            <a:r>
              <a:rPr lang="en-US" altLang="en-US" sz="2400" dirty="0"/>
              <a:t>Bait - Circumstances</a:t>
            </a:r>
          </a:p>
          <a:p>
            <a:pPr algn="ctr">
              <a:lnSpc>
                <a:spcPct val="145000"/>
              </a:lnSpc>
              <a:buFontTx/>
              <a:buNone/>
            </a:pPr>
            <a:r>
              <a:rPr lang="en-US" altLang="en-US" sz="2400" dirty="0"/>
              <a:t>Desire, Cause, Motivation</a:t>
            </a:r>
          </a:p>
          <a:p>
            <a:pPr algn="ctr">
              <a:lnSpc>
                <a:spcPct val="145000"/>
              </a:lnSpc>
              <a:buFontTx/>
              <a:buNone/>
            </a:pPr>
            <a:r>
              <a:rPr lang="en-US" altLang="en-US" sz="2400" dirty="0"/>
              <a:t>Hooked - Impregnation</a:t>
            </a:r>
          </a:p>
          <a:p>
            <a:pPr algn="ctr">
              <a:lnSpc>
                <a:spcPct val="145000"/>
              </a:lnSpc>
              <a:buFontTx/>
              <a:buNone/>
            </a:pPr>
            <a:r>
              <a:rPr lang="en-US" altLang="en-US" sz="2400" dirty="0"/>
              <a:t>Act, Dwelling on it</a:t>
            </a:r>
          </a:p>
          <a:p>
            <a:pPr algn="ctr">
              <a:lnSpc>
                <a:spcPct val="145000"/>
              </a:lnSpc>
              <a:buFontTx/>
              <a:buNone/>
            </a:pPr>
            <a:r>
              <a:rPr lang="en-US" altLang="en-US" sz="2400" dirty="0"/>
              <a:t>Results</a:t>
            </a:r>
          </a:p>
        </p:txBody>
      </p:sp>
      <p:sp>
        <p:nvSpPr>
          <p:cNvPr id="52230" name="Line 7"/>
          <p:cNvSpPr>
            <a:spLocks noChangeShapeType="1"/>
          </p:cNvSpPr>
          <p:nvPr/>
        </p:nvSpPr>
        <p:spPr bwMode="auto">
          <a:xfrm>
            <a:off x="2895600" y="22860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31" name="Line 8"/>
          <p:cNvSpPr>
            <a:spLocks noChangeShapeType="1"/>
          </p:cNvSpPr>
          <p:nvPr/>
        </p:nvSpPr>
        <p:spPr bwMode="auto">
          <a:xfrm>
            <a:off x="2895600" y="1676400"/>
            <a:ext cx="0" cy="411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32" name="Line 9"/>
          <p:cNvSpPr>
            <a:spLocks noChangeShapeType="1"/>
          </p:cNvSpPr>
          <p:nvPr/>
        </p:nvSpPr>
        <p:spPr bwMode="auto">
          <a:xfrm>
            <a:off x="2895600" y="28956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33" name="Line 10"/>
          <p:cNvSpPr>
            <a:spLocks noChangeShapeType="1"/>
          </p:cNvSpPr>
          <p:nvPr/>
        </p:nvSpPr>
        <p:spPr bwMode="auto">
          <a:xfrm>
            <a:off x="2895600" y="35052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34" name="Line 11"/>
          <p:cNvSpPr>
            <a:spLocks noChangeShapeType="1"/>
          </p:cNvSpPr>
          <p:nvPr/>
        </p:nvSpPr>
        <p:spPr bwMode="auto">
          <a:xfrm>
            <a:off x="2895600" y="40386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35" name="Line 12"/>
          <p:cNvSpPr>
            <a:spLocks noChangeShapeType="1"/>
          </p:cNvSpPr>
          <p:nvPr/>
        </p:nvSpPr>
        <p:spPr bwMode="auto">
          <a:xfrm>
            <a:off x="2895600" y="46482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36" name="Line 13"/>
          <p:cNvSpPr>
            <a:spLocks noChangeShapeType="1"/>
          </p:cNvSpPr>
          <p:nvPr/>
        </p:nvSpPr>
        <p:spPr bwMode="auto">
          <a:xfrm>
            <a:off x="2895600" y="51816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37" name="Line 14"/>
          <p:cNvSpPr>
            <a:spLocks noChangeShapeType="1"/>
          </p:cNvSpPr>
          <p:nvPr/>
        </p:nvSpPr>
        <p:spPr bwMode="auto">
          <a:xfrm>
            <a:off x="2895600" y="16764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38" name="Line 15"/>
          <p:cNvSpPr>
            <a:spLocks noChangeShapeType="1"/>
          </p:cNvSpPr>
          <p:nvPr/>
        </p:nvSpPr>
        <p:spPr bwMode="auto">
          <a:xfrm>
            <a:off x="9982200" y="1676400"/>
            <a:ext cx="0" cy="411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39" name="Line 16"/>
          <p:cNvSpPr>
            <a:spLocks noChangeShapeType="1"/>
          </p:cNvSpPr>
          <p:nvPr/>
        </p:nvSpPr>
        <p:spPr bwMode="auto">
          <a:xfrm>
            <a:off x="2895600" y="5791200"/>
            <a:ext cx="708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52240" name="Rectangle 17"/>
          <p:cNvSpPr>
            <a:spLocks noChangeArrowheads="1"/>
          </p:cNvSpPr>
          <p:nvPr/>
        </p:nvSpPr>
        <p:spPr bwMode="auto">
          <a:xfrm>
            <a:off x="5486400" y="1676400"/>
            <a:ext cx="685800" cy="41148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endParaRPr lang="en-US" altLang="en-US" sz="3600">
              <a:solidFill>
                <a:schemeClr val="tx2"/>
              </a:solidFill>
              <a:latin typeface="Arial" charset="0"/>
            </a:endParaRPr>
          </a:p>
        </p:txBody>
      </p:sp>
      <p:sp>
        <p:nvSpPr>
          <p:cNvPr id="52241" name="Text Box 19"/>
          <p:cNvSpPr txBox="1">
            <a:spLocks noChangeArrowheads="1"/>
          </p:cNvSpPr>
          <p:nvPr/>
        </p:nvSpPr>
        <p:spPr bwMode="auto">
          <a:xfrm>
            <a:off x="5562600" y="1752601"/>
            <a:ext cx="52387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400" dirty="0">
                <a:solidFill>
                  <a:schemeClr val="tx2"/>
                </a:solidFill>
                <a:latin typeface="Arial" charset="0"/>
              </a:rPr>
              <a:t>S</a:t>
            </a:r>
          </a:p>
          <a:p>
            <a:pPr algn="ctr">
              <a:spcBef>
                <a:spcPct val="0"/>
              </a:spcBef>
              <a:buFontTx/>
              <a:buNone/>
            </a:pPr>
            <a:r>
              <a:rPr lang="en-US" altLang="en-US" sz="2400" dirty="0" err="1">
                <a:solidFill>
                  <a:schemeClr val="tx2"/>
                </a:solidFill>
                <a:latin typeface="Arial" charset="0"/>
              </a:rPr>
              <a:t>i</a:t>
            </a:r>
            <a:endParaRPr lang="en-US" altLang="en-US" sz="2400" dirty="0">
              <a:solidFill>
                <a:schemeClr val="tx2"/>
              </a:solidFill>
              <a:latin typeface="Arial" charset="0"/>
            </a:endParaRPr>
          </a:p>
          <a:p>
            <a:pPr algn="ctr">
              <a:spcBef>
                <a:spcPct val="0"/>
              </a:spcBef>
              <a:buFontTx/>
              <a:buNone/>
            </a:pPr>
            <a:r>
              <a:rPr lang="en-US" altLang="en-US" sz="2400" dirty="0">
                <a:solidFill>
                  <a:schemeClr val="tx2"/>
                </a:solidFill>
                <a:latin typeface="Arial" charset="0"/>
              </a:rPr>
              <a:t>ns</a:t>
            </a:r>
          </a:p>
          <a:p>
            <a:pPr algn="ctr">
              <a:spcBef>
                <a:spcPct val="0"/>
              </a:spcBef>
              <a:buFontTx/>
              <a:buNone/>
            </a:pPr>
            <a:endParaRPr lang="en-US" altLang="en-US" sz="2400" dirty="0">
              <a:solidFill>
                <a:schemeClr val="tx2"/>
              </a:solidFill>
              <a:latin typeface="Arial" charset="0"/>
            </a:endParaRPr>
          </a:p>
          <a:p>
            <a:pPr algn="ctr">
              <a:spcBef>
                <a:spcPct val="0"/>
              </a:spcBef>
              <a:buFontTx/>
              <a:buNone/>
            </a:pPr>
            <a:r>
              <a:rPr lang="en-US" altLang="en-US" sz="2400" dirty="0">
                <a:solidFill>
                  <a:schemeClr val="tx2"/>
                </a:solidFill>
                <a:latin typeface="Arial" charset="0"/>
              </a:rPr>
              <a:t>P</a:t>
            </a:r>
          </a:p>
          <a:p>
            <a:pPr algn="ctr">
              <a:spcBef>
                <a:spcPct val="0"/>
              </a:spcBef>
              <a:buFontTx/>
              <a:buNone/>
            </a:pPr>
            <a:r>
              <a:rPr lang="en-US" altLang="en-US" sz="2400" dirty="0">
                <a:solidFill>
                  <a:schemeClr val="tx2"/>
                </a:solidFill>
                <a:latin typeface="Arial" charset="0"/>
              </a:rPr>
              <a:t>r</a:t>
            </a:r>
          </a:p>
          <a:p>
            <a:pPr algn="ctr">
              <a:spcBef>
                <a:spcPct val="0"/>
              </a:spcBef>
              <a:buFontTx/>
              <a:buNone/>
            </a:pPr>
            <a:r>
              <a:rPr lang="en-US" altLang="en-US" sz="2400" dirty="0">
                <a:solidFill>
                  <a:schemeClr val="tx2"/>
                </a:solidFill>
                <a:latin typeface="Arial" charset="0"/>
              </a:rPr>
              <a:t>o</a:t>
            </a:r>
          </a:p>
          <a:p>
            <a:pPr algn="ctr">
              <a:spcBef>
                <a:spcPct val="0"/>
              </a:spcBef>
              <a:buFontTx/>
              <a:buNone/>
            </a:pPr>
            <a:r>
              <a:rPr lang="en-US" altLang="en-US" sz="2400" dirty="0">
                <a:solidFill>
                  <a:schemeClr val="tx2"/>
                </a:solidFill>
                <a:latin typeface="Arial" charset="0"/>
              </a:rPr>
              <a:t>c</a:t>
            </a:r>
          </a:p>
          <a:p>
            <a:pPr algn="ctr">
              <a:spcBef>
                <a:spcPct val="0"/>
              </a:spcBef>
              <a:buFontTx/>
              <a:buNone/>
            </a:pPr>
            <a:r>
              <a:rPr lang="en-US" altLang="en-US" sz="2400" dirty="0">
                <a:solidFill>
                  <a:schemeClr val="tx2"/>
                </a:solidFill>
                <a:latin typeface="Arial" charset="0"/>
              </a:rPr>
              <a:t>e</a:t>
            </a:r>
          </a:p>
          <a:p>
            <a:pPr algn="ctr">
              <a:spcBef>
                <a:spcPct val="0"/>
              </a:spcBef>
              <a:buFontTx/>
              <a:buNone/>
            </a:pPr>
            <a:r>
              <a:rPr lang="en-US" altLang="en-US" sz="2400" dirty="0">
                <a:solidFill>
                  <a:schemeClr val="tx2"/>
                </a:solidFill>
                <a:latin typeface="Arial" charset="0"/>
              </a:rPr>
              <a:t>s</a:t>
            </a:r>
          </a:p>
        </p:txBody>
      </p:sp>
      <p:sp>
        <p:nvSpPr>
          <p:cNvPr id="52242" name="Line 20"/>
          <p:cNvSpPr>
            <a:spLocks noChangeShapeType="1"/>
          </p:cNvSpPr>
          <p:nvPr/>
        </p:nvSpPr>
        <p:spPr bwMode="auto">
          <a:xfrm>
            <a:off x="2438400" y="1752600"/>
            <a:ext cx="0" cy="4038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3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542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3F0C5DCB-E487-2045-82CF-8FC4B9BFFCF9}" type="slidenum">
              <a:rPr lang="en-US" altLang="en-US" sz="1400" b="0">
                <a:solidFill>
                  <a:schemeClr val="tx1"/>
                </a:solidFill>
              </a:rPr>
              <a:pPr>
                <a:spcBef>
                  <a:spcPct val="0"/>
                </a:spcBef>
                <a:buFontTx/>
                <a:buNone/>
              </a:pPr>
              <a:t>28</a:t>
            </a:fld>
            <a:endParaRPr lang="en-US" altLang="en-US" sz="1400" b="0">
              <a:solidFill>
                <a:schemeClr val="tx1"/>
              </a:solidFill>
            </a:endParaRPr>
          </a:p>
        </p:txBody>
      </p:sp>
      <p:sp>
        <p:nvSpPr>
          <p:cNvPr id="54275" name="Rectangle 2"/>
          <p:cNvSpPr>
            <a:spLocks noGrp="1" noChangeArrowheads="1"/>
          </p:cNvSpPr>
          <p:nvPr>
            <p:ph type="title"/>
          </p:nvPr>
        </p:nvSpPr>
        <p:spPr>
          <a:xfrm>
            <a:off x="3124200" y="304800"/>
            <a:ext cx="8678594" cy="914400"/>
          </a:xfrm>
        </p:spPr>
        <p:txBody>
          <a:bodyPr/>
          <a:lstStyle/>
          <a:p>
            <a:r>
              <a:rPr lang="en-US" altLang="en-US" u="sng" dirty="0"/>
              <a:t>James 1:16-18</a:t>
            </a:r>
          </a:p>
        </p:txBody>
      </p:sp>
      <p:sp>
        <p:nvSpPr>
          <p:cNvPr id="54276" name="Rectangle 3"/>
          <p:cNvSpPr>
            <a:spLocks noGrp="1" noChangeArrowheads="1"/>
          </p:cNvSpPr>
          <p:nvPr>
            <p:ph type="body" idx="1"/>
          </p:nvPr>
        </p:nvSpPr>
        <p:spPr>
          <a:xfrm>
            <a:off x="609600" y="1219200"/>
            <a:ext cx="10972800" cy="4876800"/>
          </a:xfrm>
        </p:spPr>
        <p:txBody>
          <a:bodyPr/>
          <a:lstStyle/>
          <a:p>
            <a:r>
              <a:rPr lang="en-US" sz="2400" i="1" dirty="0">
                <a:solidFill>
                  <a:schemeClr val="tx1"/>
                </a:solidFill>
              </a:rPr>
              <a:t>[13] Let no one say when he is tempted, “I am being tempted by God,” for God cannot be tempted with evil, and he himself tempts no one. </a:t>
            </a:r>
          </a:p>
          <a:p>
            <a:r>
              <a:rPr lang="en-US" sz="2400" i="1" dirty="0">
                <a:solidFill>
                  <a:schemeClr val="tx1"/>
                </a:solidFill>
              </a:rPr>
              <a:t>[14] But each person is tempted when he is lured and enticed by his own desire. </a:t>
            </a:r>
          </a:p>
          <a:p>
            <a:r>
              <a:rPr lang="en-US" sz="2400" i="1" dirty="0">
                <a:solidFill>
                  <a:schemeClr val="tx1"/>
                </a:solidFill>
              </a:rPr>
              <a:t>[15] </a:t>
            </a:r>
            <a:r>
              <a:rPr lang="en-US" sz="2400" i="1" u="sng" dirty="0">
                <a:solidFill>
                  <a:schemeClr val="tx1"/>
                </a:solidFill>
              </a:rPr>
              <a:t>Then</a:t>
            </a:r>
            <a:r>
              <a:rPr lang="en-US" sz="2400" i="1" dirty="0">
                <a:solidFill>
                  <a:schemeClr val="tx1"/>
                </a:solidFill>
              </a:rPr>
              <a:t> desire when it has conceived gives birth to sin, and sin when it is fully grown brings forth death.</a:t>
            </a:r>
          </a:p>
          <a:p>
            <a:endParaRPr lang="en-US" sz="2400" i="1" dirty="0">
              <a:solidFill>
                <a:schemeClr val="tx1"/>
              </a:solidFill>
            </a:endParaRPr>
          </a:p>
          <a:p>
            <a:r>
              <a:rPr lang="en-US" sz="2400" i="1" dirty="0">
                <a:solidFill>
                  <a:srgbClr val="C00000"/>
                </a:solidFill>
              </a:rPr>
              <a:t>[16] Do not be deceived, my beloved brothers. </a:t>
            </a:r>
          </a:p>
          <a:p>
            <a:r>
              <a:rPr lang="en-US" sz="2400" i="1" dirty="0">
                <a:solidFill>
                  <a:srgbClr val="C00000"/>
                </a:solidFill>
              </a:rPr>
              <a:t>[17] Every good gift and every perfect gift is from above, coming down from the Father of lights with whom there is no variation or shadow due to change. </a:t>
            </a:r>
          </a:p>
          <a:p>
            <a:r>
              <a:rPr lang="en-US" sz="2400" i="1" dirty="0">
                <a:solidFill>
                  <a:srgbClr val="C00000"/>
                </a:solidFill>
              </a:rPr>
              <a:t>[18] Of his own will he brought us forth by the word of truth, that we might (should) be a kind of first fruits of his creatures.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8BB34C6-0F7C-4D86-9AB4-8DFEA180807C}"/>
              </a:ext>
            </a:extLst>
          </p:cNvPr>
          <p:cNvPicPr>
            <a:picLocks noGrp="1" noChangeAspect="1"/>
          </p:cNvPicPr>
          <p:nvPr>
            <p:ph idx="1"/>
          </p:nvPr>
        </p:nvPicPr>
        <p:blipFill>
          <a:blip r:embed="rId3">
            <a:alphaModFix/>
          </a:blip>
          <a:stretch>
            <a:fillRect/>
          </a:stretch>
        </p:blipFill>
        <p:spPr>
          <a:xfrm>
            <a:off x="24130" y="2991"/>
            <a:ext cx="12167870" cy="6858000"/>
          </a:xfrm>
          <a:prstGeom prst="rect">
            <a:avLst/>
          </a:prstGeom>
        </p:spPr>
      </p:pic>
      <p:sp>
        <p:nvSpPr>
          <p:cNvPr id="8" name="Title 7">
            <a:extLst>
              <a:ext uri="{FF2B5EF4-FFF2-40B4-BE49-F238E27FC236}">
                <a16:creationId xmlns:a16="http://schemas.microsoft.com/office/drawing/2014/main" id="{80600192-8B35-4799-91F5-042BDD7FB785}"/>
              </a:ext>
            </a:extLst>
          </p:cNvPr>
          <p:cNvSpPr>
            <a:spLocks noGrp="1"/>
          </p:cNvSpPr>
          <p:nvPr>
            <p:ph type="title"/>
          </p:nvPr>
        </p:nvSpPr>
        <p:spPr>
          <a:xfrm>
            <a:off x="1575716" y="36668"/>
            <a:ext cx="10515600" cy="859612"/>
          </a:xfrm>
        </p:spPr>
        <p:txBody>
          <a:bodyPr>
            <a:normAutofit/>
          </a:bodyPr>
          <a:lstStyle/>
          <a:p>
            <a:pPr algn="r"/>
            <a:r>
              <a:rPr lang="en-US" altLang="en-US" sz="5400" b="1" u="sng" dirty="0">
                <a:solidFill>
                  <a:schemeClr val="accent4">
                    <a:lumMod val="40000"/>
                    <a:lumOff val="60000"/>
                  </a:schemeClr>
                </a:solidFill>
              </a:rPr>
              <a:t>James 1:16-18</a:t>
            </a:r>
            <a:endParaRPr lang="en-US" sz="5400" b="1" i="1" dirty="0">
              <a:solidFill>
                <a:schemeClr val="accent4">
                  <a:lumMod val="40000"/>
                  <a:lumOff val="60000"/>
                </a:schemeClr>
              </a:solidFill>
            </a:endParaRPr>
          </a:p>
        </p:txBody>
      </p:sp>
      <p:sp>
        <p:nvSpPr>
          <p:cNvPr id="4" name="Date Placeholder 3">
            <a:extLst>
              <a:ext uri="{FF2B5EF4-FFF2-40B4-BE49-F238E27FC236}">
                <a16:creationId xmlns:a16="http://schemas.microsoft.com/office/drawing/2014/main" id="{D93881E0-9644-4F0E-B613-8FA8F5D34F90}"/>
              </a:ext>
            </a:extLst>
          </p:cNvPr>
          <p:cNvSpPr>
            <a:spLocks noGrp="1"/>
          </p:cNvSpPr>
          <p:nvPr>
            <p:ph type="dt" sz="half" idx="10"/>
          </p:nvPr>
        </p:nvSpPr>
        <p:spPr>
          <a:xfrm>
            <a:off x="24130" y="6487002"/>
            <a:ext cx="3480716" cy="365125"/>
          </a:xfrm>
        </p:spPr>
        <p:txBody>
          <a:bodyPr/>
          <a:lstStyle/>
          <a:p>
            <a:r>
              <a:rPr lang="en-US" dirty="0"/>
              <a:t>7/21/2019</a:t>
            </a:r>
          </a:p>
        </p:txBody>
      </p:sp>
      <p:sp>
        <p:nvSpPr>
          <p:cNvPr id="5" name="Footer Placeholder 4">
            <a:extLst>
              <a:ext uri="{FF2B5EF4-FFF2-40B4-BE49-F238E27FC236}">
                <a16:creationId xmlns:a16="http://schemas.microsoft.com/office/drawing/2014/main" id="{BF262210-E233-4CDA-B949-B1C309F23BEE}"/>
              </a:ext>
            </a:extLst>
          </p:cNvPr>
          <p:cNvSpPr>
            <a:spLocks noGrp="1"/>
          </p:cNvSpPr>
          <p:nvPr>
            <p:ph type="ftr" sz="quarter" idx="11"/>
          </p:nvPr>
        </p:nvSpPr>
        <p:spPr>
          <a:xfrm>
            <a:off x="4038600" y="6525477"/>
            <a:ext cx="4114800" cy="365125"/>
          </a:xfrm>
        </p:spPr>
        <p:txBody>
          <a:bodyPr/>
          <a:lstStyle/>
          <a:p>
            <a:r>
              <a:rPr lang="en-US" dirty="0"/>
              <a:t>Embry Hills 2019 – The Book of James</a:t>
            </a:r>
          </a:p>
        </p:txBody>
      </p:sp>
      <p:sp>
        <p:nvSpPr>
          <p:cNvPr id="6" name="Slide Number Placeholder 5">
            <a:extLst>
              <a:ext uri="{FF2B5EF4-FFF2-40B4-BE49-F238E27FC236}">
                <a16:creationId xmlns:a16="http://schemas.microsoft.com/office/drawing/2014/main" id="{FD89AB13-4D6F-4933-9161-2B2F791FD73E}"/>
              </a:ext>
            </a:extLst>
          </p:cNvPr>
          <p:cNvSpPr>
            <a:spLocks noGrp="1"/>
          </p:cNvSpPr>
          <p:nvPr>
            <p:ph type="sldNum" sz="quarter" idx="12"/>
          </p:nvPr>
        </p:nvSpPr>
        <p:spPr>
          <a:xfrm>
            <a:off x="8610600" y="6423226"/>
            <a:ext cx="3431345" cy="365125"/>
          </a:xfrm>
        </p:spPr>
        <p:txBody>
          <a:bodyPr/>
          <a:lstStyle/>
          <a:p>
            <a:fld id="{114EC26A-8916-48A7-93C8-69DA113F22AC}" type="slidenum">
              <a:rPr lang="en-US" smtClean="0"/>
              <a:t>29</a:t>
            </a:fld>
            <a:endParaRPr lang="en-US" dirty="0"/>
          </a:p>
        </p:txBody>
      </p:sp>
      <p:sp>
        <p:nvSpPr>
          <p:cNvPr id="10" name="TextBox 9">
            <a:extLst>
              <a:ext uri="{FF2B5EF4-FFF2-40B4-BE49-F238E27FC236}">
                <a16:creationId xmlns:a16="http://schemas.microsoft.com/office/drawing/2014/main" id="{772F9EDA-0277-4564-93C1-92C6336C0EBC}"/>
              </a:ext>
            </a:extLst>
          </p:cNvPr>
          <p:cNvSpPr txBox="1"/>
          <p:nvPr/>
        </p:nvSpPr>
        <p:spPr>
          <a:xfrm>
            <a:off x="178878" y="5134888"/>
            <a:ext cx="11817729" cy="1446550"/>
          </a:xfrm>
          <a:prstGeom prst="rect">
            <a:avLst/>
          </a:prstGeom>
          <a:solidFill>
            <a:srgbClr val="FFFFCC"/>
          </a:solidFill>
          <a:ln>
            <a:solidFill>
              <a:srgbClr val="C00000"/>
            </a:solidFill>
          </a:ln>
        </p:spPr>
        <p:txBody>
          <a:bodyPr wrap="square" rtlCol="0">
            <a:spAutoFit/>
          </a:bodyPr>
          <a:lstStyle/>
          <a:p>
            <a:pPr algn="ctr"/>
            <a:r>
              <a:rPr lang="en-US" sz="2200" b="1" i="1" dirty="0"/>
              <a:t>[16] Do not be </a:t>
            </a:r>
            <a:r>
              <a:rPr lang="en-US" sz="2200" b="1" i="1" u="sng" dirty="0"/>
              <a:t>deceived</a:t>
            </a:r>
            <a:r>
              <a:rPr lang="en-US" sz="2200" b="1" i="1" dirty="0"/>
              <a:t>, my beloved brothers. [17] </a:t>
            </a:r>
            <a:r>
              <a:rPr lang="en-US" sz="2200" b="1" i="1" u="sng" dirty="0"/>
              <a:t>Every good gift </a:t>
            </a:r>
            <a:r>
              <a:rPr lang="en-US" sz="2200" b="1" i="1" dirty="0"/>
              <a:t>and </a:t>
            </a:r>
            <a:r>
              <a:rPr lang="en-US" sz="2200" b="1" i="1" u="sng" dirty="0"/>
              <a:t>every perfect gift </a:t>
            </a:r>
            <a:r>
              <a:rPr lang="en-US" sz="2200" b="1" i="1" dirty="0"/>
              <a:t>is from above, coming down from the Father of lights with whom there is no variation or shadow due to change. [18] Of </a:t>
            </a:r>
            <a:r>
              <a:rPr lang="en-US" sz="2200" b="1" i="1" u="sng" dirty="0"/>
              <a:t>his own will </a:t>
            </a:r>
            <a:r>
              <a:rPr lang="en-US" sz="2200" b="1" i="1" dirty="0"/>
              <a:t>he brought us forth by the word of truth, that we should be a kind of first fruits of his creatures.</a:t>
            </a:r>
            <a:endParaRPr lang="en-US" dirty="0"/>
          </a:p>
        </p:txBody>
      </p:sp>
      <p:pic>
        <p:nvPicPr>
          <p:cNvPr id="11" name="Picture 10">
            <a:extLst>
              <a:ext uri="{FF2B5EF4-FFF2-40B4-BE49-F238E27FC236}">
                <a16:creationId xmlns:a16="http://schemas.microsoft.com/office/drawing/2014/main" id="{06168253-3A3F-4C99-BD29-6EE6CF98786C}"/>
              </a:ext>
            </a:extLst>
          </p:cNvPr>
          <p:cNvPicPr>
            <a:picLocks noChangeAspect="1"/>
          </p:cNvPicPr>
          <p:nvPr/>
        </p:nvPicPr>
        <p:blipFill>
          <a:blip r:embed="rId4"/>
          <a:stretch>
            <a:fillRect/>
          </a:stretch>
        </p:blipFill>
        <p:spPr>
          <a:xfrm>
            <a:off x="100684" y="731964"/>
            <a:ext cx="8352244" cy="746980"/>
          </a:xfrm>
          <a:prstGeom prst="rect">
            <a:avLst/>
          </a:prstGeom>
        </p:spPr>
      </p:pic>
      <p:sp>
        <p:nvSpPr>
          <p:cNvPr id="12" name="TextBox 11">
            <a:extLst>
              <a:ext uri="{FF2B5EF4-FFF2-40B4-BE49-F238E27FC236}">
                <a16:creationId xmlns:a16="http://schemas.microsoft.com/office/drawing/2014/main" id="{6A4B13D3-17AE-4781-AE75-334AF5AC1E0A}"/>
              </a:ext>
            </a:extLst>
          </p:cNvPr>
          <p:cNvSpPr txBox="1"/>
          <p:nvPr/>
        </p:nvSpPr>
        <p:spPr>
          <a:xfrm>
            <a:off x="281354" y="1591574"/>
            <a:ext cx="11886516" cy="3522398"/>
          </a:xfrm>
          <a:prstGeom prst="rect">
            <a:avLst/>
          </a:prstGeom>
          <a:noFill/>
        </p:spPr>
        <p:txBody>
          <a:bodyPr wrap="square" rtlCol="0">
            <a:normAutofit lnSpcReduction="10000"/>
          </a:bodyPr>
          <a:lstStyle/>
          <a:p>
            <a:pPr>
              <a:spcBef>
                <a:spcPct val="10000"/>
              </a:spcBef>
            </a:pPr>
            <a:r>
              <a:rPr lang="en-US" altLang="en-US" sz="2600" b="1" u="sng" dirty="0">
                <a:solidFill>
                  <a:schemeClr val="accent4">
                    <a:lumMod val="40000"/>
                    <a:lumOff val="60000"/>
                  </a:schemeClr>
                </a:solidFill>
              </a:rPr>
              <a:t>God Only Gives Good and Perfect Gifts</a:t>
            </a:r>
            <a:r>
              <a:rPr lang="en-US" altLang="en-US" sz="2600" b="1" dirty="0">
                <a:solidFill>
                  <a:schemeClr val="accent4">
                    <a:lumMod val="40000"/>
                    <a:lumOff val="60000"/>
                  </a:schemeClr>
                </a:solidFill>
              </a:rPr>
              <a:t>						</a:t>
            </a:r>
            <a:r>
              <a:rPr lang="en-US" altLang="en-US" sz="2600" b="1" dirty="0">
                <a:solidFill>
                  <a:srgbClr val="0000CC"/>
                </a:solidFill>
                <a:highlight>
                  <a:srgbClr val="FFFF00"/>
                </a:highlight>
              </a:rPr>
              <a:t>Good Gifts</a:t>
            </a:r>
          </a:p>
          <a:p>
            <a:pPr lvl="1">
              <a:spcBef>
                <a:spcPct val="10000"/>
              </a:spcBef>
            </a:pPr>
            <a:r>
              <a:rPr lang="en-US" altLang="en-US" sz="2400" b="1" dirty="0">
                <a:solidFill>
                  <a:schemeClr val="bg1"/>
                </a:solidFill>
              </a:rPr>
              <a:t>Good </a:t>
            </a:r>
            <a:r>
              <a:rPr lang="en-US" altLang="en-US" sz="2400" dirty="0">
                <a:solidFill>
                  <a:schemeClr val="bg1"/>
                </a:solidFill>
              </a:rPr>
              <a:t>- The Act of Giving, Gentle and Nobel, and Beneficial (</a:t>
            </a:r>
            <a:r>
              <a:rPr lang="en-US" altLang="en-US" sz="2400" dirty="0" err="1">
                <a:solidFill>
                  <a:schemeClr val="bg1"/>
                </a:solidFill>
              </a:rPr>
              <a:t>Psa</a:t>
            </a:r>
            <a:r>
              <a:rPr lang="en-US" altLang="en-US" sz="2400" dirty="0">
                <a:solidFill>
                  <a:schemeClr val="bg1"/>
                </a:solidFill>
              </a:rPr>
              <a:t> 107.8 ; 52.1)</a:t>
            </a:r>
          </a:p>
          <a:p>
            <a:pPr lvl="1">
              <a:spcBef>
                <a:spcPct val="10000"/>
              </a:spcBef>
            </a:pPr>
            <a:r>
              <a:rPr lang="en-US" altLang="en-US" sz="2400" b="1" dirty="0">
                <a:solidFill>
                  <a:schemeClr val="bg1"/>
                </a:solidFill>
              </a:rPr>
              <a:t>Perfect</a:t>
            </a:r>
            <a:r>
              <a:rPr lang="en-US" altLang="en-US" sz="2400" dirty="0">
                <a:solidFill>
                  <a:schemeClr val="bg1"/>
                </a:solidFill>
              </a:rPr>
              <a:t> - The Thing Given, the End or Result of  Giving, Fulfillment, Completion, Purpose</a:t>
            </a:r>
          </a:p>
          <a:p>
            <a:pPr>
              <a:spcBef>
                <a:spcPct val="10000"/>
              </a:spcBef>
            </a:pPr>
            <a:r>
              <a:rPr lang="en-US" altLang="en-US" sz="2600" b="1" u="sng" dirty="0">
                <a:solidFill>
                  <a:schemeClr val="accent4">
                    <a:lumMod val="40000"/>
                    <a:lumOff val="60000"/>
                  </a:schemeClr>
                </a:solidFill>
              </a:rPr>
              <a:t>God Gives These Good Gifts Continually</a:t>
            </a:r>
            <a:r>
              <a:rPr lang="en-US" altLang="en-US" sz="2600" b="1" dirty="0">
                <a:solidFill>
                  <a:schemeClr val="accent4">
                    <a:lumMod val="40000"/>
                    <a:lumOff val="60000"/>
                  </a:schemeClr>
                </a:solidFill>
              </a:rPr>
              <a:t>					</a:t>
            </a:r>
            <a:r>
              <a:rPr lang="en-US" altLang="en-US" sz="2600" b="1" dirty="0">
                <a:solidFill>
                  <a:srgbClr val="0000CC"/>
                </a:solidFill>
                <a:highlight>
                  <a:srgbClr val="FFFF00"/>
                </a:highlight>
              </a:rPr>
              <a:t>Father of Lights</a:t>
            </a:r>
          </a:p>
          <a:p>
            <a:pPr lvl="1">
              <a:spcBef>
                <a:spcPct val="10000"/>
              </a:spcBef>
            </a:pPr>
            <a:r>
              <a:rPr lang="en-US" altLang="en-US" sz="2400" dirty="0">
                <a:solidFill>
                  <a:schemeClr val="bg1"/>
                </a:solidFill>
              </a:rPr>
              <a:t>No shadow is ever cast on His giving (Heb 13:5-8 – I will not Fail Thee, I Am the Same</a:t>
            </a:r>
          </a:p>
          <a:p>
            <a:pPr lvl="1">
              <a:spcBef>
                <a:spcPct val="10000"/>
              </a:spcBef>
            </a:pPr>
            <a:r>
              <a:rPr lang="en-US" altLang="en-US" sz="2400" dirty="0">
                <a:solidFill>
                  <a:schemeClr val="bg1"/>
                </a:solidFill>
              </a:rPr>
              <a:t>Descending - Continuous Active Sense – it never ends</a:t>
            </a:r>
          </a:p>
          <a:p>
            <a:pPr>
              <a:spcBef>
                <a:spcPct val="10000"/>
              </a:spcBef>
            </a:pPr>
            <a:r>
              <a:rPr lang="en-US" altLang="en-US" sz="2600" b="1" u="sng" dirty="0">
                <a:solidFill>
                  <a:schemeClr val="accent4">
                    <a:lumMod val="40000"/>
                    <a:lumOff val="60000"/>
                  </a:schemeClr>
                </a:solidFill>
              </a:rPr>
              <a:t>God Never Changes - Always Trust Him</a:t>
            </a:r>
            <a:r>
              <a:rPr lang="en-US" altLang="en-US" sz="2600" b="1" dirty="0">
                <a:solidFill>
                  <a:schemeClr val="accent4">
                    <a:lumMod val="40000"/>
                    <a:lumOff val="60000"/>
                  </a:schemeClr>
                </a:solidFill>
              </a:rPr>
              <a:t>					</a:t>
            </a:r>
            <a:r>
              <a:rPr lang="en-US" altLang="en-US" sz="2600" b="1" dirty="0">
                <a:solidFill>
                  <a:srgbClr val="0000CC"/>
                </a:solidFill>
                <a:highlight>
                  <a:srgbClr val="FFFF00"/>
                </a:highlight>
              </a:rPr>
              <a:t>No Variation</a:t>
            </a:r>
          </a:p>
          <a:p>
            <a:pPr lvl="1">
              <a:spcBef>
                <a:spcPct val="10000"/>
              </a:spcBef>
            </a:pPr>
            <a:r>
              <a:rPr lang="en-US" altLang="en-US" sz="2400" dirty="0">
                <a:solidFill>
                  <a:schemeClr val="bg1"/>
                </a:solidFill>
              </a:rPr>
              <a:t>He is always at His Zenith, He Does Not move, nor “Twinkle” or Eclipse</a:t>
            </a:r>
          </a:p>
          <a:p>
            <a:pPr algn="ctr"/>
            <a:r>
              <a:rPr lang="en-US" altLang="en-US" sz="2600" b="1" u="sng" dirty="0">
                <a:solidFill>
                  <a:schemeClr val="accent4">
                    <a:lumMod val="40000"/>
                    <a:lumOff val="60000"/>
                  </a:schemeClr>
                </a:solidFill>
              </a:rPr>
              <a:t>Therefore - Never Accuse Him Of Sending You Sin</a:t>
            </a:r>
          </a:p>
        </p:txBody>
      </p:sp>
    </p:spTree>
    <p:extLst>
      <p:ext uri="{BB962C8B-B14F-4D97-AF65-F5344CB8AC3E}">
        <p14:creationId xmlns:p14="http://schemas.microsoft.com/office/powerpoint/2010/main" val="387993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additive="base">
                                        <p:cTn id="2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 calcmode="lin" valueType="num">
                                      <p:cBhvr additive="base">
                                        <p:cTn id="29"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 calcmode="lin" valueType="num">
                                      <p:cBhvr additive="base">
                                        <p:cTn id="3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anim calcmode="lin" valueType="num">
                                      <p:cBhvr additive="base">
                                        <p:cTn id="3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xEl>
                                              <p:pRg st="8" end="8"/>
                                            </p:txEl>
                                          </p:spTgt>
                                        </p:tgtEl>
                                        <p:attrNameLst>
                                          <p:attrName>style.visibility</p:attrName>
                                        </p:attrNameLst>
                                      </p:cBhvr>
                                      <p:to>
                                        <p:strVal val="visible"/>
                                      </p:to>
                                    </p:set>
                                    <p:anim calcmode="lin" valueType="num">
                                      <p:cBhvr additive="base">
                                        <p:cTn id="4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56950-20B4-47E6-92D5-DA28999B6A31}"/>
              </a:ext>
            </a:extLst>
          </p:cNvPr>
          <p:cNvSpPr>
            <a:spLocks noGrp="1"/>
          </p:cNvSpPr>
          <p:nvPr>
            <p:ph type="title"/>
          </p:nvPr>
        </p:nvSpPr>
        <p:spPr>
          <a:xfrm>
            <a:off x="844826" y="113334"/>
            <a:ext cx="10515600" cy="1325563"/>
          </a:xfrm>
        </p:spPr>
        <p:txBody>
          <a:bodyPr>
            <a:normAutofit/>
          </a:bodyPr>
          <a:lstStyle/>
          <a:p>
            <a:r>
              <a:rPr lang="en-US" b="1" dirty="0"/>
              <a:t>12 TEACHINGS IN JAMES – </a:t>
            </a:r>
            <a:br>
              <a:rPr lang="en-US" b="1" dirty="0"/>
            </a:br>
            <a:r>
              <a:rPr lang="en-US" b="1" dirty="0"/>
              <a:t>Wholehearted Devotion to God</a:t>
            </a:r>
          </a:p>
        </p:txBody>
      </p:sp>
      <p:sp>
        <p:nvSpPr>
          <p:cNvPr id="3" name="Content Placeholder 2">
            <a:extLst>
              <a:ext uri="{FF2B5EF4-FFF2-40B4-BE49-F238E27FC236}">
                <a16:creationId xmlns:a16="http://schemas.microsoft.com/office/drawing/2014/main" id="{AB18EBB4-BC7E-46BF-817C-EA0D3B385FA1}"/>
              </a:ext>
            </a:extLst>
          </p:cNvPr>
          <p:cNvSpPr>
            <a:spLocks noGrp="1"/>
          </p:cNvSpPr>
          <p:nvPr>
            <p:ph idx="1"/>
          </p:nvPr>
        </p:nvSpPr>
        <p:spPr>
          <a:xfrm>
            <a:off x="1152939" y="1597923"/>
            <a:ext cx="9435548" cy="4511329"/>
          </a:xfrm>
        </p:spPr>
        <p:txBody>
          <a:bodyPr>
            <a:normAutofit fontScale="77500" lnSpcReduction="20000"/>
          </a:bodyPr>
          <a:lstStyle/>
          <a:p>
            <a:pPr marL="514350" lvl="0" indent="-514350">
              <a:buFont typeface="+mj-lt"/>
              <a:buAutoNum type="arabicPeriod"/>
            </a:pPr>
            <a:r>
              <a:rPr lang="en-US" dirty="0">
                <a:solidFill>
                  <a:schemeClr val="tx1"/>
                </a:solidFill>
              </a:rPr>
              <a:t>Favoritism vs Love 		James 2:1-13		See Matthew 5:46-48</a:t>
            </a:r>
          </a:p>
          <a:p>
            <a:pPr marL="514350" indent="-514350">
              <a:buFont typeface="+mj-lt"/>
              <a:buAutoNum type="arabicPeriod"/>
            </a:pPr>
            <a:r>
              <a:rPr lang="en-US" dirty="0">
                <a:solidFill>
                  <a:schemeClr val="tx1"/>
                </a:solidFill>
              </a:rPr>
              <a:t>Genuine Faith		James 2:14-26		See Matthew 7:21-27</a:t>
            </a:r>
          </a:p>
          <a:p>
            <a:pPr marL="514350" lvl="0" indent="-514350">
              <a:buFont typeface="+mj-lt"/>
              <a:buAutoNum type="arabicPeriod"/>
            </a:pPr>
            <a:r>
              <a:rPr lang="en-US" dirty="0">
                <a:solidFill>
                  <a:schemeClr val="tx1"/>
                </a:solidFill>
              </a:rPr>
              <a:t>The Tongue			James 3:1-12		See Luke 6:43-45</a:t>
            </a:r>
          </a:p>
          <a:p>
            <a:pPr marL="514350" lvl="0" indent="-514350">
              <a:buFont typeface="+mj-lt"/>
              <a:buAutoNum type="arabicPeriod"/>
            </a:pPr>
            <a:r>
              <a:rPr lang="en-US" dirty="0">
                <a:solidFill>
                  <a:schemeClr val="tx1"/>
                </a:solidFill>
              </a:rPr>
              <a:t>True vs False Wisdom	James 3:13-18		See Matthew 5:3-11</a:t>
            </a:r>
          </a:p>
          <a:p>
            <a:pPr marL="514350" lvl="0" indent="-514350">
              <a:buFont typeface="+mj-lt"/>
              <a:buAutoNum type="arabicPeriod"/>
            </a:pPr>
            <a:r>
              <a:rPr lang="en-US" dirty="0">
                <a:solidFill>
                  <a:schemeClr val="tx1"/>
                </a:solidFill>
              </a:rPr>
              <a:t>A Divided Heart		James 4:1-10		See Matthew 6:24</a:t>
            </a:r>
          </a:p>
          <a:p>
            <a:pPr marL="514350" lvl="0" indent="-514350">
              <a:buFont typeface="+mj-lt"/>
              <a:buAutoNum type="arabicPeriod"/>
            </a:pPr>
            <a:r>
              <a:rPr lang="en-US" dirty="0">
                <a:solidFill>
                  <a:schemeClr val="tx1"/>
                </a:solidFill>
              </a:rPr>
              <a:t>Condemning Others	James 4:11-12		See Matthew 12:36-37</a:t>
            </a:r>
          </a:p>
          <a:p>
            <a:pPr marL="514350" lvl="0" indent="-514350">
              <a:buFont typeface="+mj-lt"/>
              <a:buAutoNum type="arabicPeriod"/>
            </a:pPr>
            <a:r>
              <a:rPr lang="en-US" dirty="0">
                <a:solidFill>
                  <a:schemeClr val="tx1"/>
                </a:solidFill>
              </a:rPr>
              <a:t>The Arrogance of Wealth	James 4:13-17		See Matthew 6:28-34</a:t>
            </a:r>
          </a:p>
          <a:p>
            <a:pPr marL="514350" lvl="0" indent="-514350">
              <a:buFont typeface="+mj-lt"/>
              <a:buAutoNum type="arabicPeriod"/>
            </a:pPr>
            <a:r>
              <a:rPr lang="en-US" dirty="0">
                <a:solidFill>
                  <a:schemeClr val="tx1"/>
                </a:solidFill>
              </a:rPr>
              <a:t>The Danger of Wealth	James 5:1-6		See Matthew 6:19-21</a:t>
            </a:r>
          </a:p>
          <a:p>
            <a:pPr marL="514350" lvl="0" indent="-514350">
              <a:buFont typeface="+mj-lt"/>
              <a:buAutoNum type="arabicPeriod"/>
            </a:pPr>
            <a:r>
              <a:rPr lang="en-US" dirty="0">
                <a:solidFill>
                  <a:schemeClr val="tx1"/>
                </a:solidFill>
              </a:rPr>
              <a:t>Patience and Endurance	James 5:7-11		See Matthew 24:13</a:t>
            </a:r>
          </a:p>
          <a:p>
            <a:pPr marL="514350" lvl="0" indent="-514350">
              <a:buFont typeface="+mj-lt"/>
              <a:buAutoNum type="arabicPeriod"/>
            </a:pPr>
            <a:r>
              <a:rPr lang="en-US" dirty="0">
                <a:solidFill>
                  <a:schemeClr val="tx1"/>
                </a:solidFill>
              </a:rPr>
              <a:t>Telling the Truth (Yes=Yes)	James 5:12		See Matthew 5:37</a:t>
            </a:r>
          </a:p>
          <a:p>
            <a:pPr marL="514350" lvl="0" indent="-514350">
              <a:buFont typeface="+mj-lt"/>
              <a:buAutoNum type="arabicPeriod"/>
            </a:pPr>
            <a:r>
              <a:rPr lang="en-US" dirty="0">
                <a:solidFill>
                  <a:schemeClr val="tx1"/>
                </a:solidFill>
              </a:rPr>
              <a:t>Faith-Filled Prayer		James 5:13-18		See Matthew 21:21-22</a:t>
            </a:r>
          </a:p>
          <a:p>
            <a:pPr marL="514350" lvl="0" indent="-514350">
              <a:buFont typeface="+mj-lt"/>
              <a:buAutoNum type="arabicPeriod"/>
            </a:pPr>
            <a:r>
              <a:rPr lang="en-US" dirty="0">
                <a:solidFill>
                  <a:schemeClr val="tx1"/>
                </a:solidFill>
              </a:rPr>
              <a:t>Restoring Others		James 5:19-20		See Matthew 18:15</a:t>
            </a:r>
          </a:p>
          <a:p>
            <a:endParaRPr lang="en-US" dirty="0">
              <a:solidFill>
                <a:schemeClr val="tx1"/>
              </a:solidFill>
            </a:endParaRPr>
          </a:p>
        </p:txBody>
      </p:sp>
      <p:sp>
        <p:nvSpPr>
          <p:cNvPr id="4" name="Footer Placeholder 3">
            <a:extLst>
              <a:ext uri="{FF2B5EF4-FFF2-40B4-BE49-F238E27FC236}">
                <a16:creationId xmlns:a16="http://schemas.microsoft.com/office/drawing/2014/main" id="{0D316264-3DB9-4ED6-BB8F-FBBC2DA6B4D2}"/>
              </a:ext>
            </a:extLst>
          </p:cNvPr>
          <p:cNvSpPr>
            <a:spLocks noGrp="1"/>
          </p:cNvSpPr>
          <p:nvPr>
            <p:ph type="ftr" sz="quarter" idx="11"/>
          </p:nvPr>
        </p:nvSpPr>
        <p:spPr/>
        <p:txBody>
          <a:bodyPr/>
          <a:lstStyle/>
          <a:p>
            <a:r>
              <a:rPr lang="en-US"/>
              <a:t>Embry Hills 2019 – The Book of James</a:t>
            </a:r>
          </a:p>
        </p:txBody>
      </p:sp>
      <p:sp>
        <p:nvSpPr>
          <p:cNvPr id="5" name="Slide Number Placeholder 4">
            <a:extLst>
              <a:ext uri="{FF2B5EF4-FFF2-40B4-BE49-F238E27FC236}">
                <a16:creationId xmlns:a16="http://schemas.microsoft.com/office/drawing/2014/main" id="{41D60830-E501-4CBC-AFCB-E0F44F09C67A}"/>
              </a:ext>
            </a:extLst>
          </p:cNvPr>
          <p:cNvSpPr>
            <a:spLocks noGrp="1"/>
          </p:cNvSpPr>
          <p:nvPr>
            <p:ph type="sldNum" sz="quarter" idx="12"/>
          </p:nvPr>
        </p:nvSpPr>
        <p:spPr/>
        <p:txBody>
          <a:bodyPr/>
          <a:lstStyle/>
          <a:p>
            <a:fld id="{114EC26A-8916-48A7-93C8-69DA113F22AC}" type="slidenum">
              <a:rPr lang="en-US" smtClean="0"/>
              <a:t>3</a:t>
            </a:fld>
            <a:endParaRPr lang="en-US"/>
          </a:p>
        </p:txBody>
      </p:sp>
      <p:sp>
        <p:nvSpPr>
          <p:cNvPr id="6" name="Date Placeholder 5">
            <a:extLst>
              <a:ext uri="{FF2B5EF4-FFF2-40B4-BE49-F238E27FC236}">
                <a16:creationId xmlns:a16="http://schemas.microsoft.com/office/drawing/2014/main" id="{A63B476E-857B-4212-B426-B4F947E4CD91}"/>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3597817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James 1:13-18</a:t>
            </a:r>
          </a:p>
        </p:txBody>
      </p:sp>
      <p:sp>
        <p:nvSpPr>
          <p:cNvPr id="563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07A49683-535F-394E-BF8E-3EE4865D95A2}" type="slidenum">
              <a:rPr lang="en-US" altLang="en-US" sz="1400" b="0">
                <a:solidFill>
                  <a:schemeClr val="tx1"/>
                </a:solidFill>
              </a:rPr>
              <a:pPr>
                <a:spcBef>
                  <a:spcPct val="0"/>
                </a:spcBef>
                <a:buFontTx/>
                <a:buNone/>
              </a:pPr>
              <a:t>30</a:t>
            </a:fld>
            <a:endParaRPr lang="en-US" altLang="en-US" sz="1400" b="0">
              <a:solidFill>
                <a:schemeClr val="tx1"/>
              </a:solidFill>
            </a:endParaRPr>
          </a:p>
        </p:txBody>
      </p:sp>
      <p:sp>
        <p:nvSpPr>
          <p:cNvPr id="56323" name="Rectangle 2"/>
          <p:cNvSpPr>
            <a:spLocks noGrp="1" noChangeArrowheads="1"/>
          </p:cNvSpPr>
          <p:nvPr>
            <p:ph type="title"/>
          </p:nvPr>
        </p:nvSpPr>
        <p:spPr>
          <a:xfrm>
            <a:off x="2971800" y="76200"/>
            <a:ext cx="8845062" cy="838200"/>
          </a:xfrm>
        </p:spPr>
        <p:txBody>
          <a:bodyPr>
            <a:normAutofit/>
          </a:bodyPr>
          <a:lstStyle/>
          <a:p>
            <a:r>
              <a:rPr lang="en-US" altLang="en-US" u="sng" dirty="0"/>
              <a:t>Solution For Temptation (16-18)</a:t>
            </a:r>
          </a:p>
        </p:txBody>
      </p:sp>
      <p:sp>
        <p:nvSpPr>
          <p:cNvPr id="7171" name="Rectangle 3"/>
          <p:cNvSpPr>
            <a:spLocks noGrp="1" noChangeArrowheads="1"/>
          </p:cNvSpPr>
          <p:nvPr>
            <p:ph type="body" idx="1"/>
          </p:nvPr>
        </p:nvSpPr>
        <p:spPr>
          <a:xfrm>
            <a:off x="609600" y="1941732"/>
            <a:ext cx="10972800" cy="4459068"/>
          </a:xfrm>
        </p:spPr>
        <p:txBody>
          <a:bodyPr/>
          <a:lstStyle/>
          <a:p>
            <a:pPr>
              <a:spcBef>
                <a:spcPct val="10000"/>
              </a:spcBef>
            </a:pPr>
            <a:r>
              <a:rPr lang="en-US" altLang="en-US" dirty="0"/>
              <a:t>God Only Gives Good and Perfect Gifts</a:t>
            </a:r>
          </a:p>
          <a:p>
            <a:pPr lvl="1">
              <a:spcBef>
                <a:spcPct val="10000"/>
              </a:spcBef>
            </a:pPr>
            <a:r>
              <a:rPr lang="en-US" altLang="en-US" b="1" dirty="0"/>
              <a:t>Good </a:t>
            </a:r>
            <a:r>
              <a:rPr lang="en-US" altLang="en-US" dirty="0"/>
              <a:t>- The Act of Giving, Gentle and Nobel, and Beneficial</a:t>
            </a:r>
          </a:p>
          <a:p>
            <a:pPr lvl="1">
              <a:spcBef>
                <a:spcPct val="10000"/>
              </a:spcBef>
            </a:pPr>
            <a:r>
              <a:rPr lang="en-US" altLang="en-US" b="1" dirty="0"/>
              <a:t>Perfect</a:t>
            </a:r>
            <a:r>
              <a:rPr lang="en-US" altLang="en-US" dirty="0"/>
              <a:t> - The Thing Given, the End or Result of  Giving, Fulfillment, Completion</a:t>
            </a:r>
          </a:p>
          <a:p>
            <a:pPr>
              <a:spcBef>
                <a:spcPct val="10000"/>
              </a:spcBef>
            </a:pPr>
            <a:r>
              <a:rPr lang="en-US" altLang="en-US" dirty="0"/>
              <a:t>God Gives These Gifts Continually</a:t>
            </a:r>
          </a:p>
          <a:p>
            <a:pPr lvl="1">
              <a:spcBef>
                <a:spcPct val="10000"/>
              </a:spcBef>
            </a:pPr>
            <a:r>
              <a:rPr lang="en-US" altLang="en-US" dirty="0"/>
              <a:t>No shadow is ever cast on His giving</a:t>
            </a:r>
          </a:p>
          <a:p>
            <a:pPr lvl="1">
              <a:spcBef>
                <a:spcPct val="10000"/>
              </a:spcBef>
            </a:pPr>
            <a:r>
              <a:rPr lang="en-US" altLang="en-US" dirty="0"/>
              <a:t>Descending - Continuous Active Sense – it never ends</a:t>
            </a:r>
          </a:p>
          <a:p>
            <a:pPr>
              <a:spcBef>
                <a:spcPct val="10000"/>
              </a:spcBef>
            </a:pPr>
            <a:r>
              <a:rPr lang="en-US" altLang="en-US" dirty="0"/>
              <a:t>God Never Changes - Always Trust Him</a:t>
            </a:r>
          </a:p>
          <a:p>
            <a:pPr lvl="1">
              <a:spcBef>
                <a:spcPct val="10000"/>
              </a:spcBef>
            </a:pPr>
            <a:r>
              <a:rPr lang="en-US" altLang="en-US" dirty="0"/>
              <a:t>He is always at His Zenith, He Does Not move, nor “Twinkle” or Eclipse</a:t>
            </a:r>
          </a:p>
          <a:p>
            <a:r>
              <a:rPr lang="en-US" altLang="en-US" dirty="0">
                <a:solidFill>
                  <a:srgbClr val="C00000"/>
                </a:solidFill>
              </a:rPr>
              <a:t>Therefore - Never Accuse Him Of Sending You Sin</a:t>
            </a:r>
          </a:p>
        </p:txBody>
      </p:sp>
      <p:sp>
        <p:nvSpPr>
          <p:cNvPr id="56325" name="Text Box 4"/>
          <p:cNvSpPr txBox="1">
            <a:spLocks noChangeArrowheads="1"/>
          </p:cNvSpPr>
          <p:nvPr/>
        </p:nvSpPr>
        <p:spPr bwMode="auto">
          <a:xfrm>
            <a:off x="2667000" y="1295401"/>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50000"/>
              </a:spcBef>
              <a:buFontTx/>
              <a:buNone/>
            </a:pPr>
            <a:endParaRPr lang="en-US" altLang="en-US" sz="3600">
              <a:solidFill>
                <a:schemeClr val="tx2"/>
              </a:solidFill>
              <a:latin typeface="Arial" charset="0"/>
            </a:endParaRPr>
          </a:p>
        </p:txBody>
      </p:sp>
      <p:sp>
        <p:nvSpPr>
          <p:cNvPr id="56326" name="Text Box 6"/>
          <p:cNvSpPr txBox="1">
            <a:spLocks noChangeArrowheads="1"/>
          </p:cNvSpPr>
          <p:nvPr/>
        </p:nvSpPr>
        <p:spPr bwMode="auto">
          <a:xfrm>
            <a:off x="2521115" y="1003013"/>
            <a:ext cx="8140370" cy="584775"/>
          </a:xfrm>
          <a:prstGeom prst="rect">
            <a:avLst/>
          </a:prstGeom>
          <a:solidFill>
            <a:srgbClr val="FFFF00"/>
          </a:solidFill>
          <a:ln w="38100">
            <a:solidFill>
              <a:srgbClr val="000000"/>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10000"/>
              </a:spcBef>
              <a:buFontTx/>
              <a:buNone/>
            </a:pPr>
            <a:r>
              <a:rPr lang="en-US" altLang="en-US" sz="3200" dirty="0">
                <a:solidFill>
                  <a:schemeClr val="tx1"/>
                </a:solidFill>
                <a:latin typeface="Arial" charset="0"/>
              </a:rPr>
              <a:t>REMEMBER THE GOODNESS OF GOD!!!</a:t>
            </a:r>
            <a:endParaRPr lang="en-US" altLang="en-US" sz="3200" dirty="0">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1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James 1:13-18</a:t>
            </a:r>
          </a:p>
        </p:txBody>
      </p:sp>
      <p:sp>
        <p:nvSpPr>
          <p:cNvPr id="583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1BC552B6-85E0-4A47-B6C0-5F417B113E6E}" type="slidenum">
              <a:rPr lang="en-US" altLang="en-US" sz="1400" b="0">
                <a:solidFill>
                  <a:schemeClr val="tx1"/>
                </a:solidFill>
              </a:rPr>
              <a:pPr>
                <a:spcBef>
                  <a:spcPct val="0"/>
                </a:spcBef>
                <a:buFontTx/>
                <a:buNone/>
              </a:pPr>
              <a:t>31</a:t>
            </a:fld>
            <a:endParaRPr lang="en-US" altLang="en-US" sz="1400" b="0">
              <a:solidFill>
                <a:schemeClr val="tx1"/>
              </a:solidFill>
            </a:endParaRPr>
          </a:p>
        </p:txBody>
      </p:sp>
      <p:sp>
        <p:nvSpPr>
          <p:cNvPr id="58371" name="Rectangle 2"/>
          <p:cNvSpPr>
            <a:spLocks noGrp="1" noChangeArrowheads="1"/>
          </p:cNvSpPr>
          <p:nvPr>
            <p:ph type="title"/>
          </p:nvPr>
        </p:nvSpPr>
        <p:spPr>
          <a:xfrm>
            <a:off x="3061676" y="132373"/>
            <a:ext cx="8734865" cy="762000"/>
          </a:xfrm>
        </p:spPr>
        <p:txBody>
          <a:bodyPr>
            <a:normAutofit/>
          </a:bodyPr>
          <a:lstStyle/>
          <a:p>
            <a:r>
              <a:rPr lang="en-US" altLang="en-US" b="1" u="sng" dirty="0"/>
              <a:t>Solution For Temptation (17-18)</a:t>
            </a:r>
          </a:p>
        </p:txBody>
      </p:sp>
      <p:sp>
        <p:nvSpPr>
          <p:cNvPr id="11267" name="Rectangle 3"/>
          <p:cNvSpPr>
            <a:spLocks noGrp="1" noChangeArrowheads="1"/>
          </p:cNvSpPr>
          <p:nvPr>
            <p:ph type="body" idx="1"/>
          </p:nvPr>
        </p:nvSpPr>
        <p:spPr>
          <a:xfrm>
            <a:off x="112542" y="1494687"/>
            <a:ext cx="11104098" cy="5029835"/>
          </a:xfrm>
        </p:spPr>
        <p:txBody>
          <a:bodyPr>
            <a:normAutofit fontScale="92500" lnSpcReduction="10000"/>
          </a:bodyPr>
          <a:lstStyle/>
          <a:p>
            <a:pPr>
              <a:lnSpc>
                <a:spcPct val="95000"/>
              </a:lnSpc>
              <a:spcBef>
                <a:spcPct val="15000"/>
              </a:spcBef>
            </a:pPr>
            <a:r>
              <a:rPr lang="en-US" altLang="en-US" b="1" dirty="0">
                <a:highlight>
                  <a:srgbClr val="C0C0C0"/>
                </a:highlight>
              </a:rPr>
              <a:t>His Own Will - Having Willed It</a:t>
            </a:r>
          </a:p>
          <a:p>
            <a:pPr lvl="1">
              <a:lnSpc>
                <a:spcPct val="95000"/>
              </a:lnSpc>
              <a:spcBef>
                <a:spcPct val="15000"/>
              </a:spcBef>
            </a:pPr>
            <a:r>
              <a:rPr lang="en-US" altLang="en-US" dirty="0"/>
              <a:t>Not on a whim, but logical thought</a:t>
            </a:r>
          </a:p>
          <a:p>
            <a:pPr lvl="1">
              <a:lnSpc>
                <a:spcPct val="95000"/>
              </a:lnSpc>
              <a:spcBef>
                <a:spcPct val="15000"/>
              </a:spcBef>
            </a:pPr>
            <a:r>
              <a:rPr lang="en-US" altLang="en-US" dirty="0"/>
              <a:t>God had a choice - He considered the cost and He willed that we should be saved by Christ’s death</a:t>
            </a:r>
          </a:p>
          <a:p>
            <a:pPr lvl="1">
              <a:lnSpc>
                <a:spcPct val="95000"/>
              </a:lnSpc>
              <a:spcBef>
                <a:spcPct val="15000"/>
              </a:spcBef>
            </a:pPr>
            <a:r>
              <a:rPr lang="en-US" altLang="en-US" dirty="0"/>
              <a:t>Not the Source of Temptation - But the Source of Truth</a:t>
            </a:r>
          </a:p>
          <a:p>
            <a:pPr>
              <a:lnSpc>
                <a:spcPct val="105000"/>
              </a:lnSpc>
              <a:spcBef>
                <a:spcPct val="15000"/>
              </a:spcBef>
            </a:pPr>
            <a:r>
              <a:rPr lang="en-US" altLang="en-US" b="1" dirty="0">
                <a:highlight>
                  <a:srgbClr val="C0C0C0"/>
                </a:highlight>
              </a:rPr>
              <a:t>Word of Truth</a:t>
            </a:r>
          </a:p>
          <a:p>
            <a:pPr lvl="1">
              <a:lnSpc>
                <a:spcPct val="95000"/>
              </a:lnSpc>
              <a:spcBef>
                <a:spcPct val="15000"/>
              </a:spcBef>
            </a:pPr>
            <a:r>
              <a:rPr lang="en-US" altLang="en-US" i="1" dirty="0"/>
              <a:t>Rom 1:16 - The gospel is the power unto salvation</a:t>
            </a:r>
          </a:p>
          <a:p>
            <a:pPr lvl="1">
              <a:lnSpc>
                <a:spcPct val="95000"/>
              </a:lnSpc>
              <a:spcBef>
                <a:spcPct val="15000"/>
              </a:spcBef>
            </a:pPr>
            <a:r>
              <a:rPr lang="en-US" altLang="en-US" i="1" dirty="0"/>
              <a:t>John 17:17 - Thy word is truth</a:t>
            </a:r>
          </a:p>
          <a:p>
            <a:pPr>
              <a:lnSpc>
                <a:spcPct val="105000"/>
              </a:lnSpc>
              <a:spcBef>
                <a:spcPct val="15000"/>
              </a:spcBef>
            </a:pPr>
            <a:r>
              <a:rPr lang="en-US" altLang="en-US" b="1" dirty="0">
                <a:highlight>
                  <a:srgbClr val="C0C0C0"/>
                </a:highlight>
              </a:rPr>
              <a:t>“Might Be” / “Should Be” - Must take advantage of His gifts</a:t>
            </a:r>
          </a:p>
          <a:p>
            <a:pPr lvl="1">
              <a:lnSpc>
                <a:spcPct val="95000"/>
              </a:lnSpc>
              <a:spcBef>
                <a:spcPct val="15000"/>
              </a:spcBef>
            </a:pPr>
            <a:r>
              <a:rPr lang="en-US" altLang="en-US" i="1" dirty="0">
                <a:solidFill>
                  <a:schemeClr val="tx1"/>
                </a:solidFill>
              </a:rPr>
              <a:t>John 1:11-13 – He gave the right to become children of God</a:t>
            </a:r>
          </a:p>
          <a:p>
            <a:pPr>
              <a:lnSpc>
                <a:spcPct val="105000"/>
              </a:lnSpc>
              <a:spcBef>
                <a:spcPct val="15000"/>
              </a:spcBef>
            </a:pPr>
            <a:r>
              <a:rPr lang="en-US" altLang="en-US" sz="3000" b="1" dirty="0">
                <a:highlight>
                  <a:srgbClr val="C0C0C0"/>
                </a:highlight>
              </a:rPr>
              <a:t>“First Fruits” - Consecrated, Dedicated to God</a:t>
            </a:r>
          </a:p>
          <a:p>
            <a:pPr lvl="1">
              <a:lnSpc>
                <a:spcPct val="95000"/>
              </a:lnSpc>
              <a:spcBef>
                <a:spcPct val="15000"/>
              </a:spcBef>
            </a:pPr>
            <a:r>
              <a:rPr lang="en-US" altLang="en-US" dirty="0"/>
              <a:t>Either all Christians or these First Christians</a:t>
            </a:r>
          </a:p>
          <a:p>
            <a:pPr lvl="1">
              <a:lnSpc>
                <a:spcPct val="95000"/>
              </a:lnSpc>
              <a:spcBef>
                <a:spcPct val="15000"/>
              </a:spcBef>
            </a:pPr>
            <a:r>
              <a:rPr lang="en-US" altLang="en-US" dirty="0"/>
              <a:t>First Fruits Lead to Second Fruits </a:t>
            </a:r>
            <a:r>
              <a:rPr lang="en-US" altLang="en-US" b="0" i="1" dirty="0"/>
              <a:t>(1 Kings 17:8-16 widow of Zarephath)</a:t>
            </a:r>
          </a:p>
          <a:p>
            <a:pPr lvl="1"/>
            <a:endParaRPr lang="en-US" altLang="en-US" dirty="0"/>
          </a:p>
        </p:txBody>
      </p:sp>
      <p:sp>
        <p:nvSpPr>
          <p:cNvPr id="58373" name="Text Box 4"/>
          <p:cNvSpPr txBox="1">
            <a:spLocks noChangeArrowheads="1"/>
          </p:cNvSpPr>
          <p:nvPr/>
        </p:nvSpPr>
        <p:spPr bwMode="auto">
          <a:xfrm>
            <a:off x="2647104" y="879815"/>
            <a:ext cx="8081508" cy="523220"/>
          </a:xfrm>
          <a:prstGeom prst="rect">
            <a:avLst/>
          </a:prstGeom>
          <a:solidFill>
            <a:srgbClr val="FFFF00"/>
          </a:solidFill>
          <a:ln w="38100">
            <a:solidFill>
              <a:schemeClr val="tx1"/>
            </a:solidFill>
            <a:miter lim="800000"/>
            <a:headEnd/>
            <a:tailEnd/>
          </a:ln>
        </p:spPr>
        <p:txBody>
          <a:bodyPr wrap="none">
            <a:spAutoFit/>
          </a:bodyPr>
          <a:lstStyle>
            <a:lvl1pPr>
              <a:spcBef>
                <a:spcPct val="20000"/>
              </a:spcBef>
              <a:buChar char="•"/>
              <a:defRPr sz="2800" b="1">
                <a:solidFill>
                  <a:srgbClr val="FF0000"/>
                </a:solidFill>
                <a:latin typeface="Times New Roman" charset="0"/>
              </a:defRPr>
            </a:lvl1pPr>
            <a:lvl2pPr marL="742950" indent="-285750">
              <a:spcBef>
                <a:spcPct val="20000"/>
              </a:spcBef>
              <a:buChar char="–"/>
              <a:defRPr sz="2400" i="1">
                <a:solidFill>
                  <a:schemeClr val="tx1"/>
                </a:solidFill>
                <a:latin typeface="Times New Roman" charset="0"/>
              </a:defRPr>
            </a:lvl2pPr>
            <a:lvl3pPr marL="1143000" indent="-228600">
              <a:spcBef>
                <a:spcPct val="20000"/>
              </a:spcBef>
              <a:buChar char="•"/>
              <a:defRPr sz="20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dirty="0">
                <a:solidFill>
                  <a:schemeClr val="tx2"/>
                </a:solidFill>
                <a:latin typeface="Arial" charset="0"/>
              </a:rPr>
              <a:t>REMEMBER YOUR RELATIONSHIP WITH GOD</a:t>
            </a:r>
          </a:p>
        </p:txBody>
      </p:sp>
      <p:sp>
        <p:nvSpPr>
          <p:cNvPr id="2" name="Rectangle 1">
            <a:extLst>
              <a:ext uri="{FF2B5EF4-FFF2-40B4-BE49-F238E27FC236}">
                <a16:creationId xmlns:a16="http://schemas.microsoft.com/office/drawing/2014/main" id="{05D91FE3-0C98-E621-F674-E32A3A788BF0}"/>
              </a:ext>
            </a:extLst>
          </p:cNvPr>
          <p:cNvSpPr/>
          <p:nvPr/>
        </p:nvSpPr>
        <p:spPr>
          <a:xfrm>
            <a:off x="8802901" y="2602522"/>
            <a:ext cx="3266831" cy="3142029"/>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aseline="30000">
                <a:solidFill>
                  <a:schemeClr val="tx1"/>
                </a:solidFill>
              </a:rPr>
              <a:t>17</a:t>
            </a:r>
            <a:r>
              <a:rPr lang="en-US">
                <a:solidFill>
                  <a:schemeClr val="tx1"/>
                </a:solidFill>
              </a:rPr>
              <a:t> Every good gift and every perfect gift is from above, coming down from the Father of lights, with whom there is no variation or shadow due to change. </a:t>
            </a:r>
            <a:r>
              <a:rPr lang="en-US" baseline="30000">
                <a:solidFill>
                  <a:schemeClr val="tx1"/>
                </a:solidFill>
              </a:rPr>
              <a:t>18</a:t>
            </a:r>
            <a:r>
              <a:rPr lang="en-US">
                <a:solidFill>
                  <a:schemeClr val="tx1"/>
                </a:solidFill>
              </a:rPr>
              <a:t> Of his own will he brought us forth by the word of truth, that we should be a kind of firstfruits of his creatures. James 1:17-18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26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2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1267">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26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126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604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5F010A64-6EDA-DC4D-8B6A-3F16355DD94E}" type="slidenum">
              <a:rPr lang="en-US" altLang="en-US" sz="1400" b="0">
                <a:solidFill>
                  <a:schemeClr val="tx1"/>
                </a:solidFill>
              </a:rPr>
              <a:pPr>
                <a:spcBef>
                  <a:spcPct val="0"/>
                </a:spcBef>
                <a:buFontTx/>
                <a:buNone/>
              </a:pPr>
              <a:t>32</a:t>
            </a:fld>
            <a:endParaRPr lang="en-US" altLang="en-US" sz="1400" b="0">
              <a:solidFill>
                <a:schemeClr val="tx1"/>
              </a:solidFill>
            </a:endParaRPr>
          </a:p>
        </p:txBody>
      </p:sp>
      <p:sp>
        <p:nvSpPr>
          <p:cNvPr id="60419" name="Rectangle 2"/>
          <p:cNvSpPr>
            <a:spLocks noGrp="1" noChangeArrowheads="1"/>
          </p:cNvSpPr>
          <p:nvPr>
            <p:ph type="title"/>
          </p:nvPr>
        </p:nvSpPr>
        <p:spPr>
          <a:xfrm>
            <a:off x="5725551" y="304800"/>
            <a:ext cx="6133513" cy="778412"/>
          </a:xfrm>
          <a:solidFill>
            <a:srgbClr val="FFFF00"/>
          </a:solidFill>
          <a:ln>
            <a:solidFill>
              <a:srgbClr val="663300"/>
            </a:solidFill>
          </a:ln>
        </p:spPr>
        <p:txBody>
          <a:bodyPr>
            <a:normAutofit/>
          </a:bodyPr>
          <a:lstStyle/>
          <a:p>
            <a:r>
              <a:rPr lang="en-US" altLang="en-US" b="1" dirty="0"/>
              <a:t>How To Handle Temptation</a:t>
            </a:r>
          </a:p>
        </p:txBody>
      </p:sp>
      <p:sp>
        <p:nvSpPr>
          <p:cNvPr id="17411" name="Rectangle 3"/>
          <p:cNvSpPr>
            <a:spLocks noGrp="1" noChangeArrowheads="1"/>
          </p:cNvSpPr>
          <p:nvPr>
            <p:ph type="body" idx="1"/>
          </p:nvPr>
        </p:nvSpPr>
        <p:spPr>
          <a:xfrm>
            <a:off x="593969" y="1209822"/>
            <a:ext cx="10714111" cy="5190978"/>
          </a:xfrm>
        </p:spPr>
        <p:txBody>
          <a:bodyPr/>
          <a:lstStyle/>
          <a:p>
            <a:r>
              <a:rPr lang="en-US" altLang="en-US" sz="2400" b="1" u="sng" dirty="0">
                <a:highlight>
                  <a:srgbClr val="C0C0C0"/>
                </a:highlight>
              </a:rPr>
              <a:t>Remember The Judgment Of God (1:13-16)</a:t>
            </a:r>
          </a:p>
          <a:p>
            <a:pPr lvl="1"/>
            <a:r>
              <a:rPr lang="en-US" altLang="en-US" sz="2000" dirty="0"/>
              <a:t>It brings forth Death</a:t>
            </a:r>
          </a:p>
          <a:p>
            <a:pPr lvl="1"/>
            <a:r>
              <a:rPr lang="en-US" altLang="en-US" sz="2000" dirty="0"/>
              <a:t>Negative – “Knowing The Terror Of The Lord…” 2 Cor. 5:11</a:t>
            </a:r>
          </a:p>
          <a:p>
            <a:pPr lvl="1"/>
            <a:r>
              <a:rPr lang="en-US" altLang="en-US" sz="2000" dirty="0"/>
              <a:t>Negative – “It Is A Fearful Thing To Fall Into God’s Hand” (</a:t>
            </a:r>
            <a:r>
              <a:rPr lang="en-US" altLang="en-US" sz="2000" dirty="0" err="1"/>
              <a:t>Heb</a:t>
            </a:r>
            <a:r>
              <a:rPr lang="en-US" altLang="en-US" sz="2000" dirty="0"/>
              <a:t> 10:31)</a:t>
            </a:r>
          </a:p>
          <a:p>
            <a:r>
              <a:rPr lang="en-US" altLang="en-US" sz="2400" b="1" u="sng" dirty="0">
                <a:highlight>
                  <a:srgbClr val="C0C0C0"/>
                </a:highlight>
              </a:rPr>
              <a:t>Remember The Goodness Of God (1:17)</a:t>
            </a:r>
          </a:p>
          <a:p>
            <a:pPr lvl="1"/>
            <a:r>
              <a:rPr lang="en-US" altLang="en-US" sz="2000" dirty="0"/>
              <a:t>God has given us so many good things – how can you sin against Him?</a:t>
            </a:r>
          </a:p>
          <a:p>
            <a:pPr lvl="1"/>
            <a:r>
              <a:rPr lang="en-US" altLang="en-US" sz="2000" dirty="0"/>
              <a:t>Positive – “For God So Loved The World….” (John 3:16; 1 John 4:19)</a:t>
            </a:r>
          </a:p>
          <a:p>
            <a:pPr lvl="1"/>
            <a:r>
              <a:rPr lang="en-US" altLang="en-US" sz="2000" dirty="0"/>
              <a:t>Positive – “While We Were Yet Sinners, Christ Died …”  </a:t>
            </a:r>
          </a:p>
          <a:p>
            <a:r>
              <a:rPr lang="en-US" altLang="en-US" sz="2400" b="1" u="sng" dirty="0">
                <a:highlight>
                  <a:srgbClr val="C0C0C0"/>
                </a:highlight>
              </a:rPr>
              <a:t>Remember Our Relationship With God (1:18)</a:t>
            </a:r>
          </a:p>
          <a:p>
            <a:pPr lvl="1"/>
            <a:r>
              <a:rPr lang="en-US" altLang="en-US" sz="2000" dirty="0"/>
              <a:t>You are a Christian – You Belong to God</a:t>
            </a:r>
          </a:p>
          <a:p>
            <a:pPr lvl="1"/>
            <a:r>
              <a:rPr lang="en-US" altLang="en-US" sz="2000" dirty="0"/>
              <a:t>Commitment – Children of God, above reproach (Phil 2:15)</a:t>
            </a:r>
          </a:p>
          <a:p>
            <a:pPr lvl="1"/>
            <a:r>
              <a:rPr lang="en-US" altLang="en-US" sz="2000" dirty="0"/>
              <a:t>Relationship – We are children of God and Heirs (Rom 8:16-17)</a:t>
            </a:r>
          </a:p>
          <a:p>
            <a:pPr lvl="1"/>
            <a:r>
              <a:rPr lang="en-US" altLang="en-US" sz="2000" dirty="0"/>
              <a:t>Submit to God, Resist the Devil, Draw Near to God, He will Draw Near to You (4:7-8)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741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741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741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41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741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741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7411">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74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624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1950773E-9195-F14E-81AB-10E0FF3A2CFC}" type="slidenum">
              <a:rPr lang="en-US" altLang="en-US" sz="1400" b="0">
                <a:solidFill>
                  <a:schemeClr val="tx1"/>
                </a:solidFill>
              </a:rPr>
              <a:pPr>
                <a:spcBef>
                  <a:spcPct val="0"/>
                </a:spcBef>
                <a:buFontTx/>
                <a:buNone/>
              </a:pPr>
              <a:t>33</a:t>
            </a:fld>
            <a:endParaRPr lang="en-US" altLang="en-US" sz="1400" b="0">
              <a:solidFill>
                <a:schemeClr val="tx1"/>
              </a:solidFill>
            </a:endParaRPr>
          </a:p>
        </p:txBody>
      </p:sp>
      <p:sp>
        <p:nvSpPr>
          <p:cNvPr id="62467" name="Rectangle 2"/>
          <p:cNvSpPr>
            <a:spLocks noGrp="1" noChangeArrowheads="1"/>
          </p:cNvSpPr>
          <p:nvPr>
            <p:ph type="title"/>
          </p:nvPr>
        </p:nvSpPr>
        <p:spPr>
          <a:xfrm>
            <a:off x="3124200" y="228600"/>
            <a:ext cx="7162800" cy="1371600"/>
          </a:xfrm>
        </p:spPr>
        <p:txBody>
          <a:bodyPr/>
          <a:lstStyle/>
          <a:p>
            <a:r>
              <a:rPr lang="en-US" altLang="en-US"/>
              <a:t>Consider The Judgment Of God (1:13-16)</a:t>
            </a:r>
          </a:p>
        </p:txBody>
      </p:sp>
      <p:sp>
        <p:nvSpPr>
          <p:cNvPr id="18435" name="Rectangle 3"/>
          <p:cNvSpPr>
            <a:spLocks noGrp="1" noChangeArrowheads="1"/>
          </p:cNvSpPr>
          <p:nvPr>
            <p:ph type="body" idx="1"/>
          </p:nvPr>
        </p:nvSpPr>
        <p:spPr>
          <a:xfrm>
            <a:off x="2209800" y="2057400"/>
            <a:ext cx="7772400" cy="4038600"/>
          </a:xfrm>
        </p:spPr>
        <p:txBody>
          <a:bodyPr/>
          <a:lstStyle/>
          <a:p>
            <a:r>
              <a:rPr lang="en-US" altLang="en-US" sz="3200">
                <a:solidFill>
                  <a:schemeClr val="tx1"/>
                </a:solidFill>
              </a:rPr>
              <a:t>Desire</a:t>
            </a:r>
          </a:p>
          <a:p>
            <a:r>
              <a:rPr lang="en-US" altLang="en-US" sz="3200">
                <a:solidFill>
                  <a:schemeClr val="tx1"/>
                </a:solidFill>
              </a:rPr>
              <a:t>Deception</a:t>
            </a:r>
          </a:p>
          <a:p>
            <a:r>
              <a:rPr lang="en-US" altLang="en-US" sz="3200">
                <a:solidFill>
                  <a:schemeClr val="tx1"/>
                </a:solidFill>
              </a:rPr>
              <a:t>Disobedience</a:t>
            </a:r>
          </a:p>
          <a:p>
            <a:r>
              <a:rPr lang="en-US" altLang="en-US" sz="3200">
                <a:solidFill>
                  <a:schemeClr val="tx1"/>
                </a:solidFill>
              </a:rPr>
              <a:t>Death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645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05ECB388-A714-0A4B-927C-287C4535506A}" type="slidenum">
              <a:rPr lang="en-US" altLang="en-US" sz="1400" b="0">
                <a:solidFill>
                  <a:schemeClr val="tx1"/>
                </a:solidFill>
              </a:rPr>
              <a:pPr>
                <a:spcBef>
                  <a:spcPct val="0"/>
                </a:spcBef>
                <a:buFontTx/>
                <a:buNone/>
              </a:pPr>
              <a:t>34</a:t>
            </a:fld>
            <a:endParaRPr lang="en-US" altLang="en-US" sz="1400" b="0">
              <a:solidFill>
                <a:schemeClr val="tx1"/>
              </a:solidFill>
            </a:endParaRPr>
          </a:p>
        </p:txBody>
      </p:sp>
      <p:sp>
        <p:nvSpPr>
          <p:cNvPr id="64515" name="Rectangle 2"/>
          <p:cNvSpPr>
            <a:spLocks noGrp="1" noChangeArrowheads="1"/>
          </p:cNvSpPr>
          <p:nvPr>
            <p:ph type="title"/>
          </p:nvPr>
        </p:nvSpPr>
        <p:spPr/>
        <p:txBody>
          <a:bodyPr/>
          <a:lstStyle/>
          <a:p>
            <a:r>
              <a:rPr lang="en-US" altLang="en-US"/>
              <a:t>Consider The Goodness Of God (1:17)</a:t>
            </a:r>
          </a:p>
        </p:txBody>
      </p:sp>
      <p:sp>
        <p:nvSpPr>
          <p:cNvPr id="19459" name="Rectangle 3"/>
          <p:cNvSpPr>
            <a:spLocks noGrp="1" noChangeArrowheads="1"/>
          </p:cNvSpPr>
          <p:nvPr>
            <p:ph type="body" idx="1"/>
          </p:nvPr>
        </p:nvSpPr>
        <p:spPr>
          <a:xfrm>
            <a:off x="2209800" y="2057400"/>
            <a:ext cx="7772400" cy="4038600"/>
          </a:xfrm>
        </p:spPr>
        <p:txBody>
          <a:bodyPr/>
          <a:lstStyle/>
          <a:p>
            <a:r>
              <a:rPr lang="en-US" altLang="en-US">
                <a:solidFill>
                  <a:schemeClr val="tx1"/>
                </a:solidFill>
              </a:rPr>
              <a:t>God Gives Only Good Gifts</a:t>
            </a:r>
          </a:p>
          <a:p>
            <a:r>
              <a:rPr lang="en-US" altLang="en-US">
                <a:solidFill>
                  <a:schemeClr val="tx1"/>
                </a:solidFill>
              </a:rPr>
              <a:t>God Gives Constantly</a:t>
            </a:r>
          </a:p>
          <a:p>
            <a:r>
              <a:rPr lang="en-US" altLang="en-US">
                <a:solidFill>
                  <a:schemeClr val="tx1"/>
                </a:solidFill>
              </a:rPr>
              <a:t>God Does Not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655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9BD6CFFB-2388-004A-902B-EC1D2A0D88BE}" type="slidenum">
              <a:rPr lang="en-US" altLang="en-US" sz="1400" b="0">
                <a:solidFill>
                  <a:schemeClr val="tx1"/>
                </a:solidFill>
              </a:rPr>
              <a:pPr>
                <a:spcBef>
                  <a:spcPct val="0"/>
                </a:spcBef>
                <a:buFontTx/>
                <a:buNone/>
              </a:pPr>
              <a:t>35</a:t>
            </a:fld>
            <a:endParaRPr lang="en-US" altLang="en-US" sz="1400" b="0">
              <a:solidFill>
                <a:schemeClr val="tx1"/>
              </a:solidFill>
            </a:endParaRPr>
          </a:p>
        </p:txBody>
      </p:sp>
      <p:sp>
        <p:nvSpPr>
          <p:cNvPr id="65539" name="Rectangle 2"/>
          <p:cNvSpPr>
            <a:spLocks noGrp="1" noChangeArrowheads="1"/>
          </p:cNvSpPr>
          <p:nvPr>
            <p:ph type="title"/>
          </p:nvPr>
        </p:nvSpPr>
        <p:spPr/>
        <p:txBody>
          <a:bodyPr>
            <a:normAutofit/>
          </a:bodyPr>
          <a:lstStyle/>
          <a:p>
            <a:r>
              <a:rPr lang="en-US" altLang="en-US"/>
              <a:t>Consider Our Relationship With God (1:18)</a:t>
            </a:r>
          </a:p>
        </p:txBody>
      </p:sp>
      <p:sp>
        <p:nvSpPr>
          <p:cNvPr id="20483" name="Rectangle 3"/>
          <p:cNvSpPr>
            <a:spLocks noGrp="1" noChangeArrowheads="1"/>
          </p:cNvSpPr>
          <p:nvPr>
            <p:ph type="body" idx="1"/>
          </p:nvPr>
        </p:nvSpPr>
        <p:spPr>
          <a:xfrm>
            <a:off x="2286000" y="1981200"/>
            <a:ext cx="7772400" cy="3505200"/>
          </a:xfrm>
        </p:spPr>
        <p:txBody>
          <a:bodyPr/>
          <a:lstStyle/>
          <a:p>
            <a:r>
              <a:rPr lang="en-US" altLang="en-US">
                <a:solidFill>
                  <a:schemeClr val="tx1"/>
                </a:solidFill>
              </a:rPr>
              <a:t>It Comes From God and His Will (Grace)</a:t>
            </a:r>
          </a:p>
          <a:p>
            <a:r>
              <a:rPr lang="en-US" altLang="en-US">
                <a:solidFill>
                  <a:schemeClr val="tx1"/>
                </a:solidFill>
              </a:rPr>
              <a:t>It Is Through God’s Word</a:t>
            </a:r>
          </a:p>
          <a:p>
            <a:r>
              <a:rPr lang="en-US" altLang="en-US">
                <a:solidFill>
                  <a:schemeClr val="tx1"/>
                </a:solidFill>
              </a:rPr>
              <a:t>It Means We Are (Should) Be His Best</a:t>
            </a:r>
          </a:p>
          <a:p>
            <a:endParaRPr lang="en-US" altLang="en-US">
              <a:solidFill>
                <a:schemeClr val="tx1"/>
              </a:solidFill>
            </a:endParaRPr>
          </a:p>
          <a:p>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1:2-12</a:t>
            </a:r>
          </a:p>
        </p:txBody>
      </p:sp>
      <p:sp>
        <p:nvSpPr>
          <p:cNvPr id="440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spcBef>
                <a:spcPct val="0"/>
              </a:spcBef>
              <a:buFontTx/>
              <a:buNone/>
            </a:pPr>
            <a:fld id="{BFB86B2E-61EC-734D-9A54-256B4E740926}" type="slidenum">
              <a:rPr lang="en-US" altLang="en-US" sz="1260" b="0">
                <a:latin typeface="Times New Roman" charset="0"/>
              </a:rPr>
              <a:pPr>
                <a:spcBef>
                  <a:spcPct val="0"/>
                </a:spcBef>
                <a:buFontTx/>
                <a:buNone/>
              </a:pPr>
              <a:t>36</a:t>
            </a:fld>
            <a:endParaRPr lang="en-US" altLang="en-US" sz="1260" b="0">
              <a:latin typeface="Times New Roman" charset="0"/>
            </a:endParaRPr>
          </a:p>
        </p:txBody>
      </p:sp>
      <p:sp>
        <p:nvSpPr>
          <p:cNvPr id="44035" name="Rectangle 2"/>
          <p:cNvSpPr>
            <a:spLocks noGrp="1" noChangeArrowheads="1"/>
          </p:cNvSpPr>
          <p:nvPr>
            <p:ph type="title"/>
          </p:nvPr>
        </p:nvSpPr>
        <p:spPr>
          <a:xfrm>
            <a:off x="2461663" y="137160"/>
            <a:ext cx="9453671" cy="685800"/>
          </a:xfrm>
        </p:spPr>
        <p:txBody>
          <a:bodyPr>
            <a:normAutofit fontScale="90000"/>
          </a:bodyPr>
          <a:lstStyle/>
          <a:p>
            <a:r>
              <a:rPr lang="en-US" altLang="en-US" b="1" u="sng" dirty="0"/>
              <a:t>Chapter One Review (1:2-12)</a:t>
            </a:r>
          </a:p>
        </p:txBody>
      </p:sp>
      <p:sp>
        <p:nvSpPr>
          <p:cNvPr id="44036" name="Rectangle 3"/>
          <p:cNvSpPr>
            <a:spLocks noGrp="1" noChangeArrowheads="1"/>
          </p:cNvSpPr>
          <p:nvPr>
            <p:ph type="body" idx="1"/>
          </p:nvPr>
        </p:nvSpPr>
        <p:spPr>
          <a:xfrm>
            <a:off x="351692" y="1143000"/>
            <a:ext cx="10864948" cy="5370342"/>
          </a:xfrm>
        </p:spPr>
        <p:txBody>
          <a:bodyPr>
            <a:normAutofit fontScale="85000" lnSpcReduction="10000"/>
          </a:bodyPr>
          <a:lstStyle/>
          <a:p>
            <a:pPr>
              <a:lnSpc>
                <a:spcPct val="150000"/>
              </a:lnSpc>
              <a:spcBef>
                <a:spcPct val="5000"/>
              </a:spcBef>
            </a:pPr>
            <a:r>
              <a:rPr lang="en-US" altLang="en-US" sz="2400" b="1" dirty="0">
                <a:highlight>
                  <a:srgbClr val="C0C0C0"/>
                </a:highlight>
              </a:rPr>
              <a:t>How Should I View Trials?</a:t>
            </a:r>
          </a:p>
          <a:p>
            <a:pPr lvl="1">
              <a:lnSpc>
                <a:spcPct val="150000"/>
              </a:lnSpc>
              <a:spcBef>
                <a:spcPct val="5000"/>
              </a:spcBef>
            </a:pPr>
            <a:r>
              <a:rPr lang="en-US" altLang="en-US" dirty="0"/>
              <a:t>With Joy - Ability to look beyond.</a:t>
            </a:r>
          </a:p>
          <a:p>
            <a:pPr>
              <a:lnSpc>
                <a:spcPct val="150000"/>
              </a:lnSpc>
              <a:spcBef>
                <a:spcPct val="5000"/>
              </a:spcBef>
            </a:pPr>
            <a:r>
              <a:rPr lang="en-US" altLang="en-US" sz="2400" b="1" dirty="0">
                <a:highlight>
                  <a:srgbClr val="C0C0C0"/>
                </a:highlight>
              </a:rPr>
              <a:t>Why Should I View My Trials With Joy?</a:t>
            </a:r>
          </a:p>
          <a:p>
            <a:pPr lvl="1">
              <a:lnSpc>
                <a:spcPct val="150000"/>
              </a:lnSpc>
              <a:spcBef>
                <a:spcPct val="5000"/>
              </a:spcBef>
            </a:pPr>
            <a:r>
              <a:rPr lang="en-US" altLang="en-US" dirty="0"/>
              <a:t>Patience, Perfection, Pure Faith, Humility, Crown</a:t>
            </a:r>
          </a:p>
          <a:p>
            <a:pPr>
              <a:lnSpc>
                <a:spcPct val="150000"/>
              </a:lnSpc>
              <a:spcBef>
                <a:spcPct val="5000"/>
              </a:spcBef>
            </a:pPr>
            <a:r>
              <a:rPr lang="en-US" altLang="en-US" sz="2400" b="1" dirty="0">
                <a:highlight>
                  <a:srgbClr val="C0C0C0"/>
                </a:highlight>
              </a:rPr>
              <a:t>How Can I View My Trials With Joy?</a:t>
            </a:r>
          </a:p>
          <a:p>
            <a:pPr lvl="1">
              <a:lnSpc>
                <a:spcPct val="150000"/>
              </a:lnSpc>
              <a:spcBef>
                <a:spcPct val="5000"/>
              </a:spcBef>
            </a:pPr>
            <a:r>
              <a:rPr lang="en-US" altLang="en-US" dirty="0"/>
              <a:t>Ask God for Wisdom</a:t>
            </a:r>
          </a:p>
          <a:p>
            <a:pPr>
              <a:lnSpc>
                <a:spcPct val="150000"/>
              </a:lnSpc>
              <a:spcBef>
                <a:spcPct val="5000"/>
              </a:spcBef>
            </a:pPr>
            <a:r>
              <a:rPr lang="en-US" altLang="en-US" sz="2400" b="1" dirty="0">
                <a:highlight>
                  <a:srgbClr val="C0C0C0"/>
                </a:highlight>
              </a:rPr>
              <a:t>What Is God NOT the Source Of?</a:t>
            </a:r>
          </a:p>
          <a:p>
            <a:pPr lvl="1">
              <a:lnSpc>
                <a:spcPct val="150000"/>
              </a:lnSpc>
              <a:spcBef>
                <a:spcPct val="5000"/>
              </a:spcBef>
            </a:pPr>
            <a:r>
              <a:rPr lang="en-US" altLang="en-US" dirty="0"/>
              <a:t>Temptations</a:t>
            </a:r>
          </a:p>
          <a:p>
            <a:pPr lvl="2">
              <a:lnSpc>
                <a:spcPct val="150000"/>
              </a:lnSpc>
              <a:spcBef>
                <a:spcPct val="5000"/>
              </a:spcBef>
            </a:pPr>
            <a:r>
              <a:rPr lang="en-US" altLang="en-US" sz="2400" dirty="0"/>
              <a:t>We Are Responsible - Our Own Desires</a:t>
            </a:r>
          </a:p>
          <a:p>
            <a:pPr>
              <a:lnSpc>
                <a:spcPct val="150000"/>
              </a:lnSpc>
              <a:spcBef>
                <a:spcPct val="5000"/>
              </a:spcBef>
            </a:pPr>
            <a:r>
              <a:rPr lang="en-US" altLang="en-US" sz="2400" b="1" dirty="0">
                <a:highlight>
                  <a:srgbClr val="C0C0C0"/>
                </a:highlight>
              </a:rPr>
              <a:t>What Is God The Source Of?</a:t>
            </a:r>
          </a:p>
          <a:p>
            <a:pPr lvl="1">
              <a:lnSpc>
                <a:spcPct val="150000"/>
              </a:lnSpc>
              <a:spcBef>
                <a:spcPct val="5000"/>
              </a:spcBef>
            </a:pPr>
            <a:r>
              <a:rPr lang="en-US" altLang="en-US" dirty="0"/>
              <a:t>Every Good and Perfect Gift</a:t>
            </a:r>
          </a:p>
          <a:p>
            <a:pPr lvl="1">
              <a:lnSpc>
                <a:spcPct val="150000"/>
              </a:lnSpc>
              <a:spcBef>
                <a:spcPct val="5000"/>
              </a:spcBef>
            </a:pPr>
            <a:r>
              <a:rPr lang="en-US" altLang="en-US" dirty="0"/>
              <a:t>He Brought Us Forth by His Word = First Fruits.</a:t>
            </a:r>
          </a:p>
        </p:txBody>
      </p:sp>
    </p:spTree>
    <p:extLst>
      <p:ext uri="{BB962C8B-B14F-4D97-AF65-F5344CB8AC3E}">
        <p14:creationId xmlns:p14="http://schemas.microsoft.com/office/powerpoint/2010/main" val="2266367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1:2-12</a:t>
            </a:r>
          </a:p>
        </p:txBody>
      </p:sp>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spcBef>
                <a:spcPct val="0"/>
              </a:spcBef>
              <a:buFontTx/>
              <a:buNone/>
            </a:pPr>
            <a:fld id="{0AA303E7-D168-1445-BAFB-4AA185DBF173}" type="slidenum">
              <a:rPr lang="en-US" altLang="en-US" sz="1260" b="0">
                <a:latin typeface="Times New Roman" charset="0"/>
              </a:rPr>
              <a:pPr>
                <a:spcBef>
                  <a:spcPct val="0"/>
                </a:spcBef>
                <a:buFontTx/>
                <a:buNone/>
              </a:pPr>
              <a:t>37</a:t>
            </a:fld>
            <a:endParaRPr lang="en-US" altLang="en-US" sz="1260" b="0">
              <a:latin typeface="Times New Roman" charset="0"/>
            </a:endParaRPr>
          </a:p>
        </p:txBody>
      </p:sp>
      <p:sp>
        <p:nvSpPr>
          <p:cNvPr id="16387" name="Rectangle 2"/>
          <p:cNvSpPr>
            <a:spLocks noGrp="1" noChangeArrowheads="1"/>
          </p:cNvSpPr>
          <p:nvPr>
            <p:ph type="title"/>
          </p:nvPr>
        </p:nvSpPr>
        <p:spPr>
          <a:xfrm>
            <a:off x="2621280" y="228600"/>
            <a:ext cx="9251852" cy="754380"/>
          </a:xfrm>
        </p:spPr>
        <p:txBody>
          <a:bodyPr/>
          <a:lstStyle/>
          <a:p>
            <a:r>
              <a:rPr lang="en-US" altLang="en-US" u="sng" dirty="0"/>
              <a:t>JAMES CHAPTER 1</a:t>
            </a:r>
          </a:p>
        </p:txBody>
      </p:sp>
      <p:sp>
        <p:nvSpPr>
          <p:cNvPr id="9219" name="Rectangle 3"/>
          <p:cNvSpPr>
            <a:spLocks noGrp="1" noChangeArrowheads="1"/>
          </p:cNvSpPr>
          <p:nvPr>
            <p:ph type="body" idx="1"/>
          </p:nvPr>
        </p:nvSpPr>
        <p:spPr>
          <a:xfrm>
            <a:off x="838199" y="982979"/>
            <a:ext cx="10739511" cy="5474091"/>
          </a:xfrm>
        </p:spPr>
        <p:txBody>
          <a:bodyPr>
            <a:normAutofit/>
          </a:bodyPr>
          <a:lstStyle/>
          <a:p>
            <a:pPr>
              <a:lnSpc>
                <a:spcPct val="90000"/>
              </a:lnSpc>
            </a:pPr>
            <a:r>
              <a:rPr lang="en-US" altLang="en-US" sz="2400" dirty="0">
                <a:highlight>
                  <a:srgbClr val="C0C0C0"/>
                </a:highlight>
              </a:rPr>
              <a:t>VERSES 1-12 - TRIALS</a:t>
            </a:r>
          </a:p>
          <a:p>
            <a:pPr lvl="1">
              <a:lnSpc>
                <a:spcPct val="85000"/>
              </a:lnSpc>
            </a:pPr>
            <a:r>
              <a:rPr lang="en-US" altLang="en-US" u="sng" dirty="0"/>
              <a:t>Attitude</a:t>
            </a:r>
            <a:r>
              <a:rPr lang="en-US" altLang="en-US" dirty="0"/>
              <a:t> - Striking Paradox - Joy in Trials?</a:t>
            </a:r>
          </a:p>
          <a:p>
            <a:pPr lvl="1">
              <a:lnSpc>
                <a:spcPct val="85000"/>
              </a:lnSpc>
            </a:pPr>
            <a:r>
              <a:rPr lang="en-US" altLang="en-US" u="sng" dirty="0"/>
              <a:t>Advantage</a:t>
            </a:r>
            <a:r>
              <a:rPr lang="en-US" altLang="en-US" dirty="0"/>
              <a:t> - What do they produce?</a:t>
            </a:r>
          </a:p>
          <a:p>
            <a:pPr lvl="1">
              <a:lnSpc>
                <a:spcPct val="85000"/>
              </a:lnSpc>
            </a:pPr>
            <a:r>
              <a:rPr lang="en-US" altLang="en-US" u="sng" dirty="0"/>
              <a:t>Assistance</a:t>
            </a:r>
            <a:r>
              <a:rPr lang="en-US" altLang="en-US" dirty="0"/>
              <a:t> - If we endure trails, what will we receive?</a:t>
            </a:r>
          </a:p>
          <a:p>
            <a:pPr>
              <a:lnSpc>
                <a:spcPct val="90000"/>
              </a:lnSpc>
            </a:pPr>
            <a:r>
              <a:rPr lang="en-US" altLang="en-US" sz="2400" dirty="0">
                <a:highlight>
                  <a:srgbClr val="C0C0C0"/>
                </a:highlight>
              </a:rPr>
              <a:t>VERSES 13-18 - TEMPTATIONS</a:t>
            </a:r>
          </a:p>
          <a:p>
            <a:pPr lvl="1">
              <a:lnSpc>
                <a:spcPct val="85000"/>
              </a:lnSpc>
            </a:pPr>
            <a:r>
              <a:rPr lang="en-US" altLang="en-US" u="sng" dirty="0"/>
              <a:t>Source</a:t>
            </a:r>
            <a:r>
              <a:rPr lang="en-US" altLang="en-US" dirty="0"/>
              <a:t> - Where do temptations come from?</a:t>
            </a:r>
          </a:p>
          <a:p>
            <a:pPr lvl="1">
              <a:lnSpc>
                <a:spcPct val="85000"/>
              </a:lnSpc>
            </a:pPr>
            <a:r>
              <a:rPr lang="en-US" altLang="en-US" u="sng" dirty="0"/>
              <a:t>Steps</a:t>
            </a:r>
            <a:r>
              <a:rPr lang="en-US" altLang="en-US" dirty="0"/>
              <a:t> - Who is to blame for these temptations</a:t>
            </a:r>
          </a:p>
          <a:p>
            <a:pPr lvl="1">
              <a:lnSpc>
                <a:spcPct val="85000"/>
              </a:lnSpc>
            </a:pPr>
            <a:r>
              <a:rPr lang="en-US" altLang="en-US" u="sng" dirty="0"/>
              <a:t>Solution</a:t>
            </a:r>
            <a:r>
              <a:rPr lang="en-US" altLang="en-US" dirty="0"/>
              <a:t> - What then does God give us?</a:t>
            </a:r>
          </a:p>
          <a:p>
            <a:pPr lvl="1">
              <a:lnSpc>
                <a:spcPct val="85000"/>
              </a:lnSpc>
            </a:pPr>
            <a:r>
              <a:rPr lang="en-US" altLang="en-US" dirty="0"/>
              <a:t>What is the greatest gift we’ve been given?</a:t>
            </a:r>
          </a:p>
          <a:p>
            <a:pPr>
              <a:lnSpc>
                <a:spcPct val="90000"/>
              </a:lnSpc>
            </a:pPr>
            <a:r>
              <a:rPr lang="en-US" altLang="en-US" sz="2400" dirty="0">
                <a:highlight>
                  <a:srgbClr val="C0C0C0"/>
                </a:highlight>
              </a:rPr>
              <a:t>VERSES 19-27 - RESPONSE</a:t>
            </a:r>
          </a:p>
          <a:p>
            <a:pPr lvl="1">
              <a:lnSpc>
                <a:spcPct val="85000"/>
              </a:lnSpc>
            </a:pPr>
            <a:r>
              <a:rPr lang="en-US" altLang="en-US" u="sng" dirty="0"/>
              <a:t>Reception </a:t>
            </a:r>
            <a:r>
              <a:rPr lang="en-US" altLang="en-US" dirty="0"/>
              <a:t>- What should we be quick to hear? Why (Vs 21)?</a:t>
            </a:r>
          </a:p>
          <a:p>
            <a:pPr lvl="1">
              <a:lnSpc>
                <a:spcPct val="85000"/>
              </a:lnSpc>
            </a:pPr>
            <a:r>
              <a:rPr lang="en-US" altLang="en-US" u="sng" dirty="0"/>
              <a:t>Respond</a:t>
            </a:r>
            <a:r>
              <a:rPr lang="en-US" altLang="en-US" dirty="0"/>
              <a:t> - Is just hearing God’s word enough?  What is the mirror?</a:t>
            </a:r>
          </a:p>
          <a:p>
            <a:pPr lvl="1">
              <a:lnSpc>
                <a:spcPct val="85000"/>
              </a:lnSpc>
            </a:pPr>
            <a:r>
              <a:rPr lang="en-US" altLang="en-US" u="sng" dirty="0"/>
              <a:t>Resignation</a:t>
            </a:r>
            <a:r>
              <a:rPr lang="en-US" altLang="en-US" dirty="0"/>
              <a:t> - Are we under law today?  If so which one?</a:t>
            </a:r>
          </a:p>
          <a:p>
            <a:pPr lvl="1">
              <a:lnSpc>
                <a:spcPct val="85000"/>
              </a:lnSpc>
            </a:pPr>
            <a:r>
              <a:rPr lang="en-US" altLang="en-US" u="sng" dirty="0"/>
              <a:t>Resolve</a:t>
            </a:r>
            <a:r>
              <a:rPr lang="en-US" altLang="en-US" dirty="0"/>
              <a:t> - What is Pure and Undefiled Religion?</a:t>
            </a:r>
          </a:p>
          <a:p>
            <a:pPr lvl="1">
              <a:lnSpc>
                <a:spcPct val="90000"/>
              </a:lnSpc>
            </a:pPr>
            <a:endParaRPr lang="en-US" altLang="en-US" dirty="0"/>
          </a:p>
        </p:txBody>
      </p:sp>
    </p:spTree>
    <p:extLst>
      <p:ext uri="{BB962C8B-B14F-4D97-AF65-F5344CB8AC3E}">
        <p14:creationId xmlns:p14="http://schemas.microsoft.com/office/powerpoint/2010/main" val="1481641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1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1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19">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19">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1417E1B-7C67-46C4-8123-4B3BDF6B44C0}"/>
              </a:ext>
            </a:extLst>
          </p:cNvPr>
          <p:cNvSpPr>
            <a:spLocks noGrp="1" noChangeArrowheads="1"/>
          </p:cNvSpPr>
          <p:nvPr>
            <p:ph type="title"/>
          </p:nvPr>
        </p:nvSpPr>
        <p:spPr>
          <a:xfrm>
            <a:off x="2477085" y="136525"/>
            <a:ext cx="9438861" cy="1219200"/>
          </a:xfrm>
        </p:spPr>
        <p:txBody>
          <a:bodyPr>
            <a:normAutofit fontScale="90000"/>
          </a:bodyPr>
          <a:lstStyle/>
          <a:p>
            <a:pPr eaLnBrk="1" hangingPunct="1"/>
            <a:r>
              <a:rPr lang="en-US" altLang="en-US" b="1" dirty="0"/>
              <a:t>Lessons From Chapter One</a:t>
            </a:r>
            <a:br>
              <a:rPr lang="en-US" altLang="en-US" b="1" dirty="0"/>
            </a:br>
            <a:r>
              <a:rPr lang="en-US" altLang="en-US" b="1" u="sng" dirty="0"/>
              <a:t>Stand With Confidence</a:t>
            </a:r>
          </a:p>
        </p:txBody>
      </p:sp>
      <p:sp>
        <p:nvSpPr>
          <p:cNvPr id="19458" name="Rectangle 3">
            <a:extLst>
              <a:ext uri="{FF2B5EF4-FFF2-40B4-BE49-F238E27FC236}">
                <a16:creationId xmlns:a16="http://schemas.microsoft.com/office/drawing/2014/main" id="{644B7795-CCDE-4980-AFA7-EC1F57AA798F}"/>
              </a:ext>
            </a:extLst>
          </p:cNvPr>
          <p:cNvSpPr>
            <a:spLocks noGrp="1" noChangeArrowheads="1"/>
          </p:cNvSpPr>
          <p:nvPr>
            <p:ph idx="1"/>
          </p:nvPr>
        </p:nvSpPr>
        <p:spPr>
          <a:xfrm>
            <a:off x="689113" y="1355725"/>
            <a:ext cx="10959548" cy="4740275"/>
          </a:xfrm>
        </p:spPr>
        <p:txBody>
          <a:bodyPr>
            <a:normAutofit/>
          </a:bodyPr>
          <a:lstStyle/>
          <a:p>
            <a:pPr eaLnBrk="1" hangingPunct="1"/>
            <a:r>
              <a:rPr lang="en-US" altLang="en-US" b="1" u="sng" dirty="0"/>
              <a:t>Trials Are Joyous</a:t>
            </a:r>
          </a:p>
          <a:p>
            <a:pPr lvl="1" eaLnBrk="1" hangingPunct="1"/>
            <a:r>
              <a:rPr lang="en-US" altLang="en-US" sz="2800" dirty="0"/>
              <a:t>Perfection, Patience, Purify Faith, Humility, Crown of Life</a:t>
            </a:r>
          </a:p>
          <a:p>
            <a:pPr eaLnBrk="1" hangingPunct="1"/>
            <a:endParaRPr lang="en-US" altLang="en-US" b="1" dirty="0"/>
          </a:p>
          <a:p>
            <a:pPr eaLnBrk="1" hangingPunct="1"/>
            <a:r>
              <a:rPr lang="en-US" altLang="en-US" b="1" dirty="0"/>
              <a:t>Know - God only Gives what is Good</a:t>
            </a:r>
          </a:p>
          <a:p>
            <a:pPr eaLnBrk="1" hangingPunct="1"/>
            <a:endParaRPr lang="en-US" altLang="en-US" b="1" dirty="0"/>
          </a:p>
          <a:p>
            <a:pPr eaLnBrk="1" hangingPunct="1"/>
            <a:r>
              <a:rPr lang="en-US" altLang="en-US" b="1" dirty="0"/>
              <a:t>The Gospel Can Keep Your Souls Saved</a:t>
            </a:r>
          </a:p>
          <a:p>
            <a:pPr lvl="1" eaLnBrk="1" hangingPunct="1"/>
            <a:r>
              <a:rPr lang="en-US" altLang="en-US" sz="2800" dirty="0"/>
              <a:t>So be quick to listen to it</a:t>
            </a:r>
          </a:p>
          <a:p>
            <a:pPr eaLnBrk="1" hangingPunct="1"/>
            <a:endParaRPr lang="en-US" altLang="en-US" b="1" dirty="0"/>
          </a:p>
          <a:p>
            <a:pPr eaLnBrk="1" hangingPunct="1"/>
            <a:r>
              <a:rPr lang="en-US" altLang="en-US" b="1" dirty="0"/>
              <a:t>Be Doers of What You Hear (the word), and not Hearers Only.</a:t>
            </a:r>
          </a:p>
        </p:txBody>
      </p:sp>
      <p:sp>
        <p:nvSpPr>
          <p:cNvPr id="2" name="Footer Placeholder 1">
            <a:extLst>
              <a:ext uri="{FF2B5EF4-FFF2-40B4-BE49-F238E27FC236}">
                <a16:creationId xmlns:a16="http://schemas.microsoft.com/office/drawing/2014/main" id="{D788331E-8057-47FE-8A3D-56D7E975B192}"/>
              </a:ext>
            </a:extLst>
          </p:cNvPr>
          <p:cNvSpPr>
            <a:spLocks noGrp="1"/>
          </p:cNvSpPr>
          <p:nvPr>
            <p:ph type="ftr" sz="quarter" idx="11"/>
          </p:nvPr>
        </p:nvSpPr>
        <p:spPr/>
        <p:txBody>
          <a:bodyPr/>
          <a:lstStyle/>
          <a:p>
            <a:r>
              <a:rPr lang="en-US"/>
              <a:t>Embry Hills 2019 – The Book of James</a:t>
            </a:r>
          </a:p>
        </p:txBody>
      </p:sp>
      <p:sp>
        <p:nvSpPr>
          <p:cNvPr id="3" name="Slide Number Placeholder 2">
            <a:extLst>
              <a:ext uri="{FF2B5EF4-FFF2-40B4-BE49-F238E27FC236}">
                <a16:creationId xmlns:a16="http://schemas.microsoft.com/office/drawing/2014/main" id="{3FA7F095-0EF5-45F7-A6B1-FD1F7093558D}"/>
              </a:ext>
            </a:extLst>
          </p:cNvPr>
          <p:cNvSpPr>
            <a:spLocks noGrp="1"/>
          </p:cNvSpPr>
          <p:nvPr>
            <p:ph type="sldNum" sz="quarter" idx="12"/>
          </p:nvPr>
        </p:nvSpPr>
        <p:spPr/>
        <p:txBody>
          <a:bodyPr/>
          <a:lstStyle/>
          <a:p>
            <a:fld id="{114EC26A-8916-48A7-93C8-69DA113F22AC}" type="slidenum">
              <a:rPr lang="en-US" smtClean="0"/>
              <a:t>38</a:t>
            </a:fld>
            <a:endParaRPr lang="en-US"/>
          </a:p>
        </p:txBody>
      </p:sp>
      <p:sp>
        <p:nvSpPr>
          <p:cNvPr id="4" name="Date Placeholder 3">
            <a:extLst>
              <a:ext uri="{FF2B5EF4-FFF2-40B4-BE49-F238E27FC236}">
                <a16:creationId xmlns:a16="http://schemas.microsoft.com/office/drawing/2014/main" id="{AE22A249-082E-4538-89C9-DBC6D84E66E5}"/>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535949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61AAA2B-12C7-4FF3-87D7-6FC869094D4E}"/>
              </a:ext>
            </a:extLst>
          </p:cNvPr>
          <p:cNvSpPr>
            <a:spLocks noGrp="1" noChangeArrowheads="1"/>
          </p:cNvSpPr>
          <p:nvPr>
            <p:ph type="title"/>
          </p:nvPr>
        </p:nvSpPr>
        <p:spPr>
          <a:xfrm>
            <a:off x="2209800" y="304800"/>
            <a:ext cx="9518374" cy="1219200"/>
          </a:xfrm>
        </p:spPr>
        <p:txBody>
          <a:bodyPr>
            <a:normAutofit fontScale="90000"/>
          </a:bodyPr>
          <a:lstStyle/>
          <a:p>
            <a:pPr eaLnBrk="1" hangingPunct="1"/>
            <a:r>
              <a:rPr lang="en-US" altLang="en-US" b="1" dirty="0"/>
              <a:t>Lessons From Chapter Two</a:t>
            </a:r>
            <a:br>
              <a:rPr lang="en-US" altLang="en-US" b="1" dirty="0"/>
            </a:br>
            <a:r>
              <a:rPr lang="en-US" altLang="en-US" b="1" u="sng" dirty="0"/>
              <a:t>Stand With Compassion</a:t>
            </a:r>
          </a:p>
        </p:txBody>
      </p:sp>
      <p:sp>
        <p:nvSpPr>
          <p:cNvPr id="21506" name="Rectangle 3">
            <a:extLst>
              <a:ext uri="{FF2B5EF4-FFF2-40B4-BE49-F238E27FC236}">
                <a16:creationId xmlns:a16="http://schemas.microsoft.com/office/drawing/2014/main" id="{844AA867-C480-49A0-AF49-0870A43F70D4}"/>
              </a:ext>
            </a:extLst>
          </p:cNvPr>
          <p:cNvSpPr>
            <a:spLocks noGrp="1" noChangeArrowheads="1"/>
          </p:cNvSpPr>
          <p:nvPr>
            <p:ph idx="1"/>
          </p:nvPr>
        </p:nvSpPr>
        <p:spPr>
          <a:xfrm>
            <a:off x="728870" y="1676400"/>
            <a:ext cx="10668000" cy="5029200"/>
          </a:xfrm>
        </p:spPr>
        <p:txBody>
          <a:bodyPr>
            <a:normAutofit/>
          </a:bodyPr>
          <a:lstStyle/>
          <a:p>
            <a:pPr eaLnBrk="1" hangingPunct="1">
              <a:lnSpc>
                <a:spcPct val="90000"/>
              </a:lnSpc>
              <a:spcBef>
                <a:spcPct val="10000"/>
              </a:spcBef>
              <a:defRPr/>
            </a:pPr>
            <a:r>
              <a:rPr lang="en-US" altLang="en-US" dirty="0">
                <a:solidFill>
                  <a:schemeClr val="tx1"/>
                </a:solidFill>
              </a:rPr>
              <a:t>Showing Favoritism is Sinful</a:t>
            </a:r>
          </a:p>
          <a:p>
            <a:pPr eaLnBrk="1" hangingPunct="1">
              <a:lnSpc>
                <a:spcPct val="90000"/>
              </a:lnSpc>
              <a:spcBef>
                <a:spcPct val="10000"/>
              </a:spcBef>
              <a:defRPr/>
            </a:pPr>
            <a:r>
              <a:rPr lang="en-US" altLang="en-US" dirty="0">
                <a:solidFill>
                  <a:schemeClr val="tx1"/>
                </a:solidFill>
              </a:rPr>
              <a:t>In Doing God’s Word (Will), Our Attitude is Critical</a:t>
            </a:r>
          </a:p>
          <a:p>
            <a:pPr eaLnBrk="1" hangingPunct="1">
              <a:lnSpc>
                <a:spcPct val="90000"/>
              </a:lnSpc>
              <a:spcBef>
                <a:spcPct val="10000"/>
              </a:spcBef>
              <a:defRPr/>
            </a:pPr>
            <a:r>
              <a:rPr lang="en-US" altLang="en-US" dirty="0">
                <a:solidFill>
                  <a:schemeClr val="tx1"/>
                </a:solidFill>
              </a:rPr>
              <a:t>Love Your Neighbor - Royal Law</a:t>
            </a:r>
          </a:p>
          <a:p>
            <a:pPr eaLnBrk="1" hangingPunct="1">
              <a:lnSpc>
                <a:spcPct val="90000"/>
              </a:lnSpc>
              <a:spcBef>
                <a:spcPct val="10000"/>
              </a:spcBef>
              <a:defRPr/>
            </a:pPr>
            <a:r>
              <a:rPr lang="en-US" altLang="en-US" dirty="0">
                <a:solidFill>
                  <a:schemeClr val="tx1"/>
                </a:solidFill>
              </a:rPr>
              <a:t>Show Christ In Your Life</a:t>
            </a:r>
          </a:p>
          <a:p>
            <a:pPr eaLnBrk="1" hangingPunct="1">
              <a:lnSpc>
                <a:spcPct val="90000"/>
              </a:lnSpc>
              <a:spcBef>
                <a:spcPct val="10000"/>
              </a:spcBef>
              <a:defRPr/>
            </a:pPr>
            <a:r>
              <a:rPr lang="en-US" altLang="en-US" dirty="0">
                <a:solidFill>
                  <a:schemeClr val="tx1"/>
                </a:solidFill>
              </a:rPr>
              <a:t>Act As Though You Are About to Be Judged.</a:t>
            </a:r>
          </a:p>
          <a:p>
            <a:pPr eaLnBrk="1" hangingPunct="1">
              <a:lnSpc>
                <a:spcPct val="90000"/>
              </a:lnSpc>
              <a:spcBef>
                <a:spcPct val="10000"/>
              </a:spcBef>
              <a:defRPr/>
            </a:pPr>
            <a:r>
              <a:rPr lang="en-US" altLang="en-US" dirty="0">
                <a:solidFill>
                  <a:schemeClr val="tx1"/>
                </a:solidFill>
              </a:rPr>
              <a:t>Show Mercy to Get Mercy</a:t>
            </a:r>
          </a:p>
          <a:p>
            <a:pPr eaLnBrk="1" hangingPunct="1">
              <a:lnSpc>
                <a:spcPct val="90000"/>
              </a:lnSpc>
              <a:spcBef>
                <a:spcPct val="10000"/>
              </a:spcBef>
              <a:defRPr/>
            </a:pPr>
            <a:r>
              <a:rPr lang="en-US" altLang="en-US" dirty="0">
                <a:solidFill>
                  <a:schemeClr val="tx1"/>
                </a:solidFill>
              </a:rPr>
              <a:t>Faith and Works Are Inseparable (Action)</a:t>
            </a:r>
          </a:p>
          <a:p>
            <a:pPr eaLnBrk="1" hangingPunct="1">
              <a:lnSpc>
                <a:spcPct val="90000"/>
              </a:lnSpc>
              <a:spcBef>
                <a:spcPct val="10000"/>
              </a:spcBef>
              <a:defRPr/>
            </a:pPr>
            <a:r>
              <a:rPr lang="en-US" altLang="en-US" dirty="0">
                <a:solidFill>
                  <a:schemeClr val="tx1"/>
                </a:solidFill>
              </a:rPr>
              <a:t>Paul and James are in Harmony</a:t>
            </a:r>
          </a:p>
          <a:p>
            <a:pPr eaLnBrk="1" hangingPunct="1">
              <a:lnSpc>
                <a:spcPct val="90000"/>
              </a:lnSpc>
              <a:spcBef>
                <a:spcPct val="10000"/>
              </a:spcBef>
              <a:defRPr/>
            </a:pPr>
            <a:r>
              <a:rPr lang="en-US" altLang="en-US" dirty="0">
                <a:solidFill>
                  <a:schemeClr val="tx1"/>
                </a:solidFill>
              </a:rPr>
              <a:t>We Should Be God’s Friend - Sharing  Common Interests.</a:t>
            </a:r>
          </a:p>
        </p:txBody>
      </p:sp>
      <p:sp>
        <p:nvSpPr>
          <p:cNvPr id="2" name="Footer Placeholder 1">
            <a:extLst>
              <a:ext uri="{FF2B5EF4-FFF2-40B4-BE49-F238E27FC236}">
                <a16:creationId xmlns:a16="http://schemas.microsoft.com/office/drawing/2014/main" id="{5DF99929-8D6E-43DF-A148-8744526049DC}"/>
              </a:ext>
            </a:extLst>
          </p:cNvPr>
          <p:cNvSpPr>
            <a:spLocks noGrp="1"/>
          </p:cNvSpPr>
          <p:nvPr>
            <p:ph type="ftr" sz="quarter" idx="11"/>
          </p:nvPr>
        </p:nvSpPr>
        <p:spPr/>
        <p:txBody>
          <a:bodyPr/>
          <a:lstStyle/>
          <a:p>
            <a:r>
              <a:rPr lang="en-US"/>
              <a:t>Embry Hills 2019 – The Book of James</a:t>
            </a:r>
          </a:p>
        </p:txBody>
      </p:sp>
      <p:sp>
        <p:nvSpPr>
          <p:cNvPr id="3" name="Slide Number Placeholder 2">
            <a:extLst>
              <a:ext uri="{FF2B5EF4-FFF2-40B4-BE49-F238E27FC236}">
                <a16:creationId xmlns:a16="http://schemas.microsoft.com/office/drawing/2014/main" id="{E28975EB-3470-4E96-9CC9-FE33152E7B5D}"/>
              </a:ext>
            </a:extLst>
          </p:cNvPr>
          <p:cNvSpPr>
            <a:spLocks noGrp="1"/>
          </p:cNvSpPr>
          <p:nvPr>
            <p:ph type="sldNum" sz="quarter" idx="12"/>
          </p:nvPr>
        </p:nvSpPr>
        <p:spPr/>
        <p:txBody>
          <a:bodyPr/>
          <a:lstStyle/>
          <a:p>
            <a:fld id="{114EC26A-8916-48A7-93C8-69DA113F22AC}" type="slidenum">
              <a:rPr lang="en-US" smtClean="0"/>
              <a:t>39</a:t>
            </a:fld>
            <a:endParaRPr lang="en-US"/>
          </a:p>
        </p:txBody>
      </p:sp>
      <p:sp>
        <p:nvSpPr>
          <p:cNvPr id="4" name="Date Placeholder 3">
            <a:extLst>
              <a:ext uri="{FF2B5EF4-FFF2-40B4-BE49-F238E27FC236}">
                <a16:creationId xmlns:a16="http://schemas.microsoft.com/office/drawing/2014/main" id="{63C8BCEF-C754-4A45-B653-F0BA917BAE34}"/>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297766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61D8-3E40-4F40-816C-8EEABEB00175}"/>
              </a:ext>
            </a:extLst>
          </p:cNvPr>
          <p:cNvSpPr>
            <a:spLocks noGrp="1"/>
          </p:cNvSpPr>
          <p:nvPr>
            <p:ph type="title"/>
          </p:nvPr>
        </p:nvSpPr>
        <p:spPr>
          <a:xfrm>
            <a:off x="0" y="100082"/>
            <a:ext cx="12192000" cy="1325563"/>
          </a:xfrm>
        </p:spPr>
        <p:txBody>
          <a:bodyPr/>
          <a:lstStyle/>
          <a:p>
            <a:pPr algn="ctr"/>
            <a:r>
              <a:rPr lang="en-US" b="1" dirty="0"/>
              <a:t>HOW DO I DO THESE THINGS?</a:t>
            </a:r>
            <a:br>
              <a:rPr lang="en-US" b="1" dirty="0"/>
            </a:br>
            <a:r>
              <a:rPr lang="en-US" b="1" dirty="0"/>
              <a:t>Chapter 1</a:t>
            </a:r>
          </a:p>
        </p:txBody>
      </p:sp>
      <p:sp>
        <p:nvSpPr>
          <p:cNvPr id="3" name="Content Placeholder 2">
            <a:extLst>
              <a:ext uri="{FF2B5EF4-FFF2-40B4-BE49-F238E27FC236}">
                <a16:creationId xmlns:a16="http://schemas.microsoft.com/office/drawing/2014/main" id="{0726B152-77FA-47B3-ADCD-5E923F8BB053}"/>
              </a:ext>
            </a:extLst>
          </p:cNvPr>
          <p:cNvSpPr>
            <a:spLocks noGrp="1"/>
          </p:cNvSpPr>
          <p:nvPr>
            <p:ph idx="1"/>
          </p:nvPr>
        </p:nvSpPr>
        <p:spPr>
          <a:xfrm>
            <a:off x="384313" y="1603512"/>
            <a:ext cx="11807686" cy="4359275"/>
          </a:xfrm>
        </p:spPr>
        <p:txBody>
          <a:bodyPr>
            <a:normAutofit/>
          </a:bodyPr>
          <a:lstStyle/>
          <a:p>
            <a:pPr marL="0" lvl="0" indent="0">
              <a:buNone/>
            </a:pPr>
            <a:r>
              <a:rPr lang="en-US" dirty="0">
                <a:solidFill>
                  <a:schemeClr val="tx1"/>
                </a:solidFill>
              </a:rPr>
              <a:t>Be Perfect			</a:t>
            </a:r>
            <a:r>
              <a:rPr lang="en-US" sz="2000" dirty="0">
                <a:solidFill>
                  <a:schemeClr val="tx1"/>
                </a:solidFill>
              </a:rPr>
              <a:t>James 1:2-24		Trials Produce Perfection</a:t>
            </a:r>
          </a:p>
          <a:p>
            <a:pPr marL="0" lvl="0" indent="0">
              <a:buNone/>
            </a:pPr>
            <a:r>
              <a:rPr lang="en-US" dirty="0">
                <a:solidFill>
                  <a:schemeClr val="tx1"/>
                </a:solidFill>
              </a:rPr>
              <a:t>Wisdom – Ask in Faith	</a:t>
            </a:r>
            <a:r>
              <a:rPr lang="en-US" sz="2000" dirty="0">
                <a:solidFill>
                  <a:schemeClr val="tx1"/>
                </a:solidFill>
              </a:rPr>
              <a:t>James 1:5-8		How to Deal with Trials</a:t>
            </a:r>
          </a:p>
          <a:p>
            <a:pPr marL="0" lvl="0" indent="0">
              <a:buNone/>
            </a:pPr>
            <a:r>
              <a:rPr lang="en-US" dirty="0">
                <a:solidFill>
                  <a:schemeClr val="tx1"/>
                </a:solidFill>
              </a:rPr>
              <a:t>Trust in God			</a:t>
            </a:r>
            <a:r>
              <a:rPr lang="en-US" sz="2000" dirty="0">
                <a:solidFill>
                  <a:schemeClr val="tx1"/>
                </a:solidFill>
              </a:rPr>
              <a:t>James 1:9-11		What Lasts?</a:t>
            </a:r>
          </a:p>
          <a:p>
            <a:pPr marL="0" lvl="0" indent="0">
              <a:buNone/>
            </a:pPr>
            <a:r>
              <a:rPr lang="en-US" dirty="0">
                <a:solidFill>
                  <a:schemeClr val="tx1"/>
                </a:solidFill>
              </a:rPr>
              <a:t>Good &amp; Perfect Gifts	</a:t>
            </a:r>
            <a:r>
              <a:rPr lang="en-US" sz="2000" dirty="0">
                <a:solidFill>
                  <a:schemeClr val="tx1"/>
                </a:solidFill>
              </a:rPr>
              <a:t>James 1:12-18		Be First Fruits in Jesus</a:t>
            </a:r>
          </a:p>
          <a:p>
            <a:pPr marL="0" lvl="0" indent="0">
              <a:buNone/>
            </a:pPr>
            <a:r>
              <a:rPr lang="en-US" dirty="0">
                <a:solidFill>
                  <a:schemeClr val="tx1"/>
                </a:solidFill>
              </a:rPr>
              <a:t>DO God’s Word		</a:t>
            </a:r>
            <a:r>
              <a:rPr lang="en-US" sz="2000" dirty="0">
                <a:solidFill>
                  <a:schemeClr val="tx1"/>
                </a:solidFill>
              </a:rPr>
              <a:t>James 1:19-27		Speak with Love</a:t>
            </a:r>
          </a:p>
          <a:p>
            <a:pPr marL="0" indent="0">
              <a:buNone/>
            </a:pPr>
            <a:r>
              <a:rPr lang="en-US" dirty="0">
                <a:solidFill>
                  <a:schemeClr val="tx1"/>
                </a:solidFill>
              </a:rPr>
              <a:t>							</a:t>
            </a:r>
            <a:r>
              <a:rPr lang="en-US" sz="2000" dirty="0">
                <a:solidFill>
                  <a:schemeClr val="tx1"/>
                </a:solidFill>
              </a:rPr>
              <a:t>Serve the Poor</a:t>
            </a:r>
          </a:p>
          <a:p>
            <a:pPr marL="0" indent="0">
              <a:buNone/>
            </a:pPr>
            <a:r>
              <a:rPr lang="en-US" sz="2000" dirty="0">
                <a:solidFill>
                  <a:schemeClr val="tx1"/>
                </a:solidFill>
              </a:rPr>
              <a:t>							Be Wholly Devoted to God</a:t>
            </a:r>
          </a:p>
          <a:p>
            <a:endParaRPr lang="en-US" dirty="0"/>
          </a:p>
        </p:txBody>
      </p:sp>
      <p:sp>
        <p:nvSpPr>
          <p:cNvPr id="4" name="Footer Placeholder 3">
            <a:extLst>
              <a:ext uri="{FF2B5EF4-FFF2-40B4-BE49-F238E27FC236}">
                <a16:creationId xmlns:a16="http://schemas.microsoft.com/office/drawing/2014/main" id="{4110566D-AA79-4340-AB97-D8BC67246057}"/>
              </a:ext>
            </a:extLst>
          </p:cNvPr>
          <p:cNvSpPr>
            <a:spLocks noGrp="1"/>
          </p:cNvSpPr>
          <p:nvPr>
            <p:ph type="ftr" sz="quarter" idx="11"/>
          </p:nvPr>
        </p:nvSpPr>
        <p:spPr/>
        <p:txBody>
          <a:bodyPr/>
          <a:lstStyle/>
          <a:p>
            <a:r>
              <a:rPr lang="en-US"/>
              <a:t>Embry Hills 2019 – The Book of James</a:t>
            </a:r>
          </a:p>
        </p:txBody>
      </p:sp>
      <p:sp>
        <p:nvSpPr>
          <p:cNvPr id="5" name="Slide Number Placeholder 4">
            <a:extLst>
              <a:ext uri="{FF2B5EF4-FFF2-40B4-BE49-F238E27FC236}">
                <a16:creationId xmlns:a16="http://schemas.microsoft.com/office/drawing/2014/main" id="{B9DA4EB2-0ECC-4C7E-AD66-DF86D8B52381}"/>
              </a:ext>
            </a:extLst>
          </p:cNvPr>
          <p:cNvSpPr>
            <a:spLocks noGrp="1"/>
          </p:cNvSpPr>
          <p:nvPr>
            <p:ph type="sldNum" sz="quarter" idx="12"/>
          </p:nvPr>
        </p:nvSpPr>
        <p:spPr/>
        <p:txBody>
          <a:bodyPr/>
          <a:lstStyle/>
          <a:p>
            <a:fld id="{114EC26A-8916-48A7-93C8-69DA113F22AC}" type="slidenum">
              <a:rPr lang="en-US" smtClean="0"/>
              <a:t>4</a:t>
            </a:fld>
            <a:endParaRPr lang="en-US"/>
          </a:p>
        </p:txBody>
      </p:sp>
      <p:sp>
        <p:nvSpPr>
          <p:cNvPr id="6" name="Date Placeholder 5">
            <a:extLst>
              <a:ext uri="{FF2B5EF4-FFF2-40B4-BE49-F238E27FC236}">
                <a16:creationId xmlns:a16="http://schemas.microsoft.com/office/drawing/2014/main" id="{A2FD796B-01DA-4F7C-93DB-ADCE894F5B95}"/>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2301084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F1A10877-B151-4D49-957F-085A1B9B7D70}"/>
              </a:ext>
            </a:extLst>
          </p:cNvPr>
          <p:cNvSpPr>
            <a:spLocks noGrp="1" noChangeArrowheads="1"/>
          </p:cNvSpPr>
          <p:nvPr>
            <p:ph type="title"/>
          </p:nvPr>
        </p:nvSpPr>
        <p:spPr>
          <a:xfrm>
            <a:off x="278294" y="228600"/>
            <a:ext cx="11423375" cy="1371600"/>
          </a:xfrm>
        </p:spPr>
        <p:txBody>
          <a:bodyPr>
            <a:normAutofit/>
          </a:bodyPr>
          <a:lstStyle/>
          <a:p>
            <a:pPr eaLnBrk="1" hangingPunct="1"/>
            <a:r>
              <a:rPr lang="en-US" altLang="en-US" b="1" dirty="0"/>
              <a:t>Lessons From Chapter Three</a:t>
            </a:r>
            <a:br>
              <a:rPr lang="en-US" altLang="en-US" b="1" dirty="0"/>
            </a:br>
            <a:r>
              <a:rPr lang="en-US" altLang="en-US" b="1" u="sng" dirty="0"/>
              <a:t>Speak With Care</a:t>
            </a:r>
          </a:p>
        </p:txBody>
      </p:sp>
      <p:sp>
        <p:nvSpPr>
          <p:cNvPr id="23554" name="Rectangle 3">
            <a:extLst>
              <a:ext uri="{FF2B5EF4-FFF2-40B4-BE49-F238E27FC236}">
                <a16:creationId xmlns:a16="http://schemas.microsoft.com/office/drawing/2014/main" id="{89A051CF-D28C-4254-9760-D3A2243C4FCC}"/>
              </a:ext>
            </a:extLst>
          </p:cNvPr>
          <p:cNvSpPr>
            <a:spLocks noGrp="1" noChangeArrowheads="1"/>
          </p:cNvSpPr>
          <p:nvPr>
            <p:ph idx="1"/>
          </p:nvPr>
        </p:nvSpPr>
        <p:spPr>
          <a:xfrm>
            <a:off x="397565" y="1752600"/>
            <a:ext cx="11423374" cy="4876800"/>
          </a:xfrm>
        </p:spPr>
        <p:txBody>
          <a:bodyPr>
            <a:normAutofit/>
          </a:bodyPr>
          <a:lstStyle/>
          <a:p>
            <a:pPr eaLnBrk="1" hangingPunct="1"/>
            <a:r>
              <a:rPr lang="en-US" altLang="en-US" sz="2400" dirty="0"/>
              <a:t>Those That Teach Have A Stricter Judgment</a:t>
            </a:r>
          </a:p>
          <a:p>
            <a:pPr eaLnBrk="1" hangingPunct="1"/>
            <a:r>
              <a:rPr lang="en-US" altLang="en-US" sz="2400" dirty="0"/>
              <a:t>Your Motives Should Be Pure - Desire to save souls</a:t>
            </a:r>
          </a:p>
          <a:p>
            <a:pPr eaLnBrk="1" hangingPunct="1"/>
            <a:r>
              <a:rPr lang="en-US" altLang="en-US" sz="2400" dirty="0"/>
              <a:t>Need to Learn to Control Tongues (Heart Control)</a:t>
            </a:r>
          </a:p>
          <a:p>
            <a:pPr eaLnBrk="1" hangingPunct="1"/>
            <a:r>
              <a:rPr lang="en-US" altLang="en-US" sz="2400" dirty="0"/>
              <a:t>Why? - The Destructive Power of the Tongue</a:t>
            </a:r>
          </a:p>
          <a:p>
            <a:pPr lvl="1" eaLnBrk="1" hangingPunct="1"/>
            <a:r>
              <a:rPr lang="en-US" altLang="en-US" sz="2000" dirty="0"/>
              <a:t>The Fires we start originate in Hell</a:t>
            </a:r>
          </a:p>
          <a:p>
            <a:pPr eaLnBrk="1" hangingPunct="1"/>
            <a:r>
              <a:rPr lang="en-US" altLang="en-US" sz="2400" u="sng" dirty="0"/>
              <a:t>We</a:t>
            </a:r>
            <a:r>
              <a:rPr lang="en-US" altLang="en-US" sz="2400" dirty="0"/>
              <a:t> Can Never Fully Control Our Tongues</a:t>
            </a:r>
          </a:p>
          <a:p>
            <a:pPr lvl="1" eaLnBrk="1" hangingPunct="1"/>
            <a:r>
              <a:rPr lang="en-US" altLang="en-US" sz="2000" dirty="0"/>
              <a:t>Must Ask for God’s Help and Set a Constant Watch Over It</a:t>
            </a:r>
          </a:p>
          <a:p>
            <a:pPr eaLnBrk="1" hangingPunct="1"/>
            <a:r>
              <a:rPr lang="en-US" altLang="en-US" sz="2400" dirty="0"/>
              <a:t>Mis-Use of the Tongue is Contradictory and Absurd</a:t>
            </a:r>
          </a:p>
          <a:p>
            <a:pPr lvl="1" eaLnBrk="1" hangingPunct="1"/>
            <a:r>
              <a:rPr lang="en-US" altLang="en-US" sz="2000" dirty="0"/>
              <a:t>Bless God and Curse Men - “Ought not to be so”</a:t>
            </a:r>
          </a:p>
          <a:p>
            <a:pPr eaLnBrk="1" hangingPunct="1"/>
            <a:r>
              <a:rPr lang="en-US" altLang="en-US" sz="2400" dirty="0"/>
              <a:t>Practice What You Preach</a:t>
            </a:r>
          </a:p>
          <a:p>
            <a:pPr eaLnBrk="1" hangingPunct="1"/>
            <a:r>
              <a:rPr lang="en-US" altLang="en-US" sz="2400" dirty="0"/>
              <a:t>Pursue Wisdom From Above</a:t>
            </a:r>
          </a:p>
          <a:p>
            <a:pPr eaLnBrk="1" hangingPunct="1"/>
            <a:endParaRPr lang="en-US" altLang="en-US" dirty="0"/>
          </a:p>
        </p:txBody>
      </p:sp>
      <p:sp>
        <p:nvSpPr>
          <p:cNvPr id="2" name="Footer Placeholder 1">
            <a:extLst>
              <a:ext uri="{FF2B5EF4-FFF2-40B4-BE49-F238E27FC236}">
                <a16:creationId xmlns:a16="http://schemas.microsoft.com/office/drawing/2014/main" id="{DCB4F50B-D54C-40F5-8A46-7B6D04794D01}"/>
              </a:ext>
            </a:extLst>
          </p:cNvPr>
          <p:cNvSpPr>
            <a:spLocks noGrp="1"/>
          </p:cNvSpPr>
          <p:nvPr>
            <p:ph type="ftr" sz="quarter" idx="11"/>
          </p:nvPr>
        </p:nvSpPr>
        <p:spPr/>
        <p:txBody>
          <a:bodyPr/>
          <a:lstStyle/>
          <a:p>
            <a:r>
              <a:rPr lang="en-US"/>
              <a:t>Embry Hills 2019 – The Book of James</a:t>
            </a:r>
          </a:p>
        </p:txBody>
      </p:sp>
      <p:sp>
        <p:nvSpPr>
          <p:cNvPr id="3" name="Slide Number Placeholder 2">
            <a:extLst>
              <a:ext uri="{FF2B5EF4-FFF2-40B4-BE49-F238E27FC236}">
                <a16:creationId xmlns:a16="http://schemas.microsoft.com/office/drawing/2014/main" id="{0A085264-5D5E-445C-840D-ECBE7A9B732B}"/>
              </a:ext>
            </a:extLst>
          </p:cNvPr>
          <p:cNvSpPr>
            <a:spLocks noGrp="1"/>
          </p:cNvSpPr>
          <p:nvPr>
            <p:ph type="sldNum" sz="quarter" idx="12"/>
          </p:nvPr>
        </p:nvSpPr>
        <p:spPr/>
        <p:txBody>
          <a:bodyPr/>
          <a:lstStyle/>
          <a:p>
            <a:fld id="{114EC26A-8916-48A7-93C8-69DA113F22AC}" type="slidenum">
              <a:rPr lang="en-US" smtClean="0"/>
              <a:t>40</a:t>
            </a:fld>
            <a:endParaRPr lang="en-US"/>
          </a:p>
        </p:txBody>
      </p:sp>
      <p:sp>
        <p:nvSpPr>
          <p:cNvPr id="4" name="Date Placeholder 3">
            <a:extLst>
              <a:ext uri="{FF2B5EF4-FFF2-40B4-BE49-F238E27FC236}">
                <a16:creationId xmlns:a16="http://schemas.microsoft.com/office/drawing/2014/main" id="{594DBBD6-1C12-41D1-96AE-193B572B9523}"/>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387017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185A754C-BC30-4552-8A9F-F091E7CAB8EB}"/>
              </a:ext>
            </a:extLst>
          </p:cNvPr>
          <p:cNvSpPr>
            <a:spLocks noGrp="1" noChangeArrowheads="1"/>
          </p:cNvSpPr>
          <p:nvPr>
            <p:ph type="title"/>
          </p:nvPr>
        </p:nvSpPr>
        <p:spPr>
          <a:xfrm>
            <a:off x="2209800" y="304800"/>
            <a:ext cx="9836426" cy="1143000"/>
          </a:xfrm>
        </p:spPr>
        <p:txBody>
          <a:bodyPr>
            <a:normAutofit/>
          </a:bodyPr>
          <a:lstStyle/>
          <a:p>
            <a:pPr eaLnBrk="1" hangingPunct="1"/>
            <a:r>
              <a:rPr lang="en-US" altLang="en-US" b="1" u="sng" dirty="0"/>
              <a:t>LESSONS FROM CHAP 4:1-6</a:t>
            </a:r>
          </a:p>
        </p:txBody>
      </p:sp>
      <p:sp>
        <p:nvSpPr>
          <p:cNvPr id="25602" name="Rectangle 3">
            <a:extLst>
              <a:ext uri="{FF2B5EF4-FFF2-40B4-BE49-F238E27FC236}">
                <a16:creationId xmlns:a16="http://schemas.microsoft.com/office/drawing/2014/main" id="{11FAD384-EC3C-4385-974D-93554CFF0DDB}"/>
              </a:ext>
            </a:extLst>
          </p:cNvPr>
          <p:cNvSpPr>
            <a:spLocks noGrp="1" noChangeArrowheads="1"/>
          </p:cNvSpPr>
          <p:nvPr>
            <p:ph idx="1"/>
          </p:nvPr>
        </p:nvSpPr>
        <p:spPr>
          <a:xfrm>
            <a:off x="1981200" y="1600200"/>
            <a:ext cx="8229600" cy="4495800"/>
          </a:xfrm>
        </p:spPr>
        <p:txBody>
          <a:bodyPr/>
          <a:lstStyle/>
          <a:p>
            <a:pPr eaLnBrk="1" hangingPunct="1"/>
            <a:r>
              <a:rPr lang="en-US" altLang="en-US" sz="2400"/>
              <a:t>Conflicts within us and among us come from our own pleasures and desires</a:t>
            </a:r>
          </a:p>
          <a:p>
            <a:pPr eaLnBrk="1" hangingPunct="1"/>
            <a:r>
              <a:rPr lang="en-US" altLang="en-US" sz="2400"/>
              <a:t>What we desire (earthly) will never be obtained.</a:t>
            </a:r>
          </a:p>
          <a:p>
            <a:pPr eaLnBrk="1" hangingPunct="1"/>
            <a:r>
              <a:rPr lang="en-US" altLang="en-US" sz="2400"/>
              <a:t>Do we seek to satisfy God’s will or our own?</a:t>
            </a:r>
          </a:p>
          <a:p>
            <a:pPr eaLnBrk="1" hangingPunct="1"/>
            <a:r>
              <a:rPr lang="en-US" altLang="en-US" sz="2400"/>
              <a:t>To receive we must ask – according to God’s will.</a:t>
            </a:r>
          </a:p>
          <a:p>
            <a:pPr eaLnBrk="1" hangingPunct="1"/>
            <a:r>
              <a:rPr lang="en-US" altLang="en-US" sz="2400"/>
              <a:t>Serve God and Keep His commandments</a:t>
            </a:r>
          </a:p>
          <a:p>
            <a:pPr eaLnBrk="1" hangingPunct="1"/>
            <a:r>
              <a:rPr lang="en-US" altLang="en-US" sz="2400"/>
              <a:t>Be a Friend of God (and not of this world)</a:t>
            </a:r>
          </a:p>
          <a:p>
            <a:pPr eaLnBrk="1" hangingPunct="1"/>
            <a:r>
              <a:rPr lang="en-US" altLang="en-US" sz="2400"/>
              <a:t>God opposes the proud – Grace to the humble</a:t>
            </a:r>
          </a:p>
          <a:p>
            <a:pPr eaLnBrk="1" hangingPunct="1"/>
            <a:endParaRPr lang="en-US" altLang="en-US" sz="2400"/>
          </a:p>
        </p:txBody>
      </p:sp>
      <p:sp>
        <p:nvSpPr>
          <p:cNvPr id="2" name="Footer Placeholder 1">
            <a:extLst>
              <a:ext uri="{FF2B5EF4-FFF2-40B4-BE49-F238E27FC236}">
                <a16:creationId xmlns:a16="http://schemas.microsoft.com/office/drawing/2014/main" id="{39741708-0DEC-4EC2-811B-0D4C26972A7A}"/>
              </a:ext>
            </a:extLst>
          </p:cNvPr>
          <p:cNvSpPr>
            <a:spLocks noGrp="1"/>
          </p:cNvSpPr>
          <p:nvPr>
            <p:ph type="ftr" sz="quarter" idx="11"/>
          </p:nvPr>
        </p:nvSpPr>
        <p:spPr/>
        <p:txBody>
          <a:bodyPr/>
          <a:lstStyle/>
          <a:p>
            <a:r>
              <a:rPr lang="en-US"/>
              <a:t>Embry Hills 2019 – The Book of James</a:t>
            </a:r>
          </a:p>
        </p:txBody>
      </p:sp>
      <p:sp>
        <p:nvSpPr>
          <p:cNvPr id="3" name="Slide Number Placeholder 2">
            <a:extLst>
              <a:ext uri="{FF2B5EF4-FFF2-40B4-BE49-F238E27FC236}">
                <a16:creationId xmlns:a16="http://schemas.microsoft.com/office/drawing/2014/main" id="{8D02857E-E515-4639-9698-0973C53D79CD}"/>
              </a:ext>
            </a:extLst>
          </p:cNvPr>
          <p:cNvSpPr>
            <a:spLocks noGrp="1"/>
          </p:cNvSpPr>
          <p:nvPr>
            <p:ph type="sldNum" sz="quarter" idx="12"/>
          </p:nvPr>
        </p:nvSpPr>
        <p:spPr/>
        <p:txBody>
          <a:bodyPr/>
          <a:lstStyle/>
          <a:p>
            <a:fld id="{114EC26A-8916-48A7-93C8-69DA113F22AC}" type="slidenum">
              <a:rPr lang="en-US" smtClean="0"/>
              <a:t>41</a:t>
            </a:fld>
            <a:endParaRPr lang="en-US"/>
          </a:p>
        </p:txBody>
      </p:sp>
      <p:sp>
        <p:nvSpPr>
          <p:cNvPr id="4" name="Date Placeholder 3">
            <a:extLst>
              <a:ext uri="{FF2B5EF4-FFF2-40B4-BE49-F238E27FC236}">
                <a16:creationId xmlns:a16="http://schemas.microsoft.com/office/drawing/2014/main" id="{054516AB-4669-407C-BE2C-1773DB1EBB5D}"/>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280934098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2BD69305-7237-4EB3-A1B7-7C6298F24427}"/>
              </a:ext>
            </a:extLst>
          </p:cNvPr>
          <p:cNvSpPr>
            <a:spLocks noGrp="1" noChangeArrowheads="1"/>
          </p:cNvSpPr>
          <p:nvPr>
            <p:ph type="title"/>
          </p:nvPr>
        </p:nvSpPr>
        <p:spPr/>
        <p:txBody>
          <a:bodyPr/>
          <a:lstStyle/>
          <a:p>
            <a:pPr eaLnBrk="1" hangingPunct="1"/>
            <a:r>
              <a:rPr lang="en-US" altLang="en-US" b="1" u="sng" dirty="0"/>
              <a:t>LESSONS FROM CHAP 4:7- 12</a:t>
            </a:r>
          </a:p>
        </p:txBody>
      </p:sp>
      <p:sp>
        <p:nvSpPr>
          <p:cNvPr id="27650" name="Rectangle 3">
            <a:extLst>
              <a:ext uri="{FF2B5EF4-FFF2-40B4-BE49-F238E27FC236}">
                <a16:creationId xmlns:a16="http://schemas.microsoft.com/office/drawing/2014/main" id="{1A9C844E-B24C-4EAE-B411-1CE1B34FA909}"/>
              </a:ext>
            </a:extLst>
          </p:cNvPr>
          <p:cNvSpPr>
            <a:spLocks noGrp="1" noChangeArrowheads="1"/>
          </p:cNvSpPr>
          <p:nvPr>
            <p:ph idx="1"/>
          </p:nvPr>
        </p:nvSpPr>
        <p:spPr>
          <a:xfrm>
            <a:off x="1669774" y="1961321"/>
            <a:ext cx="8136835" cy="4215641"/>
          </a:xfrm>
        </p:spPr>
        <p:txBody>
          <a:bodyPr/>
          <a:lstStyle/>
          <a:p>
            <a:pPr eaLnBrk="1" hangingPunct="1"/>
            <a:r>
              <a:rPr lang="en-US" altLang="en-US" dirty="0"/>
              <a:t>The Ten Commandments of James</a:t>
            </a:r>
          </a:p>
          <a:p>
            <a:pPr eaLnBrk="1" hangingPunct="1"/>
            <a:r>
              <a:rPr lang="en-US" altLang="en-US" dirty="0"/>
              <a:t>How Do we Speak Evil?</a:t>
            </a:r>
          </a:p>
          <a:p>
            <a:pPr eaLnBrk="1" hangingPunct="1"/>
            <a:r>
              <a:rPr lang="en-US" altLang="en-US" dirty="0"/>
              <a:t>If there is Evil speaking – There is evil hearing.</a:t>
            </a:r>
          </a:p>
          <a:p>
            <a:pPr eaLnBrk="1" hangingPunct="1"/>
            <a:r>
              <a:rPr lang="en-US" altLang="en-US" dirty="0"/>
              <a:t>You Can Not Know someone’s motives</a:t>
            </a:r>
          </a:p>
          <a:p>
            <a:pPr eaLnBrk="1" hangingPunct="1"/>
            <a:r>
              <a:rPr lang="en-US" altLang="en-US" dirty="0"/>
              <a:t>Who are we to judge others now?</a:t>
            </a:r>
          </a:p>
        </p:txBody>
      </p:sp>
      <p:sp>
        <p:nvSpPr>
          <p:cNvPr id="2" name="Footer Placeholder 1">
            <a:extLst>
              <a:ext uri="{FF2B5EF4-FFF2-40B4-BE49-F238E27FC236}">
                <a16:creationId xmlns:a16="http://schemas.microsoft.com/office/drawing/2014/main" id="{0703BC3C-AC90-4682-996C-6F3BBAA3254E}"/>
              </a:ext>
            </a:extLst>
          </p:cNvPr>
          <p:cNvSpPr>
            <a:spLocks noGrp="1"/>
          </p:cNvSpPr>
          <p:nvPr>
            <p:ph type="ftr" sz="quarter" idx="11"/>
          </p:nvPr>
        </p:nvSpPr>
        <p:spPr/>
        <p:txBody>
          <a:bodyPr/>
          <a:lstStyle/>
          <a:p>
            <a:r>
              <a:rPr lang="en-US"/>
              <a:t>Embry Hills 2019 – The Book of James</a:t>
            </a:r>
          </a:p>
        </p:txBody>
      </p:sp>
      <p:sp>
        <p:nvSpPr>
          <p:cNvPr id="3" name="Slide Number Placeholder 2">
            <a:extLst>
              <a:ext uri="{FF2B5EF4-FFF2-40B4-BE49-F238E27FC236}">
                <a16:creationId xmlns:a16="http://schemas.microsoft.com/office/drawing/2014/main" id="{9858B19A-8AC6-4923-8AB5-553DE200B92E}"/>
              </a:ext>
            </a:extLst>
          </p:cNvPr>
          <p:cNvSpPr>
            <a:spLocks noGrp="1"/>
          </p:cNvSpPr>
          <p:nvPr>
            <p:ph type="sldNum" sz="quarter" idx="12"/>
          </p:nvPr>
        </p:nvSpPr>
        <p:spPr/>
        <p:txBody>
          <a:bodyPr/>
          <a:lstStyle/>
          <a:p>
            <a:fld id="{114EC26A-8916-48A7-93C8-69DA113F22AC}" type="slidenum">
              <a:rPr lang="en-US" smtClean="0"/>
              <a:t>42</a:t>
            </a:fld>
            <a:endParaRPr lang="en-US"/>
          </a:p>
        </p:txBody>
      </p:sp>
      <p:sp>
        <p:nvSpPr>
          <p:cNvPr id="4" name="Date Placeholder 3">
            <a:extLst>
              <a:ext uri="{FF2B5EF4-FFF2-40B4-BE49-F238E27FC236}">
                <a16:creationId xmlns:a16="http://schemas.microsoft.com/office/drawing/2014/main" id="{DF2C4D5E-ECF5-485A-8054-50DF56F424F1}"/>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20936054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996DA6C-FFA9-4627-BF20-B858E5AE51E6}"/>
              </a:ext>
            </a:extLst>
          </p:cNvPr>
          <p:cNvSpPr>
            <a:spLocks noGrp="1" noChangeArrowheads="1"/>
          </p:cNvSpPr>
          <p:nvPr>
            <p:ph type="title"/>
          </p:nvPr>
        </p:nvSpPr>
        <p:spPr>
          <a:xfrm>
            <a:off x="2209800" y="228600"/>
            <a:ext cx="9544878" cy="1371600"/>
          </a:xfrm>
        </p:spPr>
        <p:txBody>
          <a:bodyPr/>
          <a:lstStyle/>
          <a:p>
            <a:pPr eaLnBrk="1" hangingPunct="1"/>
            <a:r>
              <a:rPr lang="en-US" altLang="en-US" b="1" dirty="0"/>
              <a:t>James 4 Summary</a:t>
            </a:r>
            <a:br>
              <a:rPr lang="en-US" altLang="en-US" b="1" dirty="0"/>
            </a:br>
            <a:r>
              <a:rPr lang="en-US" altLang="en-US" b="1" u="sng" dirty="0"/>
              <a:t>Submit with Contrition</a:t>
            </a:r>
          </a:p>
        </p:txBody>
      </p:sp>
      <p:sp>
        <p:nvSpPr>
          <p:cNvPr id="29698" name="Rectangle 3">
            <a:extLst>
              <a:ext uri="{FF2B5EF4-FFF2-40B4-BE49-F238E27FC236}">
                <a16:creationId xmlns:a16="http://schemas.microsoft.com/office/drawing/2014/main" id="{DE5F5725-B087-4445-BCED-252CAFF5566F}"/>
              </a:ext>
            </a:extLst>
          </p:cNvPr>
          <p:cNvSpPr>
            <a:spLocks noGrp="1" noChangeArrowheads="1"/>
          </p:cNvSpPr>
          <p:nvPr>
            <p:ph idx="1"/>
          </p:nvPr>
        </p:nvSpPr>
        <p:spPr>
          <a:xfrm>
            <a:off x="901148" y="1752600"/>
            <a:ext cx="10853530" cy="4724400"/>
          </a:xfrm>
        </p:spPr>
        <p:txBody>
          <a:bodyPr>
            <a:normAutofit/>
          </a:bodyPr>
          <a:lstStyle/>
          <a:p>
            <a:pPr eaLnBrk="1" hangingPunct="1"/>
            <a:r>
              <a:rPr lang="en-US" altLang="en-US" b="1" u="sng" dirty="0"/>
              <a:t>What Is The Source Of Contentions?</a:t>
            </a:r>
          </a:p>
          <a:p>
            <a:pPr lvl="1" eaLnBrk="1" hangingPunct="1"/>
            <a:r>
              <a:rPr lang="en-US" altLang="en-US" sz="2800" dirty="0"/>
              <a:t>Our Own Selfish Desires For Pleasure &amp; Power</a:t>
            </a:r>
          </a:p>
          <a:p>
            <a:pPr eaLnBrk="1" hangingPunct="1"/>
            <a:r>
              <a:rPr lang="en-US" altLang="en-US" b="1" u="sng" dirty="0"/>
              <a:t>What Is The Result?</a:t>
            </a:r>
          </a:p>
          <a:p>
            <a:pPr lvl="1" eaLnBrk="1" hangingPunct="1"/>
            <a:r>
              <a:rPr lang="en-US" altLang="en-US" sz="2800" dirty="0"/>
              <a:t>Our Prayers Are Selfish</a:t>
            </a:r>
          </a:p>
          <a:p>
            <a:pPr lvl="1" eaLnBrk="1" hangingPunct="1"/>
            <a:r>
              <a:rPr lang="en-US" altLang="en-US" sz="2800" dirty="0"/>
              <a:t>Our Prayers Are Fruitless</a:t>
            </a:r>
          </a:p>
          <a:p>
            <a:pPr lvl="1" eaLnBrk="1" hangingPunct="1"/>
            <a:r>
              <a:rPr lang="en-US" altLang="en-US" sz="2800" dirty="0"/>
              <a:t>We Become Adulterers (Unfaithful)</a:t>
            </a:r>
          </a:p>
          <a:p>
            <a:pPr lvl="1" eaLnBrk="1" hangingPunct="1"/>
            <a:r>
              <a:rPr lang="en-US" altLang="en-US" sz="2800" dirty="0"/>
              <a:t>We Become an Enemy of God (Friend of World)</a:t>
            </a:r>
          </a:p>
        </p:txBody>
      </p:sp>
      <p:sp>
        <p:nvSpPr>
          <p:cNvPr id="2" name="Footer Placeholder 1">
            <a:extLst>
              <a:ext uri="{FF2B5EF4-FFF2-40B4-BE49-F238E27FC236}">
                <a16:creationId xmlns:a16="http://schemas.microsoft.com/office/drawing/2014/main" id="{10BC7976-BA45-4CF6-AEC9-FD8F43F2B7CE}"/>
              </a:ext>
            </a:extLst>
          </p:cNvPr>
          <p:cNvSpPr>
            <a:spLocks noGrp="1"/>
          </p:cNvSpPr>
          <p:nvPr>
            <p:ph type="ftr" sz="quarter" idx="11"/>
          </p:nvPr>
        </p:nvSpPr>
        <p:spPr/>
        <p:txBody>
          <a:bodyPr/>
          <a:lstStyle/>
          <a:p>
            <a:r>
              <a:rPr lang="en-US"/>
              <a:t>Embry Hills 2019 – The Book of James</a:t>
            </a:r>
          </a:p>
        </p:txBody>
      </p:sp>
      <p:sp>
        <p:nvSpPr>
          <p:cNvPr id="3" name="Slide Number Placeholder 2">
            <a:extLst>
              <a:ext uri="{FF2B5EF4-FFF2-40B4-BE49-F238E27FC236}">
                <a16:creationId xmlns:a16="http://schemas.microsoft.com/office/drawing/2014/main" id="{1FB2564F-5F6B-4D2C-8A00-A8287B1EB185}"/>
              </a:ext>
            </a:extLst>
          </p:cNvPr>
          <p:cNvSpPr>
            <a:spLocks noGrp="1"/>
          </p:cNvSpPr>
          <p:nvPr>
            <p:ph type="sldNum" sz="quarter" idx="12"/>
          </p:nvPr>
        </p:nvSpPr>
        <p:spPr/>
        <p:txBody>
          <a:bodyPr/>
          <a:lstStyle/>
          <a:p>
            <a:fld id="{114EC26A-8916-48A7-93C8-69DA113F22AC}" type="slidenum">
              <a:rPr lang="en-US" smtClean="0"/>
              <a:t>43</a:t>
            </a:fld>
            <a:endParaRPr lang="en-US"/>
          </a:p>
        </p:txBody>
      </p:sp>
      <p:sp>
        <p:nvSpPr>
          <p:cNvPr id="4" name="Date Placeholder 3">
            <a:extLst>
              <a:ext uri="{FF2B5EF4-FFF2-40B4-BE49-F238E27FC236}">
                <a16:creationId xmlns:a16="http://schemas.microsoft.com/office/drawing/2014/main" id="{6CCE084D-25C7-4AEC-90FC-8630D065FE35}"/>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1622643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4B439CD6-A1AD-4373-8C48-19AF24794C13}"/>
              </a:ext>
            </a:extLst>
          </p:cNvPr>
          <p:cNvSpPr>
            <a:spLocks noGrp="1" noChangeArrowheads="1"/>
          </p:cNvSpPr>
          <p:nvPr>
            <p:ph type="title"/>
          </p:nvPr>
        </p:nvSpPr>
        <p:spPr>
          <a:xfrm>
            <a:off x="2209799" y="304800"/>
            <a:ext cx="9637643" cy="1219200"/>
          </a:xfrm>
        </p:spPr>
        <p:txBody>
          <a:bodyPr>
            <a:normAutofit fontScale="90000"/>
          </a:bodyPr>
          <a:lstStyle/>
          <a:p>
            <a:pPr eaLnBrk="1" hangingPunct="1"/>
            <a:r>
              <a:rPr lang="en-US" altLang="en-US" b="1" dirty="0"/>
              <a:t>James 4 Summary</a:t>
            </a:r>
            <a:br>
              <a:rPr lang="en-US" altLang="en-US" b="1" dirty="0"/>
            </a:br>
            <a:r>
              <a:rPr lang="en-US" altLang="en-US" b="1" u="sng" dirty="0"/>
              <a:t>Submit with Contrition</a:t>
            </a:r>
          </a:p>
        </p:txBody>
      </p:sp>
      <p:sp>
        <p:nvSpPr>
          <p:cNvPr id="25603" name="Rectangle 3">
            <a:extLst>
              <a:ext uri="{FF2B5EF4-FFF2-40B4-BE49-F238E27FC236}">
                <a16:creationId xmlns:a16="http://schemas.microsoft.com/office/drawing/2014/main" id="{E9EB6911-CB6B-48D4-8789-464602163416}"/>
              </a:ext>
            </a:extLst>
          </p:cNvPr>
          <p:cNvSpPr>
            <a:spLocks noGrp="1" noChangeArrowheads="1"/>
          </p:cNvSpPr>
          <p:nvPr>
            <p:ph idx="1"/>
          </p:nvPr>
        </p:nvSpPr>
        <p:spPr>
          <a:xfrm>
            <a:off x="198783" y="1600200"/>
            <a:ext cx="11648660" cy="5105400"/>
          </a:xfrm>
        </p:spPr>
        <p:txBody>
          <a:bodyPr>
            <a:normAutofit/>
          </a:bodyPr>
          <a:lstStyle/>
          <a:p>
            <a:pPr eaLnBrk="1" hangingPunct="1">
              <a:lnSpc>
                <a:spcPct val="90000"/>
              </a:lnSpc>
              <a:defRPr/>
            </a:pPr>
            <a:r>
              <a:rPr lang="en-US" b="1" u="sng" dirty="0"/>
              <a:t>What Must They DO?</a:t>
            </a:r>
          </a:p>
          <a:p>
            <a:pPr lvl="1" eaLnBrk="1" hangingPunct="1">
              <a:lnSpc>
                <a:spcPct val="90000"/>
              </a:lnSpc>
              <a:defRPr/>
            </a:pPr>
            <a:r>
              <a:rPr lang="en-US" dirty="0"/>
              <a:t>Humble Yourselves - God will Give More Grace</a:t>
            </a:r>
          </a:p>
          <a:p>
            <a:pPr lvl="1" eaLnBrk="1" hangingPunct="1">
              <a:lnSpc>
                <a:spcPct val="90000"/>
              </a:lnSpc>
              <a:defRPr/>
            </a:pPr>
            <a:r>
              <a:rPr lang="en-US" dirty="0"/>
              <a:t>Submit To God </a:t>
            </a:r>
          </a:p>
          <a:p>
            <a:pPr lvl="1" eaLnBrk="1" hangingPunct="1">
              <a:lnSpc>
                <a:spcPct val="90000"/>
              </a:lnSpc>
              <a:defRPr/>
            </a:pPr>
            <a:r>
              <a:rPr lang="en-US" dirty="0"/>
              <a:t>Resist The Devil</a:t>
            </a:r>
          </a:p>
          <a:p>
            <a:pPr lvl="1" eaLnBrk="1" hangingPunct="1">
              <a:lnSpc>
                <a:spcPct val="90000"/>
              </a:lnSpc>
              <a:defRPr/>
            </a:pPr>
            <a:r>
              <a:rPr lang="en-US" dirty="0"/>
              <a:t>Draw Near to God</a:t>
            </a:r>
          </a:p>
          <a:p>
            <a:pPr lvl="1" eaLnBrk="1" hangingPunct="1">
              <a:lnSpc>
                <a:spcPct val="90000"/>
              </a:lnSpc>
              <a:defRPr/>
            </a:pPr>
            <a:r>
              <a:rPr lang="en-US" dirty="0"/>
              <a:t>Cleanse and Purify Themselves</a:t>
            </a:r>
          </a:p>
          <a:p>
            <a:pPr lvl="1" eaLnBrk="1" hangingPunct="1">
              <a:lnSpc>
                <a:spcPct val="90000"/>
              </a:lnSpc>
              <a:defRPr/>
            </a:pPr>
            <a:r>
              <a:rPr lang="en-US" dirty="0"/>
              <a:t>Mourn</a:t>
            </a:r>
          </a:p>
          <a:p>
            <a:pPr eaLnBrk="1" hangingPunct="1">
              <a:lnSpc>
                <a:spcPct val="90000"/>
              </a:lnSpc>
              <a:defRPr/>
            </a:pPr>
            <a:r>
              <a:rPr lang="en-US" b="1" dirty="0"/>
              <a:t>They Were Guilty of Judging / Being Critical</a:t>
            </a:r>
          </a:p>
          <a:p>
            <a:pPr lvl="1" eaLnBrk="1" hangingPunct="1">
              <a:lnSpc>
                <a:spcPct val="90000"/>
              </a:lnSpc>
              <a:defRPr/>
            </a:pPr>
            <a:r>
              <a:rPr lang="en-US" dirty="0"/>
              <a:t>“Who are you to judge?”</a:t>
            </a:r>
          </a:p>
          <a:p>
            <a:pPr eaLnBrk="1" hangingPunct="1">
              <a:lnSpc>
                <a:spcPct val="90000"/>
              </a:lnSpc>
              <a:defRPr/>
            </a:pPr>
            <a:r>
              <a:rPr lang="en-US" b="1" dirty="0"/>
              <a:t>They were Guilty of Planning Without God</a:t>
            </a:r>
          </a:p>
          <a:p>
            <a:pPr eaLnBrk="1" hangingPunct="1">
              <a:lnSpc>
                <a:spcPct val="90000"/>
              </a:lnSpc>
              <a:defRPr/>
            </a:pPr>
            <a:endParaRPr lang="en-US" dirty="0"/>
          </a:p>
        </p:txBody>
      </p:sp>
      <p:sp>
        <p:nvSpPr>
          <p:cNvPr id="2" name="Footer Placeholder 1">
            <a:extLst>
              <a:ext uri="{FF2B5EF4-FFF2-40B4-BE49-F238E27FC236}">
                <a16:creationId xmlns:a16="http://schemas.microsoft.com/office/drawing/2014/main" id="{650CD1E3-24E9-48AF-BE81-D2CFE877D576}"/>
              </a:ext>
            </a:extLst>
          </p:cNvPr>
          <p:cNvSpPr>
            <a:spLocks noGrp="1"/>
          </p:cNvSpPr>
          <p:nvPr>
            <p:ph type="ftr" sz="quarter" idx="11"/>
          </p:nvPr>
        </p:nvSpPr>
        <p:spPr/>
        <p:txBody>
          <a:bodyPr/>
          <a:lstStyle/>
          <a:p>
            <a:r>
              <a:rPr lang="en-US"/>
              <a:t>Embry Hills 2019 – The Book of James</a:t>
            </a:r>
          </a:p>
        </p:txBody>
      </p:sp>
      <p:sp>
        <p:nvSpPr>
          <p:cNvPr id="3" name="Slide Number Placeholder 2">
            <a:extLst>
              <a:ext uri="{FF2B5EF4-FFF2-40B4-BE49-F238E27FC236}">
                <a16:creationId xmlns:a16="http://schemas.microsoft.com/office/drawing/2014/main" id="{E3B8E4ED-0AE0-4E5E-8FD8-260349EF8FAC}"/>
              </a:ext>
            </a:extLst>
          </p:cNvPr>
          <p:cNvSpPr>
            <a:spLocks noGrp="1"/>
          </p:cNvSpPr>
          <p:nvPr>
            <p:ph type="sldNum" sz="quarter" idx="12"/>
          </p:nvPr>
        </p:nvSpPr>
        <p:spPr/>
        <p:txBody>
          <a:bodyPr/>
          <a:lstStyle/>
          <a:p>
            <a:fld id="{114EC26A-8916-48A7-93C8-69DA113F22AC}" type="slidenum">
              <a:rPr lang="en-US" smtClean="0"/>
              <a:t>44</a:t>
            </a:fld>
            <a:endParaRPr lang="en-US"/>
          </a:p>
        </p:txBody>
      </p:sp>
      <p:sp>
        <p:nvSpPr>
          <p:cNvPr id="4" name="Date Placeholder 3">
            <a:extLst>
              <a:ext uri="{FF2B5EF4-FFF2-40B4-BE49-F238E27FC236}">
                <a16:creationId xmlns:a16="http://schemas.microsoft.com/office/drawing/2014/main" id="{362DEBEC-DE7F-4416-9C12-457260B70390}"/>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20005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DE6001EB-7E44-40A4-ACC3-D2170F45B73A}"/>
              </a:ext>
            </a:extLst>
          </p:cNvPr>
          <p:cNvSpPr>
            <a:spLocks noGrp="1" noChangeArrowheads="1"/>
          </p:cNvSpPr>
          <p:nvPr>
            <p:ph type="title"/>
          </p:nvPr>
        </p:nvSpPr>
        <p:spPr>
          <a:xfrm>
            <a:off x="1600200" y="114300"/>
            <a:ext cx="9849678" cy="1197663"/>
          </a:xfrm>
        </p:spPr>
        <p:txBody>
          <a:bodyPr>
            <a:normAutofit fontScale="90000"/>
          </a:bodyPr>
          <a:lstStyle/>
          <a:p>
            <a:pPr eaLnBrk="1" hangingPunct="1"/>
            <a:r>
              <a:rPr lang="en-US" altLang="en-US" b="1" dirty="0"/>
              <a:t>JAMES CHAP 5 </a:t>
            </a:r>
            <a:br>
              <a:rPr lang="en-US" altLang="en-US" b="1" dirty="0"/>
            </a:br>
            <a:r>
              <a:rPr lang="en-US" altLang="en-US" b="1" u="sng" dirty="0"/>
              <a:t>Share with Concern</a:t>
            </a:r>
          </a:p>
        </p:txBody>
      </p:sp>
      <p:sp>
        <p:nvSpPr>
          <p:cNvPr id="27651" name="Rectangle 3">
            <a:extLst>
              <a:ext uri="{FF2B5EF4-FFF2-40B4-BE49-F238E27FC236}">
                <a16:creationId xmlns:a16="http://schemas.microsoft.com/office/drawing/2014/main" id="{A017AD26-F402-4D95-AB29-F49DF7D9EF55}"/>
              </a:ext>
            </a:extLst>
          </p:cNvPr>
          <p:cNvSpPr>
            <a:spLocks noGrp="1" noChangeArrowheads="1"/>
          </p:cNvSpPr>
          <p:nvPr>
            <p:ph idx="1"/>
          </p:nvPr>
        </p:nvSpPr>
        <p:spPr>
          <a:xfrm>
            <a:off x="569843" y="1311964"/>
            <a:ext cx="11224591" cy="5012635"/>
          </a:xfrm>
        </p:spPr>
        <p:txBody>
          <a:bodyPr>
            <a:normAutofit/>
          </a:bodyPr>
          <a:lstStyle/>
          <a:p>
            <a:pPr eaLnBrk="1" hangingPunct="1">
              <a:spcBef>
                <a:spcPct val="10000"/>
              </a:spcBef>
              <a:defRPr/>
            </a:pPr>
            <a:r>
              <a:rPr lang="en-US" b="1" u="sng" dirty="0"/>
              <a:t>Share In Possessions (5:1-6)</a:t>
            </a:r>
            <a:endParaRPr lang="en-US" b="1" dirty="0"/>
          </a:p>
          <a:p>
            <a:pPr lvl="1" eaLnBrk="1" hangingPunct="1">
              <a:spcBef>
                <a:spcPct val="10000"/>
              </a:spcBef>
              <a:defRPr/>
            </a:pPr>
            <a:r>
              <a:rPr lang="en-US" i="1" dirty="0"/>
              <a:t>Consternation from Wealth (5:1)</a:t>
            </a:r>
          </a:p>
          <a:p>
            <a:pPr lvl="1" eaLnBrk="1" hangingPunct="1">
              <a:spcBef>
                <a:spcPct val="10000"/>
              </a:spcBef>
              <a:defRPr/>
            </a:pPr>
            <a:r>
              <a:rPr lang="en-US" i="1" dirty="0"/>
              <a:t>Corrosion of Wealth (5:2-3)</a:t>
            </a:r>
          </a:p>
          <a:p>
            <a:pPr lvl="1" eaLnBrk="1" hangingPunct="1">
              <a:spcBef>
                <a:spcPct val="10000"/>
              </a:spcBef>
              <a:defRPr/>
            </a:pPr>
            <a:r>
              <a:rPr lang="en-US" i="1" dirty="0"/>
              <a:t>Condemnation in Wealth (5:4-6)</a:t>
            </a:r>
          </a:p>
          <a:p>
            <a:pPr eaLnBrk="1" hangingPunct="1">
              <a:spcBef>
                <a:spcPct val="10000"/>
              </a:spcBef>
              <a:defRPr/>
            </a:pPr>
            <a:r>
              <a:rPr lang="en-US" b="1" u="sng" dirty="0"/>
              <a:t>Share In Patience (5:7-12)</a:t>
            </a:r>
          </a:p>
          <a:p>
            <a:pPr lvl="1" eaLnBrk="1" hangingPunct="1">
              <a:spcBef>
                <a:spcPct val="10000"/>
              </a:spcBef>
              <a:defRPr/>
            </a:pPr>
            <a:r>
              <a:rPr lang="en-US" i="1" dirty="0"/>
              <a:t>Essence of Patience (5:7-9)</a:t>
            </a:r>
          </a:p>
          <a:p>
            <a:pPr lvl="1" eaLnBrk="1" hangingPunct="1">
              <a:spcBef>
                <a:spcPct val="10000"/>
              </a:spcBef>
              <a:defRPr/>
            </a:pPr>
            <a:r>
              <a:rPr lang="en-US" i="1" dirty="0"/>
              <a:t>Examples of Patience (5:10-11)</a:t>
            </a:r>
          </a:p>
          <a:p>
            <a:pPr lvl="1" eaLnBrk="1" hangingPunct="1">
              <a:spcBef>
                <a:spcPct val="10000"/>
              </a:spcBef>
              <a:defRPr/>
            </a:pPr>
            <a:r>
              <a:rPr lang="en-US" i="1" dirty="0"/>
              <a:t>Evidence of Patience (5:12)</a:t>
            </a:r>
          </a:p>
          <a:p>
            <a:pPr eaLnBrk="1" hangingPunct="1">
              <a:spcBef>
                <a:spcPct val="10000"/>
              </a:spcBef>
              <a:defRPr/>
            </a:pPr>
            <a:r>
              <a:rPr lang="en-US" b="1" u="sng" dirty="0"/>
              <a:t>Share In Prayer (5:13-20)</a:t>
            </a:r>
          </a:p>
          <a:p>
            <a:pPr lvl="1" eaLnBrk="1" hangingPunct="1">
              <a:spcBef>
                <a:spcPct val="10000"/>
              </a:spcBef>
              <a:defRPr/>
            </a:pPr>
            <a:r>
              <a:rPr lang="en-US" i="1" dirty="0"/>
              <a:t>Sensitivity to Needs (5:13)</a:t>
            </a:r>
          </a:p>
          <a:p>
            <a:pPr lvl="1" eaLnBrk="1" hangingPunct="1">
              <a:spcBef>
                <a:spcPct val="10000"/>
              </a:spcBef>
              <a:defRPr/>
            </a:pPr>
            <a:r>
              <a:rPr lang="en-US" i="1" dirty="0"/>
              <a:t>Supplication for Needs (5:14-18)</a:t>
            </a:r>
          </a:p>
          <a:p>
            <a:pPr lvl="1" eaLnBrk="1" hangingPunct="1">
              <a:spcBef>
                <a:spcPct val="10000"/>
              </a:spcBef>
              <a:defRPr/>
            </a:pPr>
            <a:r>
              <a:rPr lang="en-US" i="1" dirty="0"/>
              <a:t>Significance of Needs (5:19-20)</a:t>
            </a:r>
          </a:p>
          <a:p>
            <a:pPr lvl="1" eaLnBrk="1" hangingPunct="1">
              <a:defRPr/>
            </a:pPr>
            <a:endParaRPr lang="en-US" i="1" dirty="0"/>
          </a:p>
        </p:txBody>
      </p:sp>
      <p:sp>
        <p:nvSpPr>
          <p:cNvPr id="2" name="Footer Placeholder 1">
            <a:extLst>
              <a:ext uri="{FF2B5EF4-FFF2-40B4-BE49-F238E27FC236}">
                <a16:creationId xmlns:a16="http://schemas.microsoft.com/office/drawing/2014/main" id="{30E9E3AB-204F-410E-9E6B-FB857F8E2D2E}"/>
              </a:ext>
            </a:extLst>
          </p:cNvPr>
          <p:cNvSpPr>
            <a:spLocks noGrp="1"/>
          </p:cNvSpPr>
          <p:nvPr>
            <p:ph type="ftr" sz="quarter" idx="11"/>
          </p:nvPr>
        </p:nvSpPr>
        <p:spPr/>
        <p:txBody>
          <a:bodyPr/>
          <a:lstStyle/>
          <a:p>
            <a:r>
              <a:rPr lang="en-US"/>
              <a:t>Embry Hills 2019 – The Book of James</a:t>
            </a:r>
          </a:p>
        </p:txBody>
      </p:sp>
      <p:sp>
        <p:nvSpPr>
          <p:cNvPr id="3" name="Slide Number Placeholder 2">
            <a:extLst>
              <a:ext uri="{FF2B5EF4-FFF2-40B4-BE49-F238E27FC236}">
                <a16:creationId xmlns:a16="http://schemas.microsoft.com/office/drawing/2014/main" id="{B7C6F13F-0601-458B-9B40-0CCCEE54B822}"/>
              </a:ext>
            </a:extLst>
          </p:cNvPr>
          <p:cNvSpPr>
            <a:spLocks noGrp="1"/>
          </p:cNvSpPr>
          <p:nvPr>
            <p:ph type="sldNum" sz="quarter" idx="12"/>
          </p:nvPr>
        </p:nvSpPr>
        <p:spPr/>
        <p:txBody>
          <a:bodyPr/>
          <a:lstStyle/>
          <a:p>
            <a:fld id="{114EC26A-8916-48A7-93C8-69DA113F22AC}" type="slidenum">
              <a:rPr lang="en-US" smtClean="0"/>
              <a:t>45</a:t>
            </a:fld>
            <a:endParaRPr lang="en-US"/>
          </a:p>
        </p:txBody>
      </p:sp>
      <p:sp>
        <p:nvSpPr>
          <p:cNvPr id="4" name="Date Placeholder 3">
            <a:extLst>
              <a:ext uri="{FF2B5EF4-FFF2-40B4-BE49-F238E27FC236}">
                <a16:creationId xmlns:a16="http://schemas.microsoft.com/office/drawing/2014/main" id="{12201CC1-9270-464E-8880-9B6E2BEC69D4}"/>
              </a:ext>
            </a:extLst>
          </p:cNvPr>
          <p:cNvSpPr>
            <a:spLocks noGrp="1"/>
          </p:cNvSpPr>
          <p:nvPr>
            <p:ph type="dt" sz="half" idx="10"/>
          </p:nvPr>
        </p:nvSpPr>
        <p:spPr/>
        <p:txBody>
          <a:bodyPr/>
          <a:lstStyle/>
          <a:p>
            <a:r>
              <a:rPr lang="en-US"/>
              <a:t>7/21/2019</a:t>
            </a:r>
          </a:p>
        </p:txBody>
      </p:sp>
    </p:spTree>
    <p:extLst>
      <p:ext uri="{BB962C8B-B14F-4D97-AF65-F5344CB8AC3E}">
        <p14:creationId xmlns:p14="http://schemas.microsoft.com/office/powerpoint/2010/main" val="668743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6772-238E-4377-AAB0-9F5377AE8540}"/>
              </a:ext>
            </a:extLst>
          </p:cNvPr>
          <p:cNvSpPr>
            <a:spLocks noGrp="1"/>
          </p:cNvSpPr>
          <p:nvPr>
            <p:ph type="title"/>
          </p:nvPr>
        </p:nvSpPr>
        <p:spPr>
          <a:xfrm>
            <a:off x="2570922" y="365126"/>
            <a:ext cx="9330346" cy="779464"/>
          </a:xfrm>
        </p:spPr>
        <p:txBody>
          <a:bodyPr>
            <a:normAutofit/>
          </a:bodyPr>
          <a:lstStyle/>
          <a:p>
            <a:r>
              <a:rPr lang="en-US" altLang="en-US" u="sng" dirty="0">
                <a:latin typeface="Times New Roman" panose="02020603050405020304" pitchFamily="18" charset="0"/>
              </a:rPr>
              <a:t>WHAT WE NEED (</a:t>
            </a:r>
            <a:r>
              <a:rPr lang="en-US" altLang="en-US" u="sng" dirty="0" err="1">
                <a:latin typeface="Times New Roman" panose="02020603050405020304" pitchFamily="18" charset="0"/>
              </a:rPr>
              <a:t>ch</a:t>
            </a:r>
            <a:r>
              <a:rPr lang="en-US" altLang="en-US" u="sng" dirty="0">
                <a:latin typeface="Times New Roman" panose="02020603050405020304" pitchFamily="18" charset="0"/>
              </a:rPr>
              <a:t> 5)</a:t>
            </a:r>
            <a:endParaRPr lang="en-US" u="sng" dirty="0"/>
          </a:p>
        </p:txBody>
      </p:sp>
      <p:sp>
        <p:nvSpPr>
          <p:cNvPr id="3" name="Content Placeholder 2">
            <a:extLst>
              <a:ext uri="{FF2B5EF4-FFF2-40B4-BE49-F238E27FC236}">
                <a16:creationId xmlns:a16="http://schemas.microsoft.com/office/drawing/2014/main" id="{FD6258F4-70BC-4D48-A21D-723B11C22083}"/>
              </a:ext>
            </a:extLst>
          </p:cNvPr>
          <p:cNvSpPr>
            <a:spLocks noGrp="1"/>
          </p:cNvSpPr>
          <p:nvPr>
            <p:ph idx="1"/>
          </p:nvPr>
        </p:nvSpPr>
        <p:spPr/>
        <p:txBody>
          <a:bodyPr>
            <a:normAutofit fontScale="92500" lnSpcReduction="10000"/>
          </a:bodyPr>
          <a:lstStyle/>
          <a:p>
            <a:pPr>
              <a:spcBef>
                <a:spcPct val="15000"/>
              </a:spcBef>
            </a:pPr>
            <a:r>
              <a:rPr lang="en-US" altLang="en-US" sz="2400" u="sng" dirty="0">
                <a:highlight>
                  <a:srgbClr val="C0C0C0"/>
                </a:highlight>
                <a:latin typeface="Times New Roman" panose="02020603050405020304" pitchFamily="18" charset="0"/>
              </a:rPr>
              <a:t>COMFORT</a:t>
            </a:r>
            <a:r>
              <a:rPr lang="en-US" altLang="en-US" sz="2400" u="sng" dirty="0">
                <a:latin typeface="Times New Roman" panose="02020603050405020304" pitchFamily="18" charset="0"/>
              </a:rPr>
              <a:t> – God Is The Source Of All Comfort.</a:t>
            </a:r>
            <a:endParaRPr lang="en-US" altLang="en-US" sz="2400" dirty="0">
              <a:latin typeface="Times New Roman" panose="02020603050405020304" pitchFamily="18" charset="0"/>
            </a:endParaRPr>
          </a:p>
          <a:p>
            <a:pPr lvl="1">
              <a:spcBef>
                <a:spcPct val="15000"/>
              </a:spcBef>
              <a:buFontTx/>
              <a:buChar char="-"/>
            </a:pPr>
            <a:r>
              <a:rPr lang="en-US" altLang="en-US" i="1" dirty="0">
                <a:latin typeface="Times New Roman" panose="02020603050405020304" pitchFamily="18" charset="0"/>
              </a:rPr>
              <a:t>Sick? - Pray To God</a:t>
            </a:r>
          </a:p>
          <a:p>
            <a:pPr lvl="1">
              <a:spcBef>
                <a:spcPct val="15000"/>
              </a:spcBef>
              <a:buFontTx/>
              <a:buChar char="-"/>
            </a:pPr>
            <a:r>
              <a:rPr lang="en-US" altLang="en-US" i="1" dirty="0">
                <a:latin typeface="Times New Roman" panose="02020603050405020304" pitchFamily="18" charset="0"/>
              </a:rPr>
              <a:t>Cheerful? - Sing Praises To God</a:t>
            </a:r>
          </a:p>
          <a:p>
            <a:pPr>
              <a:spcBef>
                <a:spcPct val="15000"/>
              </a:spcBef>
            </a:pPr>
            <a:r>
              <a:rPr lang="en-US" altLang="en-US" sz="2400" u="sng" dirty="0">
                <a:highlight>
                  <a:srgbClr val="C0C0C0"/>
                </a:highlight>
                <a:latin typeface="Times New Roman" panose="02020603050405020304" pitchFamily="18" charset="0"/>
              </a:rPr>
              <a:t>CONCERN</a:t>
            </a:r>
            <a:endParaRPr lang="en-US" altLang="en-US" sz="2400" dirty="0">
              <a:highlight>
                <a:srgbClr val="C0C0C0"/>
              </a:highlight>
              <a:latin typeface="Times New Roman" panose="02020603050405020304" pitchFamily="18" charset="0"/>
            </a:endParaRPr>
          </a:p>
          <a:p>
            <a:pPr lvl="1">
              <a:spcBef>
                <a:spcPct val="15000"/>
              </a:spcBef>
              <a:buFontTx/>
              <a:buChar char="-"/>
            </a:pPr>
            <a:r>
              <a:rPr lang="en-US" altLang="en-US" i="1" dirty="0">
                <a:latin typeface="Times New Roman" panose="02020603050405020304" pitchFamily="18" charset="0"/>
              </a:rPr>
              <a:t>Pray and Anoint (Help) He Who Is Suffering</a:t>
            </a:r>
          </a:p>
          <a:p>
            <a:pPr lvl="1">
              <a:spcBef>
                <a:spcPct val="15000"/>
              </a:spcBef>
              <a:buFontTx/>
              <a:buChar char="-"/>
            </a:pPr>
            <a:r>
              <a:rPr lang="en-US" altLang="en-US" i="1" dirty="0">
                <a:latin typeface="Times New Roman" panose="02020603050405020304" pitchFamily="18" charset="0"/>
              </a:rPr>
              <a:t>Call For Elders When You Are Suffering</a:t>
            </a:r>
          </a:p>
          <a:p>
            <a:pPr>
              <a:spcBef>
                <a:spcPct val="15000"/>
              </a:spcBef>
            </a:pPr>
            <a:r>
              <a:rPr lang="en-US" altLang="en-US" sz="2400" u="sng" dirty="0">
                <a:highlight>
                  <a:srgbClr val="C0C0C0"/>
                </a:highlight>
                <a:latin typeface="Times New Roman" panose="02020603050405020304" pitchFamily="18" charset="0"/>
              </a:rPr>
              <a:t>CONFESS</a:t>
            </a:r>
          </a:p>
          <a:p>
            <a:pPr lvl="1">
              <a:spcBef>
                <a:spcPct val="15000"/>
              </a:spcBef>
              <a:buFontTx/>
              <a:buChar char="-"/>
            </a:pPr>
            <a:r>
              <a:rPr lang="en-US" altLang="en-US" i="1" dirty="0">
                <a:latin typeface="Times New Roman" panose="02020603050405020304" pitchFamily="18" charset="0"/>
              </a:rPr>
              <a:t>Confess Your Sins To God For Forgiveness</a:t>
            </a:r>
          </a:p>
          <a:p>
            <a:pPr lvl="1">
              <a:spcBef>
                <a:spcPct val="15000"/>
              </a:spcBef>
              <a:buFontTx/>
              <a:buChar char="-"/>
            </a:pPr>
            <a:r>
              <a:rPr lang="en-US" altLang="en-US" i="1" dirty="0">
                <a:latin typeface="Times New Roman" panose="02020603050405020304" pitchFamily="18" charset="0"/>
              </a:rPr>
              <a:t>Confess Your Public Sins To Make Them Right</a:t>
            </a:r>
          </a:p>
          <a:p>
            <a:pPr lvl="1">
              <a:spcBef>
                <a:spcPct val="15000"/>
              </a:spcBef>
              <a:buFontTx/>
              <a:buChar char="-"/>
            </a:pPr>
            <a:r>
              <a:rPr lang="en-US" altLang="en-US" i="1" dirty="0">
                <a:latin typeface="Times New Roman" panose="02020603050405020304" pitchFamily="18" charset="0"/>
              </a:rPr>
              <a:t>Confess Weaknesses And Ask For Help</a:t>
            </a:r>
          </a:p>
          <a:p>
            <a:pPr>
              <a:spcBef>
                <a:spcPct val="15000"/>
              </a:spcBef>
            </a:pPr>
            <a:r>
              <a:rPr lang="en-US" altLang="en-US" sz="2400" u="sng" dirty="0">
                <a:highlight>
                  <a:srgbClr val="C0C0C0"/>
                </a:highlight>
                <a:latin typeface="Times New Roman" panose="02020603050405020304" pitchFamily="18" charset="0"/>
              </a:rPr>
              <a:t>CONVERT</a:t>
            </a:r>
          </a:p>
          <a:p>
            <a:pPr lvl="1">
              <a:spcBef>
                <a:spcPct val="15000"/>
              </a:spcBef>
              <a:buFontTx/>
              <a:buChar char="-"/>
            </a:pPr>
            <a:r>
              <a:rPr lang="en-US" altLang="en-US" i="1" dirty="0">
                <a:latin typeface="Times New Roman" panose="02020603050405020304" pitchFamily="18" charset="0"/>
              </a:rPr>
              <a:t>Turn Around, Transform</a:t>
            </a:r>
          </a:p>
          <a:p>
            <a:pPr lvl="1">
              <a:spcBef>
                <a:spcPct val="15000"/>
              </a:spcBef>
              <a:buFontTx/>
              <a:buChar char="-"/>
            </a:pPr>
            <a:r>
              <a:rPr lang="en-US" altLang="en-US" i="1" dirty="0">
                <a:latin typeface="Times New Roman" panose="02020603050405020304" pitchFamily="18" charset="0"/>
              </a:rPr>
              <a:t>Save a Soul From Death</a:t>
            </a:r>
            <a:endParaRPr lang="en-US" dirty="0"/>
          </a:p>
        </p:txBody>
      </p:sp>
      <p:sp>
        <p:nvSpPr>
          <p:cNvPr id="4" name="Date Placeholder 3">
            <a:extLst>
              <a:ext uri="{FF2B5EF4-FFF2-40B4-BE49-F238E27FC236}">
                <a16:creationId xmlns:a16="http://schemas.microsoft.com/office/drawing/2014/main" id="{36E83AEB-EB23-46E3-93C8-F64AB0C32215}"/>
              </a:ext>
            </a:extLst>
          </p:cNvPr>
          <p:cNvSpPr>
            <a:spLocks noGrp="1"/>
          </p:cNvSpPr>
          <p:nvPr>
            <p:ph type="dt" sz="half" idx="10"/>
          </p:nvPr>
        </p:nvSpPr>
        <p:spPr/>
        <p:txBody>
          <a:bodyPr/>
          <a:lstStyle/>
          <a:p>
            <a:r>
              <a:rPr lang="en-US"/>
              <a:t>7/21/2019</a:t>
            </a:r>
          </a:p>
        </p:txBody>
      </p:sp>
      <p:sp>
        <p:nvSpPr>
          <p:cNvPr id="5" name="Footer Placeholder 4">
            <a:extLst>
              <a:ext uri="{FF2B5EF4-FFF2-40B4-BE49-F238E27FC236}">
                <a16:creationId xmlns:a16="http://schemas.microsoft.com/office/drawing/2014/main" id="{E58EEEF2-21AC-4F84-92BE-56239E7BE53D}"/>
              </a:ext>
            </a:extLst>
          </p:cNvPr>
          <p:cNvSpPr>
            <a:spLocks noGrp="1"/>
          </p:cNvSpPr>
          <p:nvPr>
            <p:ph type="ftr" sz="quarter" idx="11"/>
          </p:nvPr>
        </p:nvSpPr>
        <p:spPr/>
        <p:txBody>
          <a:bodyPr/>
          <a:lstStyle/>
          <a:p>
            <a:r>
              <a:rPr lang="en-US"/>
              <a:t>Embry Hills 2019 – The Book of James</a:t>
            </a:r>
          </a:p>
        </p:txBody>
      </p:sp>
      <p:sp>
        <p:nvSpPr>
          <p:cNvPr id="6" name="Slide Number Placeholder 5">
            <a:extLst>
              <a:ext uri="{FF2B5EF4-FFF2-40B4-BE49-F238E27FC236}">
                <a16:creationId xmlns:a16="http://schemas.microsoft.com/office/drawing/2014/main" id="{FD08AED0-C171-4DA3-A70F-28415230A294}"/>
              </a:ext>
            </a:extLst>
          </p:cNvPr>
          <p:cNvSpPr>
            <a:spLocks noGrp="1"/>
          </p:cNvSpPr>
          <p:nvPr>
            <p:ph type="sldNum" sz="quarter" idx="12"/>
          </p:nvPr>
        </p:nvSpPr>
        <p:spPr/>
        <p:txBody>
          <a:bodyPr/>
          <a:lstStyle/>
          <a:p>
            <a:fld id="{114EC26A-8916-48A7-93C8-69DA113F22AC}" type="slidenum">
              <a:rPr lang="en-US" smtClean="0"/>
              <a:t>46</a:t>
            </a:fld>
            <a:endParaRPr lang="en-US"/>
          </a:p>
        </p:txBody>
      </p:sp>
    </p:spTree>
    <p:extLst>
      <p:ext uri="{BB962C8B-B14F-4D97-AF65-F5344CB8AC3E}">
        <p14:creationId xmlns:p14="http://schemas.microsoft.com/office/powerpoint/2010/main" val="304146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2"/>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Two • James 1:2-12</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11404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899D1D8-1466-4224-838B-9D3B8FA39CC2}"/>
              </a:ext>
            </a:extLst>
          </p:cNvPr>
          <p:cNvSpPr>
            <a:spLocks noGrp="1" noChangeArrowheads="1"/>
          </p:cNvSpPr>
          <p:nvPr>
            <p:ph type="title"/>
          </p:nvPr>
        </p:nvSpPr>
        <p:spPr/>
        <p:txBody>
          <a:bodyPr/>
          <a:lstStyle/>
          <a:p>
            <a:pPr eaLnBrk="1" hangingPunct="1"/>
            <a:r>
              <a:rPr lang="en-US" altLang="en-US" b="1" dirty="0"/>
              <a:t>Outline of James</a:t>
            </a:r>
          </a:p>
        </p:txBody>
      </p:sp>
      <p:sp>
        <p:nvSpPr>
          <p:cNvPr id="44035" name="Rectangle 3">
            <a:extLst>
              <a:ext uri="{FF2B5EF4-FFF2-40B4-BE49-F238E27FC236}">
                <a16:creationId xmlns:a16="http://schemas.microsoft.com/office/drawing/2014/main" id="{1E81B12F-9783-4722-90F0-FD4B7C85D772}"/>
              </a:ext>
            </a:extLst>
          </p:cNvPr>
          <p:cNvSpPr>
            <a:spLocks noGrp="1" noChangeArrowheads="1"/>
          </p:cNvSpPr>
          <p:nvPr>
            <p:ph idx="1"/>
          </p:nvPr>
        </p:nvSpPr>
        <p:spPr/>
        <p:txBody>
          <a:bodyPr>
            <a:normAutofit lnSpcReduction="10000"/>
          </a:bodyPr>
          <a:lstStyle/>
          <a:p>
            <a:pPr marL="0" indent="0" algn="ctr" eaLnBrk="1" hangingPunct="1">
              <a:buNone/>
            </a:pPr>
            <a:r>
              <a:rPr lang="en-US" altLang="en-US" dirty="0">
                <a:solidFill>
                  <a:schemeClr val="tx1"/>
                </a:solidFill>
              </a:rPr>
              <a:t>Chapter 1 - Stand With Confidence</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Chapter 2 - Stand With Compassion</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Chapter 3 - Speak With Care</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Chapter 4 - Submit with Contrition</a:t>
            </a:r>
          </a:p>
          <a:p>
            <a:pPr marL="0" indent="0" algn="ctr" eaLnBrk="1" hangingPunct="1">
              <a:buNone/>
            </a:pPr>
            <a:endParaRPr lang="en-US" altLang="en-US" dirty="0">
              <a:solidFill>
                <a:schemeClr val="tx1"/>
              </a:solidFill>
            </a:endParaRPr>
          </a:p>
          <a:p>
            <a:pPr marL="0" indent="0" algn="ctr" eaLnBrk="1" hangingPunct="1">
              <a:buNone/>
            </a:pPr>
            <a:r>
              <a:rPr lang="en-US" altLang="en-US" dirty="0">
                <a:solidFill>
                  <a:schemeClr val="tx1"/>
                </a:solidFill>
              </a:rPr>
              <a:t>Chapter 5 - Share With Concern</a:t>
            </a:r>
          </a:p>
        </p:txBody>
      </p:sp>
      <p:sp>
        <p:nvSpPr>
          <p:cNvPr id="17409" name="Footer Placeholder 4">
            <a:extLst>
              <a:ext uri="{FF2B5EF4-FFF2-40B4-BE49-F238E27FC236}">
                <a16:creationId xmlns:a16="http://schemas.microsoft.com/office/drawing/2014/main" id="{CAE0565A-5F51-4C67-8841-061DE062D55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r>
              <a:rPr lang="en-US" altLang="en-US" sz="1400">
                <a:latin typeface="Times New Roman" panose="02020603050405020304" pitchFamily="18" charset="0"/>
              </a:rPr>
              <a:t>Embry Hills 2019 – The Book of James</a:t>
            </a:r>
          </a:p>
        </p:txBody>
      </p:sp>
      <p:sp>
        <p:nvSpPr>
          <p:cNvPr id="17410" name="Slide Number Placeholder 5">
            <a:extLst>
              <a:ext uri="{FF2B5EF4-FFF2-40B4-BE49-F238E27FC236}">
                <a16:creationId xmlns:a16="http://schemas.microsoft.com/office/drawing/2014/main" id="{0D42228D-9C94-4E74-A811-83004112F9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3200">
                <a:solidFill>
                  <a:schemeClr val="tx1"/>
                </a:solidFill>
                <a:latin typeface="Tahoma" panose="020B0604030504040204" pitchFamily="34" charset="0"/>
              </a:defRPr>
            </a:lvl1pPr>
            <a:lvl2pPr marL="742950" indent="-285750">
              <a:spcBef>
                <a:spcPct val="20000"/>
              </a:spcBef>
              <a:buClr>
                <a:schemeClr val="hlink"/>
              </a:buClr>
              <a:buChar char="–"/>
              <a:defRPr sz="2800">
                <a:solidFill>
                  <a:schemeClr val="tx1"/>
                </a:solidFill>
                <a:latin typeface="Tahoma" panose="020B0604030504040204" pitchFamily="34" charset="0"/>
              </a:defRPr>
            </a:lvl2pPr>
            <a:lvl3pPr marL="1143000" indent="-228600">
              <a:spcBef>
                <a:spcPct val="20000"/>
              </a:spcBef>
              <a:buClr>
                <a:schemeClr val="accent1"/>
              </a:buClr>
              <a:buChar char="•"/>
              <a:defRPr sz="2400">
                <a:solidFill>
                  <a:schemeClr val="tx1"/>
                </a:solidFill>
                <a:latin typeface="Tahoma" panose="020B0604030504040204" pitchFamily="34" charset="0"/>
              </a:defRPr>
            </a:lvl3pPr>
            <a:lvl4pPr marL="1600200" indent="-228600">
              <a:spcBef>
                <a:spcPct val="20000"/>
              </a:spcBef>
              <a:buClr>
                <a:schemeClr val="folHlink"/>
              </a:buClr>
              <a:buChar char="–"/>
              <a:defRPr sz="2000">
                <a:solidFill>
                  <a:schemeClr val="tx1"/>
                </a:solidFill>
                <a:latin typeface="Tahoma" panose="020B0604030504040204" pitchFamily="34" charset="0"/>
              </a:defRPr>
            </a:lvl4pPr>
            <a:lvl5pPr marL="2057400" indent="-228600">
              <a:spcBef>
                <a:spcPct val="20000"/>
              </a:spcBef>
              <a:buClr>
                <a:schemeClr val="accent1"/>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Char char="»"/>
              <a:defRPr sz="2000">
                <a:solidFill>
                  <a:schemeClr val="tx1"/>
                </a:solidFill>
                <a:latin typeface="Tahoma" panose="020B0604030504040204" pitchFamily="34" charset="0"/>
              </a:defRPr>
            </a:lvl9pPr>
          </a:lstStyle>
          <a:p>
            <a:pPr>
              <a:spcBef>
                <a:spcPct val="0"/>
              </a:spcBef>
              <a:buClrTx/>
              <a:buFontTx/>
              <a:buNone/>
            </a:pPr>
            <a:fld id="{AEA18C05-DE5E-4F46-ABA4-26D093D0024F}" type="slidenum">
              <a:rPr lang="en-US" altLang="en-US" sz="1400">
                <a:latin typeface="Times New Roman" panose="02020603050405020304" pitchFamily="18" charset="0"/>
              </a:rPr>
              <a:pPr>
                <a:spcBef>
                  <a:spcPct val="0"/>
                </a:spcBef>
                <a:buClrTx/>
                <a:buFontTx/>
                <a:buNone/>
              </a:pPr>
              <a:t>5</a:t>
            </a:fld>
            <a:endParaRPr lang="en-US" altLang="en-US" sz="1400">
              <a:latin typeface="Times New Roman" panose="02020603050405020304" pitchFamily="18" charset="0"/>
            </a:endParaRPr>
          </a:p>
        </p:txBody>
      </p:sp>
      <p:sp>
        <p:nvSpPr>
          <p:cNvPr id="2" name="Date Placeholder 1">
            <a:extLst>
              <a:ext uri="{FF2B5EF4-FFF2-40B4-BE49-F238E27FC236}">
                <a16:creationId xmlns:a16="http://schemas.microsoft.com/office/drawing/2014/main" id="{BB14C8A5-F1F8-4CCA-A914-A9B5A0EE532A}"/>
              </a:ext>
            </a:extLst>
          </p:cNvPr>
          <p:cNvSpPr>
            <a:spLocks noGrp="1"/>
          </p:cNvSpPr>
          <p:nvPr>
            <p:ph type="dt" sz="half" idx="10"/>
          </p:nvPr>
        </p:nvSpPr>
        <p:spPr/>
        <p:txBody>
          <a:bodyPr/>
          <a:lstStyle/>
          <a:p>
            <a:r>
              <a:rPr lang="en-US"/>
              <a:t>7/21/2019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3" name="Footer Placeholder 4"/>
          <p:cNvSpPr>
            <a:spLocks noGrp="1"/>
          </p:cNvSpPr>
          <p:nvPr>
            <p:ph type="ftr" sz="quarter" idx="10"/>
          </p:nvPr>
        </p:nvSpPr>
        <p:spPr>
          <a:xfrm>
            <a:off x="609600" y="6446520"/>
            <a:ext cx="2286000" cy="4114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lgn="l">
              <a:spcBef>
                <a:spcPct val="0"/>
              </a:spcBef>
              <a:buFontTx/>
              <a:buNone/>
            </a:pPr>
            <a:r>
              <a:rPr lang="en-US" altLang="en-US" sz="1260" b="0">
                <a:latin typeface="Times New Roman" charset="0"/>
              </a:rPr>
              <a:t>James 1:1</a:t>
            </a:r>
          </a:p>
        </p:txBody>
      </p:sp>
      <p:sp>
        <p:nvSpPr>
          <p:cNvPr id="18434" name="Slide Number Placeholder 5"/>
          <p:cNvSpPr>
            <a:spLocks noGrp="1"/>
          </p:cNvSpPr>
          <p:nvPr>
            <p:ph type="sldNum" sz="quarter" idx="11"/>
          </p:nvPr>
        </p:nvSpPr>
        <p:spPr>
          <a:xfrm>
            <a:off x="9830063" y="6446520"/>
            <a:ext cx="1714500" cy="4114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spcBef>
                <a:spcPct val="0"/>
              </a:spcBef>
              <a:buFontTx/>
              <a:buNone/>
            </a:pPr>
            <a:fld id="{2AEAB855-7B3E-574A-92E9-9EF08D1DEF76}" type="slidenum">
              <a:rPr lang="en-US" altLang="en-US" sz="1260" b="0">
                <a:latin typeface="Times New Roman" charset="0"/>
              </a:rPr>
              <a:pPr>
                <a:spcBef>
                  <a:spcPct val="0"/>
                </a:spcBef>
                <a:buFontTx/>
                <a:buNone/>
              </a:pPr>
              <a:t>6</a:t>
            </a:fld>
            <a:endParaRPr lang="en-US" altLang="en-US" sz="1260" b="0" dirty="0">
              <a:latin typeface="Times New Roman" charset="0"/>
            </a:endParaRPr>
          </a:p>
        </p:txBody>
      </p:sp>
      <p:sp>
        <p:nvSpPr>
          <p:cNvPr id="18435" name="Rectangle 2"/>
          <p:cNvSpPr>
            <a:spLocks noGrp="1" noChangeArrowheads="1"/>
          </p:cNvSpPr>
          <p:nvPr>
            <p:ph type="title"/>
          </p:nvPr>
        </p:nvSpPr>
        <p:spPr>
          <a:xfrm>
            <a:off x="2419481" y="228600"/>
            <a:ext cx="7703820" cy="685800"/>
          </a:xfrm>
        </p:spPr>
        <p:txBody>
          <a:bodyPr>
            <a:normAutofit fontScale="90000"/>
          </a:bodyPr>
          <a:lstStyle/>
          <a:p>
            <a:pPr eaLnBrk="1" hangingPunct="1"/>
            <a:r>
              <a:rPr lang="en-US" altLang="en-US">
                <a:solidFill>
                  <a:srgbClr val="0000CC"/>
                </a:solidFill>
              </a:rPr>
              <a:t>What is “FAITH”?</a:t>
            </a:r>
          </a:p>
        </p:txBody>
      </p:sp>
      <p:sp>
        <p:nvSpPr>
          <p:cNvPr id="22531" name="Rectangle 3"/>
          <p:cNvSpPr>
            <a:spLocks noGrp="1" noChangeArrowheads="1"/>
          </p:cNvSpPr>
          <p:nvPr>
            <p:ph type="body" idx="1"/>
          </p:nvPr>
        </p:nvSpPr>
        <p:spPr>
          <a:xfrm>
            <a:off x="1047881" y="1165860"/>
            <a:ext cx="9075420" cy="5029200"/>
          </a:xfrm>
        </p:spPr>
        <p:txBody>
          <a:bodyPr/>
          <a:lstStyle/>
          <a:p>
            <a:pPr eaLnBrk="1" hangingPunct="1"/>
            <a:r>
              <a:rPr lang="en-US" altLang="en-US" u="sng" dirty="0"/>
              <a:t>FAITH (</a:t>
            </a:r>
            <a:r>
              <a:rPr lang="en-US" altLang="en-US" u="sng" dirty="0" err="1"/>
              <a:t>pistis</a:t>
            </a:r>
            <a:r>
              <a:rPr lang="en-US" altLang="en-US" u="sng" dirty="0"/>
              <a:t>)</a:t>
            </a:r>
          </a:p>
          <a:p>
            <a:pPr eaLnBrk="1" hangingPunct="1"/>
            <a:endParaRPr lang="en-US" altLang="en-US" u="sng" dirty="0"/>
          </a:p>
          <a:p>
            <a:pPr lvl="1" eaLnBrk="1" hangingPunct="1"/>
            <a:r>
              <a:rPr lang="en-US" altLang="en-US" b="1" dirty="0">
                <a:solidFill>
                  <a:srgbClr val="C00000"/>
                </a:solidFill>
              </a:rPr>
              <a:t>Trust, Confidence</a:t>
            </a:r>
            <a:r>
              <a:rPr lang="en-US" altLang="en-US" dirty="0">
                <a:solidFill>
                  <a:srgbClr val="C00000"/>
                </a:solidFill>
              </a:rPr>
              <a:t> </a:t>
            </a:r>
            <a:r>
              <a:rPr lang="en-US" altLang="en-US" b="1" dirty="0">
                <a:solidFill>
                  <a:srgbClr val="C00000"/>
                </a:solidFill>
              </a:rPr>
              <a:t>– in an active sense</a:t>
            </a:r>
          </a:p>
          <a:p>
            <a:pPr lvl="2" eaLnBrk="1" hangingPunct="1"/>
            <a:r>
              <a:rPr lang="en-US" altLang="en-US" b="1" dirty="0"/>
              <a:t>2 Tim 1:12 – Paul trusted in the Lord</a:t>
            </a:r>
          </a:p>
          <a:p>
            <a:pPr lvl="2" eaLnBrk="1" hangingPunct="1"/>
            <a:r>
              <a:rPr lang="en-US" altLang="en-US" b="1" dirty="0"/>
              <a:t>Hebrews 11:8-10 – Abraham trusted in the Lord</a:t>
            </a:r>
          </a:p>
          <a:p>
            <a:pPr lvl="2" eaLnBrk="1" hangingPunct="1"/>
            <a:r>
              <a:rPr lang="en-US" altLang="en-US" b="1" dirty="0"/>
              <a:t>Hebrews 11:1 – Evidence of  things not seen</a:t>
            </a:r>
          </a:p>
          <a:p>
            <a:pPr lvl="1" eaLnBrk="1" hangingPunct="1"/>
            <a:endParaRPr lang="en-US" altLang="en-US" b="1" dirty="0">
              <a:solidFill>
                <a:srgbClr val="C00000"/>
              </a:solidFill>
            </a:endParaRPr>
          </a:p>
          <a:p>
            <a:pPr lvl="1" eaLnBrk="1" hangingPunct="1"/>
            <a:r>
              <a:rPr lang="en-US" altLang="en-US" b="1" dirty="0">
                <a:solidFill>
                  <a:srgbClr val="C00000"/>
                </a:solidFill>
              </a:rPr>
              <a:t>Commitment of One’s Life</a:t>
            </a:r>
          </a:p>
          <a:p>
            <a:pPr lvl="2" eaLnBrk="1" hangingPunct="1"/>
            <a:r>
              <a:rPr lang="en-US" altLang="en-US" b="1" dirty="0"/>
              <a:t>John 1:12-13 –The right to become children of God</a:t>
            </a:r>
          </a:p>
          <a:p>
            <a:pPr lvl="1" eaLnBrk="1" hangingPunct="1"/>
            <a:endParaRPr lang="en-US" altLang="en-US" b="1" dirty="0">
              <a:solidFill>
                <a:srgbClr val="C00000"/>
              </a:solidFill>
            </a:endParaRPr>
          </a:p>
          <a:p>
            <a:pPr lvl="1" eaLnBrk="1" hangingPunct="1"/>
            <a:r>
              <a:rPr lang="en-US" altLang="en-US" b="1" dirty="0">
                <a:solidFill>
                  <a:srgbClr val="C00000"/>
                </a:solidFill>
              </a:rPr>
              <a:t>Obedience</a:t>
            </a:r>
          </a:p>
          <a:p>
            <a:pPr lvl="2" eaLnBrk="1" hangingPunct="1"/>
            <a:r>
              <a:rPr lang="en-US" altLang="en-US" b="1" dirty="0"/>
              <a:t>Hebrews 11:1 – By Faith Abel, Enoch, Noah, Abraham</a:t>
            </a:r>
          </a:p>
          <a:p>
            <a:pPr lvl="2" eaLnBrk="1" hangingPunct="1"/>
            <a:r>
              <a:rPr lang="en-US" altLang="en-US" b="1" dirty="0"/>
              <a:t>Hebrews 3:16-18 – “</a:t>
            </a:r>
            <a:r>
              <a:rPr lang="en-US" altLang="en-US" b="1" i="1" dirty="0"/>
              <a:t>disobedient</a:t>
            </a:r>
            <a:r>
              <a:rPr lang="en-US" altLang="en-US" b="1" dirty="0"/>
              <a:t>” and “</a:t>
            </a:r>
            <a:r>
              <a:rPr lang="en-US" altLang="en-US" b="1" i="1" dirty="0"/>
              <a:t>unbelief</a:t>
            </a:r>
            <a:r>
              <a:rPr lang="en-US" altLang="en-US" b="1" dirty="0"/>
              <a:t>” are equal terms</a:t>
            </a:r>
          </a:p>
          <a:p>
            <a:pPr lvl="2"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53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253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253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7" name="Footer Placeholder 4"/>
          <p:cNvSpPr>
            <a:spLocks noGrp="1"/>
          </p:cNvSpPr>
          <p:nvPr>
            <p:ph type="ftr" sz="quarter" idx="11"/>
          </p:nvPr>
        </p:nvSpPr>
        <p:spPr>
          <a:xfrm>
            <a:off x="571763" y="6446520"/>
            <a:ext cx="1577340" cy="4114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880">
                <a:solidFill>
                  <a:schemeClr val="tx1"/>
                </a:solidFill>
                <a:latin typeface="Tahoma" charset="0"/>
              </a:defRPr>
            </a:lvl1pPr>
            <a:lvl2pPr marL="668656" indent="-257176">
              <a:spcBef>
                <a:spcPct val="20000"/>
              </a:spcBef>
              <a:buClr>
                <a:schemeClr val="hlink"/>
              </a:buClr>
              <a:buChar char="–"/>
              <a:defRPr sz="2520">
                <a:solidFill>
                  <a:schemeClr val="tx1"/>
                </a:solidFill>
                <a:latin typeface="Tahoma" charset="0"/>
              </a:defRPr>
            </a:lvl2pPr>
            <a:lvl3pPr marL="1028700" indent="-205740">
              <a:spcBef>
                <a:spcPct val="20000"/>
              </a:spcBef>
              <a:buClr>
                <a:schemeClr val="accent1"/>
              </a:buClr>
              <a:buChar char="•"/>
              <a:defRPr sz="2160">
                <a:solidFill>
                  <a:schemeClr val="tx1"/>
                </a:solidFill>
                <a:latin typeface="Tahoma" charset="0"/>
              </a:defRPr>
            </a:lvl3pPr>
            <a:lvl4pPr marL="1440180" indent="-205740">
              <a:spcBef>
                <a:spcPct val="20000"/>
              </a:spcBef>
              <a:buClr>
                <a:schemeClr val="folHlink"/>
              </a:buClr>
              <a:buChar char="–"/>
              <a:defRPr sz="1800">
                <a:solidFill>
                  <a:schemeClr val="tx1"/>
                </a:solidFill>
                <a:latin typeface="Tahoma" charset="0"/>
              </a:defRPr>
            </a:lvl4pPr>
            <a:lvl5pPr marL="1851660" indent="-205740">
              <a:spcBef>
                <a:spcPct val="20000"/>
              </a:spcBef>
              <a:buClr>
                <a:schemeClr val="accent1"/>
              </a:buClr>
              <a:buChar char="»"/>
              <a:defRPr sz="1800">
                <a:solidFill>
                  <a:schemeClr val="tx1"/>
                </a:solidFill>
                <a:latin typeface="Tahoma" charset="0"/>
              </a:defRPr>
            </a:lvl5pPr>
            <a:lvl6pPr marL="2263140" indent="-205740" eaLnBrk="0" fontAlgn="base" hangingPunct="0">
              <a:spcBef>
                <a:spcPct val="20000"/>
              </a:spcBef>
              <a:spcAft>
                <a:spcPct val="0"/>
              </a:spcAft>
              <a:buClr>
                <a:schemeClr val="accent1"/>
              </a:buClr>
              <a:buChar char="»"/>
              <a:defRPr sz="1800">
                <a:solidFill>
                  <a:schemeClr val="tx1"/>
                </a:solidFill>
                <a:latin typeface="Tahoma" charset="0"/>
              </a:defRPr>
            </a:lvl6pPr>
            <a:lvl7pPr marL="2674620" indent="-205740" eaLnBrk="0" fontAlgn="base" hangingPunct="0">
              <a:spcBef>
                <a:spcPct val="20000"/>
              </a:spcBef>
              <a:spcAft>
                <a:spcPct val="0"/>
              </a:spcAft>
              <a:buClr>
                <a:schemeClr val="accent1"/>
              </a:buClr>
              <a:buChar char="»"/>
              <a:defRPr sz="1800">
                <a:solidFill>
                  <a:schemeClr val="tx1"/>
                </a:solidFill>
                <a:latin typeface="Tahoma" charset="0"/>
              </a:defRPr>
            </a:lvl7pPr>
            <a:lvl8pPr marL="3086100" indent="-205740" eaLnBrk="0" fontAlgn="base" hangingPunct="0">
              <a:spcBef>
                <a:spcPct val="20000"/>
              </a:spcBef>
              <a:spcAft>
                <a:spcPct val="0"/>
              </a:spcAft>
              <a:buClr>
                <a:schemeClr val="accent1"/>
              </a:buClr>
              <a:buChar char="»"/>
              <a:defRPr sz="1800">
                <a:solidFill>
                  <a:schemeClr val="tx1"/>
                </a:solidFill>
                <a:latin typeface="Tahoma" charset="0"/>
              </a:defRPr>
            </a:lvl8pPr>
            <a:lvl9pPr marL="3497580" indent="-205740" eaLnBrk="0" fontAlgn="base" hangingPunct="0">
              <a:spcBef>
                <a:spcPct val="20000"/>
              </a:spcBef>
              <a:spcAft>
                <a:spcPct val="0"/>
              </a:spcAft>
              <a:buClr>
                <a:schemeClr val="accent1"/>
              </a:buClr>
              <a:buChar char="»"/>
              <a:defRPr sz="1800">
                <a:solidFill>
                  <a:schemeClr val="tx1"/>
                </a:solidFill>
                <a:latin typeface="Tahoma" charset="0"/>
              </a:defRPr>
            </a:lvl9pPr>
          </a:lstStyle>
          <a:p>
            <a:pPr algn="l">
              <a:spcBef>
                <a:spcPct val="0"/>
              </a:spcBef>
              <a:buClrTx/>
              <a:buFontTx/>
              <a:buNone/>
            </a:pPr>
            <a:r>
              <a:rPr lang="en-US" altLang="en-US" sz="1260">
                <a:latin typeface="Times New Roman" charset="0"/>
              </a:rPr>
              <a:t>James 1:1</a:t>
            </a:r>
          </a:p>
        </p:txBody>
      </p:sp>
      <p:sp>
        <p:nvSpPr>
          <p:cNvPr id="65538" name="Slide Number Placeholder 5"/>
          <p:cNvSpPr>
            <a:spLocks noGrp="1"/>
          </p:cNvSpPr>
          <p:nvPr>
            <p:ph type="sldNum" sz="quarter" idx="4294967295"/>
          </p:nvPr>
        </p:nvSpPr>
        <p:spPr>
          <a:xfrm>
            <a:off x="9867900" y="6446520"/>
            <a:ext cx="1714500" cy="4114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880">
                <a:solidFill>
                  <a:schemeClr val="tx1"/>
                </a:solidFill>
                <a:latin typeface="Tahoma" charset="0"/>
              </a:defRPr>
            </a:lvl1pPr>
            <a:lvl2pPr marL="668656" indent="-257176">
              <a:spcBef>
                <a:spcPct val="20000"/>
              </a:spcBef>
              <a:buClr>
                <a:schemeClr val="hlink"/>
              </a:buClr>
              <a:buChar char="–"/>
              <a:defRPr sz="2520">
                <a:solidFill>
                  <a:schemeClr val="tx1"/>
                </a:solidFill>
                <a:latin typeface="Tahoma" charset="0"/>
              </a:defRPr>
            </a:lvl2pPr>
            <a:lvl3pPr marL="1028700" indent="-205740">
              <a:spcBef>
                <a:spcPct val="20000"/>
              </a:spcBef>
              <a:buClr>
                <a:schemeClr val="accent1"/>
              </a:buClr>
              <a:buChar char="•"/>
              <a:defRPr sz="2160">
                <a:solidFill>
                  <a:schemeClr val="tx1"/>
                </a:solidFill>
                <a:latin typeface="Tahoma" charset="0"/>
              </a:defRPr>
            </a:lvl3pPr>
            <a:lvl4pPr marL="1440180" indent="-205740">
              <a:spcBef>
                <a:spcPct val="20000"/>
              </a:spcBef>
              <a:buClr>
                <a:schemeClr val="folHlink"/>
              </a:buClr>
              <a:buChar char="–"/>
              <a:defRPr sz="1800">
                <a:solidFill>
                  <a:schemeClr val="tx1"/>
                </a:solidFill>
                <a:latin typeface="Tahoma" charset="0"/>
              </a:defRPr>
            </a:lvl4pPr>
            <a:lvl5pPr marL="1851660" indent="-205740">
              <a:spcBef>
                <a:spcPct val="20000"/>
              </a:spcBef>
              <a:buClr>
                <a:schemeClr val="accent1"/>
              </a:buClr>
              <a:buChar char="»"/>
              <a:defRPr sz="1800">
                <a:solidFill>
                  <a:schemeClr val="tx1"/>
                </a:solidFill>
                <a:latin typeface="Tahoma" charset="0"/>
              </a:defRPr>
            </a:lvl5pPr>
            <a:lvl6pPr marL="2263140" indent="-205740" eaLnBrk="0" fontAlgn="base" hangingPunct="0">
              <a:spcBef>
                <a:spcPct val="20000"/>
              </a:spcBef>
              <a:spcAft>
                <a:spcPct val="0"/>
              </a:spcAft>
              <a:buClr>
                <a:schemeClr val="accent1"/>
              </a:buClr>
              <a:buChar char="»"/>
              <a:defRPr sz="1800">
                <a:solidFill>
                  <a:schemeClr val="tx1"/>
                </a:solidFill>
                <a:latin typeface="Tahoma" charset="0"/>
              </a:defRPr>
            </a:lvl6pPr>
            <a:lvl7pPr marL="2674620" indent="-205740" eaLnBrk="0" fontAlgn="base" hangingPunct="0">
              <a:spcBef>
                <a:spcPct val="20000"/>
              </a:spcBef>
              <a:spcAft>
                <a:spcPct val="0"/>
              </a:spcAft>
              <a:buClr>
                <a:schemeClr val="accent1"/>
              </a:buClr>
              <a:buChar char="»"/>
              <a:defRPr sz="1800">
                <a:solidFill>
                  <a:schemeClr val="tx1"/>
                </a:solidFill>
                <a:latin typeface="Tahoma" charset="0"/>
              </a:defRPr>
            </a:lvl7pPr>
            <a:lvl8pPr marL="3086100" indent="-205740" eaLnBrk="0" fontAlgn="base" hangingPunct="0">
              <a:spcBef>
                <a:spcPct val="20000"/>
              </a:spcBef>
              <a:spcAft>
                <a:spcPct val="0"/>
              </a:spcAft>
              <a:buClr>
                <a:schemeClr val="accent1"/>
              </a:buClr>
              <a:buChar char="»"/>
              <a:defRPr sz="1800">
                <a:solidFill>
                  <a:schemeClr val="tx1"/>
                </a:solidFill>
                <a:latin typeface="Tahoma" charset="0"/>
              </a:defRPr>
            </a:lvl8pPr>
            <a:lvl9pPr marL="3497580" indent="-205740" eaLnBrk="0" fontAlgn="base" hangingPunct="0">
              <a:spcBef>
                <a:spcPct val="20000"/>
              </a:spcBef>
              <a:spcAft>
                <a:spcPct val="0"/>
              </a:spcAft>
              <a:buClr>
                <a:schemeClr val="accent1"/>
              </a:buClr>
              <a:buChar char="»"/>
              <a:defRPr sz="1800">
                <a:solidFill>
                  <a:schemeClr val="tx1"/>
                </a:solidFill>
                <a:latin typeface="Tahoma" charset="0"/>
              </a:defRPr>
            </a:lvl9pPr>
          </a:lstStyle>
          <a:p>
            <a:pPr algn="r">
              <a:spcBef>
                <a:spcPct val="0"/>
              </a:spcBef>
              <a:buClrTx/>
              <a:buFontTx/>
              <a:buNone/>
            </a:pPr>
            <a:fld id="{F2ED166F-88B8-954D-A165-366B97EA8C72}" type="slidenum">
              <a:rPr lang="en-US" altLang="en-US" sz="1260">
                <a:latin typeface="Times New Roman" charset="0"/>
              </a:rPr>
              <a:pPr algn="r">
                <a:spcBef>
                  <a:spcPct val="0"/>
                </a:spcBef>
                <a:buClrTx/>
                <a:buFontTx/>
                <a:buNone/>
              </a:pPr>
              <a:t>7</a:t>
            </a:fld>
            <a:endParaRPr lang="en-US" altLang="en-US" sz="1260" dirty="0">
              <a:latin typeface="Times New Roman" charset="0"/>
            </a:endParaRPr>
          </a:p>
        </p:txBody>
      </p:sp>
      <p:sp>
        <p:nvSpPr>
          <p:cNvPr id="65539" name="Rectangle 2"/>
          <p:cNvSpPr>
            <a:spLocks noGrp="1" noChangeArrowheads="1"/>
          </p:cNvSpPr>
          <p:nvPr>
            <p:ph type="title"/>
          </p:nvPr>
        </p:nvSpPr>
        <p:spPr>
          <a:xfrm>
            <a:off x="2712720" y="320040"/>
            <a:ext cx="6172200" cy="685800"/>
          </a:xfrm>
        </p:spPr>
        <p:txBody>
          <a:bodyPr>
            <a:normAutofit fontScale="90000"/>
          </a:bodyPr>
          <a:lstStyle/>
          <a:p>
            <a:pPr eaLnBrk="1" hangingPunct="1"/>
            <a:r>
              <a:rPr lang="en-US" altLang="en-US" b="1" dirty="0">
                <a:solidFill>
                  <a:srgbClr val="0000CC"/>
                </a:solidFill>
              </a:rPr>
              <a:t>SAVING FAITH</a:t>
            </a:r>
          </a:p>
        </p:txBody>
      </p:sp>
      <p:sp>
        <p:nvSpPr>
          <p:cNvPr id="65540" name="Rectangle 3"/>
          <p:cNvSpPr>
            <a:spLocks noGrp="1" noChangeArrowheads="1"/>
          </p:cNvSpPr>
          <p:nvPr>
            <p:ph type="body" idx="1"/>
          </p:nvPr>
        </p:nvSpPr>
        <p:spPr>
          <a:xfrm>
            <a:off x="2684342" y="1691640"/>
            <a:ext cx="6720840" cy="4114800"/>
          </a:xfrm>
        </p:spPr>
        <p:txBody>
          <a:bodyPr/>
          <a:lstStyle/>
          <a:p>
            <a:pPr eaLnBrk="1" hangingPunct="1"/>
            <a:r>
              <a:rPr lang="en-US" altLang="en-US" dirty="0"/>
              <a:t>Faith Obeys the Word</a:t>
            </a:r>
          </a:p>
          <a:p>
            <a:pPr eaLnBrk="1" hangingPunct="1"/>
            <a:r>
              <a:rPr lang="en-US" altLang="en-US" dirty="0"/>
              <a:t>Faith Removes Discrimination</a:t>
            </a:r>
          </a:p>
          <a:p>
            <a:pPr eaLnBrk="1" hangingPunct="1"/>
            <a:r>
              <a:rPr lang="en-US" altLang="en-US" dirty="0"/>
              <a:t>Faith Proves Itself By Works</a:t>
            </a:r>
          </a:p>
          <a:p>
            <a:pPr eaLnBrk="1" hangingPunct="1"/>
            <a:r>
              <a:rPr lang="en-US" altLang="en-US" dirty="0"/>
              <a:t>Faith Controls The Tongue</a:t>
            </a:r>
          </a:p>
          <a:p>
            <a:pPr eaLnBrk="1" hangingPunct="1"/>
            <a:r>
              <a:rPr lang="en-US" altLang="en-US" dirty="0"/>
              <a:t>Faith Produces Wisdom</a:t>
            </a:r>
          </a:p>
          <a:p>
            <a:pPr eaLnBrk="1" hangingPunct="1"/>
            <a:r>
              <a:rPr lang="en-US" altLang="en-US" dirty="0"/>
              <a:t>Faith Produces Humility</a:t>
            </a:r>
          </a:p>
          <a:p>
            <a:pPr eaLnBrk="1" hangingPunct="1"/>
            <a:r>
              <a:rPr lang="en-US" altLang="en-US" dirty="0"/>
              <a:t>Faith Produces Dependence on God</a:t>
            </a:r>
          </a:p>
        </p:txBody>
      </p:sp>
    </p:spTree>
    <p:extLst>
      <p:ext uri="{BB962C8B-B14F-4D97-AF65-F5344CB8AC3E}">
        <p14:creationId xmlns:p14="http://schemas.microsoft.com/office/powerpoint/2010/main" val="127391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1:2-12</a:t>
            </a:r>
          </a:p>
        </p:txBody>
      </p:sp>
      <p:sp>
        <p:nvSpPr>
          <p:cNvPr id="5325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charset="0"/>
              </a:defRPr>
            </a:lvl1pPr>
            <a:lvl2pPr marL="742920" indent="-285738">
              <a:spcBef>
                <a:spcPct val="20000"/>
              </a:spcBef>
              <a:buChar char="–"/>
              <a:defRPr sz="2400" i="1">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05C4618-3F48-1F47-9EBC-1D7CA832C1D0}" type="slidenum">
              <a:rPr lang="en-US" altLang="en-US" sz="1400" b="0">
                <a:latin typeface="Times New Roman" charset="0"/>
              </a:rPr>
              <a:pPr>
                <a:spcBef>
                  <a:spcPct val="0"/>
                </a:spcBef>
                <a:buFontTx/>
                <a:buNone/>
              </a:pPr>
              <a:t>8</a:t>
            </a:fld>
            <a:endParaRPr lang="en-US" altLang="en-US" sz="1400" b="0" dirty="0">
              <a:latin typeface="Times New Roman" charset="0"/>
            </a:endParaRPr>
          </a:p>
        </p:txBody>
      </p:sp>
      <p:sp>
        <p:nvSpPr>
          <p:cNvPr id="53251" name="Rectangle 2"/>
          <p:cNvSpPr>
            <a:spLocks noGrp="1" noChangeArrowheads="1"/>
          </p:cNvSpPr>
          <p:nvPr>
            <p:ph type="title"/>
          </p:nvPr>
        </p:nvSpPr>
        <p:spPr>
          <a:xfrm>
            <a:off x="3429000" y="205153"/>
            <a:ext cx="8359726" cy="838200"/>
          </a:xfrm>
        </p:spPr>
        <p:txBody>
          <a:bodyPr/>
          <a:lstStyle/>
          <a:p>
            <a:r>
              <a:rPr lang="en-US" altLang="en-US" b="1" u="sng" dirty="0"/>
              <a:t>JAMES CHAPTER 1</a:t>
            </a:r>
          </a:p>
        </p:txBody>
      </p:sp>
      <p:sp>
        <p:nvSpPr>
          <p:cNvPr id="9219" name="Rectangle 3"/>
          <p:cNvSpPr>
            <a:spLocks noGrp="1" noChangeArrowheads="1"/>
          </p:cNvSpPr>
          <p:nvPr>
            <p:ph type="body" idx="1"/>
          </p:nvPr>
        </p:nvSpPr>
        <p:spPr>
          <a:xfrm>
            <a:off x="534572" y="1295400"/>
            <a:ext cx="11254154" cy="4800600"/>
          </a:xfrm>
        </p:spPr>
        <p:txBody>
          <a:bodyPr>
            <a:normAutofit/>
          </a:bodyPr>
          <a:lstStyle/>
          <a:p>
            <a:pPr>
              <a:lnSpc>
                <a:spcPct val="90000"/>
              </a:lnSpc>
            </a:pPr>
            <a:r>
              <a:rPr lang="en-US" altLang="en-US" sz="2400" b="1" dirty="0">
                <a:highlight>
                  <a:srgbClr val="C0C0C0"/>
                </a:highlight>
              </a:rPr>
              <a:t>VERSES 1-12 - TRIALS</a:t>
            </a:r>
            <a:endParaRPr lang="en-US" altLang="en-US" b="1" dirty="0">
              <a:highlight>
                <a:srgbClr val="C0C0C0"/>
              </a:highlight>
            </a:endParaRPr>
          </a:p>
          <a:p>
            <a:pPr lvl="1">
              <a:lnSpc>
                <a:spcPct val="85000"/>
              </a:lnSpc>
            </a:pPr>
            <a:r>
              <a:rPr lang="en-US" altLang="en-US" sz="2000" b="1" u="sng" dirty="0"/>
              <a:t>Attitude</a:t>
            </a:r>
            <a:r>
              <a:rPr lang="en-US" altLang="en-US" sz="2000" dirty="0"/>
              <a:t> - Striking Paradox - Joy in Trials?</a:t>
            </a:r>
          </a:p>
          <a:p>
            <a:pPr lvl="1">
              <a:lnSpc>
                <a:spcPct val="85000"/>
              </a:lnSpc>
            </a:pPr>
            <a:r>
              <a:rPr lang="en-US" altLang="en-US" sz="2000" b="1" u="sng" dirty="0"/>
              <a:t>Advantage</a:t>
            </a:r>
            <a:r>
              <a:rPr lang="en-US" altLang="en-US" sz="2000" b="1" dirty="0"/>
              <a:t> </a:t>
            </a:r>
            <a:r>
              <a:rPr lang="en-US" altLang="en-US" sz="2000" dirty="0"/>
              <a:t>- What do they produce?</a:t>
            </a:r>
          </a:p>
          <a:p>
            <a:pPr lvl="1">
              <a:lnSpc>
                <a:spcPct val="85000"/>
              </a:lnSpc>
            </a:pPr>
            <a:r>
              <a:rPr lang="en-US" altLang="en-US" sz="2000" b="1" u="sng" dirty="0"/>
              <a:t>Assistance</a:t>
            </a:r>
            <a:r>
              <a:rPr lang="en-US" altLang="en-US" sz="2000" b="1" dirty="0"/>
              <a:t> </a:t>
            </a:r>
            <a:r>
              <a:rPr lang="en-US" altLang="en-US" sz="2000" dirty="0"/>
              <a:t>- If we endure trails, what will we receive?</a:t>
            </a:r>
          </a:p>
          <a:p>
            <a:pPr lvl="1">
              <a:lnSpc>
                <a:spcPct val="90000"/>
              </a:lnSpc>
            </a:pPr>
            <a:endParaRPr lang="en-US" altLang="en-US" dirty="0"/>
          </a:p>
        </p:txBody>
      </p:sp>
      <p:pic>
        <p:nvPicPr>
          <p:cNvPr id="2" name="Picture 1">
            <a:extLst>
              <a:ext uri="{FF2B5EF4-FFF2-40B4-BE49-F238E27FC236}">
                <a16:creationId xmlns:a16="http://schemas.microsoft.com/office/drawing/2014/main" id="{9F399A01-7185-1E30-4C77-845842AA4768}"/>
              </a:ext>
            </a:extLst>
          </p:cNvPr>
          <p:cNvPicPr>
            <a:picLocks noChangeAspect="1"/>
          </p:cNvPicPr>
          <p:nvPr/>
        </p:nvPicPr>
        <p:blipFill>
          <a:blip r:embed="rId3"/>
          <a:stretch>
            <a:fillRect/>
          </a:stretch>
        </p:blipFill>
        <p:spPr>
          <a:xfrm>
            <a:off x="5954386" y="5407092"/>
            <a:ext cx="3694496" cy="1377815"/>
          </a:xfrm>
          <a:prstGeom prst="rect">
            <a:avLst/>
          </a:prstGeom>
        </p:spPr>
      </p:pic>
      <p:sp>
        <p:nvSpPr>
          <p:cNvPr id="6" name="TextBox 5">
            <a:extLst>
              <a:ext uri="{FF2B5EF4-FFF2-40B4-BE49-F238E27FC236}">
                <a16:creationId xmlns:a16="http://schemas.microsoft.com/office/drawing/2014/main" id="{E1DE987E-6C9B-E719-35FE-3F4954B666BD}"/>
              </a:ext>
            </a:extLst>
          </p:cNvPr>
          <p:cNvSpPr txBox="1"/>
          <p:nvPr/>
        </p:nvSpPr>
        <p:spPr>
          <a:xfrm>
            <a:off x="8497504" y="135618"/>
            <a:ext cx="3385625" cy="5178423"/>
          </a:xfrm>
          <a:prstGeom prst="rect">
            <a:avLst/>
          </a:prstGeom>
          <a:solidFill>
            <a:srgbClr val="FFFFCC"/>
          </a:solidFill>
          <a:ln w="38100">
            <a:solidFill>
              <a:schemeClr val="tx1"/>
            </a:solidFill>
          </a:ln>
        </p:spPr>
        <p:txBody>
          <a:bodyPr wrap="square" rtlCol="0">
            <a:spAutoFit/>
          </a:bodyPr>
          <a:lstStyle/>
          <a:p>
            <a:pPr algn="ctr"/>
            <a:r>
              <a:rPr lang="en-US" sz="2160" dirty="0"/>
              <a:t>James 1:5-8 If any of you lacks </a:t>
            </a:r>
            <a:r>
              <a:rPr lang="en-US" sz="2160" u="sng" dirty="0"/>
              <a:t>wisdom</a:t>
            </a:r>
            <a:r>
              <a:rPr lang="en-US" sz="2160" dirty="0"/>
              <a:t>, let him </a:t>
            </a:r>
            <a:r>
              <a:rPr lang="en-US" sz="2160" u="sng" dirty="0"/>
              <a:t>ask</a:t>
            </a:r>
            <a:r>
              <a:rPr lang="en-US" sz="2160" dirty="0"/>
              <a:t> God, who gives </a:t>
            </a:r>
            <a:r>
              <a:rPr lang="en-US" sz="2160" u="sng" dirty="0"/>
              <a:t>generously to all </a:t>
            </a:r>
            <a:r>
              <a:rPr lang="en-US" sz="2160" dirty="0"/>
              <a:t>without reproach, and it will be given him. (6) But let him ask </a:t>
            </a:r>
            <a:r>
              <a:rPr lang="en-US" sz="2160" u="sng" dirty="0"/>
              <a:t>in faith</a:t>
            </a:r>
            <a:r>
              <a:rPr lang="en-US" sz="2160" dirty="0"/>
              <a:t>, with </a:t>
            </a:r>
            <a:r>
              <a:rPr lang="en-US" sz="2160" u="sng" dirty="0"/>
              <a:t>no doubting</a:t>
            </a:r>
            <a:r>
              <a:rPr lang="en-US" sz="2160" dirty="0"/>
              <a:t>, for the one who doubts is like a wave of the sea that is driven and tossed by the wind. </a:t>
            </a:r>
          </a:p>
          <a:p>
            <a:pPr algn="ctr"/>
            <a:r>
              <a:rPr lang="en-US" sz="2160" dirty="0"/>
              <a:t>(7) For that person must not suppose that he will receive anything from the Lord; (8) he is a double-minded man, unstable in all his ways.</a:t>
            </a:r>
          </a:p>
        </p:txBody>
      </p:sp>
      <p:sp>
        <p:nvSpPr>
          <p:cNvPr id="7" name="Rectangle 6">
            <a:extLst>
              <a:ext uri="{FF2B5EF4-FFF2-40B4-BE49-F238E27FC236}">
                <a16:creationId xmlns:a16="http://schemas.microsoft.com/office/drawing/2014/main" id="{BC73E02D-CECA-28EE-83B9-F30FC26F79A1}"/>
              </a:ext>
            </a:extLst>
          </p:cNvPr>
          <p:cNvSpPr/>
          <p:nvPr/>
        </p:nvSpPr>
        <p:spPr>
          <a:xfrm>
            <a:off x="453300" y="3029328"/>
            <a:ext cx="5406683" cy="30983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10000"/>
              </a:lnSpc>
            </a:pPr>
            <a:r>
              <a:rPr lang="en-US" altLang="en-US" sz="2400" b="1" u="sng" dirty="0">
                <a:solidFill>
                  <a:srgbClr val="0000CC"/>
                </a:solidFill>
                <a:highlight>
                  <a:srgbClr val="C0C0C0"/>
                </a:highlight>
              </a:rPr>
              <a:t>LET</a:t>
            </a:r>
            <a:r>
              <a:rPr lang="en-US" altLang="en-US" sz="2400" b="1" u="sng" dirty="0">
                <a:solidFill>
                  <a:schemeClr val="tx1"/>
                </a:solidFill>
                <a:highlight>
                  <a:srgbClr val="C0C0C0"/>
                </a:highlight>
              </a:rPr>
              <a:t> TESTING OF YOUR FAITH </a:t>
            </a:r>
            <a:r>
              <a:rPr lang="en-US" altLang="en-US" sz="2400" b="1" u="sng" dirty="0">
                <a:solidFill>
                  <a:srgbClr val="0000CC"/>
                </a:solidFill>
                <a:highlight>
                  <a:srgbClr val="C0C0C0"/>
                </a:highlight>
              </a:rPr>
              <a:t>PRODUCES</a:t>
            </a:r>
            <a:r>
              <a:rPr lang="en-US" altLang="en-US" sz="2400" b="1" u="sng" dirty="0">
                <a:solidFill>
                  <a:schemeClr val="tx1"/>
                </a:solidFill>
                <a:highlight>
                  <a:srgbClr val="C0C0C0"/>
                </a:highlight>
              </a:rPr>
              <a:t>;</a:t>
            </a:r>
          </a:p>
          <a:p>
            <a:pPr lvl="1">
              <a:lnSpc>
                <a:spcPct val="110000"/>
              </a:lnSpc>
            </a:pPr>
            <a:r>
              <a:rPr lang="en-US" altLang="en-US" b="1" dirty="0">
                <a:solidFill>
                  <a:schemeClr val="tx1"/>
                </a:solidFill>
              </a:rPr>
              <a:t>Patience (Vs 3) - Steadfastness, not faltering</a:t>
            </a:r>
          </a:p>
          <a:p>
            <a:pPr lvl="1">
              <a:lnSpc>
                <a:spcPct val="110000"/>
              </a:lnSpc>
            </a:pPr>
            <a:r>
              <a:rPr lang="en-US" altLang="en-US" b="1" dirty="0">
                <a:solidFill>
                  <a:schemeClr val="tx1"/>
                </a:solidFill>
              </a:rPr>
              <a:t>Perfection (Vs 4) - Fulfillment, Goal, End</a:t>
            </a:r>
          </a:p>
          <a:p>
            <a:pPr lvl="1">
              <a:lnSpc>
                <a:spcPct val="110000"/>
              </a:lnSpc>
            </a:pPr>
            <a:r>
              <a:rPr lang="en-US" altLang="en-US" b="1" dirty="0">
                <a:solidFill>
                  <a:schemeClr val="tx1"/>
                </a:solidFill>
              </a:rPr>
              <a:t>Complete (Vs 4) - All its parts, Not Deficient, Heir</a:t>
            </a:r>
          </a:p>
          <a:p>
            <a:pPr lvl="1">
              <a:lnSpc>
                <a:spcPct val="110000"/>
              </a:lnSpc>
            </a:pPr>
            <a:r>
              <a:rPr lang="en-US" altLang="en-US" b="1" dirty="0">
                <a:solidFill>
                  <a:schemeClr val="tx1"/>
                </a:solidFill>
              </a:rPr>
              <a:t>Lacking Nothing (Vs 4) - Nothing Left Behind</a:t>
            </a:r>
          </a:p>
          <a:p>
            <a:pPr lvl="1">
              <a:lnSpc>
                <a:spcPct val="110000"/>
              </a:lnSpc>
            </a:pPr>
            <a:r>
              <a:rPr lang="en-US" altLang="en-US" b="1" dirty="0">
                <a:solidFill>
                  <a:schemeClr val="tx1"/>
                </a:solidFill>
              </a:rPr>
              <a:t>Seek Wisdom (Vs 5) - Trust In God</a:t>
            </a:r>
          </a:p>
          <a:p>
            <a:pPr lvl="1">
              <a:lnSpc>
                <a:spcPct val="110000"/>
              </a:lnSpc>
            </a:pPr>
            <a:r>
              <a:rPr lang="en-US" altLang="en-US" b="1" dirty="0">
                <a:solidFill>
                  <a:schemeClr val="tx1"/>
                </a:solidFill>
              </a:rPr>
              <a:t>Pure Faith (Vs 6) - Tested, No Impurities</a:t>
            </a:r>
          </a:p>
          <a:p>
            <a:pPr lvl="1">
              <a:lnSpc>
                <a:spcPct val="110000"/>
              </a:lnSpc>
            </a:pPr>
            <a:r>
              <a:rPr lang="en-US" altLang="en-US" b="1" dirty="0">
                <a:solidFill>
                  <a:schemeClr val="tx1"/>
                </a:solidFill>
              </a:rPr>
              <a:t>Humility (Vs 10) - Understand Your Position</a:t>
            </a:r>
          </a:p>
          <a:p>
            <a:pPr lvl="1">
              <a:lnSpc>
                <a:spcPct val="110000"/>
              </a:lnSpc>
            </a:pPr>
            <a:r>
              <a:rPr lang="en-US" altLang="en-US" b="1" dirty="0">
                <a:solidFill>
                  <a:schemeClr val="tx1"/>
                </a:solidFill>
              </a:rPr>
              <a:t>Crown of Life (Vs 12) - The Goal with Endurance</a:t>
            </a:r>
          </a:p>
        </p:txBody>
      </p:sp>
    </p:spTree>
    <p:extLst>
      <p:ext uri="{BB962C8B-B14F-4D97-AF65-F5344CB8AC3E}">
        <p14:creationId xmlns:p14="http://schemas.microsoft.com/office/powerpoint/2010/main" val="3524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 calcmode="lin" valueType="num">
                                      <p:cBhvr additive="base">
                                        <p:cTn id="22"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219">
                                            <p:txEl>
                                              <p:pRg st="3" end="3"/>
                                            </p:txEl>
                                          </p:spTgt>
                                        </p:tgtEl>
                                        <p:attrNameLst>
                                          <p:attrName>style.visibility</p:attrName>
                                        </p:attrNameLst>
                                      </p:cBhvr>
                                      <p:to>
                                        <p:strVal val="visible"/>
                                      </p:to>
                                    </p:set>
                                    <p:anim calcmode="lin" valueType="num">
                                      <p:cBhvr additive="base">
                                        <p:cTn id="34"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609600" y="6400800"/>
            <a:ext cx="1645920" cy="457200"/>
          </a:xfrm>
        </p:spPr>
        <p:txBody>
          <a:bodyPr/>
          <a:lstStyle/>
          <a:p>
            <a:pPr algn="l">
              <a:defRPr/>
            </a:pPr>
            <a:r>
              <a:rPr lang="en-US"/>
              <a:t>James 1:2-12</a:t>
            </a:r>
          </a:p>
        </p:txBody>
      </p:sp>
      <p:sp>
        <p:nvSpPr>
          <p:cNvPr id="22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20" b="1">
                <a:solidFill>
                  <a:schemeClr val="tx1"/>
                </a:solidFill>
                <a:latin typeface="Arial" charset="0"/>
              </a:defRPr>
            </a:lvl1pPr>
            <a:lvl2pPr marL="668656" indent="-257176">
              <a:spcBef>
                <a:spcPct val="20000"/>
              </a:spcBef>
              <a:buChar char="–"/>
              <a:defRPr sz="2160" i="1">
                <a:solidFill>
                  <a:schemeClr val="tx1"/>
                </a:solidFill>
                <a:latin typeface="Arial" charset="0"/>
              </a:defRPr>
            </a:lvl2pPr>
            <a:lvl3pPr marL="1028700" indent="-205740">
              <a:spcBef>
                <a:spcPct val="20000"/>
              </a:spcBef>
              <a:buChar char="•"/>
              <a:defRPr sz="1800">
                <a:solidFill>
                  <a:schemeClr val="tx1"/>
                </a:solidFill>
                <a:latin typeface="Arial" charset="0"/>
              </a:defRPr>
            </a:lvl3pPr>
            <a:lvl4pPr marL="1440180" indent="-205740">
              <a:spcBef>
                <a:spcPct val="20000"/>
              </a:spcBef>
              <a:buChar char="–"/>
              <a:defRPr sz="1800">
                <a:solidFill>
                  <a:schemeClr val="tx1"/>
                </a:solidFill>
                <a:latin typeface="Arial" charset="0"/>
              </a:defRPr>
            </a:lvl4pPr>
            <a:lvl5pPr marL="1851660" indent="-205740">
              <a:spcBef>
                <a:spcPct val="20000"/>
              </a:spcBef>
              <a:buChar char="»"/>
              <a:defRPr sz="1800">
                <a:solidFill>
                  <a:schemeClr val="tx1"/>
                </a:solidFill>
                <a:latin typeface="Arial" charset="0"/>
              </a:defRPr>
            </a:lvl5pPr>
            <a:lvl6pPr marL="2263140" indent="-205740" eaLnBrk="0" fontAlgn="base" hangingPunct="0">
              <a:spcBef>
                <a:spcPct val="20000"/>
              </a:spcBef>
              <a:spcAft>
                <a:spcPct val="0"/>
              </a:spcAft>
              <a:buChar char="»"/>
              <a:defRPr sz="1800">
                <a:solidFill>
                  <a:schemeClr val="tx1"/>
                </a:solidFill>
                <a:latin typeface="Arial" charset="0"/>
              </a:defRPr>
            </a:lvl6pPr>
            <a:lvl7pPr marL="2674620" indent="-205740" eaLnBrk="0" fontAlgn="base" hangingPunct="0">
              <a:spcBef>
                <a:spcPct val="20000"/>
              </a:spcBef>
              <a:spcAft>
                <a:spcPct val="0"/>
              </a:spcAft>
              <a:buChar char="»"/>
              <a:defRPr sz="1800">
                <a:solidFill>
                  <a:schemeClr val="tx1"/>
                </a:solidFill>
                <a:latin typeface="Arial" charset="0"/>
              </a:defRPr>
            </a:lvl7pPr>
            <a:lvl8pPr marL="3086100" indent="-205740" eaLnBrk="0" fontAlgn="base" hangingPunct="0">
              <a:spcBef>
                <a:spcPct val="20000"/>
              </a:spcBef>
              <a:spcAft>
                <a:spcPct val="0"/>
              </a:spcAft>
              <a:buChar char="»"/>
              <a:defRPr sz="1800">
                <a:solidFill>
                  <a:schemeClr val="tx1"/>
                </a:solidFill>
                <a:latin typeface="Arial" charset="0"/>
              </a:defRPr>
            </a:lvl8pPr>
            <a:lvl9pPr marL="3497580" indent="-205740" eaLnBrk="0" fontAlgn="base" hangingPunct="0">
              <a:spcBef>
                <a:spcPct val="20000"/>
              </a:spcBef>
              <a:spcAft>
                <a:spcPct val="0"/>
              </a:spcAft>
              <a:buChar char="»"/>
              <a:defRPr sz="1800">
                <a:solidFill>
                  <a:schemeClr val="tx1"/>
                </a:solidFill>
                <a:latin typeface="Arial" charset="0"/>
              </a:defRPr>
            </a:lvl9pPr>
          </a:lstStyle>
          <a:p>
            <a:pPr>
              <a:spcBef>
                <a:spcPct val="0"/>
              </a:spcBef>
              <a:buFontTx/>
              <a:buNone/>
            </a:pPr>
            <a:fld id="{1411ED89-2591-034B-881F-87A1F4DF7DBE}" type="slidenum">
              <a:rPr lang="en-US" altLang="en-US" sz="1260" b="0">
                <a:latin typeface="Times New Roman" charset="0"/>
              </a:rPr>
              <a:pPr>
                <a:spcBef>
                  <a:spcPct val="0"/>
                </a:spcBef>
                <a:buFontTx/>
                <a:buNone/>
              </a:pPr>
              <a:t>9</a:t>
            </a:fld>
            <a:endParaRPr lang="en-US" altLang="en-US" sz="1260" b="0">
              <a:latin typeface="Times New Roman" charset="0"/>
            </a:endParaRPr>
          </a:p>
        </p:txBody>
      </p:sp>
      <p:sp>
        <p:nvSpPr>
          <p:cNvPr id="22531" name="Rectangle 2"/>
          <p:cNvSpPr>
            <a:spLocks noGrp="1" noChangeArrowheads="1"/>
          </p:cNvSpPr>
          <p:nvPr>
            <p:ph type="title"/>
          </p:nvPr>
        </p:nvSpPr>
        <p:spPr>
          <a:xfrm>
            <a:off x="6386732" y="228600"/>
            <a:ext cx="5367946" cy="662940"/>
          </a:xfrm>
          <a:solidFill>
            <a:srgbClr val="FFFFCC"/>
          </a:solidFill>
        </p:spPr>
        <p:txBody>
          <a:bodyPr>
            <a:normAutofit fontScale="90000"/>
          </a:bodyPr>
          <a:lstStyle/>
          <a:p>
            <a:r>
              <a:rPr lang="en-US" altLang="en-US" b="1" dirty="0"/>
              <a:t>ATTITUDE “IN” TRIALS (2)</a:t>
            </a:r>
          </a:p>
        </p:txBody>
      </p:sp>
      <p:sp>
        <p:nvSpPr>
          <p:cNvPr id="4099" name="Rectangle 3"/>
          <p:cNvSpPr>
            <a:spLocks noGrp="1" noChangeArrowheads="1"/>
          </p:cNvSpPr>
          <p:nvPr>
            <p:ph type="body" idx="1"/>
          </p:nvPr>
        </p:nvSpPr>
        <p:spPr>
          <a:xfrm>
            <a:off x="437322" y="1120140"/>
            <a:ext cx="11476382" cy="5509260"/>
          </a:xfrm>
        </p:spPr>
        <p:txBody>
          <a:bodyPr>
            <a:normAutofit/>
          </a:bodyPr>
          <a:lstStyle/>
          <a:p>
            <a:r>
              <a:rPr lang="en-US" altLang="en-US" sz="2400" u="sng" dirty="0">
                <a:highlight>
                  <a:srgbClr val="C0C0C0"/>
                </a:highlight>
              </a:rPr>
              <a:t>COUNT IT</a:t>
            </a:r>
            <a:r>
              <a:rPr lang="en-US" altLang="en-US" sz="2400" dirty="0">
                <a:highlight>
                  <a:srgbClr val="C0C0C0"/>
                </a:highlight>
              </a:rPr>
              <a:t> </a:t>
            </a:r>
            <a:r>
              <a:rPr lang="en-US" altLang="en-US" sz="2400" dirty="0"/>
              <a:t>- </a:t>
            </a:r>
            <a:r>
              <a:rPr lang="en-US" altLang="en-US" sz="2400" b="1" i="1" dirty="0"/>
              <a:t>Think Forward, To Deem, Consider, Regard, Place Value on, To Lead The Way, To Go Before, A Financial Term Meaning: To Evaluate</a:t>
            </a:r>
          </a:p>
          <a:p>
            <a:pPr lvl="1"/>
            <a:r>
              <a:rPr lang="en-US" altLang="en-US" sz="2000" i="1" dirty="0"/>
              <a:t>Job 23.10 – when He has tried me, I shall come out as Gold ; Psalms 30.5 – joy comes by morning</a:t>
            </a:r>
          </a:p>
          <a:p>
            <a:r>
              <a:rPr lang="en-US" altLang="en-US" sz="2400" u="sng" dirty="0">
                <a:highlight>
                  <a:srgbClr val="C0C0C0"/>
                </a:highlight>
              </a:rPr>
              <a:t>ALL JOY</a:t>
            </a:r>
            <a:r>
              <a:rPr lang="en-US" altLang="en-US" sz="2400" dirty="0">
                <a:highlight>
                  <a:srgbClr val="C0C0C0"/>
                </a:highlight>
              </a:rPr>
              <a:t>  </a:t>
            </a:r>
            <a:r>
              <a:rPr lang="en-US" altLang="en-US" sz="2400" b="1" i="1" dirty="0"/>
              <a:t>“PASA CHARA” </a:t>
            </a:r>
            <a:r>
              <a:rPr lang="en-US" altLang="en-US" sz="2400" b="1" dirty="0"/>
              <a:t>– </a:t>
            </a:r>
            <a:r>
              <a:rPr lang="en-US" altLang="en-US" sz="2400" b="1" i="1" dirty="0"/>
              <a:t>Let</a:t>
            </a:r>
            <a:r>
              <a:rPr lang="en-US" altLang="en-US" sz="2400" b="1" dirty="0"/>
              <a:t> </a:t>
            </a:r>
            <a:r>
              <a:rPr lang="en-US" altLang="en-US" sz="2400" b="1" i="1" dirty="0"/>
              <a:t>Complete Joy, In Every Circumstance Lead The Way.  Delighted, Pleased With Something, </a:t>
            </a:r>
            <a:r>
              <a:rPr lang="en-US" altLang="en-US" sz="2400" b="1" i="1" u="sng" dirty="0"/>
              <a:t>Not Partial</a:t>
            </a:r>
            <a:r>
              <a:rPr lang="en-US" altLang="en-US" sz="2400" b="1" i="1" dirty="0"/>
              <a:t>. </a:t>
            </a:r>
            <a:r>
              <a:rPr lang="en-US" altLang="en-US" sz="2400" b="1" i="1" dirty="0">
                <a:solidFill>
                  <a:schemeClr val="tx1"/>
                </a:solidFill>
              </a:rPr>
              <a:t>(1 Peter 1.6-8; 2 Cor 12.10)</a:t>
            </a:r>
          </a:p>
          <a:p>
            <a:pPr lvl="2"/>
            <a:r>
              <a:rPr lang="en-US" altLang="en-US" sz="2400" i="1" dirty="0"/>
              <a:t>Hebrews 12:2 - “Jesus…the joy that was set before Him endured the cross.”</a:t>
            </a:r>
          </a:p>
          <a:p>
            <a:pPr lvl="2"/>
            <a:r>
              <a:rPr lang="en-US" altLang="en-US" sz="2400" i="1" dirty="0"/>
              <a:t>Matthew 5:11-12 – Persecute, all kinds of evil – REJOICE! Great is your reward</a:t>
            </a:r>
          </a:p>
          <a:p>
            <a:r>
              <a:rPr lang="en-US" altLang="en-US" sz="2400" u="sng" dirty="0">
                <a:highlight>
                  <a:srgbClr val="C0C0C0"/>
                </a:highlight>
              </a:rPr>
              <a:t>TRIALS </a:t>
            </a:r>
            <a:r>
              <a:rPr lang="en-US" altLang="en-US" sz="2400" dirty="0"/>
              <a:t>- </a:t>
            </a:r>
            <a:r>
              <a:rPr lang="en-US" altLang="en-US" sz="2400" b="1" dirty="0"/>
              <a:t>A Putting to the Test, Proving, Proof, Experience</a:t>
            </a:r>
          </a:p>
          <a:p>
            <a:pPr lvl="1"/>
            <a:r>
              <a:rPr lang="en-US" altLang="en-US" dirty="0"/>
              <a:t>These Are External Forces That “Try” us.</a:t>
            </a:r>
          </a:p>
          <a:p>
            <a:pPr lvl="1"/>
            <a:r>
              <a:rPr lang="en-US" altLang="en-US" dirty="0"/>
              <a:t>Living on the Earth – You Will Experience Trials</a:t>
            </a:r>
          </a:p>
          <a:p>
            <a:r>
              <a:rPr lang="en-US" altLang="en-US" sz="2400" u="sng" dirty="0">
                <a:highlight>
                  <a:srgbClr val="C0C0C0"/>
                </a:highlight>
              </a:rPr>
              <a:t>FALL INTO</a:t>
            </a:r>
            <a:r>
              <a:rPr lang="en-US" altLang="en-US" sz="2400" dirty="0">
                <a:highlight>
                  <a:srgbClr val="C0C0C0"/>
                </a:highlight>
              </a:rPr>
              <a:t> </a:t>
            </a:r>
            <a:r>
              <a:rPr lang="en-US" altLang="en-US" sz="2400" dirty="0"/>
              <a:t>-  </a:t>
            </a:r>
            <a:r>
              <a:rPr lang="en-US" altLang="en-US" sz="2400" b="1" i="1" dirty="0"/>
              <a:t>To Fall Into, Or Among, Encounter, Surrounded</a:t>
            </a:r>
          </a:p>
          <a:p>
            <a:pPr lvl="1"/>
            <a:r>
              <a:rPr lang="en-US" altLang="en-US" sz="2000" i="1" dirty="0"/>
              <a:t>2 Timothy 3.12 – if you desire to live godly – you will suffer persecution</a:t>
            </a:r>
          </a:p>
          <a:p>
            <a:r>
              <a:rPr lang="en-US" altLang="en-US" sz="2400" u="sng" dirty="0">
                <a:highlight>
                  <a:srgbClr val="C0C0C0"/>
                </a:highlight>
              </a:rPr>
              <a:t>VARIOUS</a:t>
            </a:r>
            <a:r>
              <a:rPr lang="en-US" altLang="en-US" sz="2400" dirty="0">
                <a:highlight>
                  <a:srgbClr val="C0C0C0"/>
                </a:highlight>
              </a:rPr>
              <a:t> </a:t>
            </a:r>
            <a:r>
              <a:rPr lang="en-US" altLang="en-US" sz="2400" dirty="0"/>
              <a:t>- </a:t>
            </a:r>
            <a:r>
              <a:rPr lang="en-US" altLang="en-US" sz="2400" b="1" i="1" dirty="0"/>
              <a:t>Multicolored, different trails based on your circumstances.</a:t>
            </a:r>
          </a:p>
          <a:p>
            <a:pPr lvl="1"/>
            <a:r>
              <a:rPr lang="en-US" altLang="en-US" sz="2000" i="1" dirty="0"/>
              <a:t>Just when you think you have it bad …</a:t>
            </a:r>
          </a:p>
        </p:txBody>
      </p:sp>
      <p:sp>
        <p:nvSpPr>
          <p:cNvPr id="2" name="TextBox 1"/>
          <p:cNvSpPr txBox="1"/>
          <p:nvPr/>
        </p:nvSpPr>
        <p:spPr>
          <a:xfrm>
            <a:off x="8347544" y="4002259"/>
            <a:ext cx="3566160" cy="1200329"/>
          </a:xfrm>
          <a:prstGeom prst="rect">
            <a:avLst/>
          </a:prstGeom>
          <a:solidFill>
            <a:srgbClr val="FFFD78"/>
          </a:solidFill>
          <a:ln w="38100">
            <a:solidFill>
              <a:schemeClr val="tx1"/>
            </a:solidFill>
          </a:ln>
        </p:spPr>
        <p:txBody>
          <a:bodyPr wrap="square" rtlCol="0">
            <a:spAutoFit/>
          </a:bodyPr>
          <a:lstStyle/>
          <a:p>
            <a:pPr algn="ctr"/>
            <a:r>
              <a:rPr lang="en-US" sz="2400" i="1" dirty="0"/>
              <a:t>James 1:2 </a:t>
            </a:r>
            <a:r>
              <a:rPr lang="en-US" sz="2400" i="1" u="sng" dirty="0"/>
              <a:t>Count</a:t>
            </a:r>
            <a:r>
              <a:rPr lang="en-US" sz="2400" i="1" dirty="0"/>
              <a:t> it all joy, my brothers, when you meet trials of various kinds</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10299</Words>
  <Application>Microsoft Office PowerPoint</Application>
  <PresentationFormat>Widescreen</PresentationFormat>
  <Paragraphs>1020</Paragraphs>
  <Slides>47</Slides>
  <Notes>46</Notes>
  <HiddenSlides>23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Georgia</vt:lpstr>
      <vt:lpstr>Papyrus</vt:lpstr>
      <vt:lpstr>Times New Roman</vt:lpstr>
      <vt:lpstr>Office Theme</vt:lpstr>
      <vt:lpstr>PowerPoint Presentation</vt:lpstr>
      <vt:lpstr>What is “FAITH”?</vt:lpstr>
      <vt:lpstr>12 TEACHINGS IN JAMES –  Wholehearted Devotion to God</vt:lpstr>
      <vt:lpstr>HOW DO I DO THESE THINGS? Chapter 1</vt:lpstr>
      <vt:lpstr>Outline of James</vt:lpstr>
      <vt:lpstr>What is “FAITH”?</vt:lpstr>
      <vt:lpstr>SAVING FAITH</vt:lpstr>
      <vt:lpstr>JAMES CHAPTER 1</vt:lpstr>
      <vt:lpstr>ATTITUDE “IN” TRIALS (2)</vt:lpstr>
      <vt:lpstr>ADVANTAGE OF TRIALS (4)</vt:lpstr>
      <vt:lpstr>ASSISTANCE FOR TRIALS (5-8)</vt:lpstr>
      <vt:lpstr>JAMES CHAPTER 1</vt:lpstr>
      <vt:lpstr>WHY DO TRIALS COME?</vt:lpstr>
      <vt:lpstr>James 1:13-18</vt:lpstr>
      <vt:lpstr>“Pass The Buck”</vt:lpstr>
      <vt:lpstr>Wholesome To The Twisted</vt:lpstr>
      <vt:lpstr>Man’s Will</vt:lpstr>
      <vt:lpstr>James 1:13-14</vt:lpstr>
      <vt:lpstr>Source Of Temptation (13-14)</vt:lpstr>
      <vt:lpstr>CHAIN OF THOUGHT</vt:lpstr>
      <vt:lpstr>Steps In Temptation (15-16)</vt:lpstr>
      <vt:lpstr>Source Of Temptation (13-14)</vt:lpstr>
      <vt:lpstr>PowerPoint Presentation</vt:lpstr>
      <vt:lpstr>PowerPoint Presentation</vt:lpstr>
      <vt:lpstr>PowerPoint Presentation</vt:lpstr>
      <vt:lpstr>James 1:15</vt:lpstr>
      <vt:lpstr>SIN’S PROCESS TEMPTATIONS</vt:lpstr>
      <vt:lpstr>James 1:16-18</vt:lpstr>
      <vt:lpstr>James 1:16-18</vt:lpstr>
      <vt:lpstr>Solution For Temptation (16-18)</vt:lpstr>
      <vt:lpstr>Solution For Temptation (17-18)</vt:lpstr>
      <vt:lpstr>How To Handle Temptation</vt:lpstr>
      <vt:lpstr>Consider The Judgment Of God (1:13-16)</vt:lpstr>
      <vt:lpstr>Consider The Goodness Of God (1:17)</vt:lpstr>
      <vt:lpstr>Consider Our Relationship With God (1:18)</vt:lpstr>
      <vt:lpstr>Chapter One Review (1:2-12)</vt:lpstr>
      <vt:lpstr>JAMES CHAPTER 1</vt:lpstr>
      <vt:lpstr>Lessons From Chapter One Stand With Confidence</vt:lpstr>
      <vt:lpstr>Lessons From Chapter Two Stand With Compassion</vt:lpstr>
      <vt:lpstr>Lessons From Chapter Three Speak With Care</vt:lpstr>
      <vt:lpstr>LESSONS FROM CHAP 4:1-6</vt:lpstr>
      <vt:lpstr>LESSONS FROM CHAP 4:7- 12</vt:lpstr>
      <vt:lpstr>James 4 Summary Submit with Contrition</vt:lpstr>
      <vt:lpstr>James 4 Summary Submit with Contrition</vt:lpstr>
      <vt:lpstr>JAMES CHAP 5  Share with Concern</vt:lpstr>
      <vt:lpstr>WHAT WE NEED (ch 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Larry Brown</cp:lastModifiedBy>
  <cp:revision>16</cp:revision>
  <dcterms:created xsi:type="dcterms:W3CDTF">2023-07-26T17:53:01Z</dcterms:created>
  <dcterms:modified xsi:type="dcterms:W3CDTF">2023-07-30T02:32:10Z</dcterms:modified>
</cp:coreProperties>
</file>