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2" r:id="rId3"/>
    <p:sldId id="315" r:id="rId4"/>
    <p:sldId id="339" r:id="rId5"/>
    <p:sldId id="286" r:id="rId6"/>
    <p:sldId id="289" r:id="rId7"/>
    <p:sldId id="293" r:id="rId8"/>
    <p:sldId id="302" r:id="rId9"/>
    <p:sldId id="312" r:id="rId10"/>
    <p:sldId id="277" r:id="rId11"/>
    <p:sldId id="261" r:id="rId12"/>
    <p:sldId id="280" r:id="rId13"/>
    <p:sldId id="262" r:id="rId14"/>
    <p:sldId id="317" r:id="rId15"/>
    <p:sldId id="263" r:id="rId16"/>
    <p:sldId id="265" r:id="rId17"/>
    <p:sldId id="340" r:id="rId18"/>
    <p:sldId id="264" r:id="rId19"/>
    <p:sldId id="278" r:id="rId20"/>
    <p:sldId id="279" r:id="rId21"/>
    <p:sldId id="341" r:id="rId22"/>
    <p:sldId id="258"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83" d="100"/>
          <a:sy n="83" d="100"/>
        </p:scale>
        <p:origin x="101" y="41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C1226-3BCF-4F7E-B546-921CEB8300E9}" type="datetimeFigureOut">
              <a:rPr lang="en-US" smtClean="0"/>
              <a:t>8/5/2023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4BF4C-734A-4926-A17E-A27D0B6656E6}" type="slidenum">
              <a:rPr lang="en-US" smtClean="0"/>
              <a:t>‹#›</a:t>
            </a:fld>
            <a:endParaRPr lang="en-US"/>
          </a:p>
        </p:txBody>
      </p:sp>
    </p:spTree>
    <p:extLst>
      <p:ext uri="{BB962C8B-B14F-4D97-AF65-F5344CB8AC3E}">
        <p14:creationId xmlns:p14="http://schemas.microsoft.com/office/powerpoint/2010/main" val="1494490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94D142D6-30A5-7740-966E-D2825A7587AA}" type="slidenum">
              <a:rPr lang="en-US" altLang="en-US" sz="1200"/>
              <a:pPr/>
              <a:t>2</a:t>
            </a:fld>
            <a:endParaRPr lang="en-US" altLang="en-US" sz="1200"/>
          </a:p>
        </p:txBody>
      </p:sp>
      <p:sp>
        <p:nvSpPr>
          <p:cNvPr id="18434" name="Rectangle 2"/>
          <p:cNvSpPr>
            <a:spLocks noGrp="1" noRot="1" noChangeAspect="1" noChangeArrowheads="1" noTextEdit="1"/>
          </p:cNvSpPr>
          <p:nvPr>
            <p:ph type="sldImg"/>
          </p:nvPr>
        </p:nvSpPr>
        <p:spPr>
          <a:xfrm>
            <a:off x="344488" y="300038"/>
            <a:ext cx="6016625" cy="3384550"/>
          </a:xfrm>
          <a:ln/>
        </p:spPr>
      </p:sp>
      <p:sp>
        <p:nvSpPr>
          <p:cNvPr id="18435" name="Rectangle 3"/>
          <p:cNvSpPr>
            <a:spLocks noGrp="1" noChangeArrowheads="1"/>
          </p:cNvSpPr>
          <p:nvPr>
            <p:ph type="body" idx="1"/>
          </p:nvPr>
        </p:nvSpPr>
        <p:spPr>
          <a:xfrm>
            <a:off x="914400" y="4284663"/>
            <a:ext cx="5257800"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b="1">
                <a:latin typeface="Times New Roman" charset="0"/>
              </a:rPr>
              <a:t>Chapter 1 – STAND WITH CONFIDENCE</a:t>
            </a:r>
          </a:p>
          <a:p>
            <a:pPr marL="228600" indent="-228600">
              <a:buFontTx/>
              <a:buAutoNum type="alphaUcPeriod"/>
            </a:pPr>
            <a:r>
              <a:rPr lang="en-US" altLang="en-US">
                <a:latin typeface="Times New Roman" charset="0"/>
              </a:rPr>
              <a:t>Trials  (2-12) – There are benefits to trials – but you have to get through them first.</a:t>
            </a:r>
          </a:p>
          <a:p>
            <a:pPr marL="228600" indent="-228600">
              <a:buFontTx/>
              <a:buAutoNum type="alphaUcPeriod"/>
            </a:pPr>
            <a:r>
              <a:rPr lang="en-US" altLang="en-US">
                <a:latin typeface="Times New Roman" charset="0"/>
              </a:rPr>
              <a:t>Temptations (13-18)  - God only gives what is good and perfect.  KNOW that God will not give us bad things (He does not tempt us to do evil)</a:t>
            </a:r>
          </a:p>
          <a:p>
            <a:pPr marL="228600" indent="-228600">
              <a:buFontTx/>
              <a:buAutoNum type="alphaUcPeriod"/>
            </a:pPr>
            <a:r>
              <a:rPr lang="en-US" altLang="en-US">
                <a:latin typeface="Times New Roman" charset="0"/>
              </a:rPr>
              <a:t>Since this is true </a:t>
            </a:r>
          </a:p>
          <a:p>
            <a:pPr marL="685800" lvl="1" indent="-228600">
              <a:buFontTx/>
              <a:buChar char="•"/>
            </a:pPr>
            <a:r>
              <a:rPr lang="en-US" altLang="en-US">
                <a:latin typeface="Times New Roman" charset="0"/>
              </a:rPr>
              <a:t>Trials will come </a:t>
            </a:r>
          </a:p>
          <a:p>
            <a:pPr marL="685800" lvl="1" indent="-228600">
              <a:buFontTx/>
              <a:buChar char="•"/>
            </a:pPr>
            <a:r>
              <a:rPr lang="en-US" altLang="en-US">
                <a:latin typeface="Times New Roman" charset="0"/>
              </a:rPr>
              <a:t>He will give Wisdom to those that ask him on how to deal with these trials</a:t>
            </a:r>
          </a:p>
          <a:p>
            <a:pPr marL="685800" lvl="1" indent="-228600">
              <a:buFontTx/>
              <a:buChar char="•"/>
            </a:pPr>
            <a:r>
              <a:rPr lang="en-US" altLang="en-US">
                <a:latin typeface="Times New Roman" charset="0"/>
              </a:rPr>
              <a:t>He will only give us good and perfect gifts</a:t>
            </a:r>
          </a:p>
          <a:p>
            <a:pPr marL="685800" lvl="1" indent="-228600">
              <a:buFontTx/>
              <a:buChar char="•"/>
            </a:pPr>
            <a:r>
              <a:rPr lang="en-US" altLang="en-US">
                <a:latin typeface="Times New Roman" charset="0"/>
              </a:rPr>
              <a:t>He is always constant</a:t>
            </a:r>
          </a:p>
          <a:p>
            <a:pPr marL="228600" indent="-228600"/>
            <a:r>
              <a:rPr lang="en-US" altLang="en-US" b="1">
                <a:latin typeface="Times New Roman" charset="0"/>
              </a:rPr>
              <a:t>What should be our attitude toward Him when He speaks to us (HIW WORD)?</a:t>
            </a:r>
          </a:p>
        </p:txBody>
      </p:sp>
    </p:spTree>
    <p:extLst>
      <p:ext uri="{BB962C8B-B14F-4D97-AF65-F5344CB8AC3E}">
        <p14:creationId xmlns:p14="http://schemas.microsoft.com/office/powerpoint/2010/main" val="72298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CDB89638-F8C6-6E48-8B30-F574C13716C9}" type="slidenum">
              <a:rPr lang="en-US" altLang="en-US" sz="1200"/>
              <a:pPr/>
              <a:t>13</a:t>
            </a:fld>
            <a:endParaRPr lang="en-US" altLang="en-US" sz="1200"/>
          </a:p>
        </p:txBody>
      </p:sp>
      <p:sp>
        <p:nvSpPr>
          <p:cNvPr id="79874" name="Rectangle 2"/>
          <p:cNvSpPr>
            <a:spLocks noGrp="1" noRot="1" noChangeAspect="1" noChangeArrowheads="1" noTextEdit="1"/>
          </p:cNvSpPr>
          <p:nvPr>
            <p:ph type="sldImg"/>
          </p:nvPr>
        </p:nvSpPr>
        <p:spPr>
          <a:xfrm>
            <a:off x="423863" y="677863"/>
            <a:ext cx="6010275" cy="3381375"/>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9333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F1B49273-4383-F743-A04E-FAD5E76CFE87}" type="slidenum">
              <a:rPr lang="en-US" altLang="en-US" sz="1200"/>
              <a:pPr/>
              <a:t>15</a:t>
            </a:fld>
            <a:endParaRPr lang="en-US" altLang="en-US" sz="1200"/>
          </a:p>
        </p:txBody>
      </p:sp>
      <p:sp>
        <p:nvSpPr>
          <p:cNvPr id="81922" name="Rectangle 2"/>
          <p:cNvSpPr>
            <a:spLocks noGrp="1" noRot="1" noChangeAspect="1" noChangeArrowheads="1" noTextEdit="1"/>
          </p:cNvSpPr>
          <p:nvPr>
            <p:ph type="sldImg"/>
          </p:nvPr>
        </p:nvSpPr>
        <p:spPr>
          <a:xfrm>
            <a:off x="131763" y="244475"/>
            <a:ext cx="3927475" cy="2209800"/>
          </a:xfrm>
          <a:ln/>
        </p:spPr>
      </p:sp>
      <p:sp>
        <p:nvSpPr>
          <p:cNvPr id="81923" name="Rectangle 3"/>
          <p:cNvSpPr>
            <a:spLocks noGrp="1" noChangeArrowheads="1"/>
          </p:cNvSpPr>
          <p:nvPr>
            <p:ph type="body" idx="1"/>
          </p:nvPr>
        </p:nvSpPr>
        <p:spPr>
          <a:xfrm>
            <a:off x="457200" y="2530475"/>
            <a:ext cx="5867400" cy="617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pPr>
            <a:r>
              <a:rPr lang="en-US" altLang="en-US" sz="1400" b="1">
                <a:latin typeface="Times New Roman" charset="0"/>
              </a:rPr>
              <a:t>James starts with “LISTEN” – James argues why this (favoritism should not be so)</a:t>
            </a:r>
          </a:p>
          <a:p>
            <a:pPr marL="228600" indent="-228600">
              <a:lnSpc>
                <a:spcPct val="90000"/>
              </a:lnSpc>
              <a:buFontTx/>
              <a:buAutoNum type="arabicPeriod"/>
            </a:pPr>
            <a:r>
              <a:rPr lang="en-US" altLang="en-US" b="1">
                <a:solidFill>
                  <a:srgbClr val="0000FF"/>
                </a:solidFill>
                <a:latin typeface="Times New Roman" charset="0"/>
              </a:rPr>
              <a:t>WE MAY BE POOR BUT WE ARE RICH</a:t>
            </a:r>
            <a:r>
              <a:rPr lang="en-US" altLang="en-US">
                <a:latin typeface="Times New Roman" charset="0"/>
              </a:rPr>
              <a:t>! WHY? Because God Promised Us.</a:t>
            </a:r>
          </a:p>
          <a:p>
            <a:pPr marL="685800" lvl="1" indent="-228600">
              <a:lnSpc>
                <a:spcPct val="90000"/>
              </a:lnSpc>
              <a:buFontTx/>
              <a:buChar char="•"/>
            </a:pPr>
            <a:r>
              <a:rPr lang="en-US" altLang="en-US" b="1" i="1">
                <a:latin typeface="Times New Roman" charset="0"/>
              </a:rPr>
              <a:t>Eph 3:8 – un-searchable riches of Christ</a:t>
            </a:r>
          </a:p>
          <a:p>
            <a:pPr marL="685800" lvl="1" indent="-228600">
              <a:lnSpc>
                <a:spcPct val="90000"/>
              </a:lnSpc>
              <a:buFontTx/>
              <a:buChar char="•"/>
            </a:pPr>
            <a:r>
              <a:rPr lang="en-US" altLang="en-US" b="1" i="1">
                <a:latin typeface="Times New Roman" charset="0"/>
              </a:rPr>
              <a:t>2 Cor 8:9 – You, thru His poverty, might become rich.</a:t>
            </a:r>
          </a:p>
          <a:p>
            <a:pPr marL="685800" lvl="1" indent="-228600">
              <a:lnSpc>
                <a:spcPct val="90000"/>
              </a:lnSpc>
              <a:buFontTx/>
              <a:buChar char="•"/>
            </a:pPr>
            <a:r>
              <a:rPr lang="en-US" altLang="en-US">
                <a:latin typeface="Times New Roman" charset="0"/>
              </a:rPr>
              <a:t>Little girl was counting her penny’s (she really only had 5) but said she had 10.  Her friend said “No, you only have 5 penny’s”. The first girl said “My daddy promised my that he would bring me 5 more when he gets home tonight.”</a:t>
            </a:r>
          </a:p>
          <a:p>
            <a:pPr marL="1143000" lvl="2" indent="-228600">
              <a:lnSpc>
                <a:spcPct val="90000"/>
              </a:lnSpc>
              <a:buFontTx/>
              <a:buChar char="•"/>
            </a:pPr>
            <a:r>
              <a:rPr lang="en-US" altLang="en-US">
                <a:latin typeface="Times New Roman" charset="0"/>
              </a:rPr>
              <a:t>She was counting what her father had promised her.</a:t>
            </a:r>
          </a:p>
          <a:p>
            <a:pPr marL="685800" lvl="1" indent="-228600">
              <a:lnSpc>
                <a:spcPct val="90000"/>
              </a:lnSpc>
              <a:buFontTx/>
              <a:buChar char="•"/>
            </a:pPr>
            <a:r>
              <a:rPr lang="en-US" altLang="en-US" b="1" i="1">
                <a:latin typeface="Times New Roman" charset="0"/>
              </a:rPr>
              <a:t>Matt 5:3 – First Be-attitude is Blessed are the Poor in Spirit (Luke 6:20)</a:t>
            </a:r>
            <a:r>
              <a:rPr lang="en-US" altLang="en-US">
                <a:latin typeface="Times New Roman" charset="0"/>
              </a:rPr>
              <a:t> – It doesn’t matter how much they have if they are poor in the Spirit.</a:t>
            </a:r>
          </a:p>
          <a:p>
            <a:pPr marL="228600" indent="-228600">
              <a:lnSpc>
                <a:spcPct val="90000"/>
              </a:lnSpc>
              <a:buFontTx/>
              <a:buAutoNum type="arabicPeriod" startAt="2"/>
            </a:pPr>
            <a:r>
              <a:rPr lang="en-US" altLang="en-US" b="1">
                <a:solidFill>
                  <a:srgbClr val="0000FF"/>
                </a:solidFill>
                <a:latin typeface="Times New Roman" charset="0"/>
              </a:rPr>
              <a:t>SPIRITUAL POVERTY IS NEEDED -</a:t>
            </a:r>
            <a:r>
              <a:rPr lang="en-US" altLang="en-US">
                <a:latin typeface="Times New Roman" charset="0"/>
              </a:rPr>
              <a:t>THE PROMISE IS NOT TO EVERYBODY – “To Those That Love Him” (Loving Him)</a:t>
            </a:r>
          </a:p>
          <a:p>
            <a:pPr marL="685800" lvl="1" indent="-228600">
              <a:lnSpc>
                <a:spcPct val="90000"/>
              </a:lnSpc>
              <a:buFontTx/>
              <a:buChar char="•"/>
            </a:pPr>
            <a:r>
              <a:rPr lang="en-US" altLang="en-US" b="1" i="1">
                <a:latin typeface="Times New Roman" charset="0"/>
              </a:rPr>
              <a:t>John 14:15 – If you love me you will keep my commandments</a:t>
            </a:r>
          </a:p>
          <a:p>
            <a:pPr marL="685800" lvl="1" indent="-228600">
              <a:lnSpc>
                <a:spcPct val="90000"/>
              </a:lnSpc>
              <a:buFontTx/>
              <a:buChar char="•"/>
            </a:pPr>
            <a:r>
              <a:rPr lang="en-US" altLang="en-US" b="1" i="1">
                <a:latin typeface="Times New Roman" charset="0"/>
              </a:rPr>
              <a:t>Rom 8:28 – God causes all things to work together for our good to those that love him.</a:t>
            </a:r>
          </a:p>
          <a:p>
            <a:pPr marL="685800" lvl="1" indent="-228600">
              <a:lnSpc>
                <a:spcPct val="90000"/>
              </a:lnSpc>
              <a:buFontTx/>
              <a:buChar char="•"/>
            </a:pPr>
            <a:r>
              <a:rPr lang="en-US" altLang="en-US">
                <a:latin typeface="Times New Roman" charset="0"/>
              </a:rPr>
              <a:t>POOR = HERIS = LOVE HIM</a:t>
            </a:r>
          </a:p>
          <a:p>
            <a:pPr marL="228600" indent="-228600">
              <a:lnSpc>
                <a:spcPct val="90000"/>
              </a:lnSpc>
              <a:buFontTx/>
              <a:buAutoNum type="arabicPeriod" startAt="3"/>
            </a:pPr>
            <a:r>
              <a:rPr lang="en-US" altLang="en-US" b="1">
                <a:solidFill>
                  <a:srgbClr val="0000FF"/>
                </a:solidFill>
                <a:latin typeface="Times New Roman" charset="0"/>
              </a:rPr>
              <a:t>VS 6-7 – YOUR REASONING IS CLOUDED</a:t>
            </a:r>
          </a:p>
          <a:p>
            <a:pPr marL="685800" lvl="1" indent="-228600">
              <a:lnSpc>
                <a:spcPct val="90000"/>
              </a:lnSpc>
              <a:buFontTx/>
              <a:buChar char="•"/>
            </a:pPr>
            <a:r>
              <a:rPr lang="en-US" altLang="en-US">
                <a:latin typeface="Times New Roman" charset="0"/>
              </a:rPr>
              <a:t>This behavior is expected by those is the world, but not from Christians!!!</a:t>
            </a:r>
          </a:p>
          <a:p>
            <a:pPr marL="685800" lvl="1" indent="-228600">
              <a:lnSpc>
                <a:spcPct val="90000"/>
              </a:lnSpc>
              <a:buFontTx/>
              <a:buChar char="•"/>
            </a:pPr>
            <a:r>
              <a:rPr lang="en-US" altLang="en-US" b="1" i="1">
                <a:latin typeface="Times New Roman" charset="0"/>
              </a:rPr>
              <a:t>Matt 18:23-35 – unforgiving servant</a:t>
            </a:r>
          </a:p>
          <a:p>
            <a:pPr marL="685800" lvl="1" indent="-228600">
              <a:lnSpc>
                <a:spcPct val="90000"/>
              </a:lnSpc>
              <a:buFontTx/>
              <a:buChar char="•"/>
            </a:pPr>
            <a:r>
              <a:rPr lang="en-US" altLang="en-US">
                <a:latin typeface="Times New Roman" charset="0"/>
              </a:rPr>
              <a:t>Their actions were absurd – the same people that were oppressing them, they were showing partiality too!</a:t>
            </a:r>
          </a:p>
          <a:p>
            <a:pPr marL="228600" indent="-228600">
              <a:lnSpc>
                <a:spcPct val="90000"/>
              </a:lnSpc>
              <a:buFontTx/>
              <a:buAutoNum type="arabicPeriod" startAt="4"/>
            </a:pPr>
            <a:r>
              <a:rPr lang="en-US" altLang="en-US" b="1">
                <a:solidFill>
                  <a:srgbClr val="0000FF"/>
                </a:solidFill>
                <a:latin typeface="Times New Roman" charset="0"/>
              </a:rPr>
              <a:t>ROYAL LAW (8-9)</a:t>
            </a:r>
          </a:p>
          <a:p>
            <a:pPr marL="685800" lvl="1" indent="-228600">
              <a:lnSpc>
                <a:spcPct val="90000"/>
              </a:lnSpc>
              <a:buFontTx/>
              <a:buChar char="•"/>
            </a:pPr>
            <a:r>
              <a:rPr lang="en-US" altLang="en-US">
                <a:latin typeface="Times New Roman" charset="0"/>
              </a:rPr>
              <a:t>They were trying to justify their actions by saying “we are just obeying the Royal Law!”</a:t>
            </a:r>
          </a:p>
          <a:p>
            <a:pPr marL="685800" lvl="1" indent="-228600">
              <a:lnSpc>
                <a:spcPct val="90000"/>
              </a:lnSpc>
              <a:buFontTx/>
              <a:buChar char="•"/>
            </a:pPr>
            <a:r>
              <a:rPr lang="en-US" altLang="en-US">
                <a:latin typeface="Times New Roman" charset="0"/>
              </a:rPr>
              <a:t>“It is good that you keep the Royal Law, but why do you only keep it toward the rich?”</a:t>
            </a:r>
          </a:p>
          <a:p>
            <a:pPr marL="685800" lvl="1" indent="-228600">
              <a:lnSpc>
                <a:spcPct val="90000"/>
              </a:lnSpc>
              <a:buFontTx/>
              <a:buChar char="•"/>
            </a:pPr>
            <a:r>
              <a:rPr lang="en-US" altLang="en-US">
                <a:latin typeface="Times New Roman" charset="0"/>
              </a:rPr>
              <a:t>The same law that you seek to justify yourselves by, is the same one that condemns you</a:t>
            </a:r>
          </a:p>
        </p:txBody>
      </p:sp>
      <p:sp>
        <p:nvSpPr>
          <p:cNvPr id="81924" name="Text Box 4"/>
          <p:cNvSpPr txBox="1">
            <a:spLocks noChangeArrowheads="1"/>
          </p:cNvSpPr>
          <p:nvPr/>
        </p:nvSpPr>
        <p:spPr bwMode="auto">
          <a:xfrm>
            <a:off x="3810000" y="244475"/>
            <a:ext cx="26066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1000"/>
              <a:t>2:5-9 – </a:t>
            </a:r>
            <a:r>
              <a:rPr lang="en-US" altLang="en-US" sz="1000" b="1"/>
              <a:t>5 </a:t>
            </a:r>
            <a:r>
              <a:rPr lang="en-US" altLang="en-US" sz="1000"/>
              <a:t>Listen, my beloved brethren: Has God not chosen the poor of this world to be rich in faith and heirs of the kingdom which He promised to those who love Him? </a:t>
            </a:r>
            <a:r>
              <a:rPr lang="en-US" altLang="en-US" sz="1000" b="1"/>
              <a:t>6</a:t>
            </a:r>
            <a:r>
              <a:rPr lang="en-US" altLang="en-US" sz="1000"/>
              <a:t> But you have dishonored the poor man. Do not the rich oppress you and drag you into the courts? </a:t>
            </a:r>
            <a:r>
              <a:rPr lang="en-US" altLang="en-US" sz="1000" b="1"/>
              <a:t>7</a:t>
            </a:r>
            <a:r>
              <a:rPr lang="en-US" altLang="en-US" sz="1000"/>
              <a:t> Do they not blaspheme that noble name by which you are called? </a:t>
            </a:r>
          </a:p>
          <a:p>
            <a:r>
              <a:rPr lang="en-US" altLang="en-US" sz="1000"/>
              <a:t>    </a:t>
            </a:r>
            <a:r>
              <a:rPr lang="en-US" altLang="en-US" sz="1000" b="1"/>
              <a:t>8 </a:t>
            </a:r>
            <a:r>
              <a:rPr lang="en-US" altLang="en-US" sz="1000"/>
              <a:t>If you really fulfill the royal law according to the Scripture, "You shall love your neighbor as yourself,  you do well; </a:t>
            </a:r>
            <a:r>
              <a:rPr lang="en-US" altLang="en-US" sz="1000" b="1"/>
              <a:t>9</a:t>
            </a:r>
            <a:r>
              <a:rPr lang="en-US" altLang="en-US" sz="1000"/>
              <a:t> but if you show partiality, you commit sin, and are convicted by the law as transgressors.</a:t>
            </a:r>
          </a:p>
        </p:txBody>
      </p:sp>
    </p:spTree>
    <p:extLst>
      <p:ext uri="{BB962C8B-B14F-4D97-AF65-F5344CB8AC3E}">
        <p14:creationId xmlns:p14="http://schemas.microsoft.com/office/powerpoint/2010/main" val="867100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104049FA-35B6-BB40-9F89-1F38E2601F97}" type="slidenum">
              <a:rPr lang="en-US" altLang="en-US" sz="1200"/>
              <a:pPr/>
              <a:t>16</a:t>
            </a:fld>
            <a:endParaRPr lang="en-US" altLang="en-US" sz="1200"/>
          </a:p>
        </p:txBody>
      </p:sp>
      <p:sp>
        <p:nvSpPr>
          <p:cNvPr id="83970" name="Rectangle 2"/>
          <p:cNvSpPr>
            <a:spLocks noGrp="1" noRot="1" noChangeAspect="1" noChangeArrowheads="1" noTextEdit="1"/>
          </p:cNvSpPr>
          <p:nvPr>
            <p:ph type="sldImg"/>
          </p:nvPr>
        </p:nvSpPr>
        <p:spPr>
          <a:xfrm>
            <a:off x="365125" y="168275"/>
            <a:ext cx="3384550" cy="1905000"/>
          </a:xfrm>
          <a:ln/>
        </p:spPr>
      </p:sp>
      <p:sp>
        <p:nvSpPr>
          <p:cNvPr id="83971" name="Rectangle 3"/>
          <p:cNvSpPr>
            <a:spLocks noGrp="1" noChangeArrowheads="1"/>
          </p:cNvSpPr>
          <p:nvPr>
            <p:ph type="body" idx="1"/>
          </p:nvPr>
        </p:nvSpPr>
        <p:spPr>
          <a:xfrm>
            <a:off x="533400" y="2149475"/>
            <a:ext cx="5867400" cy="6194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If you are seeking to justify your actions by the law – you must keep it perfectly!</a:t>
            </a:r>
          </a:p>
          <a:p>
            <a:endParaRPr lang="en-US" altLang="en-US">
              <a:latin typeface="Times New Roman" charset="0"/>
            </a:endParaRPr>
          </a:p>
          <a:p>
            <a:r>
              <a:rPr lang="en-US" altLang="en-US">
                <a:latin typeface="Times New Roman" charset="0"/>
              </a:rPr>
              <a:t>It is most inconsistent for you to claim justification for you actions by quoting the Law, when you actions are flagrant violations of this same law.</a:t>
            </a:r>
          </a:p>
          <a:p>
            <a:endParaRPr lang="en-US" altLang="en-US">
              <a:latin typeface="Times New Roman" charset="0"/>
            </a:endParaRPr>
          </a:p>
          <a:p>
            <a:endParaRPr lang="en-US" altLang="en-US">
              <a:latin typeface="Times New Roman" charset="0"/>
            </a:endParaRPr>
          </a:p>
          <a:p>
            <a:pPr lvl="1">
              <a:buFontTx/>
              <a:buChar char="•"/>
            </a:pPr>
            <a:r>
              <a:rPr lang="en-US" altLang="en-US">
                <a:latin typeface="Times New Roman" charset="0"/>
              </a:rPr>
              <a:t>Lev 19:18 - …You shall love your neighbor as yourself</a:t>
            </a:r>
          </a:p>
          <a:p>
            <a:pPr lvl="1">
              <a:buFontTx/>
              <a:buChar char="•"/>
            </a:pPr>
            <a:r>
              <a:rPr lang="en-US" altLang="en-US">
                <a:latin typeface="Times New Roman" charset="0"/>
              </a:rPr>
              <a:t>John 15:10-13 – Love one another just as I have loved you</a:t>
            </a:r>
          </a:p>
          <a:p>
            <a:pPr lvl="1">
              <a:buFontTx/>
              <a:buChar char="•"/>
            </a:pPr>
            <a:r>
              <a:rPr lang="en-US" altLang="en-US">
                <a:latin typeface="Times New Roman" charset="0"/>
              </a:rPr>
              <a:t>Gal 5:14 – the whole law is fulfilled in this one statement</a:t>
            </a:r>
          </a:p>
          <a:p>
            <a:pPr lvl="1">
              <a:buFontTx/>
              <a:buChar char="•"/>
            </a:pPr>
            <a:r>
              <a:rPr lang="en-US" altLang="en-US">
                <a:latin typeface="Times New Roman" charset="0"/>
              </a:rPr>
              <a:t>Luke 10:27-28 – two greatest commandments – Love God and Love Your Neighbor</a:t>
            </a:r>
          </a:p>
          <a:p>
            <a:pPr lvl="1">
              <a:buFontTx/>
              <a:buChar char="•"/>
            </a:pPr>
            <a:r>
              <a:rPr lang="en-US" altLang="en-US">
                <a:latin typeface="Times New Roman" charset="0"/>
              </a:rPr>
              <a:t>Matt 22:37-40 – Greatest Commands – Love God and Love Your Neighbor</a:t>
            </a:r>
          </a:p>
          <a:p>
            <a:endParaRPr lang="en-US" altLang="en-US">
              <a:latin typeface="Times New Roman" charset="0"/>
            </a:endParaRPr>
          </a:p>
          <a:p>
            <a:r>
              <a:rPr lang="en-US" altLang="en-US">
                <a:latin typeface="Times New Roman" charset="0"/>
              </a:rPr>
              <a:t>VS. 9 – “BUT” – James anticipates that his readers might say “How do you know that we didn’t act out of love”</a:t>
            </a:r>
          </a:p>
          <a:p>
            <a:endParaRPr lang="en-US" altLang="en-US">
              <a:latin typeface="Times New Roman" charset="0"/>
            </a:endParaRPr>
          </a:p>
          <a:p>
            <a:r>
              <a:rPr lang="en-US" altLang="en-US">
                <a:latin typeface="Times New Roman" charset="0"/>
              </a:rPr>
              <a:t>James says “GOOD”, BUT (and God knows the truth) if you showed partiality, You Sin!</a:t>
            </a:r>
          </a:p>
          <a:p>
            <a:endParaRPr lang="en-US" altLang="en-US">
              <a:latin typeface="Times New Roman" charset="0"/>
            </a:endParaRPr>
          </a:p>
        </p:txBody>
      </p:sp>
      <p:sp>
        <p:nvSpPr>
          <p:cNvPr id="83972" name="Rectangle 5"/>
          <p:cNvSpPr>
            <a:spLocks noChangeArrowheads="1"/>
          </p:cNvSpPr>
          <p:nvPr/>
        </p:nvSpPr>
        <p:spPr bwMode="auto">
          <a:xfrm>
            <a:off x="3733800" y="473075"/>
            <a:ext cx="2590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1000" b="1"/>
              <a:t>2: 8</a:t>
            </a:r>
            <a:r>
              <a:rPr lang="en-US" altLang="en-US" sz="1000"/>
              <a:t> If you really fulfill the royal law according to the Scripture, "You shall love your neighbor as yourself," you do well; </a:t>
            </a:r>
            <a:r>
              <a:rPr lang="en-US" altLang="en-US" sz="1000" b="1"/>
              <a:t>9 </a:t>
            </a:r>
            <a:r>
              <a:rPr lang="en-US" altLang="en-US" sz="1000"/>
              <a:t>but if you show partiality, you commit sin, and are convicted by the law as transgressors. </a:t>
            </a:r>
          </a:p>
        </p:txBody>
      </p:sp>
    </p:spTree>
    <p:extLst>
      <p:ext uri="{BB962C8B-B14F-4D97-AF65-F5344CB8AC3E}">
        <p14:creationId xmlns:p14="http://schemas.microsoft.com/office/powerpoint/2010/main" val="531873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7AAC6545-C680-BF49-9212-04E0828D0C9E}" type="slidenum">
              <a:rPr lang="en-US" altLang="en-US" sz="1200"/>
              <a:pPr/>
              <a:t>17</a:t>
            </a:fld>
            <a:endParaRPr lang="en-US" altLang="en-US" sz="1200"/>
          </a:p>
        </p:txBody>
      </p:sp>
      <p:sp>
        <p:nvSpPr>
          <p:cNvPr id="86018" name="Rectangle 2"/>
          <p:cNvSpPr>
            <a:spLocks noGrp="1" noRot="1" noChangeAspect="1" noChangeArrowheads="1" noTextEdit="1"/>
          </p:cNvSpPr>
          <p:nvPr>
            <p:ph type="sldImg"/>
          </p:nvPr>
        </p:nvSpPr>
        <p:spPr>
          <a:xfrm>
            <a:off x="423863" y="677863"/>
            <a:ext cx="6010275" cy="3381375"/>
          </a:xfrm>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This is not merely a Fault</a:t>
            </a:r>
          </a:p>
          <a:p>
            <a:endParaRPr lang="en-US" altLang="en-US">
              <a:latin typeface="Times New Roman" charset="0"/>
            </a:endParaRPr>
          </a:p>
          <a:p>
            <a:r>
              <a:rPr lang="en-US" altLang="en-US">
                <a:latin typeface="Times New Roman" charset="0"/>
              </a:rPr>
              <a:t>It is something they practiced</a:t>
            </a:r>
          </a:p>
          <a:p>
            <a:endParaRPr lang="en-US" altLang="en-US">
              <a:latin typeface="Times New Roman" charset="0"/>
            </a:endParaRPr>
          </a:p>
          <a:p>
            <a:r>
              <a:rPr lang="en-US" altLang="en-US">
                <a:latin typeface="Times New Roman" charset="0"/>
              </a:rPr>
              <a:t>It is SIN!!! – Murder, Adultery, etc…</a:t>
            </a:r>
          </a:p>
          <a:p>
            <a:endParaRPr lang="en-US" altLang="en-US">
              <a:latin typeface="Times New Roman" charset="0"/>
            </a:endParaRPr>
          </a:p>
          <a:p>
            <a:r>
              <a:rPr lang="en-US" altLang="en-US">
                <a:latin typeface="Times New Roman" charset="0"/>
              </a:rPr>
              <a:t>Vs. 9 – Transgressors – to cross the line.</a:t>
            </a:r>
          </a:p>
        </p:txBody>
      </p:sp>
    </p:spTree>
    <p:extLst>
      <p:ext uri="{BB962C8B-B14F-4D97-AF65-F5344CB8AC3E}">
        <p14:creationId xmlns:p14="http://schemas.microsoft.com/office/powerpoint/2010/main" val="1366622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2522D8C8-B88A-094A-8A53-5B37DC98D96C}" type="slidenum">
              <a:rPr lang="en-US" altLang="en-US" sz="1200"/>
              <a:pPr/>
              <a:t>18</a:t>
            </a:fld>
            <a:endParaRPr lang="en-US" altLang="en-US" sz="1200"/>
          </a:p>
        </p:txBody>
      </p:sp>
      <p:sp>
        <p:nvSpPr>
          <p:cNvPr id="88066" name="Rectangle 2"/>
          <p:cNvSpPr>
            <a:spLocks noGrp="1" noRot="1" noChangeAspect="1" noChangeArrowheads="1" noTextEdit="1"/>
          </p:cNvSpPr>
          <p:nvPr>
            <p:ph type="sldImg"/>
          </p:nvPr>
        </p:nvSpPr>
        <p:spPr>
          <a:xfrm>
            <a:off x="334963" y="168275"/>
            <a:ext cx="3521075" cy="1981200"/>
          </a:xfrm>
          <a:ln/>
        </p:spPr>
      </p:sp>
      <p:sp>
        <p:nvSpPr>
          <p:cNvPr id="88067" name="Rectangle 3"/>
          <p:cNvSpPr>
            <a:spLocks noGrp="1" noChangeArrowheads="1"/>
          </p:cNvSpPr>
          <p:nvPr>
            <p:ph type="body" idx="1"/>
          </p:nvPr>
        </p:nvSpPr>
        <p:spPr>
          <a:xfrm>
            <a:off x="457200" y="2149475"/>
            <a:ext cx="6019800" cy="662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b="1">
                <a:solidFill>
                  <a:srgbClr val="0000FF"/>
                </a:solidFill>
                <a:latin typeface="Times New Roman" charset="0"/>
              </a:rPr>
              <a:t>But is it just doing the things of the Law</a:t>
            </a:r>
            <a:r>
              <a:rPr lang="en-US" altLang="en-US">
                <a:latin typeface="Times New Roman" charset="0"/>
              </a:rPr>
              <a:t> – No matter if it’s the Royal Law or the OT?</a:t>
            </a:r>
          </a:p>
          <a:p>
            <a:pPr marL="685800" lvl="1" indent="-228600">
              <a:lnSpc>
                <a:spcPct val="90000"/>
              </a:lnSpc>
              <a:buFontTx/>
              <a:buChar char="•"/>
            </a:pPr>
            <a:r>
              <a:rPr lang="en-US" altLang="en-US" b="1" i="1">
                <a:latin typeface="Times New Roman" charset="0"/>
              </a:rPr>
              <a:t>Amos 6:1 – Woe to you who are at ease at Zion</a:t>
            </a:r>
          </a:p>
          <a:p>
            <a:pPr marL="685800" lvl="1" indent="-228600">
              <a:lnSpc>
                <a:spcPct val="90000"/>
              </a:lnSpc>
              <a:buFontTx/>
              <a:buChar char="•"/>
            </a:pPr>
            <a:r>
              <a:rPr lang="en-US" altLang="en-US" b="1" i="1">
                <a:latin typeface="Times New Roman" charset="0"/>
              </a:rPr>
              <a:t>1 Sam 15:20-22 – obey is better than sacrifice</a:t>
            </a:r>
          </a:p>
          <a:p>
            <a:pPr marL="685800" lvl="1" indent="-228600">
              <a:lnSpc>
                <a:spcPct val="90000"/>
              </a:lnSpc>
              <a:buFontTx/>
              <a:buChar char="•"/>
            </a:pPr>
            <a:r>
              <a:rPr lang="en-US" altLang="en-US" b="1" i="1">
                <a:latin typeface="Times New Roman" charset="0"/>
              </a:rPr>
              <a:t>Mal 1:7-8 – when you offer the blind is it not evil, offer it to your govenor</a:t>
            </a:r>
          </a:p>
          <a:p>
            <a:pPr marL="685800" lvl="1" indent="-228600">
              <a:lnSpc>
                <a:spcPct val="90000"/>
              </a:lnSpc>
              <a:buFontTx/>
              <a:buChar char="•"/>
            </a:pPr>
            <a:r>
              <a:rPr lang="en-US" altLang="en-US" b="1" i="1">
                <a:latin typeface="Times New Roman" charset="0"/>
              </a:rPr>
              <a:t>Mark 7:10-13 - Corban</a:t>
            </a:r>
          </a:p>
          <a:p>
            <a:pPr marL="685800" lvl="1" indent="-228600">
              <a:lnSpc>
                <a:spcPct val="90000"/>
              </a:lnSpc>
              <a:buFontTx/>
              <a:buChar char="•"/>
            </a:pPr>
            <a:r>
              <a:rPr lang="en-US" altLang="en-US">
                <a:latin typeface="Times New Roman" charset="0"/>
              </a:rPr>
              <a:t>We can never seek justification based on what we have done</a:t>
            </a:r>
          </a:p>
          <a:p>
            <a:pPr marL="685800" lvl="1" indent="-228600">
              <a:lnSpc>
                <a:spcPct val="90000"/>
              </a:lnSpc>
              <a:buFontTx/>
              <a:buChar char="•"/>
            </a:pPr>
            <a:r>
              <a:rPr lang="en-US" altLang="en-US">
                <a:latin typeface="Times New Roman" charset="0"/>
              </a:rPr>
              <a:t>We also can’t say “we’ve kept all the major commands, God will let us slip through the minor commands.</a:t>
            </a:r>
          </a:p>
          <a:p>
            <a:pPr marL="685800" lvl="1" indent="-228600">
              <a:lnSpc>
                <a:spcPct val="90000"/>
              </a:lnSpc>
              <a:buFontTx/>
              <a:buChar char="•"/>
            </a:pPr>
            <a:r>
              <a:rPr lang="en-US" altLang="en-US">
                <a:latin typeface="Times New Roman" charset="0"/>
              </a:rPr>
              <a:t>James says – You appeal to the Law to justify your practice of favoritism, but now you must keep the whole law.</a:t>
            </a:r>
          </a:p>
          <a:p>
            <a:pPr marL="685800" lvl="1" indent="-228600">
              <a:lnSpc>
                <a:spcPct val="90000"/>
              </a:lnSpc>
              <a:buFontTx/>
              <a:buChar char="•"/>
            </a:pPr>
            <a:r>
              <a:rPr lang="en-US" altLang="en-US">
                <a:latin typeface="Times New Roman" charset="0"/>
              </a:rPr>
              <a:t>If a sheep is in a pasture, surrounded by a fence, must it jump each section of the fence3 to be out of the pasture?</a:t>
            </a:r>
          </a:p>
          <a:p>
            <a:pPr marL="685800" lvl="1" indent="-228600">
              <a:lnSpc>
                <a:spcPct val="90000"/>
              </a:lnSpc>
              <a:buFontTx/>
              <a:buChar char="•"/>
            </a:pPr>
            <a:r>
              <a:rPr lang="en-US" altLang="en-US">
                <a:latin typeface="Times New Roman" charset="0"/>
              </a:rPr>
              <a:t>The Jews kept score – so long as I keep more laws than I break, I’m OK</a:t>
            </a:r>
          </a:p>
          <a:p>
            <a:pPr marL="685800" lvl="1" indent="-228600">
              <a:lnSpc>
                <a:spcPct val="90000"/>
              </a:lnSpc>
              <a:buFontTx/>
              <a:buChar char="•"/>
            </a:pPr>
            <a:r>
              <a:rPr lang="en-US" altLang="en-US">
                <a:latin typeface="Times New Roman" charset="0"/>
              </a:rPr>
              <a:t>All of God’s laws are pertinent to us</a:t>
            </a:r>
          </a:p>
          <a:p>
            <a:pPr marL="685800" lvl="1" indent="-228600">
              <a:lnSpc>
                <a:spcPct val="90000"/>
              </a:lnSpc>
              <a:buFontTx/>
              <a:buChar char="•"/>
            </a:pPr>
            <a:r>
              <a:rPr lang="en-US" altLang="en-US">
                <a:latin typeface="Times New Roman" charset="0"/>
              </a:rPr>
              <a:t>We must surrender to His will.</a:t>
            </a:r>
          </a:p>
          <a:p>
            <a:pPr marL="228600" indent="-228600">
              <a:lnSpc>
                <a:spcPct val="90000"/>
              </a:lnSpc>
              <a:buFontTx/>
              <a:buAutoNum type="arabicPeriod" startAt="2"/>
            </a:pPr>
            <a:r>
              <a:rPr lang="en-US" altLang="en-US" b="1">
                <a:solidFill>
                  <a:srgbClr val="0000FF"/>
                </a:solidFill>
                <a:latin typeface="Times New Roman" charset="0"/>
              </a:rPr>
              <a:t>VS 11 – James illustrates this by using the 6</a:t>
            </a:r>
            <a:r>
              <a:rPr lang="en-US" altLang="en-US" b="1" baseline="30000">
                <a:solidFill>
                  <a:srgbClr val="0000FF"/>
                </a:solidFill>
                <a:latin typeface="Times New Roman" charset="0"/>
              </a:rPr>
              <a:t>th</a:t>
            </a:r>
            <a:r>
              <a:rPr lang="en-US" altLang="en-US" b="1">
                <a:solidFill>
                  <a:srgbClr val="0000FF"/>
                </a:solidFill>
                <a:latin typeface="Times New Roman" charset="0"/>
              </a:rPr>
              <a:t> and 7</a:t>
            </a:r>
            <a:r>
              <a:rPr lang="en-US" altLang="en-US" b="1" baseline="30000">
                <a:solidFill>
                  <a:srgbClr val="0000FF"/>
                </a:solidFill>
                <a:latin typeface="Times New Roman" charset="0"/>
              </a:rPr>
              <a:t>th</a:t>
            </a:r>
            <a:r>
              <a:rPr lang="en-US" altLang="en-US" b="1">
                <a:solidFill>
                  <a:srgbClr val="0000FF"/>
                </a:solidFill>
                <a:latin typeface="Times New Roman" charset="0"/>
              </a:rPr>
              <a:t> Commnds</a:t>
            </a:r>
            <a:r>
              <a:rPr lang="en-US" altLang="en-US">
                <a:latin typeface="Times New Roman" charset="0"/>
              </a:rPr>
              <a:t> (not greater failure to show love)</a:t>
            </a:r>
          </a:p>
          <a:p>
            <a:pPr marL="685800" lvl="1" indent="-228600">
              <a:lnSpc>
                <a:spcPct val="90000"/>
              </a:lnSpc>
              <a:buFontTx/>
              <a:buChar char="•"/>
            </a:pPr>
            <a:r>
              <a:rPr lang="en-US" altLang="en-US">
                <a:latin typeface="Times New Roman" charset="0"/>
              </a:rPr>
              <a:t>God’s law is a total package, we must obey, conform our will to His</a:t>
            </a:r>
          </a:p>
          <a:p>
            <a:pPr marL="685800" lvl="1" indent="-228600">
              <a:lnSpc>
                <a:spcPct val="90000"/>
              </a:lnSpc>
              <a:buFontTx/>
              <a:buChar char="•"/>
            </a:pPr>
            <a:r>
              <a:rPr lang="en-US" altLang="en-US" b="1" i="1">
                <a:latin typeface="Times New Roman" charset="0"/>
              </a:rPr>
              <a:t>Psa 112:1 – Blessed is the man who delights in Gods commands</a:t>
            </a:r>
          </a:p>
          <a:p>
            <a:pPr marL="685800" lvl="1" indent="-228600">
              <a:lnSpc>
                <a:spcPct val="90000"/>
              </a:lnSpc>
              <a:buFontTx/>
              <a:buChar char="•"/>
            </a:pPr>
            <a:r>
              <a:rPr lang="en-US" altLang="en-US" b="1" i="1">
                <a:latin typeface="Times New Roman" charset="0"/>
              </a:rPr>
              <a:t>Psa 119:14-16 – I will meditate on you precepts</a:t>
            </a:r>
          </a:p>
          <a:p>
            <a:pPr marL="685800" lvl="1" indent="-228600">
              <a:lnSpc>
                <a:spcPct val="90000"/>
              </a:lnSpc>
              <a:buFontTx/>
              <a:buChar char="•"/>
            </a:pPr>
            <a:r>
              <a:rPr lang="en-US" altLang="en-US">
                <a:latin typeface="Times New Roman" charset="0"/>
              </a:rPr>
              <a:t>When you get a speeding ticket, can you justify your speeding by saying that you don’t “jay-walk”</a:t>
            </a:r>
          </a:p>
          <a:p>
            <a:pPr marL="228600" indent="-228600">
              <a:lnSpc>
                <a:spcPct val="90000"/>
              </a:lnSpc>
              <a:buFontTx/>
              <a:buAutoNum type="arabicPeriod" startAt="3"/>
            </a:pPr>
            <a:r>
              <a:rPr lang="en-US" altLang="en-US" b="1">
                <a:solidFill>
                  <a:srgbClr val="0000FF"/>
                </a:solidFill>
                <a:latin typeface="Times New Roman" charset="0"/>
              </a:rPr>
              <a:t>VS 12 – SO SPEAK AND SO DO</a:t>
            </a:r>
            <a:r>
              <a:rPr lang="en-US" altLang="en-US">
                <a:latin typeface="Times New Roman" charset="0"/>
              </a:rPr>
              <a:t> – present , active, imperative,  which makes it a habitual activity “Ever Speak, and Ever Do”</a:t>
            </a:r>
          </a:p>
          <a:p>
            <a:pPr marL="685800" lvl="1" indent="-228600">
              <a:lnSpc>
                <a:spcPct val="90000"/>
              </a:lnSpc>
              <a:buFontTx/>
              <a:buChar char="•"/>
            </a:pPr>
            <a:r>
              <a:rPr lang="en-US" altLang="en-US">
                <a:latin typeface="Times New Roman" charset="0"/>
              </a:rPr>
              <a:t>How do you act when you are speeding and you see a policeman?</a:t>
            </a:r>
          </a:p>
          <a:p>
            <a:pPr marL="685800" lvl="1" indent="-228600">
              <a:lnSpc>
                <a:spcPct val="90000"/>
              </a:lnSpc>
              <a:buFontTx/>
              <a:buChar char="•"/>
            </a:pPr>
            <a:r>
              <a:rPr lang="en-US" altLang="en-US">
                <a:latin typeface="Times New Roman" charset="0"/>
              </a:rPr>
              <a:t>How would you drive if you always knew there would be a policeman around the corner?</a:t>
            </a:r>
          </a:p>
          <a:p>
            <a:pPr marL="685800" lvl="1" indent="-228600">
              <a:lnSpc>
                <a:spcPct val="90000"/>
              </a:lnSpc>
              <a:buFontTx/>
              <a:buChar char="•"/>
            </a:pPr>
            <a:r>
              <a:rPr lang="en-US" altLang="en-US">
                <a:latin typeface="Times New Roman" charset="0"/>
              </a:rPr>
              <a:t>James says “Ever speak and Ever Do”</a:t>
            </a:r>
          </a:p>
          <a:p>
            <a:pPr marL="685800" lvl="1" indent="-228600">
              <a:lnSpc>
                <a:spcPct val="90000"/>
              </a:lnSpc>
              <a:buFontTx/>
              <a:buChar char="•"/>
            </a:pPr>
            <a:r>
              <a:rPr lang="en-US" altLang="en-US">
                <a:latin typeface="Times New Roman" charset="0"/>
              </a:rPr>
              <a:t>Vs 5 – “ to those that Love Him”</a:t>
            </a:r>
          </a:p>
          <a:p>
            <a:pPr marL="685800" lvl="1" indent="-228600">
              <a:lnSpc>
                <a:spcPct val="90000"/>
              </a:lnSpc>
              <a:buFontTx/>
              <a:buChar char="•"/>
            </a:pPr>
            <a:r>
              <a:rPr lang="en-US" altLang="en-US">
                <a:latin typeface="Times New Roman" charset="0"/>
              </a:rPr>
              <a:t>Being saved by grace does not free us from responsibility</a:t>
            </a:r>
          </a:p>
          <a:p>
            <a:pPr marL="685800" lvl="1" indent="-228600">
              <a:lnSpc>
                <a:spcPct val="90000"/>
              </a:lnSpc>
              <a:buFontTx/>
              <a:buChar char="•"/>
            </a:pPr>
            <a:r>
              <a:rPr lang="en-US" altLang="en-US" b="1" i="1">
                <a:latin typeface="Times New Roman" charset="0"/>
              </a:rPr>
              <a:t>Matt 12:36-37 – Judged by every careless deed</a:t>
            </a:r>
          </a:p>
        </p:txBody>
      </p:sp>
      <p:sp>
        <p:nvSpPr>
          <p:cNvPr id="88068" name="Text Box 4"/>
          <p:cNvSpPr txBox="1">
            <a:spLocks noChangeArrowheads="1"/>
          </p:cNvSpPr>
          <p:nvPr/>
        </p:nvSpPr>
        <p:spPr bwMode="auto">
          <a:xfrm>
            <a:off x="3794125" y="152400"/>
            <a:ext cx="27590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1000" b="1" i="1"/>
              <a:t>2:10-13 – 10</a:t>
            </a:r>
            <a:r>
              <a:rPr lang="en-US" altLang="en-US" sz="1000" i="1"/>
              <a:t> For whoever shall keep the whole law, and yet stumble in one point, he is guilty of all. </a:t>
            </a:r>
            <a:r>
              <a:rPr lang="en-US" altLang="en-US" sz="1000" b="1" i="1"/>
              <a:t>11</a:t>
            </a:r>
            <a:r>
              <a:rPr lang="en-US" altLang="en-US" sz="1000" i="1"/>
              <a:t> For He who said, "Do not commit adultery,“ also said, "Do not murder.“ Now if you do not commit adultery, but you do murder, you have become a transgressor of the law.</a:t>
            </a:r>
            <a:r>
              <a:rPr lang="en-US" altLang="en-US" sz="1000" b="1" i="1"/>
              <a:t> 12</a:t>
            </a:r>
            <a:r>
              <a:rPr lang="en-US" altLang="en-US" sz="1000" i="1"/>
              <a:t> So speak and so do as those who will be judged by the law of liberty. </a:t>
            </a:r>
            <a:r>
              <a:rPr lang="en-US" altLang="en-US" sz="1000" b="1" i="1"/>
              <a:t>13</a:t>
            </a:r>
            <a:r>
              <a:rPr lang="en-US" altLang="en-US" sz="1000" i="1"/>
              <a:t> For judgment is without mercy to the one who has shown no mercy. Mercy triumphs over judgment. </a:t>
            </a:r>
          </a:p>
        </p:txBody>
      </p:sp>
    </p:spTree>
    <p:extLst>
      <p:ext uri="{BB962C8B-B14F-4D97-AF65-F5344CB8AC3E}">
        <p14:creationId xmlns:p14="http://schemas.microsoft.com/office/powerpoint/2010/main" val="1489660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756D3522-7450-E74A-ACA5-4A5872CC9A5F}" type="slidenum">
              <a:rPr lang="en-US" altLang="en-US" sz="1200"/>
              <a:pPr/>
              <a:t>19</a:t>
            </a:fld>
            <a:endParaRPr lang="en-US" altLang="en-US" sz="1200"/>
          </a:p>
        </p:txBody>
      </p:sp>
      <p:sp>
        <p:nvSpPr>
          <p:cNvPr id="90114" name="Rectangle 2"/>
          <p:cNvSpPr>
            <a:spLocks noGrp="1" noRot="1" noChangeAspect="1" noChangeArrowheads="1" noTextEdit="1"/>
          </p:cNvSpPr>
          <p:nvPr>
            <p:ph type="sldImg"/>
          </p:nvPr>
        </p:nvSpPr>
        <p:spPr>
          <a:xfrm>
            <a:off x="1265238" y="677863"/>
            <a:ext cx="2073275" cy="1166812"/>
          </a:xfrm>
          <a:ln/>
        </p:spPr>
      </p:sp>
      <p:sp>
        <p:nvSpPr>
          <p:cNvPr id="90115" name="Rectangle 3"/>
          <p:cNvSpPr>
            <a:spLocks noGrp="1" noChangeArrowheads="1"/>
          </p:cNvSpPr>
          <p:nvPr>
            <p:ph type="body" idx="1"/>
          </p:nvPr>
        </p:nvSpPr>
        <p:spPr>
          <a:xfrm>
            <a:off x="914400" y="1920875"/>
            <a:ext cx="5029200" cy="6423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a:latin typeface="Times New Roman" charset="0"/>
              </a:rPr>
              <a:t>13 For judgment is without mercy to the one who has shown no mercy. Mercy triumphs over judgment. </a:t>
            </a:r>
          </a:p>
          <a:p>
            <a:pPr marL="228600" indent="-228600">
              <a:buFontTx/>
              <a:buAutoNum type="arabicPeriod"/>
            </a:pPr>
            <a:endParaRPr lang="en-US" altLang="en-US">
              <a:latin typeface="Times New Roman" charset="0"/>
            </a:endParaRPr>
          </a:p>
          <a:p>
            <a:pPr marL="228600" indent="-228600">
              <a:buFontTx/>
              <a:buAutoNum type="arabicPeriod"/>
            </a:pPr>
            <a:r>
              <a:rPr lang="en-US" altLang="en-US">
                <a:latin typeface="Times New Roman" charset="0"/>
              </a:rPr>
              <a:t>VS 13 – MERCY</a:t>
            </a:r>
          </a:p>
          <a:p>
            <a:pPr marL="228600" indent="-228600"/>
            <a:r>
              <a:rPr lang="en-US" altLang="en-US">
                <a:latin typeface="Times New Roman" charset="0"/>
              </a:rPr>
              <a:t>Those who never let anyone in on the highway</a:t>
            </a:r>
          </a:p>
          <a:p>
            <a:pPr marL="228600" indent="-228600"/>
            <a:r>
              <a:rPr lang="en-US" altLang="en-US">
                <a:latin typeface="Times New Roman" charset="0"/>
              </a:rPr>
              <a:t>People make mistakes</a:t>
            </a:r>
          </a:p>
          <a:p>
            <a:pPr marL="228600" indent="-228600"/>
            <a:r>
              <a:rPr lang="en-US" altLang="en-US">
                <a:latin typeface="Times New Roman" charset="0"/>
              </a:rPr>
              <a:t>Matt 5:7 – Blessed are the merciful for they shall obtain mercy.</a:t>
            </a:r>
          </a:p>
          <a:p>
            <a:pPr marL="228600" indent="-228600"/>
            <a:endParaRPr lang="en-US" altLang="en-US">
              <a:latin typeface="Times New Roman" charset="0"/>
            </a:endParaRPr>
          </a:p>
          <a:p>
            <a:pPr marL="228600" indent="-228600"/>
            <a:r>
              <a:rPr lang="en-US" altLang="en-US">
                <a:latin typeface="Times New Roman" charset="0"/>
              </a:rPr>
              <a:t>WHY IS SHOWING PARITALITY WRONG?</a:t>
            </a:r>
          </a:p>
        </p:txBody>
      </p:sp>
    </p:spTree>
    <p:extLst>
      <p:ext uri="{BB962C8B-B14F-4D97-AF65-F5344CB8AC3E}">
        <p14:creationId xmlns:p14="http://schemas.microsoft.com/office/powerpoint/2010/main" val="1358759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A71AEFBE-8BA8-C148-B8F0-9D54A1409770}" type="slidenum">
              <a:rPr lang="en-US" altLang="en-US" sz="1200"/>
              <a:pPr/>
              <a:t>20</a:t>
            </a:fld>
            <a:endParaRPr lang="en-US" altLang="en-US" sz="1200"/>
          </a:p>
        </p:txBody>
      </p:sp>
      <p:sp>
        <p:nvSpPr>
          <p:cNvPr id="92162" name="Rectangle 2"/>
          <p:cNvSpPr>
            <a:spLocks noGrp="1" noRot="1" noChangeAspect="1" noChangeArrowheads="1" noTextEdit="1"/>
          </p:cNvSpPr>
          <p:nvPr>
            <p:ph type="sldImg"/>
          </p:nvPr>
        </p:nvSpPr>
        <p:spPr>
          <a:xfrm>
            <a:off x="423863" y="677863"/>
            <a:ext cx="6010275" cy="3381375"/>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This is not merely a Fault</a:t>
            </a:r>
          </a:p>
          <a:p>
            <a:endParaRPr lang="en-US" altLang="en-US">
              <a:latin typeface="Times New Roman" charset="0"/>
            </a:endParaRPr>
          </a:p>
          <a:p>
            <a:r>
              <a:rPr lang="en-US" altLang="en-US">
                <a:latin typeface="Times New Roman" charset="0"/>
              </a:rPr>
              <a:t>It is something they practiced</a:t>
            </a:r>
          </a:p>
          <a:p>
            <a:endParaRPr lang="en-US" altLang="en-US">
              <a:latin typeface="Times New Roman" charset="0"/>
            </a:endParaRPr>
          </a:p>
          <a:p>
            <a:r>
              <a:rPr lang="en-US" altLang="en-US">
                <a:latin typeface="Times New Roman" charset="0"/>
              </a:rPr>
              <a:t>It is SIN!!! – Murder, Adultery, etc…</a:t>
            </a:r>
          </a:p>
          <a:p>
            <a:endParaRPr lang="en-US" altLang="en-US">
              <a:latin typeface="Times New Roman" charset="0"/>
            </a:endParaRPr>
          </a:p>
          <a:p>
            <a:r>
              <a:rPr lang="en-US" altLang="en-US">
                <a:latin typeface="Times New Roman" charset="0"/>
              </a:rPr>
              <a:t>Vs. 9 – Transgressors – to cross the line.</a:t>
            </a:r>
          </a:p>
        </p:txBody>
      </p:sp>
    </p:spTree>
    <p:extLst>
      <p:ext uri="{BB962C8B-B14F-4D97-AF65-F5344CB8AC3E}">
        <p14:creationId xmlns:p14="http://schemas.microsoft.com/office/powerpoint/2010/main" val="324704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FAA69501-AD5D-D34B-B0FA-196EF391581D}" type="slidenum">
              <a:rPr lang="en-US" altLang="en-US" sz="1200"/>
              <a:pPr/>
              <a:t>21</a:t>
            </a:fld>
            <a:endParaRPr lang="en-US" altLang="en-US" sz="1200"/>
          </a:p>
        </p:txBody>
      </p:sp>
      <p:sp>
        <p:nvSpPr>
          <p:cNvPr id="72706" name="Rectangle 2"/>
          <p:cNvSpPr>
            <a:spLocks noGrp="1" noRot="1" noChangeAspect="1" noChangeArrowheads="1" noTextEdit="1"/>
          </p:cNvSpPr>
          <p:nvPr>
            <p:ph type="sldImg"/>
          </p:nvPr>
        </p:nvSpPr>
        <p:spPr>
          <a:xfrm>
            <a:off x="423863" y="677863"/>
            <a:ext cx="6010275" cy="3381375"/>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40824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CC1EDCC-54C6-9A4A-B158-484F685B6C8B}" type="slidenum">
              <a:rPr lang="en-US" altLang="en-US" sz="1200"/>
              <a:pPr/>
              <a:t>4</a:t>
            </a:fld>
            <a:endParaRPr lang="en-US" alt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09600" y="4329113"/>
            <a:ext cx="56388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charset="0"/>
              </a:rPr>
              <a:t>1:2-12 – TRIALS</a:t>
            </a:r>
          </a:p>
          <a:p>
            <a:pPr lvl="1">
              <a:buFontTx/>
              <a:buChar char="•"/>
            </a:pPr>
            <a:r>
              <a:rPr lang="en-US" altLang="en-US">
                <a:latin typeface="Times New Roman" charset="0"/>
              </a:rPr>
              <a:t>Attitude in Trials</a:t>
            </a:r>
          </a:p>
          <a:p>
            <a:pPr lvl="1">
              <a:buFontTx/>
              <a:buChar char="•"/>
            </a:pPr>
            <a:r>
              <a:rPr lang="en-US" altLang="en-US">
                <a:latin typeface="Times New Roman" charset="0"/>
              </a:rPr>
              <a:t>Advantage in Trials</a:t>
            </a:r>
          </a:p>
          <a:p>
            <a:pPr lvl="1">
              <a:buFontTx/>
              <a:buChar char="•"/>
            </a:pPr>
            <a:r>
              <a:rPr lang="en-US" altLang="en-US">
                <a:latin typeface="Times New Roman" charset="0"/>
              </a:rPr>
              <a:t>Assistance in Trials</a:t>
            </a:r>
          </a:p>
          <a:p>
            <a:endParaRPr lang="en-US" altLang="en-US">
              <a:latin typeface="Times New Roman" charset="0"/>
            </a:endParaRPr>
          </a:p>
          <a:p>
            <a:r>
              <a:rPr lang="en-US" altLang="en-US" b="1">
                <a:latin typeface="Times New Roman" charset="0"/>
              </a:rPr>
              <a:t>1:13-18</a:t>
            </a:r>
          </a:p>
          <a:p>
            <a:pPr lvl="1">
              <a:buFontTx/>
              <a:buChar char="•"/>
            </a:pPr>
            <a:r>
              <a:rPr lang="en-US" altLang="en-US">
                <a:latin typeface="Times New Roman" charset="0"/>
              </a:rPr>
              <a:t>Source of Temptations – From our own desires</a:t>
            </a:r>
          </a:p>
          <a:p>
            <a:pPr lvl="1">
              <a:buFontTx/>
              <a:buChar char="•"/>
            </a:pPr>
            <a:r>
              <a:rPr lang="en-US" altLang="en-US">
                <a:latin typeface="Times New Roman" charset="0"/>
              </a:rPr>
              <a:t>Steps in Temptations – Lust, Enticed, Conception = Sin = Death</a:t>
            </a:r>
          </a:p>
          <a:p>
            <a:pPr lvl="1">
              <a:buFontTx/>
              <a:buChar char="•"/>
            </a:pPr>
            <a:r>
              <a:rPr lang="en-US" altLang="en-US">
                <a:latin typeface="Times New Roman" charset="0"/>
              </a:rPr>
              <a:t>Solution for Temptations – Word of Truth.  God gives only good and perfect</a:t>
            </a:r>
          </a:p>
          <a:p>
            <a:endParaRPr lang="en-US" altLang="en-US">
              <a:latin typeface="Times New Roman" charset="0"/>
            </a:endParaRPr>
          </a:p>
          <a:p>
            <a:r>
              <a:rPr lang="en-US" altLang="en-US" b="1">
                <a:latin typeface="Times New Roman" charset="0"/>
              </a:rPr>
              <a:t>1:19-27 (key to how we respond to trials and resist temptations</a:t>
            </a:r>
          </a:p>
          <a:p>
            <a:pPr lvl="1">
              <a:buFontTx/>
              <a:buChar char="•"/>
            </a:pPr>
            <a:r>
              <a:rPr lang="en-US" altLang="en-US">
                <a:latin typeface="Times New Roman" charset="0"/>
              </a:rPr>
              <a:t>Reception of the Word</a:t>
            </a:r>
          </a:p>
          <a:p>
            <a:pPr lvl="1">
              <a:buFontTx/>
              <a:buChar char="•"/>
            </a:pPr>
            <a:r>
              <a:rPr lang="en-US" altLang="en-US">
                <a:latin typeface="Times New Roman" charset="0"/>
              </a:rPr>
              <a:t>Respond to the Word</a:t>
            </a:r>
          </a:p>
          <a:p>
            <a:pPr lvl="1">
              <a:buFontTx/>
              <a:buChar char="•"/>
            </a:pPr>
            <a:r>
              <a:rPr lang="en-US" altLang="en-US">
                <a:latin typeface="Times New Roman" charset="0"/>
              </a:rPr>
              <a:t>Resignation to the Word</a:t>
            </a:r>
          </a:p>
          <a:p>
            <a:endParaRPr lang="en-US" altLang="en-US">
              <a:latin typeface="Times New Roman" charset="0"/>
            </a:endParaRPr>
          </a:p>
        </p:txBody>
      </p:sp>
    </p:spTree>
    <p:extLst>
      <p:ext uri="{BB962C8B-B14F-4D97-AF65-F5344CB8AC3E}">
        <p14:creationId xmlns:p14="http://schemas.microsoft.com/office/powerpoint/2010/main" val="133273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AF698BBE-BC46-414D-A7A0-F6BF5745AB50}" type="slidenum">
              <a:rPr lang="en-US" altLang="en-US" sz="1200"/>
              <a:pPr/>
              <a:t>5</a:t>
            </a:fld>
            <a:endParaRPr lang="en-US" altLang="en-US" sz="1200"/>
          </a:p>
        </p:txBody>
      </p:sp>
      <p:sp>
        <p:nvSpPr>
          <p:cNvPr id="27650" name="Rectangle 2"/>
          <p:cNvSpPr>
            <a:spLocks noGrp="1" noRot="1" noChangeAspect="1" noChangeArrowheads="1" noTextEdit="1"/>
          </p:cNvSpPr>
          <p:nvPr>
            <p:ph type="sldImg"/>
          </p:nvPr>
        </p:nvSpPr>
        <p:spPr>
          <a:xfrm>
            <a:off x="423863" y="676275"/>
            <a:ext cx="6013450" cy="3382963"/>
          </a:xfrm>
          <a:ln/>
        </p:spPr>
      </p:sp>
      <p:sp>
        <p:nvSpPr>
          <p:cNvPr id="27651" name="Rectangle 3"/>
          <p:cNvSpPr>
            <a:spLocks noGrp="1" noChangeArrowheads="1"/>
          </p:cNvSpPr>
          <p:nvPr>
            <p:ph type="body" idx="1"/>
          </p:nvPr>
        </p:nvSpPr>
        <p:spPr>
          <a:xfrm>
            <a:off x="914400" y="4284663"/>
            <a:ext cx="5029200"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08280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ECCCA24A-145B-AE47-AF3B-5799E0250CE6}" type="slidenum">
              <a:rPr lang="en-US" altLang="en-US" sz="1200"/>
              <a:pPr/>
              <a:t>6</a:t>
            </a:fld>
            <a:endParaRPr lang="en-US" altLang="en-US" sz="1200"/>
          </a:p>
        </p:txBody>
      </p:sp>
      <p:sp>
        <p:nvSpPr>
          <p:cNvPr id="33794" name="Rectangle 2"/>
          <p:cNvSpPr>
            <a:spLocks noGrp="1" noRot="1" noChangeAspect="1" noChangeArrowheads="1" noTextEdit="1"/>
          </p:cNvSpPr>
          <p:nvPr>
            <p:ph type="sldImg"/>
          </p:nvPr>
        </p:nvSpPr>
        <p:spPr>
          <a:xfrm>
            <a:off x="147638" y="225425"/>
            <a:ext cx="4278312" cy="2406650"/>
          </a:xfrm>
          <a:ln/>
        </p:spPr>
      </p:sp>
      <p:sp>
        <p:nvSpPr>
          <p:cNvPr id="33795" name="Rectangle 3"/>
          <p:cNvSpPr>
            <a:spLocks noGrp="1" noChangeArrowheads="1"/>
          </p:cNvSpPr>
          <p:nvPr>
            <p:ph type="body" idx="1"/>
          </p:nvPr>
        </p:nvSpPr>
        <p:spPr>
          <a:xfrm>
            <a:off x="685800" y="2632075"/>
            <a:ext cx="5791200" cy="6089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b="1">
                <a:solidFill>
                  <a:srgbClr val="0000FF"/>
                </a:solidFill>
                <a:latin typeface="Times New Roman" charset="0"/>
              </a:rPr>
              <a:t>Therefore (this you know)…</a:t>
            </a:r>
            <a:r>
              <a:rPr lang="en-US" altLang="en-US">
                <a:latin typeface="Times New Roman" charset="0"/>
              </a:rPr>
              <a:t>  Here is the connection to the previous verses – God is only the source of good and he tempts no man and since by his goodness, without any claim on our part or external forces, we have the honor of becoming his “First Fruits”, we should always be ready to hear His voice, subdue our passions, and bring our souls to obedience.</a:t>
            </a:r>
          </a:p>
          <a:p>
            <a:pPr marL="685800" lvl="1" indent="-228600">
              <a:lnSpc>
                <a:spcPct val="90000"/>
              </a:lnSpc>
              <a:buFontTx/>
              <a:buChar char="•"/>
            </a:pPr>
            <a:r>
              <a:rPr lang="en-US" altLang="en-US">
                <a:latin typeface="Times New Roman" charset="0"/>
              </a:rPr>
              <a:t>We are not to be irritable toward his word – it may not always say what we want.</a:t>
            </a:r>
          </a:p>
          <a:p>
            <a:pPr marL="228600" indent="-228600">
              <a:lnSpc>
                <a:spcPct val="90000"/>
              </a:lnSpc>
              <a:buFontTx/>
              <a:buAutoNum type="arabicPeriod" startAt="2"/>
            </a:pPr>
            <a:r>
              <a:rPr lang="en-US" altLang="en-US" b="1">
                <a:solidFill>
                  <a:srgbClr val="0000FF"/>
                </a:solidFill>
                <a:latin typeface="Times New Roman" charset="0"/>
              </a:rPr>
              <a:t>SWIFT TO HEAR</a:t>
            </a:r>
            <a:r>
              <a:rPr lang="en-US" altLang="en-US">
                <a:latin typeface="Times New Roman" charset="0"/>
              </a:rPr>
              <a:t> – from the context we know this “hearing” applies to the word of God.</a:t>
            </a:r>
          </a:p>
          <a:p>
            <a:pPr marL="685800" lvl="1" indent="-228600">
              <a:lnSpc>
                <a:spcPct val="90000"/>
              </a:lnSpc>
              <a:buFontTx/>
              <a:buChar char="•"/>
            </a:pPr>
            <a:r>
              <a:rPr lang="en-US" altLang="en-US">
                <a:latin typeface="Times New Roman" charset="0"/>
              </a:rPr>
              <a:t>It means “quickness, fleet of foot, as an animal listening for a rustle in the bushes.</a:t>
            </a:r>
          </a:p>
          <a:p>
            <a:pPr marL="685800" lvl="1" indent="-228600">
              <a:lnSpc>
                <a:spcPct val="90000"/>
              </a:lnSpc>
              <a:buFontTx/>
              <a:buChar char="•"/>
            </a:pPr>
            <a:r>
              <a:rPr lang="en-US" altLang="en-US">
                <a:latin typeface="Times New Roman" charset="0"/>
              </a:rPr>
              <a:t>As a mothers hears her baby’s cry.</a:t>
            </a:r>
          </a:p>
          <a:p>
            <a:pPr marL="685800" lvl="1" indent="-228600">
              <a:lnSpc>
                <a:spcPct val="90000"/>
              </a:lnSpc>
              <a:buFontTx/>
              <a:buChar char="•"/>
            </a:pPr>
            <a:r>
              <a:rPr lang="en-US" altLang="en-US">
                <a:latin typeface="Times New Roman" charset="0"/>
              </a:rPr>
              <a:t>What are we to hear? We must be quick to hear what God has to say</a:t>
            </a:r>
          </a:p>
          <a:p>
            <a:pPr marL="1143000" lvl="2" indent="-228600">
              <a:lnSpc>
                <a:spcPct val="90000"/>
              </a:lnSpc>
              <a:buFontTx/>
              <a:buChar char="•"/>
            </a:pPr>
            <a:r>
              <a:rPr lang="en-US" altLang="en-US" i="1">
                <a:latin typeface="Times New Roman" charset="0"/>
              </a:rPr>
              <a:t>Mark 4:24 – you who hear, more will be given</a:t>
            </a:r>
          </a:p>
          <a:p>
            <a:pPr marL="1143000" lvl="2" indent="-228600">
              <a:lnSpc>
                <a:spcPct val="90000"/>
              </a:lnSpc>
              <a:buFontTx/>
              <a:buChar char="•"/>
            </a:pPr>
            <a:r>
              <a:rPr lang="en-US" altLang="en-US" i="1">
                <a:latin typeface="Times New Roman" charset="0"/>
              </a:rPr>
              <a:t>Eph 5:17 – understand what the will of the Lord is</a:t>
            </a:r>
          </a:p>
          <a:p>
            <a:pPr marL="1143000" lvl="2" indent="-228600">
              <a:lnSpc>
                <a:spcPct val="90000"/>
              </a:lnSpc>
              <a:buFontTx/>
              <a:buChar char="•"/>
            </a:pPr>
            <a:r>
              <a:rPr lang="en-US" altLang="en-US" i="1">
                <a:latin typeface="Times New Roman" charset="0"/>
              </a:rPr>
              <a:t>Mark 8:18 – Ears but not hearing and do not remember</a:t>
            </a:r>
          </a:p>
          <a:p>
            <a:pPr marL="1143000" lvl="2" indent="-228600">
              <a:lnSpc>
                <a:spcPct val="90000"/>
              </a:lnSpc>
              <a:buFontTx/>
              <a:buChar char="•"/>
            </a:pPr>
            <a:r>
              <a:rPr lang="en-US" altLang="en-US" i="1">
                <a:latin typeface="Times New Roman" charset="0"/>
              </a:rPr>
              <a:t>Heb 5:11-14 – Dull of hearing – Jewish Christians were especially in need of this exhortation because they failed to grow in knowledge.</a:t>
            </a:r>
          </a:p>
          <a:p>
            <a:pPr marL="1143000" lvl="2" indent="-228600">
              <a:lnSpc>
                <a:spcPct val="90000"/>
              </a:lnSpc>
              <a:buFontTx/>
              <a:buChar char="•"/>
            </a:pPr>
            <a:r>
              <a:rPr lang="en-US" altLang="en-US" i="1">
                <a:latin typeface="Times New Roman" charset="0"/>
              </a:rPr>
              <a:t>2 Peter 3:18 – but grow in grace and knowledge.</a:t>
            </a:r>
          </a:p>
          <a:p>
            <a:pPr marL="685800" lvl="1" indent="-228600">
              <a:lnSpc>
                <a:spcPct val="90000"/>
              </a:lnSpc>
              <a:buFontTx/>
              <a:buChar char="•"/>
            </a:pPr>
            <a:r>
              <a:rPr lang="en-US" altLang="en-US">
                <a:latin typeface="Times New Roman" charset="0"/>
              </a:rPr>
              <a:t>Many times we are misunderstood simply because people are not listening.</a:t>
            </a:r>
          </a:p>
          <a:p>
            <a:pPr marL="685800" lvl="1" indent="-228600">
              <a:lnSpc>
                <a:spcPct val="90000"/>
              </a:lnSpc>
              <a:buFontTx/>
              <a:buChar char="•"/>
            </a:pPr>
            <a:r>
              <a:rPr lang="en-US" altLang="en-US">
                <a:latin typeface="Times New Roman" charset="0"/>
              </a:rPr>
              <a:t>Two Ears, One Mouth = Speak Less, Hear More</a:t>
            </a:r>
          </a:p>
          <a:p>
            <a:pPr marL="685800" lvl="1" indent="-228600">
              <a:lnSpc>
                <a:spcPct val="90000"/>
              </a:lnSpc>
              <a:buFontTx/>
              <a:buChar char="•"/>
            </a:pPr>
            <a:r>
              <a:rPr lang="en-US" altLang="en-US">
                <a:latin typeface="Times New Roman" charset="0"/>
              </a:rPr>
              <a:t>Two Ears that are always open, but the tongue is surrounded by teeth</a:t>
            </a:r>
          </a:p>
          <a:p>
            <a:pPr marL="228600" indent="-228600">
              <a:lnSpc>
                <a:spcPct val="90000"/>
              </a:lnSpc>
              <a:buFontTx/>
              <a:buAutoNum type="arabicPeriod" startAt="3"/>
            </a:pPr>
            <a:r>
              <a:rPr lang="en-US" altLang="en-US" b="1">
                <a:solidFill>
                  <a:srgbClr val="0000FF"/>
                </a:solidFill>
                <a:latin typeface="Times New Roman" charset="0"/>
              </a:rPr>
              <a:t>SLOW TO SPEAK</a:t>
            </a:r>
            <a:r>
              <a:rPr lang="en-US" altLang="en-US">
                <a:latin typeface="Times New Roman" charset="0"/>
              </a:rPr>
              <a:t> – in context it means don’t be hasty in blaming God for your sins</a:t>
            </a:r>
          </a:p>
          <a:p>
            <a:pPr marL="685800" lvl="1" indent="-228600">
              <a:lnSpc>
                <a:spcPct val="90000"/>
              </a:lnSpc>
              <a:buFontTx/>
              <a:buChar char="•"/>
            </a:pPr>
            <a:r>
              <a:rPr lang="en-US" altLang="en-US">
                <a:latin typeface="Times New Roman" charset="0"/>
              </a:rPr>
              <a:t>Anyone who is quick to speak will be slow to hear, and will be a slow learner of God’s word (or anything else) This individual will show his ignorance</a:t>
            </a:r>
          </a:p>
          <a:p>
            <a:pPr marL="685800" lvl="1" indent="-228600">
              <a:lnSpc>
                <a:spcPct val="90000"/>
              </a:lnSpc>
              <a:buFontTx/>
              <a:buChar char="•"/>
            </a:pPr>
            <a:r>
              <a:rPr lang="en-US" altLang="en-US">
                <a:latin typeface="Times New Roman" charset="0"/>
              </a:rPr>
              <a:t>Many miss-communicate God’s word (due to a lack of understanding</a:t>
            </a:r>
          </a:p>
          <a:p>
            <a:pPr marL="685800" lvl="1" indent="-228600">
              <a:lnSpc>
                <a:spcPct val="90000"/>
              </a:lnSpc>
              <a:buFontTx/>
              <a:buChar char="•"/>
            </a:pPr>
            <a:r>
              <a:rPr lang="en-US" altLang="en-US" i="1">
                <a:latin typeface="Times New Roman" charset="0"/>
              </a:rPr>
              <a:t>Prov 13:3 – he who opens wide his lips shall have destruction</a:t>
            </a:r>
          </a:p>
          <a:p>
            <a:pPr marL="685800" lvl="1" indent="-228600">
              <a:lnSpc>
                <a:spcPct val="90000"/>
              </a:lnSpc>
              <a:buFontTx/>
              <a:buChar char="•"/>
            </a:pPr>
            <a:r>
              <a:rPr lang="en-US" altLang="en-US" i="1">
                <a:latin typeface="Times New Roman" charset="0"/>
              </a:rPr>
              <a:t>Prov 10:19 – multitude of words sin is not lacking</a:t>
            </a:r>
          </a:p>
          <a:p>
            <a:pPr marL="685800" lvl="1" indent="-228600">
              <a:lnSpc>
                <a:spcPct val="90000"/>
              </a:lnSpc>
              <a:buFontTx/>
              <a:buChar char="•"/>
            </a:pPr>
            <a:r>
              <a:rPr lang="en-US" altLang="en-US" i="1">
                <a:latin typeface="Times New Roman" charset="0"/>
              </a:rPr>
              <a:t>Prov 17:27-28 – He who has knowledge spares his words</a:t>
            </a:r>
          </a:p>
          <a:p>
            <a:pPr marL="685800" lvl="1" indent="-228600">
              <a:lnSpc>
                <a:spcPct val="90000"/>
              </a:lnSpc>
              <a:buFontTx/>
              <a:buChar char="•"/>
            </a:pPr>
            <a:r>
              <a:rPr lang="en-US" altLang="en-US" i="1">
                <a:latin typeface="Times New Roman" charset="0"/>
              </a:rPr>
              <a:t>Eccl 5:2 – Do not be rash with you mouth</a:t>
            </a:r>
          </a:p>
          <a:p>
            <a:pPr marL="228600" indent="-228600">
              <a:lnSpc>
                <a:spcPct val="90000"/>
              </a:lnSpc>
            </a:pPr>
            <a:endParaRPr lang="en-US" altLang="en-US" i="1">
              <a:latin typeface="Times New Roman" charset="0"/>
            </a:endParaRPr>
          </a:p>
          <a:p>
            <a:pPr marL="228600" indent="-228600">
              <a:lnSpc>
                <a:spcPct val="90000"/>
              </a:lnSpc>
            </a:pPr>
            <a:endParaRPr lang="en-US" altLang="en-US">
              <a:latin typeface="Times New Roman" charset="0"/>
            </a:endParaRPr>
          </a:p>
        </p:txBody>
      </p:sp>
      <p:sp>
        <p:nvSpPr>
          <p:cNvPr id="33796" name="Rectangle 4"/>
          <p:cNvSpPr>
            <a:spLocks noChangeArrowheads="1"/>
          </p:cNvSpPr>
          <p:nvPr/>
        </p:nvSpPr>
        <p:spPr bwMode="auto">
          <a:xfrm>
            <a:off x="3962400" y="438150"/>
            <a:ext cx="24384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1200" b="1">
                <a:solidFill>
                  <a:schemeClr val="tx2"/>
                </a:solidFill>
                <a:latin typeface="Arial" charset="0"/>
              </a:rPr>
              <a:t>19</a:t>
            </a:r>
            <a:r>
              <a:rPr lang="en-US" altLang="en-US" sz="1200">
                <a:solidFill>
                  <a:schemeClr val="tx2"/>
                </a:solidFill>
                <a:latin typeface="Arial" charset="0"/>
              </a:rPr>
              <a:t> </a:t>
            </a:r>
            <a:r>
              <a:rPr lang="en-US" altLang="en-US" sz="1200" i="1">
                <a:solidFill>
                  <a:schemeClr val="tx2"/>
                </a:solidFill>
                <a:latin typeface="Arial" charset="0"/>
              </a:rPr>
              <a:t>So then, my beloved brethren, let every man be swift to hear, slow to speak, slow to wrath;</a:t>
            </a:r>
            <a:r>
              <a:rPr lang="en-US" altLang="en-US" sz="1200" b="1" i="1">
                <a:solidFill>
                  <a:schemeClr val="tx2"/>
                </a:solidFill>
                <a:latin typeface="Arial" charset="0"/>
              </a:rPr>
              <a:t> </a:t>
            </a:r>
          </a:p>
          <a:p>
            <a:r>
              <a:rPr lang="en-US" altLang="en-US" sz="1200" b="1">
                <a:solidFill>
                  <a:schemeClr val="tx2"/>
                </a:solidFill>
                <a:latin typeface="Arial" charset="0"/>
              </a:rPr>
              <a:t>20</a:t>
            </a:r>
            <a:r>
              <a:rPr lang="en-US" altLang="en-US" sz="1200">
                <a:solidFill>
                  <a:schemeClr val="tx2"/>
                </a:solidFill>
                <a:latin typeface="Arial" charset="0"/>
              </a:rPr>
              <a:t> </a:t>
            </a:r>
            <a:r>
              <a:rPr lang="en-US" altLang="en-US" sz="1200" i="1">
                <a:solidFill>
                  <a:schemeClr val="tx2"/>
                </a:solidFill>
                <a:latin typeface="Arial" charset="0"/>
              </a:rPr>
              <a:t>for the wrath of man does not produce the righteousness of God.</a:t>
            </a:r>
            <a:r>
              <a:rPr lang="en-US" altLang="en-US" sz="1200">
                <a:solidFill>
                  <a:schemeClr val="tx2"/>
                </a:solidFill>
                <a:latin typeface="Arial" charset="0"/>
              </a:rPr>
              <a:t>  </a:t>
            </a:r>
            <a:r>
              <a:rPr lang="en-US" altLang="en-US" sz="1200" b="1">
                <a:solidFill>
                  <a:schemeClr val="tx2"/>
                </a:solidFill>
                <a:latin typeface="Arial" charset="0"/>
              </a:rPr>
              <a:t>21</a:t>
            </a:r>
            <a:r>
              <a:rPr lang="en-US" altLang="en-US" sz="1200">
                <a:solidFill>
                  <a:schemeClr val="tx2"/>
                </a:solidFill>
                <a:latin typeface="Arial" charset="0"/>
              </a:rPr>
              <a:t> </a:t>
            </a:r>
            <a:r>
              <a:rPr lang="en-US" altLang="en-US" sz="1200" i="1">
                <a:solidFill>
                  <a:schemeClr val="tx2"/>
                </a:solidFill>
                <a:latin typeface="Arial" charset="0"/>
              </a:rPr>
              <a:t>Therefore lay aside all filthiness and overflow of wickedness, and receive with meekness the implanted word, which is able to save your souls.</a:t>
            </a:r>
            <a:r>
              <a:rPr lang="en-US" altLang="en-US" sz="1200" b="1">
                <a:solidFill>
                  <a:schemeClr val="tx2"/>
                </a:solidFill>
                <a:latin typeface="Arial" charset="0"/>
              </a:rPr>
              <a:t> </a:t>
            </a:r>
          </a:p>
        </p:txBody>
      </p:sp>
    </p:spTree>
    <p:extLst>
      <p:ext uri="{BB962C8B-B14F-4D97-AF65-F5344CB8AC3E}">
        <p14:creationId xmlns:p14="http://schemas.microsoft.com/office/powerpoint/2010/main" val="31814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96B05D8A-ED05-3B40-8237-C4383374A7F1}" type="slidenum">
              <a:rPr lang="en-US" altLang="en-US" sz="1200"/>
              <a:pPr/>
              <a:t>7</a:t>
            </a:fld>
            <a:endParaRPr lang="en-US" altLang="en-US" sz="1200"/>
          </a:p>
        </p:txBody>
      </p:sp>
      <p:sp>
        <p:nvSpPr>
          <p:cNvPr id="41986" name="Rectangle 2"/>
          <p:cNvSpPr>
            <a:spLocks noGrp="1" noRot="1" noChangeAspect="1" noChangeArrowheads="1" noTextEdit="1"/>
          </p:cNvSpPr>
          <p:nvPr>
            <p:ph type="sldImg"/>
          </p:nvPr>
        </p:nvSpPr>
        <p:spPr>
          <a:xfrm>
            <a:off x="101600" y="225425"/>
            <a:ext cx="3073400" cy="1728788"/>
          </a:xfrm>
          <a:ln/>
        </p:spPr>
      </p:sp>
      <p:sp>
        <p:nvSpPr>
          <p:cNvPr id="41987" name="Rectangle 3"/>
          <p:cNvSpPr>
            <a:spLocks noGrp="1" noChangeArrowheads="1"/>
          </p:cNvSpPr>
          <p:nvPr>
            <p:ph type="body" idx="1"/>
          </p:nvPr>
        </p:nvSpPr>
        <p:spPr>
          <a:xfrm>
            <a:off x="381000" y="1954213"/>
            <a:ext cx="6248400" cy="6767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a:latin typeface="Times New Roman" charset="0"/>
              </a:rPr>
              <a:t>One can not “DO” His will without first “Knowing” His will.</a:t>
            </a:r>
          </a:p>
          <a:p>
            <a:pPr marL="228600" indent="-228600">
              <a:lnSpc>
                <a:spcPct val="90000"/>
              </a:lnSpc>
              <a:buFontTx/>
              <a:buAutoNum type="arabicPeriod"/>
            </a:pPr>
            <a:r>
              <a:rPr lang="en-US" altLang="en-US">
                <a:latin typeface="Times New Roman" charset="0"/>
              </a:rPr>
              <a:t>Simply Hearing the word is not enough</a:t>
            </a:r>
          </a:p>
          <a:p>
            <a:pPr marL="228600" indent="-228600">
              <a:lnSpc>
                <a:spcPct val="90000"/>
              </a:lnSpc>
              <a:buFontTx/>
              <a:buAutoNum type="arabicPeriod"/>
            </a:pPr>
            <a:r>
              <a:rPr lang="en-US" altLang="en-US" b="1">
                <a:solidFill>
                  <a:srgbClr val="0000FF"/>
                </a:solidFill>
                <a:latin typeface="Times New Roman" charset="0"/>
              </a:rPr>
              <a:t>“BE YE”</a:t>
            </a:r>
            <a:r>
              <a:rPr lang="en-US" altLang="en-US">
                <a:latin typeface="Times New Roman" charset="0"/>
              </a:rPr>
              <a:t> (ginesthe) – Prove, Test, to come into a state of being, finishing, completing.</a:t>
            </a:r>
          </a:p>
          <a:p>
            <a:pPr marL="685800" lvl="1" indent="-228600">
              <a:lnSpc>
                <a:spcPct val="90000"/>
              </a:lnSpc>
              <a:buFontTx/>
              <a:buChar char="•"/>
            </a:pPr>
            <a:r>
              <a:rPr lang="en-US" altLang="en-US">
                <a:latin typeface="Times New Roman" charset="0"/>
              </a:rPr>
              <a:t>Present Middle Imperative – keep on demonstrating yourselves to be doers</a:t>
            </a:r>
          </a:p>
          <a:p>
            <a:pPr marL="685800" lvl="1" indent="-228600">
              <a:lnSpc>
                <a:spcPct val="90000"/>
              </a:lnSpc>
              <a:buFontTx/>
              <a:buChar char="•"/>
            </a:pPr>
            <a:r>
              <a:rPr lang="en-US" altLang="en-US">
                <a:latin typeface="Times New Roman" charset="0"/>
              </a:rPr>
              <a:t>We must keep being active with the implanted word</a:t>
            </a:r>
          </a:p>
          <a:p>
            <a:pPr marL="685800" lvl="1" indent="-228600">
              <a:lnSpc>
                <a:spcPct val="90000"/>
              </a:lnSpc>
              <a:buFontTx/>
              <a:buChar char="•"/>
            </a:pPr>
            <a:r>
              <a:rPr lang="en-US" altLang="en-US">
                <a:latin typeface="Times New Roman" charset="0"/>
              </a:rPr>
              <a:t>We keep becoming perfect when we do what is pleasing to God</a:t>
            </a:r>
          </a:p>
          <a:p>
            <a:pPr marL="228600" indent="-228600">
              <a:lnSpc>
                <a:spcPct val="90000"/>
              </a:lnSpc>
              <a:buFontTx/>
              <a:buAutoNum type="arabicPeriod" startAt="4"/>
            </a:pPr>
            <a:r>
              <a:rPr lang="en-US" altLang="en-US" b="1">
                <a:solidFill>
                  <a:srgbClr val="0000FF"/>
                </a:solidFill>
                <a:latin typeface="Times New Roman" charset="0"/>
              </a:rPr>
              <a:t>DOERS</a:t>
            </a:r>
            <a:r>
              <a:rPr lang="en-US" altLang="en-US">
                <a:latin typeface="Times New Roman" charset="0"/>
              </a:rPr>
              <a:t> (poietai) – not just active, or to do things habitually (prasso)</a:t>
            </a:r>
          </a:p>
          <a:p>
            <a:pPr marL="685800" lvl="1" indent="-228600">
              <a:lnSpc>
                <a:spcPct val="90000"/>
              </a:lnSpc>
              <a:buFontTx/>
              <a:buChar char="•"/>
            </a:pPr>
            <a:r>
              <a:rPr lang="en-US" altLang="en-US">
                <a:latin typeface="Times New Roman" charset="0"/>
              </a:rPr>
              <a:t>It is the same word we get our word POET from – it means Creative, Performance, a Productive Action Pointing to an actual result.</a:t>
            </a:r>
          </a:p>
          <a:p>
            <a:pPr marL="685800" lvl="1" indent="-228600">
              <a:lnSpc>
                <a:spcPct val="90000"/>
              </a:lnSpc>
              <a:buFontTx/>
              <a:buChar char="•"/>
            </a:pPr>
            <a:r>
              <a:rPr lang="en-US" altLang="en-US">
                <a:latin typeface="Times New Roman" charset="0"/>
              </a:rPr>
              <a:t>Just s the Poet puts thoughts together in a creative, beautiful manner, so we to are to DO God’s will with Beauty, Creativity, Symmetry, and harmony. Not out of habit – But From the Heart</a:t>
            </a:r>
          </a:p>
          <a:p>
            <a:pPr marL="685800" lvl="1" indent="-228600">
              <a:lnSpc>
                <a:spcPct val="90000"/>
              </a:lnSpc>
              <a:buFontTx/>
              <a:buChar char="•"/>
            </a:pPr>
            <a:r>
              <a:rPr lang="en-US" altLang="en-US">
                <a:latin typeface="Times New Roman" charset="0"/>
              </a:rPr>
              <a:t>It’s like a college course auditor – they attend class, listen, take notes and observe, but they never take tests, and they will not graduate from that class – they never DO!</a:t>
            </a:r>
          </a:p>
          <a:p>
            <a:pPr marL="685800" lvl="1" indent="-228600">
              <a:lnSpc>
                <a:spcPct val="90000"/>
              </a:lnSpc>
              <a:buFontTx/>
              <a:buChar char="•"/>
            </a:pPr>
            <a:r>
              <a:rPr lang="en-US" altLang="en-US">
                <a:latin typeface="Times New Roman" charset="0"/>
              </a:rPr>
              <a:t>And what does this DOING of God’s word encompass? – Read Verse 26-27</a:t>
            </a:r>
          </a:p>
          <a:p>
            <a:pPr marL="228600" indent="-228600">
              <a:lnSpc>
                <a:spcPct val="90000"/>
              </a:lnSpc>
              <a:buFontTx/>
              <a:buAutoNum type="arabicPeriod" startAt="5"/>
            </a:pPr>
            <a:r>
              <a:rPr lang="en-US" altLang="en-US" b="1">
                <a:solidFill>
                  <a:srgbClr val="0000FF"/>
                </a:solidFill>
                <a:latin typeface="Times New Roman" charset="0"/>
              </a:rPr>
              <a:t>HEARERS</a:t>
            </a:r>
            <a:r>
              <a:rPr lang="en-US" altLang="en-US">
                <a:latin typeface="Times New Roman" charset="0"/>
              </a:rPr>
              <a:t> (akroatai) – Does not mean to casually listen with little or not interest, it means to listen attentively, avidly with real interest to what is said.</a:t>
            </a:r>
          </a:p>
          <a:p>
            <a:pPr marL="685800" lvl="1" indent="-228600">
              <a:lnSpc>
                <a:spcPct val="90000"/>
              </a:lnSpc>
              <a:buFontTx/>
              <a:buChar char="•"/>
            </a:pPr>
            <a:r>
              <a:rPr lang="en-US" altLang="en-US">
                <a:latin typeface="Times New Roman" charset="0"/>
              </a:rPr>
              <a:t>James is trying to get his readers to mover from being hearers only to doers</a:t>
            </a:r>
          </a:p>
          <a:p>
            <a:pPr marL="685800" lvl="1" indent="-228600">
              <a:lnSpc>
                <a:spcPct val="90000"/>
              </a:lnSpc>
              <a:buFontTx/>
              <a:buChar char="•"/>
            </a:pPr>
            <a:r>
              <a:rPr lang="en-US" altLang="en-US">
                <a:latin typeface="Times New Roman" charset="0"/>
              </a:rPr>
              <a:t>Matt 7:21-27 – hears and acts.</a:t>
            </a:r>
          </a:p>
          <a:p>
            <a:pPr marL="228600" indent="-228600">
              <a:lnSpc>
                <a:spcPct val="90000"/>
              </a:lnSpc>
            </a:pPr>
            <a:r>
              <a:rPr lang="en-US" altLang="en-US" b="1" u="sng">
                <a:latin typeface="Times New Roman" charset="0"/>
              </a:rPr>
              <a:t>THERE ARE FOUR KINS OF LISTNERS:</a:t>
            </a:r>
          </a:p>
          <a:p>
            <a:pPr marL="685800" lvl="1" indent="-228600">
              <a:lnSpc>
                <a:spcPct val="90000"/>
              </a:lnSpc>
              <a:buFontTx/>
              <a:buAutoNum type="alphaLcPeriod"/>
            </a:pPr>
            <a:r>
              <a:rPr lang="en-US" altLang="en-US">
                <a:latin typeface="Times New Roman" charset="0"/>
              </a:rPr>
              <a:t>Sponge – soaks up everything good and bad together and let both run out</a:t>
            </a:r>
          </a:p>
          <a:p>
            <a:pPr marL="685800" lvl="1" indent="-228600">
              <a:lnSpc>
                <a:spcPct val="90000"/>
              </a:lnSpc>
              <a:buFontTx/>
              <a:buAutoNum type="alphaLcPeriod"/>
            </a:pPr>
            <a:r>
              <a:rPr lang="en-US" altLang="en-US">
                <a:latin typeface="Times New Roman" charset="0"/>
              </a:rPr>
              <a:t>Sandglass – Let whatever enters in one ear drain right out the other without thinking</a:t>
            </a:r>
          </a:p>
          <a:p>
            <a:pPr marL="685800" lvl="1" indent="-228600">
              <a:lnSpc>
                <a:spcPct val="90000"/>
              </a:lnSpc>
              <a:buFontTx/>
              <a:buAutoNum type="alphaLcPeriod"/>
            </a:pPr>
            <a:r>
              <a:rPr lang="en-US" altLang="en-US">
                <a:latin typeface="Times New Roman" charset="0"/>
              </a:rPr>
              <a:t>Strainer – Letting go of the good and retaining the bad</a:t>
            </a:r>
          </a:p>
          <a:p>
            <a:pPr marL="685800" lvl="1" indent="-228600">
              <a:lnSpc>
                <a:spcPct val="90000"/>
              </a:lnSpc>
              <a:buFontTx/>
              <a:buAutoNum type="alphaLcPeriod"/>
            </a:pPr>
            <a:r>
              <a:rPr lang="en-US" altLang="en-US">
                <a:latin typeface="Times New Roman" charset="0"/>
              </a:rPr>
              <a:t>Sieve – Letting go of the bad and retaining the good.</a:t>
            </a:r>
          </a:p>
          <a:p>
            <a:pPr marL="228600" indent="-228600">
              <a:lnSpc>
                <a:spcPct val="90000"/>
              </a:lnSpc>
              <a:buFontTx/>
              <a:buAutoNum type="arabicPeriod" startAt="6"/>
            </a:pPr>
            <a:r>
              <a:rPr lang="en-US" altLang="en-US" b="1">
                <a:solidFill>
                  <a:srgbClr val="0000FF"/>
                </a:solidFill>
                <a:latin typeface="Times New Roman" charset="0"/>
              </a:rPr>
              <a:t>DELUDING YOUR OWN SELVES</a:t>
            </a:r>
            <a:r>
              <a:rPr lang="en-US" altLang="en-US">
                <a:latin typeface="Times New Roman" charset="0"/>
              </a:rPr>
              <a:t> (para logizomenoi) – beside reason, or literally to reckon sideways.  You are beside yourself.</a:t>
            </a:r>
          </a:p>
          <a:p>
            <a:pPr marL="685800" lvl="1" indent="-228600">
              <a:lnSpc>
                <a:spcPct val="90000"/>
              </a:lnSpc>
              <a:buFontTx/>
              <a:buChar char="•"/>
            </a:pPr>
            <a:r>
              <a:rPr lang="en-US" altLang="en-US">
                <a:latin typeface="Times New Roman" charset="0"/>
              </a:rPr>
              <a:t>James is saying something is wrong with your mind and reasoning if you don’t act of God word</a:t>
            </a:r>
          </a:p>
          <a:p>
            <a:pPr marL="685800" lvl="1" indent="-228600">
              <a:lnSpc>
                <a:spcPct val="90000"/>
              </a:lnSpc>
              <a:buFontTx/>
              <a:buChar char="•"/>
            </a:pPr>
            <a:r>
              <a:rPr lang="en-US" altLang="en-US">
                <a:latin typeface="Times New Roman" charset="0"/>
              </a:rPr>
              <a:t>To think that you will receive sufficient benefit by hearing and listening is cheating yourself “Your reckoning is wrong, you have badly miscalculated.</a:t>
            </a:r>
          </a:p>
          <a:p>
            <a:pPr marL="685800" lvl="1" indent="-228600">
              <a:lnSpc>
                <a:spcPct val="90000"/>
              </a:lnSpc>
              <a:buFontTx/>
              <a:buChar char="•"/>
            </a:pPr>
            <a:r>
              <a:rPr lang="en-US" altLang="en-US">
                <a:latin typeface="Times New Roman" charset="0"/>
              </a:rPr>
              <a:t>Luke 6:46 – why do you call me Lord and do not do the things that I say?</a:t>
            </a:r>
          </a:p>
        </p:txBody>
      </p:sp>
      <p:sp>
        <p:nvSpPr>
          <p:cNvPr id="41988" name="Text Box 4"/>
          <p:cNvSpPr txBox="1">
            <a:spLocks noChangeArrowheads="1"/>
          </p:cNvSpPr>
          <p:nvPr/>
        </p:nvSpPr>
        <p:spPr bwMode="auto">
          <a:xfrm>
            <a:off x="3276600" y="409575"/>
            <a:ext cx="306387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30000"/>
              </a:spcBef>
            </a:pPr>
            <a:r>
              <a:rPr lang="en-US" altLang="en-US" sz="1000" b="1">
                <a:latin typeface="Arial" charset="0"/>
              </a:rPr>
              <a:t>22</a:t>
            </a:r>
            <a:r>
              <a:rPr lang="en-US" altLang="en-US" sz="1000">
                <a:latin typeface="Arial" charset="0"/>
              </a:rPr>
              <a:t> But be doers of the word, and not hearers only, deceiving yourselves. </a:t>
            </a:r>
            <a:r>
              <a:rPr lang="en-US" altLang="en-US" sz="1000" b="1">
                <a:latin typeface="Arial" charset="0"/>
              </a:rPr>
              <a:t>23 </a:t>
            </a:r>
            <a:r>
              <a:rPr lang="en-US" altLang="en-US" sz="1000">
                <a:latin typeface="Arial" charset="0"/>
              </a:rPr>
              <a:t>For if anyone is a hearer of the word and not a doer, he is like a man observing his natural face in a mirror; </a:t>
            </a:r>
            <a:r>
              <a:rPr lang="en-US" altLang="en-US" sz="1000" b="1">
                <a:latin typeface="Arial" charset="0"/>
              </a:rPr>
              <a:t>24</a:t>
            </a:r>
            <a:r>
              <a:rPr lang="en-US" altLang="en-US" sz="1000">
                <a:latin typeface="Arial" charset="0"/>
              </a:rPr>
              <a:t> for he observes himself, goes away, and immediately forgets what kind of man he was. </a:t>
            </a:r>
            <a:r>
              <a:rPr lang="en-US" altLang="en-US" sz="1000" b="1">
                <a:latin typeface="Arial" charset="0"/>
              </a:rPr>
              <a:t>25</a:t>
            </a:r>
            <a:r>
              <a:rPr lang="en-US" altLang="en-US" sz="1000">
                <a:latin typeface="Arial" charset="0"/>
              </a:rPr>
              <a:t> But he who </a:t>
            </a:r>
            <a:r>
              <a:rPr lang="en-US" altLang="en-US" sz="1000" b="1">
                <a:solidFill>
                  <a:srgbClr val="FF0000"/>
                </a:solidFill>
                <a:latin typeface="Arial" charset="0"/>
              </a:rPr>
              <a:t>looks</a:t>
            </a:r>
            <a:r>
              <a:rPr lang="en-US" altLang="en-US" sz="1000">
                <a:latin typeface="Arial" charset="0"/>
              </a:rPr>
              <a:t> into the perfect law of liberty and </a:t>
            </a:r>
            <a:r>
              <a:rPr lang="en-US" altLang="en-US" sz="1000" b="1">
                <a:solidFill>
                  <a:srgbClr val="FF0000"/>
                </a:solidFill>
                <a:latin typeface="Arial" charset="0"/>
              </a:rPr>
              <a:t>continues (abides) </a:t>
            </a:r>
            <a:r>
              <a:rPr lang="en-US" altLang="en-US" sz="1000">
                <a:latin typeface="Arial" charset="0"/>
              </a:rPr>
              <a:t> in it, and is not a forgetful hearer but a</a:t>
            </a:r>
            <a:r>
              <a:rPr lang="en-US" altLang="en-US" sz="1000" b="1">
                <a:solidFill>
                  <a:srgbClr val="FF0000"/>
                </a:solidFill>
                <a:latin typeface="Arial" charset="0"/>
              </a:rPr>
              <a:t> doer</a:t>
            </a:r>
            <a:r>
              <a:rPr lang="en-US" altLang="en-US" sz="1000">
                <a:latin typeface="Arial" charset="0"/>
              </a:rPr>
              <a:t> of the work, this one will be blessed in what he does. </a:t>
            </a:r>
          </a:p>
          <a:p>
            <a:endParaRPr lang="en-US" altLang="en-US" sz="1000" b="1">
              <a:solidFill>
                <a:schemeClr val="tx2"/>
              </a:solidFill>
              <a:latin typeface="Arial" charset="0"/>
            </a:endParaRPr>
          </a:p>
        </p:txBody>
      </p:sp>
    </p:spTree>
    <p:extLst>
      <p:ext uri="{BB962C8B-B14F-4D97-AF65-F5344CB8AC3E}">
        <p14:creationId xmlns:p14="http://schemas.microsoft.com/office/powerpoint/2010/main" val="142742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C8A950C1-5B66-D244-9EAF-FDF87DACF93F}" type="slidenum">
              <a:rPr lang="en-US" altLang="en-US" sz="1200"/>
              <a:pPr/>
              <a:t>8</a:t>
            </a:fld>
            <a:endParaRPr lang="en-US" altLang="en-US" sz="1200"/>
          </a:p>
        </p:txBody>
      </p:sp>
      <p:sp>
        <p:nvSpPr>
          <p:cNvPr id="58370" name="Rectangle 2"/>
          <p:cNvSpPr>
            <a:spLocks noGrp="1" noRot="1" noChangeAspect="1" noChangeArrowheads="1" noTextEdit="1"/>
          </p:cNvSpPr>
          <p:nvPr>
            <p:ph type="sldImg"/>
          </p:nvPr>
        </p:nvSpPr>
        <p:spPr>
          <a:xfrm>
            <a:off x="444500" y="376238"/>
            <a:ext cx="3073400" cy="1728787"/>
          </a:xfrm>
          <a:ln/>
        </p:spPr>
      </p:sp>
      <p:sp>
        <p:nvSpPr>
          <p:cNvPr id="58371" name="Rectangle 3"/>
          <p:cNvSpPr>
            <a:spLocks noGrp="1" noChangeArrowheads="1"/>
          </p:cNvSpPr>
          <p:nvPr>
            <p:ph type="body" idx="1"/>
          </p:nvPr>
        </p:nvSpPr>
        <p:spPr>
          <a:xfrm>
            <a:off x="457200" y="2105025"/>
            <a:ext cx="6019800" cy="661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a:solidFill>
                  <a:srgbClr val="0000FF"/>
                </a:solidFill>
                <a:latin typeface="Times New Roman" charset="0"/>
              </a:rPr>
              <a:t>RELIGION </a:t>
            </a:r>
            <a:r>
              <a:rPr lang="en-US" altLang="en-US">
                <a:latin typeface="Times New Roman" charset="0"/>
              </a:rPr>
              <a:t>(threeskeia) – external things one performs, motivated by fear.</a:t>
            </a:r>
          </a:p>
          <a:p>
            <a:pPr marL="685800" lvl="1" indent="-228600">
              <a:buFontTx/>
              <a:buChar char="•"/>
            </a:pPr>
            <a:r>
              <a:rPr lang="en-US" altLang="en-US">
                <a:latin typeface="Times New Roman" charset="0"/>
              </a:rPr>
              <a:t>If you serve God, serve Him in this way (a loving , selfless, humble, serving, pure way), and the fear and dread will melt away.</a:t>
            </a:r>
          </a:p>
          <a:p>
            <a:pPr marL="685800" lvl="1" indent="-228600">
              <a:buFontTx/>
              <a:buChar char="•"/>
            </a:pPr>
            <a:r>
              <a:rPr lang="en-US" altLang="en-US">
                <a:latin typeface="Times New Roman" charset="0"/>
              </a:rPr>
              <a:t>What James means is theis religion is sincere, notself seeking, or self pleasing, but generous, loving and holy.</a:t>
            </a:r>
          </a:p>
          <a:p>
            <a:pPr marL="228600" indent="-228600">
              <a:buFontTx/>
              <a:buAutoNum type="alphaLcPeriod"/>
            </a:pPr>
            <a:r>
              <a:rPr lang="en-US" altLang="en-US">
                <a:latin typeface="Times New Roman" charset="0"/>
              </a:rPr>
              <a:t>There are two kinds of religion – Pure and Vain</a:t>
            </a:r>
          </a:p>
          <a:p>
            <a:pPr marL="685800" lvl="1" indent="-228600">
              <a:buFontTx/>
              <a:buChar char="•"/>
            </a:pPr>
            <a:r>
              <a:rPr lang="en-US" altLang="en-US">
                <a:latin typeface="Times New Roman" charset="0"/>
              </a:rPr>
              <a:t>We may d a great deal of good, but that does not mean we are right in the sight of God</a:t>
            </a:r>
          </a:p>
          <a:p>
            <a:pPr marL="685800" lvl="1" indent="-228600">
              <a:buFontTx/>
              <a:buChar char="•"/>
            </a:pPr>
            <a:r>
              <a:rPr lang="en-US" altLang="en-US">
                <a:latin typeface="Times New Roman" charset="0"/>
              </a:rPr>
              <a:t>Matt 15:8-9 – teaching as doctrines the precepts of men</a:t>
            </a:r>
          </a:p>
          <a:p>
            <a:pPr marL="228600" indent="-228600">
              <a:buFontTx/>
              <a:buAutoNum type="alphaLcPeriod" startAt="2"/>
            </a:pPr>
            <a:r>
              <a:rPr lang="en-US" altLang="en-US" b="1">
                <a:solidFill>
                  <a:srgbClr val="0000FF"/>
                </a:solidFill>
                <a:latin typeface="Times New Roman" charset="0"/>
              </a:rPr>
              <a:t>BEFORE GOD</a:t>
            </a:r>
            <a:r>
              <a:rPr lang="en-US" altLang="en-US">
                <a:latin typeface="Times New Roman" charset="0"/>
              </a:rPr>
              <a:t> (para) by the side of, the standard of measurement.  This is how we should know and measure if our religion is “vain” or “pure”</a:t>
            </a:r>
          </a:p>
          <a:p>
            <a:pPr marL="228600" indent="-228600">
              <a:buFontTx/>
              <a:buAutoNum type="arabicPeriod" startAt="2"/>
            </a:pPr>
            <a:r>
              <a:rPr lang="en-US" altLang="en-US" b="1">
                <a:solidFill>
                  <a:srgbClr val="0000FF"/>
                </a:solidFill>
                <a:latin typeface="Times New Roman" charset="0"/>
              </a:rPr>
              <a:t>PURE </a:t>
            </a:r>
            <a:r>
              <a:rPr lang="en-US" altLang="en-US">
                <a:latin typeface="Times New Roman" charset="0"/>
              </a:rPr>
              <a:t>– (kathara) – Genuine, sincere, innocent, void of guilt. denotes that which is clean, something that was once impure an polluted and has been cleansed</a:t>
            </a:r>
          </a:p>
          <a:p>
            <a:pPr marL="685800" lvl="1" indent="-228600">
              <a:buFontTx/>
              <a:buChar char="•"/>
            </a:pPr>
            <a:r>
              <a:rPr lang="en-US" altLang="en-US">
                <a:latin typeface="Times New Roman" charset="0"/>
              </a:rPr>
              <a:t>The Purity of one’s religion depends of the motive of our good works.</a:t>
            </a:r>
          </a:p>
          <a:p>
            <a:pPr marL="228600" indent="-228600"/>
            <a:r>
              <a:rPr lang="en-US" altLang="en-US">
                <a:latin typeface="Times New Roman" charset="0"/>
              </a:rPr>
              <a:t>3,  </a:t>
            </a:r>
            <a:r>
              <a:rPr lang="en-US" altLang="en-US" b="1">
                <a:solidFill>
                  <a:srgbClr val="0000FF"/>
                </a:solidFill>
                <a:latin typeface="Times New Roman" charset="0"/>
              </a:rPr>
              <a:t>UNDEFILED</a:t>
            </a:r>
            <a:r>
              <a:rPr lang="en-US" altLang="en-US">
                <a:latin typeface="Times New Roman" charset="0"/>
              </a:rPr>
              <a:t> (amiantos) – This is an adjective meaning without contamination, not mixed or polluted with foreign substance.  The verb means to stain as with color.</a:t>
            </a:r>
          </a:p>
          <a:p>
            <a:pPr marL="228600" indent="-228600">
              <a:buFontTx/>
              <a:buAutoNum type="arabicPeriod" startAt="4"/>
            </a:pPr>
            <a:r>
              <a:rPr lang="en-US" altLang="en-US" b="1">
                <a:latin typeface="Times New Roman" charset="0"/>
              </a:rPr>
              <a:t>Pure and Undefiled religion</a:t>
            </a:r>
            <a:r>
              <a:rPr lang="en-US" altLang="en-US">
                <a:latin typeface="Times New Roman" charset="0"/>
              </a:rPr>
              <a:t> is in sharp contrast to eh religion that relies on ceremonial acts with not regard to the attitude and motives.</a:t>
            </a:r>
          </a:p>
          <a:p>
            <a:pPr marL="685800" lvl="1" indent="-228600">
              <a:buFontTx/>
              <a:buChar char="•"/>
            </a:pPr>
            <a:r>
              <a:rPr lang="en-US" altLang="en-US">
                <a:latin typeface="Times New Roman" charset="0"/>
              </a:rPr>
              <a:t>Matt 5:8 – Pure in heart</a:t>
            </a:r>
          </a:p>
          <a:p>
            <a:pPr marL="685800" lvl="1" indent="-228600">
              <a:buFontTx/>
              <a:buChar char="•"/>
            </a:pPr>
            <a:r>
              <a:rPr lang="en-US" altLang="en-US">
                <a:latin typeface="Times New Roman" charset="0"/>
              </a:rPr>
              <a:t>Micah 6:7-8 – Even in the OT the Lord required the Jews to DO justly to love kindness an to walk humbly with god.</a:t>
            </a:r>
          </a:p>
          <a:p>
            <a:pPr marL="685800" lvl="1" indent="-228600">
              <a:buFontTx/>
              <a:buChar char="•"/>
            </a:pPr>
            <a:r>
              <a:rPr lang="en-US" altLang="en-US">
                <a:latin typeface="Times New Roman" charset="0"/>
              </a:rPr>
              <a:t>Isa 1:11-17 – Do good</a:t>
            </a:r>
          </a:p>
          <a:p>
            <a:pPr marL="228600" indent="-228600">
              <a:buFontTx/>
              <a:buAutoNum type="arabicPeriod" startAt="5"/>
            </a:pPr>
            <a:r>
              <a:rPr lang="en-US" altLang="en-US" b="1">
                <a:latin typeface="Times New Roman" charset="0"/>
              </a:rPr>
              <a:t>WE MUST DO TWO THINGS</a:t>
            </a:r>
            <a:r>
              <a:rPr lang="en-US" altLang="en-US">
                <a:latin typeface="Times New Roman" charset="0"/>
              </a:rPr>
              <a:t> – VIST FATHERLESS/ WIDOWS / KEEP UNSPOTTED</a:t>
            </a:r>
          </a:p>
          <a:p>
            <a:pPr marL="685800" lvl="1" indent="-228600">
              <a:buFontTx/>
              <a:buChar char="•"/>
            </a:pPr>
            <a:r>
              <a:rPr lang="en-US" altLang="en-US">
                <a:latin typeface="Times New Roman" charset="0"/>
              </a:rPr>
              <a:t>James is not giving us the Whole of religion but that a specimen, what a pure and undefiled life will lead to. – PERSONAL BENEVOLENCE. / UNSPOTTED FROM WORLD.</a:t>
            </a:r>
          </a:p>
          <a:p>
            <a:pPr marL="685800" lvl="1" indent="-228600">
              <a:buFontTx/>
              <a:buChar char="•"/>
            </a:pPr>
            <a:r>
              <a:rPr lang="en-US" altLang="en-US">
                <a:latin typeface="Times New Roman" charset="0"/>
              </a:rPr>
              <a:t>Man with an oil can – always made it a little easier for anyone who followed behind him (look at chart on 1 Cor 13)</a:t>
            </a:r>
          </a:p>
        </p:txBody>
      </p:sp>
      <p:sp>
        <p:nvSpPr>
          <p:cNvPr id="58372" name="Text Box 4"/>
          <p:cNvSpPr txBox="1">
            <a:spLocks noChangeArrowheads="1"/>
          </p:cNvSpPr>
          <p:nvPr/>
        </p:nvSpPr>
        <p:spPr bwMode="auto">
          <a:xfrm>
            <a:off x="4022725" y="558800"/>
            <a:ext cx="249396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1200">
                <a:solidFill>
                  <a:schemeClr val="tx2"/>
                </a:solidFill>
                <a:latin typeface="Arial" charset="0"/>
              </a:rPr>
              <a:t>1:27 – Pure and undefiled religion</a:t>
            </a:r>
          </a:p>
          <a:p>
            <a:r>
              <a:rPr lang="en-US" altLang="en-US" sz="1200">
                <a:solidFill>
                  <a:schemeClr val="tx2"/>
                </a:solidFill>
                <a:latin typeface="Arial" charset="0"/>
              </a:rPr>
              <a:t> before God and the Father is this;</a:t>
            </a:r>
          </a:p>
          <a:p>
            <a:r>
              <a:rPr lang="en-US" altLang="en-US" sz="1200">
                <a:solidFill>
                  <a:schemeClr val="tx2"/>
                </a:solidFill>
                <a:latin typeface="Arial" charset="0"/>
              </a:rPr>
              <a:t>To visit the orphans and widows</a:t>
            </a:r>
          </a:p>
          <a:p>
            <a:r>
              <a:rPr lang="en-US" altLang="en-US" sz="1200">
                <a:solidFill>
                  <a:schemeClr val="tx2"/>
                </a:solidFill>
                <a:latin typeface="Arial" charset="0"/>
              </a:rPr>
              <a:t> in their trouble, and to keep</a:t>
            </a:r>
          </a:p>
          <a:p>
            <a:r>
              <a:rPr lang="en-US" altLang="en-US" sz="1200">
                <a:solidFill>
                  <a:schemeClr val="tx2"/>
                </a:solidFill>
                <a:latin typeface="Arial" charset="0"/>
              </a:rPr>
              <a:t> oneself unspotted from the world</a:t>
            </a:r>
          </a:p>
        </p:txBody>
      </p:sp>
    </p:spTree>
    <p:extLst>
      <p:ext uri="{BB962C8B-B14F-4D97-AF65-F5344CB8AC3E}">
        <p14:creationId xmlns:p14="http://schemas.microsoft.com/office/powerpoint/2010/main" val="776030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FAA69501-AD5D-D34B-B0FA-196EF391581D}" type="slidenum">
              <a:rPr lang="en-US" altLang="en-US" sz="1200"/>
              <a:pPr/>
              <a:t>9</a:t>
            </a:fld>
            <a:endParaRPr lang="en-US" altLang="en-US" sz="1200"/>
          </a:p>
        </p:txBody>
      </p:sp>
      <p:sp>
        <p:nvSpPr>
          <p:cNvPr id="72706" name="Rectangle 2"/>
          <p:cNvSpPr>
            <a:spLocks noGrp="1" noRot="1" noChangeAspect="1" noChangeArrowheads="1" noTextEdit="1"/>
          </p:cNvSpPr>
          <p:nvPr>
            <p:ph type="sldImg"/>
          </p:nvPr>
        </p:nvSpPr>
        <p:spPr>
          <a:xfrm>
            <a:off x="423863" y="677863"/>
            <a:ext cx="6010275" cy="3381375"/>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208672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12B03802-8B08-D647-A7A9-5D09AE1BDB28}" type="slidenum">
              <a:rPr lang="en-US" altLang="en-US" sz="1200"/>
              <a:pPr/>
              <a:t>10</a:t>
            </a:fld>
            <a:endParaRPr lang="en-US" altLang="en-US" sz="1200"/>
          </a:p>
        </p:txBody>
      </p:sp>
      <p:sp>
        <p:nvSpPr>
          <p:cNvPr id="74754" name="Rectangle 2"/>
          <p:cNvSpPr>
            <a:spLocks noGrp="1" noRot="1" noChangeAspect="1" noChangeArrowheads="1" noTextEdit="1"/>
          </p:cNvSpPr>
          <p:nvPr>
            <p:ph type="sldImg"/>
          </p:nvPr>
        </p:nvSpPr>
        <p:spPr>
          <a:xfrm>
            <a:off x="423863" y="677863"/>
            <a:ext cx="6010275" cy="3381375"/>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0831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A8A3A45A-B440-3540-A3E3-57E4F49B9888}" type="slidenum">
              <a:rPr lang="en-US" altLang="en-US" sz="1200"/>
              <a:pPr/>
              <a:t>11</a:t>
            </a:fld>
            <a:endParaRPr lang="en-US" altLang="en-US" sz="1200"/>
          </a:p>
        </p:txBody>
      </p:sp>
      <p:sp>
        <p:nvSpPr>
          <p:cNvPr id="76802" name="Rectangle 2"/>
          <p:cNvSpPr>
            <a:spLocks noGrp="1" noRot="1" noChangeAspect="1" noChangeArrowheads="1" noTextEdit="1"/>
          </p:cNvSpPr>
          <p:nvPr>
            <p:ph type="sldImg"/>
          </p:nvPr>
        </p:nvSpPr>
        <p:spPr>
          <a:xfrm>
            <a:off x="355600" y="168275"/>
            <a:ext cx="3251200" cy="1828800"/>
          </a:xfrm>
          <a:ln/>
        </p:spPr>
      </p:sp>
      <p:sp>
        <p:nvSpPr>
          <p:cNvPr id="76803" name="Rectangle 3"/>
          <p:cNvSpPr>
            <a:spLocks noGrp="1" noChangeArrowheads="1"/>
          </p:cNvSpPr>
          <p:nvPr>
            <p:ph type="body" idx="1"/>
          </p:nvPr>
        </p:nvSpPr>
        <p:spPr>
          <a:xfrm>
            <a:off x="457200" y="2073275"/>
            <a:ext cx="6172200" cy="662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pPr>
            <a:r>
              <a:rPr lang="en-US" altLang="en-US" sz="1400" b="1">
                <a:latin typeface="Times New Roman" charset="0"/>
              </a:rPr>
              <a:t>James will show us another characteristic of saving faith “Courtesy to All”</a:t>
            </a:r>
          </a:p>
          <a:p>
            <a:pPr marL="228600" indent="-228600">
              <a:lnSpc>
                <a:spcPct val="90000"/>
              </a:lnSpc>
              <a:buFontTx/>
              <a:buAutoNum type="arabicPeriod"/>
            </a:pPr>
            <a:r>
              <a:rPr lang="en-US" altLang="en-US" b="1">
                <a:solidFill>
                  <a:srgbClr val="0000FF"/>
                </a:solidFill>
                <a:latin typeface="Times New Roman" charset="0"/>
              </a:rPr>
              <a:t>HOLD NOT</a:t>
            </a:r>
            <a:r>
              <a:rPr lang="en-US" altLang="en-US">
                <a:latin typeface="Times New Roman" charset="0"/>
              </a:rPr>
              <a:t> – the religion of our Lord should in no way be dishonored.</a:t>
            </a:r>
          </a:p>
          <a:p>
            <a:pPr marL="228600" indent="-228600">
              <a:lnSpc>
                <a:spcPct val="90000"/>
              </a:lnSpc>
              <a:buFontTx/>
              <a:buAutoNum type="arabicPeriod"/>
            </a:pPr>
            <a:r>
              <a:rPr lang="en-US" altLang="en-US" b="1">
                <a:solidFill>
                  <a:srgbClr val="0000FF"/>
                </a:solidFill>
                <a:latin typeface="Times New Roman" charset="0"/>
              </a:rPr>
              <a:t>RESPECT OF PERSON</a:t>
            </a:r>
            <a:r>
              <a:rPr lang="en-US" altLang="en-US">
                <a:latin typeface="Times New Roman" charset="0"/>
              </a:rPr>
              <a:t> – Receive Face, Life One Face Above Another</a:t>
            </a:r>
          </a:p>
          <a:p>
            <a:pPr marL="685800" lvl="1" indent="-228600">
              <a:lnSpc>
                <a:spcPct val="90000"/>
              </a:lnSpc>
              <a:buFontTx/>
              <a:buChar char="•"/>
            </a:pPr>
            <a:r>
              <a:rPr lang="en-US" altLang="en-US" b="1" i="1">
                <a:latin typeface="Times New Roman" charset="0"/>
              </a:rPr>
              <a:t>Matt 22:16 - …You do not regard the person of men</a:t>
            </a:r>
          </a:p>
          <a:p>
            <a:pPr marL="685800" lvl="1" indent="-228600">
              <a:lnSpc>
                <a:spcPct val="90000"/>
              </a:lnSpc>
              <a:buFontTx/>
              <a:buChar char="•"/>
            </a:pPr>
            <a:r>
              <a:rPr lang="en-US" altLang="en-US">
                <a:latin typeface="Times New Roman" charset="0"/>
              </a:rPr>
              <a:t>They were showing favoritism based on wealth, social status, fame, and race</a:t>
            </a:r>
          </a:p>
          <a:p>
            <a:pPr marL="685800" lvl="1" indent="-228600">
              <a:lnSpc>
                <a:spcPct val="90000"/>
              </a:lnSpc>
              <a:buFontTx/>
              <a:buChar char="•"/>
            </a:pPr>
            <a:r>
              <a:rPr lang="en-US" altLang="en-US">
                <a:latin typeface="Times New Roman" charset="0"/>
              </a:rPr>
              <a:t>“The way we behave toward people, indicates what we really believe about God”</a:t>
            </a:r>
          </a:p>
          <a:p>
            <a:pPr marL="685800" lvl="1" indent="-228600">
              <a:lnSpc>
                <a:spcPct val="90000"/>
              </a:lnSpc>
              <a:buFontTx/>
              <a:buChar char="•"/>
            </a:pPr>
            <a:r>
              <a:rPr lang="en-US" altLang="en-US" b="1" i="1">
                <a:latin typeface="Times New Roman" charset="0"/>
              </a:rPr>
              <a:t>Acts 10:34 – God is no respecter of persons</a:t>
            </a:r>
          </a:p>
          <a:p>
            <a:pPr marL="685800" lvl="1" indent="-228600">
              <a:lnSpc>
                <a:spcPct val="90000"/>
              </a:lnSpc>
              <a:buFontTx/>
              <a:buChar char="•"/>
            </a:pPr>
            <a:r>
              <a:rPr lang="en-US" altLang="en-US" b="1" i="1">
                <a:latin typeface="Times New Roman" charset="0"/>
              </a:rPr>
              <a:t>Gal 2:11 – Paul rebukes Peter</a:t>
            </a:r>
          </a:p>
          <a:p>
            <a:pPr marL="685800" lvl="1" indent="-228600">
              <a:lnSpc>
                <a:spcPct val="90000"/>
              </a:lnSpc>
              <a:buFontTx/>
              <a:buChar char="•"/>
            </a:pPr>
            <a:r>
              <a:rPr lang="en-US" altLang="en-US">
                <a:latin typeface="Times New Roman" charset="0"/>
              </a:rPr>
              <a:t>We can not call ourselves Christians and at the same time show partiality</a:t>
            </a:r>
          </a:p>
          <a:p>
            <a:pPr marL="228600" indent="-228600">
              <a:lnSpc>
                <a:spcPct val="90000"/>
              </a:lnSpc>
              <a:buFontTx/>
              <a:buAutoNum type="arabicPeriod" startAt="3"/>
            </a:pPr>
            <a:r>
              <a:rPr lang="en-US" altLang="en-US" b="1">
                <a:solidFill>
                  <a:srgbClr val="0000FF"/>
                </a:solidFill>
                <a:latin typeface="Times New Roman" charset="0"/>
              </a:rPr>
              <a:t>RICH VS. POOR</a:t>
            </a:r>
            <a:r>
              <a:rPr lang="en-US" altLang="en-US">
                <a:latin typeface="Times New Roman" charset="0"/>
              </a:rPr>
              <a:t> – James illustrates his point by giving two extremes – rich and poor</a:t>
            </a:r>
          </a:p>
          <a:p>
            <a:pPr marL="685800" lvl="1" indent="-228600">
              <a:lnSpc>
                <a:spcPct val="90000"/>
              </a:lnSpc>
              <a:buFontTx/>
              <a:buChar char="•"/>
            </a:pPr>
            <a:r>
              <a:rPr lang="en-US" altLang="en-US">
                <a:latin typeface="Times New Roman" charset="0"/>
              </a:rPr>
              <a:t>They (Jews) would even rent rings to show off</a:t>
            </a:r>
          </a:p>
          <a:p>
            <a:pPr marL="228600" indent="-228600">
              <a:lnSpc>
                <a:spcPct val="90000"/>
              </a:lnSpc>
              <a:buFontTx/>
              <a:buChar char="•"/>
            </a:pPr>
            <a:r>
              <a:rPr lang="en-US" altLang="en-US">
                <a:latin typeface="Times New Roman" charset="0"/>
              </a:rPr>
              <a:t>Vs 3 – </a:t>
            </a:r>
            <a:r>
              <a:rPr lang="en-US" altLang="en-US" b="1">
                <a:solidFill>
                  <a:srgbClr val="0000FF"/>
                </a:solidFill>
                <a:latin typeface="Times New Roman" charset="0"/>
              </a:rPr>
              <a:t>SHOW REGARD</a:t>
            </a:r>
            <a:r>
              <a:rPr lang="en-US" altLang="en-US">
                <a:latin typeface="Times New Roman" charset="0"/>
              </a:rPr>
              <a:t> – special consideration</a:t>
            </a:r>
          </a:p>
          <a:p>
            <a:pPr marL="685800" lvl="1" indent="-228600">
              <a:lnSpc>
                <a:spcPct val="90000"/>
              </a:lnSpc>
              <a:buFontTx/>
              <a:buChar char="•"/>
            </a:pPr>
            <a:r>
              <a:rPr lang="en-US" altLang="en-US">
                <a:latin typeface="Times New Roman" charset="0"/>
              </a:rPr>
              <a:t>Seem to have the hope that they will get something out of it.</a:t>
            </a:r>
          </a:p>
          <a:p>
            <a:pPr marL="228600" indent="-228600">
              <a:lnSpc>
                <a:spcPct val="90000"/>
              </a:lnSpc>
              <a:buFontTx/>
              <a:buChar char="•"/>
            </a:pPr>
            <a:r>
              <a:rPr lang="en-US" altLang="en-US" b="1">
                <a:latin typeface="Times New Roman" charset="0"/>
              </a:rPr>
              <a:t>IMPORTANT</a:t>
            </a:r>
            <a:r>
              <a:rPr lang="en-US" altLang="en-US">
                <a:latin typeface="Times New Roman" charset="0"/>
              </a:rPr>
              <a:t> – Attitude is important to James, externals are important, but more important is the heart.</a:t>
            </a:r>
          </a:p>
          <a:p>
            <a:pPr marL="685800" lvl="1" indent="-228600">
              <a:lnSpc>
                <a:spcPct val="90000"/>
              </a:lnSpc>
              <a:buFontTx/>
              <a:buChar char="•"/>
            </a:pPr>
            <a:r>
              <a:rPr lang="en-US" altLang="en-US">
                <a:latin typeface="Times New Roman" charset="0"/>
              </a:rPr>
              <a:t>Can you imagine asking a visitor to stand?</a:t>
            </a:r>
          </a:p>
          <a:p>
            <a:pPr marL="685800" lvl="1" indent="-228600">
              <a:lnSpc>
                <a:spcPct val="90000"/>
              </a:lnSpc>
              <a:buFontTx/>
              <a:buChar char="•"/>
            </a:pPr>
            <a:r>
              <a:rPr lang="en-US" altLang="en-US">
                <a:latin typeface="Times New Roman" charset="0"/>
              </a:rPr>
              <a:t>Greek orthodox church would even rent the front pews!</a:t>
            </a:r>
          </a:p>
          <a:p>
            <a:pPr marL="685800" lvl="1" indent="-228600">
              <a:lnSpc>
                <a:spcPct val="90000"/>
              </a:lnSpc>
              <a:buFontTx/>
              <a:buChar char="•"/>
            </a:pPr>
            <a:r>
              <a:rPr lang="en-US" altLang="en-US">
                <a:latin typeface="Times New Roman" charset="0"/>
              </a:rPr>
              <a:t>Just as wrong to seek special consideration as it is to give it.</a:t>
            </a:r>
          </a:p>
          <a:p>
            <a:pPr marL="1143000" lvl="2" indent="-228600">
              <a:lnSpc>
                <a:spcPct val="90000"/>
              </a:lnSpc>
              <a:buFontTx/>
              <a:buChar char="•"/>
            </a:pPr>
            <a:r>
              <a:rPr lang="en-US" altLang="en-US" b="1" i="1">
                <a:latin typeface="Times New Roman" charset="0"/>
              </a:rPr>
              <a:t>Matt 23:16 – they loved the place oh honor!</a:t>
            </a:r>
          </a:p>
          <a:p>
            <a:pPr marL="228600" indent="-228600">
              <a:lnSpc>
                <a:spcPct val="90000"/>
              </a:lnSpc>
              <a:buFontTx/>
              <a:buChar char="•"/>
            </a:pPr>
            <a:r>
              <a:rPr lang="en-US" altLang="en-US" b="1">
                <a:solidFill>
                  <a:srgbClr val="0000FF"/>
                </a:solidFill>
                <a:latin typeface="Times New Roman" charset="0"/>
              </a:rPr>
              <a:t>STAND</a:t>
            </a:r>
            <a:r>
              <a:rPr lang="en-US" altLang="en-US">
                <a:solidFill>
                  <a:srgbClr val="0000FF"/>
                </a:solidFill>
                <a:latin typeface="Times New Roman" charset="0"/>
              </a:rPr>
              <a:t> –</a:t>
            </a:r>
            <a:r>
              <a:rPr lang="en-US" altLang="en-US">
                <a:latin typeface="Times New Roman" charset="0"/>
              </a:rPr>
              <a:t> not only is the poor man ignored, but he is miss treated</a:t>
            </a:r>
          </a:p>
          <a:p>
            <a:pPr marL="685800" lvl="1" indent="-228600">
              <a:lnSpc>
                <a:spcPct val="90000"/>
              </a:lnSpc>
              <a:buFontTx/>
              <a:buChar char="•"/>
            </a:pPr>
            <a:r>
              <a:rPr lang="en-US" altLang="en-US">
                <a:latin typeface="Times New Roman" charset="0"/>
              </a:rPr>
              <a:t>Haven’t the poor already suffered enough?</a:t>
            </a:r>
          </a:p>
          <a:p>
            <a:pPr marL="685800" lvl="1" indent="-228600">
              <a:lnSpc>
                <a:spcPct val="90000"/>
              </a:lnSpc>
              <a:buFontTx/>
              <a:buChar char="•"/>
            </a:pPr>
            <a:r>
              <a:rPr lang="en-US" altLang="en-US">
                <a:latin typeface="Times New Roman" charset="0"/>
              </a:rPr>
              <a:t>They expect this kind of treatment from the world, but not from Christians!</a:t>
            </a:r>
          </a:p>
          <a:p>
            <a:pPr marL="685800" lvl="1" indent="-228600">
              <a:lnSpc>
                <a:spcPct val="90000"/>
              </a:lnSpc>
              <a:buFontTx/>
              <a:buChar char="•"/>
            </a:pPr>
            <a:r>
              <a:rPr lang="en-US" altLang="en-US" b="1" i="1">
                <a:latin typeface="Times New Roman" charset="0"/>
              </a:rPr>
              <a:t>Rom 12:16 – associate with the lowly</a:t>
            </a:r>
          </a:p>
          <a:p>
            <a:pPr marL="685800" lvl="1" indent="-228600">
              <a:lnSpc>
                <a:spcPct val="90000"/>
              </a:lnSpc>
              <a:buFontTx/>
              <a:buChar char="•"/>
            </a:pPr>
            <a:r>
              <a:rPr lang="en-US" altLang="en-US">
                <a:latin typeface="Times New Roman" charset="0"/>
              </a:rPr>
              <a:t>What do we do when we see a very poor person come in to the assembly?</a:t>
            </a:r>
          </a:p>
          <a:p>
            <a:pPr marL="228600" indent="-228600">
              <a:lnSpc>
                <a:spcPct val="90000"/>
              </a:lnSpc>
              <a:buFontTx/>
              <a:buAutoNum type="arabicPeriod" startAt="4"/>
            </a:pPr>
            <a:r>
              <a:rPr lang="en-US" altLang="en-US" b="1">
                <a:solidFill>
                  <a:srgbClr val="0000FF"/>
                </a:solidFill>
                <a:latin typeface="Times New Roman" charset="0"/>
              </a:rPr>
              <a:t>SHOWING DISTINCTION</a:t>
            </a:r>
            <a:r>
              <a:rPr lang="en-US" altLang="en-US">
                <a:latin typeface="Times New Roman" charset="0"/>
              </a:rPr>
              <a:t> – divided in your own mind</a:t>
            </a:r>
          </a:p>
          <a:p>
            <a:pPr marL="685800" lvl="1" indent="-228600">
              <a:lnSpc>
                <a:spcPct val="90000"/>
              </a:lnSpc>
              <a:buFontTx/>
              <a:buChar char="•"/>
            </a:pPr>
            <a:r>
              <a:rPr lang="en-US" altLang="en-US">
                <a:latin typeface="Times New Roman" charset="0"/>
              </a:rPr>
              <a:t>Do you doubt the promises of God? </a:t>
            </a:r>
            <a:r>
              <a:rPr lang="en-US" altLang="en-US" b="1" i="1">
                <a:latin typeface="Times New Roman" charset="0"/>
              </a:rPr>
              <a:t>John 7:24 – don’t judge by appearances</a:t>
            </a:r>
          </a:p>
          <a:p>
            <a:pPr marL="685800" lvl="1" indent="-228600">
              <a:lnSpc>
                <a:spcPct val="90000"/>
              </a:lnSpc>
              <a:buFontTx/>
              <a:buChar char="•"/>
            </a:pPr>
            <a:r>
              <a:rPr lang="en-US" altLang="en-US">
                <a:latin typeface="Times New Roman" charset="0"/>
              </a:rPr>
              <a:t>Why were they doing this? – in the back of their minds they hoped to get something out of it.</a:t>
            </a:r>
          </a:p>
          <a:p>
            <a:pPr marL="685800" lvl="1" indent="-228600">
              <a:lnSpc>
                <a:spcPct val="90000"/>
              </a:lnSpc>
              <a:buFontTx/>
              <a:buChar char="•"/>
            </a:pPr>
            <a:r>
              <a:rPr lang="en-US" altLang="en-US">
                <a:latin typeface="Times New Roman" charset="0"/>
              </a:rPr>
              <a:t>How many sins come from Selfishness?  8 our of the 10 Commandments</a:t>
            </a:r>
          </a:p>
          <a:p>
            <a:pPr marL="228600" indent="-228600">
              <a:lnSpc>
                <a:spcPct val="90000"/>
              </a:lnSpc>
            </a:pPr>
            <a:r>
              <a:rPr lang="en-US" altLang="en-US">
                <a:latin typeface="Times New Roman" charset="0"/>
              </a:rPr>
              <a:t>5.  </a:t>
            </a:r>
            <a:r>
              <a:rPr lang="en-US" altLang="en-US" b="1">
                <a:solidFill>
                  <a:srgbClr val="0000FF"/>
                </a:solidFill>
                <a:latin typeface="Times New Roman" charset="0"/>
              </a:rPr>
              <a:t>JUDGES OF EVIL THOUGHTS</a:t>
            </a:r>
            <a:r>
              <a:rPr lang="en-US" altLang="en-US">
                <a:latin typeface="Times New Roman" charset="0"/>
              </a:rPr>
              <a:t> (4) – </a:t>
            </a:r>
            <a:r>
              <a:rPr lang="en-US" altLang="en-US" b="1" i="1">
                <a:latin typeface="Times New Roman" charset="0"/>
              </a:rPr>
              <a:t>Phil 4:8-9 – Think on these things</a:t>
            </a:r>
          </a:p>
          <a:p>
            <a:pPr marL="228600" indent="-228600">
              <a:lnSpc>
                <a:spcPct val="90000"/>
              </a:lnSpc>
            </a:pPr>
            <a:endParaRPr lang="en-US" altLang="en-US" b="1" i="1">
              <a:latin typeface="Times New Roman" charset="0"/>
            </a:endParaRPr>
          </a:p>
          <a:p>
            <a:pPr marL="228600" indent="-228600">
              <a:lnSpc>
                <a:spcPct val="90000"/>
              </a:lnSpc>
            </a:pPr>
            <a:endParaRPr lang="en-US" altLang="en-US">
              <a:latin typeface="Times New Roman" charset="0"/>
            </a:endParaRPr>
          </a:p>
        </p:txBody>
      </p:sp>
      <p:sp>
        <p:nvSpPr>
          <p:cNvPr id="76804" name="Text Box 5"/>
          <p:cNvSpPr txBox="1">
            <a:spLocks noChangeArrowheads="1"/>
          </p:cNvSpPr>
          <p:nvPr/>
        </p:nvSpPr>
        <p:spPr bwMode="auto">
          <a:xfrm>
            <a:off x="3733800" y="168275"/>
            <a:ext cx="2667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1000" b="1" i="1"/>
              <a:t>2:1-4 - 1</a:t>
            </a:r>
            <a:r>
              <a:rPr lang="en-US" altLang="en-US" sz="1000" i="1"/>
              <a:t> My brethren, do not hold the faith of our Lord Jesus Christ, the Lord of glory, with partiality. </a:t>
            </a:r>
            <a:r>
              <a:rPr lang="en-US" altLang="en-US" sz="1000" b="1" i="1"/>
              <a:t>2</a:t>
            </a:r>
            <a:r>
              <a:rPr lang="en-US" altLang="en-US" sz="1000" i="1"/>
              <a:t> For if there should come into your assembly a man with gold rings, in fine apparel, and there should also come in a poor man in filthy clothes, </a:t>
            </a:r>
            <a:r>
              <a:rPr lang="en-US" altLang="en-US" sz="1000" b="1" i="1"/>
              <a:t>3 </a:t>
            </a:r>
            <a:r>
              <a:rPr lang="en-US" altLang="en-US" sz="1000" i="1"/>
              <a:t>and you pay attention to the one wearing the fine clothes and say to him, "You sit here in a good place," and say to the poor man, "You stand there," or, "Sit here at my footstool," </a:t>
            </a:r>
            <a:r>
              <a:rPr lang="en-US" altLang="en-US" sz="1000" b="1" i="1"/>
              <a:t>4 </a:t>
            </a:r>
            <a:r>
              <a:rPr lang="en-US" altLang="en-US" sz="1000" i="1"/>
              <a:t>have you not shown partiality among yourselves, and become judges with evil thoughts? </a:t>
            </a:r>
          </a:p>
        </p:txBody>
      </p:sp>
    </p:spTree>
    <p:extLst>
      <p:ext uri="{BB962C8B-B14F-4D97-AF65-F5344CB8AC3E}">
        <p14:creationId xmlns:p14="http://schemas.microsoft.com/office/powerpoint/2010/main" val="24522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A5A1-0EB6-C7F3-74E4-48B994ED5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298E5F-E123-BD4C-FFC1-FD3E8A384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6AB038-770A-1050-CAC0-22130A0844A8}"/>
              </a:ext>
            </a:extLst>
          </p:cNvPr>
          <p:cNvSpPr>
            <a:spLocks noGrp="1"/>
          </p:cNvSpPr>
          <p:nvPr>
            <p:ph type="dt" sz="half" idx="10"/>
          </p:nvPr>
        </p:nvSpPr>
        <p:spPr/>
        <p:txBody>
          <a:bodyPr/>
          <a:lstStyle/>
          <a:p>
            <a:fld id="{E19797A8-DF5B-1146-BF06-E0756F039D72}" type="datetimeFigureOut">
              <a:rPr lang="en-US" smtClean="0"/>
              <a:t>8/5/2023</a:t>
            </a:fld>
            <a:endParaRPr lang="en-US"/>
          </a:p>
        </p:txBody>
      </p:sp>
      <p:sp>
        <p:nvSpPr>
          <p:cNvPr id="5" name="Footer Placeholder 4">
            <a:extLst>
              <a:ext uri="{FF2B5EF4-FFF2-40B4-BE49-F238E27FC236}">
                <a16:creationId xmlns:a16="http://schemas.microsoft.com/office/drawing/2014/main" id="{45927FD7-3AE3-420D-FFF3-A2C83BC9B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4206F-887D-0CA9-8E52-21CC57A4579C}"/>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85427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208E-AF7F-DD38-8935-C25A895569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61F84-5BAF-E224-CF9F-C013308B45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1A6AC-E8C2-A6B8-16A7-467DC693F0A0}"/>
              </a:ext>
            </a:extLst>
          </p:cNvPr>
          <p:cNvSpPr>
            <a:spLocks noGrp="1"/>
          </p:cNvSpPr>
          <p:nvPr>
            <p:ph type="dt" sz="half" idx="10"/>
          </p:nvPr>
        </p:nvSpPr>
        <p:spPr/>
        <p:txBody>
          <a:bodyPr/>
          <a:lstStyle/>
          <a:p>
            <a:fld id="{E19797A8-DF5B-1146-BF06-E0756F039D72}" type="datetimeFigureOut">
              <a:rPr lang="en-US" smtClean="0"/>
              <a:t>8/5/2023</a:t>
            </a:fld>
            <a:endParaRPr lang="en-US"/>
          </a:p>
        </p:txBody>
      </p:sp>
      <p:sp>
        <p:nvSpPr>
          <p:cNvPr id="5" name="Footer Placeholder 4">
            <a:extLst>
              <a:ext uri="{FF2B5EF4-FFF2-40B4-BE49-F238E27FC236}">
                <a16:creationId xmlns:a16="http://schemas.microsoft.com/office/drawing/2014/main" id="{C08F0152-1BAD-E3C6-CAB8-878D56CF8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A7C9C-D6BC-F970-0E72-65AA2C80EA61}"/>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285801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46049-D3D1-DF3A-D3F8-0762F558D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0B4166-326F-DDBD-724B-7BF8690DC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739DA-4901-DEDB-3B68-E70427366AA7}"/>
              </a:ext>
            </a:extLst>
          </p:cNvPr>
          <p:cNvSpPr>
            <a:spLocks noGrp="1"/>
          </p:cNvSpPr>
          <p:nvPr>
            <p:ph type="dt" sz="half" idx="10"/>
          </p:nvPr>
        </p:nvSpPr>
        <p:spPr/>
        <p:txBody>
          <a:bodyPr/>
          <a:lstStyle/>
          <a:p>
            <a:fld id="{E19797A8-DF5B-1146-BF06-E0756F039D72}" type="datetimeFigureOut">
              <a:rPr lang="en-US" smtClean="0"/>
              <a:t>8/5/2023</a:t>
            </a:fld>
            <a:endParaRPr lang="en-US"/>
          </a:p>
        </p:txBody>
      </p:sp>
      <p:sp>
        <p:nvSpPr>
          <p:cNvPr id="5" name="Footer Placeholder 4">
            <a:extLst>
              <a:ext uri="{FF2B5EF4-FFF2-40B4-BE49-F238E27FC236}">
                <a16:creationId xmlns:a16="http://schemas.microsoft.com/office/drawing/2014/main" id="{74F41D11-99B9-52CE-569B-C40D260F6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91AC3-1A22-AEB7-DCA1-8C2800E6A00E}"/>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42099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F2E5-8B56-3192-37D9-B60E14540D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B25C7C-547D-8ECA-9119-D7D0BF551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04799-1E65-380B-6E59-2F43B299BA64}"/>
              </a:ext>
            </a:extLst>
          </p:cNvPr>
          <p:cNvSpPr>
            <a:spLocks noGrp="1"/>
          </p:cNvSpPr>
          <p:nvPr>
            <p:ph type="dt" sz="half" idx="10"/>
          </p:nvPr>
        </p:nvSpPr>
        <p:spPr/>
        <p:txBody>
          <a:bodyPr/>
          <a:lstStyle/>
          <a:p>
            <a:fld id="{E19797A8-DF5B-1146-BF06-E0756F039D72}" type="datetimeFigureOut">
              <a:rPr lang="en-US" smtClean="0"/>
              <a:t>8/5/2023</a:t>
            </a:fld>
            <a:endParaRPr lang="en-US"/>
          </a:p>
        </p:txBody>
      </p:sp>
      <p:sp>
        <p:nvSpPr>
          <p:cNvPr id="5" name="Footer Placeholder 4">
            <a:extLst>
              <a:ext uri="{FF2B5EF4-FFF2-40B4-BE49-F238E27FC236}">
                <a16:creationId xmlns:a16="http://schemas.microsoft.com/office/drawing/2014/main" id="{989C4FA5-1EEC-4D42-1C72-88CA535BF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DC670-EE78-C6D8-AF81-EFCBB74FD767}"/>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84364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FB1E-4FE5-34A8-D80E-E373385F6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4A2174-995E-7B37-87E5-F9EB782F6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84D8BA-BD41-D316-EAF1-792E7C964CC7}"/>
              </a:ext>
            </a:extLst>
          </p:cNvPr>
          <p:cNvSpPr>
            <a:spLocks noGrp="1"/>
          </p:cNvSpPr>
          <p:nvPr>
            <p:ph type="dt" sz="half" idx="10"/>
          </p:nvPr>
        </p:nvSpPr>
        <p:spPr/>
        <p:txBody>
          <a:bodyPr/>
          <a:lstStyle/>
          <a:p>
            <a:fld id="{E19797A8-DF5B-1146-BF06-E0756F039D72}" type="datetimeFigureOut">
              <a:rPr lang="en-US" smtClean="0"/>
              <a:t>8/5/2023</a:t>
            </a:fld>
            <a:endParaRPr lang="en-US"/>
          </a:p>
        </p:txBody>
      </p:sp>
      <p:sp>
        <p:nvSpPr>
          <p:cNvPr id="5" name="Footer Placeholder 4">
            <a:extLst>
              <a:ext uri="{FF2B5EF4-FFF2-40B4-BE49-F238E27FC236}">
                <a16:creationId xmlns:a16="http://schemas.microsoft.com/office/drawing/2014/main" id="{C231075E-8DB3-6DFC-3568-CD2DB2CC4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357F4-18B6-E199-CDB6-39D2BE9EC55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21206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047-DC65-BBBB-ED90-7F0C10F4F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454998-60C2-04BB-8846-65B801CCD0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37055-C598-7BFB-D04A-381E12FA0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DA3DC0-9129-ED0E-DC3F-1335CC682D54}"/>
              </a:ext>
            </a:extLst>
          </p:cNvPr>
          <p:cNvSpPr>
            <a:spLocks noGrp="1"/>
          </p:cNvSpPr>
          <p:nvPr>
            <p:ph type="dt" sz="half" idx="10"/>
          </p:nvPr>
        </p:nvSpPr>
        <p:spPr/>
        <p:txBody>
          <a:bodyPr/>
          <a:lstStyle/>
          <a:p>
            <a:fld id="{E19797A8-DF5B-1146-BF06-E0756F039D72}" type="datetimeFigureOut">
              <a:rPr lang="en-US" smtClean="0"/>
              <a:t>8/5/2023</a:t>
            </a:fld>
            <a:endParaRPr lang="en-US"/>
          </a:p>
        </p:txBody>
      </p:sp>
      <p:sp>
        <p:nvSpPr>
          <p:cNvPr id="6" name="Footer Placeholder 5">
            <a:extLst>
              <a:ext uri="{FF2B5EF4-FFF2-40B4-BE49-F238E27FC236}">
                <a16:creationId xmlns:a16="http://schemas.microsoft.com/office/drawing/2014/main" id="{5FBEC589-4938-97D2-8AC1-528714813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FFD44-D323-3FF3-A26E-80EFD037D02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59708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AE25-D423-62F9-FEA8-EB34A90243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528F3-7896-7C48-F433-4BB5C5967E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6F7EEA-6697-EB5A-B1F2-022F045EBE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702A6-E130-9D43-0DD2-4FF2DF421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CE4418-0AF6-D41C-05E3-A4F9E367A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37884E-029A-940C-8B60-797DD4EB36E5}"/>
              </a:ext>
            </a:extLst>
          </p:cNvPr>
          <p:cNvSpPr>
            <a:spLocks noGrp="1"/>
          </p:cNvSpPr>
          <p:nvPr>
            <p:ph type="dt" sz="half" idx="10"/>
          </p:nvPr>
        </p:nvSpPr>
        <p:spPr/>
        <p:txBody>
          <a:bodyPr/>
          <a:lstStyle/>
          <a:p>
            <a:fld id="{E19797A8-DF5B-1146-BF06-E0756F039D72}" type="datetimeFigureOut">
              <a:rPr lang="en-US" smtClean="0"/>
              <a:t>8/5/2023</a:t>
            </a:fld>
            <a:endParaRPr lang="en-US"/>
          </a:p>
        </p:txBody>
      </p:sp>
      <p:sp>
        <p:nvSpPr>
          <p:cNvPr id="8" name="Footer Placeholder 7">
            <a:extLst>
              <a:ext uri="{FF2B5EF4-FFF2-40B4-BE49-F238E27FC236}">
                <a16:creationId xmlns:a16="http://schemas.microsoft.com/office/drawing/2014/main" id="{011AB9DA-8F30-4DA8-0DF5-4E093C9129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83877A-D972-9B1B-C0CD-A23A07710750}"/>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36528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F6FA-7B18-3055-31AE-6059D3BF19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ECDD22-E56B-E564-C4D7-76C9355A7F14}"/>
              </a:ext>
            </a:extLst>
          </p:cNvPr>
          <p:cNvSpPr>
            <a:spLocks noGrp="1"/>
          </p:cNvSpPr>
          <p:nvPr>
            <p:ph type="dt" sz="half" idx="10"/>
          </p:nvPr>
        </p:nvSpPr>
        <p:spPr/>
        <p:txBody>
          <a:bodyPr/>
          <a:lstStyle/>
          <a:p>
            <a:fld id="{E19797A8-DF5B-1146-BF06-E0756F039D72}" type="datetimeFigureOut">
              <a:rPr lang="en-US" smtClean="0"/>
              <a:t>8/5/2023</a:t>
            </a:fld>
            <a:endParaRPr lang="en-US"/>
          </a:p>
        </p:txBody>
      </p:sp>
      <p:sp>
        <p:nvSpPr>
          <p:cNvPr id="4" name="Footer Placeholder 3">
            <a:extLst>
              <a:ext uri="{FF2B5EF4-FFF2-40B4-BE49-F238E27FC236}">
                <a16:creationId xmlns:a16="http://schemas.microsoft.com/office/drawing/2014/main" id="{4CAF4211-A10B-7947-456D-9626B69D1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E3E2D9-5A97-26B3-425B-514F4B7D88CB}"/>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212235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627515-761B-7CED-B595-69B7D4207A4D}"/>
              </a:ext>
            </a:extLst>
          </p:cNvPr>
          <p:cNvSpPr>
            <a:spLocks noGrp="1"/>
          </p:cNvSpPr>
          <p:nvPr>
            <p:ph type="dt" sz="half" idx="10"/>
          </p:nvPr>
        </p:nvSpPr>
        <p:spPr/>
        <p:txBody>
          <a:bodyPr/>
          <a:lstStyle/>
          <a:p>
            <a:fld id="{E19797A8-DF5B-1146-BF06-E0756F039D72}" type="datetimeFigureOut">
              <a:rPr lang="en-US" smtClean="0"/>
              <a:t>8/5/2023</a:t>
            </a:fld>
            <a:endParaRPr lang="en-US"/>
          </a:p>
        </p:txBody>
      </p:sp>
      <p:sp>
        <p:nvSpPr>
          <p:cNvPr id="3" name="Footer Placeholder 2">
            <a:extLst>
              <a:ext uri="{FF2B5EF4-FFF2-40B4-BE49-F238E27FC236}">
                <a16:creationId xmlns:a16="http://schemas.microsoft.com/office/drawing/2014/main" id="{D7942A8D-B508-5BA5-082F-18AC3D91B5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AEAE4D-0B62-B657-3A91-C884291936D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57260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F1AA7-66BA-783B-EFA1-F39F9CB39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E1FD9-7434-B3C3-B540-8A3AF837F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BAEB68-86C1-E08C-3CE9-F634D30FD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1571B-F75E-A8C1-DEB6-1B3F8056F34F}"/>
              </a:ext>
            </a:extLst>
          </p:cNvPr>
          <p:cNvSpPr>
            <a:spLocks noGrp="1"/>
          </p:cNvSpPr>
          <p:nvPr>
            <p:ph type="dt" sz="half" idx="10"/>
          </p:nvPr>
        </p:nvSpPr>
        <p:spPr/>
        <p:txBody>
          <a:bodyPr/>
          <a:lstStyle/>
          <a:p>
            <a:fld id="{E19797A8-DF5B-1146-BF06-E0756F039D72}" type="datetimeFigureOut">
              <a:rPr lang="en-US" smtClean="0"/>
              <a:t>8/5/2023</a:t>
            </a:fld>
            <a:endParaRPr lang="en-US"/>
          </a:p>
        </p:txBody>
      </p:sp>
      <p:sp>
        <p:nvSpPr>
          <p:cNvPr id="6" name="Footer Placeholder 5">
            <a:extLst>
              <a:ext uri="{FF2B5EF4-FFF2-40B4-BE49-F238E27FC236}">
                <a16:creationId xmlns:a16="http://schemas.microsoft.com/office/drawing/2014/main" id="{575F4BAC-B6E5-EB23-CC57-31C38D00E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46F74-0D6C-EAF7-A11C-71C8947CCE34}"/>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85447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CF49-6381-3D92-2D76-F681E3275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BF3F71-43B9-9D58-A6FD-6648F5832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E1F1FE-EA91-53C0-DFAF-710FAB496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D9CE44-AAD5-CD67-9CC8-A9A0C41DFAB5}"/>
              </a:ext>
            </a:extLst>
          </p:cNvPr>
          <p:cNvSpPr>
            <a:spLocks noGrp="1"/>
          </p:cNvSpPr>
          <p:nvPr>
            <p:ph type="dt" sz="half" idx="10"/>
          </p:nvPr>
        </p:nvSpPr>
        <p:spPr/>
        <p:txBody>
          <a:bodyPr/>
          <a:lstStyle/>
          <a:p>
            <a:fld id="{E19797A8-DF5B-1146-BF06-E0756F039D72}" type="datetimeFigureOut">
              <a:rPr lang="en-US" smtClean="0"/>
              <a:t>8/5/2023</a:t>
            </a:fld>
            <a:endParaRPr lang="en-US"/>
          </a:p>
        </p:txBody>
      </p:sp>
      <p:sp>
        <p:nvSpPr>
          <p:cNvPr id="6" name="Footer Placeholder 5">
            <a:extLst>
              <a:ext uri="{FF2B5EF4-FFF2-40B4-BE49-F238E27FC236}">
                <a16:creationId xmlns:a16="http://schemas.microsoft.com/office/drawing/2014/main" id="{8B1BB56B-B6AC-89FC-2792-C854E66F3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2744E-5FDE-F17E-1D43-154014BEFCEB}"/>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89767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80D44-76FC-EFDB-CB67-71BE71261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E306C5-6D4C-796D-71C7-7AB76E9E7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1CE74-4861-23F1-A995-5FA4AE15D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797A8-DF5B-1146-BF06-E0756F039D72}" type="datetimeFigureOut">
              <a:rPr lang="en-US" smtClean="0"/>
              <a:t>8/5/2023</a:t>
            </a:fld>
            <a:endParaRPr lang="en-US"/>
          </a:p>
        </p:txBody>
      </p:sp>
      <p:sp>
        <p:nvSpPr>
          <p:cNvPr id="5" name="Footer Placeholder 4">
            <a:extLst>
              <a:ext uri="{FF2B5EF4-FFF2-40B4-BE49-F238E27FC236}">
                <a16:creationId xmlns:a16="http://schemas.microsoft.com/office/drawing/2014/main" id="{6FA7EACA-6D36-6B8F-F576-24E3BBDBF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30316D-13DC-B154-107A-C876441D1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FCFEA-C113-6948-B93D-11DB043ECBB1}" type="slidenum">
              <a:rPr lang="en-US" smtClean="0"/>
              <a:t>‹#›</a:t>
            </a:fld>
            <a:endParaRPr lang="en-US"/>
          </a:p>
        </p:txBody>
      </p:sp>
    </p:spTree>
    <p:extLst>
      <p:ext uri="{BB962C8B-B14F-4D97-AF65-F5344CB8AC3E}">
        <p14:creationId xmlns:p14="http://schemas.microsoft.com/office/powerpoint/2010/main" val="3072428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185B-E89B-8D3E-1149-C6A1E79D26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D006B8-7057-A549-D683-D8EF699AB1FC}"/>
              </a:ext>
            </a:extLst>
          </p:cNvPr>
          <p:cNvSpPr>
            <a:spLocks noGrp="1"/>
          </p:cNvSpPr>
          <p:nvPr>
            <p:ph type="subTitle" idx="1"/>
          </p:nvPr>
        </p:nvSpPr>
        <p:spPr/>
        <p:txBody>
          <a:bodyPr/>
          <a:lstStyle/>
          <a:p>
            <a:endParaRPr lang="en-US"/>
          </a:p>
        </p:txBody>
      </p:sp>
      <p:pic>
        <p:nvPicPr>
          <p:cNvPr id="5" name="Picture 4" descr="A person holding a pen&#10;&#10;Description automatically generated">
            <a:extLst>
              <a:ext uri="{FF2B5EF4-FFF2-40B4-BE49-F238E27FC236}">
                <a16:creationId xmlns:a16="http://schemas.microsoft.com/office/drawing/2014/main" id="{F63BB107-9364-B868-40C7-EC8D775C8DDB}"/>
              </a:ext>
            </a:extLst>
          </p:cNvPr>
          <p:cNvPicPr>
            <a:picLocks noChangeAspect="1"/>
          </p:cNvPicPr>
          <p:nvPr/>
        </p:nvPicPr>
        <p:blipFill>
          <a:blip r:embed="rId2"/>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2ABCCF0-22A4-932F-0A04-AE478AB22821}"/>
              </a:ext>
            </a:extLst>
          </p:cNvPr>
          <p:cNvSpPr txBox="1">
            <a:spLocks/>
          </p:cNvSpPr>
          <p:nvPr/>
        </p:nvSpPr>
        <p:spPr>
          <a:xfrm>
            <a:off x="1524000" y="3552570"/>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4000" dirty="0">
                <a:latin typeface="Papyrus" panose="03070502060502030205" pitchFamily="66" charset="0"/>
                <a:cs typeface="Andalus" panose="02020603050405020304" pitchFamily="18" charset="-78"/>
              </a:rPr>
              <a:t>Practical Christian Living</a:t>
            </a:r>
          </a:p>
          <a:p>
            <a:r>
              <a:rPr lang="en-US" sz="4000" dirty="0">
                <a:latin typeface="Papyrus" panose="03070502060502030205" pitchFamily="66" charset="0"/>
                <a:cs typeface="Andalus" panose="02020603050405020304" pitchFamily="18" charset="-78"/>
              </a:rPr>
              <a:t>Wholehearted Devotion to Jesus</a:t>
            </a:r>
          </a:p>
          <a:p>
            <a:r>
              <a:rPr lang="en-US" sz="3600" i="1" dirty="0">
                <a:solidFill>
                  <a:srgbClr val="694117"/>
                </a:solidFill>
              </a:rPr>
              <a:t>Lesson Five • James 2:1-13</a:t>
            </a:r>
          </a:p>
        </p:txBody>
      </p:sp>
      <p:sp>
        <p:nvSpPr>
          <p:cNvPr id="7" name="TextBox 6">
            <a:extLst>
              <a:ext uri="{FF2B5EF4-FFF2-40B4-BE49-F238E27FC236}">
                <a16:creationId xmlns:a16="http://schemas.microsoft.com/office/drawing/2014/main" id="{3A86BE0E-4FA8-5A58-D5DA-858805C52894}"/>
              </a:ext>
            </a:extLst>
          </p:cNvPr>
          <p:cNvSpPr txBox="1"/>
          <p:nvPr/>
        </p:nvSpPr>
        <p:spPr>
          <a:xfrm>
            <a:off x="282249" y="5849499"/>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54420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oter Placeholder 3"/>
          <p:cNvSpPr>
            <a:spLocks noGrp="1"/>
          </p:cNvSpPr>
          <p:nvPr>
            <p:ph type="ftr" sz="quarter" idx="10"/>
          </p:nvPr>
        </p:nvSpPr>
        <p:spPr>
          <a:xfrm>
            <a:off x="0" y="6356350"/>
            <a:ext cx="3581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dirty="0">
                <a:solidFill>
                  <a:srgbClr val="FFFFCC"/>
                </a:solidFill>
              </a:rPr>
              <a:t>James 2:1-13</a:t>
            </a:r>
          </a:p>
        </p:txBody>
      </p:sp>
      <p:sp>
        <p:nvSpPr>
          <p:cNvPr id="73730" name="Slide Number Placeholder 4"/>
          <p:cNvSpPr>
            <a:spLocks noGrp="1"/>
          </p:cNvSpPr>
          <p:nvPr>
            <p:ph type="sldNum" sz="quarter" idx="11"/>
          </p:nvPr>
        </p:nvSpPr>
        <p:spPr>
          <a:xfrm>
            <a:off x="4038599" y="6356350"/>
            <a:ext cx="7975209"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lgn="r">
              <a:spcBef>
                <a:spcPct val="0"/>
              </a:spcBef>
              <a:buFontTx/>
              <a:buNone/>
            </a:pPr>
            <a:fld id="{59BAD435-71B3-C84A-8FD3-DF6B082A484F}" type="slidenum">
              <a:rPr lang="en-US" altLang="en-US" sz="1400" b="0" u="none">
                <a:solidFill>
                  <a:srgbClr val="FFFFCC"/>
                </a:solidFill>
              </a:rPr>
              <a:pPr algn="r">
                <a:spcBef>
                  <a:spcPct val="0"/>
                </a:spcBef>
                <a:buFontTx/>
                <a:buNone/>
              </a:pPr>
              <a:t>10</a:t>
            </a:fld>
            <a:endParaRPr lang="en-US" altLang="en-US" sz="1400" b="0" u="none" dirty="0">
              <a:solidFill>
                <a:srgbClr val="FFFFCC"/>
              </a:solidFill>
            </a:endParaRPr>
          </a:p>
        </p:txBody>
      </p:sp>
      <p:sp>
        <p:nvSpPr>
          <p:cNvPr id="73731" name="Rectangle 2"/>
          <p:cNvSpPr>
            <a:spLocks noGrp="1" noChangeArrowheads="1"/>
          </p:cNvSpPr>
          <p:nvPr>
            <p:ph type="title"/>
          </p:nvPr>
        </p:nvSpPr>
        <p:spPr>
          <a:xfrm>
            <a:off x="1524000" y="76200"/>
            <a:ext cx="10377268" cy="762000"/>
          </a:xfrm>
        </p:spPr>
        <p:txBody>
          <a:bodyPr>
            <a:noAutofit/>
          </a:bodyPr>
          <a:lstStyle/>
          <a:p>
            <a:r>
              <a:rPr lang="en-US" altLang="en-US" sz="5400" b="1" u="sng" dirty="0">
                <a:solidFill>
                  <a:srgbClr val="663300"/>
                </a:solidFill>
              </a:rPr>
              <a:t>TESTS OF FAITH</a:t>
            </a:r>
          </a:p>
        </p:txBody>
      </p:sp>
      <p:sp>
        <p:nvSpPr>
          <p:cNvPr id="73732" name="Rectangle 3"/>
          <p:cNvSpPr>
            <a:spLocks noGrp="1" noChangeArrowheads="1"/>
          </p:cNvSpPr>
          <p:nvPr>
            <p:ph type="body" idx="1"/>
          </p:nvPr>
        </p:nvSpPr>
        <p:spPr>
          <a:xfrm>
            <a:off x="2140634" y="1076447"/>
            <a:ext cx="9144000" cy="5867400"/>
          </a:xfrm>
        </p:spPr>
        <p:txBody>
          <a:bodyPr/>
          <a:lstStyle/>
          <a:p>
            <a:pPr algn="ctr">
              <a:lnSpc>
                <a:spcPct val="80000"/>
              </a:lnSpc>
              <a:buFontTx/>
              <a:buNone/>
            </a:pPr>
            <a:r>
              <a:rPr lang="en-US" altLang="en-US" dirty="0"/>
              <a:t>Faith Has the Proper Attitude Toward Trials</a:t>
            </a:r>
          </a:p>
          <a:p>
            <a:pPr algn="ctr">
              <a:lnSpc>
                <a:spcPct val="80000"/>
              </a:lnSpc>
              <a:buFontTx/>
              <a:buNone/>
            </a:pPr>
            <a:r>
              <a:rPr lang="en-US" altLang="en-US" dirty="0"/>
              <a:t>Faith Has the Proper Attitude Toward God</a:t>
            </a:r>
          </a:p>
          <a:p>
            <a:pPr algn="ctr">
              <a:lnSpc>
                <a:spcPct val="80000"/>
              </a:lnSpc>
              <a:buFontTx/>
              <a:buNone/>
            </a:pPr>
            <a:r>
              <a:rPr lang="en-US" altLang="en-US" dirty="0"/>
              <a:t>Faith Trusts God in Prayer</a:t>
            </a:r>
          </a:p>
          <a:p>
            <a:pPr algn="ctr">
              <a:lnSpc>
                <a:spcPct val="80000"/>
              </a:lnSpc>
              <a:buFontTx/>
              <a:buNone/>
            </a:pPr>
            <a:r>
              <a:rPr lang="en-US" altLang="en-US" dirty="0"/>
              <a:t>Faith Obeys the Word</a:t>
            </a:r>
          </a:p>
          <a:p>
            <a:pPr algn="ctr">
              <a:lnSpc>
                <a:spcPct val="80000"/>
              </a:lnSpc>
              <a:buFontTx/>
              <a:buNone/>
            </a:pPr>
            <a:r>
              <a:rPr lang="en-US" altLang="en-US" dirty="0">
                <a:highlight>
                  <a:srgbClr val="FFFFCC"/>
                </a:highlight>
              </a:rPr>
              <a:t>Faith Removes Discrimination (Favoritism)</a:t>
            </a:r>
          </a:p>
          <a:p>
            <a:pPr algn="ctr">
              <a:lnSpc>
                <a:spcPct val="80000"/>
              </a:lnSpc>
              <a:buFontTx/>
              <a:buNone/>
            </a:pPr>
            <a:r>
              <a:rPr lang="en-US" altLang="en-US" dirty="0"/>
              <a:t>Faith Proves Itself by Works</a:t>
            </a:r>
          </a:p>
          <a:p>
            <a:pPr algn="ctr">
              <a:lnSpc>
                <a:spcPct val="80000"/>
              </a:lnSpc>
              <a:buFontTx/>
              <a:buNone/>
            </a:pPr>
            <a:r>
              <a:rPr lang="en-US" altLang="en-US" dirty="0"/>
              <a:t>Faith Controls the Tongue</a:t>
            </a:r>
          </a:p>
          <a:p>
            <a:pPr algn="ctr">
              <a:lnSpc>
                <a:spcPct val="80000"/>
              </a:lnSpc>
              <a:buFontTx/>
              <a:buNone/>
            </a:pPr>
            <a:r>
              <a:rPr lang="en-US" altLang="en-US" dirty="0"/>
              <a:t>Faith Produces Wisdom</a:t>
            </a:r>
          </a:p>
          <a:p>
            <a:pPr algn="ctr">
              <a:lnSpc>
                <a:spcPct val="80000"/>
              </a:lnSpc>
              <a:buFontTx/>
              <a:buNone/>
            </a:pPr>
            <a:r>
              <a:rPr lang="en-US" altLang="en-US" dirty="0"/>
              <a:t>Faith Produces Humility</a:t>
            </a:r>
          </a:p>
          <a:p>
            <a:pPr algn="ctr">
              <a:lnSpc>
                <a:spcPct val="80000"/>
              </a:lnSpc>
              <a:buFontTx/>
              <a:buNone/>
            </a:pPr>
            <a:r>
              <a:rPr lang="en-US" altLang="en-US" dirty="0"/>
              <a:t>Faith Produces Dependence on God (Draw Near)</a:t>
            </a:r>
          </a:p>
          <a:p>
            <a:pPr algn="ctr">
              <a:lnSpc>
                <a:spcPct val="80000"/>
              </a:lnSpc>
              <a:buFontTx/>
              <a:buNone/>
            </a:pPr>
            <a:r>
              <a:rPr lang="en-US" altLang="en-US" dirty="0"/>
              <a:t>Faith Produces Patience</a:t>
            </a:r>
          </a:p>
          <a:p>
            <a:pPr algn="ctr">
              <a:lnSpc>
                <a:spcPct val="80000"/>
              </a:lnSpc>
              <a:buFontTx/>
              <a:buNone/>
            </a:pPr>
            <a:r>
              <a:rPr lang="en-US" altLang="en-US" dirty="0"/>
              <a:t>Faith Loves the Erring</a:t>
            </a:r>
          </a:p>
        </p:txBody>
      </p:sp>
      <p:sp>
        <p:nvSpPr>
          <p:cNvPr id="2" name="Rectangle 1">
            <a:extLst>
              <a:ext uri="{FF2B5EF4-FFF2-40B4-BE49-F238E27FC236}">
                <a16:creationId xmlns:a16="http://schemas.microsoft.com/office/drawing/2014/main" id="{ADA367AE-2291-03A9-9199-677D125DDBAF}"/>
              </a:ext>
            </a:extLst>
          </p:cNvPr>
          <p:cNvSpPr/>
          <p:nvPr/>
        </p:nvSpPr>
        <p:spPr>
          <a:xfrm>
            <a:off x="178192" y="1076447"/>
            <a:ext cx="2446216" cy="389987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baseline="30000" dirty="0">
                <a:solidFill>
                  <a:sysClr val="windowText" lastClr="000000"/>
                </a:solidFill>
              </a:rPr>
              <a:t>2</a:t>
            </a:r>
            <a:r>
              <a:rPr lang="en-US" i="1" dirty="0">
                <a:solidFill>
                  <a:sysClr val="windowText" lastClr="000000"/>
                </a:solidFill>
              </a:rPr>
              <a:t> complete my joy by being of the same mind, having the same love, being in full accord and of one mind. </a:t>
            </a:r>
            <a:r>
              <a:rPr lang="en-US" i="1" baseline="30000" dirty="0">
                <a:solidFill>
                  <a:sysClr val="windowText" lastClr="000000"/>
                </a:solidFill>
              </a:rPr>
              <a:t>3</a:t>
            </a:r>
            <a:r>
              <a:rPr lang="en-US" i="1" dirty="0">
                <a:solidFill>
                  <a:sysClr val="windowText" lastClr="000000"/>
                </a:solidFill>
              </a:rPr>
              <a:t> Do nothing from selfish ambition or conceit, but in humility </a:t>
            </a:r>
            <a:r>
              <a:rPr lang="en-US" i="1" u="sng" dirty="0">
                <a:solidFill>
                  <a:sysClr val="windowText" lastClr="000000"/>
                </a:solidFill>
              </a:rPr>
              <a:t>count others more significant than yourselves. </a:t>
            </a:r>
            <a:r>
              <a:rPr lang="en-US" i="1" u="sng" baseline="30000" dirty="0">
                <a:solidFill>
                  <a:sysClr val="windowText" lastClr="000000"/>
                </a:solidFill>
              </a:rPr>
              <a:t>4</a:t>
            </a:r>
            <a:r>
              <a:rPr lang="en-US" i="1" u="sng" dirty="0">
                <a:solidFill>
                  <a:sysClr val="windowText" lastClr="000000"/>
                </a:solidFill>
              </a:rPr>
              <a:t> Let each of you look not only to his own interests, but also to the interests of others.</a:t>
            </a:r>
            <a:r>
              <a:rPr lang="en-US" i="1" dirty="0">
                <a:solidFill>
                  <a:sysClr val="windowText" lastClr="000000"/>
                </a:solidFill>
              </a:rPr>
              <a:t> </a:t>
            </a:r>
            <a:r>
              <a:rPr lang="en-US" dirty="0">
                <a:solidFill>
                  <a:sysClr val="windowText" lastClr="000000"/>
                </a:solidFill>
              </a:rPr>
              <a:t>Philippians 2:2-4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Footer Placeholder 3"/>
          <p:cNvSpPr>
            <a:spLocks noGrp="1"/>
          </p:cNvSpPr>
          <p:nvPr>
            <p:ph type="ftr" sz="quarter" idx="10"/>
          </p:nvPr>
        </p:nvSpPr>
        <p:spPr>
          <a:xfrm>
            <a:off x="0" y="6356350"/>
            <a:ext cx="1181686"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dirty="0"/>
              <a:t>James 2:1-13</a:t>
            </a:r>
          </a:p>
        </p:txBody>
      </p:sp>
      <p:sp>
        <p:nvSpPr>
          <p:cNvPr id="75778" name="Slide Number Placeholder 4"/>
          <p:cNvSpPr>
            <a:spLocks noGrp="1"/>
          </p:cNvSpPr>
          <p:nvPr>
            <p:ph type="sldNum" sz="quarter" idx="11"/>
          </p:nvPr>
        </p:nvSpPr>
        <p:spPr>
          <a:xfrm>
            <a:off x="4038600" y="6356350"/>
            <a:ext cx="457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lgn="r">
              <a:spcBef>
                <a:spcPct val="0"/>
              </a:spcBef>
              <a:buFontTx/>
              <a:buNone/>
            </a:pPr>
            <a:fld id="{5B475B04-F3B3-EA4C-9795-E936CF46B9C6}" type="slidenum">
              <a:rPr lang="en-US" altLang="en-US" sz="1400" b="0" u="none">
                <a:solidFill>
                  <a:srgbClr val="FFFFCC"/>
                </a:solidFill>
              </a:rPr>
              <a:pPr algn="r">
                <a:spcBef>
                  <a:spcPct val="0"/>
                </a:spcBef>
                <a:buFontTx/>
                <a:buNone/>
              </a:pPr>
              <a:t>11</a:t>
            </a:fld>
            <a:endParaRPr lang="en-US" altLang="en-US" sz="1400" b="0" u="none" dirty="0">
              <a:solidFill>
                <a:srgbClr val="FFFFCC"/>
              </a:solidFill>
            </a:endParaRPr>
          </a:p>
        </p:txBody>
      </p:sp>
      <p:sp>
        <p:nvSpPr>
          <p:cNvPr id="75779" name="Rectangle 2"/>
          <p:cNvSpPr>
            <a:spLocks noGrp="1" noChangeArrowheads="1"/>
          </p:cNvSpPr>
          <p:nvPr>
            <p:ph type="title"/>
          </p:nvPr>
        </p:nvSpPr>
        <p:spPr>
          <a:xfrm>
            <a:off x="792479" y="91010"/>
            <a:ext cx="7648135" cy="609600"/>
          </a:xfrm>
        </p:spPr>
        <p:txBody>
          <a:bodyPr>
            <a:noAutofit/>
          </a:bodyPr>
          <a:lstStyle/>
          <a:p>
            <a:pPr algn="r"/>
            <a:r>
              <a:rPr lang="en-US" altLang="en-US" sz="4800" b="1" u="sng" dirty="0">
                <a:solidFill>
                  <a:srgbClr val="663300"/>
                </a:solidFill>
              </a:rPr>
              <a:t>Courtesy To All (2:1-4)</a:t>
            </a:r>
          </a:p>
        </p:txBody>
      </p:sp>
      <p:sp>
        <p:nvSpPr>
          <p:cNvPr id="8195" name="Rectangle 3"/>
          <p:cNvSpPr>
            <a:spLocks noGrp="1" noChangeArrowheads="1"/>
          </p:cNvSpPr>
          <p:nvPr>
            <p:ph type="body" idx="1"/>
          </p:nvPr>
        </p:nvSpPr>
        <p:spPr>
          <a:xfrm>
            <a:off x="0" y="828431"/>
            <a:ext cx="8747760" cy="6029569"/>
          </a:xfrm>
        </p:spPr>
        <p:txBody>
          <a:bodyPr/>
          <a:lstStyle/>
          <a:p>
            <a:pPr>
              <a:spcBef>
                <a:spcPct val="10000"/>
              </a:spcBef>
            </a:pPr>
            <a:r>
              <a:rPr lang="en-US" altLang="en-US" b="1" dirty="0">
                <a:highlight>
                  <a:srgbClr val="FFFFCC"/>
                </a:highlight>
              </a:rPr>
              <a:t>“Hold Not” (1)</a:t>
            </a:r>
          </a:p>
          <a:p>
            <a:pPr lvl="1">
              <a:spcBef>
                <a:spcPct val="10000"/>
              </a:spcBef>
            </a:pPr>
            <a:r>
              <a:rPr lang="en-US" altLang="en-US" dirty="0"/>
              <a:t>Quit the Habit of holding your faith in this way</a:t>
            </a:r>
          </a:p>
          <a:p>
            <a:pPr lvl="1">
              <a:spcBef>
                <a:spcPct val="10000"/>
              </a:spcBef>
            </a:pPr>
            <a:r>
              <a:rPr lang="en-US" altLang="en-US" dirty="0"/>
              <a:t>Stop Trying to Combine Christian and Worldly Values</a:t>
            </a:r>
          </a:p>
          <a:p>
            <a:pPr lvl="2">
              <a:spcBef>
                <a:spcPct val="10000"/>
              </a:spcBef>
            </a:pPr>
            <a:r>
              <a:rPr lang="en-US" altLang="en-US" b="0" i="1" dirty="0"/>
              <a:t>Matthew 22.16; Acts 10.34; Galatians 2.11</a:t>
            </a:r>
          </a:p>
          <a:p>
            <a:pPr>
              <a:spcBef>
                <a:spcPct val="10000"/>
              </a:spcBef>
            </a:pPr>
            <a:r>
              <a:rPr lang="en-US" altLang="en-US" b="1" dirty="0">
                <a:highlight>
                  <a:srgbClr val="FFFFCC"/>
                </a:highlight>
              </a:rPr>
              <a:t>Respect Of Persons (1)</a:t>
            </a:r>
            <a:r>
              <a:rPr lang="en-US" altLang="en-US" b="1" i="1" u="none" dirty="0"/>
              <a:t> </a:t>
            </a:r>
            <a:r>
              <a:rPr lang="en-US" altLang="en-US" b="0" i="1" u="none" dirty="0"/>
              <a:t>– to receive face</a:t>
            </a:r>
          </a:p>
          <a:p>
            <a:pPr lvl="1">
              <a:spcBef>
                <a:spcPct val="10000"/>
              </a:spcBef>
            </a:pPr>
            <a:r>
              <a:rPr lang="en-US" altLang="en-US" dirty="0"/>
              <a:t>“Partiality”, Favoritism – to eye with envy</a:t>
            </a:r>
          </a:p>
          <a:p>
            <a:pPr>
              <a:spcBef>
                <a:spcPct val="10000"/>
              </a:spcBef>
            </a:pPr>
            <a:r>
              <a:rPr lang="en-US" altLang="en-US" b="1" dirty="0">
                <a:highlight>
                  <a:srgbClr val="FFFFCC"/>
                </a:highlight>
              </a:rPr>
              <a:t>Rich vs. Poor (2-3)</a:t>
            </a:r>
          </a:p>
          <a:p>
            <a:pPr lvl="1">
              <a:spcBef>
                <a:spcPct val="10000"/>
              </a:spcBef>
            </a:pPr>
            <a:r>
              <a:rPr lang="en-US" altLang="en-US" dirty="0"/>
              <a:t>Show Regard / Pay Attention </a:t>
            </a:r>
            <a:r>
              <a:rPr lang="en-US" altLang="en-US" sz="1800" b="0" i="1" dirty="0"/>
              <a:t>(Matthew 23.6 –loved honor)</a:t>
            </a:r>
          </a:p>
          <a:p>
            <a:pPr lvl="1">
              <a:spcBef>
                <a:spcPct val="10000"/>
              </a:spcBef>
            </a:pPr>
            <a:r>
              <a:rPr lang="en-US" altLang="en-US" dirty="0"/>
              <a:t>Rings vs. Rags; Sit vs. Stand </a:t>
            </a:r>
            <a:r>
              <a:rPr lang="en-US" altLang="en-US" sz="1800" b="0" i="1" dirty="0"/>
              <a:t>(Romans 12.16 – associate with lowly)</a:t>
            </a:r>
          </a:p>
          <a:p>
            <a:pPr>
              <a:spcBef>
                <a:spcPct val="10000"/>
              </a:spcBef>
            </a:pPr>
            <a:r>
              <a:rPr lang="en-US" altLang="en-US" b="1" dirty="0">
                <a:highlight>
                  <a:srgbClr val="FFFFCC"/>
                </a:highlight>
              </a:rPr>
              <a:t>Show Distinctions (4) </a:t>
            </a:r>
            <a:r>
              <a:rPr lang="en-US" altLang="en-US" b="0" i="1" dirty="0"/>
              <a:t>- </a:t>
            </a:r>
            <a:r>
              <a:rPr lang="en-US" altLang="en-US" sz="2400" b="0" i="1" dirty="0"/>
              <a:t>Showing Doubt (1.6) in God’s Gifts</a:t>
            </a:r>
          </a:p>
          <a:p>
            <a:pPr lvl="1">
              <a:spcBef>
                <a:spcPct val="10000"/>
              </a:spcBef>
            </a:pPr>
            <a:r>
              <a:rPr lang="en-US" altLang="en-US" dirty="0"/>
              <a:t>Do You Doubt What God Has Promised? </a:t>
            </a:r>
            <a:r>
              <a:rPr lang="en-US" altLang="en-US" sz="1800" b="0" i="1" dirty="0"/>
              <a:t>Lev 19.15-16</a:t>
            </a:r>
          </a:p>
          <a:p>
            <a:pPr lvl="1">
              <a:spcBef>
                <a:spcPct val="10000"/>
              </a:spcBef>
            </a:pPr>
            <a:r>
              <a:rPr lang="en-US" altLang="en-US" dirty="0"/>
              <a:t>1.22 – deceiving yourself – Your reasoning is flawed</a:t>
            </a:r>
          </a:p>
          <a:p>
            <a:pPr>
              <a:spcBef>
                <a:spcPct val="10000"/>
              </a:spcBef>
            </a:pPr>
            <a:r>
              <a:rPr lang="en-US" altLang="en-US" b="1" dirty="0">
                <a:highlight>
                  <a:srgbClr val="FFFFCC"/>
                </a:highlight>
              </a:rPr>
              <a:t>Judges With Evil Thoughts (4)</a:t>
            </a:r>
          </a:p>
          <a:p>
            <a:pPr lvl="1">
              <a:spcBef>
                <a:spcPct val="10000"/>
              </a:spcBef>
            </a:pPr>
            <a:r>
              <a:rPr lang="en-US" altLang="en-US" dirty="0"/>
              <a:t>They reached the wrong conclusions </a:t>
            </a:r>
            <a:r>
              <a:rPr lang="en-US" altLang="en-US" sz="1800" b="0" i="1" dirty="0"/>
              <a:t>(John 7.24; </a:t>
            </a:r>
            <a:r>
              <a:rPr lang="en-US" altLang="en-US" sz="1800" b="0" i="1" dirty="0" err="1"/>
              <a:t>Deut</a:t>
            </a:r>
            <a:r>
              <a:rPr lang="en-US" altLang="en-US" sz="1800" b="0" i="1" dirty="0"/>
              <a:t> 1.17)</a:t>
            </a:r>
          </a:p>
          <a:p>
            <a:pPr lvl="1">
              <a:spcBef>
                <a:spcPct val="10000"/>
              </a:spcBef>
            </a:pPr>
            <a:r>
              <a:rPr lang="en-US" altLang="en-US" dirty="0"/>
              <a:t>They had the wrong motives (Evil Thinking) </a:t>
            </a:r>
            <a:r>
              <a:rPr lang="en-US" altLang="en-US" sz="1800" b="0" i="1" dirty="0"/>
              <a:t>Phil 4.8-9</a:t>
            </a:r>
          </a:p>
        </p:txBody>
      </p:sp>
      <p:sp>
        <p:nvSpPr>
          <p:cNvPr id="2" name="TextBox 1"/>
          <p:cNvSpPr txBox="1"/>
          <p:nvPr/>
        </p:nvSpPr>
        <p:spPr>
          <a:xfrm>
            <a:off x="8610600" y="243512"/>
            <a:ext cx="3383280" cy="6370975"/>
          </a:xfrm>
          <a:prstGeom prst="rect">
            <a:avLst/>
          </a:prstGeom>
          <a:solidFill>
            <a:srgbClr val="FFFFCC"/>
          </a:solidFill>
          <a:ln>
            <a:solidFill>
              <a:srgbClr val="663300"/>
            </a:solidFill>
          </a:ln>
        </p:spPr>
        <p:txBody>
          <a:bodyPr wrap="square" rtlCol="0">
            <a:spAutoFit/>
          </a:bodyPr>
          <a:lstStyle/>
          <a:p>
            <a:pPr algn="ctr"/>
            <a:r>
              <a:rPr lang="en-US" sz="2040" b="1" i="1" dirty="0"/>
              <a:t>(James 2:1-4 [1] My brothers, show no </a:t>
            </a:r>
            <a:r>
              <a:rPr lang="en-US" sz="2040" b="1" i="1" u="sng" dirty="0"/>
              <a:t>partiality</a:t>
            </a:r>
            <a:r>
              <a:rPr lang="en-US" sz="2040" b="1" i="1" dirty="0"/>
              <a:t> as you hold the faith in our Lord Jesus Christ, the Lord of glory. [2] For if a man wearing a gold ring and fine clothing comes into your assembly, and a poor man in shabby clothing also comes in, [3] and if you </a:t>
            </a:r>
            <a:r>
              <a:rPr lang="en-US" sz="2040" b="1" i="1" u="sng" dirty="0"/>
              <a:t>pay attention </a:t>
            </a:r>
            <a:r>
              <a:rPr lang="en-US" sz="2040" b="1" i="1" dirty="0"/>
              <a:t>to the one who wears the fine clothing and say, “You sit here in a good place,” while you say to the poor man, “You stand over there,” or, “Sit down at my feet,” [4] have you not then made </a:t>
            </a:r>
            <a:r>
              <a:rPr lang="en-US" sz="2040" b="1" i="1" u="sng" dirty="0"/>
              <a:t>distinctions</a:t>
            </a:r>
            <a:r>
              <a:rPr lang="en-US" sz="2040" b="1" i="1" dirty="0"/>
              <a:t> among yourselves and become judges with evil thoughts?</a:t>
            </a:r>
          </a:p>
        </p:txBody>
      </p:sp>
      <p:sp>
        <p:nvSpPr>
          <p:cNvPr id="3" name="Rectangle 2">
            <a:extLst>
              <a:ext uri="{FF2B5EF4-FFF2-40B4-BE49-F238E27FC236}">
                <a16:creationId xmlns:a16="http://schemas.microsoft.com/office/drawing/2014/main" id="{B8CEB7E3-6D7F-414E-9555-940361F44BDD}"/>
              </a:ext>
            </a:extLst>
          </p:cNvPr>
          <p:cNvSpPr/>
          <p:nvPr/>
        </p:nvSpPr>
        <p:spPr>
          <a:xfrm>
            <a:off x="8610600" y="247200"/>
            <a:ext cx="3383280" cy="1275799"/>
          </a:xfrm>
          <a:prstGeom prst="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James 2:1 </a:t>
            </a:r>
            <a:r>
              <a:rPr lang="en-US" dirty="0">
                <a:solidFill>
                  <a:schemeClr val="tx1"/>
                </a:solidFill>
              </a:rPr>
              <a:t>– </a:t>
            </a:r>
            <a:r>
              <a:rPr lang="en-US" b="1" i="1" dirty="0">
                <a:solidFill>
                  <a:schemeClr val="tx1"/>
                </a:solidFill>
              </a:rPr>
              <a:t>(ASV) My brethren, do not hold your faith in our Lord Jesus Christ with an attitude of personal favoritism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195">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8195">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8195">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8195">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195">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499"/>
                                          </p:stCondLst>
                                        </p:cTn>
                                        <p:tgtEl>
                                          <p:spTgt spid="8195">
                                            <p:txEl>
                                              <p:pRg st="7" end="7"/>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499"/>
                                          </p:stCondLst>
                                        </p:cTn>
                                        <p:tgtEl>
                                          <p:spTgt spid="8195">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8195">
                                            <p:txEl>
                                              <p:pRg st="9" end="9"/>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499"/>
                                          </p:stCondLst>
                                        </p:cTn>
                                        <p:tgtEl>
                                          <p:spTgt spid="8195">
                                            <p:txEl>
                                              <p:pRg st="10" end="10"/>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499"/>
                                          </p:stCondLst>
                                        </p:cTn>
                                        <p:tgtEl>
                                          <p:spTgt spid="8195">
                                            <p:txEl>
                                              <p:pRg st="11" end="11"/>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8195">
                                            <p:txEl>
                                              <p:pRg st="12" end="12"/>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499"/>
                                          </p:stCondLst>
                                        </p:cTn>
                                        <p:tgtEl>
                                          <p:spTgt spid="8195">
                                            <p:txEl>
                                              <p:pRg st="13" end="13"/>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499"/>
                                          </p:stCondLst>
                                        </p:cTn>
                                        <p:tgtEl>
                                          <p:spTgt spid="81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a:t>James 2:1-13</a:t>
            </a:r>
          </a:p>
        </p:txBody>
      </p:sp>
      <p:sp>
        <p:nvSpPr>
          <p:cNvPr id="7782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7F8D5173-472B-A841-AF14-DEDF37FB53A6}" type="slidenum">
              <a:rPr lang="en-US" altLang="en-US" sz="1400" b="0" u="none"/>
              <a:pPr>
                <a:spcBef>
                  <a:spcPct val="0"/>
                </a:spcBef>
                <a:buFontTx/>
                <a:buNone/>
              </a:pPr>
              <a:t>12</a:t>
            </a:fld>
            <a:endParaRPr lang="en-US" altLang="en-US" sz="1400" b="0" u="none"/>
          </a:p>
        </p:txBody>
      </p:sp>
      <p:sp>
        <p:nvSpPr>
          <p:cNvPr id="77827" name="Rectangle 2"/>
          <p:cNvSpPr>
            <a:spLocks noGrp="1" noChangeArrowheads="1"/>
          </p:cNvSpPr>
          <p:nvPr>
            <p:ph type="title"/>
          </p:nvPr>
        </p:nvSpPr>
        <p:spPr>
          <a:xfrm>
            <a:off x="1837397" y="190500"/>
            <a:ext cx="10241280" cy="1143000"/>
          </a:xfrm>
        </p:spPr>
        <p:txBody>
          <a:bodyPr>
            <a:normAutofit/>
          </a:bodyPr>
          <a:lstStyle/>
          <a:p>
            <a:pPr algn="r"/>
            <a:r>
              <a:rPr lang="en-US" altLang="en-US" sz="5400" b="1" u="sng" dirty="0">
                <a:solidFill>
                  <a:srgbClr val="663300"/>
                </a:solidFill>
              </a:rPr>
              <a:t>10 Commandments</a:t>
            </a:r>
          </a:p>
        </p:txBody>
      </p:sp>
      <p:sp>
        <p:nvSpPr>
          <p:cNvPr id="77828" name="Rectangle 4"/>
          <p:cNvSpPr>
            <a:spLocks noGrp="1" noChangeArrowheads="1"/>
          </p:cNvSpPr>
          <p:nvPr>
            <p:ph type="body" sz="half" idx="1"/>
          </p:nvPr>
        </p:nvSpPr>
        <p:spPr>
          <a:xfrm>
            <a:off x="281354" y="136525"/>
            <a:ext cx="5723206" cy="5959475"/>
          </a:xfrm>
        </p:spPr>
        <p:txBody>
          <a:bodyPr/>
          <a:lstStyle/>
          <a:p>
            <a:pPr marL="514350" indent="-514350">
              <a:buFont typeface="+mj-lt"/>
              <a:buAutoNum type="arabicPeriod"/>
            </a:pPr>
            <a:r>
              <a:rPr lang="en-US" altLang="en-US" b="1" u="none" dirty="0">
                <a:solidFill>
                  <a:srgbClr val="663300"/>
                </a:solidFill>
              </a:rPr>
              <a:t>No Other god’s</a:t>
            </a:r>
          </a:p>
          <a:p>
            <a:pPr marL="514350" indent="-514350">
              <a:buFont typeface="+mj-lt"/>
              <a:buAutoNum type="arabicPeriod"/>
            </a:pPr>
            <a:r>
              <a:rPr lang="en-US" altLang="en-US" b="1" u="none" dirty="0">
                <a:solidFill>
                  <a:srgbClr val="663300"/>
                </a:solidFill>
              </a:rPr>
              <a:t>No Carved Image</a:t>
            </a:r>
          </a:p>
          <a:p>
            <a:pPr marL="514350" indent="-514350">
              <a:buFont typeface="+mj-lt"/>
              <a:buAutoNum type="arabicPeriod"/>
            </a:pPr>
            <a:r>
              <a:rPr lang="en-US" altLang="en-US" b="1" u="none" dirty="0"/>
              <a:t>Do Not Take The Lord’s Name In Vain</a:t>
            </a:r>
          </a:p>
          <a:p>
            <a:pPr marL="514350" indent="-514350">
              <a:buFont typeface="+mj-lt"/>
              <a:buAutoNum type="arabicPeriod"/>
            </a:pPr>
            <a:r>
              <a:rPr lang="en-US" altLang="en-US" b="1" u="none" dirty="0"/>
              <a:t>Remember Sabbath Day And Keep Holy</a:t>
            </a:r>
          </a:p>
          <a:p>
            <a:pPr marL="514350" indent="-514350">
              <a:buFont typeface="+mj-lt"/>
              <a:buAutoNum type="arabicPeriod"/>
            </a:pPr>
            <a:r>
              <a:rPr lang="en-US" altLang="en-US" b="1" u="none" dirty="0">
                <a:solidFill>
                  <a:srgbClr val="663300"/>
                </a:solidFill>
              </a:rPr>
              <a:t>Honor Father and Mother</a:t>
            </a:r>
          </a:p>
          <a:p>
            <a:pPr marL="514350" indent="-514350">
              <a:buFont typeface="+mj-lt"/>
              <a:buAutoNum type="arabicPeriod"/>
            </a:pPr>
            <a:r>
              <a:rPr lang="en-US" altLang="en-US" b="1" u="none" dirty="0">
                <a:solidFill>
                  <a:srgbClr val="663300"/>
                </a:solidFill>
              </a:rPr>
              <a:t>You Shall Not Murder</a:t>
            </a:r>
          </a:p>
          <a:p>
            <a:pPr marL="514350" indent="-514350">
              <a:buFont typeface="+mj-lt"/>
              <a:buAutoNum type="arabicPeriod"/>
            </a:pPr>
            <a:r>
              <a:rPr lang="en-US" altLang="en-US" b="1" u="none" dirty="0">
                <a:solidFill>
                  <a:srgbClr val="663300"/>
                </a:solidFill>
              </a:rPr>
              <a:t>You Shall Not Commit Adultery</a:t>
            </a:r>
          </a:p>
          <a:p>
            <a:pPr marL="514350" indent="-514350">
              <a:buFont typeface="+mj-lt"/>
              <a:buAutoNum type="arabicPeriod"/>
            </a:pPr>
            <a:r>
              <a:rPr lang="en-US" altLang="en-US" b="1" u="none" dirty="0">
                <a:solidFill>
                  <a:srgbClr val="663300"/>
                </a:solidFill>
              </a:rPr>
              <a:t>You Shall Not Steal</a:t>
            </a:r>
          </a:p>
          <a:p>
            <a:pPr marL="514350" indent="-514350">
              <a:buFont typeface="+mj-lt"/>
              <a:buAutoNum type="arabicPeriod"/>
            </a:pPr>
            <a:r>
              <a:rPr lang="en-US" altLang="en-US" b="1" u="none" dirty="0">
                <a:solidFill>
                  <a:srgbClr val="663300"/>
                </a:solidFill>
              </a:rPr>
              <a:t>You Shall Not Bear False Witness</a:t>
            </a:r>
          </a:p>
          <a:p>
            <a:pPr marL="514350" indent="-514350">
              <a:buFont typeface="+mj-lt"/>
              <a:buAutoNum type="arabicPeriod"/>
            </a:pPr>
            <a:r>
              <a:rPr lang="en-US" altLang="en-US" b="1" u="none" dirty="0">
                <a:solidFill>
                  <a:srgbClr val="663300"/>
                </a:solidFill>
              </a:rPr>
              <a:t>You Shall Not Covet</a:t>
            </a:r>
          </a:p>
          <a:p>
            <a:pPr marL="514350" indent="-514350">
              <a:buFont typeface="+mj-lt"/>
              <a:buAutoNum type="arabicPeriod"/>
            </a:pPr>
            <a:endParaRPr lang="en-US" altLang="en-US" b="1" u="none" dirty="0">
              <a:solidFill>
                <a:srgbClr val="663300"/>
              </a:solidFill>
            </a:endParaRPr>
          </a:p>
          <a:p>
            <a:pPr>
              <a:buFontTx/>
              <a:buNone/>
            </a:pPr>
            <a:endParaRPr lang="en-US" altLang="en-US" b="1" u="none" dirty="0"/>
          </a:p>
          <a:p>
            <a:endParaRPr lang="en-US" altLang="en-US" b="1" u="none"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a:t>James 2:1-13</a:t>
            </a:r>
          </a:p>
        </p:txBody>
      </p:sp>
      <p:sp>
        <p:nvSpPr>
          <p:cNvPr id="788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991B041A-16FC-FD4A-BDEB-B87C34DF1972}" type="slidenum">
              <a:rPr lang="en-US" altLang="en-US" sz="1400" b="0" u="none"/>
              <a:pPr>
                <a:spcBef>
                  <a:spcPct val="0"/>
                </a:spcBef>
                <a:buFontTx/>
                <a:buNone/>
              </a:pPr>
              <a:t>13</a:t>
            </a:fld>
            <a:endParaRPr lang="en-US" altLang="en-US" sz="1400" b="0" u="none"/>
          </a:p>
        </p:txBody>
      </p:sp>
      <p:sp>
        <p:nvSpPr>
          <p:cNvPr id="78851" name="Rectangle 2"/>
          <p:cNvSpPr>
            <a:spLocks noGrp="1" noChangeArrowheads="1"/>
          </p:cNvSpPr>
          <p:nvPr>
            <p:ph type="title"/>
          </p:nvPr>
        </p:nvSpPr>
        <p:spPr>
          <a:xfrm>
            <a:off x="132863" y="152400"/>
            <a:ext cx="11782472" cy="1295400"/>
          </a:xfrm>
        </p:spPr>
        <p:txBody>
          <a:bodyPr/>
          <a:lstStyle/>
          <a:p>
            <a:r>
              <a:rPr lang="en-US" altLang="en-US" sz="4000" b="1" dirty="0">
                <a:solidFill>
                  <a:srgbClr val="663300"/>
                </a:solidFill>
              </a:rPr>
              <a:t>“Think On Theses Things”</a:t>
            </a:r>
            <a:br>
              <a:rPr lang="en-US" altLang="en-US" sz="4000" b="1" dirty="0">
                <a:solidFill>
                  <a:srgbClr val="663300"/>
                </a:solidFill>
              </a:rPr>
            </a:br>
            <a:r>
              <a:rPr lang="en-US" altLang="en-US" sz="4000" b="1" u="sng" dirty="0">
                <a:solidFill>
                  <a:srgbClr val="663300"/>
                </a:solidFill>
              </a:rPr>
              <a:t>Phil 4:8-9</a:t>
            </a:r>
          </a:p>
        </p:txBody>
      </p:sp>
      <p:sp>
        <p:nvSpPr>
          <p:cNvPr id="78852" name="Rectangle 3"/>
          <p:cNvSpPr>
            <a:spLocks noGrp="1" noChangeArrowheads="1"/>
          </p:cNvSpPr>
          <p:nvPr>
            <p:ph type="body" idx="1"/>
          </p:nvPr>
        </p:nvSpPr>
        <p:spPr>
          <a:xfrm>
            <a:off x="2209800" y="1026942"/>
            <a:ext cx="7772400" cy="5221458"/>
          </a:xfrm>
        </p:spPr>
        <p:txBody>
          <a:bodyPr/>
          <a:lstStyle/>
          <a:p>
            <a:pPr algn="ctr">
              <a:buFontTx/>
              <a:buNone/>
            </a:pPr>
            <a:r>
              <a:rPr lang="en-US" altLang="en-US" b="0" i="1" u="none" dirty="0"/>
              <a:t>Whatever is </a:t>
            </a:r>
            <a:r>
              <a:rPr lang="en-US" altLang="en-US" i="1" dirty="0"/>
              <a:t>True</a:t>
            </a:r>
            <a:endParaRPr lang="en-US" altLang="en-US" b="0" i="1" dirty="0"/>
          </a:p>
          <a:p>
            <a:pPr algn="ctr">
              <a:buFontTx/>
              <a:buNone/>
            </a:pPr>
            <a:r>
              <a:rPr lang="en-US" altLang="en-US" b="0" i="1" u="none" dirty="0"/>
              <a:t>Whatever is </a:t>
            </a:r>
            <a:r>
              <a:rPr lang="en-US" altLang="en-US" i="1" dirty="0"/>
              <a:t>Honorable</a:t>
            </a:r>
            <a:endParaRPr lang="en-US" altLang="en-US" b="0" i="1" dirty="0"/>
          </a:p>
          <a:p>
            <a:pPr algn="ctr">
              <a:buFontTx/>
              <a:buNone/>
            </a:pPr>
            <a:r>
              <a:rPr lang="en-US" altLang="en-US" b="0" i="1" u="none" dirty="0"/>
              <a:t>Whatever is </a:t>
            </a:r>
            <a:r>
              <a:rPr lang="en-US" altLang="en-US" i="1" dirty="0"/>
              <a:t>Right</a:t>
            </a:r>
            <a:endParaRPr lang="en-US" altLang="en-US" b="0" i="1" dirty="0"/>
          </a:p>
          <a:p>
            <a:pPr algn="ctr">
              <a:buFontTx/>
              <a:buNone/>
            </a:pPr>
            <a:r>
              <a:rPr lang="en-US" altLang="en-US" b="0" i="1" u="none" dirty="0"/>
              <a:t>Whatever is </a:t>
            </a:r>
            <a:r>
              <a:rPr lang="en-US" altLang="en-US" i="1" dirty="0"/>
              <a:t>Pure</a:t>
            </a:r>
            <a:endParaRPr lang="en-US" altLang="en-US" b="0" i="1" dirty="0"/>
          </a:p>
          <a:p>
            <a:pPr algn="ctr">
              <a:buFontTx/>
              <a:buNone/>
            </a:pPr>
            <a:r>
              <a:rPr lang="en-US" altLang="en-US" b="0" i="1" u="none" dirty="0"/>
              <a:t>Whatever is </a:t>
            </a:r>
            <a:r>
              <a:rPr lang="en-US" altLang="en-US" i="1" dirty="0"/>
              <a:t>Lovely</a:t>
            </a:r>
            <a:endParaRPr lang="en-US" altLang="en-US" b="0" i="1" dirty="0"/>
          </a:p>
          <a:p>
            <a:pPr algn="ctr">
              <a:buFontTx/>
              <a:buNone/>
            </a:pPr>
            <a:r>
              <a:rPr lang="en-US" altLang="en-US" b="0" i="1" u="none" dirty="0"/>
              <a:t>Whatever is of </a:t>
            </a:r>
            <a:r>
              <a:rPr lang="en-US" altLang="en-US" i="1" dirty="0"/>
              <a:t>Good Report</a:t>
            </a:r>
            <a:endParaRPr lang="en-US" altLang="en-US" b="0" i="1" dirty="0"/>
          </a:p>
          <a:p>
            <a:pPr algn="ctr">
              <a:buFontTx/>
              <a:buNone/>
            </a:pPr>
            <a:r>
              <a:rPr lang="en-US" altLang="en-US" b="0" i="1" u="none" dirty="0"/>
              <a:t>If There is any </a:t>
            </a:r>
            <a:r>
              <a:rPr lang="en-US" altLang="en-US" i="1" dirty="0"/>
              <a:t>Excellence</a:t>
            </a:r>
            <a:endParaRPr lang="en-US" altLang="en-US" b="0" i="1" dirty="0"/>
          </a:p>
          <a:p>
            <a:pPr algn="ctr">
              <a:buFontTx/>
              <a:buNone/>
            </a:pPr>
            <a:r>
              <a:rPr lang="en-US" altLang="en-US" b="0" i="1" u="none" dirty="0"/>
              <a:t>If there is anything </a:t>
            </a:r>
            <a:r>
              <a:rPr lang="en-US" altLang="en-US" i="1" dirty="0"/>
              <a:t>Worthy of Praise</a:t>
            </a:r>
          </a:p>
          <a:p>
            <a:pPr algn="ctr">
              <a:buFontTx/>
              <a:buNone/>
            </a:pPr>
            <a:r>
              <a:rPr lang="en-US" altLang="en-US" i="1" dirty="0"/>
              <a:t>Think</a:t>
            </a:r>
            <a:r>
              <a:rPr lang="en-US" altLang="en-US" b="0" i="1" dirty="0"/>
              <a:t> on these things</a:t>
            </a:r>
          </a:p>
          <a:p>
            <a:pPr algn="ctr">
              <a:buFontTx/>
              <a:buNone/>
            </a:pPr>
            <a:r>
              <a:rPr lang="en-US" altLang="en-US" i="1" dirty="0"/>
              <a:t>Practice</a:t>
            </a:r>
            <a:r>
              <a:rPr lang="en-US" altLang="en-US" b="0" i="1" dirty="0"/>
              <a:t> these things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2137"/>
          </a:xfrm>
        </p:spPr>
        <p:txBody>
          <a:bodyPr>
            <a:normAutofit fontScale="90000"/>
          </a:bodyPr>
          <a:lstStyle/>
          <a:p>
            <a:pPr algn="ctr"/>
            <a:r>
              <a:rPr lang="en-US" b="1" u="sng" dirty="0">
                <a:solidFill>
                  <a:srgbClr val="663300"/>
                </a:solidFill>
              </a:rPr>
              <a:t>James 2:5-13</a:t>
            </a:r>
          </a:p>
        </p:txBody>
      </p:sp>
      <p:sp>
        <p:nvSpPr>
          <p:cNvPr id="4" name="Footer Placeholder 3"/>
          <p:cNvSpPr>
            <a:spLocks noGrp="1"/>
          </p:cNvSpPr>
          <p:nvPr>
            <p:ph type="ftr" sz="quarter" idx="10"/>
          </p:nvPr>
        </p:nvSpPr>
        <p:spPr/>
        <p:txBody>
          <a:bodyPr/>
          <a:lstStyle/>
          <a:p>
            <a:pPr>
              <a:defRPr/>
            </a:pPr>
            <a:r>
              <a:rPr lang="en-US"/>
              <a:t>James 2:1-13</a:t>
            </a:r>
          </a:p>
        </p:txBody>
      </p:sp>
      <p:sp>
        <p:nvSpPr>
          <p:cNvPr id="5" name="Slide Number Placeholder 4"/>
          <p:cNvSpPr>
            <a:spLocks noGrp="1"/>
          </p:cNvSpPr>
          <p:nvPr>
            <p:ph type="sldNum" sz="quarter" idx="11"/>
          </p:nvPr>
        </p:nvSpPr>
        <p:spPr/>
        <p:txBody>
          <a:bodyPr/>
          <a:lstStyle/>
          <a:p>
            <a:pPr>
              <a:defRPr/>
            </a:pPr>
            <a:fld id="{62611204-7BD8-8848-93EB-1843FB4A3753}" type="slidenum">
              <a:rPr lang="en-US" altLang="en-US" smtClean="0"/>
              <a:pPr>
                <a:defRPr/>
              </a:pPr>
              <a:t>14</a:t>
            </a:fld>
            <a:endParaRPr lang="en-US" altLang="en-US"/>
          </a:p>
        </p:txBody>
      </p:sp>
      <p:sp>
        <p:nvSpPr>
          <p:cNvPr id="6" name="TextBox 5"/>
          <p:cNvSpPr txBox="1"/>
          <p:nvPr/>
        </p:nvSpPr>
        <p:spPr>
          <a:xfrm>
            <a:off x="98474" y="1144589"/>
            <a:ext cx="6358597" cy="5576885"/>
          </a:xfrm>
          <a:prstGeom prst="rect">
            <a:avLst/>
          </a:prstGeom>
          <a:noFill/>
        </p:spPr>
        <p:txBody>
          <a:bodyPr wrap="square" rtlCol="0">
            <a:noAutofit/>
          </a:bodyPr>
          <a:lstStyle/>
          <a:p>
            <a:r>
              <a:rPr lang="en-US" sz="2400" b="1" i="1" u="sng" dirty="0"/>
              <a:t>(James 2:5-9</a:t>
            </a:r>
            <a:r>
              <a:rPr lang="en-US" sz="2400" i="1" dirty="0"/>
              <a:t> ESV) [5] Listen, my beloved brothers, has not God chosen those who are poor in the world to be rich in faith and heirs of the kingdom, which he has promised to those who love him? [6] But you have dishonored the poor man. Are not the rich the ones who oppress you, and the ones who drag you into court? [7] Are they not the ones who blaspheme the honorable name by which you were called?</a:t>
            </a:r>
          </a:p>
          <a:p>
            <a:r>
              <a:rPr lang="en-US" sz="2400" i="1" dirty="0"/>
              <a:t>[8] If you really fulfill the royal law according to the Scripture, “You shall love your neighbor as yourself,” you are doing well. [9] But if you show partiality, you are committing sin and are convicted by the law as transgressors.</a:t>
            </a:r>
          </a:p>
        </p:txBody>
      </p:sp>
      <p:sp>
        <p:nvSpPr>
          <p:cNvPr id="7" name="TextBox 6"/>
          <p:cNvSpPr txBox="1"/>
          <p:nvPr/>
        </p:nvSpPr>
        <p:spPr>
          <a:xfrm>
            <a:off x="6457071" y="1248994"/>
            <a:ext cx="5734929" cy="4339650"/>
          </a:xfrm>
          <a:prstGeom prst="rect">
            <a:avLst/>
          </a:prstGeom>
          <a:noFill/>
        </p:spPr>
        <p:txBody>
          <a:bodyPr wrap="square" rtlCol="0">
            <a:spAutoFit/>
          </a:bodyPr>
          <a:lstStyle/>
          <a:p>
            <a:r>
              <a:rPr lang="en-US" sz="2400" i="1" dirty="0"/>
              <a:t>(</a:t>
            </a:r>
            <a:r>
              <a:rPr lang="en-US" sz="2400" b="1" i="1" u="sng" dirty="0"/>
              <a:t>James 2:10-13 </a:t>
            </a:r>
            <a:r>
              <a:rPr lang="en-US" sz="2400" i="1" dirty="0"/>
              <a:t>[10] For whoever keeps the whole law but fails in one point has become accountable for all of it. [11] For he who said, “Do not commit adultery,” also said, “Do not murder.” If you do not commit adultery but do murder, you have become a transgressor of the law. [12] So speak and so act as those who are to be judged under the law of liberty. [13] For judgment is without mercy to one who has shown no mercy. Mercy triumphs over judgment.</a:t>
            </a:r>
          </a:p>
          <a:p>
            <a:endParaRPr lang="en-US" sz="1200" i="1" dirty="0"/>
          </a:p>
        </p:txBody>
      </p:sp>
    </p:spTree>
    <p:extLst>
      <p:ext uri="{BB962C8B-B14F-4D97-AF65-F5344CB8AC3E}">
        <p14:creationId xmlns:p14="http://schemas.microsoft.com/office/powerpoint/2010/main" val="649102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Footer Placeholder 3"/>
          <p:cNvSpPr>
            <a:spLocks noGrp="1"/>
          </p:cNvSpPr>
          <p:nvPr>
            <p:ph type="ftr" sz="quarter" idx="10"/>
          </p:nvPr>
        </p:nvSpPr>
        <p:spPr>
          <a:xfrm>
            <a:off x="0" y="6356350"/>
            <a:ext cx="3581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dirty="0">
                <a:solidFill>
                  <a:srgbClr val="FFFFCC"/>
                </a:solidFill>
              </a:rPr>
              <a:t>James 2:1-13</a:t>
            </a:r>
          </a:p>
        </p:txBody>
      </p:sp>
      <p:sp>
        <p:nvSpPr>
          <p:cNvPr id="80898" name="Slide Number Placeholder 4"/>
          <p:cNvSpPr>
            <a:spLocks noGrp="1"/>
          </p:cNvSpPr>
          <p:nvPr>
            <p:ph type="sldNum" sz="quarter" idx="11"/>
          </p:nvPr>
        </p:nvSpPr>
        <p:spPr>
          <a:xfrm>
            <a:off x="11033760" y="6537960"/>
            <a:ext cx="54864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1C01CA8E-96EC-BF4C-8670-A88A64B60ACB}" type="slidenum">
              <a:rPr lang="en-US" altLang="en-US" sz="1400" b="0" u="none"/>
              <a:pPr>
                <a:spcBef>
                  <a:spcPct val="0"/>
                </a:spcBef>
                <a:buFontTx/>
                <a:buNone/>
              </a:pPr>
              <a:t>15</a:t>
            </a:fld>
            <a:endParaRPr lang="en-US" altLang="en-US" sz="1400" b="0" u="none" dirty="0"/>
          </a:p>
        </p:txBody>
      </p:sp>
      <p:sp>
        <p:nvSpPr>
          <p:cNvPr id="80899" name="Rectangle 2"/>
          <p:cNvSpPr>
            <a:spLocks noGrp="1" noChangeArrowheads="1"/>
          </p:cNvSpPr>
          <p:nvPr>
            <p:ph type="title"/>
          </p:nvPr>
        </p:nvSpPr>
        <p:spPr>
          <a:xfrm>
            <a:off x="164123" y="152400"/>
            <a:ext cx="8347154" cy="685800"/>
          </a:xfrm>
        </p:spPr>
        <p:txBody>
          <a:bodyPr>
            <a:normAutofit fontScale="90000"/>
          </a:bodyPr>
          <a:lstStyle/>
          <a:p>
            <a:r>
              <a:rPr lang="en-US" altLang="en-US" b="1" u="sng" dirty="0">
                <a:solidFill>
                  <a:srgbClr val="663300"/>
                </a:solidFill>
              </a:rPr>
              <a:t>Compassion For All (2:5-9)</a:t>
            </a:r>
          </a:p>
        </p:txBody>
      </p:sp>
      <p:sp>
        <p:nvSpPr>
          <p:cNvPr id="10243" name="Rectangle 3"/>
          <p:cNvSpPr>
            <a:spLocks noGrp="1" noChangeArrowheads="1"/>
          </p:cNvSpPr>
          <p:nvPr>
            <p:ph type="body" idx="1"/>
          </p:nvPr>
        </p:nvSpPr>
        <p:spPr>
          <a:xfrm>
            <a:off x="615499" y="1125415"/>
            <a:ext cx="8132261" cy="5580185"/>
          </a:xfrm>
        </p:spPr>
        <p:txBody>
          <a:bodyPr>
            <a:normAutofit/>
          </a:bodyPr>
          <a:lstStyle/>
          <a:p>
            <a:pPr>
              <a:lnSpc>
                <a:spcPct val="95000"/>
              </a:lnSpc>
              <a:spcBef>
                <a:spcPct val="10000"/>
              </a:spcBef>
            </a:pPr>
            <a:r>
              <a:rPr lang="en-US" altLang="en-US" b="1" dirty="0">
                <a:highlight>
                  <a:srgbClr val="FFFFCC"/>
                </a:highlight>
              </a:rPr>
              <a:t>Why Should We Accept The Poor (5)?</a:t>
            </a:r>
          </a:p>
          <a:p>
            <a:pPr lvl="1">
              <a:lnSpc>
                <a:spcPct val="95000"/>
              </a:lnSpc>
              <a:spcBef>
                <a:spcPct val="10000"/>
              </a:spcBef>
            </a:pPr>
            <a:r>
              <a:rPr lang="en-US" altLang="en-US" b="1" dirty="0"/>
              <a:t>God Has Chosen The Poor </a:t>
            </a:r>
            <a:r>
              <a:rPr lang="en-US" altLang="en-US" sz="2000" b="0" i="1" dirty="0"/>
              <a:t>– to pick out, select for oneself</a:t>
            </a:r>
          </a:p>
          <a:p>
            <a:pPr lvl="1">
              <a:lnSpc>
                <a:spcPct val="95000"/>
              </a:lnSpc>
              <a:spcBef>
                <a:spcPct val="10000"/>
              </a:spcBef>
            </a:pPr>
            <a:r>
              <a:rPr lang="en-US" altLang="en-US" b="1" dirty="0"/>
              <a:t>The Poor Are Rich In The Faith</a:t>
            </a:r>
          </a:p>
          <a:p>
            <a:pPr lvl="1">
              <a:lnSpc>
                <a:spcPct val="95000"/>
              </a:lnSpc>
              <a:spcBef>
                <a:spcPct val="10000"/>
              </a:spcBef>
            </a:pPr>
            <a:r>
              <a:rPr lang="en-US" altLang="en-US" b="1" dirty="0"/>
              <a:t>The Poor Are Heirs Of The Kingdom -Love Him</a:t>
            </a:r>
          </a:p>
          <a:p>
            <a:pPr>
              <a:lnSpc>
                <a:spcPct val="95000"/>
              </a:lnSpc>
              <a:spcBef>
                <a:spcPct val="10000"/>
              </a:spcBef>
            </a:pPr>
            <a:r>
              <a:rPr lang="en-US" altLang="en-US" b="1" dirty="0">
                <a:highlight>
                  <a:srgbClr val="FFFFCC"/>
                </a:highlight>
              </a:rPr>
              <a:t>Spiritual Poverty Is Needed (5)</a:t>
            </a:r>
            <a:r>
              <a:rPr lang="en-US" altLang="en-US" b="1" dirty="0"/>
              <a:t> </a:t>
            </a:r>
            <a:r>
              <a:rPr lang="en-US" altLang="en-US" sz="2000" b="0" i="1" dirty="0">
                <a:solidFill>
                  <a:schemeClr val="tx1"/>
                </a:solidFill>
              </a:rPr>
              <a:t>Matt 5.3; John 15.5</a:t>
            </a:r>
          </a:p>
          <a:p>
            <a:pPr lvl="1">
              <a:lnSpc>
                <a:spcPct val="95000"/>
              </a:lnSpc>
              <a:spcBef>
                <a:spcPct val="10000"/>
              </a:spcBef>
            </a:pPr>
            <a:r>
              <a:rPr lang="en-US" altLang="en-US" sz="2640" dirty="0"/>
              <a:t>Desperate, Dependent, In Want, Humble, Helpless, </a:t>
            </a:r>
            <a:br>
              <a:rPr lang="en-US" altLang="en-US" sz="2640" dirty="0"/>
            </a:br>
            <a:r>
              <a:rPr lang="en-US" altLang="en-US" sz="2640" dirty="0"/>
              <a:t>In Need, Dying, </a:t>
            </a:r>
            <a:r>
              <a:rPr lang="en-US" altLang="en-US" sz="2640" b="1" dirty="0"/>
              <a:t>In Need Of Someone to Save Them</a:t>
            </a:r>
          </a:p>
          <a:p>
            <a:pPr>
              <a:lnSpc>
                <a:spcPct val="95000"/>
              </a:lnSpc>
              <a:spcBef>
                <a:spcPct val="10000"/>
              </a:spcBef>
            </a:pPr>
            <a:r>
              <a:rPr lang="en-US" altLang="en-US" b="1" dirty="0">
                <a:highlight>
                  <a:srgbClr val="FFFFCC"/>
                </a:highlight>
              </a:rPr>
              <a:t>Your Reasoning Is Clouded! (6-7)</a:t>
            </a:r>
          </a:p>
          <a:p>
            <a:pPr lvl="1">
              <a:lnSpc>
                <a:spcPct val="95000"/>
              </a:lnSpc>
              <a:spcBef>
                <a:spcPct val="10000"/>
              </a:spcBef>
            </a:pPr>
            <a:r>
              <a:rPr lang="en-US" altLang="en-US" sz="2880" dirty="0"/>
              <a:t>The Rich Oppress You - Yet You Honor Them!</a:t>
            </a:r>
          </a:p>
          <a:p>
            <a:pPr lvl="1">
              <a:lnSpc>
                <a:spcPct val="95000"/>
              </a:lnSpc>
              <a:spcBef>
                <a:spcPct val="10000"/>
              </a:spcBef>
            </a:pPr>
            <a:r>
              <a:rPr lang="en-US" altLang="en-US" sz="2880" dirty="0"/>
              <a:t>The Rich Blaspheme That Nobel Name…</a:t>
            </a:r>
          </a:p>
          <a:p>
            <a:pPr lvl="1">
              <a:lnSpc>
                <a:spcPct val="95000"/>
              </a:lnSpc>
              <a:spcBef>
                <a:spcPct val="10000"/>
              </a:spcBef>
            </a:pPr>
            <a:r>
              <a:rPr lang="en-US" altLang="en-US" sz="2880" dirty="0"/>
              <a:t>But You! Dishonor – </a:t>
            </a:r>
            <a:r>
              <a:rPr lang="en-US" altLang="en-US" b="0" i="1" dirty="0"/>
              <a:t>to treat shamefully, to insult</a:t>
            </a:r>
          </a:p>
          <a:p>
            <a:pPr>
              <a:lnSpc>
                <a:spcPct val="95000"/>
              </a:lnSpc>
              <a:spcBef>
                <a:spcPct val="10000"/>
              </a:spcBef>
            </a:pPr>
            <a:r>
              <a:rPr lang="en-US" altLang="en-US" b="1" dirty="0">
                <a:highlight>
                  <a:srgbClr val="FFFFCC"/>
                </a:highlight>
              </a:rPr>
              <a:t>Fulfill The Royal Law - ALL OF IT!! (8-9)</a:t>
            </a:r>
          </a:p>
          <a:p>
            <a:pPr lvl="1">
              <a:lnSpc>
                <a:spcPct val="95000"/>
              </a:lnSpc>
              <a:spcBef>
                <a:spcPct val="10000"/>
              </a:spcBef>
            </a:pPr>
            <a:r>
              <a:rPr lang="en-US" altLang="en-US" i="1" dirty="0"/>
              <a:t>John 15.10-13 – love one another as I have loved you.</a:t>
            </a:r>
          </a:p>
        </p:txBody>
      </p:sp>
      <p:sp>
        <p:nvSpPr>
          <p:cNvPr id="6" name="TextBox 5"/>
          <p:cNvSpPr txBox="1"/>
          <p:nvPr/>
        </p:nvSpPr>
        <p:spPr>
          <a:xfrm>
            <a:off x="8634655" y="137160"/>
            <a:ext cx="3393222" cy="6400800"/>
          </a:xfrm>
          <a:prstGeom prst="rect">
            <a:avLst/>
          </a:prstGeom>
          <a:solidFill>
            <a:srgbClr val="FFFFFF"/>
          </a:solidFill>
          <a:ln>
            <a:solidFill>
              <a:srgbClr val="663300"/>
            </a:solidFill>
          </a:ln>
        </p:spPr>
        <p:txBody>
          <a:bodyPr wrap="square" rtlCol="0">
            <a:normAutofit lnSpcReduction="10000"/>
          </a:bodyPr>
          <a:lstStyle/>
          <a:p>
            <a:r>
              <a:rPr lang="en-US" sz="1920" b="1" i="1" dirty="0"/>
              <a:t>(James 2:5-9 [5] </a:t>
            </a:r>
            <a:r>
              <a:rPr lang="en-US" sz="2000" b="1" i="1" dirty="0">
                <a:solidFill>
                  <a:srgbClr val="C00000"/>
                </a:solidFill>
              </a:rPr>
              <a:t>Listen</a:t>
            </a:r>
            <a:r>
              <a:rPr lang="en-US" sz="1920" b="1" i="1" dirty="0"/>
              <a:t>, my beloved brothers, has not God </a:t>
            </a:r>
            <a:r>
              <a:rPr lang="en-US" sz="1920" b="1" i="1" u="sng" dirty="0"/>
              <a:t>chosen</a:t>
            </a:r>
            <a:r>
              <a:rPr lang="en-US" sz="1920" b="1" i="1" dirty="0"/>
              <a:t> those who are </a:t>
            </a:r>
            <a:r>
              <a:rPr lang="en-US" sz="1920" b="1" i="1" u="sng" dirty="0"/>
              <a:t>poor</a:t>
            </a:r>
            <a:r>
              <a:rPr lang="en-US" sz="1920" b="1" i="1" dirty="0"/>
              <a:t> in the world to be rich in faith and heirs of the kingdom, which he has promised </a:t>
            </a:r>
            <a:r>
              <a:rPr lang="en-US" sz="1920" b="1" i="1" u="sng" dirty="0"/>
              <a:t>to those who love him</a:t>
            </a:r>
            <a:r>
              <a:rPr lang="en-US" sz="1920" b="1" i="1" dirty="0"/>
              <a:t>? [6] </a:t>
            </a:r>
            <a:r>
              <a:rPr lang="en-US" sz="1920" b="1" i="1" dirty="0">
                <a:solidFill>
                  <a:srgbClr val="C00000"/>
                </a:solidFill>
              </a:rPr>
              <a:t>But you </a:t>
            </a:r>
            <a:r>
              <a:rPr lang="en-US" sz="1920" b="1" i="1" dirty="0"/>
              <a:t>have </a:t>
            </a:r>
            <a:r>
              <a:rPr lang="en-US" sz="1920" b="1" i="1" u="sng" dirty="0"/>
              <a:t>dishonored</a:t>
            </a:r>
            <a:r>
              <a:rPr lang="en-US" sz="1920" b="1" i="1" dirty="0"/>
              <a:t> the poor man. Are not the rich the ones who </a:t>
            </a:r>
            <a:r>
              <a:rPr lang="en-US" sz="1920" b="1" i="1" u="sng" dirty="0"/>
              <a:t>oppress</a:t>
            </a:r>
            <a:r>
              <a:rPr lang="en-US" sz="1920" b="1" i="1" dirty="0"/>
              <a:t> you, and the ones who drag you into court? [7] Are they not the ones who blaspheme the </a:t>
            </a:r>
            <a:r>
              <a:rPr lang="en-US" sz="1920" b="1" i="1" u="sng" dirty="0"/>
              <a:t>honorable</a:t>
            </a:r>
            <a:r>
              <a:rPr lang="en-US" sz="1920" b="1" i="1" dirty="0"/>
              <a:t> </a:t>
            </a:r>
            <a:r>
              <a:rPr lang="en-US" sz="1920" b="1" i="1" u="sng" dirty="0"/>
              <a:t>name</a:t>
            </a:r>
            <a:r>
              <a:rPr lang="en-US" sz="1920" b="1" i="1" dirty="0"/>
              <a:t> by which you were called?</a:t>
            </a:r>
          </a:p>
          <a:p>
            <a:r>
              <a:rPr lang="en-US" sz="1920" b="1" i="1" dirty="0"/>
              <a:t>[8] If you really fulfill </a:t>
            </a:r>
            <a:r>
              <a:rPr lang="en-US" sz="1920" b="1" i="1" u="sng" dirty="0"/>
              <a:t>the royal law</a:t>
            </a:r>
            <a:r>
              <a:rPr lang="en-US" sz="1920" b="1" i="1" dirty="0"/>
              <a:t> according to the Scripture, “You shall love your neighbor as yourself,” you are doing well. [9] But if you show </a:t>
            </a:r>
            <a:r>
              <a:rPr lang="en-US" sz="1920" b="1" i="1" u="sng" dirty="0"/>
              <a:t>partiality</a:t>
            </a:r>
            <a:r>
              <a:rPr lang="en-US" sz="1920" b="1" i="1" dirty="0"/>
              <a:t>, you are committing sin and are convicted by the law as transgressors.</a:t>
            </a:r>
            <a:endParaRPr lang="en-US" sz="1200" b="1"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2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24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24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24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024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02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oter Placeholder 3"/>
          <p:cNvSpPr>
            <a:spLocks noGrp="1"/>
          </p:cNvSpPr>
          <p:nvPr>
            <p:ph type="ftr" sz="quarter" idx="10"/>
          </p:nvPr>
        </p:nvSpPr>
        <p:spPr>
          <a:xfrm>
            <a:off x="0" y="6468894"/>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dirty="0">
                <a:solidFill>
                  <a:srgbClr val="FFFFCC"/>
                </a:solidFill>
              </a:rPr>
              <a:t>James 2:1-13</a:t>
            </a:r>
          </a:p>
        </p:txBody>
      </p:sp>
      <p:sp>
        <p:nvSpPr>
          <p:cNvPr id="82946" name="Slide Number Placeholder 4"/>
          <p:cNvSpPr>
            <a:spLocks noGrp="1"/>
          </p:cNvSpPr>
          <p:nvPr>
            <p:ph type="sldNum" sz="quarter" idx="11"/>
          </p:nvPr>
        </p:nvSpPr>
        <p:spPr>
          <a:xfrm>
            <a:off x="8053754" y="6370637"/>
            <a:ext cx="41148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lgn="r">
              <a:spcBef>
                <a:spcPct val="0"/>
              </a:spcBef>
              <a:buFontTx/>
              <a:buNone/>
            </a:pPr>
            <a:fld id="{8476E5F3-2EBF-504E-B48D-6EE81BB10BC6}" type="slidenum">
              <a:rPr lang="en-US" altLang="en-US" sz="1400" b="0" u="none">
                <a:solidFill>
                  <a:srgbClr val="FFFFCC"/>
                </a:solidFill>
              </a:rPr>
              <a:pPr algn="r">
                <a:spcBef>
                  <a:spcPct val="0"/>
                </a:spcBef>
                <a:buFontTx/>
                <a:buNone/>
              </a:pPr>
              <a:t>16</a:t>
            </a:fld>
            <a:endParaRPr lang="en-US" altLang="en-US" sz="1400" b="0" u="none" dirty="0">
              <a:solidFill>
                <a:srgbClr val="FFFFCC"/>
              </a:solidFill>
            </a:endParaRPr>
          </a:p>
        </p:txBody>
      </p:sp>
      <p:sp>
        <p:nvSpPr>
          <p:cNvPr id="82947" name="Rectangle 2"/>
          <p:cNvSpPr>
            <a:spLocks noGrp="1" noChangeArrowheads="1"/>
          </p:cNvSpPr>
          <p:nvPr>
            <p:ph type="title"/>
          </p:nvPr>
        </p:nvSpPr>
        <p:spPr>
          <a:xfrm>
            <a:off x="0" y="312615"/>
            <a:ext cx="12168553" cy="685800"/>
          </a:xfrm>
        </p:spPr>
        <p:txBody>
          <a:bodyPr>
            <a:noAutofit/>
          </a:bodyPr>
          <a:lstStyle/>
          <a:p>
            <a:pPr algn="ctr"/>
            <a:r>
              <a:rPr lang="en-US" altLang="en-US" sz="5400" b="1" u="sng" dirty="0">
                <a:solidFill>
                  <a:srgbClr val="663300"/>
                </a:solidFill>
              </a:rPr>
              <a:t>Royal Law (2: 8-9)</a:t>
            </a:r>
          </a:p>
        </p:txBody>
      </p:sp>
      <p:sp>
        <p:nvSpPr>
          <p:cNvPr id="12291" name="Rectangle 3"/>
          <p:cNvSpPr>
            <a:spLocks noGrp="1" noChangeArrowheads="1"/>
          </p:cNvSpPr>
          <p:nvPr>
            <p:ph type="body" idx="1"/>
          </p:nvPr>
        </p:nvSpPr>
        <p:spPr>
          <a:xfrm>
            <a:off x="132861" y="1142895"/>
            <a:ext cx="12035691" cy="5402489"/>
          </a:xfrm>
        </p:spPr>
        <p:txBody>
          <a:bodyPr>
            <a:normAutofit lnSpcReduction="10000"/>
          </a:bodyPr>
          <a:lstStyle/>
          <a:p>
            <a:pPr>
              <a:lnSpc>
                <a:spcPct val="75000"/>
              </a:lnSpc>
              <a:spcBef>
                <a:spcPct val="45000"/>
              </a:spcBef>
              <a:defRPr/>
            </a:pPr>
            <a:r>
              <a:rPr lang="en-US" b="1" u="none" dirty="0">
                <a:highlight>
                  <a:srgbClr val="FFFFCC"/>
                </a:highlight>
              </a:rPr>
              <a:t>It is the Law of the Kingdom of Christ</a:t>
            </a:r>
            <a:endParaRPr lang="en-US" b="1" u="none" dirty="0"/>
          </a:p>
          <a:p>
            <a:pPr>
              <a:lnSpc>
                <a:spcPct val="75000"/>
              </a:lnSpc>
              <a:spcBef>
                <a:spcPct val="45000"/>
              </a:spcBef>
              <a:defRPr/>
            </a:pPr>
            <a:r>
              <a:rPr lang="en-US" b="1" u="none" dirty="0">
                <a:highlight>
                  <a:srgbClr val="FFFFCC"/>
                </a:highlight>
              </a:rPr>
              <a:t>It Originated From The King of Kings.</a:t>
            </a:r>
          </a:p>
          <a:p>
            <a:pPr lvl="1">
              <a:lnSpc>
                <a:spcPct val="75000"/>
              </a:lnSpc>
              <a:spcBef>
                <a:spcPct val="45000"/>
              </a:spcBef>
              <a:defRPr/>
            </a:pPr>
            <a:r>
              <a:rPr lang="en-US" i="1" dirty="0"/>
              <a:t>Lev 19:18 – You shall love your neighbor as yourself</a:t>
            </a:r>
          </a:p>
          <a:p>
            <a:pPr lvl="1">
              <a:lnSpc>
                <a:spcPct val="75000"/>
              </a:lnSpc>
              <a:spcBef>
                <a:spcPct val="45000"/>
              </a:spcBef>
              <a:defRPr/>
            </a:pPr>
            <a:r>
              <a:rPr lang="en-US" i="1" dirty="0"/>
              <a:t>Luke 10:27-28 – The two greatest commands (Love God, Love Your Neighbor)</a:t>
            </a:r>
          </a:p>
          <a:p>
            <a:pPr>
              <a:spcBef>
                <a:spcPct val="40000"/>
              </a:spcBef>
              <a:defRPr/>
            </a:pPr>
            <a:r>
              <a:rPr lang="en-US" b="1" u="none" dirty="0">
                <a:highlight>
                  <a:srgbClr val="FFFFCC"/>
                </a:highlight>
              </a:rPr>
              <a:t>It Stands Above All Other Laws Regarding Our Relationships With Each Other.</a:t>
            </a:r>
          </a:p>
          <a:p>
            <a:pPr lvl="1">
              <a:lnSpc>
                <a:spcPct val="75000"/>
              </a:lnSpc>
              <a:spcBef>
                <a:spcPct val="40000"/>
              </a:spcBef>
              <a:defRPr/>
            </a:pPr>
            <a:r>
              <a:rPr lang="en-US" i="1" dirty="0"/>
              <a:t>John 15:10-13 – Love one another just as I have loved you</a:t>
            </a:r>
          </a:p>
          <a:p>
            <a:pPr lvl="1">
              <a:lnSpc>
                <a:spcPct val="75000"/>
              </a:lnSpc>
              <a:spcBef>
                <a:spcPct val="40000"/>
              </a:spcBef>
              <a:defRPr/>
            </a:pPr>
            <a:r>
              <a:rPr lang="en-US" i="1" dirty="0"/>
              <a:t>Gal 5:14 – the whole law is fulfilled in this one statement – you shall love your neighbor as yourself.</a:t>
            </a:r>
          </a:p>
          <a:p>
            <a:pPr>
              <a:spcBef>
                <a:spcPct val="60000"/>
              </a:spcBef>
              <a:defRPr/>
            </a:pPr>
            <a:r>
              <a:rPr lang="en-US" b="1" u="none" dirty="0">
                <a:highlight>
                  <a:srgbClr val="FFFFCC"/>
                </a:highlight>
              </a:rPr>
              <a:t>It Indicates The Supreme Position It Should Have In Our Hearts.</a:t>
            </a:r>
          </a:p>
          <a:p>
            <a:pPr>
              <a:spcBef>
                <a:spcPct val="60000"/>
              </a:spcBef>
              <a:defRPr/>
            </a:pPr>
            <a:r>
              <a:rPr lang="en-US" b="1" u="none" dirty="0">
                <a:highlight>
                  <a:srgbClr val="FFFFCC"/>
                </a:highlight>
              </a:rPr>
              <a:t>It Must Be Obeyed.</a:t>
            </a:r>
            <a:r>
              <a:rPr lang="en-US" b="1" i="1" u="none" dirty="0"/>
              <a:t> “If you show partiality – You Sin!”</a:t>
            </a:r>
          </a:p>
          <a:p>
            <a:pPr lvl="1">
              <a:spcBef>
                <a:spcPct val="60000"/>
              </a:spcBef>
              <a:defRPr/>
            </a:pPr>
            <a:r>
              <a:rPr lang="en-US" b="1" i="1" dirty="0"/>
              <a:t>James Says – You Cannot be a Faithful Follower of Christ, and Not Love</a:t>
            </a:r>
            <a:br>
              <a:rPr lang="en-US" b="1" i="1" dirty="0"/>
            </a:br>
            <a:r>
              <a:rPr lang="en-US" b="1" i="1" dirty="0"/>
              <a:t>Those Whom Christ Loves</a:t>
            </a:r>
            <a:endParaRPr lang="en-US" b="1" i="1"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calcmode="lin" valueType="num">
                                      <p:cBhvr additive="base">
                                        <p:cTn id="17"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 calcmode="lin" valueType="num">
                                      <p:cBhvr additive="base">
                                        <p:cTn id="21"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 calcmode="lin" valueType="num">
                                      <p:cBhvr additive="base">
                                        <p:cTn id="27"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29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 calcmode="lin" valueType="num">
                                      <p:cBhvr additive="base">
                                        <p:cTn id="31"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291">
                                            <p:txEl>
                                              <p:pRg st="6" end="6"/>
                                            </p:txEl>
                                          </p:spTgt>
                                        </p:tgtEl>
                                        <p:attrNameLst>
                                          <p:attrName>style.visibility</p:attrName>
                                        </p:attrNameLst>
                                      </p:cBhvr>
                                      <p:to>
                                        <p:strVal val="visible"/>
                                      </p:to>
                                    </p:set>
                                    <p:anim calcmode="lin" valueType="num">
                                      <p:cBhvr additive="base">
                                        <p:cTn id="35"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291">
                                            <p:txEl>
                                              <p:pRg st="7" end="7"/>
                                            </p:txEl>
                                          </p:spTgt>
                                        </p:tgtEl>
                                        <p:attrNameLst>
                                          <p:attrName>style.visibility</p:attrName>
                                        </p:attrNameLst>
                                      </p:cBhvr>
                                      <p:to>
                                        <p:strVal val="visible"/>
                                      </p:to>
                                    </p:set>
                                    <p:anim calcmode="lin" valueType="num">
                                      <p:cBhvr additive="base">
                                        <p:cTn id="41"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291">
                                            <p:txEl>
                                              <p:pRg st="8" end="8"/>
                                            </p:txEl>
                                          </p:spTgt>
                                        </p:tgtEl>
                                        <p:attrNameLst>
                                          <p:attrName>style.visibility</p:attrName>
                                        </p:attrNameLst>
                                      </p:cBhvr>
                                      <p:to>
                                        <p:strVal val="visible"/>
                                      </p:to>
                                    </p:set>
                                    <p:anim calcmode="lin" valueType="num">
                                      <p:cBhvr additive="base">
                                        <p:cTn id="47" dur="5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291">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291">
                                            <p:txEl>
                                              <p:pRg st="9" end="9"/>
                                            </p:txEl>
                                          </p:spTgt>
                                        </p:tgtEl>
                                        <p:attrNameLst>
                                          <p:attrName>style.visibility</p:attrName>
                                        </p:attrNameLst>
                                      </p:cBhvr>
                                      <p:to>
                                        <p:strVal val="visible"/>
                                      </p:to>
                                    </p:set>
                                    <p:anim calcmode="lin" valueType="num">
                                      <p:cBhvr additive="base">
                                        <p:cTn id="51" dur="5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29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a:t>James 2:1-13</a:t>
            </a:r>
          </a:p>
        </p:txBody>
      </p:sp>
      <p:sp>
        <p:nvSpPr>
          <p:cNvPr id="849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67FCAC01-83B6-9D40-A8F7-D238832D4DC8}" type="slidenum">
              <a:rPr lang="en-US" altLang="en-US" sz="1400" b="0" u="none"/>
              <a:pPr>
                <a:spcBef>
                  <a:spcPct val="0"/>
                </a:spcBef>
                <a:buFontTx/>
                <a:buNone/>
              </a:pPr>
              <a:t>17</a:t>
            </a:fld>
            <a:endParaRPr lang="en-US" altLang="en-US" sz="1400" b="0" u="none"/>
          </a:p>
        </p:txBody>
      </p:sp>
      <p:sp>
        <p:nvSpPr>
          <p:cNvPr id="84995" name="Rectangle 2"/>
          <p:cNvSpPr>
            <a:spLocks noGrp="1" noChangeArrowheads="1"/>
          </p:cNvSpPr>
          <p:nvPr>
            <p:ph type="title"/>
          </p:nvPr>
        </p:nvSpPr>
        <p:spPr>
          <a:xfrm>
            <a:off x="54707" y="381000"/>
            <a:ext cx="12023323" cy="685800"/>
          </a:xfrm>
        </p:spPr>
        <p:txBody>
          <a:bodyPr>
            <a:noAutofit/>
          </a:bodyPr>
          <a:lstStyle/>
          <a:p>
            <a:pPr algn="r"/>
            <a:r>
              <a:rPr lang="en-US" altLang="en-US" sz="5400" b="1" u="sng" dirty="0">
                <a:solidFill>
                  <a:srgbClr val="663300"/>
                </a:solidFill>
              </a:rPr>
              <a:t>Showing Partiality (9)</a:t>
            </a:r>
          </a:p>
        </p:txBody>
      </p:sp>
      <p:sp>
        <p:nvSpPr>
          <p:cNvPr id="84996" name="Rectangle 3"/>
          <p:cNvSpPr>
            <a:spLocks noGrp="1" noChangeArrowheads="1"/>
          </p:cNvSpPr>
          <p:nvPr>
            <p:ph type="body" idx="1"/>
          </p:nvPr>
        </p:nvSpPr>
        <p:spPr>
          <a:xfrm>
            <a:off x="2209800" y="1371600"/>
            <a:ext cx="8153400" cy="4724400"/>
          </a:xfrm>
        </p:spPr>
        <p:txBody>
          <a:bodyPr/>
          <a:lstStyle/>
          <a:p>
            <a:r>
              <a:rPr lang="en-US" altLang="en-US" u="none"/>
              <a:t>Inconsistent (6-7)</a:t>
            </a:r>
          </a:p>
          <a:p>
            <a:r>
              <a:rPr lang="en-US" altLang="en-US" u="none"/>
              <a:t>Comes From Evil Thinking (4)</a:t>
            </a:r>
          </a:p>
          <a:p>
            <a:r>
              <a:rPr lang="en-US" altLang="en-US" u="none"/>
              <a:t>Contrary to Scheme of Redemption (5)</a:t>
            </a:r>
          </a:p>
          <a:p>
            <a:r>
              <a:rPr lang="en-US" altLang="en-US" u="none"/>
              <a:t>Dishonors Those That God Has Chosen (5)</a:t>
            </a:r>
          </a:p>
          <a:p>
            <a:r>
              <a:rPr lang="en-US" altLang="en-US" u="none"/>
              <a:t>Violates the Law of Love (Royal Law) (8-9)</a:t>
            </a:r>
          </a:p>
          <a:p>
            <a:r>
              <a:rPr lang="en-US" altLang="en-US" u="none"/>
              <a:t>With-holds Mercy (13)</a:t>
            </a:r>
          </a:p>
          <a:p>
            <a:r>
              <a:rPr lang="en-US" altLang="en-US" u="none"/>
              <a:t>Hypocritical / Partiality (4)</a:t>
            </a:r>
          </a:p>
          <a:p>
            <a:r>
              <a:rPr lang="en-US" altLang="en-US"/>
              <a:t>IT IS SIN!! (9)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a:t>James 2:1-13</a:t>
            </a:r>
          </a:p>
        </p:txBody>
      </p:sp>
      <p:sp>
        <p:nvSpPr>
          <p:cNvPr id="870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764EF598-64D5-D647-B75E-5CFA8BF81098}" type="slidenum">
              <a:rPr lang="en-US" altLang="en-US" sz="1400" b="0" u="none"/>
              <a:pPr>
                <a:spcBef>
                  <a:spcPct val="0"/>
                </a:spcBef>
                <a:buFontTx/>
                <a:buNone/>
              </a:pPr>
              <a:t>18</a:t>
            </a:fld>
            <a:endParaRPr lang="en-US" altLang="en-US" sz="1400" b="0" u="none"/>
          </a:p>
        </p:txBody>
      </p:sp>
      <p:sp>
        <p:nvSpPr>
          <p:cNvPr id="87043" name="Rectangle 2"/>
          <p:cNvSpPr>
            <a:spLocks noGrp="1" noChangeArrowheads="1"/>
          </p:cNvSpPr>
          <p:nvPr>
            <p:ph type="title"/>
          </p:nvPr>
        </p:nvSpPr>
        <p:spPr>
          <a:xfrm>
            <a:off x="701040" y="0"/>
            <a:ext cx="11306346" cy="838200"/>
          </a:xfrm>
        </p:spPr>
        <p:txBody>
          <a:bodyPr>
            <a:normAutofit/>
          </a:bodyPr>
          <a:lstStyle/>
          <a:p>
            <a:pPr algn="r"/>
            <a:r>
              <a:rPr lang="en-US" altLang="en-US" sz="5400" b="1" u="sng" dirty="0">
                <a:solidFill>
                  <a:srgbClr val="663300"/>
                </a:solidFill>
              </a:rPr>
              <a:t>Consistency In All (2:10-13)</a:t>
            </a:r>
          </a:p>
        </p:txBody>
      </p:sp>
      <p:sp>
        <p:nvSpPr>
          <p:cNvPr id="11267" name="Rectangle 3"/>
          <p:cNvSpPr>
            <a:spLocks noGrp="1" noChangeArrowheads="1"/>
          </p:cNvSpPr>
          <p:nvPr>
            <p:ph type="body" idx="1"/>
          </p:nvPr>
        </p:nvSpPr>
        <p:spPr>
          <a:xfrm>
            <a:off x="64655" y="1066800"/>
            <a:ext cx="9917545" cy="5638800"/>
          </a:xfrm>
        </p:spPr>
        <p:txBody>
          <a:bodyPr/>
          <a:lstStyle/>
          <a:p>
            <a:pPr>
              <a:lnSpc>
                <a:spcPct val="90000"/>
              </a:lnSpc>
              <a:spcBef>
                <a:spcPct val="10000"/>
              </a:spcBef>
            </a:pPr>
            <a:r>
              <a:rPr lang="en-US" altLang="en-US" b="1" dirty="0">
                <a:highlight>
                  <a:srgbClr val="FFFFCC"/>
                </a:highlight>
              </a:rPr>
              <a:t>Must Keep The Whole Law (10-11)</a:t>
            </a:r>
          </a:p>
          <a:p>
            <a:pPr lvl="1">
              <a:lnSpc>
                <a:spcPct val="90000"/>
              </a:lnSpc>
              <a:spcBef>
                <a:spcPct val="10000"/>
              </a:spcBef>
            </a:pPr>
            <a:r>
              <a:rPr lang="en-US" altLang="en-US" dirty="0"/>
              <a:t>Most do not view this as a serious sin</a:t>
            </a:r>
          </a:p>
          <a:p>
            <a:pPr lvl="1">
              <a:lnSpc>
                <a:spcPct val="90000"/>
              </a:lnSpc>
              <a:spcBef>
                <a:spcPct val="10000"/>
              </a:spcBef>
            </a:pPr>
            <a:r>
              <a:rPr lang="en-US" altLang="en-US" dirty="0"/>
              <a:t>They Kept Half The Law (They Loved the Rich)</a:t>
            </a:r>
          </a:p>
          <a:p>
            <a:pPr>
              <a:lnSpc>
                <a:spcPct val="90000"/>
              </a:lnSpc>
              <a:spcBef>
                <a:spcPct val="10000"/>
              </a:spcBef>
            </a:pPr>
            <a:r>
              <a:rPr lang="en-US" altLang="en-US" b="1" dirty="0">
                <a:highlight>
                  <a:srgbClr val="FFFFCC"/>
                </a:highlight>
              </a:rPr>
              <a:t>“So Speak And So Do…” (12)</a:t>
            </a:r>
          </a:p>
          <a:p>
            <a:pPr lvl="1">
              <a:lnSpc>
                <a:spcPct val="90000"/>
              </a:lnSpc>
              <a:spcBef>
                <a:spcPct val="10000"/>
              </a:spcBef>
            </a:pPr>
            <a:r>
              <a:rPr lang="en-US" altLang="en-US" dirty="0"/>
              <a:t>“You are a Christian - </a:t>
            </a:r>
            <a:r>
              <a:rPr lang="en-US" altLang="en-US" b="1" dirty="0"/>
              <a:t>Act Like One</a:t>
            </a:r>
            <a:r>
              <a:rPr lang="en-US" altLang="en-US" dirty="0"/>
              <a:t>!”</a:t>
            </a:r>
          </a:p>
          <a:p>
            <a:pPr lvl="1">
              <a:lnSpc>
                <a:spcPct val="90000"/>
              </a:lnSpc>
              <a:spcBef>
                <a:spcPct val="10000"/>
              </a:spcBef>
            </a:pPr>
            <a:r>
              <a:rPr lang="en-US" altLang="en-US" b="1" dirty="0"/>
              <a:t>SPEAK </a:t>
            </a:r>
            <a:r>
              <a:rPr lang="en-US" altLang="en-US" dirty="0"/>
              <a:t>– Sounds &amp; Thoughts Filled with Love</a:t>
            </a:r>
          </a:p>
          <a:p>
            <a:pPr lvl="1">
              <a:lnSpc>
                <a:spcPct val="90000"/>
              </a:lnSpc>
              <a:spcBef>
                <a:spcPct val="10000"/>
              </a:spcBef>
            </a:pPr>
            <a:r>
              <a:rPr lang="en-US" altLang="en-US" b="1" dirty="0"/>
              <a:t>DO</a:t>
            </a:r>
            <a:r>
              <a:rPr lang="en-US" altLang="en-US" dirty="0"/>
              <a:t> –(Poem) Bring Comfort, Charm and Harmony</a:t>
            </a:r>
          </a:p>
          <a:p>
            <a:pPr>
              <a:lnSpc>
                <a:spcPct val="90000"/>
              </a:lnSpc>
              <a:spcBef>
                <a:spcPct val="10000"/>
              </a:spcBef>
            </a:pPr>
            <a:r>
              <a:rPr lang="en-US" altLang="en-US" b="1" dirty="0">
                <a:highlight>
                  <a:srgbClr val="FFFFCC"/>
                </a:highlight>
              </a:rPr>
              <a:t>Judged By The Law Of Liberty (12)</a:t>
            </a:r>
          </a:p>
          <a:p>
            <a:pPr lvl="1">
              <a:lnSpc>
                <a:spcPct val="90000"/>
              </a:lnSpc>
              <a:spcBef>
                <a:spcPct val="10000"/>
              </a:spcBef>
            </a:pPr>
            <a:r>
              <a:rPr lang="en-US" altLang="en-US" dirty="0"/>
              <a:t>We Are Saved By Grace (Liberty)</a:t>
            </a:r>
          </a:p>
          <a:p>
            <a:pPr lvl="1">
              <a:lnSpc>
                <a:spcPct val="90000"/>
              </a:lnSpc>
              <a:spcBef>
                <a:spcPct val="10000"/>
              </a:spcBef>
            </a:pPr>
            <a:r>
              <a:rPr lang="en-US" altLang="en-US" dirty="0"/>
              <a:t>We Still Have Responsibilities (Law)</a:t>
            </a:r>
          </a:p>
          <a:p>
            <a:pPr lvl="1">
              <a:lnSpc>
                <a:spcPct val="90000"/>
              </a:lnSpc>
              <a:spcBef>
                <a:spcPct val="10000"/>
              </a:spcBef>
            </a:pPr>
            <a:r>
              <a:rPr lang="en-US" altLang="en-US" dirty="0"/>
              <a:t>“...to those that love Him” (vs 5)</a:t>
            </a:r>
          </a:p>
          <a:p>
            <a:pPr>
              <a:lnSpc>
                <a:spcPct val="90000"/>
              </a:lnSpc>
              <a:spcBef>
                <a:spcPct val="10000"/>
              </a:spcBef>
            </a:pPr>
            <a:r>
              <a:rPr lang="en-US" altLang="en-US" b="1" dirty="0">
                <a:highlight>
                  <a:srgbClr val="FFFFCC"/>
                </a:highlight>
              </a:rPr>
              <a:t>We must show Mercy (13)</a:t>
            </a:r>
          </a:p>
          <a:p>
            <a:pPr lvl="1">
              <a:spcBef>
                <a:spcPct val="10000"/>
              </a:spcBef>
            </a:pPr>
            <a:r>
              <a:rPr lang="en-US" altLang="en-US" dirty="0"/>
              <a:t>Matthew 5.7 – blessed are the merciful …</a:t>
            </a:r>
          </a:p>
        </p:txBody>
      </p:sp>
      <p:sp>
        <p:nvSpPr>
          <p:cNvPr id="6" name="TextBox 5"/>
          <p:cNvSpPr txBox="1"/>
          <p:nvPr/>
        </p:nvSpPr>
        <p:spPr>
          <a:xfrm>
            <a:off x="7258929" y="1386579"/>
            <a:ext cx="4748457" cy="4678204"/>
          </a:xfrm>
          <a:prstGeom prst="rect">
            <a:avLst/>
          </a:prstGeom>
          <a:solidFill>
            <a:srgbClr val="FFFFFF"/>
          </a:solidFill>
          <a:ln>
            <a:solidFill>
              <a:srgbClr val="663300"/>
            </a:solidFill>
          </a:ln>
        </p:spPr>
        <p:txBody>
          <a:bodyPr wrap="square" rtlCol="0">
            <a:spAutoFit/>
          </a:bodyPr>
          <a:lstStyle/>
          <a:p>
            <a:r>
              <a:rPr lang="en-US" sz="2200" b="1" i="1" dirty="0"/>
              <a:t>(James 2:10-13 [10] For whoever keeps the whole law but fails in one point has become accountable for all of it. [11] For he who said, “Do not commit adultery,” also said, “Do not murder.” If you do not commit adultery but do murder, you have become a transgressor of the law. [12] So speak and so act (“do”) as those who are to be judged under the law of liberty. [13] For judgment is without mercy to one who has shown no mercy. Mercy triumphs over judgment.</a:t>
            </a:r>
          </a:p>
          <a:p>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12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2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26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2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126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126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1267">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267">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12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8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a:t>James 2:1-13</a:t>
            </a:r>
          </a:p>
        </p:txBody>
      </p:sp>
      <p:sp>
        <p:nvSpPr>
          <p:cNvPr id="890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1A16C278-DB7E-414E-BFC0-7A2E08F0DFF2}" type="slidenum">
              <a:rPr lang="en-US" altLang="en-US" sz="1400" b="0" u="none"/>
              <a:pPr>
                <a:spcBef>
                  <a:spcPct val="0"/>
                </a:spcBef>
                <a:buFontTx/>
                <a:buNone/>
              </a:pPr>
              <a:t>19</a:t>
            </a:fld>
            <a:endParaRPr lang="en-US" altLang="en-US" sz="1400" b="0" u="none"/>
          </a:p>
        </p:txBody>
      </p:sp>
      <p:sp>
        <p:nvSpPr>
          <p:cNvPr id="89091" name="Rectangle 2"/>
          <p:cNvSpPr>
            <a:spLocks noGrp="1" noChangeArrowheads="1"/>
          </p:cNvSpPr>
          <p:nvPr>
            <p:ph type="title"/>
          </p:nvPr>
        </p:nvSpPr>
        <p:spPr/>
        <p:txBody>
          <a:bodyPr/>
          <a:lstStyle/>
          <a:p>
            <a:r>
              <a:rPr lang="en-US" altLang="en-US"/>
              <a:t>2:13</a:t>
            </a:r>
          </a:p>
        </p:txBody>
      </p:sp>
      <p:sp>
        <p:nvSpPr>
          <p:cNvPr id="89092" name="Rectangle 3"/>
          <p:cNvSpPr>
            <a:spLocks noGrp="1" noChangeArrowheads="1"/>
          </p:cNvSpPr>
          <p:nvPr>
            <p:ph type="body" idx="1"/>
          </p:nvPr>
        </p:nvSpPr>
        <p:spPr/>
        <p:txBody>
          <a:bodyPr/>
          <a:lstStyle/>
          <a:p>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a:t>James 2:1-13</a:t>
            </a:r>
          </a:p>
        </p:txBody>
      </p:sp>
      <p:sp>
        <p:nvSpPr>
          <p:cNvPr id="174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E33AC33F-E121-494C-8F8F-C08C6D07BE75}" type="slidenum">
              <a:rPr lang="en-US" altLang="en-US" sz="1400" b="0" u="none"/>
              <a:pPr>
                <a:spcBef>
                  <a:spcPct val="0"/>
                </a:spcBef>
                <a:buFontTx/>
                <a:buNone/>
              </a:pPr>
              <a:t>2</a:t>
            </a:fld>
            <a:endParaRPr lang="en-US" altLang="en-US" sz="1400" b="0" u="none"/>
          </a:p>
        </p:txBody>
      </p:sp>
      <p:sp>
        <p:nvSpPr>
          <p:cNvPr id="17411" name="Rectangle 2"/>
          <p:cNvSpPr>
            <a:spLocks noGrp="1" noChangeArrowheads="1"/>
          </p:cNvSpPr>
          <p:nvPr>
            <p:ph type="title"/>
          </p:nvPr>
        </p:nvSpPr>
        <p:spPr>
          <a:xfrm>
            <a:off x="0" y="63611"/>
            <a:ext cx="11353800" cy="1627078"/>
          </a:xfrm>
        </p:spPr>
        <p:txBody>
          <a:bodyPr>
            <a:noAutofit/>
          </a:bodyPr>
          <a:lstStyle/>
          <a:p>
            <a:r>
              <a:rPr lang="en-US" altLang="en-US" sz="5400" b="1" u="sng" dirty="0">
                <a:solidFill>
                  <a:srgbClr val="663300"/>
                </a:solidFill>
              </a:rPr>
              <a:t>Outline of James</a:t>
            </a:r>
          </a:p>
        </p:txBody>
      </p:sp>
      <p:sp>
        <p:nvSpPr>
          <p:cNvPr id="17412" name="Rectangle 3"/>
          <p:cNvSpPr>
            <a:spLocks noGrp="1" noChangeArrowheads="1"/>
          </p:cNvSpPr>
          <p:nvPr>
            <p:ph type="body" idx="1"/>
          </p:nvPr>
        </p:nvSpPr>
        <p:spPr>
          <a:xfrm>
            <a:off x="0" y="1311965"/>
            <a:ext cx="12085982" cy="4864998"/>
          </a:xfrm>
        </p:spPr>
        <p:txBody>
          <a:bodyPr>
            <a:normAutofit/>
          </a:bodyPr>
          <a:lstStyle/>
          <a:p>
            <a:pPr marL="0" indent="0" algn="ctr">
              <a:lnSpc>
                <a:spcPct val="120000"/>
              </a:lnSpc>
              <a:buNone/>
            </a:pPr>
            <a:r>
              <a:rPr lang="en-US" altLang="en-US" sz="4000" dirty="0"/>
              <a:t>Stand With Confidence (Chapter 1)</a:t>
            </a:r>
          </a:p>
          <a:p>
            <a:pPr marL="0" indent="0" algn="ctr">
              <a:lnSpc>
                <a:spcPct val="120000"/>
              </a:lnSpc>
              <a:buNone/>
            </a:pPr>
            <a:r>
              <a:rPr lang="en-US" altLang="en-US" sz="4000" b="1" dirty="0"/>
              <a:t>Serve With Compassion (Chapter 2)</a:t>
            </a:r>
          </a:p>
          <a:p>
            <a:pPr marL="0" indent="0" algn="ctr">
              <a:lnSpc>
                <a:spcPct val="120000"/>
              </a:lnSpc>
              <a:buNone/>
            </a:pPr>
            <a:r>
              <a:rPr lang="en-US" altLang="en-US" sz="4000" dirty="0"/>
              <a:t>Speak With Care (Chapter 3)</a:t>
            </a:r>
          </a:p>
          <a:p>
            <a:pPr marL="0" indent="0" algn="ctr">
              <a:lnSpc>
                <a:spcPct val="120000"/>
              </a:lnSpc>
              <a:buNone/>
            </a:pPr>
            <a:r>
              <a:rPr lang="en-US" altLang="en-US" sz="4000" dirty="0"/>
              <a:t>Submit With Contrition (Chapter 4)</a:t>
            </a:r>
          </a:p>
          <a:p>
            <a:pPr marL="0" indent="0" algn="ctr">
              <a:lnSpc>
                <a:spcPct val="120000"/>
              </a:lnSpc>
              <a:buNone/>
            </a:pPr>
            <a:r>
              <a:rPr lang="en-US" altLang="en-US" sz="4000" dirty="0"/>
              <a:t>Share With Concern (Chapter 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a:t>James 2:1-13</a:t>
            </a:r>
          </a:p>
        </p:txBody>
      </p:sp>
      <p:sp>
        <p:nvSpPr>
          <p:cNvPr id="911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252C51A5-7095-5C42-BEC1-BD396F26B81C}" type="slidenum">
              <a:rPr lang="en-US" altLang="en-US" sz="1400" b="0" u="none"/>
              <a:pPr>
                <a:spcBef>
                  <a:spcPct val="0"/>
                </a:spcBef>
                <a:buFontTx/>
                <a:buNone/>
              </a:pPr>
              <a:t>20</a:t>
            </a:fld>
            <a:endParaRPr lang="en-US" altLang="en-US" sz="1400" b="0" u="none"/>
          </a:p>
        </p:txBody>
      </p:sp>
      <p:sp>
        <p:nvSpPr>
          <p:cNvPr id="91139" name="Rectangle 2"/>
          <p:cNvSpPr>
            <a:spLocks noGrp="1" noChangeArrowheads="1"/>
          </p:cNvSpPr>
          <p:nvPr>
            <p:ph type="title"/>
          </p:nvPr>
        </p:nvSpPr>
        <p:spPr>
          <a:xfrm>
            <a:off x="2209800" y="381000"/>
            <a:ext cx="7772400" cy="685800"/>
          </a:xfrm>
        </p:spPr>
        <p:txBody>
          <a:bodyPr>
            <a:normAutofit fontScale="90000"/>
          </a:bodyPr>
          <a:lstStyle/>
          <a:p>
            <a:r>
              <a:rPr lang="en-US" altLang="en-US"/>
              <a:t>Showing Partiality (9)</a:t>
            </a:r>
          </a:p>
        </p:txBody>
      </p:sp>
      <p:sp>
        <p:nvSpPr>
          <p:cNvPr id="91140" name="Rectangle 3"/>
          <p:cNvSpPr>
            <a:spLocks noGrp="1" noChangeArrowheads="1"/>
          </p:cNvSpPr>
          <p:nvPr>
            <p:ph type="body" idx="1"/>
          </p:nvPr>
        </p:nvSpPr>
        <p:spPr>
          <a:xfrm>
            <a:off x="2209800" y="1371600"/>
            <a:ext cx="8153400" cy="4724400"/>
          </a:xfrm>
        </p:spPr>
        <p:txBody>
          <a:bodyPr/>
          <a:lstStyle/>
          <a:p>
            <a:r>
              <a:rPr lang="en-US" altLang="en-US" u="none"/>
              <a:t>Inconsistent (6-7)</a:t>
            </a:r>
          </a:p>
          <a:p>
            <a:r>
              <a:rPr lang="en-US" altLang="en-US" u="none"/>
              <a:t>Comes From Evil Thinking (4)</a:t>
            </a:r>
          </a:p>
          <a:p>
            <a:r>
              <a:rPr lang="en-US" altLang="en-US" u="none"/>
              <a:t>Contrary to Scheme of Redemption (5)</a:t>
            </a:r>
          </a:p>
          <a:p>
            <a:r>
              <a:rPr lang="en-US" altLang="en-US" u="none"/>
              <a:t>Dishonors Those That God Has Chosen (5)</a:t>
            </a:r>
          </a:p>
          <a:p>
            <a:r>
              <a:rPr lang="en-US" altLang="en-US" u="none"/>
              <a:t>Violates the Law of Love (Royal Law) (8-9)</a:t>
            </a:r>
          </a:p>
          <a:p>
            <a:r>
              <a:rPr lang="en-US" altLang="en-US" u="none"/>
              <a:t>With-holds Mercy (13)</a:t>
            </a:r>
          </a:p>
          <a:p>
            <a:r>
              <a:rPr lang="en-US" altLang="en-US" u="none"/>
              <a:t>Hypocritical / Partiality (4)</a:t>
            </a:r>
          </a:p>
          <a:p>
            <a:r>
              <a:rPr lang="en-US" altLang="en-US"/>
              <a:t>IT IS SIN!! (9)</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a:t>James 2:1-13</a:t>
            </a:r>
          </a:p>
        </p:txBody>
      </p:sp>
      <p:sp>
        <p:nvSpPr>
          <p:cNvPr id="716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0F7043AB-2BED-1640-82B3-F1906541EDA5}" type="slidenum">
              <a:rPr lang="en-US" altLang="en-US" sz="1400" b="0" u="none"/>
              <a:pPr>
                <a:spcBef>
                  <a:spcPct val="0"/>
                </a:spcBef>
                <a:buFontTx/>
                <a:buNone/>
              </a:pPr>
              <a:t>21</a:t>
            </a:fld>
            <a:endParaRPr lang="en-US" altLang="en-US" sz="1400" b="0" u="none"/>
          </a:p>
        </p:txBody>
      </p:sp>
      <p:sp>
        <p:nvSpPr>
          <p:cNvPr id="71683" name="Rectangle 2"/>
          <p:cNvSpPr>
            <a:spLocks noGrp="1" noChangeArrowheads="1"/>
          </p:cNvSpPr>
          <p:nvPr>
            <p:ph type="title"/>
          </p:nvPr>
        </p:nvSpPr>
        <p:spPr>
          <a:xfrm>
            <a:off x="2209800" y="136525"/>
            <a:ext cx="9578926" cy="990600"/>
          </a:xfrm>
        </p:spPr>
        <p:txBody>
          <a:bodyPr>
            <a:normAutofit/>
          </a:bodyPr>
          <a:lstStyle/>
          <a:p>
            <a:r>
              <a:rPr lang="en-US" altLang="en-US" sz="5400" b="1" u="sng" dirty="0">
                <a:solidFill>
                  <a:srgbClr val="663300"/>
                </a:solidFill>
              </a:rPr>
              <a:t>Serve With Compassion (2)</a:t>
            </a:r>
          </a:p>
        </p:txBody>
      </p:sp>
      <p:sp>
        <p:nvSpPr>
          <p:cNvPr id="71684" name="Rectangle 3"/>
          <p:cNvSpPr>
            <a:spLocks noGrp="1" noChangeArrowheads="1"/>
          </p:cNvSpPr>
          <p:nvPr>
            <p:ph type="body" idx="1"/>
          </p:nvPr>
        </p:nvSpPr>
        <p:spPr>
          <a:xfrm>
            <a:off x="609600" y="1600200"/>
            <a:ext cx="11582400" cy="4648200"/>
          </a:xfrm>
        </p:spPr>
        <p:txBody>
          <a:bodyPr>
            <a:normAutofit/>
          </a:bodyPr>
          <a:lstStyle/>
          <a:p>
            <a:r>
              <a:rPr lang="en-US" altLang="en-US" sz="3200" b="1" dirty="0">
                <a:highlight>
                  <a:srgbClr val="FFFFCC"/>
                </a:highlight>
              </a:rPr>
              <a:t>Accept Others (2:1-13)</a:t>
            </a:r>
          </a:p>
          <a:p>
            <a:pPr lvl="1"/>
            <a:r>
              <a:rPr lang="en-US" altLang="en-US" sz="3200" b="1" i="1" dirty="0"/>
              <a:t>Courtesy To All (1-4)</a:t>
            </a:r>
          </a:p>
          <a:p>
            <a:pPr lvl="1"/>
            <a:r>
              <a:rPr lang="en-US" altLang="en-US" sz="3200" b="1" i="1" dirty="0"/>
              <a:t>Compassion For All (5-9)</a:t>
            </a:r>
          </a:p>
          <a:p>
            <a:pPr lvl="1"/>
            <a:r>
              <a:rPr lang="en-US" altLang="en-US" sz="3200" b="1" i="1" dirty="0"/>
              <a:t>Consistency In All (10-13)</a:t>
            </a:r>
          </a:p>
          <a:p>
            <a:r>
              <a:rPr lang="en-US" altLang="en-US" sz="3200" b="1" dirty="0">
                <a:highlight>
                  <a:srgbClr val="FFFFCC"/>
                </a:highlight>
              </a:rPr>
              <a:t>Assist Others (2:14-26)</a:t>
            </a:r>
          </a:p>
          <a:p>
            <a:pPr lvl="1"/>
            <a:r>
              <a:rPr lang="en-US" altLang="en-US" sz="3200" b="1" i="1" dirty="0"/>
              <a:t>Expression of True Faith (14-17)</a:t>
            </a:r>
          </a:p>
          <a:p>
            <a:pPr lvl="1"/>
            <a:r>
              <a:rPr lang="en-US" altLang="en-US" sz="3200" b="1" i="1" dirty="0"/>
              <a:t>Evidence of True Faith (18-20)</a:t>
            </a:r>
          </a:p>
          <a:p>
            <a:pPr lvl="1"/>
            <a:r>
              <a:rPr lang="en-US" altLang="en-US" sz="3200" b="1" i="1" dirty="0"/>
              <a:t>Example of True Faith (21-26)</a:t>
            </a:r>
          </a:p>
        </p:txBody>
      </p:sp>
    </p:spTree>
    <p:extLst>
      <p:ext uri="{BB962C8B-B14F-4D97-AF65-F5344CB8AC3E}">
        <p14:creationId xmlns:p14="http://schemas.microsoft.com/office/powerpoint/2010/main" val="98564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4">
                                            <p:txEl>
                                              <p:pRg st="4" end="4"/>
                                            </p:txEl>
                                          </p:spTgt>
                                        </p:tgtEl>
                                        <p:attrNameLst>
                                          <p:attrName>style.visibility</p:attrName>
                                        </p:attrNameLst>
                                      </p:cBhvr>
                                      <p:to>
                                        <p:strVal val="visible"/>
                                      </p:to>
                                    </p:set>
                                    <p:anim calcmode="lin" valueType="num">
                                      <p:cBhvr additive="base">
                                        <p:cTn id="7" dur="500" fill="hold"/>
                                        <p:tgtEl>
                                          <p:spTgt spid="7168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684">
                                            <p:txEl>
                                              <p:pRg st="5" end="5"/>
                                            </p:txEl>
                                          </p:spTgt>
                                        </p:tgtEl>
                                        <p:attrNameLst>
                                          <p:attrName>style.visibility</p:attrName>
                                        </p:attrNameLst>
                                      </p:cBhvr>
                                      <p:to>
                                        <p:strVal val="visible"/>
                                      </p:to>
                                    </p:set>
                                    <p:anim calcmode="lin" valueType="num">
                                      <p:cBhvr additive="base">
                                        <p:cTn id="11" dur="500" fill="hold"/>
                                        <p:tgtEl>
                                          <p:spTgt spid="7168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68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684">
                                            <p:txEl>
                                              <p:pRg st="6" end="6"/>
                                            </p:txEl>
                                          </p:spTgt>
                                        </p:tgtEl>
                                        <p:attrNameLst>
                                          <p:attrName>style.visibility</p:attrName>
                                        </p:attrNameLst>
                                      </p:cBhvr>
                                      <p:to>
                                        <p:strVal val="visible"/>
                                      </p:to>
                                    </p:set>
                                    <p:anim calcmode="lin" valueType="num">
                                      <p:cBhvr additive="base">
                                        <p:cTn id="15" dur="500" fill="hold"/>
                                        <p:tgtEl>
                                          <p:spTgt spid="7168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68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1684">
                                            <p:txEl>
                                              <p:pRg st="7" end="7"/>
                                            </p:txEl>
                                          </p:spTgt>
                                        </p:tgtEl>
                                        <p:attrNameLst>
                                          <p:attrName>style.visibility</p:attrName>
                                        </p:attrNameLst>
                                      </p:cBhvr>
                                      <p:to>
                                        <p:strVal val="visible"/>
                                      </p:to>
                                    </p:set>
                                    <p:anim calcmode="lin" valueType="num">
                                      <p:cBhvr additive="base">
                                        <p:cTn id="19" dur="500" fill="hold"/>
                                        <p:tgtEl>
                                          <p:spTgt spid="7168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185B-E89B-8D3E-1149-C6A1E79D26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D006B8-7057-A549-D683-D8EF699AB1FC}"/>
              </a:ext>
            </a:extLst>
          </p:cNvPr>
          <p:cNvSpPr>
            <a:spLocks noGrp="1"/>
          </p:cNvSpPr>
          <p:nvPr>
            <p:ph type="subTitle" idx="1"/>
          </p:nvPr>
        </p:nvSpPr>
        <p:spPr/>
        <p:txBody>
          <a:bodyPr/>
          <a:lstStyle/>
          <a:p>
            <a:endParaRPr lang="en-US"/>
          </a:p>
        </p:txBody>
      </p:sp>
      <p:pic>
        <p:nvPicPr>
          <p:cNvPr id="5" name="Picture 4" descr="A person holding a pen&#10;&#10;Description automatically generated">
            <a:extLst>
              <a:ext uri="{FF2B5EF4-FFF2-40B4-BE49-F238E27FC236}">
                <a16:creationId xmlns:a16="http://schemas.microsoft.com/office/drawing/2014/main" id="{F63BB107-9364-B868-40C7-EC8D775C8DDB}"/>
              </a:ext>
            </a:extLst>
          </p:cNvPr>
          <p:cNvPicPr>
            <a:picLocks noChangeAspect="1"/>
          </p:cNvPicPr>
          <p:nvPr/>
        </p:nvPicPr>
        <p:blipFill>
          <a:blip r:embed="rId2"/>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2ABCCF0-22A4-932F-0A04-AE478AB22821}"/>
              </a:ext>
            </a:extLst>
          </p:cNvPr>
          <p:cNvSpPr txBox="1">
            <a:spLocks/>
          </p:cNvSpPr>
          <p:nvPr/>
        </p:nvSpPr>
        <p:spPr>
          <a:xfrm>
            <a:off x="1524000" y="3552570"/>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4000" dirty="0">
                <a:latin typeface="Papyrus" panose="03070502060502030205" pitchFamily="66" charset="0"/>
                <a:cs typeface="Andalus" panose="02020603050405020304" pitchFamily="18" charset="-78"/>
              </a:rPr>
              <a:t>Practical Christian Living</a:t>
            </a:r>
          </a:p>
          <a:p>
            <a:r>
              <a:rPr lang="en-US" sz="4000" dirty="0">
                <a:latin typeface="Papyrus" panose="03070502060502030205" pitchFamily="66" charset="0"/>
                <a:cs typeface="Andalus" panose="02020603050405020304" pitchFamily="18" charset="-78"/>
              </a:rPr>
              <a:t>Wholehearted Devotion to Jesus</a:t>
            </a:r>
          </a:p>
          <a:p>
            <a:r>
              <a:rPr lang="en-US" sz="3600" i="1" dirty="0">
                <a:solidFill>
                  <a:srgbClr val="694117"/>
                </a:solidFill>
              </a:rPr>
              <a:t>Lesson Five • James 2:1-13</a:t>
            </a:r>
          </a:p>
        </p:txBody>
      </p:sp>
      <p:sp>
        <p:nvSpPr>
          <p:cNvPr id="7" name="TextBox 6">
            <a:extLst>
              <a:ext uri="{FF2B5EF4-FFF2-40B4-BE49-F238E27FC236}">
                <a16:creationId xmlns:a16="http://schemas.microsoft.com/office/drawing/2014/main" id="{3A86BE0E-4FA8-5A58-D5DA-858805C52894}"/>
              </a:ext>
            </a:extLst>
          </p:cNvPr>
          <p:cNvSpPr txBox="1"/>
          <p:nvPr/>
        </p:nvSpPr>
        <p:spPr>
          <a:xfrm>
            <a:off x="282249" y="5849499"/>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11404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0A24-5BB5-F9D4-75D6-B2A5820990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76A884-B46E-11AA-0662-9FE87BFE52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39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76200"/>
            <a:ext cx="12252960" cy="838200"/>
          </a:xfrm>
        </p:spPr>
        <p:txBody>
          <a:bodyPr>
            <a:normAutofit/>
          </a:bodyPr>
          <a:lstStyle/>
          <a:p>
            <a:pPr algn="r"/>
            <a:r>
              <a:rPr lang="en-US" altLang="en-US" sz="5400" b="1" u="sng" dirty="0">
                <a:solidFill>
                  <a:srgbClr val="663300"/>
                </a:solidFill>
              </a:rPr>
              <a:t>CHAPTER 1 REVIEW</a:t>
            </a:r>
          </a:p>
        </p:txBody>
      </p:sp>
      <p:sp>
        <p:nvSpPr>
          <p:cNvPr id="3" name="Content Placeholder 2"/>
          <p:cNvSpPr>
            <a:spLocks noGrp="1"/>
          </p:cNvSpPr>
          <p:nvPr>
            <p:ph idx="1"/>
          </p:nvPr>
        </p:nvSpPr>
        <p:spPr>
          <a:xfrm>
            <a:off x="357809" y="759655"/>
            <a:ext cx="11721648" cy="6022145"/>
          </a:xfrm>
        </p:spPr>
        <p:txBody>
          <a:bodyPr>
            <a:normAutofit fontScale="92500" lnSpcReduction="10000"/>
          </a:bodyPr>
          <a:lstStyle/>
          <a:p>
            <a:pPr>
              <a:defRPr/>
            </a:pPr>
            <a:r>
              <a:rPr lang="en-US" b="1" dirty="0">
                <a:highlight>
                  <a:srgbClr val="FFFFCC"/>
                </a:highlight>
              </a:rPr>
              <a:t>Trials are Joyous (2-12)</a:t>
            </a:r>
          </a:p>
          <a:p>
            <a:pPr lvl="1">
              <a:defRPr/>
            </a:pPr>
            <a:r>
              <a:rPr lang="en-US" dirty="0"/>
              <a:t>Perfection, Patience, Purify Faith, Humility, Crown</a:t>
            </a:r>
          </a:p>
          <a:p>
            <a:pPr>
              <a:defRPr/>
            </a:pPr>
            <a:r>
              <a:rPr lang="en-US" b="1" dirty="0">
                <a:highlight>
                  <a:srgbClr val="FFFFCC"/>
                </a:highlight>
              </a:rPr>
              <a:t>God Only Gives What is Good (17)</a:t>
            </a:r>
          </a:p>
          <a:p>
            <a:pPr lvl="1">
              <a:defRPr/>
            </a:pPr>
            <a:r>
              <a:rPr lang="en-US" dirty="0"/>
              <a:t>So Don’t Blame God for Temptations (20)</a:t>
            </a:r>
          </a:p>
          <a:p>
            <a:pPr lvl="1">
              <a:defRPr/>
            </a:pPr>
            <a:r>
              <a:rPr lang="en-US" dirty="0"/>
              <a:t>Remember: Judgements / Goodness / Our Relationship to God</a:t>
            </a:r>
          </a:p>
          <a:p>
            <a:pPr>
              <a:defRPr/>
            </a:pPr>
            <a:r>
              <a:rPr lang="en-US" b="1" dirty="0">
                <a:highlight>
                  <a:srgbClr val="FFFFCC"/>
                </a:highlight>
              </a:rPr>
              <a:t>The Gospel Can Keep Our Souls Saved (21)</a:t>
            </a:r>
          </a:p>
          <a:p>
            <a:pPr lvl="1">
              <a:defRPr/>
            </a:pPr>
            <a:r>
              <a:rPr lang="en-US" dirty="0"/>
              <a:t>So Be Quick to Listen to It! (19)</a:t>
            </a:r>
          </a:p>
          <a:p>
            <a:pPr lvl="1">
              <a:defRPr/>
            </a:pPr>
            <a:r>
              <a:rPr lang="en-US" dirty="0"/>
              <a:t>Slow to Wrath (19)</a:t>
            </a:r>
          </a:p>
          <a:p>
            <a:pPr lvl="1">
              <a:defRPr/>
            </a:pPr>
            <a:r>
              <a:rPr lang="en-US" dirty="0"/>
              <a:t>Put Away ALL Filthiness, Wickedness (21)</a:t>
            </a:r>
          </a:p>
          <a:p>
            <a:pPr>
              <a:defRPr/>
            </a:pPr>
            <a:r>
              <a:rPr lang="en-US" b="1" dirty="0">
                <a:highlight>
                  <a:srgbClr val="FFFFCC"/>
                </a:highlight>
              </a:rPr>
              <a:t>Be Doers of What You Hear (the Word) (22-25)</a:t>
            </a:r>
          </a:p>
          <a:p>
            <a:pPr lvl="1">
              <a:defRPr/>
            </a:pPr>
            <a:r>
              <a:rPr lang="en-US" dirty="0"/>
              <a:t>He will Blessed in his doing (25)</a:t>
            </a:r>
          </a:p>
          <a:p>
            <a:pPr>
              <a:defRPr/>
            </a:pPr>
            <a:r>
              <a:rPr lang="en-US" b="1" dirty="0">
                <a:highlight>
                  <a:srgbClr val="FFFFCC"/>
                </a:highlight>
              </a:rPr>
              <a:t>Attitude Toward the Law of Liberty (25)</a:t>
            </a:r>
          </a:p>
          <a:p>
            <a:pPr lvl="1">
              <a:defRPr/>
            </a:pPr>
            <a:r>
              <a:rPr lang="en-US" dirty="0"/>
              <a:t>Look – Abide – and Do What the Law Says</a:t>
            </a:r>
          </a:p>
          <a:p>
            <a:pPr>
              <a:defRPr/>
            </a:pPr>
            <a:r>
              <a:rPr lang="en-US" b="1" dirty="0">
                <a:highlight>
                  <a:srgbClr val="FFFFCC"/>
                </a:highlight>
              </a:rPr>
              <a:t>Be Pure–Be Undefiled-Be Visiting-Be Unspotted (26-27)</a:t>
            </a:r>
          </a:p>
          <a:p>
            <a:pPr lvl="1">
              <a:defRPr/>
            </a:pPr>
            <a:r>
              <a:rPr lang="en-US" dirty="0"/>
              <a:t>This is Practicing Pure and Undefiled Religion</a:t>
            </a:r>
          </a:p>
          <a:p>
            <a:pPr lvl="1">
              <a:defRPr/>
            </a:pPr>
            <a:r>
              <a:rPr lang="en-US" dirty="0"/>
              <a:t>Speech – Service - Separation</a:t>
            </a:r>
          </a:p>
        </p:txBody>
      </p:sp>
      <p:sp>
        <p:nvSpPr>
          <p:cNvPr id="25603" name="Footer Placeholder 3"/>
          <p:cNvSpPr>
            <a:spLocks noGrp="1"/>
          </p:cNvSpPr>
          <p:nvPr>
            <p:ph type="ftr" sz="quarter" idx="10"/>
          </p:nvPr>
        </p:nvSpPr>
        <p:spPr>
          <a:xfrm>
            <a:off x="112542" y="6356350"/>
            <a:ext cx="346885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dirty="0">
                <a:solidFill>
                  <a:srgbClr val="FFFFCC"/>
                </a:solidFill>
              </a:rPr>
              <a:t>James 2:1-13</a:t>
            </a:r>
          </a:p>
        </p:txBody>
      </p:sp>
      <p:sp>
        <p:nvSpPr>
          <p:cNvPr id="25604" name="Slide Number Placeholder 4"/>
          <p:cNvSpPr>
            <a:spLocks noGrp="1"/>
          </p:cNvSpPr>
          <p:nvPr>
            <p:ph type="sldNum" sz="quarter" idx="11"/>
          </p:nvPr>
        </p:nvSpPr>
        <p:spPr>
          <a:xfrm>
            <a:off x="11493304" y="6356350"/>
            <a:ext cx="586153"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lgn="r">
              <a:spcBef>
                <a:spcPct val="0"/>
              </a:spcBef>
              <a:buFontTx/>
              <a:buNone/>
            </a:pPr>
            <a:fld id="{175CBE60-6B52-E442-A303-3A0DF3392792}" type="slidenum">
              <a:rPr lang="en-US" altLang="en-US" sz="1400" b="0" u="none">
                <a:solidFill>
                  <a:srgbClr val="FFFFCC"/>
                </a:solidFill>
              </a:rPr>
              <a:pPr algn="r">
                <a:spcBef>
                  <a:spcPct val="0"/>
                </a:spcBef>
                <a:buFontTx/>
                <a:buNone/>
              </a:pPr>
              <a:t>3</a:t>
            </a:fld>
            <a:endParaRPr lang="en-US" altLang="en-US" sz="1400" b="0" u="none" dirty="0">
              <a:solidFill>
                <a:srgbClr val="FFFFCC"/>
              </a:solidFill>
            </a:endParaRPr>
          </a:p>
        </p:txBody>
      </p:sp>
      <p:sp>
        <p:nvSpPr>
          <p:cNvPr id="2" name="Rectangle 1">
            <a:extLst>
              <a:ext uri="{FF2B5EF4-FFF2-40B4-BE49-F238E27FC236}">
                <a16:creationId xmlns:a16="http://schemas.microsoft.com/office/drawing/2014/main" id="{E0519D9B-3249-8EF1-9992-06995DFA8B51}"/>
              </a:ext>
            </a:extLst>
          </p:cNvPr>
          <p:cNvSpPr/>
          <p:nvPr/>
        </p:nvSpPr>
        <p:spPr>
          <a:xfrm>
            <a:off x="8499944" y="914401"/>
            <a:ext cx="3579513" cy="4206240"/>
          </a:xfrm>
          <a:prstGeom prst="rect">
            <a:avLst/>
          </a:prstGeom>
          <a:solidFill>
            <a:srgbClr val="66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b="1" dirty="0"/>
              <a:t>SINCE</a:t>
            </a:r>
            <a:r>
              <a:rPr lang="en-US" dirty="0"/>
              <a:t> Trials Exist and We Can’t Escape Them. </a:t>
            </a:r>
          </a:p>
          <a:p>
            <a:pPr marL="342900" indent="-342900">
              <a:buAutoNum type="arabicPeriod"/>
            </a:pPr>
            <a:r>
              <a:rPr lang="en-US" dirty="0"/>
              <a:t>And </a:t>
            </a:r>
            <a:r>
              <a:rPr lang="en-US" b="1" dirty="0"/>
              <a:t>SINCE</a:t>
            </a:r>
            <a:r>
              <a:rPr lang="en-US" dirty="0"/>
              <a:t> You Know You Can’t Get Through Them on Your Own.</a:t>
            </a:r>
          </a:p>
          <a:p>
            <a:pPr marL="342900" indent="-342900">
              <a:buAutoNum type="arabicPeriod"/>
            </a:pPr>
            <a:r>
              <a:rPr lang="en-US" b="1" dirty="0"/>
              <a:t>SINCE</a:t>
            </a:r>
            <a:r>
              <a:rPr lang="en-US" dirty="0"/>
              <a:t> You Know God Does Not Tempt you to do Evil</a:t>
            </a:r>
          </a:p>
          <a:p>
            <a:pPr marL="342900" indent="-342900">
              <a:buAutoNum type="arabicPeriod"/>
            </a:pPr>
            <a:r>
              <a:rPr lang="en-US" b="1" dirty="0"/>
              <a:t>SINCE</a:t>
            </a:r>
            <a:r>
              <a:rPr lang="en-US" dirty="0"/>
              <a:t> You Know He Only Gives Good and Perfect Gifts</a:t>
            </a:r>
          </a:p>
          <a:p>
            <a:pPr marL="342900" indent="-342900">
              <a:buAutoNum type="arabicPeriod"/>
            </a:pPr>
            <a:r>
              <a:rPr lang="en-US" dirty="0"/>
              <a:t>And </a:t>
            </a:r>
            <a:r>
              <a:rPr lang="en-US" b="1" dirty="0"/>
              <a:t>SINCE</a:t>
            </a:r>
            <a:r>
              <a:rPr lang="en-US" dirty="0"/>
              <a:t> His Word Can “Keep Your Soul Saved”</a:t>
            </a:r>
          </a:p>
          <a:p>
            <a:pPr marL="342900" indent="-342900">
              <a:buAutoNum type="arabicPeriod"/>
            </a:pPr>
            <a:r>
              <a:rPr lang="en-US" dirty="0"/>
              <a:t>And </a:t>
            </a:r>
            <a:r>
              <a:rPr lang="en-US" b="1" dirty="0"/>
              <a:t>SINCE</a:t>
            </a:r>
            <a:r>
              <a:rPr lang="en-US" dirty="0"/>
              <a:t> His Word Can Show Us Our Flaws – What Needs Correcting.</a:t>
            </a:r>
          </a:p>
          <a:p>
            <a:pPr marL="342900" indent="-342900">
              <a:buAutoNum type="arabicPeriod"/>
            </a:pPr>
            <a:r>
              <a:rPr lang="en-US" b="1" dirty="0"/>
              <a:t>THEN We Should Be Out Doing the Tangible Work of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 calcmode="lin" valueType="num">
                                      <p:cBhvr additive="base">
                                        <p:cTn id="7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barn(inVertical)">
                                      <p:cBhvr>
                                        <p:cTn id="8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26609" y="6356350"/>
            <a:ext cx="3454791" cy="365125"/>
          </a:xfrm>
        </p:spPr>
        <p:txBody>
          <a:bodyPr/>
          <a:lstStyle/>
          <a:p>
            <a:pPr>
              <a:defRPr/>
            </a:pPr>
            <a:r>
              <a:rPr lang="en-US" dirty="0">
                <a:solidFill>
                  <a:srgbClr val="FFFFCC"/>
                </a:solidFill>
              </a:rPr>
              <a:t>James 1:2-12</a:t>
            </a:r>
          </a:p>
        </p:txBody>
      </p:sp>
      <p:sp>
        <p:nvSpPr>
          <p:cNvPr id="53250" name="Slide Number Placeholder 4"/>
          <p:cNvSpPr>
            <a:spLocks noGrp="1"/>
          </p:cNvSpPr>
          <p:nvPr>
            <p:ph type="sldNum" sz="quarter" idx="11"/>
          </p:nvPr>
        </p:nvSpPr>
        <p:spPr>
          <a:xfrm>
            <a:off x="4038599" y="6356350"/>
            <a:ext cx="802679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charset="0"/>
              </a:defRPr>
            </a:lvl1pPr>
            <a:lvl2pPr marL="742920" indent="-285738">
              <a:spcBef>
                <a:spcPct val="20000"/>
              </a:spcBef>
              <a:buChar char="–"/>
              <a:defRPr sz="2400" i="1">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fld id="{105C4618-3F48-1F47-9EBC-1D7CA832C1D0}" type="slidenum">
              <a:rPr lang="en-US" altLang="en-US" sz="1400" b="0">
                <a:solidFill>
                  <a:srgbClr val="FFFFCC"/>
                </a:solidFill>
                <a:latin typeface="Times New Roman" charset="0"/>
              </a:rPr>
              <a:pPr algn="r">
                <a:spcBef>
                  <a:spcPct val="0"/>
                </a:spcBef>
                <a:buFontTx/>
                <a:buNone/>
              </a:pPr>
              <a:t>4</a:t>
            </a:fld>
            <a:endParaRPr lang="en-US" altLang="en-US" sz="1400" b="0" dirty="0">
              <a:solidFill>
                <a:srgbClr val="FFFFCC"/>
              </a:solidFill>
              <a:latin typeface="Times New Roman" charset="0"/>
            </a:endParaRPr>
          </a:p>
        </p:txBody>
      </p:sp>
      <p:sp>
        <p:nvSpPr>
          <p:cNvPr id="53251" name="Rectangle 2"/>
          <p:cNvSpPr>
            <a:spLocks noGrp="1" noChangeArrowheads="1"/>
          </p:cNvSpPr>
          <p:nvPr>
            <p:ph type="title"/>
          </p:nvPr>
        </p:nvSpPr>
        <p:spPr>
          <a:xfrm>
            <a:off x="3429000" y="228600"/>
            <a:ext cx="8359726" cy="838200"/>
          </a:xfrm>
        </p:spPr>
        <p:txBody>
          <a:bodyPr>
            <a:normAutofit fontScale="90000"/>
          </a:bodyPr>
          <a:lstStyle/>
          <a:p>
            <a:pPr algn="r"/>
            <a:r>
              <a:rPr lang="en-US" altLang="en-US" b="1" dirty="0">
                <a:solidFill>
                  <a:srgbClr val="663300"/>
                </a:solidFill>
              </a:rPr>
              <a:t>JAMES CHAPTER 1</a:t>
            </a:r>
            <a:br>
              <a:rPr lang="en-US" altLang="en-US" b="1" dirty="0">
                <a:solidFill>
                  <a:srgbClr val="663300"/>
                </a:solidFill>
              </a:rPr>
            </a:br>
            <a:r>
              <a:rPr lang="en-US" altLang="en-US" b="1" u="sng" dirty="0">
                <a:solidFill>
                  <a:srgbClr val="663300"/>
                </a:solidFill>
              </a:rPr>
              <a:t>Stand with Confidence</a:t>
            </a:r>
          </a:p>
        </p:txBody>
      </p:sp>
      <p:sp>
        <p:nvSpPr>
          <p:cNvPr id="9219" name="Rectangle 3"/>
          <p:cNvSpPr>
            <a:spLocks noGrp="1" noChangeArrowheads="1"/>
          </p:cNvSpPr>
          <p:nvPr>
            <p:ph type="body" idx="1"/>
          </p:nvPr>
        </p:nvSpPr>
        <p:spPr>
          <a:xfrm>
            <a:off x="126610" y="1066799"/>
            <a:ext cx="11938780" cy="5654675"/>
          </a:xfrm>
        </p:spPr>
        <p:txBody>
          <a:bodyPr>
            <a:normAutofit/>
          </a:bodyPr>
          <a:lstStyle/>
          <a:p>
            <a:pPr>
              <a:lnSpc>
                <a:spcPct val="90000"/>
              </a:lnSpc>
            </a:pPr>
            <a:r>
              <a:rPr lang="en-US" altLang="en-US" sz="2400" b="1" dirty="0">
                <a:highlight>
                  <a:srgbClr val="FFFFCC"/>
                </a:highlight>
              </a:rPr>
              <a:t>VERSES 1-12 – REJOICE in Diverse Trials</a:t>
            </a:r>
          </a:p>
          <a:p>
            <a:pPr lvl="1">
              <a:lnSpc>
                <a:spcPct val="85000"/>
              </a:lnSpc>
            </a:pPr>
            <a:r>
              <a:rPr lang="en-US" altLang="en-US" b="1" u="sng" dirty="0"/>
              <a:t>Attitude</a:t>
            </a:r>
            <a:r>
              <a:rPr lang="en-US" altLang="en-US" b="1" dirty="0"/>
              <a:t> -</a:t>
            </a:r>
            <a:r>
              <a:rPr lang="en-US" altLang="en-US" dirty="0"/>
              <a:t> Striking Paradox - Joy in Trials? </a:t>
            </a:r>
            <a:r>
              <a:rPr lang="en-US" altLang="en-US" b="0" i="1" dirty="0"/>
              <a:t>All Trials </a:t>
            </a:r>
          </a:p>
          <a:p>
            <a:pPr lvl="1">
              <a:lnSpc>
                <a:spcPct val="85000"/>
              </a:lnSpc>
            </a:pPr>
            <a:r>
              <a:rPr lang="en-US" altLang="en-US" b="1" u="sng" dirty="0"/>
              <a:t>Advantage</a:t>
            </a:r>
            <a:r>
              <a:rPr lang="en-US" altLang="en-US" dirty="0"/>
              <a:t> - What do they produce? </a:t>
            </a:r>
            <a:r>
              <a:rPr lang="en-US" altLang="en-US" b="0" i="1" dirty="0"/>
              <a:t>Patience, Perfect, Complete, Lack Nothing, Wisdom</a:t>
            </a:r>
          </a:p>
          <a:p>
            <a:pPr lvl="1">
              <a:lnSpc>
                <a:spcPct val="85000"/>
              </a:lnSpc>
            </a:pPr>
            <a:r>
              <a:rPr lang="en-US" altLang="en-US" b="1" u="sng" dirty="0"/>
              <a:t>Assistance</a:t>
            </a:r>
            <a:r>
              <a:rPr lang="en-US" altLang="en-US" dirty="0"/>
              <a:t> - If we endure trails, what will we receive? </a:t>
            </a:r>
            <a:r>
              <a:rPr lang="en-US" altLang="en-US" b="0" i="1" dirty="0"/>
              <a:t>Crown</a:t>
            </a:r>
          </a:p>
          <a:p>
            <a:pPr>
              <a:lnSpc>
                <a:spcPct val="90000"/>
              </a:lnSpc>
            </a:pPr>
            <a:r>
              <a:rPr lang="en-US" altLang="en-US" sz="2400" b="1" dirty="0">
                <a:highlight>
                  <a:srgbClr val="FFFFCC"/>
                </a:highlight>
              </a:rPr>
              <a:t>VERSES 13-18 – RESIST in Deadly Temptations</a:t>
            </a:r>
          </a:p>
          <a:p>
            <a:pPr lvl="1">
              <a:lnSpc>
                <a:spcPct val="85000"/>
              </a:lnSpc>
            </a:pPr>
            <a:r>
              <a:rPr lang="en-US" altLang="en-US" b="1" u="sng" dirty="0"/>
              <a:t>Source</a:t>
            </a:r>
            <a:r>
              <a:rPr lang="en-US" altLang="en-US" dirty="0"/>
              <a:t> - Where do temptations come from? </a:t>
            </a:r>
            <a:r>
              <a:rPr lang="en-US" altLang="en-US" b="0" i="1" dirty="0"/>
              <a:t>From Our Own Desires</a:t>
            </a:r>
          </a:p>
          <a:p>
            <a:pPr lvl="1">
              <a:lnSpc>
                <a:spcPct val="85000"/>
              </a:lnSpc>
            </a:pPr>
            <a:r>
              <a:rPr lang="en-US" altLang="en-US" b="1" u="sng" dirty="0"/>
              <a:t>Steps</a:t>
            </a:r>
            <a:r>
              <a:rPr lang="en-US" altLang="en-US" b="1" dirty="0"/>
              <a:t> </a:t>
            </a:r>
            <a:r>
              <a:rPr lang="en-US" altLang="en-US" dirty="0"/>
              <a:t>- Who is to blame for these temptations?  </a:t>
            </a:r>
            <a:r>
              <a:rPr lang="en-US" altLang="en-US" b="0" i="1" dirty="0"/>
              <a:t>Not God, but Ourselves</a:t>
            </a:r>
          </a:p>
          <a:p>
            <a:pPr lvl="1">
              <a:lnSpc>
                <a:spcPct val="85000"/>
              </a:lnSpc>
            </a:pPr>
            <a:r>
              <a:rPr lang="en-US" altLang="en-US" b="1" u="sng" dirty="0"/>
              <a:t>Solution</a:t>
            </a:r>
            <a:r>
              <a:rPr lang="en-US" altLang="en-US" dirty="0"/>
              <a:t> - What then does God give us? </a:t>
            </a:r>
            <a:r>
              <a:rPr lang="en-US" altLang="en-US" b="0" i="1" dirty="0"/>
              <a:t>Remember… Judgments, Goodness, Relationship</a:t>
            </a:r>
          </a:p>
          <a:p>
            <a:pPr lvl="1">
              <a:lnSpc>
                <a:spcPct val="85000"/>
              </a:lnSpc>
            </a:pPr>
            <a:r>
              <a:rPr lang="en-US" altLang="en-US" dirty="0"/>
              <a:t>What is the greatest gift we’ve been given? </a:t>
            </a:r>
          </a:p>
          <a:p>
            <a:pPr>
              <a:lnSpc>
                <a:spcPct val="90000"/>
              </a:lnSpc>
            </a:pPr>
            <a:r>
              <a:rPr lang="en-US" altLang="en-US" sz="2400" b="1" dirty="0">
                <a:highlight>
                  <a:srgbClr val="FFFFCC"/>
                </a:highlight>
              </a:rPr>
              <a:t>VERSES 19-27 – RESPONSE to Temptations / REST in Divine Truth</a:t>
            </a:r>
          </a:p>
          <a:p>
            <a:pPr lvl="1">
              <a:lnSpc>
                <a:spcPct val="85000"/>
              </a:lnSpc>
            </a:pPr>
            <a:r>
              <a:rPr lang="en-US" altLang="en-US" b="1" u="sng" dirty="0"/>
              <a:t>Reception</a:t>
            </a:r>
            <a:r>
              <a:rPr lang="en-US" altLang="en-US" u="sng" dirty="0"/>
              <a:t> </a:t>
            </a:r>
            <a:r>
              <a:rPr lang="en-US" altLang="en-US" dirty="0"/>
              <a:t>- What should we be quick to hear? Why (Vs 21)? </a:t>
            </a:r>
            <a:r>
              <a:rPr lang="en-US" altLang="en-US" b="0" i="1" dirty="0"/>
              <a:t>The Word</a:t>
            </a:r>
          </a:p>
          <a:p>
            <a:pPr lvl="1">
              <a:lnSpc>
                <a:spcPct val="85000"/>
              </a:lnSpc>
            </a:pPr>
            <a:r>
              <a:rPr lang="en-US" altLang="en-US" b="1" u="sng" dirty="0"/>
              <a:t>Respond</a:t>
            </a:r>
            <a:r>
              <a:rPr lang="en-US" altLang="en-US" dirty="0"/>
              <a:t> - Is just hearing God’s word enough?  What is the mirror? </a:t>
            </a:r>
            <a:r>
              <a:rPr lang="en-US" altLang="en-US" b="0" i="1" dirty="0"/>
              <a:t>Must Do</a:t>
            </a:r>
          </a:p>
          <a:p>
            <a:pPr lvl="1">
              <a:lnSpc>
                <a:spcPct val="85000"/>
              </a:lnSpc>
            </a:pPr>
            <a:r>
              <a:rPr lang="en-US" altLang="en-US" b="1" u="sng" dirty="0"/>
              <a:t>Resignation</a:t>
            </a:r>
            <a:r>
              <a:rPr lang="en-US" altLang="en-US" dirty="0"/>
              <a:t> - Are we under law today?  If so which one? </a:t>
            </a:r>
            <a:r>
              <a:rPr lang="en-US" altLang="en-US" b="0" i="1" dirty="0"/>
              <a:t>Yes, Law of Liberty</a:t>
            </a:r>
          </a:p>
          <a:p>
            <a:pPr lvl="1">
              <a:lnSpc>
                <a:spcPct val="85000"/>
              </a:lnSpc>
            </a:pPr>
            <a:r>
              <a:rPr lang="en-US" altLang="en-US" b="1" u="sng" dirty="0"/>
              <a:t>Resolve</a:t>
            </a:r>
            <a:r>
              <a:rPr lang="en-US" altLang="en-US" dirty="0"/>
              <a:t> - What is Pure and Undefiled Religion? – </a:t>
            </a:r>
            <a:r>
              <a:rPr lang="en-US" altLang="en-US" b="0" i="1" dirty="0"/>
              <a:t>Speech, Service, Separation</a:t>
            </a:r>
          </a:p>
          <a:p>
            <a:pPr lvl="1">
              <a:lnSpc>
                <a:spcPct val="90000"/>
              </a:lnSpc>
            </a:pPr>
            <a:endParaRPr lang="en-US" altLang="en-US" dirty="0"/>
          </a:p>
        </p:txBody>
      </p:sp>
    </p:spTree>
    <p:extLst>
      <p:ext uri="{BB962C8B-B14F-4D97-AF65-F5344CB8AC3E}">
        <p14:creationId xmlns:p14="http://schemas.microsoft.com/office/powerpoint/2010/main" val="2238981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1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1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19">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19">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a:t>James 2:1-13</a:t>
            </a:r>
          </a:p>
        </p:txBody>
      </p:sp>
      <p:sp>
        <p:nvSpPr>
          <p:cNvPr id="266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14036AC3-6F51-8F4D-9393-37A524F3A1E7}" type="slidenum">
              <a:rPr lang="en-US" altLang="en-US" sz="1400" b="0" u="none"/>
              <a:pPr>
                <a:spcBef>
                  <a:spcPct val="0"/>
                </a:spcBef>
                <a:buFontTx/>
                <a:buNone/>
              </a:pPr>
              <a:t>5</a:t>
            </a:fld>
            <a:endParaRPr lang="en-US" altLang="en-US" sz="1400" b="0" u="none"/>
          </a:p>
        </p:txBody>
      </p:sp>
      <p:sp>
        <p:nvSpPr>
          <p:cNvPr id="26627" name="Rectangle 2"/>
          <p:cNvSpPr>
            <a:spLocks noGrp="1" noChangeArrowheads="1"/>
          </p:cNvSpPr>
          <p:nvPr>
            <p:ph type="title"/>
          </p:nvPr>
        </p:nvSpPr>
        <p:spPr>
          <a:xfrm>
            <a:off x="2133600" y="45720"/>
            <a:ext cx="9823938" cy="762000"/>
          </a:xfrm>
        </p:spPr>
        <p:txBody>
          <a:bodyPr>
            <a:noAutofit/>
          </a:bodyPr>
          <a:lstStyle/>
          <a:p>
            <a:r>
              <a:rPr lang="en-US" altLang="en-US" sz="5400" u="sng" dirty="0"/>
              <a:t>How To Handle Temptation</a:t>
            </a:r>
          </a:p>
        </p:txBody>
      </p:sp>
      <p:sp>
        <p:nvSpPr>
          <p:cNvPr id="78851" name="Rectangle 3"/>
          <p:cNvSpPr>
            <a:spLocks noGrp="1" noChangeArrowheads="1"/>
          </p:cNvSpPr>
          <p:nvPr>
            <p:ph type="body" idx="1"/>
          </p:nvPr>
        </p:nvSpPr>
        <p:spPr>
          <a:xfrm>
            <a:off x="1066800" y="1069144"/>
            <a:ext cx="10058400" cy="5331655"/>
          </a:xfrm>
        </p:spPr>
        <p:txBody>
          <a:bodyPr/>
          <a:lstStyle/>
          <a:p>
            <a:r>
              <a:rPr lang="en-US" altLang="en-US" dirty="0">
                <a:highlight>
                  <a:srgbClr val="FFFFCC"/>
                </a:highlight>
              </a:rPr>
              <a:t>Remember The Judgment Of God (1:13-16)</a:t>
            </a:r>
          </a:p>
          <a:p>
            <a:pPr lvl="1"/>
            <a:r>
              <a:rPr lang="en-US" altLang="en-US" sz="2200" dirty="0"/>
              <a:t>It brings forth Death</a:t>
            </a:r>
          </a:p>
          <a:p>
            <a:pPr lvl="1"/>
            <a:r>
              <a:rPr lang="en-US" altLang="en-US" sz="2200" dirty="0"/>
              <a:t>Negative – “Knowing The Terror Of The Lord…” 2 Cor. 5:11</a:t>
            </a:r>
          </a:p>
          <a:p>
            <a:pPr lvl="1"/>
            <a:r>
              <a:rPr lang="en-US" altLang="en-US" sz="2200" dirty="0"/>
              <a:t>Negative – “It Is A Fearful Thing To Fall Into God’s Hand” (</a:t>
            </a:r>
            <a:r>
              <a:rPr lang="en-US" altLang="en-US" sz="2200" dirty="0" err="1"/>
              <a:t>Heb</a:t>
            </a:r>
            <a:r>
              <a:rPr lang="en-US" altLang="en-US" sz="2200" dirty="0"/>
              <a:t> 10:31)</a:t>
            </a:r>
          </a:p>
          <a:p>
            <a:r>
              <a:rPr lang="en-US" altLang="en-US" dirty="0">
                <a:highlight>
                  <a:srgbClr val="FFFFCC"/>
                </a:highlight>
              </a:rPr>
              <a:t>Remember The Goodness Of God (1:17)</a:t>
            </a:r>
          </a:p>
          <a:p>
            <a:pPr lvl="1"/>
            <a:r>
              <a:rPr lang="en-US" altLang="en-US" sz="2200" dirty="0"/>
              <a:t>God has given us so many good things – how can you sin against Him?</a:t>
            </a:r>
          </a:p>
          <a:p>
            <a:pPr lvl="1"/>
            <a:r>
              <a:rPr lang="en-US" altLang="en-US" sz="2200" dirty="0"/>
              <a:t>Positive – “For God So Loved The World….” (John 3:16; 1 John 4:19)</a:t>
            </a:r>
          </a:p>
          <a:p>
            <a:pPr lvl="1"/>
            <a:r>
              <a:rPr lang="en-US" altLang="en-US" sz="2200" dirty="0"/>
              <a:t>Positive – “While We Were Yet Sinners, Christ Died …”  </a:t>
            </a:r>
          </a:p>
          <a:p>
            <a:r>
              <a:rPr lang="en-US" altLang="en-US" dirty="0">
                <a:highlight>
                  <a:srgbClr val="FFFFCC"/>
                </a:highlight>
              </a:rPr>
              <a:t>Remember Our Relationship With God (1:18)</a:t>
            </a:r>
          </a:p>
          <a:p>
            <a:pPr lvl="1"/>
            <a:r>
              <a:rPr lang="en-US" altLang="en-US" sz="2200" dirty="0"/>
              <a:t>You are a Christian – You Belong to God</a:t>
            </a:r>
          </a:p>
          <a:p>
            <a:pPr lvl="1"/>
            <a:r>
              <a:rPr lang="en-US" altLang="en-US" sz="2200" dirty="0"/>
              <a:t>Commitment – Children of God, above reproach (Phil 2:15)</a:t>
            </a:r>
          </a:p>
          <a:p>
            <a:pPr lvl="1"/>
            <a:r>
              <a:rPr lang="en-US" altLang="en-US" sz="2200" dirty="0" err="1"/>
              <a:t>Firstfruits</a:t>
            </a:r>
            <a:endParaRPr lang="en-US" altLang="en-US" sz="2200" dirty="0"/>
          </a:p>
          <a:p>
            <a:pPr lvl="1"/>
            <a:r>
              <a:rPr lang="en-US" altLang="en-US" sz="2200" dirty="0"/>
              <a:t>Relationship – We are children of God and Heirs (Rom 8:16-17)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down)">
                                      <p:cBhvr>
                                        <p:cTn id="7" dur="500"/>
                                        <p:tgtEl>
                                          <p:spTgt spid="7885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8851">
                                            <p:txEl>
                                              <p:pRg st="1" end="1"/>
                                            </p:txEl>
                                          </p:spTgt>
                                        </p:tgtEl>
                                        <p:attrNameLst>
                                          <p:attrName>style.visibility</p:attrName>
                                        </p:attrNameLst>
                                      </p:cBhvr>
                                      <p:to>
                                        <p:strVal val="visible"/>
                                      </p:to>
                                    </p:set>
                                    <p:animEffect transition="in" filter="wipe(down)">
                                      <p:cBhvr>
                                        <p:cTn id="10" dur="500"/>
                                        <p:tgtEl>
                                          <p:spTgt spid="7885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Effect transition="in" filter="wipe(down)">
                                      <p:cBhvr>
                                        <p:cTn id="13" dur="500"/>
                                        <p:tgtEl>
                                          <p:spTgt spid="78851">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8851">
                                            <p:txEl>
                                              <p:pRg st="3" end="3"/>
                                            </p:txEl>
                                          </p:spTgt>
                                        </p:tgtEl>
                                        <p:attrNameLst>
                                          <p:attrName>style.visibility</p:attrName>
                                        </p:attrNameLst>
                                      </p:cBhvr>
                                      <p:to>
                                        <p:strVal val="visible"/>
                                      </p:to>
                                    </p:set>
                                    <p:animEffect transition="in" filter="wipe(down)">
                                      <p:cBhvr>
                                        <p:cTn id="16" dur="500"/>
                                        <p:tgtEl>
                                          <p:spTgt spid="7885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8851">
                                            <p:txEl>
                                              <p:pRg st="4" end="4"/>
                                            </p:txEl>
                                          </p:spTgt>
                                        </p:tgtEl>
                                        <p:attrNameLst>
                                          <p:attrName>style.visibility</p:attrName>
                                        </p:attrNameLst>
                                      </p:cBhvr>
                                      <p:to>
                                        <p:strVal val="visible"/>
                                      </p:to>
                                    </p:set>
                                    <p:animEffect transition="in" filter="wipe(down)">
                                      <p:cBhvr>
                                        <p:cTn id="21" dur="500"/>
                                        <p:tgtEl>
                                          <p:spTgt spid="78851">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8851">
                                            <p:txEl>
                                              <p:pRg st="5" end="5"/>
                                            </p:txEl>
                                          </p:spTgt>
                                        </p:tgtEl>
                                        <p:attrNameLst>
                                          <p:attrName>style.visibility</p:attrName>
                                        </p:attrNameLst>
                                      </p:cBhvr>
                                      <p:to>
                                        <p:strVal val="visible"/>
                                      </p:to>
                                    </p:set>
                                    <p:animEffect transition="in" filter="wipe(down)">
                                      <p:cBhvr>
                                        <p:cTn id="24" dur="500"/>
                                        <p:tgtEl>
                                          <p:spTgt spid="78851">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8851">
                                            <p:txEl>
                                              <p:pRg st="6" end="6"/>
                                            </p:txEl>
                                          </p:spTgt>
                                        </p:tgtEl>
                                        <p:attrNameLst>
                                          <p:attrName>style.visibility</p:attrName>
                                        </p:attrNameLst>
                                      </p:cBhvr>
                                      <p:to>
                                        <p:strVal val="visible"/>
                                      </p:to>
                                    </p:set>
                                    <p:animEffect transition="in" filter="wipe(down)">
                                      <p:cBhvr>
                                        <p:cTn id="27" dur="500"/>
                                        <p:tgtEl>
                                          <p:spTgt spid="78851">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8851">
                                            <p:txEl>
                                              <p:pRg st="7" end="7"/>
                                            </p:txEl>
                                          </p:spTgt>
                                        </p:tgtEl>
                                        <p:attrNameLst>
                                          <p:attrName>style.visibility</p:attrName>
                                        </p:attrNameLst>
                                      </p:cBhvr>
                                      <p:to>
                                        <p:strVal val="visible"/>
                                      </p:to>
                                    </p:set>
                                    <p:animEffect transition="in" filter="wipe(down)">
                                      <p:cBhvr>
                                        <p:cTn id="30" dur="500"/>
                                        <p:tgtEl>
                                          <p:spTgt spid="78851">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8851">
                                            <p:txEl>
                                              <p:pRg st="8" end="8"/>
                                            </p:txEl>
                                          </p:spTgt>
                                        </p:tgtEl>
                                        <p:attrNameLst>
                                          <p:attrName>style.visibility</p:attrName>
                                        </p:attrNameLst>
                                      </p:cBhvr>
                                      <p:to>
                                        <p:strVal val="visible"/>
                                      </p:to>
                                    </p:set>
                                    <p:animEffect transition="in" filter="wipe(down)">
                                      <p:cBhvr>
                                        <p:cTn id="35" dur="500"/>
                                        <p:tgtEl>
                                          <p:spTgt spid="78851">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8851">
                                            <p:txEl>
                                              <p:pRg st="9" end="9"/>
                                            </p:txEl>
                                          </p:spTgt>
                                        </p:tgtEl>
                                        <p:attrNameLst>
                                          <p:attrName>style.visibility</p:attrName>
                                        </p:attrNameLst>
                                      </p:cBhvr>
                                      <p:to>
                                        <p:strVal val="visible"/>
                                      </p:to>
                                    </p:set>
                                    <p:animEffect transition="in" filter="wipe(down)">
                                      <p:cBhvr>
                                        <p:cTn id="38" dur="500"/>
                                        <p:tgtEl>
                                          <p:spTgt spid="78851">
                                            <p:txEl>
                                              <p:pRg st="9" end="9"/>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8851">
                                            <p:txEl>
                                              <p:pRg st="10" end="10"/>
                                            </p:txEl>
                                          </p:spTgt>
                                        </p:tgtEl>
                                        <p:attrNameLst>
                                          <p:attrName>style.visibility</p:attrName>
                                        </p:attrNameLst>
                                      </p:cBhvr>
                                      <p:to>
                                        <p:strVal val="visible"/>
                                      </p:to>
                                    </p:set>
                                    <p:animEffect transition="in" filter="wipe(down)">
                                      <p:cBhvr>
                                        <p:cTn id="41" dur="500"/>
                                        <p:tgtEl>
                                          <p:spTgt spid="78851">
                                            <p:txEl>
                                              <p:pRg st="10" end="1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8851">
                                            <p:txEl>
                                              <p:pRg st="11" end="11"/>
                                            </p:txEl>
                                          </p:spTgt>
                                        </p:tgtEl>
                                        <p:attrNameLst>
                                          <p:attrName>style.visibility</p:attrName>
                                        </p:attrNameLst>
                                      </p:cBhvr>
                                      <p:to>
                                        <p:strVal val="visible"/>
                                      </p:to>
                                    </p:set>
                                    <p:animEffect transition="in" filter="wipe(down)">
                                      <p:cBhvr>
                                        <p:cTn id="44" dur="500"/>
                                        <p:tgtEl>
                                          <p:spTgt spid="78851">
                                            <p:txEl>
                                              <p:pRg st="11" end="1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8851">
                                            <p:txEl>
                                              <p:pRg st="12" end="12"/>
                                            </p:txEl>
                                          </p:spTgt>
                                        </p:tgtEl>
                                        <p:attrNameLst>
                                          <p:attrName>style.visibility</p:attrName>
                                        </p:attrNameLst>
                                      </p:cBhvr>
                                      <p:to>
                                        <p:strVal val="visible"/>
                                      </p:to>
                                    </p:set>
                                    <p:animEffect transition="in" filter="wipe(down)">
                                      <p:cBhvr>
                                        <p:cTn id="47" dur="500"/>
                                        <p:tgtEl>
                                          <p:spTgt spid="788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6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a:t>James 2:1-13</a:t>
            </a:r>
          </a:p>
        </p:txBody>
      </p:sp>
      <p:sp>
        <p:nvSpPr>
          <p:cNvPr id="327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49A72996-F16A-9344-B2AE-7AB7031733AA}" type="slidenum">
              <a:rPr lang="en-US" altLang="en-US" sz="1400" b="0" u="none"/>
              <a:pPr>
                <a:spcBef>
                  <a:spcPct val="0"/>
                </a:spcBef>
                <a:buFontTx/>
                <a:buNone/>
              </a:pPr>
              <a:t>6</a:t>
            </a:fld>
            <a:endParaRPr lang="en-US" altLang="en-US" sz="1400" b="0" u="none"/>
          </a:p>
        </p:txBody>
      </p:sp>
      <p:sp>
        <p:nvSpPr>
          <p:cNvPr id="32771" name="Rectangle 2"/>
          <p:cNvSpPr>
            <a:spLocks noGrp="1" noChangeArrowheads="1"/>
          </p:cNvSpPr>
          <p:nvPr>
            <p:ph type="title"/>
          </p:nvPr>
        </p:nvSpPr>
        <p:spPr>
          <a:xfrm>
            <a:off x="1828799" y="228600"/>
            <a:ext cx="10100603" cy="762000"/>
          </a:xfrm>
        </p:spPr>
        <p:txBody>
          <a:bodyPr>
            <a:noAutofit/>
          </a:bodyPr>
          <a:lstStyle/>
          <a:p>
            <a:r>
              <a:rPr lang="en-US" altLang="en-US" sz="5400" u="sng" dirty="0"/>
              <a:t>RECEIVE THE WORD (1:19-21)</a:t>
            </a:r>
          </a:p>
        </p:txBody>
      </p:sp>
      <p:sp>
        <p:nvSpPr>
          <p:cNvPr id="84995" name="Rectangle 3"/>
          <p:cNvSpPr>
            <a:spLocks noGrp="1" noChangeArrowheads="1"/>
          </p:cNvSpPr>
          <p:nvPr>
            <p:ph type="body" idx="1"/>
          </p:nvPr>
        </p:nvSpPr>
        <p:spPr>
          <a:xfrm>
            <a:off x="1195754" y="1219200"/>
            <a:ext cx="9243646" cy="5257800"/>
          </a:xfrm>
        </p:spPr>
        <p:txBody>
          <a:bodyPr/>
          <a:lstStyle/>
          <a:p>
            <a:r>
              <a:rPr lang="en-US" altLang="en-US" dirty="0">
                <a:highlight>
                  <a:srgbClr val="FFFFCC"/>
                </a:highlight>
              </a:rPr>
              <a:t>Swift to Hear (19)</a:t>
            </a:r>
          </a:p>
          <a:p>
            <a:pPr lvl="1"/>
            <a:r>
              <a:rPr lang="en-US" altLang="en-US" dirty="0"/>
              <a:t>As a Mother Listens for her Baby’s Cry</a:t>
            </a:r>
          </a:p>
          <a:p>
            <a:pPr lvl="1"/>
            <a:r>
              <a:rPr lang="en-US" altLang="en-US" dirty="0"/>
              <a:t>As A Deer Listens for the rustle of the Leaves</a:t>
            </a:r>
          </a:p>
          <a:p>
            <a:pPr lvl="1"/>
            <a:r>
              <a:rPr lang="en-US" altLang="en-US" dirty="0"/>
              <a:t>Mark 8:18; </a:t>
            </a:r>
            <a:r>
              <a:rPr lang="en-US" altLang="en-US" dirty="0" err="1"/>
              <a:t>Heb</a:t>
            </a:r>
            <a:r>
              <a:rPr lang="en-US" altLang="en-US" dirty="0"/>
              <a:t> 5:11-14; </a:t>
            </a:r>
            <a:r>
              <a:rPr lang="en-US" altLang="en-US" dirty="0" err="1"/>
              <a:t>Eph</a:t>
            </a:r>
            <a:r>
              <a:rPr lang="en-US" altLang="en-US" dirty="0"/>
              <a:t> 5:17</a:t>
            </a:r>
          </a:p>
          <a:p>
            <a:r>
              <a:rPr lang="en-US" altLang="en-US" dirty="0">
                <a:highlight>
                  <a:srgbClr val="FFFFCC"/>
                </a:highlight>
              </a:rPr>
              <a:t>Slow To Speak (19)</a:t>
            </a:r>
          </a:p>
          <a:p>
            <a:pPr lvl="1"/>
            <a:r>
              <a:rPr lang="en-US" altLang="en-US" dirty="0" err="1"/>
              <a:t>Prov</a:t>
            </a:r>
            <a:r>
              <a:rPr lang="en-US" altLang="en-US" dirty="0"/>
              <a:t> 13:3; </a:t>
            </a:r>
            <a:r>
              <a:rPr lang="en-US" altLang="en-US" dirty="0" err="1"/>
              <a:t>Prov</a:t>
            </a:r>
            <a:r>
              <a:rPr lang="en-US" altLang="en-US" dirty="0"/>
              <a:t> 10:19; </a:t>
            </a:r>
            <a:r>
              <a:rPr lang="en-US" altLang="en-US" dirty="0" err="1"/>
              <a:t>Prov</a:t>
            </a:r>
            <a:r>
              <a:rPr lang="en-US" altLang="en-US" dirty="0"/>
              <a:t> 17:27-28; Eccl 5:2</a:t>
            </a:r>
          </a:p>
          <a:p>
            <a:r>
              <a:rPr lang="en-US" altLang="en-US" dirty="0">
                <a:highlight>
                  <a:srgbClr val="FFFFCC"/>
                </a:highlight>
              </a:rPr>
              <a:t>Slow To Wrath (19)</a:t>
            </a:r>
          </a:p>
          <a:p>
            <a:pPr lvl="1"/>
            <a:r>
              <a:rPr lang="en-US" altLang="en-US" dirty="0" err="1"/>
              <a:t>Prov</a:t>
            </a:r>
            <a:r>
              <a:rPr lang="en-US" altLang="en-US" dirty="0"/>
              <a:t> 14:29; </a:t>
            </a:r>
            <a:r>
              <a:rPr lang="en-US" altLang="en-US" dirty="0" err="1"/>
              <a:t>Prov</a:t>
            </a:r>
            <a:r>
              <a:rPr lang="en-US" altLang="en-US" dirty="0"/>
              <a:t> 16:32; Eccl 7:9; </a:t>
            </a:r>
            <a:r>
              <a:rPr lang="en-US" altLang="en-US" dirty="0" err="1"/>
              <a:t>Eph</a:t>
            </a:r>
            <a:r>
              <a:rPr lang="en-US" altLang="en-US" dirty="0"/>
              <a:t> 4:31-32</a:t>
            </a:r>
          </a:p>
          <a:p>
            <a:pPr lvl="1"/>
            <a:r>
              <a:rPr lang="en-US" altLang="en-US" dirty="0"/>
              <a:t>This does Not Promote righteousness (20)</a:t>
            </a:r>
          </a:p>
          <a:p>
            <a:r>
              <a:rPr lang="en-US" altLang="en-US" dirty="0">
                <a:highlight>
                  <a:srgbClr val="FFFFCC"/>
                </a:highlight>
              </a:rPr>
              <a:t>Put Off Wickedness &amp; Received The Word (21)</a:t>
            </a:r>
          </a:p>
          <a:p>
            <a:pPr lvl="1"/>
            <a:r>
              <a:rPr lang="en-US" altLang="en-US" dirty="0"/>
              <a:t>Able to “KEEP YOUR SOULS SAVED”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anim calcmode="lin" valueType="num">
                                      <p:cBhvr additive="base">
                                        <p:cTn id="11"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49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anim calcmode="lin" valueType="num">
                                      <p:cBhvr additive="base">
                                        <p:cTn id="15"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49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anim calcmode="lin" valueType="num">
                                      <p:cBhvr additive="base">
                                        <p:cTn id="19" dur="5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4995">
                                            <p:txEl>
                                              <p:pRg st="4" end="4"/>
                                            </p:txEl>
                                          </p:spTgt>
                                        </p:tgtEl>
                                        <p:attrNameLst>
                                          <p:attrName>style.visibility</p:attrName>
                                        </p:attrNameLst>
                                      </p:cBhvr>
                                      <p:to>
                                        <p:strVal val="visible"/>
                                      </p:to>
                                    </p:set>
                                    <p:anim calcmode="lin" valueType="num">
                                      <p:cBhvr additive="base">
                                        <p:cTn id="25" dur="5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9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4995">
                                            <p:txEl>
                                              <p:pRg st="5" end="5"/>
                                            </p:txEl>
                                          </p:spTgt>
                                        </p:tgtEl>
                                        <p:attrNameLst>
                                          <p:attrName>style.visibility</p:attrName>
                                        </p:attrNameLst>
                                      </p:cBhvr>
                                      <p:to>
                                        <p:strVal val="visible"/>
                                      </p:to>
                                    </p:set>
                                    <p:anim calcmode="lin" valueType="num">
                                      <p:cBhvr additive="base">
                                        <p:cTn id="29" dur="500" fill="hold"/>
                                        <p:tgtEl>
                                          <p:spTgt spid="849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49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4995">
                                            <p:txEl>
                                              <p:pRg st="6" end="6"/>
                                            </p:txEl>
                                          </p:spTgt>
                                        </p:tgtEl>
                                        <p:attrNameLst>
                                          <p:attrName>style.visibility</p:attrName>
                                        </p:attrNameLst>
                                      </p:cBhvr>
                                      <p:to>
                                        <p:strVal val="visible"/>
                                      </p:to>
                                    </p:set>
                                    <p:anim calcmode="lin" valueType="num">
                                      <p:cBhvr additive="base">
                                        <p:cTn id="35" dur="500" fill="hold"/>
                                        <p:tgtEl>
                                          <p:spTgt spid="8499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499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4995">
                                            <p:txEl>
                                              <p:pRg st="7" end="7"/>
                                            </p:txEl>
                                          </p:spTgt>
                                        </p:tgtEl>
                                        <p:attrNameLst>
                                          <p:attrName>style.visibility</p:attrName>
                                        </p:attrNameLst>
                                      </p:cBhvr>
                                      <p:to>
                                        <p:strVal val="visible"/>
                                      </p:to>
                                    </p:set>
                                    <p:anim calcmode="lin" valueType="num">
                                      <p:cBhvr additive="base">
                                        <p:cTn id="39" dur="500" fill="hold"/>
                                        <p:tgtEl>
                                          <p:spTgt spid="8499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499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995">
                                            <p:txEl>
                                              <p:pRg st="8" end="8"/>
                                            </p:txEl>
                                          </p:spTgt>
                                        </p:tgtEl>
                                        <p:attrNameLst>
                                          <p:attrName>style.visibility</p:attrName>
                                        </p:attrNameLst>
                                      </p:cBhvr>
                                      <p:to>
                                        <p:strVal val="visible"/>
                                      </p:to>
                                    </p:set>
                                    <p:anim calcmode="lin" valueType="num">
                                      <p:cBhvr additive="base">
                                        <p:cTn id="43" dur="500" fill="hold"/>
                                        <p:tgtEl>
                                          <p:spTgt spid="8499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49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4995">
                                            <p:txEl>
                                              <p:pRg st="9" end="9"/>
                                            </p:txEl>
                                          </p:spTgt>
                                        </p:tgtEl>
                                        <p:attrNameLst>
                                          <p:attrName>style.visibility</p:attrName>
                                        </p:attrNameLst>
                                      </p:cBhvr>
                                      <p:to>
                                        <p:strVal val="visible"/>
                                      </p:to>
                                    </p:set>
                                    <p:anim calcmode="lin" valueType="num">
                                      <p:cBhvr additive="base">
                                        <p:cTn id="49" dur="500" fill="hold"/>
                                        <p:tgtEl>
                                          <p:spTgt spid="8499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499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4995">
                                            <p:txEl>
                                              <p:pRg st="10" end="10"/>
                                            </p:txEl>
                                          </p:spTgt>
                                        </p:tgtEl>
                                        <p:attrNameLst>
                                          <p:attrName>style.visibility</p:attrName>
                                        </p:attrNameLst>
                                      </p:cBhvr>
                                      <p:to>
                                        <p:strVal val="visible"/>
                                      </p:to>
                                    </p:set>
                                    <p:anim calcmode="lin" valueType="num">
                                      <p:cBhvr additive="base">
                                        <p:cTn id="53" dur="500" fill="hold"/>
                                        <p:tgtEl>
                                          <p:spTgt spid="8499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49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096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a:t>James 2:1-13</a:t>
            </a:r>
          </a:p>
        </p:txBody>
      </p:sp>
      <p:sp>
        <p:nvSpPr>
          <p:cNvPr id="409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B4608F95-454B-D140-8E99-8D69F56D437D}" type="slidenum">
              <a:rPr lang="en-US" altLang="en-US" sz="1400" b="0" u="none"/>
              <a:pPr>
                <a:spcBef>
                  <a:spcPct val="0"/>
                </a:spcBef>
                <a:buFontTx/>
                <a:buNone/>
              </a:pPr>
              <a:t>7</a:t>
            </a:fld>
            <a:endParaRPr lang="en-US" altLang="en-US" sz="1400" b="0" u="none"/>
          </a:p>
        </p:txBody>
      </p:sp>
      <p:sp>
        <p:nvSpPr>
          <p:cNvPr id="40963" name="Rectangle 2"/>
          <p:cNvSpPr>
            <a:spLocks noGrp="1" noChangeArrowheads="1"/>
          </p:cNvSpPr>
          <p:nvPr>
            <p:ph type="title"/>
          </p:nvPr>
        </p:nvSpPr>
        <p:spPr>
          <a:xfrm>
            <a:off x="1538068" y="136525"/>
            <a:ext cx="10377268" cy="838200"/>
          </a:xfrm>
        </p:spPr>
        <p:txBody>
          <a:bodyPr/>
          <a:lstStyle/>
          <a:p>
            <a:r>
              <a:rPr lang="en-US" altLang="en-US" u="sng" dirty="0"/>
              <a:t>Respond To The Word (1:22-25)</a:t>
            </a:r>
          </a:p>
        </p:txBody>
      </p:sp>
      <p:sp>
        <p:nvSpPr>
          <p:cNvPr id="93187" name="Rectangle 3"/>
          <p:cNvSpPr>
            <a:spLocks noGrp="1" noChangeArrowheads="1"/>
          </p:cNvSpPr>
          <p:nvPr>
            <p:ph type="body" idx="1"/>
          </p:nvPr>
        </p:nvSpPr>
        <p:spPr>
          <a:xfrm>
            <a:off x="883920" y="1295400"/>
            <a:ext cx="10515600" cy="5105400"/>
          </a:xfrm>
        </p:spPr>
        <p:txBody>
          <a:bodyPr/>
          <a:lstStyle/>
          <a:p>
            <a:r>
              <a:rPr lang="en-US" altLang="en-US" sz="2400" dirty="0">
                <a:highlight>
                  <a:srgbClr val="FFFFCC"/>
                </a:highlight>
              </a:rPr>
              <a:t>Be “DOERS” and Not “HEARERS” Only (22-24)</a:t>
            </a:r>
          </a:p>
          <a:p>
            <a:pPr lvl="1"/>
            <a:r>
              <a:rPr lang="en-US" altLang="en-US" dirty="0"/>
              <a:t>God’s Word  (Mirror) Will Show You What Needs Correcting</a:t>
            </a:r>
          </a:p>
          <a:p>
            <a:pPr lvl="1"/>
            <a:r>
              <a:rPr lang="en-US" altLang="en-US" dirty="0"/>
              <a:t>But You Must Act On What You See</a:t>
            </a:r>
          </a:p>
          <a:p>
            <a:pPr lvl="1"/>
            <a:r>
              <a:rPr lang="en-US" altLang="en-US" dirty="0"/>
              <a:t>“Do” – Our Word Poet, Creative, Beautiful, Not Habit</a:t>
            </a:r>
          </a:p>
          <a:p>
            <a:r>
              <a:rPr lang="en-US" altLang="en-US" sz="2400" dirty="0">
                <a:highlight>
                  <a:srgbClr val="FFFFCC"/>
                </a:highlight>
              </a:rPr>
              <a:t>“LOOK” At the Law (25)</a:t>
            </a:r>
          </a:p>
          <a:p>
            <a:pPr lvl="1"/>
            <a:r>
              <a:rPr lang="en-US" altLang="en-US" dirty="0"/>
              <a:t>Studies, Gazes Intently, To look Into The Perfect Law of Liberty</a:t>
            </a:r>
          </a:p>
          <a:p>
            <a:r>
              <a:rPr lang="en-US" altLang="en-US" sz="2400" dirty="0">
                <a:highlight>
                  <a:srgbClr val="FFFFCC"/>
                </a:highlight>
              </a:rPr>
              <a:t>“ABIDE” In The Law (See Flaws in Yourself)</a:t>
            </a:r>
          </a:p>
          <a:p>
            <a:pPr lvl="1"/>
            <a:r>
              <a:rPr lang="en-US" altLang="en-US" dirty="0"/>
              <a:t>To Stay Close</a:t>
            </a:r>
          </a:p>
          <a:p>
            <a:pPr lvl="1"/>
            <a:r>
              <a:rPr lang="en-US" altLang="en-US" dirty="0"/>
              <a:t>In Contrast To The  “One Who Walks Away”</a:t>
            </a:r>
          </a:p>
          <a:p>
            <a:r>
              <a:rPr lang="en-US" altLang="en-US" sz="2400" dirty="0">
                <a:highlight>
                  <a:srgbClr val="FFFFCC"/>
                </a:highlight>
              </a:rPr>
              <a:t>“DO” What The Law Says (Make Corrections)</a:t>
            </a:r>
          </a:p>
          <a:p>
            <a:pPr lvl="1"/>
            <a:r>
              <a:rPr lang="en-US" altLang="en-US" dirty="0"/>
              <a:t>A Doer Of the Work – The Result, Something Tangible (Matt 5:14-16) Effort,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1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1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1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18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18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18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318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1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7345" name="Footer Placeholder 3"/>
          <p:cNvSpPr>
            <a:spLocks noGrp="1"/>
          </p:cNvSpPr>
          <p:nvPr>
            <p:ph type="ftr" sz="quarter" idx="10"/>
          </p:nvPr>
        </p:nvSpPr>
        <p:spPr>
          <a:xfrm>
            <a:off x="0" y="6356350"/>
            <a:ext cx="3581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dirty="0">
                <a:solidFill>
                  <a:srgbClr val="FFFFCC"/>
                </a:solidFill>
              </a:rPr>
              <a:t>James 2:1-13</a:t>
            </a:r>
          </a:p>
        </p:txBody>
      </p:sp>
      <p:sp>
        <p:nvSpPr>
          <p:cNvPr id="57346" name="Slide Number Placeholder 4"/>
          <p:cNvSpPr>
            <a:spLocks noGrp="1"/>
          </p:cNvSpPr>
          <p:nvPr>
            <p:ph type="sldNum" sz="quarter" idx="11"/>
          </p:nvPr>
        </p:nvSpPr>
        <p:spPr>
          <a:xfrm>
            <a:off x="4038599" y="6356350"/>
            <a:ext cx="7989277"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lgn="r">
              <a:spcBef>
                <a:spcPct val="0"/>
              </a:spcBef>
              <a:buFontTx/>
              <a:buNone/>
            </a:pPr>
            <a:fld id="{FC260F37-DF7E-2746-9AAE-A6773EF1DA45}" type="slidenum">
              <a:rPr lang="en-US" altLang="en-US" sz="1400" b="0" u="none">
                <a:solidFill>
                  <a:srgbClr val="FFFFCC"/>
                </a:solidFill>
              </a:rPr>
              <a:pPr algn="r">
                <a:spcBef>
                  <a:spcPct val="0"/>
                </a:spcBef>
                <a:buFontTx/>
                <a:buNone/>
              </a:pPr>
              <a:t>8</a:t>
            </a:fld>
            <a:endParaRPr lang="en-US" altLang="en-US" sz="1400" b="0" u="none" dirty="0">
              <a:solidFill>
                <a:srgbClr val="FFFFCC"/>
              </a:solidFill>
            </a:endParaRPr>
          </a:p>
        </p:txBody>
      </p:sp>
      <p:sp>
        <p:nvSpPr>
          <p:cNvPr id="57347" name="Rectangle 2"/>
          <p:cNvSpPr>
            <a:spLocks noGrp="1" noChangeArrowheads="1"/>
          </p:cNvSpPr>
          <p:nvPr>
            <p:ph type="title"/>
          </p:nvPr>
        </p:nvSpPr>
        <p:spPr>
          <a:xfrm>
            <a:off x="2209800" y="106680"/>
            <a:ext cx="9592994" cy="762000"/>
          </a:xfrm>
        </p:spPr>
        <p:txBody>
          <a:bodyPr>
            <a:noAutofit/>
          </a:bodyPr>
          <a:lstStyle/>
          <a:p>
            <a:r>
              <a:rPr lang="en-US" altLang="en-US" sz="5400" u="sng" dirty="0"/>
              <a:t>Resign To The Word (1:26-27)</a:t>
            </a:r>
          </a:p>
        </p:txBody>
      </p:sp>
      <p:sp>
        <p:nvSpPr>
          <p:cNvPr id="111619" name="Rectangle 3"/>
          <p:cNvSpPr>
            <a:spLocks noGrp="1" noChangeArrowheads="1"/>
          </p:cNvSpPr>
          <p:nvPr>
            <p:ph type="body" idx="1"/>
          </p:nvPr>
        </p:nvSpPr>
        <p:spPr>
          <a:xfrm>
            <a:off x="548639" y="1167616"/>
            <a:ext cx="10944665" cy="5359793"/>
          </a:xfrm>
        </p:spPr>
        <p:txBody>
          <a:bodyPr>
            <a:normAutofit/>
          </a:bodyPr>
          <a:lstStyle/>
          <a:p>
            <a:r>
              <a:rPr lang="en-US" altLang="en-US" dirty="0">
                <a:highlight>
                  <a:srgbClr val="FFFFCC"/>
                </a:highlight>
              </a:rPr>
              <a:t>Speech</a:t>
            </a:r>
          </a:p>
          <a:p>
            <a:pPr lvl="1"/>
            <a:r>
              <a:rPr lang="en-US" altLang="en-US" dirty="0"/>
              <a:t>Must Control Our Tongue (Control Your Heart)</a:t>
            </a:r>
          </a:p>
          <a:p>
            <a:pPr lvl="1"/>
            <a:r>
              <a:rPr lang="en-US" altLang="en-US" dirty="0"/>
              <a:t>Religious – Fear or Dread of the gods</a:t>
            </a:r>
          </a:p>
          <a:p>
            <a:pPr lvl="2"/>
            <a:r>
              <a:rPr lang="en-US" altLang="en-US" dirty="0"/>
              <a:t>What he does he does habitually, not out of Devotion</a:t>
            </a:r>
          </a:p>
          <a:p>
            <a:r>
              <a:rPr lang="en-US" altLang="en-US" dirty="0">
                <a:highlight>
                  <a:srgbClr val="FFFFCC"/>
                </a:highlight>
              </a:rPr>
              <a:t>Service</a:t>
            </a:r>
          </a:p>
          <a:p>
            <a:pPr lvl="1"/>
            <a:r>
              <a:rPr lang="en-US" altLang="en-US" dirty="0"/>
              <a:t>Before God – Along side of, Standard of Measurement</a:t>
            </a:r>
          </a:p>
          <a:p>
            <a:pPr lvl="1"/>
            <a:r>
              <a:rPr lang="en-US" altLang="en-US" dirty="0"/>
              <a:t>Visit – To Look Upon After, To Inspect, Examine, (n) Bishop</a:t>
            </a:r>
          </a:p>
          <a:p>
            <a:r>
              <a:rPr lang="en-US" altLang="en-US" dirty="0">
                <a:highlight>
                  <a:srgbClr val="FFFFCC"/>
                </a:highlight>
              </a:rPr>
              <a:t>Separation</a:t>
            </a:r>
          </a:p>
          <a:p>
            <a:pPr lvl="1"/>
            <a:r>
              <a:rPr lang="en-US" altLang="en-US" dirty="0"/>
              <a:t>Pure - Genuine, Sincere, Once Impure – Now Cleansed</a:t>
            </a:r>
          </a:p>
          <a:p>
            <a:pPr lvl="1"/>
            <a:r>
              <a:rPr lang="en-US" altLang="en-US" dirty="0"/>
              <a:t>Undefiled - Without Contamination (</a:t>
            </a:r>
            <a:r>
              <a:rPr lang="en-US" altLang="en-US" dirty="0" err="1"/>
              <a:t>adj</a:t>
            </a:r>
            <a:r>
              <a:rPr lang="en-US" altLang="en-US" dirty="0"/>
              <a:t>), Not mixed, (v) To Stain</a:t>
            </a:r>
          </a:p>
          <a:p>
            <a:pPr lvl="1"/>
            <a:r>
              <a:rPr lang="en-US" altLang="en-US" dirty="0"/>
              <a:t>Keep Oneself </a:t>
            </a:r>
          </a:p>
          <a:p>
            <a:pPr lvl="1"/>
            <a:r>
              <a:rPr lang="en-US" altLang="en-US" dirty="0"/>
              <a:t>Unspotted From The World - That Which Tend To Influence Us Adversely In Our Pursuit For Moral Integrity And Purity.</a:t>
            </a:r>
          </a:p>
          <a:p>
            <a:pPr lvl="1"/>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6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6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61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16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161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61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161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6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a:t>James 2:1-13</a:t>
            </a:r>
          </a:p>
        </p:txBody>
      </p:sp>
      <p:sp>
        <p:nvSpPr>
          <p:cNvPr id="716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0F7043AB-2BED-1640-82B3-F1906541EDA5}" type="slidenum">
              <a:rPr lang="en-US" altLang="en-US" sz="1400" b="0" u="none"/>
              <a:pPr>
                <a:spcBef>
                  <a:spcPct val="0"/>
                </a:spcBef>
                <a:buFontTx/>
                <a:buNone/>
              </a:pPr>
              <a:t>9</a:t>
            </a:fld>
            <a:endParaRPr lang="en-US" altLang="en-US" sz="1400" b="0" u="none"/>
          </a:p>
        </p:txBody>
      </p:sp>
      <p:sp>
        <p:nvSpPr>
          <p:cNvPr id="71683" name="Rectangle 2"/>
          <p:cNvSpPr>
            <a:spLocks noGrp="1" noChangeArrowheads="1"/>
          </p:cNvSpPr>
          <p:nvPr>
            <p:ph type="title"/>
          </p:nvPr>
        </p:nvSpPr>
        <p:spPr>
          <a:xfrm>
            <a:off x="2209800" y="136525"/>
            <a:ext cx="9578926" cy="990600"/>
          </a:xfrm>
        </p:spPr>
        <p:txBody>
          <a:bodyPr>
            <a:normAutofit/>
          </a:bodyPr>
          <a:lstStyle/>
          <a:p>
            <a:r>
              <a:rPr lang="en-US" altLang="en-US" sz="5400" b="1" u="sng" dirty="0">
                <a:solidFill>
                  <a:srgbClr val="663300"/>
                </a:solidFill>
              </a:rPr>
              <a:t>Serve With Compassion (2)</a:t>
            </a:r>
          </a:p>
        </p:txBody>
      </p:sp>
      <p:sp>
        <p:nvSpPr>
          <p:cNvPr id="71684" name="Rectangle 3"/>
          <p:cNvSpPr>
            <a:spLocks noGrp="1" noChangeArrowheads="1"/>
          </p:cNvSpPr>
          <p:nvPr>
            <p:ph type="body" idx="1"/>
          </p:nvPr>
        </p:nvSpPr>
        <p:spPr>
          <a:xfrm>
            <a:off x="609600" y="1600200"/>
            <a:ext cx="11582400" cy="4648200"/>
          </a:xfrm>
        </p:spPr>
        <p:txBody>
          <a:bodyPr>
            <a:normAutofit/>
          </a:bodyPr>
          <a:lstStyle/>
          <a:p>
            <a:r>
              <a:rPr lang="en-US" altLang="en-US" sz="3200" b="1" dirty="0">
                <a:highlight>
                  <a:srgbClr val="FFFFCC"/>
                </a:highlight>
              </a:rPr>
              <a:t>Accept Others (2:1-13)</a:t>
            </a:r>
          </a:p>
          <a:p>
            <a:pPr lvl="1"/>
            <a:r>
              <a:rPr lang="en-US" altLang="en-US" sz="3200" b="1" i="1" dirty="0"/>
              <a:t>Courtesy To All (1-4)</a:t>
            </a:r>
          </a:p>
          <a:p>
            <a:pPr lvl="1"/>
            <a:r>
              <a:rPr lang="en-US" altLang="en-US" sz="3200" b="1" i="1" dirty="0"/>
              <a:t>Compassion For All (5-9)</a:t>
            </a:r>
          </a:p>
          <a:p>
            <a:pPr lvl="1"/>
            <a:r>
              <a:rPr lang="en-US" altLang="en-US" sz="3200" b="1" i="1" dirty="0"/>
              <a:t>Consistency In All (10-13)</a:t>
            </a:r>
          </a:p>
          <a:p>
            <a:r>
              <a:rPr lang="en-US" altLang="en-US" sz="3200" b="1" dirty="0">
                <a:highlight>
                  <a:srgbClr val="FFFFCC"/>
                </a:highlight>
              </a:rPr>
              <a:t>Assist Others (2:14-26)</a:t>
            </a:r>
          </a:p>
          <a:p>
            <a:pPr lvl="1"/>
            <a:r>
              <a:rPr lang="en-US" altLang="en-US" sz="3200" b="1" i="1" dirty="0"/>
              <a:t>Expression of True Faith (14-17)</a:t>
            </a:r>
          </a:p>
          <a:p>
            <a:pPr lvl="1"/>
            <a:r>
              <a:rPr lang="en-US" altLang="en-US" sz="3200" b="1" i="1" dirty="0"/>
              <a:t>Evidence of True Faith (18-20)</a:t>
            </a:r>
          </a:p>
          <a:p>
            <a:pPr lvl="1"/>
            <a:r>
              <a:rPr lang="en-US" altLang="en-US" sz="3200" b="1" i="1" dirty="0"/>
              <a:t>Example of True Faith (21-26)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 calcmode="lin" valueType="num">
                                      <p:cBhvr additive="base">
                                        <p:cTn id="7" dur="500" fill="hold"/>
                                        <p:tgtEl>
                                          <p:spTgt spid="716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684">
                                            <p:txEl>
                                              <p:pRg st="1" end="1"/>
                                            </p:txEl>
                                          </p:spTgt>
                                        </p:tgtEl>
                                        <p:attrNameLst>
                                          <p:attrName>style.visibility</p:attrName>
                                        </p:attrNameLst>
                                      </p:cBhvr>
                                      <p:to>
                                        <p:strVal val="visible"/>
                                      </p:to>
                                    </p:set>
                                    <p:anim calcmode="lin" valueType="num">
                                      <p:cBhvr additive="base">
                                        <p:cTn id="11" dur="500" fill="hold"/>
                                        <p:tgtEl>
                                          <p:spTgt spid="7168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68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684">
                                            <p:txEl>
                                              <p:pRg st="2" end="2"/>
                                            </p:txEl>
                                          </p:spTgt>
                                        </p:tgtEl>
                                        <p:attrNameLst>
                                          <p:attrName>style.visibility</p:attrName>
                                        </p:attrNameLst>
                                      </p:cBhvr>
                                      <p:to>
                                        <p:strVal val="visible"/>
                                      </p:to>
                                    </p:set>
                                    <p:anim calcmode="lin" valueType="num">
                                      <p:cBhvr additive="base">
                                        <p:cTn id="15" dur="500" fill="hold"/>
                                        <p:tgtEl>
                                          <p:spTgt spid="7168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68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1684">
                                            <p:txEl>
                                              <p:pRg st="3" end="3"/>
                                            </p:txEl>
                                          </p:spTgt>
                                        </p:tgtEl>
                                        <p:attrNameLst>
                                          <p:attrName>style.visibility</p:attrName>
                                        </p:attrNameLst>
                                      </p:cBhvr>
                                      <p:to>
                                        <p:strVal val="visible"/>
                                      </p:to>
                                    </p:set>
                                    <p:anim calcmode="lin" valueType="num">
                                      <p:cBhvr additive="base">
                                        <p:cTn id="19" dur="500" fill="hold"/>
                                        <p:tgtEl>
                                          <p:spTgt spid="7168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4">
                                            <p:txEl>
                                              <p:pRg st="4" end="4"/>
                                            </p:txEl>
                                          </p:spTgt>
                                        </p:tgtEl>
                                        <p:attrNameLst>
                                          <p:attrName>style.visibility</p:attrName>
                                        </p:attrNameLst>
                                      </p:cBhvr>
                                      <p:to>
                                        <p:strVal val="visible"/>
                                      </p:to>
                                    </p:set>
                                    <p:anim calcmode="lin" valueType="num">
                                      <p:cBhvr additive="base">
                                        <p:cTn id="25" dur="500" fill="hold"/>
                                        <p:tgtEl>
                                          <p:spTgt spid="7168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1684">
                                            <p:txEl>
                                              <p:pRg st="5" end="5"/>
                                            </p:txEl>
                                          </p:spTgt>
                                        </p:tgtEl>
                                        <p:attrNameLst>
                                          <p:attrName>style.visibility</p:attrName>
                                        </p:attrNameLst>
                                      </p:cBhvr>
                                      <p:to>
                                        <p:strVal val="visible"/>
                                      </p:to>
                                    </p:set>
                                    <p:anim calcmode="lin" valueType="num">
                                      <p:cBhvr additive="base">
                                        <p:cTn id="29" dur="500" fill="hold"/>
                                        <p:tgtEl>
                                          <p:spTgt spid="7168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68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1684">
                                            <p:txEl>
                                              <p:pRg st="6" end="6"/>
                                            </p:txEl>
                                          </p:spTgt>
                                        </p:tgtEl>
                                        <p:attrNameLst>
                                          <p:attrName>style.visibility</p:attrName>
                                        </p:attrNameLst>
                                      </p:cBhvr>
                                      <p:to>
                                        <p:strVal val="visible"/>
                                      </p:to>
                                    </p:set>
                                    <p:anim calcmode="lin" valueType="num">
                                      <p:cBhvr additive="base">
                                        <p:cTn id="33" dur="500" fill="hold"/>
                                        <p:tgtEl>
                                          <p:spTgt spid="7168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68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1684">
                                            <p:txEl>
                                              <p:pRg st="7" end="7"/>
                                            </p:txEl>
                                          </p:spTgt>
                                        </p:tgtEl>
                                        <p:attrNameLst>
                                          <p:attrName>style.visibility</p:attrName>
                                        </p:attrNameLst>
                                      </p:cBhvr>
                                      <p:to>
                                        <p:strVal val="visible"/>
                                      </p:to>
                                    </p:set>
                                    <p:anim calcmode="lin" valueType="num">
                                      <p:cBhvr additive="base">
                                        <p:cTn id="37" dur="500" fill="hold"/>
                                        <p:tgtEl>
                                          <p:spTgt spid="7168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68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5987</Words>
  <Application>Microsoft Office PowerPoint</Application>
  <PresentationFormat>Widescreen</PresentationFormat>
  <Paragraphs>506</Paragraphs>
  <Slides>23</Slides>
  <Notes>17</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Papyrus</vt:lpstr>
      <vt:lpstr>Times New Roman</vt:lpstr>
      <vt:lpstr>Office Theme</vt:lpstr>
      <vt:lpstr>PowerPoint Presentation</vt:lpstr>
      <vt:lpstr>Outline of James</vt:lpstr>
      <vt:lpstr>CHAPTER 1 REVIEW</vt:lpstr>
      <vt:lpstr>JAMES CHAPTER 1 Stand with Confidence</vt:lpstr>
      <vt:lpstr>How To Handle Temptation</vt:lpstr>
      <vt:lpstr>RECEIVE THE WORD (1:19-21)</vt:lpstr>
      <vt:lpstr>Respond To The Word (1:22-25)</vt:lpstr>
      <vt:lpstr>Resign To The Word (1:26-27)</vt:lpstr>
      <vt:lpstr>Serve With Compassion (2)</vt:lpstr>
      <vt:lpstr>TESTS OF FAITH</vt:lpstr>
      <vt:lpstr>Courtesy To All (2:1-4)</vt:lpstr>
      <vt:lpstr>10 Commandments</vt:lpstr>
      <vt:lpstr>“Think On Theses Things” Phil 4:8-9</vt:lpstr>
      <vt:lpstr>James 2:5-13</vt:lpstr>
      <vt:lpstr>Compassion For All (2:5-9)</vt:lpstr>
      <vt:lpstr>Royal Law (2: 8-9)</vt:lpstr>
      <vt:lpstr>Showing Partiality (9)</vt:lpstr>
      <vt:lpstr>Consistency In All (2:10-13)</vt:lpstr>
      <vt:lpstr>2:13</vt:lpstr>
      <vt:lpstr>Showing Partiality (9)</vt:lpstr>
      <vt:lpstr>Serve With Compassion (2)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Larry Brown</cp:lastModifiedBy>
  <cp:revision>15</cp:revision>
  <dcterms:created xsi:type="dcterms:W3CDTF">2023-07-26T17:53:01Z</dcterms:created>
  <dcterms:modified xsi:type="dcterms:W3CDTF">2023-08-06T02:15:16Z</dcterms:modified>
</cp:coreProperties>
</file>