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60" r:id="rId2"/>
    <p:sldId id="279" r:id="rId3"/>
    <p:sldId id="271" r:id="rId4"/>
    <p:sldId id="359" r:id="rId5"/>
    <p:sldId id="272" r:id="rId6"/>
    <p:sldId id="361" r:id="rId7"/>
    <p:sldId id="323" r:id="rId8"/>
    <p:sldId id="285" r:id="rId9"/>
    <p:sldId id="263" r:id="rId10"/>
    <p:sldId id="354" r:id="rId11"/>
    <p:sldId id="273" r:id="rId12"/>
    <p:sldId id="282" r:id="rId13"/>
    <p:sldId id="355" r:id="rId14"/>
    <p:sldId id="356" r:id="rId15"/>
    <p:sldId id="261" r:id="rId16"/>
    <p:sldId id="262" r:id="rId17"/>
    <p:sldId id="275" r:id="rId18"/>
    <p:sldId id="358" r:id="rId19"/>
    <p:sldId id="286" r:id="rId20"/>
    <p:sldId id="353" r:id="rId21"/>
    <p:sldId id="269" r:id="rId22"/>
    <p:sldId id="357" r:id="rId23"/>
    <p:sldId id="268" r:id="rId24"/>
    <p:sldId id="281" r:id="rId25"/>
    <p:sldId id="283" r:id="rId26"/>
    <p:sldId id="257" r:id="rId27"/>
    <p:sldId id="2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3300"/>
    <a:srgbClr val="99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905DE-BFAE-4945-B767-A3DB1FFFA951}" v="23" dt="2023-08-13T11:28:11.0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83" d="100"/>
          <a:sy n="83" d="100"/>
        </p:scale>
        <p:origin x="101" y="41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17" d="100"/>
          <a:sy n="117" d="100"/>
        </p:scale>
        <p:origin x="2040" y="-6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Brown" userId="51cd8f2b86ac572b" providerId="Windows Live" clId="Web-{574905DE-BFAE-4945-B767-A3DB1FFFA951}"/>
    <pc:docChg chg="modSld">
      <pc:chgData name="Larry Brown" userId="51cd8f2b86ac572b" providerId="Windows Live" clId="Web-{574905DE-BFAE-4945-B767-A3DB1FFFA951}" dt="2023-08-13T11:28:10.769" v="21" actId="20577"/>
      <pc:docMkLst>
        <pc:docMk/>
      </pc:docMkLst>
      <pc:sldChg chg="modSp">
        <pc:chgData name="Larry Brown" userId="51cd8f2b86ac572b" providerId="Windows Live" clId="Web-{574905DE-BFAE-4945-B767-A3DB1FFFA951}" dt="2023-08-13T11:28:10.769" v="21" actId="20577"/>
        <pc:sldMkLst>
          <pc:docMk/>
          <pc:sldMk cId="0" sldId="354"/>
        </pc:sldMkLst>
        <pc:spChg chg="mod">
          <ac:chgData name="Larry Brown" userId="51cd8f2b86ac572b" providerId="Windows Live" clId="Web-{574905DE-BFAE-4945-B767-A3DB1FFFA951}" dt="2023-08-13T11:28:10.769" v="21" actId="20577"/>
          <ac:spMkLst>
            <pc:docMk/>
            <pc:sldMk cId="0" sldId="354"/>
            <ac:spMk id="512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34438F-7C96-D048-A206-E50E57BF6E33}" type="doc">
      <dgm:prSet loTypeId="urn:microsoft.com/office/officeart/2005/8/layout/chevron1" loCatId="" qsTypeId="urn:microsoft.com/office/officeart/2005/8/quickstyle/simple1" qsCatId="simple" csTypeId="urn:microsoft.com/office/officeart/2005/8/colors/accent5_3" csCatId="accent5" phldr="1"/>
      <dgm:spPr/>
    </dgm:pt>
    <dgm:pt modelId="{9F9A95FA-9D3E-4443-9E95-54ED4A8486E1}">
      <dgm:prSet phldrT="[Text]"/>
      <dgm:spPr>
        <a:solidFill>
          <a:srgbClr val="663300"/>
        </a:solidFill>
      </dgm:spPr>
      <dgm:t>
        <a:bodyPr/>
        <a:lstStyle/>
        <a:p>
          <a:r>
            <a:rPr lang="en-US" dirty="0"/>
            <a:t>Trial</a:t>
          </a:r>
        </a:p>
      </dgm:t>
    </dgm:pt>
    <dgm:pt modelId="{2720E3C6-3E48-7942-B1E8-DAC9F46432D0}" type="parTrans" cxnId="{5E6825F5-969F-AD4E-801B-D89055FB4D3D}">
      <dgm:prSet/>
      <dgm:spPr/>
      <dgm:t>
        <a:bodyPr/>
        <a:lstStyle/>
        <a:p>
          <a:endParaRPr lang="en-US"/>
        </a:p>
      </dgm:t>
    </dgm:pt>
    <dgm:pt modelId="{4DEA2B75-5BAD-1648-A814-C4809DBD34F4}" type="sibTrans" cxnId="{5E6825F5-969F-AD4E-801B-D89055FB4D3D}">
      <dgm:prSet/>
      <dgm:spPr/>
      <dgm:t>
        <a:bodyPr/>
        <a:lstStyle/>
        <a:p>
          <a:endParaRPr lang="en-US"/>
        </a:p>
      </dgm:t>
    </dgm:pt>
    <dgm:pt modelId="{0B4AD99F-4C88-7242-A0FA-82A28905F265}">
      <dgm:prSet phldrT="[Text]"/>
      <dgm:spPr>
        <a:solidFill>
          <a:srgbClr val="663300"/>
        </a:solidFill>
      </dgm:spPr>
      <dgm:t>
        <a:bodyPr/>
        <a:lstStyle/>
        <a:p>
          <a:r>
            <a:rPr lang="en-US" dirty="0"/>
            <a:t>Endurance</a:t>
          </a:r>
        </a:p>
      </dgm:t>
    </dgm:pt>
    <dgm:pt modelId="{C57F43DD-E877-0E4E-A3DB-C3F4C8172120}" type="parTrans" cxnId="{7EFF0736-E278-C84E-8F2F-F0BA87844DF6}">
      <dgm:prSet/>
      <dgm:spPr/>
      <dgm:t>
        <a:bodyPr/>
        <a:lstStyle/>
        <a:p>
          <a:endParaRPr lang="en-US"/>
        </a:p>
      </dgm:t>
    </dgm:pt>
    <dgm:pt modelId="{6A4EF78E-2764-7B41-9377-7D03058E4BDB}" type="sibTrans" cxnId="{7EFF0736-E278-C84E-8F2F-F0BA87844DF6}">
      <dgm:prSet/>
      <dgm:spPr/>
      <dgm:t>
        <a:bodyPr/>
        <a:lstStyle/>
        <a:p>
          <a:endParaRPr lang="en-US"/>
        </a:p>
      </dgm:t>
    </dgm:pt>
    <dgm:pt modelId="{25B5E98B-47AB-1946-92AC-B542B2ABBA67}">
      <dgm:prSet phldrT="[Text]"/>
      <dgm:spPr>
        <a:solidFill>
          <a:srgbClr val="663300"/>
        </a:solidFill>
      </dgm:spPr>
      <dgm:t>
        <a:bodyPr/>
        <a:lstStyle/>
        <a:p>
          <a:r>
            <a:rPr lang="en-US" dirty="0"/>
            <a:t>Perfection</a:t>
          </a:r>
        </a:p>
      </dgm:t>
    </dgm:pt>
    <dgm:pt modelId="{FA1A5DF0-DB41-1B40-81AD-2AB41E22CB07}" type="parTrans" cxnId="{9BF9BD82-7A4B-7C4E-96D7-1B0C8AB5E6BC}">
      <dgm:prSet/>
      <dgm:spPr/>
      <dgm:t>
        <a:bodyPr/>
        <a:lstStyle/>
        <a:p>
          <a:endParaRPr lang="en-US"/>
        </a:p>
      </dgm:t>
    </dgm:pt>
    <dgm:pt modelId="{CC1A6CBF-925E-A447-83F2-5278E60883A0}" type="sibTrans" cxnId="{9BF9BD82-7A4B-7C4E-96D7-1B0C8AB5E6BC}">
      <dgm:prSet/>
      <dgm:spPr/>
      <dgm:t>
        <a:bodyPr/>
        <a:lstStyle/>
        <a:p>
          <a:endParaRPr lang="en-US"/>
        </a:p>
      </dgm:t>
    </dgm:pt>
    <dgm:pt modelId="{43ED9B73-BE5D-D341-BF8E-F1EA0BE370BA}">
      <dgm:prSet phldrT="[Text]"/>
      <dgm:spPr>
        <a:solidFill>
          <a:srgbClr val="663300"/>
        </a:solidFill>
      </dgm:spPr>
      <dgm:t>
        <a:bodyPr/>
        <a:lstStyle/>
        <a:p>
          <a:r>
            <a:rPr lang="en-US" dirty="0"/>
            <a:t>Complete</a:t>
          </a:r>
        </a:p>
      </dgm:t>
    </dgm:pt>
    <dgm:pt modelId="{EE28D97B-9195-704F-BAB3-A076A16CED48}" type="parTrans" cxnId="{E2F98A84-3862-FB44-9AE1-1991014200E8}">
      <dgm:prSet/>
      <dgm:spPr/>
      <dgm:t>
        <a:bodyPr/>
        <a:lstStyle/>
        <a:p>
          <a:endParaRPr lang="en-US"/>
        </a:p>
      </dgm:t>
    </dgm:pt>
    <dgm:pt modelId="{D8FEAFDF-8D41-884C-89E3-8CFDB6DD5C83}" type="sibTrans" cxnId="{E2F98A84-3862-FB44-9AE1-1991014200E8}">
      <dgm:prSet/>
      <dgm:spPr/>
      <dgm:t>
        <a:bodyPr/>
        <a:lstStyle/>
        <a:p>
          <a:endParaRPr lang="en-US"/>
        </a:p>
      </dgm:t>
    </dgm:pt>
    <dgm:pt modelId="{4B9E164A-3DB3-FF41-8BAF-590AC034A75F}" type="pres">
      <dgm:prSet presAssocID="{7F34438F-7C96-D048-A206-E50E57BF6E33}" presName="Name0" presStyleCnt="0">
        <dgm:presLayoutVars>
          <dgm:dir/>
          <dgm:animLvl val="lvl"/>
          <dgm:resizeHandles val="exact"/>
        </dgm:presLayoutVars>
      </dgm:prSet>
      <dgm:spPr/>
    </dgm:pt>
    <dgm:pt modelId="{B2C56EE1-166C-1647-81B4-4BA700A732D7}" type="pres">
      <dgm:prSet presAssocID="{9F9A95FA-9D3E-4443-9E95-54ED4A8486E1}" presName="parTxOnly" presStyleLbl="node1" presStyleIdx="0" presStyleCnt="4">
        <dgm:presLayoutVars>
          <dgm:chMax val="0"/>
          <dgm:chPref val="0"/>
          <dgm:bulletEnabled val="1"/>
        </dgm:presLayoutVars>
      </dgm:prSet>
      <dgm:spPr/>
    </dgm:pt>
    <dgm:pt modelId="{EC6AF85B-FFBF-EA4F-ADCB-998E446051B3}" type="pres">
      <dgm:prSet presAssocID="{4DEA2B75-5BAD-1648-A814-C4809DBD34F4}" presName="parTxOnlySpace" presStyleCnt="0"/>
      <dgm:spPr/>
    </dgm:pt>
    <dgm:pt modelId="{1383BB5A-B845-FE42-82AC-B446D0497991}" type="pres">
      <dgm:prSet presAssocID="{0B4AD99F-4C88-7242-A0FA-82A28905F265}" presName="parTxOnly" presStyleLbl="node1" presStyleIdx="1" presStyleCnt="4">
        <dgm:presLayoutVars>
          <dgm:chMax val="0"/>
          <dgm:chPref val="0"/>
          <dgm:bulletEnabled val="1"/>
        </dgm:presLayoutVars>
      </dgm:prSet>
      <dgm:spPr/>
    </dgm:pt>
    <dgm:pt modelId="{BF7537BE-1A0F-0440-9B66-72D0AF8618C4}" type="pres">
      <dgm:prSet presAssocID="{6A4EF78E-2764-7B41-9377-7D03058E4BDB}" presName="parTxOnlySpace" presStyleCnt="0"/>
      <dgm:spPr/>
    </dgm:pt>
    <dgm:pt modelId="{6EFDAA21-897A-4046-A1EA-101BFAF6DB2C}" type="pres">
      <dgm:prSet presAssocID="{25B5E98B-47AB-1946-92AC-B542B2ABBA67}" presName="parTxOnly" presStyleLbl="node1" presStyleIdx="2" presStyleCnt="4">
        <dgm:presLayoutVars>
          <dgm:chMax val="0"/>
          <dgm:chPref val="0"/>
          <dgm:bulletEnabled val="1"/>
        </dgm:presLayoutVars>
      </dgm:prSet>
      <dgm:spPr/>
    </dgm:pt>
    <dgm:pt modelId="{C8DBDB5B-7899-8544-83DD-7510D01FF710}" type="pres">
      <dgm:prSet presAssocID="{CC1A6CBF-925E-A447-83F2-5278E60883A0}" presName="parTxOnlySpace" presStyleCnt="0"/>
      <dgm:spPr/>
    </dgm:pt>
    <dgm:pt modelId="{76A5AB6C-1590-BB45-892E-A8A6BAB1B6CE}" type="pres">
      <dgm:prSet presAssocID="{43ED9B73-BE5D-D341-BF8E-F1EA0BE370BA}" presName="parTxOnly" presStyleLbl="node1" presStyleIdx="3" presStyleCnt="4">
        <dgm:presLayoutVars>
          <dgm:chMax val="0"/>
          <dgm:chPref val="0"/>
          <dgm:bulletEnabled val="1"/>
        </dgm:presLayoutVars>
      </dgm:prSet>
      <dgm:spPr/>
    </dgm:pt>
  </dgm:ptLst>
  <dgm:cxnLst>
    <dgm:cxn modelId="{7EFF0736-E278-C84E-8F2F-F0BA87844DF6}" srcId="{7F34438F-7C96-D048-A206-E50E57BF6E33}" destId="{0B4AD99F-4C88-7242-A0FA-82A28905F265}" srcOrd="1" destOrd="0" parTransId="{C57F43DD-E877-0E4E-A3DB-C3F4C8172120}" sibTransId="{6A4EF78E-2764-7B41-9377-7D03058E4BDB}"/>
    <dgm:cxn modelId="{5FDDF85C-E613-5F43-AB3D-10C247EE15D4}" type="presOf" srcId="{7F34438F-7C96-D048-A206-E50E57BF6E33}" destId="{4B9E164A-3DB3-FF41-8BAF-590AC034A75F}" srcOrd="0" destOrd="0" presId="urn:microsoft.com/office/officeart/2005/8/layout/chevron1"/>
    <dgm:cxn modelId="{9BF9BD82-7A4B-7C4E-96D7-1B0C8AB5E6BC}" srcId="{7F34438F-7C96-D048-A206-E50E57BF6E33}" destId="{25B5E98B-47AB-1946-92AC-B542B2ABBA67}" srcOrd="2" destOrd="0" parTransId="{FA1A5DF0-DB41-1B40-81AD-2AB41E22CB07}" sibTransId="{CC1A6CBF-925E-A447-83F2-5278E60883A0}"/>
    <dgm:cxn modelId="{CD9E0C84-FC17-3348-B5C0-B6535964DB4D}" type="presOf" srcId="{9F9A95FA-9D3E-4443-9E95-54ED4A8486E1}" destId="{B2C56EE1-166C-1647-81B4-4BA700A732D7}" srcOrd="0" destOrd="0" presId="urn:microsoft.com/office/officeart/2005/8/layout/chevron1"/>
    <dgm:cxn modelId="{E2F98A84-3862-FB44-9AE1-1991014200E8}" srcId="{7F34438F-7C96-D048-A206-E50E57BF6E33}" destId="{43ED9B73-BE5D-D341-BF8E-F1EA0BE370BA}" srcOrd="3" destOrd="0" parTransId="{EE28D97B-9195-704F-BAB3-A076A16CED48}" sibTransId="{D8FEAFDF-8D41-884C-89E3-8CFDB6DD5C83}"/>
    <dgm:cxn modelId="{64739D8E-81F8-6C48-B5A1-42957FB90F59}" type="presOf" srcId="{25B5E98B-47AB-1946-92AC-B542B2ABBA67}" destId="{6EFDAA21-897A-4046-A1EA-101BFAF6DB2C}" srcOrd="0" destOrd="0" presId="urn:microsoft.com/office/officeart/2005/8/layout/chevron1"/>
    <dgm:cxn modelId="{E07F4D95-F71E-4D4E-B3EC-F13A83325F34}" type="presOf" srcId="{43ED9B73-BE5D-D341-BF8E-F1EA0BE370BA}" destId="{76A5AB6C-1590-BB45-892E-A8A6BAB1B6CE}" srcOrd="0" destOrd="0" presId="urn:microsoft.com/office/officeart/2005/8/layout/chevron1"/>
    <dgm:cxn modelId="{573F78E6-A51A-A94B-A2EF-8A97E59F8BD4}" type="presOf" srcId="{0B4AD99F-4C88-7242-A0FA-82A28905F265}" destId="{1383BB5A-B845-FE42-82AC-B446D0497991}" srcOrd="0" destOrd="0" presId="urn:microsoft.com/office/officeart/2005/8/layout/chevron1"/>
    <dgm:cxn modelId="{5E6825F5-969F-AD4E-801B-D89055FB4D3D}" srcId="{7F34438F-7C96-D048-A206-E50E57BF6E33}" destId="{9F9A95FA-9D3E-4443-9E95-54ED4A8486E1}" srcOrd="0" destOrd="0" parTransId="{2720E3C6-3E48-7942-B1E8-DAC9F46432D0}" sibTransId="{4DEA2B75-5BAD-1648-A814-C4809DBD34F4}"/>
    <dgm:cxn modelId="{AA092C64-78C2-3546-AB41-D43F8A7AEE84}" type="presParOf" srcId="{4B9E164A-3DB3-FF41-8BAF-590AC034A75F}" destId="{B2C56EE1-166C-1647-81B4-4BA700A732D7}" srcOrd="0" destOrd="0" presId="urn:microsoft.com/office/officeart/2005/8/layout/chevron1"/>
    <dgm:cxn modelId="{31E797F0-2096-CD48-AF27-A3FC0A6B24D0}" type="presParOf" srcId="{4B9E164A-3DB3-FF41-8BAF-590AC034A75F}" destId="{EC6AF85B-FFBF-EA4F-ADCB-998E446051B3}" srcOrd="1" destOrd="0" presId="urn:microsoft.com/office/officeart/2005/8/layout/chevron1"/>
    <dgm:cxn modelId="{37174EBB-D733-4B4E-A4FF-90F5E5502618}" type="presParOf" srcId="{4B9E164A-3DB3-FF41-8BAF-590AC034A75F}" destId="{1383BB5A-B845-FE42-82AC-B446D0497991}" srcOrd="2" destOrd="0" presId="urn:microsoft.com/office/officeart/2005/8/layout/chevron1"/>
    <dgm:cxn modelId="{D91D7DB8-2108-D54F-B9EC-B5BF770AD7AF}" type="presParOf" srcId="{4B9E164A-3DB3-FF41-8BAF-590AC034A75F}" destId="{BF7537BE-1A0F-0440-9B66-72D0AF8618C4}" srcOrd="3" destOrd="0" presId="urn:microsoft.com/office/officeart/2005/8/layout/chevron1"/>
    <dgm:cxn modelId="{E35EE059-C947-7A49-8772-FBA8CB0E7D46}" type="presParOf" srcId="{4B9E164A-3DB3-FF41-8BAF-590AC034A75F}" destId="{6EFDAA21-897A-4046-A1EA-101BFAF6DB2C}" srcOrd="4" destOrd="0" presId="urn:microsoft.com/office/officeart/2005/8/layout/chevron1"/>
    <dgm:cxn modelId="{01BF6B28-BB19-7045-8134-6859624635AA}" type="presParOf" srcId="{4B9E164A-3DB3-FF41-8BAF-590AC034A75F}" destId="{C8DBDB5B-7899-8544-83DD-7510D01FF710}" srcOrd="5" destOrd="0" presId="urn:microsoft.com/office/officeart/2005/8/layout/chevron1"/>
    <dgm:cxn modelId="{A733369F-1921-814E-83F9-69F8BA3FFFC5}" type="presParOf" srcId="{4B9E164A-3DB3-FF41-8BAF-590AC034A75F}" destId="{76A5AB6C-1590-BB45-892E-A8A6BAB1B6C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34438F-7C96-D048-A206-E50E57BF6E33}" type="doc">
      <dgm:prSet loTypeId="urn:microsoft.com/office/officeart/2005/8/layout/chevron1" loCatId="" qsTypeId="urn:microsoft.com/office/officeart/2005/8/quickstyle/simple1" qsCatId="simple" csTypeId="urn:microsoft.com/office/officeart/2005/8/colors/accent1_4" csCatId="accent1" phldr="1"/>
      <dgm:spPr/>
    </dgm:pt>
    <dgm:pt modelId="{9F9A95FA-9D3E-4443-9E95-54ED4A8486E1}">
      <dgm:prSet phldrT="[Text]" custT="1"/>
      <dgm:spPr>
        <a:solidFill>
          <a:srgbClr val="663300"/>
        </a:solidFill>
      </dgm:spPr>
      <dgm:t>
        <a:bodyPr/>
        <a:lstStyle/>
        <a:p>
          <a:r>
            <a:rPr lang="en-US" sz="2400" dirty="0"/>
            <a:t>Lacks Nothing</a:t>
          </a:r>
        </a:p>
      </dgm:t>
    </dgm:pt>
    <dgm:pt modelId="{2720E3C6-3E48-7942-B1E8-DAC9F46432D0}" type="parTrans" cxnId="{5E6825F5-969F-AD4E-801B-D89055FB4D3D}">
      <dgm:prSet/>
      <dgm:spPr/>
      <dgm:t>
        <a:bodyPr/>
        <a:lstStyle/>
        <a:p>
          <a:endParaRPr lang="en-US"/>
        </a:p>
      </dgm:t>
    </dgm:pt>
    <dgm:pt modelId="{4DEA2B75-5BAD-1648-A814-C4809DBD34F4}" type="sibTrans" cxnId="{5E6825F5-969F-AD4E-801B-D89055FB4D3D}">
      <dgm:prSet/>
      <dgm:spPr/>
      <dgm:t>
        <a:bodyPr/>
        <a:lstStyle/>
        <a:p>
          <a:endParaRPr lang="en-US"/>
        </a:p>
      </dgm:t>
    </dgm:pt>
    <dgm:pt modelId="{0B4AD99F-4C88-7242-A0FA-82A28905F265}">
      <dgm:prSet phldrT="[Text]" custT="1"/>
      <dgm:spPr>
        <a:solidFill>
          <a:srgbClr val="663300"/>
        </a:solidFill>
      </dgm:spPr>
      <dgm:t>
        <a:bodyPr/>
        <a:lstStyle/>
        <a:p>
          <a:r>
            <a:rPr lang="en-US" sz="2400" dirty="0"/>
            <a:t>Wisdom</a:t>
          </a:r>
        </a:p>
      </dgm:t>
    </dgm:pt>
    <dgm:pt modelId="{C57F43DD-E877-0E4E-A3DB-C3F4C8172120}" type="parTrans" cxnId="{7EFF0736-E278-C84E-8F2F-F0BA87844DF6}">
      <dgm:prSet/>
      <dgm:spPr/>
      <dgm:t>
        <a:bodyPr/>
        <a:lstStyle/>
        <a:p>
          <a:endParaRPr lang="en-US"/>
        </a:p>
      </dgm:t>
    </dgm:pt>
    <dgm:pt modelId="{6A4EF78E-2764-7B41-9377-7D03058E4BDB}" type="sibTrans" cxnId="{7EFF0736-E278-C84E-8F2F-F0BA87844DF6}">
      <dgm:prSet/>
      <dgm:spPr/>
      <dgm:t>
        <a:bodyPr/>
        <a:lstStyle/>
        <a:p>
          <a:endParaRPr lang="en-US"/>
        </a:p>
      </dgm:t>
    </dgm:pt>
    <dgm:pt modelId="{25B5E98B-47AB-1946-92AC-B542B2ABBA67}">
      <dgm:prSet phldrT="[Text]" custT="1"/>
      <dgm:spPr>
        <a:solidFill>
          <a:srgbClr val="663300"/>
        </a:solidFill>
      </dgm:spPr>
      <dgm:t>
        <a:bodyPr/>
        <a:lstStyle/>
        <a:p>
          <a:r>
            <a:rPr lang="en-US" sz="2400" dirty="0"/>
            <a:t>Pure Faith</a:t>
          </a:r>
        </a:p>
      </dgm:t>
    </dgm:pt>
    <dgm:pt modelId="{FA1A5DF0-DB41-1B40-81AD-2AB41E22CB07}" type="parTrans" cxnId="{9BF9BD82-7A4B-7C4E-96D7-1B0C8AB5E6BC}">
      <dgm:prSet/>
      <dgm:spPr/>
      <dgm:t>
        <a:bodyPr/>
        <a:lstStyle/>
        <a:p>
          <a:endParaRPr lang="en-US"/>
        </a:p>
      </dgm:t>
    </dgm:pt>
    <dgm:pt modelId="{CC1A6CBF-925E-A447-83F2-5278E60883A0}" type="sibTrans" cxnId="{9BF9BD82-7A4B-7C4E-96D7-1B0C8AB5E6BC}">
      <dgm:prSet/>
      <dgm:spPr/>
      <dgm:t>
        <a:bodyPr/>
        <a:lstStyle/>
        <a:p>
          <a:endParaRPr lang="en-US"/>
        </a:p>
      </dgm:t>
    </dgm:pt>
    <dgm:pt modelId="{43ED9B73-BE5D-D341-BF8E-F1EA0BE370BA}">
      <dgm:prSet phldrT="[Text]" custT="1"/>
      <dgm:spPr>
        <a:solidFill>
          <a:srgbClr val="663300"/>
        </a:solidFill>
      </dgm:spPr>
      <dgm:t>
        <a:bodyPr/>
        <a:lstStyle/>
        <a:p>
          <a:r>
            <a:rPr lang="en-US" sz="2400" dirty="0"/>
            <a:t>Humility</a:t>
          </a:r>
        </a:p>
      </dgm:t>
    </dgm:pt>
    <dgm:pt modelId="{EE28D97B-9195-704F-BAB3-A076A16CED48}" type="parTrans" cxnId="{E2F98A84-3862-FB44-9AE1-1991014200E8}">
      <dgm:prSet/>
      <dgm:spPr/>
      <dgm:t>
        <a:bodyPr/>
        <a:lstStyle/>
        <a:p>
          <a:endParaRPr lang="en-US"/>
        </a:p>
      </dgm:t>
    </dgm:pt>
    <dgm:pt modelId="{D8FEAFDF-8D41-884C-89E3-8CFDB6DD5C83}" type="sibTrans" cxnId="{E2F98A84-3862-FB44-9AE1-1991014200E8}">
      <dgm:prSet/>
      <dgm:spPr/>
      <dgm:t>
        <a:bodyPr/>
        <a:lstStyle/>
        <a:p>
          <a:endParaRPr lang="en-US"/>
        </a:p>
      </dgm:t>
    </dgm:pt>
    <dgm:pt modelId="{4B9E164A-3DB3-FF41-8BAF-590AC034A75F}" type="pres">
      <dgm:prSet presAssocID="{7F34438F-7C96-D048-A206-E50E57BF6E33}" presName="Name0" presStyleCnt="0">
        <dgm:presLayoutVars>
          <dgm:dir/>
          <dgm:animLvl val="lvl"/>
          <dgm:resizeHandles val="exact"/>
        </dgm:presLayoutVars>
      </dgm:prSet>
      <dgm:spPr/>
    </dgm:pt>
    <dgm:pt modelId="{B2C56EE1-166C-1647-81B4-4BA700A732D7}" type="pres">
      <dgm:prSet presAssocID="{9F9A95FA-9D3E-4443-9E95-54ED4A8486E1}" presName="parTxOnly" presStyleLbl="node1" presStyleIdx="0" presStyleCnt="4">
        <dgm:presLayoutVars>
          <dgm:chMax val="0"/>
          <dgm:chPref val="0"/>
          <dgm:bulletEnabled val="1"/>
        </dgm:presLayoutVars>
      </dgm:prSet>
      <dgm:spPr/>
    </dgm:pt>
    <dgm:pt modelId="{EC6AF85B-FFBF-EA4F-ADCB-998E446051B3}" type="pres">
      <dgm:prSet presAssocID="{4DEA2B75-5BAD-1648-A814-C4809DBD34F4}" presName="parTxOnlySpace" presStyleCnt="0"/>
      <dgm:spPr/>
    </dgm:pt>
    <dgm:pt modelId="{1383BB5A-B845-FE42-82AC-B446D0497991}" type="pres">
      <dgm:prSet presAssocID="{0B4AD99F-4C88-7242-A0FA-82A28905F265}" presName="parTxOnly" presStyleLbl="node1" presStyleIdx="1" presStyleCnt="4">
        <dgm:presLayoutVars>
          <dgm:chMax val="0"/>
          <dgm:chPref val="0"/>
          <dgm:bulletEnabled val="1"/>
        </dgm:presLayoutVars>
      </dgm:prSet>
      <dgm:spPr/>
    </dgm:pt>
    <dgm:pt modelId="{BF7537BE-1A0F-0440-9B66-72D0AF8618C4}" type="pres">
      <dgm:prSet presAssocID="{6A4EF78E-2764-7B41-9377-7D03058E4BDB}" presName="parTxOnlySpace" presStyleCnt="0"/>
      <dgm:spPr/>
    </dgm:pt>
    <dgm:pt modelId="{6EFDAA21-897A-4046-A1EA-101BFAF6DB2C}" type="pres">
      <dgm:prSet presAssocID="{25B5E98B-47AB-1946-92AC-B542B2ABBA67}" presName="parTxOnly" presStyleLbl="node1" presStyleIdx="2" presStyleCnt="4">
        <dgm:presLayoutVars>
          <dgm:chMax val="0"/>
          <dgm:chPref val="0"/>
          <dgm:bulletEnabled val="1"/>
        </dgm:presLayoutVars>
      </dgm:prSet>
      <dgm:spPr/>
    </dgm:pt>
    <dgm:pt modelId="{C8DBDB5B-7899-8544-83DD-7510D01FF710}" type="pres">
      <dgm:prSet presAssocID="{CC1A6CBF-925E-A447-83F2-5278E60883A0}" presName="parTxOnlySpace" presStyleCnt="0"/>
      <dgm:spPr/>
    </dgm:pt>
    <dgm:pt modelId="{76A5AB6C-1590-BB45-892E-A8A6BAB1B6CE}" type="pres">
      <dgm:prSet presAssocID="{43ED9B73-BE5D-D341-BF8E-F1EA0BE370BA}" presName="parTxOnly" presStyleLbl="node1" presStyleIdx="3" presStyleCnt="4">
        <dgm:presLayoutVars>
          <dgm:chMax val="0"/>
          <dgm:chPref val="0"/>
          <dgm:bulletEnabled val="1"/>
        </dgm:presLayoutVars>
      </dgm:prSet>
      <dgm:spPr/>
    </dgm:pt>
  </dgm:ptLst>
  <dgm:cxnLst>
    <dgm:cxn modelId="{7EFF0736-E278-C84E-8F2F-F0BA87844DF6}" srcId="{7F34438F-7C96-D048-A206-E50E57BF6E33}" destId="{0B4AD99F-4C88-7242-A0FA-82A28905F265}" srcOrd="1" destOrd="0" parTransId="{C57F43DD-E877-0E4E-A3DB-C3F4C8172120}" sibTransId="{6A4EF78E-2764-7B41-9377-7D03058E4BDB}"/>
    <dgm:cxn modelId="{5FDDF85C-E613-5F43-AB3D-10C247EE15D4}" type="presOf" srcId="{7F34438F-7C96-D048-A206-E50E57BF6E33}" destId="{4B9E164A-3DB3-FF41-8BAF-590AC034A75F}" srcOrd="0" destOrd="0" presId="urn:microsoft.com/office/officeart/2005/8/layout/chevron1"/>
    <dgm:cxn modelId="{9BF9BD82-7A4B-7C4E-96D7-1B0C8AB5E6BC}" srcId="{7F34438F-7C96-D048-A206-E50E57BF6E33}" destId="{25B5E98B-47AB-1946-92AC-B542B2ABBA67}" srcOrd="2" destOrd="0" parTransId="{FA1A5DF0-DB41-1B40-81AD-2AB41E22CB07}" sibTransId="{CC1A6CBF-925E-A447-83F2-5278E60883A0}"/>
    <dgm:cxn modelId="{CD9E0C84-FC17-3348-B5C0-B6535964DB4D}" type="presOf" srcId="{9F9A95FA-9D3E-4443-9E95-54ED4A8486E1}" destId="{B2C56EE1-166C-1647-81B4-4BA700A732D7}" srcOrd="0" destOrd="0" presId="urn:microsoft.com/office/officeart/2005/8/layout/chevron1"/>
    <dgm:cxn modelId="{E2F98A84-3862-FB44-9AE1-1991014200E8}" srcId="{7F34438F-7C96-D048-A206-E50E57BF6E33}" destId="{43ED9B73-BE5D-D341-BF8E-F1EA0BE370BA}" srcOrd="3" destOrd="0" parTransId="{EE28D97B-9195-704F-BAB3-A076A16CED48}" sibTransId="{D8FEAFDF-8D41-884C-89E3-8CFDB6DD5C83}"/>
    <dgm:cxn modelId="{64739D8E-81F8-6C48-B5A1-42957FB90F59}" type="presOf" srcId="{25B5E98B-47AB-1946-92AC-B542B2ABBA67}" destId="{6EFDAA21-897A-4046-A1EA-101BFAF6DB2C}" srcOrd="0" destOrd="0" presId="urn:microsoft.com/office/officeart/2005/8/layout/chevron1"/>
    <dgm:cxn modelId="{E07F4D95-F71E-4D4E-B3EC-F13A83325F34}" type="presOf" srcId="{43ED9B73-BE5D-D341-BF8E-F1EA0BE370BA}" destId="{76A5AB6C-1590-BB45-892E-A8A6BAB1B6CE}" srcOrd="0" destOrd="0" presId="urn:microsoft.com/office/officeart/2005/8/layout/chevron1"/>
    <dgm:cxn modelId="{573F78E6-A51A-A94B-A2EF-8A97E59F8BD4}" type="presOf" srcId="{0B4AD99F-4C88-7242-A0FA-82A28905F265}" destId="{1383BB5A-B845-FE42-82AC-B446D0497991}" srcOrd="0" destOrd="0" presId="urn:microsoft.com/office/officeart/2005/8/layout/chevron1"/>
    <dgm:cxn modelId="{5E6825F5-969F-AD4E-801B-D89055FB4D3D}" srcId="{7F34438F-7C96-D048-A206-E50E57BF6E33}" destId="{9F9A95FA-9D3E-4443-9E95-54ED4A8486E1}" srcOrd="0" destOrd="0" parTransId="{2720E3C6-3E48-7942-B1E8-DAC9F46432D0}" sibTransId="{4DEA2B75-5BAD-1648-A814-C4809DBD34F4}"/>
    <dgm:cxn modelId="{AA092C64-78C2-3546-AB41-D43F8A7AEE84}" type="presParOf" srcId="{4B9E164A-3DB3-FF41-8BAF-590AC034A75F}" destId="{B2C56EE1-166C-1647-81B4-4BA700A732D7}" srcOrd="0" destOrd="0" presId="urn:microsoft.com/office/officeart/2005/8/layout/chevron1"/>
    <dgm:cxn modelId="{31E797F0-2096-CD48-AF27-A3FC0A6B24D0}" type="presParOf" srcId="{4B9E164A-3DB3-FF41-8BAF-590AC034A75F}" destId="{EC6AF85B-FFBF-EA4F-ADCB-998E446051B3}" srcOrd="1" destOrd="0" presId="urn:microsoft.com/office/officeart/2005/8/layout/chevron1"/>
    <dgm:cxn modelId="{37174EBB-D733-4B4E-A4FF-90F5E5502618}" type="presParOf" srcId="{4B9E164A-3DB3-FF41-8BAF-590AC034A75F}" destId="{1383BB5A-B845-FE42-82AC-B446D0497991}" srcOrd="2" destOrd="0" presId="urn:microsoft.com/office/officeart/2005/8/layout/chevron1"/>
    <dgm:cxn modelId="{D91D7DB8-2108-D54F-B9EC-B5BF770AD7AF}" type="presParOf" srcId="{4B9E164A-3DB3-FF41-8BAF-590AC034A75F}" destId="{BF7537BE-1A0F-0440-9B66-72D0AF8618C4}" srcOrd="3" destOrd="0" presId="urn:microsoft.com/office/officeart/2005/8/layout/chevron1"/>
    <dgm:cxn modelId="{E35EE059-C947-7A49-8772-FBA8CB0E7D46}" type="presParOf" srcId="{4B9E164A-3DB3-FF41-8BAF-590AC034A75F}" destId="{6EFDAA21-897A-4046-A1EA-101BFAF6DB2C}" srcOrd="4" destOrd="0" presId="urn:microsoft.com/office/officeart/2005/8/layout/chevron1"/>
    <dgm:cxn modelId="{01BF6B28-BB19-7045-8134-6859624635AA}" type="presParOf" srcId="{4B9E164A-3DB3-FF41-8BAF-590AC034A75F}" destId="{C8DBDB5B-7899-8544-83DD-7510D01FF710}" srcOrd="5" destOrd="0" presId="urn:microsoft.com/office/officeart/2005/8/layout/chevron1"/>
    <dgm:cxn modelId="{A733369F-1921-814E-83F9-69F8BA3FFFC5}" type="presParOf" srcId="{4B9E164A-3DB3-FF41-8BAF-590AC034A75F}" destId="{76A5AB6C-1590-BB45-892E-A8A6BAB1B6CE}"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56EE1-166C-1647-81B4-4BA700A732D7}">
      <dsp:nvSpPr>
        <dsp:cNvPr id="0" name=""/>
        <dsp:cNvSpPr/>
      </dsp:nvSpPr>
      <dsp:spPr>
        <a:xfrm>
          <a:off x="4390"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Trial</a:t>
          </a:r>
        </a:p>
      </dsp:txBody>
      <dsp:txXfrm>
        <a:off x="515485" y="290909"/>
        <a:ext cx="1533285" cy="1022190"/>
      </dsp:txXfrm>
    </dsp:sp>
    <dsp:sp modelId="{1383BB5A-B845-FE42-82AC-B446D0497991}">
      <dsp:nvSpPr>
        <dsp:cNvPr id="0" name=""/>
        <dsp:cNvSpPr/>
      </dsp:nvSpPr>
      <dsp:spPr>
        <a:xfrm>
          <a:off x="2304318"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Endurance</a:t>
          </a:r>
        </a:p>
      </dsp:txBody>
      <dsp:txXfrm>
        <a:off x="2815413" y="290909"/>
        <a:ext cx="1533285" cy="1022190"/>
      </dsp:txXfrm>
    </dsp:sp>
    <dsp:sp modelId="{6EFDAA21-897A-4046-A1EA-101BFAF6DB2C}">
      <dsp:nvSpPr>
        <dsp:cNvPr id="0" name=""/>
        <dsp:cNvSpPr/>
      </dsp:nvSpPr>
      <dsp:spPr>
        <a:xfrm>
          <a:off x="4604246"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Perfection</a:t>
          </a:r>
        </a:p>
      </dsp:txBody>
      <dsp:txXfrm>
        <a:off x="5115341" y="290909"/>
        <a:ext cx="1533285" cy="1022190"/>
      </dsp:txXfrm>
    </dsp:sp>
    <dsp:sp modelId="{76A5AB6C-1590-BB45-892E-A8A6BAB1B6CE}">
      <dsp:nvSpPr>
        <dsp:cNvPr id="0" name=""/>
        <dsp:cNvSpPr/>
      </dsp:nvSpPr>
      <dsp:spPr>
        <a:xfrm>
          <a:off x="6904174"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Complete</a:t>
          </a:r>
        </a:p>
      </dsp:txBody>
      <dsp:txXfrm>
        <a:off x="7415269" y="290909"/>
        <a:ext cx="1533285" cy="10221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56EE1-166C-1647-81B4-4BA700A732D7}">
      <dsp:nvSpPr>
        <dsp:cNvPr id="0" name=""/>
        <dsp:cNvSpPr/>
      </dsp:nvSpPr>
      <dsp:spPr>
        <a:xfrm>
          <a:off x="4390"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Lacks Nothing</a:t>
          </a:r>
        </a:p>
      </dsp:txBody>
      <dsp:txXfrm>
        <a:off x="515485" y="290909"/>
        <a:ext cx="1533285" cy="1022190"/>
      </dsp:txXfrm>
    </dsp:sp>
    <dsp:sp modelId="{1383BB5A-B845-FE42-82AC-B446D0497991}">
      <dsp:nvSpPr>
        <dsp:cNvPr id="0" name=""/>
        <dsp:cNvSpPr/>
      </dsp:nvSpPr>
      <dsp:spPr>
        <a:xfrm>
          <a:off x="2304318"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Wisdom</a:t>
          </a:r>
        </a:p>
      </dsp:txBody>
      <dsp:txXfrm>
        <a:off x="2815413" y="290909"/>
        <a:ext cx="1533285" cy="1022190"/>
      </dsp:txXfrm>
    </dsp:sp>
    <dsp:sp modelId="{6EFDAA21-897A-4046-A1EA-101BFAF6DB2C}">
      <dsp:nvSpPr>
        <dsp:cNvPr id="0" name=""/>
        <dsp:cNvSpPr/>
      </dsp:nvSpPr>
      <dsp:spPr>
        <a:xfrm>
          <a:off x="4604246"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Pure Faith</a:t>
          </a:r>
        </a:p>
      </dsp:txBody>
      <dsp:txXfrm>
        <a:off x="5115341" y="290909"/>
        <a:ext cx="1533285" cy="1022190"/>
      </dsp:txXfrm>
    </dsp:sp>
    <dsp:sp modelId="{76A5AB6C-1590-BB45-892E-A8A6BAB1B6CE}">
      <dsp:nvSpPr>
        <dsp:cNvPr id="0" name=""/>
        <dsp:cNvSpPr/>
      </dsp:nvSpPr>
      <dsp:spPr>
        <a:xfrm>
          <a:off x="6904174" y="290909"/>
          <a:ext cx="2555475" cy="1022190"/>
        </a:xfrm>
        <a:prstGeom prst="chevron">
          <a:avLst/>
        </a:prstGeom>
        <a:solidFill>
          <a:srgbClr val="6633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t>Humility</a:t>
          </a:r>
        </a:p>
      </dsp:txBody>
      <dsp:txXfrm>
        <a:off x="7415269" y="290909"/>
        <a:ext cx="1533285" cy="10221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730D1-E136-4928-924B-A2B01881F0CA}"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20506-6679-4C7B-9194-3F888EB91933}" type="slidenum">
              <a:rPr lang="en-US" smtClean="0"/>
              <a:t>‹#›</a:t>
            </a:fld>
            <a:endParaRPr lang="en-US"/>
          </a:p>
        </p:txBody>
      </p:sp>
    </p:spTree>
    <p:extLst>
      <p:ext uri="{BB962C8B-B14F-4D97-AF65-F5344CB8AC3E}">
        <p14:creationId xmlns:p14="http://schemas.microsoft.com/office/powerpoint/2010/main" val="336175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a:t>
            </a:fld>
            <a:endParaRPr lang="en-US"/>
          </a:p>
        </p:txBody>
      </p:sp>
    </p:spTree>
    <p:extLst>
      <p:ext uri="{BB962C8B-B14F-4D97-AF65-F5344CB8AC3E}">
        <p14:creationId xmlns:p14="http://schemas.microsoft.com/office/powerpoint/2010/main" val="233656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10</a:t>
            </a:fld>
            <a:endParaRPr lang="en-US"/>
          </a:p>
        </p:txBody>
      </p:sp>
    </p:spTree>
    <p:extLst>
      <p:ext uri="{BB962C8B-B14F-4D97-AF65-F5344CB8AC3E}">
        <p14:creationId xmlns:p14="http://schemas.microsoft.com/office/powerpoint/2010/main" val="196881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11</a:t>
            </a:fld>
            <a:endParaRPr lang="en-US"/>
          </a:p>
        </p:txBody>
      </p:sp>
    </p:spTree>
    <p:extLst>
      <p:ext uri="{BB962C8B-B14F-4D97-AF65-F5344CB8AC3E}">
        <p14:creationId xmlns:p14="http://schemas.microsoft.com/office/powerpoint/2010/main" val="3164557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12</a:t>
            </a:fld>
            <a:endParaRPr lang="en-US"/>
          </a:p>
        </p:txBody>
      </p:sp>
    </p:spTree>
    <p:extLst>
      <p:ext uri="{BB962C8B-B14F-4D97-AF65-F5344CB8AC3E}">
        <p14:creationId xmlns:p14="http://schemas.microsoft.com/office/powerpoint/2010/main" val="115989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13</a:t>
            </a:fld>
            <a:endParaRPr lang="en-US"/>
          </a:p>
        </p:txBody>
      </p:sp>
    </p:spTree>
    <p:extLst>
      <p:ext uri="{BB962C8B-B14F-4D97-AF65-F5344CB8AC3E}">
        <p14:creationId xmlns:p14="http://schemas.microsoft.com/office/powerpoint/2010/main" val="3722334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14</a:t>
            </a:fld>
            <a:endParaRPr lang="en-US"/>
          </a:p>
        </p:txBody>
      </p:sp>
    </p:spTree>
    <p:extLst>
      <p:ext uri="{BB962C8B-B14F-4D97-AF65-F5344CB8AC3E}">
        <p14:creationId xmlns:p14="http://schemas.microsoft.com/office/powerpoint/2010/main" val="2308360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15</a:t>
            </a:fld>
            <a:endParaRPr lang="en-US"/>
          </a:p>
        </p:txBody>
      </p:sp>
    </p:spTree>
    <p:extLst>
      <p:ext uri="{BB962C8B-B14F-4D97-AF65-F5344CB8AC3E}">
        <p14:creationId xmlns:p14="http://schemas.microsoft.com/office/powerpoint/2010/main" val="1175252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16</a:t>
            </a:fld>
            <a:endParaRPr lang="en-US"/>
          </a:p>
        </p:txBody>
      </p:sp>
    </p:spTree>
    <p:extLst>
      <p:ext uri="{BB962C8B-B14F-4D97-AF65-F5344CB8AC3E}">
        <p14:creationId xmlns:p14="http://schemas.microsoft.com/office/powerpoint/2010/main" val="59076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400050" y="706438"/>
            <a:ext cx="6286500" cy="3536950"/>
          </a:xfrm>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20994CD5-B5C4-6F4C-8735-69A62B316F03}" type="slidenum">
              <a:rPr lang="en-US" altLang="en-US" sz="1200"/>
              <a:pPr/>
              <a:t>17</a:t>
            </a:fld>
            <a:endParaRPr lang="en-US" altLang="en-US" sz="1200"/>
          </a:p>
        </p:txBody>
      </p:sp>
    </p:spTree>
    <p:extLst>
      <p:ext uri="{BB962C8B-B14F-4D97-AF65-F5344CB8AC3E}">
        <p14:creationId xmlns:p14="http://schemas.microsoft.com/office/powerpoint/2010/main" val="334376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18</a:t>
            </a:fld>
            <a:endParaRPr lang="en-US"/>
          </a:p>
        </p:txBody>
      </p:sp>
    </p:spTree>
    <p:extLst>
      <p:ext uri="{BB962C8B-B14F-4D97-AF65-F5344CB8AC3E}">
        <p14:creationId xmlns:p14="http://schemas.microsoft.com/office/powerpoint/2010/main" val="3463897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19</a:t>
            </a:fld>
            <a:endParaRPr lang="en-US"/>
          </a:p>
        </p:txBody>
      </p:sp>
    </p:spTree>
    <p:extLst>
      <p:ext uri="{BB962C8B-B14F-4D97-AF65-F5344CB8AC3E}">
        <p14:creationId xmlns:p14="http://schemas.microsoft.com/office/powerpoint/2010/main" val="89629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xfrm>
            <a:off x="400050" y="706438"/>
            <a:ext cx="6286500" cy="3536950"/>
          </a:xfrm>
          <a:ln/>
        </p:spPr>
      </p:sp>
      <p:sp>
        <p:nvSpPr>
          <p:cNvPr id="348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601EAAFC-7800-F74C-801C-5D99A35319DA}" type="slidenum">
              <a:rPr lang="en-US" altLang="en-US" sz="1200"/>
              <a:pPr/>
              <a:t>2</a:t>
            </a:fld>
            <a:endParaRPr lang="en-US" altLang="en-US" sz="1200"/>
          </a:p>
        </p:txBody>
      </p:sp>
    </p:spTree>
    <p:extLst>
      <p:ext uri="{BB962C8B-B14F-4D97-AF65-F5344CB8AC3E}">
        <p14:creationId xmlns:p14="http://schemas.microsoft.com/office/powerpoint/2010/main" val="1861532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a:xfrm>
            <a:off x="400050" y="706438"/>
            <a:ext cx="6286500" cy="3536950"/>
          </a:xfrm>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en-US">
              <a:latin typeface="Times New Roman" charset="0"/>
            </a:endParaRP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B08BF435-2453-F549-AC36-0077C20DAFA4}" type="slidenum">
              <a:rPr lang="en-US" altLang="en-US" sz="1200"/>
              <a:pPr/>
              <a:t>20</a:t>
            </a:fld>
            <a:endParaRPr lang="en-US" altLang="en-US" sz="1200"/>
          </a:p>
        </p:txBody>
      </p:sp>
    </p:spTree>
    <p:extLst>
      <p:ext uri="{BB962C8B-B14F-4D97-AF65-F5344CB8AC3E}">
        <p14:creationId xmlns:p14="http://schemas.microsoft.com/office/powerpoint/2010/main" val="204743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21</a:t>
            </a:fld>
            <a:endParaRPr lang="en-US"/>
          </a:p>
        </p:txBody>
      </p:sp>
    </p:spTree>
    <p:extLst>
      <p:ext uri="{BB962C8B-B14F-4D97-AF65-F5344CB8AC3E}">
        <p14:creationId xmlns:p14="http://schemas.microsoft.com/office/powerpoint/2010/main" val="2786467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22</a:t>
            </a:fld>
            <a:endParaRPr lang="en-US"/>
          </a:p>
        </p:txBody>
      </p:sp>
    </p:spTree>
    <p:extLst>
      <p:ext uri="{BB962C8B-B14F-4D97-AF65-F5344CB8AC3E}">
        <p14:creationId xmlns:p14="http://schemas.microsoft.com/office/powerpoint/2010/main" val="840888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23</a:t>
            </a:fld>
            <a:endParaRPr lang="en-US"/>
          </a:p>
        </p:txBody>
      </p:sp>
    </p:spTree>
    <p:extLst>
      <p:ext uri="{BB962C8B-B14F-4D97-AF65-F5344CB8AC3E}">
        <p14:creationId xmlns:p14="http://schemas.microsoft.com/office/powerpoint/2010/main" val="146290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24</a:t>
            </a:fld>
            <a:endParaRPr lang="en-US"/>
          </a:p>
        </p:txBody>
      </p:sp>
    </p:spTree>
    <p:extLst>
      <p:ext uri="{BB962C8B-B14F-4D97-AF65-F5344CB8AC3E}">
        <p14:creationId xmlns:p14="http://schemas.microsoft.com/office/powerpoint/2010/main" val="2383009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25</a:t>
            </a:fld>
            <a:endParaRPr lang="en-US"/>
          </a:p>
        </p:txBody>
      </p:sp>
    </p:spTree>
    <p:extLst>
      <p:ext uri="{BB962C8B-B14F-4D97-AF65-F5344CB8AC3E}">
        <p14:creationId xmlns:p14="http://schemas.microsoft.com/office/powerpoint/2010/main" val="12013157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26</a:t>
            </a:fld>
            <a:endParaRPr lang="en-US"/>
          </a:p>
        </p:txBody>
      </p:sp>
    </p:spTree>
    <p:extLst>
      <p:ext uri="{BB962C8B-B14F-4D97-AF65-F5344CB8AC3E}">
        <p14:creationId xmlns:p14="http://schemas.microsoft.com/office/powerpoint/2010/main" val="150069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400050" y="719138"/>
            <a:ext cx="6286500" cy="3536950"/>
          </a:xfrm>
          <a:ln/>
        </p:spPr>
      </p:sp>
      <p:sp>
        <p:nvSpPr>
          <p:cNvPr id="36866" name="Notes Placeholder 2"/>
          <p:cNvSpPr>
            <a:spLocks noGrp="1"/>
          </p:cNvSpPr>
          <p:nvPr>
            <p:ph type="body" idx="1"/>
          </p:nvPr>
        </p:nvSpPr>
        <p:spPr>
          <a:xfrm>
            <a:off x="685800" y="4400550"/>
            <a:ext cx="5486400" cy="45097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altLang="en-US" sz="1400" dirty="0">
                <a:latin typeface="Times New Roman" charset="0"/>
              </a:rPr>
              <a:t>Chapter 3 – perhaps James just wants to be sure that his readers did not conclude that ACTIONS are all important and that our Words do not matter.</a:t>
            </a:r>
          </a:p>
          <a:p>
            <a:endParaRPr lang="en-US" altLang="en-US" sz="1400" dirty="0">
              <a:latin typeface="Times New Roman" charset="0"/>
            </a:endParaRPr>
          </a:p>
          <a:p>
            <a:r>
              <a:rPr lang="en-US" altLang="en-US" sz="1400" dirty="0">
                <a:latin typeface="Times New Roman" charset="0"/>
              </a:rPr>
              <a:t>So, he spends a lot of time on the proper use of the tongue.</a:t>
            </a:r>
          </a:p>
          <a:p>
            <a:endParaRPr lang="en-US" altLang="en-US" sz="1400" dirty="0">
              <a:latin typeface="Times New Roman" charset="0"/>
            </a:endParaRPr>
          </a:p>
          <a:p>
            <a:r>
              <a:rPr lang="en-US" altLang="en-US" sz="1400" dirty="0">
                <a:latin typeface="Times New Roman" charset="0"/>
              </a:rPr>
              <a:t>The end of Chapter 3 James will deal with thoughts.</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DF784952-4166-A34B-A36F-05627A3B7569}" type="slidenum">
              <a:rPr lang="en-US" altLang="en-US" sz="1200"/>
              <a:pPr/>
              <a:t>3</a:t>
            </a:fld>
            <a:endParaRPr lang="en-US" altLang="en-US" sz="1200"/>
          </a:p>
        </p:txBody>
      </p:sp>
    </p:spTree>
    <p:extLst>
      <p:ext uri="{BB962C8B-B14F-4D97-AF65-F5344CB8AC3E}">
        <p14:creationId xmlns:p14="http://schemas.microsoft.com/office/powerpoint/2010/main" val="8609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wants it known that our words, the things we say, are important.</a:t>
            </a:r>
          </a:p>
          <a:p>
            <a:endParaRPr lang="en-US" dirty="0"/>
          </a:p>
          <a:p>
            <a:r>
              <a:rPr lang="en-US" dirty="0"/>
              <a:t>Matt 12:36-37 – we will give an account on every careless word we speak. These words will either justify us or condemn us.</a:t>
            </a:r>
          </a:p>
          <a:p>
            <a:endParaRPr lang="en-US" dirty="0"/>
          </a:p>
          <a:p>
            <a:r>
              <a:rPr lang="en-US" dirty="0"/>
              <a:t>“Words” also fit in to the category of “Works”. (see notes from Beaverton page 1 or 8)</a:t>
            </a:r>
          </a:p>
          <a:p>
            <a:endParaRPr lang="en-US" dirty="0"/>
          </a:p>
          <a:p>
            <a:r>
              <a:rPr lang="en-US" dirty="0"/>
              <a:t>Evil words came sometimes wreck more havoc than some evil deeds.</a:t>
            </a:r>
          </a:p>
          <a:p>
            <a:endParaRPr lang="en-US" dirty="0"/>
          </a:p>
          <a:p>
            <a:r>
              <a:rPr lang="en-US" dirty="0">
                <a:effectLst/>
                <a:latin typeface="Times New Roman" panose="02020603050405020304" pitchFamily="18" charset="0"/>
                <a:ea typeface="Times New Roman" panose="02020603050405020304" pitchFamily="18" charset="0"/>
              </a:rPr>
              <a:t>Barclay notes, </a:t>
            </a:r>
            <a:r>
              <a:rPr lang="en-US" i="1" dirty="0">
                <a:effectLst/>
                <a:latin typeface="Times New Roman" panose="02020603050405020304" pitchFamily="18" charset="0"/>
                <a:ea typeface="Times New Roman" panose="02020603050405020304" pitchFamily="18" charset="0"/>
              </a:rPr>
              <a:t>"A man can ward off a blow with the hand, for the striker must be in his presence to strike him. But a man can drop a malicious word, or repeat a scandalous and untrue story, about someone whom he does not even know, and about someone who stays hundreds of miles away, and can cause infinite damage and harm. The very range the tongue can reach is the tongue's greatest peril….Once a word is spoken there is no getting it back. There is nothing which it is so impossible to kill as a rumor; there is nothing which it is so impossible to obliterate as an idle and a malignant story. Let a man, before he speaks, remember that once a word is spoken it is gone from his control" </a:t>
            </a:r>
            <a:r>
              <a:rPr lang="en-US" dirty="0">
                <a:effectLst/>
                <a:latin typeface="Times New Roman" panose="02020603050405020304" pitchFamily="18" charset="0"/>
                <a:ea typeface="Times New Roman" panose="02020603050405020304" pitchFamily="18" charset="0"/>
              </a:rPr>
              <a:t>(p. 100).</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AE220506-6679-4C7B-9194-3F888EB91933}" type="slidenum">
              <a:rPr lang="en-US" smtClean="0"/>
              <a:t>4</a:t>
            </a:fld>
            <a:endParaRPr lang="en-US"/>
          </a:p>
        </p:txBody>
      </p:sp>
    </p:spTree>
    <p:extLst>
      <p:ext uri="{BB962C8B-B14F-4D97-AF65-F5344CB8AC3E}">
        <p14:creationId xmlns:p14="http://schemas.microsoft.com/office/powerpoint/2010/main" val="160901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“Grace”?</a:t>
            </a:r>
          </a:p>
          <a:p>
            <a:endParaRPr lang="en-US" dirty="0"/>
          </a:p>
          <a:p>
            <a:pPr eaLnBrk="1" fontAlgn="auto" hangingPunct="1">
              <a:spcAft>
                <a:spcPts val="0"/>
              </a:spcAft>
              <a:defRPr/>
            </a:pPr>
            <a:r>
              <a:rPr lang="en-US" dirty="0">
                <a:solidFill>
                  <a:srgbClr val="003399"/>
                </a:solidFill>
              </a:rPr>
              <a:t>GRACE:  (CHARIS) – that which gives joy, pleasure and delight</a:t>
            </a:r>
          </a:p>
          <a:p>
            <a:pPr lvl="1" eaLnBrk="1" fontAlgn="auto" hangingPunct="1">
              <a:spcAft>
                <a:spcPts val="0"/>
              </a:spcAft>
              <a:defRPr/>
            </a:pPr>
            <a:r>
              <a:rPr lang="en-US" b="1" dirty="0"/>
              <a:t>Ephesians 4:29 </a:t>
            </a:r>
            <a:r>
              <a:rPr lang="en-US" i="1" dirty="0"/>
              <a:t>Let no corrupt talk come out of your mouths, but only such as is good for building up, as fits the occasion, that it may give grace to those who hear. </a:t>
            </a:r>
          </a:p>
          <a:p>
            <a:pPr eaLnBrk="1" fontAlgn="auto" hangingPunct="1">
              <a:spcAft>
                <a:spcPts val="0"/>
              </a:spcAft>
              <a:defRPr/>
            </a:pPr>
            <a:r>
              <a:rPr lang="en-US" dirty="0">
                <a:solidFill>
                  <a:srgbClr val="003399"/>
                </a:solidFill>
              </a:rPr>
              <a:t>GRACE:  GOOD-WILL, LOVING-KINDNESS, FAVOR…</a:t>
            </a:r>
          </a:p>
          <a:p>
            <a:pPr lvl="1" eaLnBrk="1" fontAlgn="auto" hangingPunct="1">
              <a:spcAft>
                <a:spcPts val="0"/>
              </a:spcAft>
              <a:defRPr/>
            </a:pPr>
            <a:r>
              <a:rPr lang="en-US" b="1" dirty="0"/>
              <a:t>Ephesians 2:5 -</a:t>
            </a:r>
            <a:r>
              <a:rPr lang="en-US" baseline="30000" dirty="0"/>
              <a:t> 5</a:t>
            </a:r>
            <a:r>
              <a:rPr lang="en-US" dirty="0"/>
              <a:t>even when we were dead in our trespasses, made us alive together with Christ—by grace you have been saved</a:t>
            </a:r>
            <a:endParaRPr lang="en-US" b="1" dirty="0"/>
          </a:p>
          <a:p>
            <a:pPr eaLnBrk="1" fontAlgn="auto" hangingPunct="1">
              <a:spcAft>
                <a:spcPts val="0"/>
              </a:spcAft>
              <a:defRPr/>
            </a:pPr>
            <a:r>
              <a:rPr lang="en-US" dirty="0">
                <a:solidFill>
                  <a:srgbClr val="003399"/>
                </a:solidFill>
              </a:rPr>
              <a:t>GRACE: A SPIRITUAL STATE OR CONDITION IN WHICH ONE ENJOYS GOD’s FAVOR</a:t>
            </a:r>
          </a:p>
          <a:p>
            <a:pPr lvl="1" eaLnBrk="1" fontAlgn="auto" hangingPunct="1">
              <a:spcAft>
                <a:spcPts val="0"/>
              </a:spcAft>
              <a:defRPr/>
            </a:pPr>
            <a:r>
              <a:rPr lang="en-US" b="1" i="1" dirty="0"/>
              <a:t>Romans 5:1-2 - </a:t>
            </a:r>
            <a:r>
              <a:rPr lang="en-US" i="1" baseline="30000" dirty="0"/>
              <a:t>1</a:t>
            </a:r>
            <a:r>
              <a:rPr lang="en-US" i="1" dirty="0"/>
              <a:t>Therefore, since we have been justified by faith, we have peace with God through our Lord Jesus Christ.  </a:t>
            </a:r>
            <a:r>
              <a:rPr lang="en-US" i="1" baseline="30000" dirty="0"/>
              <a:t>2</a:t>
            </a:r>
            <a:r>
              <a:rPr lang="en-US" i="1" dirty="0"/>
              <a:t>Through him we have also obtained access by faith into this grace in which we stand, and we rejoice in hope of the glory of God. </a:t>
            </a:r>
            <a:endParaRPr lang="en-US" b="1" i="1" dirty="0"/>
          </a:p>
          <a:p>
            <a:pPr eaLnBrk="1" fontAlgn="auto" hangingPunct="1">
              <a:spcAft>
                <a:spcPts val="0"/>
              </a:spcAft>
              <a:defRPr/>
            </a:pPr>
            <a:r>
              <a:rPr lang="en-US" dirty="0">
                <a:solidFill>
                  <a:srgbClr val="003399"/>
                </a:solidFill>
              </a:rPr>
              <a:t>GRACE: AN EXPRESSION OF GRATITUDE FOR FAVOR BESTOWED.</a:t>
            </a:r>
          </a:p>
          <a:p>
            <a:pPr lvl="1" eaLnBrk="1" fontAlgn="auto" hangingPunct="1">
              <a:spcAft>
                <a:spcPts val="0"/>
              </a:spcAft>
              <a:defRPr/>
            </a:pPr>
            <a:r>
              <a:rPr lang="en-US" b="1" i="1" dirty="0"/>
              <a:t>1 Timothy 1:12 -</a:t>
            </a:r>
            <a:r>
              <a:rPr lang="en-US" i="1" baseline="30000" dirty="0"/>
              <a:t> 12</a:t>
            </a:r>
            <a:r>
              <a:rPr lang="en-US" i="1" dirty="0"/>
              <a:t>I thank him who has given me strength, Christ Jesus our Lord, because he judged me faithful, appointing me to his service, </a:t>
            </a:r>
            <a:endParaRPr lang="en-US" dirty="0"/>
          </a:p>
          <a:p>
            <a:endParaRPr lang="en-US" dirty="0"/>
          </a:p>
        </p:txBody>
      </p:sp>
      <p:sp>
        <p:nvSpPr>
          <p:cNvPr id="4" name="Slide Number Placeholder 3"/>
          <p:cNvSpPr>
            <a:spLocks noGrp="1"/>
          </p:cNvSpPr>
          <p:nvPr>
            <p:ph type="sldNum" sz="quarter" idx="5"/>
          </p:nvPr>
        </p:nvSpPr>
        <p:spPr/>
        <p:txBody>
          <a:bodyPr/>
          <a:lstStyle/>
          <a:p>
            <a:fld id="{AE220506-6679-4C7B-9194-3F888EB91933}" type="slidenum">
              <a:rPr lang="en-US" smtClean="0"/>
              <a:t>5</a:t>
            </a:fld>
            <a:endParaRPr lang="en-US"/>
          </a:p>
        </p:txBody>
      </p:sp>
    </p:spTree>
    <p:extLst>
      <p:ext uri="{BB962C8B-B14F-4D97-AF65-F5344CB8AC3E}">
        <p14:creationId xmlns:p14="http://schemas.microsoft.com/office/powerpoint/2010/main" val="3494469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20506-6679-4C7B-9194-3F888EB91933}" type="slidenum">
              <a:rPr lang="en-US" smtClean="0"/>
              <a:t>6</a:t>
            </a:fld>
            <a:endParaRPr lang="en-US"/>
          </a:p>
        </p:txBody>
      </p:sp>
    </p:spTree>
    <p:extLst>
      <p:ext uri="{BB962C8B-B14F-4D97-AF65-F5344CB8AC3E}">
        <p14:creationId xmlns:p14="http://schemas.microsoft.com/office/powerpoint/2010/main" val="331755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1858DFD3-AD7B-5F42-A901-5C0158690235}" type="slidenum">
              <a:rPr lang="en-US" altLang="en-US" sz="1200"/>
              <a:pPr/>
              <a:t>7</a:t>
            </a:fld>
            <a:endParaRPr lang="en-US" altLang="en-US" sz="1200"/>
          </a:p>
        </p:txBody>
      </p:sp>
      <p:sp>
        <p:nvSpPr>
          <p:cNvPr id="21506" name="Rectangle 2"/>
          <p:cNvSpPr>
            <a:spLocks noGrp="1" noRot="1" noChangeAspect="1" noChangeArrowheads="1" noTextEdit="1"/>
          </p:cNvSpPr>
          <p:nvPr>
            <p:ph type="sldImg"/>
          </p:nvPr>
        </p:nvSpPr>
        <p:spPr>
          <a:xfrm>
            <a:off x="1543050" y="153988"/>
            <a:ext cx="3968750" cy="2233612"/>
          </a:xfrm>
          <a:ln/>
        </p:spPr>
      </p:sp>
      <p:sp>
        <p:nvSpPr>
          <p:cNvPr id="21507" name="Rectangle 3"/>
          <p:cNvSpPr>
            <a:spLocks noGrp="1" noChangeArrowheads="1"/>
          </p:cNvSpPr>
          <p:nvPr>
            <p:ph type="body" idx="1"/>
          </p:nvPr>
        </p:nvSpPr>
        <p:spPr>
          <a:xfrm>
            <a:off x="533400" y="2387601"/>
            <a:ext cx="5867400" cy="6467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b="1" dirty="0">
                <a:solidFill>
                  <a:srgbClr val="FF0000"/>
                </a:solidFill>
                <a:latin typeface="Times New Roman" charset="0"/>
              </a:rPr>
              <a:t>APPROVED</a:t>
            </a:r>
            <a:r>
              <a:rPr lang="en-US" altLang="en-US" dirty="0">
                <a:latin typeface="Times New Roman" charset="0"/>
              </a:rPr>
              <a:t> (</a:t>
            </a:r>
            <a:r>
              <a:rPr lang="en-US" altLang="en-US" dirty="0" err="1">
                <a:latin typeface="Times New Roman" charset="0"/>
              </a:rPr>
              <a:t>dokimioin</a:t>
            </a:r>
            <a:r>
              <a:rPr lang="en-US" altLang="en-US" dirty="0">
                <a:latin typeface="Times New Roman" charset="0"/>
              </a:rPr>
              <a:t>) – the idea of metal being tested and being verified as pure</a:t>
            </a:r>
          </a:p>
          <a:p>
            <a:pPr marL="685800" lvl="1" indent="-228600">
              <a:buFontTx/>
              <a:buChar char="•"/>
            </a:pPr>
            <a:r>
              <a:rPr lang="en-US" altLang="en-US" dirty="0">
                <a:latin typeface="Times New Roman" charset="0"/>
              </a:rPr>
              <a:t>1 Peter 1:5-9 – </a:t>
            </a:r>
            <a:r>
              <a:rPr lang="en-US" altLang="en-US" dirty="0" err="1">
                <a:latin typeface="Times New Roman" charset="0"/>
              </a:rPr>
              <a:t>genuiness</a:t>
            </a:r>
            <a:r>
              <a:rPr lang="en-US" altLang="en-US" dirty="0">
                <a:latin typeface="Times New Roman" charset="0"/>
              </a:rPr>
              <a:t> of your faith</a:t>
            </a:r>
          </a:p>
          <a:p>
            <a:pPr marL="685800" lvl="1" indent="-228600">
              <a:buFontTx/>
              <a:buChar char="•"/>
            </a:pPr>
            <a:r>
              <a:rPr lang="en-US" altLang="en-US" dirty="0">
                <a:latin typeface="Times New Roman" charset="0"/>
              </a:rPr>
              <a:t>1 John 5:4-5 – Overcome the world.</a:t>
            </a:r>
          </a:p>
          <a:p>
            <a:pPr marL="228600" indent="-228600">
              <a:buFontTx/>
              <a:buAutoNum type="arabicPeriod"/>
            </a:pPr>
            <a:r>
              <a:rPr lang="en-US" altLang="en-US" b="1" dirty="0">
                <a:solidFill>
                  <a:srgbClr val="FF0000"/>
                </a:solidFill>
                <a:latin typeface="Times New Roman" charset="0"/>
              </a:rPr>
              <a:t>BLESSED</a:t>
            </a:r>
            <a:r>
              <a:rPr lang="en-US" altLang="en-US" dirty="0">
                <a:latin typeface="Times New Roman" charset="0"/>
              </a:rPr>
              <a:t> (</a:t>
            </a:r>
            <a:r>
              <a:rPr lang="en-US" altLang="en-US" dirty="0" err="1">
                <a:latin typeface="Times New Roman" charset="0"/>
              </a:rPr>
              <a:t>markarios</a:t>
            </a:r>
            <a:r>
              <a:rPr lang="en-US" altLang="en-US" dirty="0">
                <a:latin typeface="Times New Roman" charset="0"/>
              </a:rPr>
              <a:t>) – happy, this is a pronouncement by God – This person is Blessed!</a:t>
            </a:r>
          </a:p>
          <a:p>
            <a:pPr marL="685800" lvl="1" indent="-228600">
              <a:buFontTx/>
              <a:buChar char="•"/>
            </a:pPr>
            <a:r>
              <a:rPr lang="en-US" altLang="en-US" dirty="0" err="1">
                <a:latin typeface="Times New Roman" charset="0"/>
              </a:rPr>
              <a:t>Psa</a:t>
            </a:r>
            <a:r>
              <a:rPr lang="en-US" altLang="en-US" dirty="0">
                <a:latin typeface="Times New Roman" charset="0"/>
              </a:rPr>
              <a:t> 1:1 – blessed is the man</a:t>
            </a:r>
          </a:p>
          <a:p>
            <a:pPr marL="685800" lvl="1" indent="-228600">
              <a:buFontTx/>
              <a:buChar char="•"/>
            </a:pPr>
            <a:r>
              <a:rPr lang="en-US" altLang="en-US" dirty="0">
                <a:latin typeface="Times New Roman" charset="0"/>
              </a:rPr>
              <a:t>This says that I am blessed here and now, I have a peaceful state of mind</a:t>
            </a:r>
          </a:p>
          <a:p>
            <a:pPr marL="228600" indent="-228600">
              <a:buFontTx/>
              <a:buAutoNum type="arabicPeriod"/>
            </a:pPr>
            <a:r>
              <a:rPr lang="en-US" altLang="en-US" dirty="0">
                <a:latin typeface="Times New Roman" charset="0"/>
              </a:rPr>
              <a:t>HOW DOES THE WORLD SAY WE GET HAPPINESS?</a:t>
            </a:r>
          </a:p>
          <a:p>
            <a:pPr marL="228600" indent="-228600">
              <a:buFontTx/>
              <a:buAutoNum type="arabicPeriod"/>
            </a:pPr>
            <a:r>
              <a:rPr lang="en-US" altLang="en-US" b="1" dirty="0">
                <a:solidFill>
                  <a:srgbClr val="FF0000"/>
                </a:solidFill>
                <a:latin typeface="Times New Roman" charset="0"/>
              </a:rPr>
              <a:t>ENDURES</a:t>
            </a:r>
            <a:r>
              <a:rPr lang="en-US" altLang="en-US" dirty="0">
                <a:latin typeface="Times New Roman" charset="0"/>
              </a:rPr>
              <a:t>  - the verb form of patience (</a:t>
            </a:r>
            <a:r>
              <a:rPr lang="en-US" altLang="en-US" dirty="0" err="1">
                <a:latin typeface="Times New Roman" charset="0"/>
              </a:rPr>
              <a:t>hupomonee</a:t>
            </a:r>
            <a:r>
              <a:rPr lang="en-US" altLang="en-US" dirty="0">
                <a:latin typeface="Times New Roman" charset="0"/>
              </a:rPr>
              <a:t>) A bearing under courageously</a:t>
            </a:r>
          </a:p>
          <a:p>
            <a:pPr marL="685800" lvl="1" indent="-228600">
              <a:buFontTx/>
              <a:buChar char="•"/>
            </a:pPr>
            <a:r>
              <a:rPr lang="en-US" altLang="en-US" dirty="0">
                <a:latin typeface="Times New Roman" charset="0"/>
              </a:rPr>
              <a:t>We can not run from these trials, they will not be so great to crush us.</a:t>
            </a:r>
          </a:p>
          <a:p>
            <a:pPr marL="228600" indent="-228600">
              <a:buFontTx/>
              <a:buAutoNum type="arabicPeriod"/>
            </a:pPr>
            <a:r>
              <a:rPr lang="en-US" altLang="en-US" b="1" dirty="0">
                <a:solidFill>
                  <a:srgbClr val="FF0000"/>
                </a:solidFill>
                <a:latin typeface="Times New Roman" charset="0"/>
              </a:rPr>
              <a:t>HATH BEEN APPROVED</a:t>
            </a:r>
            <a:r>
              <a:rPr lang="en-US" altLang="en-US" dirty="0">
                <a:latin typeface="Times New Roman" charset="0"/>
              </a:rPr>
              <a:t> – (</a:t>
            </a:r>
            <a:r>
              <a:rPr lang="en-US" altLang="en-US" dirty="0" err="1">
                <a:latin typeface="Times New Roman" charset="0"/>
              </a:rPr>
              <a:t>dokimos</a:t>
            </a:r>
            <a:r>
              <a:rPr lang="en-US" altLang="en-US" dirty="0">
                <a:latin typeface="Times New Roman" charset="0"/>
              </a:rPr>
              <a:t> </a:t>
            </a:r>
            <a:r>
              <a:rPr lang="en-US" altLang="en-US" dirty="0" err="1">
                <a:latin typeface="Times New Roman" charset="0"/>
              </a:rPr>
              <a:t>genomenos</a:t>
            </a:r>
            <a:r>
              <a:rPr lang="en-US" altLang="en-US" dirty="0">
                <a:latin typeface="Times New Roman" charset="0"/>
              </a:rPr>
              <a:t>) – having become approved, “stood the test” describes the successful testing of precious metals and coins.  This approval comes after and not before trials.</a:t>
            </a:r>
          </a:p>
          <a:p>
            <a:pPr marL="685800" lvl="1" indent="-228600">
              <a:buFontTx/>
              <a:buChar char="•"/>
            </a:pPr>
            <a:r>
              <a:rPr lang="en-US" altLang="en-US" dirty="0">
                <a:latin typeface="Times New Roman" charset="0"/>
              </a:rPr>
              <a:t>I am able to count trials as joyous when I look beyond the moment and endure.</a:t>
            </a:r>
          </a:p>
          <a:p>
            <a:pPr marL="685800" lvl="1" indent="-228600">
              <a:buFontTx/>
              <a:buChar char="•"/>
            </a:pPr>
            <a:r>
              <a:rPr lang="en-US" altLang="en-US" dirty="0">
                <a:latin typeface="Times New Roman" charset="0"/>
              </a:rPr>
              <a:t>Verse 3 told us about “proving”, by enduring – my faith has the dross cleaned away</a:t>
            </a:r>
          </a:p>
          <a:p>
            <a:pPr marL="228600" indent="-228600">
              <a:buFontTx/>
              <a:buAutoNum type="arabicPeriod"/>
            </a:pPr>
            <a:r>
              <a:rPr lang="en-US" altLang="en-US" b="1" dirty="0">
                <a:solidFill>
                  <a:srgbClr val="FF0000"/>
                </a:solidFill>
                <a:latin typeface="Times New Roman" charset="0"/>
              </a:rPr>
              <a:t>CROWN OF LIFE</a:t>
            </a:r>
          </a:p>
          <a:p>
            <a:pPr marL="685800" lvl="1" indent="-228600">
              <a:buFontTx/>
              <a:buChar char="•"/>
            </a:pPr>
            <a:r>
              <a:rPr lang="en-US" altLang="en-US" dirty="0">
                <a:latin typeface="Times New Roman" charset="0"/>
              </a:rPr>
              <a:t>Could be Life, here and now.  Life in its fullness, in its completeness</a:t>
            </a:r>
          </a:p>
          <a:p>
            <a:pPr marL="685800" lvl="1" indent="-228600">
              <a:buFontTx/>
              <a:buChar char="•"/>
            </a:pPr>
            <a:r>
              <a:rPr lang="en-US" altLang="en-US" dirty="0">
                <a:latin typeface="Times New Roman" charset="0"/>
              </a:rPr>
              <a:t>Or the Crown of Life could be our future home in heaven</a:t>
            </a:r>
          </a:p>
          <a:p>
            <a:pPr marL="685800" lvl="1" indent="-228600">
              <a:buFontTx/>
              <a:buChar char="•"/>
            </a:pPr>
            <a:r>
              <a:rPr lang="en-US" altLang="en-US" dirty="0">
                <a:latin typeface="Times New Roman" charset="0"/>
              </a:rPr>
              <a:t>John 10:10 – abundant life</a:t>
            </a:r>
          </a:p>
          <a:p>
            <a:pPr marL="228600" indent="-228600">
              <a:buFontTx/>
              <a:buAutoNum type="arabicPeriod"/>
            </a:pPr>
            <a:r>
              <a:rPr lang="en-US" altLang="en-US" b="1" dirty="0">
                <a:solidFill>
                  <a:srgbClr val="FF0000"/>
                </a:solidFill>
                <a:latin typeface="Times New Roman" charset="0"/>
              </a:rPr>
              <a:t>TO THOSE THAT LOVE HIM</a:t>
            </a:r>
            <a:r>
              <a:rPr lang="en-US" altLang="en-US" dirty="0">
                <a:latin typeface="Times New Roman" charset="0"/>
              </a:rPr>
              <a:t> (literal Greek “To those that loving Him” – ongoing, never ending, no matter the circumstances of life)</a:t>
            </a:r>
          </a:p>
          <a:p>
            <a:pPr marL="685800" lvl="1" indent="-228600">
              <a:buFontTx/>
              <a:buChar char="•"/>
            </a:pPr>
            <a:r>
              <a:rPr lang="en-US" altLang="en-US" dirty="0">
                <a:latin typeface="Times New Roman" charset="0"/>
              </a:rPr>
              <a:t>Rom 8:28 – to those that love Him</a:t>
            </a:r>
          </a:p>
          <a:p>
            <a:pPr marL="685800" lvl="1" indent="-228600">
              <a:buFontTx/>
              <a:buChar char="•"/>
            </a:pPr>
            <a:r>
              <a:rPr lang="en-US" altLang="en-US" dirty="0">
                <a:latin typeface="Times New Roman" charset="0"/>
              </a:rPr>
              <a:t>1 John 4:19 – Love Him because He first loved us.</a:t>
            </a:r>
          </a:p>
          <a:p>
            <a:pPr marL="685800" lvl="1" indent="-228600">
              <a:buFontTx/>
              <a:buChar char="•"/>
            </a:pPr>
            <a:r>
              <a:rPr lang="en-US" altLang="en-US" dirty="0">
                <a:latin typeface="Times New Roman" charset="0"/>
              </a:rPr>
              <a:t>1 Cor 2:5 – God has prepared for those that love Him.</a:t>
            </a:r>
          </a:p>
          <a:p>
            <a:pPr marL="685800" lvl="1" indent="-228600">
              <a:buFontTx/>
              <a:buChar char="•"/>
            </a:pPr>
            <a:r>
              <a:rPr lang="en-US" altLang="en-US" dirty="0">
                <a:latin typeface="Times New Roman" charset="0"/>
              </a:rPr>
              <a:t>1 John 2:4 – If you say you love Him but don’t obey him you are a liar</a:t>
            </a:r>
          </a:p>
          <a:p>
            <a:pPr marL="685800" lvl="1" indent="-228600">
              <a:buFontTx/>
              <a:buChar char="•"/>
            </a:pPr>
            <a:r>
              <a:rPr lang="en-US" altLang="en-US" dirty="0">
                <a:latin typeface="Times New Roman" charset="0"/>
              </a:rPr>
              <a:t>1 Peter 1:6-9 – You love Him…receive salvation1</a:t>
            </a:r>
          </a:p>
          <a:p>
            <a:pPr marL="228600" indent="-228600">
              <a:lnSpc>
                <a:spcPct val="90000"/>
              </a:lnSpc>
              <a:spcBef>
                <a:spcPct val="20000"/>
              </a:spcBef>
            </a:pPr>
            <a:endParaRPr lang="en-US" altLang="en-US" sz="1100" dirty="0">
              <a:latin typeface="Times New Roman" charset="0"/>
            </a:endParaRPr>
          </a:p>
        </p:txBody>
      </p:sp>
    </p:spTree>
    <p:extLst>
      <p:ext uri="{BB962C8B-B14F-4D97-AF65-F5344CB8AC3E}">
        <p14:creationId xmlns:p14="http://schemas.microsoft.com/office/powerpoint/2010/main" val="3437514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2"/>
                </a:solidFill>
                <a:latin typeface="Arial" charset="0"/>
              </a:defRPr>
            </a:lvl1pPr>
            <a:lvl2pPr marL="742950" indent="-285750">
              <a:defRPr sz="3600" b="1">
                <a:solidFill>
                  <a:schemeClr val="tx2"/>
                </a:solidFill>
                <a:latin typeface="Arial" charset="0"/>
              </a:defRPr>
            </a:lvl2pPr>
            <a:lvl3pPr marL="1143000" indent="-228600">
              <a:defRPr sz="3600" b="1">
                <a:solidFill>
                  <a:schemeClr val="tx2"/>
                </a:solidFill>
                <a:latin typeface="Arial" charset="0"/>
              </a:defRPr>
            </a:lvl3pPr>
            <a:lvl4pPr marL="1600200" indent="-228600">
              <a:defRPr sz="3600" b="1">
                <a:solidFill>
                  <a:schemeClr val="tx2"/>
                </a:solidFill>
                <a:latin typeface="Arial" charset="0"/>
              </a:defRPr>
            </a:lvl4pPr>
            <a:lvl5pPr marL="2057400" indent="-228600">
              <a:defRPr sz="3600" b="1">
                <a:solidFill>
                  <a:schemeClr val="tx2"/>
                </a:solidFill>
                <a:latin typeface="Arial" charset="0"/>
              </a:defRPr>
            </a:lvl5pPr>
            <a:lvl6pPr marL="2514600" indent="-228600" eaLnBrk="0" fontAlgn="base" hangingPunct="0">
              <a:spcBef>
                <a:spcPct val="0"/>
              </a:spcBef>
              <a:spcAft>
                <a:spcPct val="0"/>
              </a:spcAft>
              <a:defRPr sz="3600" b="1">
                <a:solidFill>
                  <a:schemeClr val="tx2"/>
                </a:solidFill>
                <a:latin typeface="Arial" charset="0"/>
              </a:defRPr>
            </a:lvl6pPr>
            <a:lvl7pPr marL="2971800" indent="-228600" eaLnBrk="0" fontAlgn="base" hangingPunct="0">
              <a:spcBef>
                <a:spcPct val="0"/>
              </a:spcBef>
              <a:spcAft>
                <a:spcPct val="0"/>
              </a:spcAft>
              <a:defRPr sz="3600" b="1">
                <a:solidFill>
                  <a:schemeClr val="tx2"/>
                </a:solidFill>
                <a:latin typeface="Arial" charset="0"/>
              </a:defRPr>
            </a:lvl7pPr>
            <a:lvl8pPr marL="3429000" indent="-228600" eaLnBrk="0" fontAlgn="base" hangingPunct="0">
              <a:spcBef>
                <a:spcPct val="0"/>
              </a:spcBef>
              <a:spcAft>
                <a:spcPct val="0"/>
              </a:spcAft>
              <a:defRPr sz="3600" b="1">
                <a:solidFill>
                  <a:schemeClr val="tx2"/>
                </a:solidFill>
                <a:latin typeface="Arial" charset="0"/>
              </a:defRPr>
            </a:lvl8pPr>
            <a:lvl9pPr marL="3886200" indent="-228600" eaLnBrk="0" fontAlgn="base" hangingPunct="0">
              <a:spcBef>
                <a:spcPct val="0"/>
              </a:spcBef>
              <a:spcAft>
                <a:spcPct val="0"/>
              </a:spcAft>
              <a:defRPr sz="3600" b="1">
                <a:solidFill>
                  <a:schemeClr val="tx2"/>
                </a:solidFill>
                <a:latin typeface="Arial" charset="0"/>
              </a:defRPr>
            </a:lvl9pPr>
          </a:lstStyle>
          <a:p>
            <a:fld id="{0388FD2D-B613-A24D-87A4-0B5619B390F3}" type="slidenum">
              <a:rPr lang="en-US" altLang="en-US" sz="1200"/>
              <a:pPr/>
              <a:t>8</a:t>
            </a:fld>
            <a:endParaRPr lang="en-US" altLang="en-US" sz="1200"/>
          </a:p>
        </p:txBody>
      </p:sp>
      <p:sp>
        <p:nvSpPr>
          <p:cNvPr id="45058" name="Rectangle 2"/>
          <p:cNvSpPr>
            <a:spLocks noGrp="1" noRot="1" noChangeAspect="1" noChangeArrowheads="1" noTextEdit="1"/>
          </p:cNvSpPr>
          <p:nvPr>
            <p:ph type="sldImg"/>
          </p:nvPr>
        </p:nvSpPr>
        <p:spPr>
          <a:xfrm>
            <a:off x="404813" y="681038"/>
            <a:ext cx="6049962" cy="3403600"/>
          </a:xfrm>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buFontTx/>
              <a:buAutoNum type="arabicPeriod"/>
            </a:pPr>
            <a:r>
              <a:rPr lang="en-US" altLang="en-US">
                <a:latin typeface="Times New Roman" charset="0"/>
              </a:rPr>
              <a:t>Now James gives us another Chain of Thought and this one Must Be Broken.</a:t>
            </a:r>
          </a:p>
          <a:p>
            <a:pPr marL="228600" indent="-228600"/>
            <a:endParaRPr lang="en-US" altLang="en-US">
              <a:latin typeface="Times New Roman" charset="0"/>
            </a:endParaRPr>
          </a:p>
          <a:p>
            <a:pPr marL="228600" indent="-228600"/>
            <a:r>
              <a:rPr lang="en-US" altLang="en-US" sz="1400" b="1">
                <a:latin typeface="Times New Roman" charset="0"/>
              </a:rPr>
              <a:t>It leads to DEATH</a:t>
            </a:r>
          </a:p>
          <a:p>
            <a:pPr marL="228600" indent="-228600"/>
            <a:endParaRPr lang="en-US" altLang="en-US" sz="1400" b="1">
              <a:latin typeface="Times New Roman" charset="0"/>
            </a:endParaRPr>
          </a:p>
          <a:p>
            <a:pPr marL="228600" indent="-228600">
              <a:buFontTx/>
              <a:buAutoNum type="arabicPeriod" startAt="3"/>
            </a:pPr>
            <a:r>
              <a:rPr lang="en-US" altLang="en-US">
                <a:latin typeface="Times New Roman" charset="0"/>
              </a:rPr>
              <a:t>This temptation is from within, and it entices us to do evil</a:t>
            </a:r>
          </a:p>
          <a:p>
            <a:pPr marL="685800" lvl="1" indent="-228600">
              <a:buFontTx/>
              <a:buChar char="•"/>
            </a:pPr>
            <a:r>
              <a:rPr lang="en-US" altLang="en-US" b="1" i="1">
                <a:latin typeface="Times New Roman" charset="0"/>
              </a:rPr>
              <a:t>1 John 3:8 – He who sins is of the devil</a:t>
            </a:r>
          </a:p>
          <a:p>
            <a:pPr marL="228600" indent="-228600">
              <a:buFontTx/>
              <a:buAutoNum type="arabicPeriod" startAt="4"/>
            </a:pPr>
            <a:endParaRPr lang="en-US" altLang="en-US" b="1" i="1">
              <a:latin typeface="Times New Roman" charset="0"/>
            </a:endParaRPr>
          </a:p>
          <a:p>
            <a:pPr marL="228600" indent="-228600">
              <a:buFontTx/>
              <a:buAutoNum type="arabicPeriod" startAt="4"/>
            </a:pPr>
            <a:r>
              <a:rPr lang="en-US" altLang="en-US">
                <a:latin typeface="Times New Roman" charset="0"/>
              </a:rPr>
              <a:t>But we would not sin if we were not first drawn away, we can not justify our sins by saying “the Devil made me do it”</a:t>
            </a:r>
          </a:p>
          <a:p>
            <a:pPr marL="228600" indent="-228600">
              <a:buFontTx/>
              <a:buAutoNum type="arabicPeriod" startAt="4"/>
            </a:pPr>
            <a:endParaRPr lang="en-US" altLang="en-US">
              <a:latin typeface="Times New Roman" charset="0"/>
            </a:endParaRPr>
          </a:p>
          <a:p>
            <a:pPr marL="228600" indent="-228600">
              <a:buFontTx/>
              <a:buAutoNum type="arabicPeriod" startAt="4"/>
            </a:pPr>
            <a:r>
              <a:rPr lang="en-US" altLang="en-US">
                <a:latin typeface="Times New Roman" charset="0"/>
              </a:rPr>
              <a:t>We are responsible for our own sins</a:t>
            </a:r>
          </a:p>
          <a:p>
            <a:pPr marL="228600" indent="-228600">
              <a:buFontTx/>
              <a:buAutoNum type="arabicPeriod" startAt="4"/>
            </a:pPr>
            <a:endParaRPr lang="en-US" altLang="en-US">
              <a:latin typeface="Times New Roman" charset="0"/>
            </a:endParaRPr>
          </a:p>
          <a:p>
            <a:pPr marL="228600" indent="-228600">
              <a:buFontTx/>
              <a:buAutoNum type="arabicPeriod" startAt="4"/>
            </a:pPr>
            <a:r>
              <a:rPr lang="en-US" altLang="en-US">
                <a:latin typeface="Times New Roman" charset="0"/>
              </a:rPr>
              <a:t>Temptation is not wrong in and of itself</a:t>
            </a:r>
          </a:p>
          <a:p>
            <a:pPr marL="685800" lvl="1" indent="-228600">
              <a:buFontTx/>
              <a:buChar char="•"/>
            </a:pPr>
            <a:r>
              <a:rPr lang="en-US" altLang="en-US" b="1" i="1">
                <a:latin typeface="Times New Roman" charset="0"/>
              </a:rPr>
              <a:t>Matt 4:1 – The Lord was tempted</a:t>
            </a:r>
          </a:p>
          <a:p>
            <a:pPr marL="685800" lvl="1" indent="-228600">
              <a:buFontTx/>
              <a:buChar char="•"/>
            </a:pPr>
            <a:r>
              <a:rPr lang="en-US" altLang="en-US" b="1" i="1">
                <a:latin typeface="Times New Roman" charset="0"/>
              </a:rPr>
              <a:t>Heb 4:15 – Tempted as we are – yet is without sin.</a:t>
            </a:r>
          </a:p>
          <a:p>
            <a:pPr marL="228600" indent="-228600"/>
            <a:endParaRPr lang="en-US" altLang="en-US" b="1" i="1">
              <a:latin typeface="Times New Roman" charset="0"/>
            </a:endParaRPr>
          </a:p>
        </p:txBody>
      </p:sp>
    </p:spTree>
    <p:extLst>
      <p:ext uri="{BB962C8B-B14F-4D97-AF65-F5344CB8AC3E}">
        <p14:creationId xmlns:p14="http://schemas.microsoft.com/office/powerpoint/2010/main" val="707658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go to the doctor – you stick out your tongue</a:t>
            </a:r>
          </a:p>
          <a:p>
            <a:pPr marL="628650" lvl="1" indent="-171450">
              <a:buFont typeface="Arial" panose="020B0604020202020204" pitchFamily="34" charset="0"/>
              <a:buChar char="•"/>
            </a:pPr>
            <a:r>
              <a:rPr lang="en-US" dirty="0"/>
              <a:t>Hydration</a:t>
            </a:r>
          </a:p>
          <a:p>
            <a:pPr marL="628650" lvl="1" indent="-171450">
              <a:buFont typeface="Arial" panose="020B0604020202020204" pitchFamily="34" charset="0"/>
              <a:buChar char="•"/>
            </a:pPr>
            <a:r>
              <a:rPr lang="en-US" dirty="0"/>
              <a:t>Anemia</a:t>
            </a:r>
          </a:p>
          <a:p>
            <a:pPr marL="628650" lvl="1" indent="-171450">
              <a:buFont typeface="Arial" panose="020B0604020202020204" pitchFamily="34" charset="0"/>
              <a:buChar char="•"/>
            </a:pPr>
            <a:r>
              <a:rPr lang="en-US" dirty="0"/>
              <a:t>Thrush</a:t>
            </a:r>
          </a:p>
          <a:p>
            <a:pPr marL="628650" lvl="1" indent="-171450">
              <a:buFont typeface="Arial" panose="020B0604020202020204" pitchFamily="34" charset="0"/>
              <a:buChar char="•"/>
            </a:pPr>
            <a:r>
              <a:rPr lang="en-US" dirty="0"/>
              <a:t>Infection</a:t>
            </a:r>
          </a:p>
          <a:p>
            <a:pPr marL="628650" lvl="1" indent="-171450">
              <a:buFont typeface="Arial" panose="020B0604020202020204" pitchFamily="34" charset="0"/>
              <a:buChar char="•"/>
            </a:pPr>
            <a:r>
              <a:rPr lang="en-US" dirty="0"/>
              <a:t>Canker Sores, Oral Cancer</a:t>
            </a:r>
          </a:p>
          <a:p>
            <a:endParaRPr lang="en-US" dirty="0"/>
          </a:p>
          <a:p>
            <a:r>
              <a:rPr lang="en-US" dirty="0"/>
              <a:t>You can learn a lot about a person by looking at their tongue</a:t>
            </a:r>
          </a:p>
          <a:p>
            <a:endParaRPr lang="en-US" dirty="0"/>
          </a:p>
          <a:p>
            <a:r>
              <a:rPr lang="en-US" dirty="0"/>
              <a:t>Speech reveals the Heart</a:t>
            </a:r>
          </a:p>
          <a:p>
            <a:endParaRPr lang="en-US" dirty="0"/>
          </a:p>
          <a:p>
            <a:r>
              <a:rPr lang="en-US" dirty="0"/>
              <a:t>Chapter 3 introduces another Chain of Thought.</a:t>
            </a:r>
          </a:p>
          <a:p>
            <a:pPr marL="228600" indent="-228600">
              <a:buAutoNum type="arabicPeriod"/>
            </a:pPr>
            <a:r>
              <a:rPr lang="en-US" dirty="0"/>
              <a:t>All speech has a Source – Heaven or </a:t>
            </a:r>
            <a:r>
              <a:rPr lang="en-US" dirty="0" err="1"/>
              <a:t>Heall</a:t>
            </a:r>
            <a:endParaRPr lang="en-US" dirty="0"/>
          </a:p>
          <a:p>
            <a:pPr marL="228600" indent="-228600">
              <a:buAutoNum type="arabicPeriod"/>
            </a:pPr>
            <a:r>
              <a:rPr lang="en-US" dirty="0"/>
              <a:t>What is in the Heart – Forms the Speech</a:t>
            </a:r>
          </a:p>
          <a:p>
            <a:pPr marL="228600" indent="-228600">
              <a:buAutoNum type="arabicPeriod"/>
            </a:pPr>
            <a:r>
              <a:rPr lang="en-US" dirty="0"/>
              <a:t>The Tongue Verbalizes the thoughts of the Heart</a:t>
            </a:r>
          </a:p>
          <a:p>
            <a:pPr marL="228600" indent="-228600">
              <a:buAutoNum type="arabicPeriod"/>
            </a:pPr>
            <a:r>
              <a:rPr lang="en-US" dirty="0"/>
              <a:t>The Result are the words spoken.</a:t>
            </a:r>
          </a:p>
        </p:txBody>
      </p:sp>
      <p:sp>
        <p:nvSpPr>
          <p:cNvPr id="4" name="Slide Number Placeholder 3"/>
          <p:cNvSpPr>
            <a:spLocks noGrp="1"/>
          </p:cNvSpPr>
          <p:nvPr>
            <p:ph type="sldNum" sz="quarter" idx="5"/>
          </p:nvPr>
        </p:nvSpPr>
        <p:spPr/>
        <p:txBody>
          <a:bodyPr/>
          <a:lstStyle/>
          <a:p>
            <a:fld id="{AE220506-6679-4C7B-9194-3F888EB91933}" type="slidenum">
              <a:rPr lang="en-US" smtClean="0"/>
              <a:t>9</a:t>
            </a:fld>
            <a:endParaRPr lang="en-US"/>
          </a:p>
        </p:txBody>
      </p:sp>
    </p:spTree>
    <p:extLst>
      <p:ext uri="{BB962C8B-B14F-4D97-AF65-F5344CB8AC3E}">
        <p14:creationId xmlns:p14="http://schemas.microsoft.com/office/powerpoint/2010/main" val="422926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A5A1-0EB6-C7F3-74E4-48B994ED59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298E5F-E123-BD4C-FFC1-FD3E8A3847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6AB038-770A-1050-CAC0-22130A0844A8}"/>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5" name="Footer Placeholder 4">
            <a:extLst>
              <a:ext uri="{FF2B5EF4-FFF2-40B4-BE49-F238E27FC236}">
                <a16:creationId xmlns:a16="http://schemas.microsoft.com/office/drawing/2014/main" id="{45927FD7-3AE3-420D-FFF3-A2C83BC9B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84206F-887D-0CA9-8E52-21CC57A4579C}"/>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85427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A208E-AF7F-DD38-8935-C25A895569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561F84-5BAF-E224-CF9F-C013308B4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1A6AC-E8C2-A6B8-16A7-467DC693F0A0}"/>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5" name="Footer Placeholder 4">
            <a:extLst>
              <a:ext uri="{FF2B5EF4-FFF2-40B4-BE49-F238E27FC236}">
                <a16:creationId xmlns:a16="http://schemas.microsoft.com/office/drawing/2014/main" id="{C08F0152-1BAD-E3C6-CAB8-878D56CF86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A7C9C-D6BC-F970-0E72-65AA2C80EA61}"/>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85801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B46049-D3D1-DF3A-D3F8-0762F558D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0B4166-326F-DDBD-724B-7BF8690DCD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F739DA-4901-DEDB-3B68-E70427366AA7}"/>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5" name="Footer Placeholder 4">
            <a:extLst>
              <a:ext uri="{FF2B5EF4-FFF2-40B4-BE49-F238E27FC236}">
                <a16:creationId xmlns:a16="http://schemas.microsoft.com/office/drawing/2014/main" id="{74F41D11-99B9-52CE-569B-C40D260F6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91AC3-1A22-AEB7-DCA1-8C2800E6A00E}"/>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420993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7F2E5-8B56-3192-37D9-B60E14540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B25C7C-547D-8ECA-9119-D7D0BF551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04799-1E65-380B-6E59-2F43B299BA64}"/>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5" name="Footer Placeholder 4">
            <a:extLst>
              <a:ext uri="{FF2B5EF4-FFF2-40B4-BE49-F238E27FC236}">
                <a16:creationId xmlns:a16="http://schemas.microsoft.com/office/drawing/2014/main" id="{989C4FA5-1EEC-4D42-1C72-88CA535BF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DC670-EE78-C6D8-AF81-EFCBB74FD767}"/>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43642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FB1E-4FE5-34A8-D80E-E373385F68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4A2174-995E-7B37-87E5-F9EB782F6C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84D8BA-BD41-D316-EAF1-792E7C964CC7}"/>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5" name="Footer Placeholder 4">
            <a:extLst>
              <a:ext uri="{FF2B5EF4-FFF2-40B4-BE49-F238E27FC236}">
                <a16:creationId xmlns:a16="http://schemas.microsoft.com/office/drawing/2014/main" id="{C231075E-8DB3-6DFC-3568-CD2DB2CC4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357F4-18B6-E199-CDB6-39D2BE9EC55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21206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D047-DC65-BBBB-ED90-7F0C10F4F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454998-60C2-04BB-8846-65B801CCD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37055-C598-7BFB-D04A-381E12FA0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A3DC0-9129-ED0E-DC3F-1335CC682D54}"/>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6" name="Footer Placeholder 5">
            <a:extLst>
              <a:ext uri="{FF2B5EF4-FFF2-40B4-BE49-F238E27FC236}">
                <a16:creationId xmlns:a16="http://schemas.microsoft.com/office/drawing/2014/main" id="{5FBEC589-4938-97D2-8AC1-528714813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FFD44-D323-3FF3-A26E-80EFD037D02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59708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DAE25-D423-62F9-FEA8-EB34A90243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A528F3-7896-7C48-F433-4BB5C5967E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6F7EEA-6697-EB5A-B1F2-022F045EBE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7702A6-E130-9D43-0DD2-4FF2DF4217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CE4418-0AF6-D41C-05E3-A4F9E367A5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37884E-029A-940C-8B60-797DD4EB36E5}"/>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8" name="Footer Placeholder 7">
            <a:extLst>
              <a:ext uri="{FF2B5EF4-FFF2-40B4-BE49-F238E27FC236}">
                <a16:creationId xmlns:a16="http://schemas.microsoft.com/office/drawing/2014/main" id="{011AB9DA-8F30-4DA8-0DF5-4E093C9129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83877A-D972-9B1B-C0CD-A23A07710750}"/>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136528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2F6FA-7B18-3055-31AE-6059D3BF19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ECDD22-E56B-E564-C4D7-76C9355A7F14}"/>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4" name="Footer Placeholder 3">
            <a:extLst>
              <a:ext uri="{FF2B5EF4-FFF2-40B4-BE49-F238E27FC236}">
                <a16:creationId xmlns:a16="http://schemas.microsoft.com/office/drawing/2014/main" id="{4CAF4211-A10B-7947-456D-9626B69D1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E3E2D9-5A97-26B3-425B-514F4B7D88C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212235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627515-761B-7CED-B595-69B7D4207A4D}"/>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3" name="Footer Placeholder 2">
            <a:extLst>
              <a:ext uri="{FF2B5EF4-FFF2-40B4-BE49-F238E27FC236}">
                <a16:creationId xmlns:a16="http://schemas.microsoft.com/office/drawing/2014/main" id="{D7942A8D-B508-5BA5-082F-18AC3D91B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AEAE4D-0B62-B657-3A91-C884291936D3}"/>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572607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F1AA7-66BA-783B-EFA1-F39F9CB397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E1FD9-7434-B3C3-B540-8A3AF837F6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BAEB68-86C1-E08C-3CE9-F634D30FD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1571B-F75E-A8C1-DEB6-1B3F8056F34F}"/>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6" name="Footer Placeholder 5">
            <a:extLst>
              <a:ext uri="{FF2B5EF4-FFF2-40B4-BE49-F238E27FC236}">
                <a16:creationId xmlns:a16="http://schemas.microsoft.com/office/drawing/2014/main" id="{575F4BAC-B6E5-EB23-CC57-31C38D00E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46F74-0D6C-EAF7-A11C-71C8947CCE34}"/>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85447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4CF49-6381-3D92-2D76-F681E3275D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F3F71-43B9-9D58-A6FD-6648F5832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E1F1FE-EA91-53C0-DFAF-710FAB496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D9CE44-AAD5-CD67-9CC8-A9A0C41DFAB5}"/>
              </a:ext>
            </a:extLst>
          </p:cNvPr>
          <p:cNvSpPr>
            <a:spLocks noGrp="1"/>
          </p:cNvSpPr>
          <p:nvPr>
            <p:ph type="dt" sz="half" idx="10"/>
          </p:nvPr>
        </p:nvSpPr>
        <p:spPr/>
        <p:txBody>
          <a:bodyPr/>
          <a:lstStyle/>
          <a:p>
            <a:fld id="{E19797A8-DF5B-1146-BF06-E0756F039D72}" type="datetimeFigureOut">
              <a:rPr lang="en-US" smtClean="0"/>
              <a:t>8/13/2023</a:t>
            </a:fld>
            <a:endParaRPr lang="en-US"/>
          </a:p>
        </p:txBody>
      </p:sp>
      <p:sp>
        <p:nvSpPr>
          <p:cNvPr id="6" name="Footer Placeholder 5">
            <a:extLst>
              <a:ext uri="{FF2B5EF4-FFF2-40B4-BE49-F238E27FC236}">
                <a16:creationId xmlns:a16="http://schemas.microsoft.com/office/drawing/2014/main" id="{8B1BB56B-B6AC-89FC-2792-C854E66F3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42744E-5FDE-F17E-1D43-154014BEFCEB}"/>
              </a:ext>
            </a:extLst>
          </p:cNvPr>
          <p:cNvSpPr>
            <a:spLocks noGrp="1"/>
          </p:cNvSpPr>
          <p:nvPr>
            <p:ph type="sldNum" sz="quarter" idx="12"/>
          </p:nvPr>
        </p:nvSpPr>
        <p:spPr/>
        <p:txBody>
          <a:bodyPr/>
          <a:lstStyle/>
          <a:p>
            <a:fld id="{F05FCFEA-C113-6948-B93D-11DB043ECBB1}" type="slidenum">
              <a:rPr lang="en-US" smtClean="0"/>
              <a:t>‹#›</a:t>
            </a:fld>
            <a:endParaRPr lang="en-US"/>
          </a:p>
        </p:txBody>
      </p:sp>
    </p:spTree>
    <p:extLst>
      <p:ext uri="{BB962C8B-B14F-4D97-AF65-F5344CB8AC3E}">
        <p14:creationId xmlns:p14="http://schemas.microsoft.com/office/powerpoint/2010/main" val="3897677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80D44-76FC-EFDB-CB67-71BE71261B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E306C5-6D4C-796D-71C7-7AB76E9E78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F1CE74-4861-23F1-A995-5FA4AE15D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797A8-DF5B-1146-BF06-E0756F039D72}" type="datetimeFigureOut">
              <a:rPr lang="en-US" smtClean="0"/>
              <a:t>8/13/2023</a:t>
            </a:fld>
            <a:endParaRPr lang="en-US"/>
          </a:p>
        </p:txBody>
      </p:sp>
      <p:sp>
        <p:nvSpPr>
          <p:cNvPr id="5" name="Footer Placeholder 4">
            <a:extLst>
              <a:ext uri="{FF2B5EF4-FFF2-40B4-BE49-F238E27FC236}">
                <a16:creationId xmlns:a16="http://schemas.microsoft.com/office/drawing/2014/main" id="{6FA7EACA-6D36-6B8F-F576-24E3BBDBF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30316D-13DC-B154-107A-C876441D11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CFEA-C113-6948-B93D-11DB043ECBB1}" type="slidenum">
              <a:rPr lang="en-US" smtClean="0"/>
              <a:t>‹#›</a:t>
            </a:fld>
            <a:endParaRPr lang="en-US"/>
          </a:p>
        </p:txBody>
      </p:sp>
    </p:spTree>
    <p:extLst>
      <p:ext uri="{BB962C8B-B14F-4D97-AF65-F5344CB8AC3E}">
        <p14:creationId xmlns:p14="http://schemas.microsoft.com/office/powerpoint/2010/main" val="3072428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Seven • James 3:1-12</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905923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419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624DE02-B492-7644-A806-CCFCFAB0BDDD}" type="slidenum">
              <a:rPr lang="en-US" altLang="en-US" sz="1400" b="0" u="none">
                <a:solidFill>
                  <a:schemeClr val="tx1"/>
                </a:solidFill>
                <a:latin typeface="Times New Roman" charset="0"/>
              </a:rPr>
              <a:pPr>
                <a:spcBef>
                  <a:spcPct val="0"/>
                </a:spcBef>
                <a:buFontTx/>
                <a:buNone/>
              </a:pPr>
              <a:t>10</a:t>
            </a:fld>
            <a:endParaRPr lang="en-US" altLang="en-US" sz="1400" b="0" u="none">
              <a:solidFill>
                <a:schemeClr val="tx1"/>
              </a:solidFill>
              <a:latin typeface="Times New Roman" charset="0"/>
            </a:endParaRPr>
          </a:p>
        </p:txBody>
      </p:sp>
      <p:sp>
        <p:nvSpPr>
          <p:cNvPr id="41987" name="Rectangle 2"/>
          <p:cNvSpPr>
            <a:spLocks noGrp="1" noChangeArrowheads="1"/>
          </p:cNvSpPr>
          <p:nvPr>
            <p:ph type="title"/>
          </p:nvPr>
        </p:nvSpPr>
        <p:spPr>
          <a:xfrm>
            <a:off x="417058" y="32327"/>
            <a:ext cx="11601157" cy="1143000"/>
          </a:xfrm>
        </p:spPr>
        <p:txBody>
          <a:bodyPr>
            <a:normAutofit fontScale="90000"/>
          </a:bodyPr>
          <a:lstStyle/>
          <a:p>
            <a:r>
              <a:rPr lang="en-US" altLang="en-US" b="1" dirty="0">
                <a:solidFill>
                  <a:srgbClr val="663300"/>
                </a:solidFill>
              </a:rPr>
              <a:t>Control Talk (3:1-12)</a:t>
            </a:r>
            <a:br>
              <a:rPr lang="en-US" altLang="en-US" b="1" dirty="0">
                <a:solidFill>
                  <a:srgbClr val="663300"/>
                </a:solidFill>
              </a:rPr>
            </a:br>
            <a:r>
              <a:rPr lang="en-US" altLang="en-US" b="1" u="sng" dirty="0">
                <a:solidFill>
                  <a:srgbClr val="663300"/>
                </a:solidFill>
              </a:rPr>
              <a:t>The Tongue is Powerful (3:1-5)</a:t>
            </a:r>
          </a:p>
        </p:txBody>
      </p:sp>
      <p:sp>
        <p:nvSpPr>
          <p:cNvPr id="5123" name="Rectangle 3"/>
          <p:cNvSpPr>
            <a:spLocks noGrp="1" noChangeArrowheads="1"/>
          </p:cNvSpPr>
          <p:nvPr>
            <p:ph type="body" idx="1"/>
          </p:nvPr>
        </p:nvSpPr>
        <p:spPr>
          <a:xfrm>
            <a:off x="186007" y="1175327"/>
            <a:ext cx="7664902" cy="5454073"/>
          </a:xfrm>
        </p:spPr>
        <p:txBody>
          <a:bodyPr vert="horz" lIns="91440" tIns="45720" rIns="91440" bIns="45720" rtlCol="0" anchor="t">
            <a:normAutofit/>
          </a:bodyPr>
          <a:lstStyle/>
          <a:p>
            <a:pPr>
              <a:lnSpc>
                <a:spcPct val="120000"/>
              </a:lnSpc>
            </a:pPr>
            <a:r>
              <a:rPr lang="en-US" altLang="en-US" b="1" dirty="0">
                <a:highlight>
                  <a:srgbClr val="FFFFCC"/>
                </a:highlight>
              </a:rPr>
              <a:t>Let not many of you be teachers (1)</a:t>
            </a:r>
          </a:p>
          <a:p>
            <a:pPr lvl="1">
              <a:spcBef>
                <a:spcPct val="10000"/>
              </a:spcBef>
            </a:pPr>
            <a:endParaRPr lang="en-US" altLang="en-US" b="1" dirty="0"/>
          </a:p>
          <a:p>
            <a:pPr lvl="1">
              <a:spcBef>
                <a:spcPct val="10000"/>
              </a:spcBef>
            </a:pPr>
            <a:r>
              <a:rPr lang="en-US" altLang="en-US" b="1" dirty="0"/>
              <a:t>What are our motives for wanting to teach?</a:t>
            </a:r>
          </a:p>
          <a:p>
            <a:pPr lvl="1">
              <a:spcBef>
                <a:spcPct val="10000"/>
              </a:spcBef>
            </a:pPr>
            <a:r>
              <a:rPr lang="en-US" altLang="en-US" b="1" dirty="0"/>
              <a:t>“Love the work but strive not for honor.”</a:t>
            </a:r>
          </a:p>
          <a:p>
            <a:pPr lvl="1">
              <a:spcBef>
                <a:spcPct val="10000"/>
              </a:spcBef>
            </a:pPr>
            <a:r>
              <a:rPr lang="en-US" altLang="en-US" b="1" dirty="0"/>
              <a:t>Must be very careful with your speech</a:t>
            </a:r>
          </a:p>
          <a:p>
            <a:pPr lvl="2">
              <a:spcBef>
                <a:spcPct val="10000"/>
              </a:spcBef>
            </a:pPr>
            <a:r>
              <a:rPr lang="en-US" altLang="en-US" b="1" i="1" dirty="0"/>
              <a:t>Prov 25:11 - Like apples of gold - a word fitly spoken</a:t>
            </a:r>
          </a:p>
          <a:p>
            <a:pPr lvl="2">
              <a:spcBef>
                <a:spcPct val="10000"/>
              </a:spcBef>
            </a:pPr>
            <a:r>
              <a:rPr lang="en-US" altLang="en-US" b="1" i="1" dirty="0">
                <a:cs typeface="Calibri" panose="020F0502020204030204"/>
              </a:rPr>
              <a:t>Heb 5:12 – by this time you ought to be teachers.</a:t>
            </a:r>
            <a:endParaRPr lang="en-US" altLang="en-US" b="1" i="1" dirty="0"/>
          </a:p>
          <a:p>
            <a:pPr lvl="1">
              <a:spcBef>
                <a:spcPct val="10000"/>
              </a:spcBef>
            </a:pPr>
            <a:r>
              <a:rPr lang="en-US" altLang="en-US" b="1" i="1" dirty="0"/>
              <a:t>“Stricter Judgment” – </a:t>
            </a:r>
          </a:p>
          <a:p>
            <a:pPr lvl="1">
              <a:spcBef>
                <a:spcPct val="10000"/>
              </a:spcBef>
            </a:pPr>
            <a:r>
              <a:rPr lang="en-US" altLang="en-US" b="1" dirty="0"/>
              <a:t>More Opportunities  - accountable for how we use, or don’t use those talents</a:t>
            </a:r>
          </a:p>
          <a:p>
            <a:pPr lvl="2">
              <a:spcBef>
                <a:spcPct val="10000"/>
              </a:spcBef>
            </a:pPr>
            <a:r>
              <a:rPr lang="en-US" altLang="en-US" b="1" dirty="0"/>
              <a:t>Human Judgment – More Visible, More Speaking, More Judging.</a:t>
            </a:r>
          </a:p>
          <a:p>
            <a:pPr lvl="2">
              <a:spcBef>
                <a:spcPct val="10000"/>
              </a:spcBef>
            </a:pPr>
            <a:r>
              <a:rPr lang="en-US" altLang="en-US" b="1" u="sng" dirty="0"/>
              <a:t>Teachers Must Avoid</a:t>
            </a:r>
          </a:p>
          <a:p>
            <a:pPr lvl="3">
              <a:spcBef>
                <a:spcPct val="10000"/>
              </a:spcBef>
            </a:pPr>
            <a:r>
              <a:rPr lang="en-US" altLang="en-US" i="1" dirty="0"/>
              <a:t>Take care to only Teach the Truth – not opinions or prejudices</a:t>
            </a:r>
          </a:p>
          <a:p>
            <a:pPr lvl="3">
              <a:spcBef>
                <a:spcPct val="10000"/>
              </a:spcBef>
            </a:pPr>
            <a:r>
              <a:rPr lang="en-US" altLang="en-US" i="1" dirty="0"/>
              <a:t>Take care not to Contradict his teaching with his Life</a:t>
            </a:r>
          </a:p>
          <a:p>
            <a:pPr>
              <a:spcBef>
                <a:spcPct val="10000"/>
              </a:spcBef>
            </a:pPr>
            <a:endParaRPr lang="en-US" altLang="en-US" dirty="0"/>
          </a:p>
        </p:txBody>
      </p:sp>
      <p:sp>
        <p:nvSpPr>
          <p:cNvPr id="2" name="Rectangle 1">
            <a:extLst>
              <a:ext uri="{FF2B5EF4-FFF2-40B4-BE49-F238E27FC236}">
                <a16:creationId xmlns:a16="http://schemas.microsoft.com/office/drawing/2014/main" id="{36FBAA29-D416-4294-913F-B65C50D986BB}"/>
              </a:ext>
            </a:extLst>
          </p:cNvPr>
          <p:cNvSpPr/>
          <p:nvPr/>
        </p:nvSpPr>
        <p:spPr>
          <a:xfrm>
            <a:off x="7997484" y="1371600"/>
            <a:ext cx="4114800" cy="52578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63300"/>
                </a:solidFill>
              </a:rPr>
              <a:t>James 3.1</a:t>
            </a:r>
            <a:r>
              <a:rPr lang="en-US" dirty="0">
                <a:solidFill>
                  <a:srgbClr val="663300"/>
                </a:solidFill>
              </a:rPr>
              <a:t>​ Not many of you should become teachers, my brothers, for you know that we who teach will be judged with greater strictness.</a:t>
            </a:r>
            <a:r>
              <a:rPr lang="en-US" b="1" dirty="0">
                <a:solidFill>
                  <a:srgbClr val="663300"/>
                </a:solidFill>
              </a:rPr>
              <a:t> (2) </a:t>
            </a:r>
            <a:r>
              <a:rPr lang="en-US" dirty="0">
                <a:solidFill>
                  <a:srgbClr val="663300"/>
                </a:solidFill>
              </a:rPr>
              <a:t>For we all stumble in many ways. And if anyone does not stumble in what he says, he is a perfect man, able also to bridle his whole body. </a:t>
            </a:r>
            <a:r>
              <a:rPr lang="en-US" b="1" dirty="0">
                <a:solidFill>
                  <a:srgbClr val="663300"/>
                </a:solidFill>
              </a:rPr>
              <a:t>(3) </a:t>
            </a:r>
            <a:r>
              <a:rPr lang="en-US" dirty="0">
                <a:solidFill>
                  <a:srgbClr val="663300"/>
                </a:solidFill>
              </a:rPr>
              <a:t> If we put bits into the mouths of horses so that they obey us, we guide their whole bodies as well. </a:t>
            </a:r>
            <a:r>
              <a:rPr lang="en-US" b="1" dirty="0">
                <a:solidFill>
                  <a:srgbClr val="663300"/>
                </a:solidFill>
              </a:rPr>
              <a:t>(4) </a:t>
            </a:r>
            <a:r>
              <a:rPr lang="en-US" dirty="0">
                <a:solidFill>
                  <a:srgbClr val="663300"/>
                </a:solidFill>
              </a:rPr>
              <a:t>Look at the ships also: though they are so large and are driven by strong winds, they are guided by a very small rudder wherever the will of the pilot directs. </a:t>
            </a:r>
            <a:r>
              <a:rPr lang="en-US" b="1" dirty="0">
                <a:solidFill>
                  <a:srgbClr val="663300"/>
                </a:solidFill>
              </a:rPr>
              <a:t>(5) </a:t>
            </a:r>
            <a:r>
              <a:rPr lang="en-US" dirty="0">
                <a:solidFill>
                  <a:srgbClr val="663300"/>
                </a:solidFill>
              </a:rPr>
              <a:t>So also, the tongue is a small member, yet it boasts of great things. </a:t>
            </a:r>
            <a:br>
              <a:rPr lang="en-US" dirty="0">
                <a:solidFill>
                  <a:srgbClr val="663300"/>
                </a:solidFill>
              </a:rPr>
            </a:br>
            <a:r>
              <a:rPr lang="en-US" dirty="0">
                <a:solidFill>
                  <a:srgbClr val="663300"/>
                </a:solidFill>
              </a:rPr>
              <a:t>How great a forest is set ablaze by such a small fire!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12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12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512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512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512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5123">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512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3993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78E6AD2-D2ED-7149-9EEF-8BEAC3AA27B4}" type="slidenum">
              <a:rPr lang="en-US" altLang="en-US" sz="1400" b="0" u="none">
                <a:solidFill>
                  <a:schemeClr val="tx1"/>
                </a:solidFill>
                <a:latin typeface="Times New Roman" charset="0"/>
              </a:rPr>
              <a:pPr>
                <a:spcBef>
                  <a:spcPct val="0"/>
                </a:spcBef>
                <a:buFontTx/>
                <a:buNone/>
              </a:pPr>
              <a:t>11</a:t>
            </a:fld>
            <a:endParaRPr lang="en-US" altLang="en-US" sz="1400" b="0" u="none" dirty="0">
              <a:solidFill>
                <a:schemeClr val="tx1"/>
              </a:solidFill>
              <a:latin typeface="Times New Roman" charset="0"/>
            </a:endParaRPr>
          </a:p>
        </p:txBody>
      </p:sp>
      <p:sp>
        <p:nvSpPr>
          <p:cNvPr id="39939" name="Rectangle 2"/>
          <p:cNvSpPr>
            <a:spLocks noGrp="1" noChangeArrowheads="1"/>
          </p:cNvSpPr>
          <p:nvPr>
            <p:ph type="title"/>
          </p:nvPr>
        </p:nvSpPr>
        <p:spPr>
          <a:xfrm>
            <a:off x="1341119" y="190500"/>
            <a:ext cx="10489809" cy="1143000"/>
          </a:xfrm>
        </p:spPr>
        <p:txBody>
          <a:bodyPr>
            <a:normAutofit/>
          </a:bodyPr>
          <a:lstStyle/>
          <a:p>
            <a:pPr algn="r"/>
            <a:r>
              <a:rPr lang="en-US" altLang="en-US" sz="5400" b="1" u="sng" dirty="0">
                <a:solidFill>
                  <a:srgbClr val="663300"/>
                </a:solidFill>
              </a:rPr>
              <a:t>Advantages of Teaching</a:t>
            </a:r>
          </a:p>
        </p:txBody>
      </p:sp>
      <p:sp>
        <p:nvSpPr>
          <p:cNvPr id="39940" name="Rectangle 3"/>
          <p:cNvSpPr>
            <a:spLocks noGrp="1" noChangeArrowheads="1"/>
          </p:cNvSpPr>
          <p:nvPr>
            <p:ph type="body" idx="1"/>
          </p:nvPr>
        </p:nvSpPr>
        <p:spPr>
          <a:xfrm>
            <a:off x="193964" y="1259377"/>
            <a:ext cx="11998036" cy="5002877"/>
          </a:xfrm>
        </p:spPr>
        <p:txBody>
          <a:bodyPr>
            <a:normAutofit lnSpcReduction="10000"/>
          </a:bodyPr>
          <a:lstStyle/>
          <a:p>
            <a:r>
              <a:rPr lang="en-US" altLang="en-US" b="1" u="none" dirty="0"/>
              <a:t>Personal Growth </a:t>
            </a:r>
            <a:r>
              <a:rPr lang="en-US" altLang="en-US" b="0" u="none" dirty="0"/>
              <a:t>– </a:t>
            </a:r>
            <a:r>
              <a:rPr lang="en-US" altLang="en-US" b="0" i="1" u="none" dirty="0"/>
              <a:t>The teacher learns more</a:t>
            </a:r>
          </a:p>
          <a:p>
            <a:r>
              <a:rPr lang="en-US" altLang="en-US" b="1" u="none" dirty="0"/>
              <a:t>Great Task of Saving Others </a:t>
            </a:r>
            <a:r>
              <a:rPr lang="en-US" altLang="en-US" b="0" i="1" u="none" dirty="0"/>
              <a:t>(1 Tim 4:16)</a:t>
            </a:r>
          </a:p>
          <a:p>
            <a:r>
              <a:rPr lang="en-US" altLang="en-US" b="1" u="none" dirty="0"/>
              <a:t>The Work of Spreading The Gospel </a:t>
            </a:r>
            <a:r>
              <a:rPr lang="en-US" altLang="en-US" b="0" i="1" u="none" dirty="0"/>
              <a:t>(2 Tim 2:2)</a:t>
            </a:r>
          </a:p>
          <a:p>
            <a:r>
              <a:rPr lang="en-US" altLang="en-US" b="1" u="none" dirty="0"/>
              <a:t>Guiding Others to God </a:t>
            </a:r>
            <a:r>
              <a:rPr lang="en-US" altLang="en-US" b="0" i="1" u="none" dirty="0"/>
              <a:t>(Acts 8:31)</a:t>
            </a:r>
          </a:p>
          <a:p>
            <a:r>
              <a:rPr lang="en-US" altLang="en-US" b="1" u="none" dirty="0"/>
              <a:t>Fulfilling a Great Responsibility </a:t>
            </a:r>
            <a:r>
              <a:rPr lang="en-US" altLang="en-US" b="0" i="1" u="none" dirty="0"/>
              <a:t>(</a:t>
            </a:r>
            <a:r>
              <a:rPr lang="en-US" altLang="en-US" b="0" i="1" u="none" dirty="0" err="1"/>
              <a:t>Heb</a:t>
            </a:r>
            <a:r>
              <a:rPr lang="en-US" altLang="en-US" b="0" i="1" u="none" dirty="0"/>
              <a:t> 5:12)</a:t>
            </a:r>
          </a:p>
          <a:p>
            <a:r>
              <a:rPr lang="en-US" altLang="en-US" b="1" u="none" dirty="0"/>
              <a:t>Using Your Talents </a:t>
            </a:r>
            <a:r>
              <a:rPr lang="en-US" altLang="en-US" b="0" i="1" u="none" dirty="0"/>
              <a:t>(Matt 25)</a:t>
            </a:r>
          </a:p>
          <a:p>
            <a:r>
              <a:rPr lang="en-US" altLang="en-US" b="1" u="none" dirty="0"/>
              <a:t>Following in the Footsteps of Jesus </a:t>
            </a:r>
            <a:r>
              <a:rPr lang="en-US" altLang="en-US" b="0" i="1" u="none" dirty="0"/>
              <a:t>(</a:t>
            </a:r>
            <a:r>
              <a:rPr lang="en-US" altLang="en-US" b="0" i="1" u="none" dirty="0" err="1"/>
              <a:t>Lk</a:t>
            </a:r>
            <a:r>
              <a:rPr lang="en-US" altLang="en-US" b="0" i="1" u="none" dirty="0"/>
              <a:t> 19:10; 1 </a:t>
            </a:r>
            <a:r>
              <a:rPr lang="en-US" altLang="en-US" b="0" i="1" u="none" dirty="0" err="1"/>
              <a:t>Cor</a:t>
            </a:r>
            <a:r>
              <a:rPr lang="en-US" altLang="en-US" b="0" i="1" u="none" dirty="0"/>
              <a:t> 11:1)</a:t>
            </a:r>
          </a:p>
          <a:p>
            <a:r>
              <a:rPr lang="en-US" altLang="en-US" b="1" u="none" dirty="0"/>
              <a:t>Knowing the Terror of the Lord </a:t>
            </a:r>
            <a:r>
              <a:rPr lang="en-US" altLang="en-US" u="none" dirty="0"/>
              <a:t>– Persuade men </a:t>
            </a:r>
            <a:r>
              <a:rPr lang="en-US" altLang="en-US" b="0" i="1" u="none" dirty="0"/>
              <a:t>(2 Cor 5:11)</a:t>
            </a:r>
          </a:p>
          <a:p>
            <a:r>
              <a:rPr lang="en-US" altLang="en-US" b="1" dirty="0"/>
              <a:t>Source of Joy </a:t>
            </a:r>
            <a:r>
              <a:rPr lang="en-US" altLang="en-US" i="1" dirty="0"/>
              <a:t>– </a:t>
            </a:r>
            <a:r>
              <a:rPr lang="en-US" altLang="en-US" sz="2400" i="1" dirty="0"/>
              <a:t>3 John 4 – no greater joy than to hear that my children walk in truth</a:t>
            </a:r>
          </a:p>
          <a:p>
            <a:r>
              <a:rPr lang="en-US" altLang="en-US" b="1" dirty="0"/>
              <a:t>Beautiful Feet – </a:t>
            </a:r>
            <a:r>
              <a:rPr lang="en-US" altLang="en-US" sz="2400" b="0" i="1" u="none" dirty="0"/>
              <a:t>Romans 10:3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Footer Placeholder 3"/>
          <p:cNvSpPr>
            <a:spLocks noGrp="1"/>
          </p:cNvSpPr>
          <p:nvPr>
            <p:ph type="ftr" sz="quarter" idx="10"/>
          </p:nvPr>
        </p:nvSpPr>
        <p:spPr>
          <a:xfrm>
            <a:off x="0" y="6356350"/>
            <a:ext cx="1139483"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dirty="0">
                <a:solidFill>
                  <a:schemeClr val="tx1"/>
                </a:solidFill>
                <a:latin typeface="Times New Roman" charset="0"/>
              </a:rPr>
              <a:t>James 3:1-12</a:t>
            </a:r>
          </a:p>
        </p:txBody>
      </p:sp>
      <p:sp>
        <p:nvSpPr>
          <p:cNvPr id="43010" name="Slide Number Placeholder 4"/>
          <p:cNvSpPr>
            <a:spLocks noGrp="1"/>
          </p:cNvSpPr>
          <p:nvPr>
            <p:ph type="sldNum" sz="quarter" idx="11"/>
          </p:nvPr>
        </p:nvSpPr>
        <p:spPr>
          <a:xfrm>
            <a:off x="4038600" y="6356350"/>
            <a:ext cx="804085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3A3537F0-3ABE-D749-976C-DC7415A4824E}" type="slidenum">
              <a:rPr lang="en-US" altLang="en-US" sz="1400" b="0" u="none">
                <a:solidFill>
                  <a:srgbClr val="FFFFCC"/>
                </a:solidFill>
                <a:latin typeface="Times New Roman" charset="0"/>
              </a:rPr>
              <a:pPr algn="r">
                <a:spcBef>
                  <a:spcPct val="0"/>
                </a:spcBef>
                <a:buFontTx/>
                <a:buNone/>
              </a:pPr>
              <a:t>12</a:t>
            </a:fld>
            <a:endParaRPr lang="en-US" altLang="en-US" sz="1400" b="0" u="none" dirty="0">
              <a:solidFill>
                <a:srgbClr val="FFFFCC"/>
              </a:solidFill>
              <a:latin typeface="Times New Roman" charset="0"/>
            </a:endParaRPr>
          </a:p>
        </p:txBody>
      </p:sp>
      <p:sp>
        <p:nvSpPr>
          <p:cNvPr id="43011" name="Rectangle 2"/>
          <p:cNvSpPr>
            <a:spLocks noGrp="1" noChangeArrowheads="1"/>
          </p:cNvSpPr>
          <p:nvPr>
            <p:ph type="title"/>
          </p:nvPr>
        </p:nvSpPr>
        <p:spPr>
          <a:xfrm>
            <a:off x="2209800" y="91440"/>
            <a:ext cx="9869658" cy="1143000"/>
          </a:xfrm>
        </p:spPr>
        <p:txBody>
          <a:bodyPr>
            <a:normAutofit fontScale="90000"/>
          </a:bodyPr>
          <a:lstStyle/>
          <a:p>
            <a:pPr algn="r"/>
            <a:r>
              <a:rPr lang="en-US" altLang="en-US" b="1" dirty="0">
                <a:solidFill>
                  <a:srgbClr val="663300"/>
                </a:solidFill>
              </a:rPr>
              <a:t>Control Talk (3:1-12)</a:t>
            </a:r>
            <a:br>
              <a:rPr lang="en-US" altLang="en-US" b="1" dirty="0">
                <a:solidFill>
                  <a:srgbClr val="663300"/>
                </a:solidFill>
              </a:rPr>
            </a:br>
            <a:r>
              <a:rPr lang="en-US" altLang="en-US" b="1" u="sng" dirty="0">
                <a:solidFill>
                  <a:srgbClr val="663300"/>
                </a:solidFill>
              </a:rPr>
              <a:t>The Tongue is Powerful (3:1-5)</a:t>
            </a:r>
          </a:p>
        </p:txBody>
      </p:sp>
      <p:sp>
        <p:nvSpPr>
          <p:cNvPr id="5123" name="Rectangle 3"/>
          <p:cNvSpPr>
            <a:spLocks noGrp="1" noChangeArrowheads="1"/>
          </p:cNvSpPr>
          <p:nvPr>
            <p:ph type="body" idx="1"/>
          </p:nvPr>
        </p:nvSpPr>
        <p:spPr>
          <a:xfrm>
            <a:off x="0" y="820892"/>
            <a:ext cx="8778240" cy="5783108"/>
          </a:xfrm>
        </p:spPr>
        <p:txBody>
          <a:bodyPr>
            <a:normAutofit fontScale="92500" lnSpcReduction="10000"/>
          </a:bodyPr>
          <a:lstStyle/>
          <a:p>
            <a:pPr>
              <a:spcBef>
                <a:spcPct val="10000"/>
              </a:spcBef>
            </a:pPr>
            <a:r>
              <a:rPr lang="en-US" altLang="en-US" b="1" dirty="0">
                <a:solidFill>
                  <a:schemeClr val="bg1">
                    <a:lumMod val="50000"/>
                  </a:schemeClr>
                </a:solidFill>
              </a:rPr>
              <a:t>Let not many of you be teachers (1)</a:t>
            </a:r>
          </a:p>
          <a:p>
            <a:pPr lvl="1">
              <a:spcBef>
                <a:spcPct val="10000"/>
              </a:spcBef>
            </a:pPr>
            <a:r>
              <a:rPr lang="en-US" altLang="en-US" b="1" dirty="0">
                <a:solidFill>
                  <a:schemeClr val="bg1">
                    <a:lumMod val="50000"/>
                  </a:schemeClr>
                </a:solidFill>
              </a:rPr>
              <a:t>What are our motives for wanting to teach?</a:t>
            </a:r>
          </a:p>
          <a:p>
            <a:pPr lvl="1">
              <a:spcBef>
                <a:spcPct val="10000"/>
              </a:spcBef>
            </a:pPr>
            <a:r>
              <a:rPr lang="en-US" altLang="en-US" b="1" dirty="0">
                <a:solidFill>
                  <a:schemeClr val="bg1">
                    <a:lumMod val="50000"/>
                  </a:schemeClr>
                </a:solidFill>
              </a:rPr>
              <a:t>“Love the work but strive not for honor.”</a:t>
            </a:r>
          </a:p>
          <a:p>
            <a:pPr lvl="1">
              <a:spcBef>
                <a:spcPct val="10000"/>
              </a:spcBef>
            </a:pPr>
            <a:r>
              <a:rPr lang="en-US" altLang="en-US" b="1" dirty="0">
                <a:solidFill>
                  <a:schemeClr val="bg1">
                    <a:lumMod val="50000"/>
                  </a:schemeClr>
                </a:solidFill>
              </a:rPr>
              <a:t>Must be very careful with your speech</a:t>
            </a:r>
          </a:p>
          <a:p>
            <a:pPr lvl="2">
              <a:spcBef>
                <a:spcPct val="10000"/>
              </a:spcBef>
            </a:pPr>
            <a:r>
              <a:rPr lang="en-US" altLang="en-US" b="1" i="1" dirty="0" err="1">
                <a:solidFill>
                  <a:schemeClr val="bg1">
                    <a:lumMod val="50000"/>
                  </a:schemeClr>
                </a:solidFill>
              </a:rPr>
              <a:t>Prov</a:t>
            </a:r>
            <a:r>
              <a:rPr lang="en-US" altLang="en-US" b="1" i="1" dirty="0">
                <a:solidFill>
                  <a:schemeClr val="bg1">
                    <a:lumMod val="50000"/>
                  </a:schemeClr>
                </a:solidFill>
              </a:rPr>
              <a:t> 25:11 - Like apples of gold - a word fitly spoken</a:t>
            </a:r>
            <a:endParaRPr lang="en-US" altLang="en-US" b="1" dirty="0">
              <a:solidFill>
                <a:schemeClr val="bg1">
                  <a:lumMod val="50000"/>
                </a:schemeClr>
              </a:solidFill>
            </a:endParaRPr>
          </a:p>
          <a:p>
            <a:pPr>
              <a:lnSpc>
                <a:spcPct val="130000"/>
              </a:lnSpc>
            </a:pPr>
            <a:r>
              <a:rPr lang="en-US" altLang="en-US" b="1" dirty="0">
                <a:highlight>
                  <a:srgbClr val="FFFFCC"/>
                </a:highlight>
              </a:rPr>
              <a:t>James says, “We all stumble in many things” (2)</a:t>
            </a:r>
          </a:p>
          <a:p>
            <a:pPr lvl="1">
              <a:spcBef>
                <a:spcPct val="10000"/>
              </a:spcBef>
            </a:pPr>
            <a:r>
              <a:rPr lang="en-US" altLang="en-US" b="1" dirty="0"/>
              <a:t>Speech control comes from Heart Control</a:t>
            </a:r>
          </a:p>
          <a:p>
            <a:pPr lvl="2">
              <a:spcBef>
                <a:spcPct val="10000"/>
              </a:spcBef>
            </a:pPr>
            <a:r>
              <a:rPr lang="en-US" altLang="en-US" b="1" i="1" dirty="0"/>
              <a:t>Matt 15:11-20 </a:t>
            </a:r>
            <a:r>
              <a:rPr lang="en-US" altLang="en-US" i="1" dirty="0"/>
              <a:t>– “…what comes out of the mouth defiles a man, what comes out of the mouth proceeds from the heart – this defiles a person</a:t>
            </a:r>
          </a:p>
          <a:p>
            <a:pPr lvl="2">
              <a:spcBef>
                <a:spcPct val="10000"/>
              </a:spcBef>
            </a:pPr>
            <a:r>
              <a:rPr lang="en-US" altLang="en-US" b="1" i="1" dirty="0"/>
              <a:t>Prov 4:23</a:t>
            </a:r>
            <a:r>
              <a:rPr lang="en-US" altLang="en-US" i="1" dirty="0"/>
              <a:t>: keep your heart with all diligence – from it flow springs of life</a:t>
            </a:r>
          </a:p>
          <a:p>
            <a:pPr lvl="1">
              <a:spcBef>
                <a:spcPct val="10000"/>
              </a:spcBef>
            </a:pPr>
            <a:r>
              <a:rPr lang="en-US" altLang="en-US" b="1" dirty="0"/>
              <a:t>Tongue Control = Body Control (Perfect)</a:t>
            </a:r>
          </a:p>
          <a:p>
            <a:pPr>
              <a:spcBef>
                <a:spcPct val="10000"/>
              </a:spcBef>
            </a:pPr>
            <a:r>
              <a:rPr lang="en-US" altLang="en-US" b="1" dirty="0">
                <a:highlight>
                  <a:srgbClr val="FFFFCC"/>
                </a:highlight>
              </a:rPr>
              <a:t>Bits in Horses Mouths, Rudder of a Ship (3-4)</a:t>
            </a:r>
          </a:p>
          <a:p>
            <a:pPr lvl="1">
              <a:spcBef>
                <a:spcPct val="10000"/>
              </a:spcBef>
            </a:pPr>
            <a:r>
              <a:rPr lang="en-US" altLang="en-US" b="1" dirty="0"/>
              <a:t>Small - yet they control the whole body – </a:t>
            </a:r>
            <a:r>
              <a:rPr lang="en-US" altLang="en-US" b="0" i="1" dirty="0"/>
              <a:t>Guided by “Will”</a:t>
            </a:r>
          </a:p>
          <a:p>
            <a:pPr lvl="1">
              <a:spcBef>
                <a:spcPct val="10000"/>
              </a:spcBef>
            </a:pPr>
            <a:r>
              <a:rPr lang="en-US" altLang="en-US" b="1" dirty="0"/>
              <a:t>Small, yet potential for great destruction (5)</a:t>
            </a:r>
          </a:p>
          <a:p>
            <a:pPr lvl="1">
              <a:spcBef>
                <a:spcPct val="10000"/>
              </a:spcBef>
            </a:pPr>
            <a:r>
              <a:rPr lang="en-US" altLang="en-US" b="1" i="1" dirty="0"/>
              <a:t>Proverbs 18.21 </a:t>
            </a:r>
            <a:r>
              <a:rPr lang="en-US" altLang="en-US" b="0" i="1" dirty="0"/>
              <a:t>– Death and life are in the power of the tongue</a:t>
            </a:r>
          </a:p>
          <a:p>
            <a:pPr lvl="1">
              <a:spcBef>
                <a:spcPct val="10000"/>
              </a:spcBef>
            </a:pPr>
            <a:r>
              <a:rPr lang="en-US" altLang="en-US" b="1" i="1" dirty="0"/>
              <a:t>Psalms 52.1-5 </a:t>
            </a:r>
            <a:r>
              <a:rPr lang="en-US" altLang="en-US" b="0" i="1" dirty="0"/>
              <a:t>– tongue plots destruction like a sharp razor</a:t>
            </a:r>
          </a:p>
          <a:p>
            <a:pPr lvl="1">
              <a:spcBef>
                <a:spcPct val="10000"/>
              </a:spcBef>
            </a:pPr>
            <a:r>
              <a:rPr lang="en-US" altLang="en-US" b="1" i="1" dirty="0"/>
              <a:t>Proverbs 15.1 </a:t>
            </a:r>
            <a:r>
              <a:rPr lang="en-US" altLang="en-US" b="0" i="1" dirty="0"/>
              <a:t>- Soft Answer</a:t>
            </a:r>
          </a:p>
        </p:txBody>
      </p:sp>
      <p:pic>
        <p:nvPicPr>
          <p:cNvPr id="2" name="Picture 1">
            <a:extLst>
              <a:ext uri="{FF2B5EF4-FFF2-40B4-BE49-F238E27FC236}">
                <a16:creationId xmlns:a16="http://schemas.microsoft.com/office/drawing/2014/main" id="{4333E8DF-69CA-40D7-B65E-C285EA4390F6}"/>
              </a:ext>
            </a:extLst>
          </p:cNvPr>
          <p:cNvPicPr>
            <a:picLocks noChangeAspect="1"/>
          </p:cNvPicPr>
          <p:nvPr/>
        </p:nvPicPr>
        <p:blipFill>
          <a:blip r:embed="rId3"/>
          <a:stretch>
            <a:fillRect/>
          </a:stretch>
        </p:blipFill>
        <p:spPr>
          <a:xfrm>
            <a:off x="8911173" y="1265615"/>
            <a:ext cx="3301218" cy="5273497"/>
          </a:xfrm>
          <a:prstGeom prst="rect">
            <a:avLst/>
          </a:prstGeom>
        </p:spPr>
      </p:pic>
      <p:cxnSp>
        <p:nvCxnSpPr>
          <p:cNvPr id="4" name="Straight Connector 3">
            <a:extLst>
              <a:ext uri="{FF2B5EF4-FFF2-40B4-BE49-F238E27FC236}">
                <a16:creationId xmlns:a16="http://schemas.microsoft.com/office/drawing/2014/main" id="{28404897-4A1A-BBEA-FCB4-E64FD1E78893}"/>
              </a:ext>
            </a:extLst>
          </p:cNvPr>
          <p:cNvCxnSpPr/>
          <p:nvPr/>
        </p:nvCxnSpPr>
        <p:spPr>
          <a:xfrm>
            <a:off x="9707418" y="3084945"/>
            <a:ext cx="6557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803A21D-9D23-8CD2-EC3F-B4876A0E4D56}"/>
              </a:ext>
            </a:extLst>
          </p:cNvPr>
          <p:cNvCxnSpPr>
            <a:cxnSpLocks/>
          </p:cNvCxnSpPr>
          <p:nvPr/>
        </p:nvCxnSpPr>
        <p:spPr>
          <a:xfrm>
            <a:off x="10561782" y="3084945"/>
            <a:ext cx="88207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83F825-634A-3D0E-7D38-296110A0FA48}"/>
              </a:ext>
            </a:extLst>
          </p:cNvPr>
          <p:cNvCxnSpPr>
            <a:cxnSpLocks/>
          </p:cNvCxnSpPr>
          <p:nvPr/>
        </p:nvCxnSpPr>
        <p:spPr>
          <a:xfrm>
            <a:off x="9051636" y="3348181"/>
            <a:ext cx="50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A9A46BE-B69C-E853-EDED-E9356BE23265}"/>
              </a:ext>
            </a:extLst>
          </p:cNvPr>
          <p:cNvCxnSpPr>
            <a:cxnSpLocks/>
          </p:cNvCxnSpPr>
          <p:nvPr/>
        </p:nvCxnSpPr>
        <p:spPr>
          <a:xfrm>
            <a:off x="9956800" y="3348181"/>
            <a:ext cx="19950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A981628-DC9E-3ECB-25EC-D4D4B0A327BD}"/>
              </a:ext>
            </a:extLst>
          </p:cNvPr>
          <p:cNvCxnSpPr>
            <a:cxnSpLocks/>
          </p:cNvCxnSpPr>
          <p:nvPr/>
        </p:nvCxnSpPr>
        <p:spPr>
          <a:xfrm>
            <a:off x="8973127" y="3652982"/>
            <a:ext cx="41101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A6AEB5E-72D5-6E96-1723-FACED6A3DAC8}"/>
              </a:ext>
            </a:extLst>
          </p:cNvPr>
          <p:cNvCxnSpPr>
            <a:cxnSpLocks/>
          </p:cNvCxnSpPr>
          <p:nvPr/>
        </p:nvCxnSpPr>
        <p:spPr>
          <a:xfrm>
            <a:off x="10363200" y="3606802"/>
            <a:ext cx="277091"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211BA72-C555-DB87-2D69-5AE6C30126D0}"/>
              </a:ext>
            </a:extLst>
          </p:cNvPr>
          <p:cNvCxnSpPr>
            <a:cxnSpLocks/>
          </p:cNvCxnSpPr>
          <p:nvPr/>
        </p:nvCxnSpPr>
        <p:spPr>
          <a:xfrm>
            <a:off x="11300691" y="3606802"/>
            <a:ext cx="77876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0881583-E8CC-0622-ABF6-DD36B5A91289}"/>
              </a:ext>
            </a:extLst>
          </p:cNvPr>
          <p:cNvCxnSpPr>
            <a:cxnSpLocks/>
          </p:cNvCxnSpPr>
          <p:nvPr/>
        </p:nvCxnSpPr>
        <p:spPr>
          <a:xfrm>
            <a:off x="9107054" y="3902364"/>
            <a:ext cx="60036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F60EA08-D945-35F1-C016-50009F0BA9B5}"/>
              </a:ext>
            </a:extLst>
          </p:cNvPr>
          <p:cNvCxnSpPr>
            <a:cxnSpLocks/>
          </p:cNvCxnSpPr>
          <p:nvPr/>
        </p:nvCxnSpPr>
        <p:spPr>
          <a:xfrm>
            <a:off x="10732654" y="4973782"/>
            <a:ext cx="48952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03E9A46-C487-CF4B-B5FC-2E6D4E307B79}"/>
              </a:ext>
            </a:extLst>
          </p:cNvPr>
          <p:cNvCxnSpPr>
            <a:cxnSpLocks/>
          </p:cNvCxnSpPr>
          <p:nvPr/>
        </p:nvCxnSpPr>
        <p:spPr>
          <a:xfrm>
            <a:off x="9051636" y="4447309"/>
            <a:ext cx="415637"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DBAED23-F336-C7A5-BC1E-348AEDE8DC25}"/>
              </a:ext>
            </a:extLst>
          </p:cNvPr>
          <p:cNvCxnSpPr>
            <a:cxnSpLocks/>
          </p:cNvCxnSpPr>
          <p:nvPr/>
        </p:nvCxnSpPr>
        <p:spPr>
          <a:xfrm>
            <a:off x="9051636" y="6082148"/>
            <a:ext cx="302782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C558E3F-95CF-DCE7-D59A-6116C98D5C3A}"/>
              </a:ext>
            </a:extLst>
          </p:cNvPr>
          <p:cNvCxnSpPr>
            <a:cxnSpLocks/>
          </p:cNvCxnSpPr>
          <p:nvPr/>
        </p:nvCxnSpPr>
        <p:spPr>
          <a:xfrm>
            <a:off x="10196941" y="6356350"/>
            <a:ext cx="75738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3">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5123">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5123">
                                            <p:txEl>
                                              <p:pRg st="7" end="7"/>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123">
                                            <p:txEl>
                                              <p:pRg st="8" end="8"/>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12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50"/>
                                        <p:tgtEl>
                                          <p:spTgt spid="4"/>
                                        </p:tgtEl>
                                      </p:cBhvr>
                                    </p:animEffect>
                                    <p:anim calcmode="lin" valueType="num">
                                      <p:cBhvr>
                                        <p:cTn id="20" dur="250" fill="hold"/>
                                        <p:tgtEl>
                                          <p:spTgt spid="4"/>
                                        </p:tgtEl>
                                        <p:attrNameLst>
                                          <p:attrName>ppt_w</p:attrName>
                                        </p:attrNameLst>
                                      </p:cBhvr>
                                      <p:tavLst>
                                        <p:tav tm="0" fmla="#ppt_w*sin(2.5*pi*$)">
                                          <p:val>
                                            <p:fltVal val="0"/>
                                          </p:val>
                                        </p:tav>
                                        <p:tav tm="100000">
                                          <p:val>
                                            <p:fltVal val="1"/>
                                          </p:val>
                                        </p:tav>
                                      </p:tavLst>
                                    </p:anim>
                                    <p:anim calcmode="lin" valueType="num">
                                      <p:cBhvr>
                                        <p:cTn id="21" dur="25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5"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ppt_w</p:attrName>
                                        </p:attrNameLst>
                                      </p:cBhvr>
                                      <p:tavLst>
                                        <p:tav tm="0" fmla="#ppt_w*sin(2.5*pi*$)">
                                          <p:val>
                                            <p:fltVal val="0"/>
                                          </p:val>
                                        </p:tav>
                                        <p:tav tm="100000">
                                          <p:val>
                                            <p:fltVal val="1"/>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50"/>
                                        <p:tgtEl>
                                          <p:spTgt spid="7"/>
                                        </p:tgtEl>
                                      </p:cBhvr>
                                    </p:animEffect>
                                    <p:anim calcmode="lin" valueType="num">
                                      <p:cBhvr>
                                        <p:cTn id="34" dur="250" fill="hold"/>
                                        <p:tgtEl>
                                          <p:spTgt spid="7"/>
                                        </p:tgtEl>
                                        <p:attrNameLst>
                                          <p:attrName>ppt_w</p:attrName>
                                        </p:attrNameLst>
                                      </p:cBhvr>
                                      <p:tavLst>
                                        <p:tav tm="0" fmla="#ppt_w*sin(2.5*pi*$)">
                                          <p:val>
                                            <p:fltVal val="0"/>
                                          </p:val>
                                        </p:tav>
                                        <p:tav tm="100000">
                                          <p:val>
                                            <p:fltVal val="1"/>
                                          </p:val>
                                        </p:tav>
                                      </p:tavLst>
                                    </p:anim>
                                    <p:anim calcmode="lin" valueType="num">
                                      <p:cBhvr>
                                        <p:cTn id="35" dur="25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250"/>
                                        <p:tgtEl>
                                          <p:spTgt spid="9"/>
                                        </p:tgtEl>
                                      </p:cBhvr>
                                    </p:animEffect>
                                    <p:anim calcmode="lin" valueType="num">
                                      <p:cBhvr>
                                        <p:cTn id="41" dur="250" fill="hold"/>
                                        <p:tgtEl>
                                          <p:spTgt spid="9"/>
                                        </p:tgtEl>
                                        <p:attrNameLst>
                                          <p:attrName>ppt_w</p:attrName>
                                        </p:attrNameLst>
                                      </p:cBhvr>
                                      <p:tavLst>
                                        <p:tav tm="0" fmla="#ppt_w*sin(2.5*pi*$)">
                                          <p:val>
                                            <p:fltVal val="0"/>
                                          </p:val>
                                        </p:tav>
                                        <p:tav tm="100000">
                                          <p:val>
                                            <p:fltVal val="1"/>
                                          </p:val>
                                        </p:tav>
                                      </p:tavLst>
                                    </p:anim>
                                    <p:anim calcmode="lin" valueType="num">
                                      <p:cBhvr>
                                        <p:cTn id="42" dur="250" fill="hold"/>
                                        <p:tgtEl>
                                          <p:spTgt spid="9"/>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50"/>
                                        <p:tgtEl>
                                          <p:spTgt spid="12"/>
                                        </p:tgtEl>
                                      </p:cBhvr>
                                    </p:animEffect>
                                    <p:anim calcmode="lin" valueType="num">
                                      <p:cBhvr>
                                        <p:cTn id="46" dur="250" fill="hold"/>
                                        <p:tgtEl>
                                          <p:spTgt spid="12"/>
                                        </p:tgtEl>
                                        <p:attrNameLst>
                                          <p:attrName>ppt_w</p:attrName>
                                        </p:attrNameLst>
                                      </p:cBhvr>
                                      <p:tavLst>
                                        <p:tav tm="0" fmla="#ppt_w*sin(2.5*pi*$)">
                                          <p:val>
                                            <p:fltVal val="0"/>
                                          </p:val>
                                        </p:tav>
                                        <p:tav tm="100000">
                                          <p:val>
                                            <p:fltVal val="1"/>
                                          </p:val>
                                        </p:tav>
                                      </p:tavLst>
                                    </p:anim>
                                    <p:anim calcmode="lin" valueType="num">
                                      <p:cBhvr>
                                        <p:cTn id="47" dur="25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5123">
                                            <p:txEl>
                                              <p:pRg st="10" end="10"/>
                                            </p:txEl>
                                          </p:spTgt>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499"/>
                                          </p:stCondLst>
                                        </p:cTn>
                                        <p:tgtEl>
                                          <p:spTgt spid="5123">
                                            <p:txEl>
                                              <p:pRg st="11" end="11"/>
                                            </p:txEl>
                                          </p:spTgt>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499"/>
                                          </p:stCondLst>
                                        </p:cTn>
                                        <p:tgtEl>
                                          <p:spTgt spid="5123">
                                            <p:txEl>
                                              <p:pRg st="12" end="12"/>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5123">
                                            <p:txEl>
                                              <p:pRg st="13" end="13"/>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499"/>
                                          </p:stCondLst>
                                        </p:cTn>
                                        <p:tgtEl>
                                          <p:spTgt spid="5123">
                                            <p:txEl>
                                              <p:pRg st="14" end="14"/>
                                            </p:txEl>
                                          </p:spTgt>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499"/>
                                          </p:stCondLst>
                                        </p:cTn>
                                        <p:tgtEl>
                                          <p:spTgt spid="5123">
                                            <p:txEl>
                                              <p:pRg st="15" end="1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45"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50"/>
                                        <p:tgtEl>
                                          <p:spTgt spid="14"/>
                                        </p:tgtEl>
                                      </p:cBhvr>
                                    </p:animEffect>
                                    <p:anim calcmode="lin" valueType="num">
                                      <p:cBhvr>
                                        <p:cTn id="67" dur="250" fill="hold"/>
                                        <p:tgtEl>
                                          <p:spTgt spid="14"/>
                                        </p:tgtEl>
                                        <p:attrNameLst>
                                          <p:attrName>ppt_w</p:attrName>
                                        </p:attrNameLst>
                                      </p:cBhvr>
                                      <p:tavLst>
                                        <p:tav tm="0" fmla="#ppt_w*sin(2.5*pi*$)">
                                          <p:val>
                                            <p:fltVal val="0"/>
                                          </p:val>
                                        </p:tav>
                                        <p:tav tm="100000">
                                          <p:val>
                                            <p:fltVal val="1"/>
                                          </p:val>
                                        </p:tav>
                                      </p:tavLst>
                                    </p:anim>
                                    <p:anim calcmode="lin" valueType="num">
                                      <p:cBhvr>
                                        <p:cTn id="68" dur="250" fill="hold"/>
                                        <p:tgtEl>
                                          <p:spTgt spid="14"/>
                                        </p:tgtEl>
                                        <p:attrNameLst>
                                          <p:attrName>ppt_h</p:attrName>
                                        </p:attrNameLst>
                                      </p:cBhvr>
                                      <p:tavLst>
                                        <p:tav tm="0">
                                          <p:val>
                                            <p:strVal val="#ppt_h"/>
                                          </p:val>
                                        </p:tav>
                                        <p:tav tm="100000">
                                          <p:val>
                                            <p:strVal val="#ppt_h"/>
                                          </p:val>
                                        </p:tav>
                                      </p:tavLst>
                                    </p:anim>
                                  </p:childTnLst>
                                </p:cTn>
                              </p:par>
                              <p:par>
                                <p:cTn id="69" presetID="45" presetClass="entr" presetSubtype="0" fill="hold"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250"/>
                                        <p:tgtEl>
                                          <p:spTgt spid="16"/>
                                        </p:tgtEl>
                                      </p:cBhvr>
                                    </p:animEffect>
                                    <p:anim calcmode="lin" valueType="num">
                                      <p:cBhvr>
                                        <p:cTn id="72" dur="250" fill="hold"/>
                                        <p:tgtEl>
                                          <p:spTgt spid="16"/>
                                        </p:tgtEl>
                                        <p:attrNameLst>
                                          <p:attrName>ppt_w</p:attrName>
                                        </p:attrNameLst>
                                      </p:cBhvr>
                                      <p:tavLst>
                                        <p:tav tm="0" fmla="#ppt_w*sin(2.5*pi*$)">
                                          <p:val>
                                            <p:fltVal val="0"/>
                                          </p:val>
                                        </p:tav>
                                        <p:tav tm="100000">
                                          <p:val>
                                            <p:fltVal val="1"/>
                                          </p:val>
                                        </p:tav>
                                      </p:tavLst>
                                    </p:anim>
                                    <p:anim calcmode="lin" valueType="num">
                                      <p:cBhvr>
                                        <p:cTn id="73" dur="250" fill="hold"/>
                                        <p:tgtEl>
                                          <p:spTgt spid="16"/>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250"/>
                                        <p:tgtEl>
                                          <p:spTgt spid="18"/>
                                        </p:tgtEl>
                                      </p:cBhvr>
                                    </p:animEffect>
                                    <p:anim calcmode="lin" valueType="num">
                                      <p:cBhvr>
                                        <p:cTn id="77" dur="250" fill="hold"/>
                                        <p:tgtEl>
                                          <p:spTgt spid="18"/>
                                        </p:tgtEl>
                                        <p:attrNameLst>
                                          <p:attrName>ppt_w</p:attrName>
                                        </p:attrNameLst>
                                      </p:cBhvr>
                                      <p:tavLst>
                                        <p:tav tm="0" fmla="#ppt_w*sin(2.5*pi*$)">
                                          <p:val>
                                            <p:fltVal val="0"/>
                                          </p:val>
                                        </p:tav>
                                        <p:tav tm="100000">
                                          <p:val>
                                            <p:fltVal val="1"/>
                                          </p:val>
                                        </p:tav>
                                      </p:tavLst>
                                    </p:anim>
                                    <p:anim calcmode="lin" valueType="num">
                                      <p:cBhvr>
                                        <p:cTn id="78" dur="250" fill="hold"/>
                                        <p:tgtEl>
                                          <p:spTgt spid="18"/>
                                        </p:tgtEl>
                                        <p:attrNameLst>
                                          <p:attrName>ppt_h</p:attrName>
                                        </p:attrNameLst>
                                      </p:cBhvr>
                                      <p:tavLst>
                                        <p:tav tm="0">
                                          <p:val>
                                            <p:strVal val="#ppt_h"/>
                                          </p:val>
                                        </p:tav>
                                        <p:tav tm="100000">
                                          <p:val>
                                            <p:strVal val="#ppt_h"/>
                                          </p:val>
                                        </p:tav>
                                      </p:tavLst>
                                    </p:anim>
                                  </p:childTnLst>
                                </p:cTn>
                              </p:par>
                              <p:par>
                                <p:cTn id="79" presetID="45"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250"/>
                                        <p:tgtEl>
                                          <p:spTgt spid="22"/>
                                        </p:tgtEl>
                                      </p:cBhvr>
                                    </p:animEffect>
                                    <p:anim calcmode="lin" valueType="num">
                                      <p:cBhvr>
                                        <p:cTn id="82" dur="250" fill="hold"/>
                                        <p:tgtEl>
                                          <p:spTgt spid="22"/>
                                        </p:tgtEl>
                                        <p:attrNameLst>
                                          <p:attrName>ppt_w</p:attrName>
                                        </p:attrNameLst>
                                      </p:cBhvr>
                                      <p:tavLst>
                                        <p:tav tm="0" fmla="#ppt_w*sin(2.5*pi*$)">
                                          <p:val>
                                            <p:fltVal val="0"/>
                                          </p:val>
                                        </p:tav>
                                        <p:tav tm="100000">
                                          <p:val>
                                            <p:fltVal val="1"/>
                                          </p:val>
                                        </p:tav>
                                      </p:tavLst>
                                    </p:anim>
                                    <p:anim calcmode="lin" valueType="num">
                                      <p:cBhvr>
                                        <p:cTn id="83" dur="250" fill="hold"/>
                                        <p:tgtEl>
                                          <p:spTgt spid="22"/>
                                        </p:tgtEl>
                                        <p:attrNameLst>
                                          <p:attrName>ppt_h</p:attrName>
                                        </p:attrNameLst>
                                      </p:cBhvr>
                                      <p:tavLst>
                                        <p:tav tm="0">
                                          <p:val>
                                            <p:strVal val="#ppt_h"/>
                                          </p:val>
                                        </p:tav>
                                        <p:tav tm="100000">
                                          <p:val>
                                            <p:strVal val="#ppt_h"/>
                                          </p:val>
                                        </p:tav>
                                      </p:tavLst>
                                    </p:anim>
                                  </p:childTnLst>
                                </p:cTn>
                              </p:par>
                              <p:par>
                                <p:cTn id="84" presetID="45" presetClass="entr" presetSubtype="0" fill="hold" nodeType="with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50"/>
                                        <p:tgtEl>
                                          <p:spTgt spid="20"/>
                                        </p:tgtEl>
                                      </p:cBhvr>
                                    </p:animEffect>
                                    <p:anim calcmode="lin" valueType="num">
                                      <p:cBhvr>
                                        <p:cTn id="87" dur="250" fill="hold"/>
                                        <p:tgtEl>
                                          <p:spTgt spid="20"/>
                                        </p:tgtEl>
                                        <p:attrNameLst>
                                          <p:attrName>ppt_w</p:attrName>
                                        </p:attrNameLst>
                                      </p:cBhvr>
                                      <p:tavLst>
                                        <p:tav tm="0" fmla="#ppt_w*sin(2.5*pi*$)">
                                          <p:val>
                                            <p:fltVal val="0"/>
                                          </p:val>
                                        </p:tav>
                                        <p:tav tm="100000">
                                          <p:val>
                                            <p:fltVal val="1"/>
                                          </p:val>
                                        </p:tav>
                                      </p:tavLst>
                                    </p:anim>
                                    <p:anim calcmode="lin" valueType="num">
                                      <p:cBhvr>
                                        <p:cTn id="88" dur="250" fill="hold"/>
                                        <p:tgtEl>
                                          <p:spTgt spid="20"/>
                                        </p:tgtEl>
                                        <p:attrNameLst>
                                          <p:attrName>ppt_h</p:attrName>
                                        </p:attrNameLst>
                                      </p:cBhvr>
                                      <p:tavLst>
                                        <p:tav tm="0">
                                          <p:val>
                                            <p:strVal val="#ppt_h"/>
                                          </p:val>
                                        </p:tav>
                                        <p:tav tm="100000">
                                          <p:val>
                                            <p:strVal val="#ppt_h"/>
                                          </p:val>
                                        </p:tav>
                                      </p:tavLst>
                                    </p:anim>
                                  </p:childTnLst>
                                </p:cTn>
                              </p:par>
                              <p:par>
                                <p:cTn id="89" presetID="45" presetClass="entr" presetSubtype="0" fill="hold" nodeType="withEffect">
                                  <p:stCondLst>
                                    <p:cond delay="0"/>
                                  </p:stCondLst>
                                  <p:childTnLst>
                                    <p:set>
                                      <p:cBhvr>
                                        <p:cTn id="90" dur="1" fill="hold">
                                          <p:stCondLst>
                                            <p:cond delay="0"/>
                                          </p:stCondLst>
                                        </p:cTn>
                                        <p:tgtEl>
                                          <p:spTgt spid="24"/>
                                        </p:tgtEl>
                                        <p:attrNameLst>
                                          <p:attrName>style.visibility</p:attrName>
                                        </p:attrNameLst>
                                      </p:cBhvr>
                                      <p:to>
                                        <p:strVal val="visible"/>
                                      </p:to>
                                    </p:set>
                                    <p:animEffect transition="in" filter="fade">
                                      <p:cBhvr>
                                        <p:cTn id="91" dur="250"/>
                                        <p:tgtEl>
                                          <p:spTgt spid="24"/>
                                        </p:tgtEl>
                                      </p:cBhvr>
                                    </p:animEffect>
                                    <p:anim calcmode="lin" valueType="num">
                                      <p:cBhvr>
                                        <p:cTn id="92" dur="250" fill="hold"/>
                                        <p:tgtEl>
                                          <p:spTgt spid="24"/>
                                        </p:tgtEl>
                                        <p:attrNameLst>
                                          <p:attrName>ppt_w</p:attrName>
                                        </p:attrNameLst>
                                      </p:cBhvr>
                                      <p:tavLst>
                                        <p:tav tm="0" fmla="#ppt_w*sin(2.5*pi*$)">
                                          <p:val>
                                            <p:fltVal val="0"/>
                                          </p:val>
                                        </p:tav>
                                        <p:tav tm="100000">
                                          <p:val>
                                            <p:fltVal val="1"/>
                                          </p:val>
                                        </p:tav>
                                      </p:tavLst>
                                    </p:anim>
                                    <p:anim calcmode="lin" valueType="num">
                                      <p:cBhvr>
                                        <p:cTn id="93" dur="250" fill="hold"/>
                                        <p:tgtEl>
                                          <p:spTgt spid="24"/>
                                        </p:tgtEl>
                                        <p:attrNameLst>
                                          <p:attrName>ppt_h</p:attrName>
                                        </p:attrNameLst>
                                      </p:cBhvr>
                                      <p:tavLst>
                                        <p:tav tm="0">
                                          <p:val>
                                            <p:strVal val="#ppt_h"/>
                                          </p:val>
                                        </p:tav>
                                        <p:tav tm="100000">
                                          <p:val>
                                            <p:strVal val="#ppt_h"/>
                                          </p:val>
                                        </p:tav>
                                      </p:tavLst>
                                    </p:anim>
                                  </p:childTnLst>
                                </p:cTn>
                              </p:par>
                              <p:par>
                                <p:cTn id="94" presetID="45" presetClass="entr" presetSubtype="0" fill="hold" nodeType="with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fade">
                                      <p:cBhvr>
                                        <p:cTn id="96" dur="250"/>
                                        <p:tgtEl>
                                          <p:spTgt spid="26"/>
                                        </p:tgtEl>
                                      </p:cBhvr>
                                    </p:animEffect>
                                    <p:anim calcmode="lin" valueType="num">
                                      <p:cBhvr>
                                        <p:cTn id="97" dur="250" fill="hold"/>
                                        <p:tgtEl>
                                          <p:spTgt spid="26"/>
                                        </p:tgtEl>
                                        <p:attrNameLst>
                                          <p:attrName>ppt_w</p:attrName>
                                        </p:attrNameLst>
                                      </p:cBhvr>
                                      <p:tavLst>
                                        <p:tav tm="0" fmla="#ppt_w*sin(2.5*pi*$)">
                                          <p:val>
                                            <p:fltVal val="0"/>
                                          </p:val>
                                        </p:tav>
                                        <p:tav tm="100000">
                                          <p:val>
                                            <p:fltVal val="1"/>
                                          </p:val>
                                        </p:tav>
                                      </p:tavLst>
                                    </p:anim>
                                    <p:anim calcmode="lin" valueType="num">
                                      <p:cBhvr>
                                        <p:cTn id="98" dur="250" fill="hold"/>
                                        <p:tgtEl>
                                          <p:spTgt spid="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4403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2E4CE924-4D76-A847-A547-DE8D497790DD}" type="slidenum">
              <a:rPr lang="en-US" altLang="en-US" sz="1400" b="0" u="none">
                <a:solidFill>
                  <a:schemeClr val="tx1"/>
                </a:solidFill>
                <a:latin typeface="Times New Roman" charset="0"/>
              </a:rPr>
              <a:pPr>
                <a:spcBef>
                  <a:spcPct val="0"/>
                </a:spcBef>
                <a:buFontTx/>
                <a:buNone/>
              </a:pPr>
              <a:t>13</a:t>
            </a:fld>
            <a:endParaRPr lang="en-US" altLang="en-US" sz="1400" b="0" u="none">
              <a:solidFill>
                <a:schemeClr val="tx1"/>
              </a:solidFill>
              <a:latin typeface="Times New Roman" charset="0"/>
            </a:endParaRPr>
          </a:p>
        </p:txBody>
      </p:sp>
      <p:sp>
        <p:nvSpPr>
          <p:cNvPr id="44035" name="Rectangle 2"/>
          <p:cNvSpPr>
            <a:spLocks noGrp="1" noChangeArrowheads="1"/>
          </p:cNvSpPr>
          <p:nvPr>
            <p:ph type="title"/>
          </p:nvPr>
        </p:nvSpPr>
        <p:spPr>
          <a:xfrm>
            <a:off x="2209799" y="228600"/>
            <a:ext cx="9631665" cy="1143000"/>
          </a:xfrm>
        </p:spPr>
        <p:txBody>
          <a:bodyPr>
            <a:normAutofit/>
          </a:bodyPr>
          <a:lstStyle/>
          <a:p>
            <a:pPr algn="r"/>
            <a:r>
              <a:rPr lang="en-US" altLang="en-US" sz="5400" b="1" u="sng" dirty="0">
                <a:solidFill>
                  <a:srgbClr val="663300"/>
                </a:solidFill>
              </a:rPr>
              <a:t>The Sins The Lord Hates</a:t>
            </a:r>
          </a:p>
        </p:txBody>
      </p:sp>
      <p:sp>
        <p:nvSpPr>
          <p:cNvPr id="44036" name="Rectangle 3"/>
          <p:cNvSpPr>
            <a:spLocks noGrp="1" noChangeArrowheads="1"/>
          </p:cNvSpPr>
          <p:nvPr>
            <p:ph type="body" sz="half" idx="1"/>
          </p:nvPr>
        </p:nvSpPr>
        <p:spPr>
          <a:xfrm>
            <a:off x="883920" y="1524000"/>
            <a:ext cx="5135880" cy="4724400"/>
          </a:xfrm>
        </p:spPr>
        <p:txBody>
          <a:bodyPr/>
          <a:lstStyle/>
          <a:p>
            <a:pPr algn="ctr">
              <a:lnSpc>
                <a:spcPct val="90000"/>
              </a:lnSpc>
              <a:buFontTx/>
              <a:buNone/>
            </a:pPr>
            <a:r>
              <a:rPr lang="en-US" altLang="en-US" sz="2400" b="1" dirty="0"/>
              <a:t>Proverbs 26:17-28</a:t>
            </a:r>
          </a:p>
          <a:p>
            <a:pPr algn="ctr">
              <a:lnSpc>
                <a:spcPct val="90000"/>
              </a:lnSpc>
              <a:buFontTx/>
              <a:buNone/>
            </a:pPr>
            <a:r>
              <a:rPr lang="en-US" altLang="en-US" sz="2400" b="1" dirty="0"/>
              <a:t>7 Abominations</a:t>
            </a:r>
          </a:p>
          <a:p>
            <a:pPr>
              <a:lnSpc>
                <a:spcPct val="90000"/>
              </a:lnSpc>
            </a:pPr>
            <a:endParaRPr lang="en-US" altLang="en-US" sz="2400" dirty="0">
              <a:solidFill>
                <a:schemeClr val="tx2"/>
              </a:solidFill>
            </a:endParaRPr>
          </a:p>
          <a:p>
            <a:pPr>
              <a:lnSpc>
                <a:spcPct val="90000"/>
              </a:lnSpc>
            </a:pPr>
            <a:r>
              <a:rPr lang="en-US" altLang="en-US" sz="2400" b="1" dirty="0">
                <a:solidFill>
                  <a:srgbClr val="663300"/>
                </a:solidFill>
              </a:rPr>
              <a:t>Meddles</a:t>
            </a:r>
          </a:p>
          <a:p>
            <a:pPr>
              <a:lnSpc>
                <a:spcPct val="90000"/>
              </a:lnSpc>
            </a:pPr>
            <a:r>
              <a:rPr lang="en-US" altLang="en-US" sz="2400" b="1" dirty="0">
                <a:solidFill>
                  <a:srgbClr val="663300"/>
                </a:solidFill>
              </a:rPr>
              <a:t>Deceives</a:t>
            </a:r>
          </a:p>
          <a:p>
            <a:pPr>
              <a:lnSpc>
                <a:spcPct val="90000"/>
              </a:lnSpc>
            </a:pPr>
            <a:r>
              <a:rPr lang="en-US" altLang="en-US" sz="2400" b="1" dirty="0">
                <a:solidFill>
                  <a:srgbClr val="663300"/>
                </a:solidFill>
              </a:rPr>
              <a:t>Whisperer</a:t>
            </a:r>
          </a:p>
          <a:p>
            <a:pPr>
              <a:lnSpc>
                <a:spcPct val="90000"/>
              </a:lnSpc>
            </a:pPr>
            <a:r>
              <a:rPr lang="en-US" altLang="en-US" sz="2400" b="1" dirty="0">
                <a:solidFill>
                  <a:srgbClr val="663300"/>
                </a:solidFill>
              </a:rPr>
              <a:t>Contentious</a:t>
            </a:r>
          </a:p>
          <a:p>
            <a:pPr>
              <a:lnSpc>
                <a:spcPct val="90000"/>
              </a:lnSpc>
            </a:pPr>
            <a:r>
              <a:rPr lang="en-US" altLang="en-US" sz="2400" b="1" dirty="0">
                <a:solidFill>
                  <a:srgbClr val="663300"/>
                </a:solidFill>
              </a:rPr>
              <a:t>Talebearer</a:t>
            </a:r>
          </a:p>
          <a:p>
            <a:pPr>
              <a:lnSpc>
                <a:spcPct val="90000"/>
              </a:lnSpc>
            </a:pPr>
            <a:r>
              <a:rPr lang="en-US" altLang="en-US" sz="2400" b="1" dirty="0"/>
              <a:t>Wicked Heart with </a:t>
            </a:r>
            <a:r>
              <a:rPr lang="en-US" altLang="en-US" sz="2400" b="1" dirty="0">
                <a:solidFill>
                  <a:srgbClr val="663300"/>
                </a:solidFill>
              </a:rPr>
              <a:t>Fervent Lips</a:t>
            </a:r>
          </a:p>
          <a:p>
            <a:pPr>
              <a:lnSpc>
                <a:spcPct val="90000"/>
              </a:lnSpc>
            </a:pPr>
            <a:r>
              <a:rPr lang="en-US" altLang="en-US" sz="2400" b="1" dirty="0">
                <a:solidFill>
                  <a:srgbClr val="663300"/>
                </a:solidFill>
              </a:rPr>
              <a:t>Hate Disguised by lips</a:t>
            </a:r>
          </a:p>
        </p:txBody>
      </p:sp>
      <p:sp>
        <p:nvSpPr>
          <p:cNvPr id="44037" name="Rectangle 4"/>
          <p:cNvSpPr>
            <a:spLocks noGrp="1" noChangeArrowheads="1"/>
          </p:cNvSpPr>
          <p:nvPr>
            <p:ph type="body" sz="half" idx="2"/>
          </p:nvPr>
        </p:nvSpPr>
        <p:spPr>
          <a:xfrm>
            <a:off x="6172200" y="1524000"/>
            <a:ext cx="4267200" cy="4724400"/>
          </a:xfrm>
        </p:spPr>
        <p:txBody>
          <a:bodyPr/>
          <a:lstStyle/>
          <a:p>
            <a:pPr algn="ctr">
              <a:lnSpc>
                <a:spcPct val="90000"/>
              </a:lnSpc>
              <a:buFontTx/>
              <a:buNone/>
            </a:pPr>
            <a:r>
              <a:rPr lang="en-US" altLang="en-US" sz="2400" b="1" dirty="0"/>
              <a:t>Proverbs 6:16-19</a:t>
            </a:r>
          </a:p>
          <a:p>
            <a:pPr algn="ctr">
              <a:lnSpc>
                <a:spcPct val="90000"/>
              </a:lnSpc>
              <a:buFontTx/>
              <a:buNone/>
            </a:pPr>
            <a:r>
              <a:rPr lang="en-US" altLang="en-US" sz="2400" b="1" dirty="0"/>
              <a:t>7 Things the Lord Hates</a:t>
            </a:r>
          </a:p>
          <a:p>
            <a:pPr>
              <a:lnSpc>
                <a:spcPct val="90000"/>
              </a:lnSpc>
            </a:pPr>
            <a:endParaRPr lang="en-US" altLang="en-US" sz="2400" dirty="0"/>
          </a:p>
          <a:p>
            <a:pPr>
              <a:lnSpc>
                <a:spcPct val="90000"/>
              </a:lnSpc>
            </a:pPr>
            <a:r>
              <a:rPr lang="en-US" altLang="en-US" sz="2400" b="1" dirty="0"/>
              <a:t>A Proud Look</a:t>
            </a:r>
          </a:p>
          <a:p>
            <a:pPr>
              <a:lnSpc>
                <a:spcPct val="90000"/>
              </a:lnSpc>
            </a:pPr>
            <a:r>
              <a:rPr lang="en-US" altLang="en-US" sz="2400" b="1" dirty="0">
                <a:solidFill>
                  <a:srgbClr val="663300"/>
                </a:solidFill>
              </a:rPr>
              <a:t>Lying Tongue</a:t>
            </a:r>
          </a:p>
          <a:p>
            <a:pPr>
              <a:lnSpc>
                <a:spcPct val="90000"/>
              </a:lnSpc>
            </a:pPr>
            <a:r>
              <a:rPr lang="en-US" altLang="en-US" sz="2400" b="1" dirty="0"/>
              <a:t>Shedding Innocent Blood</a:t>
            </a:r>
          </a:p>
          <a:p>
            <a:pPr>
              <a:lnSpc>
                <a:spcPct val="90000"/>
              </a:lnSpc>
            </a:pPr>
            <a:r>
              <a:rPr lang="en-US" altLang="en-US" sz="2400" b="1" dirty="0">
                <a:solidFill>
                  <a:srgbClr val="663300"/>
                </a:solidFill>
              </a:rPr>
              <a:t>Heart with Wicked Plans</a:t>
            </a:r>
          </a:p>
          <a:p>
            <a:pPr>
              <a:lnSpc>
                <a:spcPct val="90000"/>
              </a:lnSpc>
            </a:pPr>
            <a:r>
              <a:rPr lang="en-US" altLang="en-US" sz="2400" b="1" dirty="0"/>
              <a:t>Feet the run to evil</a:t>
            </a:r>
          </a:p>
          <a:p>
            <a:pPr>
              <a:lnSpc>
                <a:spcPct val="90000"/>
              </a:lnSpc>
            </a:pPr>
            <a:r>
              <a:rPr lang="en-US" altLang="en-US" sz="2400" b="1" dirty="0">
                <a:solidFill>
                  <a:srgbClr val="663300"/>
                </a:solidFill>
              </a:rPr>
              <a:t>False Witness</a:t>
            </a:r>
          </a:p>
          <a:p>
            <a:pPr>
              <a:lnSpc>
                <a:spcPct val="90000"/>
              </a:lnSpc>
            </a:pPr>
            <a:r>
              <a:rPr lang="en-US" altLang="en-US" sz="2400" b="1" dirty="0">
                <a:solidFill>
                  <a:srgbClr val="663300"/>
                </a:solidFill>
              </a:rPr>
              <a:t>Sows Discord</a:t>
            </a:r>
          </a:p>
        </p:txBody>
      </p:sp>
      <p:sp>
        <p:nvSpPr>
          <p:cNvPr id="44038" name="Line 5"/>
          <p:cNvSpPr>
            <a:spLocks noChangeShapeType="1"/>
          </p:cNvSpPr>
          <p:nvPr/>
        </p:nvSpPr>
        <p:spPr bwMode="auto">
          <a:xfrm flipV="1">
            <a:off x="883920" y="2590800"/>
            <a:ext cx="9631680" cy="152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3600"/>
          </a:p>
        </p:txBody>
      </p:sp>
      <p:sp>
        <p:nvSpPr>
          <p:cNvPr id="44039" name="Line 6"/>
          <p:cNvSpPr>
            <a:spLocks noChangeShapeType="1"/>
          </p:cNvSpPr>
          <p:nvPr/>
        </p:nvSpPr>
        <p:spPr bwMode="auto">
          <a:xfrm>
            <a:off x="5884989" y="1447800"/>
            <a:ext cx="0" cy="53340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Footer Placeholder 3"/>
          <p:cNvSpPr>
            <a:spLocks noGrp="1"/>
          </p:cNvSpPr>
          <p:nvPr>
            <p:ph type="ftr" sz="quarter" idx="10"/>
          </p:nvPr>
        </p:nvSpPr>
        <p:spPr>
          <a:xfrm>
            <a:off x="0" y="6356350"/>
            <a:ext cx="35814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dirty="0">
                <a:solidFill>
                  <a:schemeClr val="tx1"/>
                </a:solidFill>
                <a:latin typeface="Times New Roman" charset="0"/>
              </a:rPr>
              <a:t>James 3:1-12</a:t>
            </a:r>
          </a:p>
        </p:txBody>
      </p:sp>
      <p:sp>
        <p:nvSpPr>
          <p:cNvPr id="45058" name="Slide Number Placeholder 4"/>
          <p:cNvSpPr>
            <a:spLocks noGrp="1"/>
          </p:cNvSpPr>
          <p:nvPr>
            <p:ph type="sldNum" sz="quarter" idx="11"/>
          </p:nvPr>
        </p:nvSpPr>
        <p:spPr>
          <a:xfrm>
            <a:off x="11296356" y="6356350"/>
            <a:ext cx="69869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8143BCD5-9B3C-E24B-9F21-56B7EE14051B}" type="slidenum">
              <a:rPr lang="en-US" altLang="en-US" sz="1400" b="0" u="none">
                <a:solidFill>
                  <a:srgbClr val="FFFFCC"/>
                </a:solidFill>
                <a:latin typeface="Times New Roman" charset="0"/>
              </a:rPr>
              <a:pPr algn="r">
                <a:spcBef>
                  <a:spcPct val="0"/>
                </a:spcBef>
                <a:buFontTx/>
                <a:buNone/>
              </a:pPr>
              <a:t>14</a:t>
            </a:fld>
            <a:endParaRPr lang="en-US" altLang="en-US" sz="1400" b="0" u="none" dirty="0">
              <a:solidFill>
                <a:srgbClr val="FFFFCC"/>
              </a:solidFill>
              <a:latin typeface="Times New Roman" charset="0"/>
            </a:endParaRPr>
          </a:p>
        </p:txBody>
      </p:sp>
      <p:sp>
        <p:nvSpPr>
          <p:cNvPr id="45059" name="Rectangle 2"/>
          <p:cNvSpPr>
            <a:spLocks noGrp="1" noChangeArrowheads="1"/>
          </p:cNvSpPr>
          <p:nvPr>
            <p:ph type="title"/>
          </p:nvPr>
        </p:nvSpPr>
        <p:spPr>
          <a:xfrm>
            <a:off x="2209800" y="106680"/>
            <a:ext cx="9785252" cy="762000"/>
          </a:xfrm>
        </p:spPr>
        <p:txBody>
          <a:bodyPr/>
          <a:lstStyle/>
          <a:p>
            <a:pPr algn="r"/>
            <a:r>
              <a:rPr lang="en-US" altLang="en-US" b="1" u="sng" dirty="0">
                <a:solidFill>
                  <a:srgbClr val="663300"/>
                </a:solidFill>
              </a:rPr>
              <a:t>The Tongue is Perverse (3:6-8)</a:t>
            </a:r>
          </a:p>
        </p:txBody>
      </p:sp>
      <p:sp>
        <p:nvSpPr>
          <p:cNvPr id="7171" name="Rectangle 3"/>
          <p:cNvSpPr>
            <a:spLocks noGrp="1" noChangeArrowheads="1"/>
          </p:cNvSpPr>
          <p:nvPr>
            <p:ph type="body" idx="1"/>
          </p:nvPr>
        </p:nvSpPr>
        <p:spPr>
          <a:xfrm>
            <a:off x="0" y="804985"/>
            <a:ext cx="10494498" cy="5792763"/>
          </a:xfrm>
        </p:spPr>
        <p:txBody>
          <a:bodyPr>
            <a:normAutofit fontScale="92500" lnSpcReduction="10000"/>
          </a:bodyPr>
          <a:lstStyle/>
          <a:p>
            <a:pPr>
              <a:lnSpc>
                <a:spcPct val="140000"/>
              </a:lnSpc>
            </a:pPr>
            <a:r>
              <a:rPr lang="en-US" altLang="en-US" b="1" dirty="0">
                <a:highlight>
                  <a:srgbClr val="FFFFCC"/>
                </a:highlight>
              </a:rPr>
              <a:t>The Tongue is like a fire (6-7)</a:t>
            </a:r>
          </a:p>
          <a:p>
            <a:pPr lvl="1">
              <a:spcBef>
                <a:spcPct val="10000"/>
              </a:spcBef>
            </a:pPr>
            <a:r>
              <a:rPr lang="en-US" altLang="en-US" b="1" dirty="0"/>
              <a:t>In the pain it inflicts -</a:t>
            </a:r>
            <a:r>
              <a:rPr lang="en-US" altLang="en-US" b="0" i="1" dirty="0"/>
              <a:t>Proverbs 16.25-33; Psalms 39.1-3</a:t>
            </a:r>
          </a:p>
          <a:p>
            <a:pPr lvl="1">
              <a:spcBef>
                <a:spcPct val="10000"/>
              </a:spcBef>
            </a:pPr>
            <a:r>
              <a:rPr lang="en-US" altLang="en-US" b="1" dirty="0"/>
              <a:t>In the destruction which attends it</a:t>
            </a:r>
          </a:p>
          <a:p>
            <a:pPr lvl="1">
              <a:spcBef>
                <a:spcPct val="10000"/>
              </a:spcBef>
            </a:pPr>
            <a:r>
              <a:rPr lang="en-US" altLang="en-US" b="1" dirty="0"/>
              <a:t>In the effects which follow it</a:t>
            </a:r>
          </a:p>
          <a:p>
            <a:pPr lvl="1">
              <a:spcBef>
                <a:spcPct val="10000"/>
              </a:spcBef>
            </a:pPr>
            <a:r>
              <a:rPr lang="en-US" altLang="en-US" dirty="0"/>
              <a:t>Unkind words are not just Cruel, they are the language of Hell</a:t>
            </a:r>
            <a:endParaRPr lang="en-US" altLang="en-US" b="1" dirty="0"/>
          </a:p>
          <a:p>
            <a:pPr>
              <a:lnSpc>
                <a:spcPct val="140000"/>
              </a:lnSpc>
            </a:pPr>
            <a:r>
              <a:rPr lang="en-US" altLang="en-US" b="1" dirty="0">
                <a:highlight>
                  <a:srgbClr val="FFFFCC"/>
                </a:highlight>
              </a:rPr>
              <a:t>Speech Reflects The Person</a:t>
            </a:r>
          </a:p>
          <a:p>
            <a:pPr lvl="1">
              <a:lnSpc>
                <a:spcPct val="80000"/>
              </a:lnSpc>
              <a:spcBef>
                <a:spcPct val="10000"/>
              </a:spcBef>
            </a:pPr>
            <a:r>
              <a:rPr lang="en-US" altLang="en-US" b="1" dirty="0"/>
              <a:t>Vulgar Speech 		=	Vulgar Person</a:t>
            </a:r>
          </a:p>
          <a:p>
            <a:pPr lvl="1">
              <a:lnSpc>
                <a:spcPct val="80000"/>
              </a:lnSpc>
              <a:spcBef>
                <a:spcPct val="10000"/>
              </a:spcBef>
            </a:pPr>
            <a:r>
              <a:rPr lang="en-US" altLang="en-US" b="1" dirty="0"/>
              <a:t>Lie			=	Liar</a:t>
            </a:r>
          </a:p>
          <a:p>
            <a:pPr lvl="1">
              <a:lnSpc>
                <a:spcPct val="80000"/>
              </a:lnSpc>
              <a:spcBef>
                <a:spcPct val="10000"/>
              </a:spcBef>
            </a:pPr>
            <a:r>
              <a:rPr lang="en-US" altLang="en-US" b="1" dirty="0"/>
              <a:t>Gossip			=	A Gossip</a:t>
            </a:r>
          </a:p>
          <a:p>
            <a:pPr lvl="1">
              <a:lnSpc>
                <a:spcPct val="80000"/>
              </a:lnSpc>
              <a:spcBef>
                <a:spcPct val="10000"/>
              </a:spcBef>
            </a:pPr>
            <a:r>
              <a:rPr lang="en-US" altLang="en-US" b="1" dirty="0"/>
              <a:t>Holy Speech		=	Holy, Spiritual Person</a:t>
            </a:r>
          </a:p>
          <a:p>
            <a:pPr>
              <a:lnSpc>
                <a:spcPct val="140000"/>
              </a:lnSpc>
            </a:pPr>
            <a:r>
              <a:rPr lang="en-US" altLang="en-US" sz="3000" b="1" dirty="0">
                <a:highlight>
                  <a:srgbClr val="FFFFCC"/>
                </a:highlight>
              </a:rPr>
              <a:t>The Tongue is Not Tamed (8)</a:t>
            </a:r>
          </a:p>
          <a:p>
            <a:pPr lvl="1">
              <a:spcBef>
                <a:spcPct val="10000"/>
              </a:spcBef>
            </a:pPr>
            <a:r>
              <a:rPr lang="en-US" altLang="en-US" b="1" dirty="0"/>
              <a:t>Unruly, Stain, Destructive, Restless and Poisonous</a:t>
            </a:r>
          </a:p>
          <a:p>
            <a:pPr lvl="1">
              <a:spcBef>
                <a:spcPct val="10000"/>
              </a:spcBef>
            </a:pPr>
            <a:r>
              <a:rPr lang="en-US" altLang="en-US" b="1" dirty="0"/>
              <a:t>We must always be on guard</a:t>
            </a:r>
          </a:p>
          <a:p>
            <a:pPr lvl="1">
              <a:spcBef>
                <a:spcPct val="10000"/>
              </a:spcBef>
            </a:pPr>
            <a:r>
              <a:rPr lang="en-US" altLang="en-US" b="1" dirty="0">
                <a:highlight>
                  <a:srgbClr val="FFFFCC"/>
                </a:highlight>
              </a:rPr>
              <a:t>Literal Translation: </a:t>
            </a:r>
            <a:r>
              <a:rPr lang="en-US" altLang="en-US" b="1" i="1" dirty="0">
                <a:highlight>
                  <a:srgbClr val="FFFFCC"/>
                </a:highlight>
              </a:rPr>
              <a:t>(8) But the tongue, no one is able to subdue – of men.  </a:t>
            </a:r>
            <a:br>
              <a:rPr lang="en-US" altLang="en-US" b="1" i="1" dirty="0">
                <a:highlight>
                  <a:srgbClr val="FFFFCC"/>
                </a:highlight>
              </a:rPr>
            </a:br>
            <a:r>
              <a:rPr lang="en-US" altLang="en-US" b="1" i="1" dirty="0">
                <a:highlight>
                  <a:srgbClr val="FFFFCC"/>
                </a:highlight>
              </a:rPr>
              <a:t>(un-aided we can not tame our tongue – God Can)</a:t>
            </a:r>
          </a:p>
          <a:p>
            <a:pPr lvl="2">
              <a:spcBef>
                <a:spcPct val="10000"/>
              </a:spcBef>
            </a:pPr>
            <a:r>
              <a:rPr lang="en-US" altLang="en-US" b="1" i="1" dirty="0"/>
              <a:t>Prayer: Psalms 19:14 – </a:t>
            </a:r>
            <a:r>
              <a:rPr lang="en-US" altLang="en-US" i="1" dirty="0"/>
              <a:t>may my words be pleasing</a:t>
            </a:r>
            <a:r>
              <a:rPr lang="en-US" altLang="en-US" b="1" i="1" dirty="0"/>
              <a:t>; 141:3 – </a:t>
            </a:r>
            <a:r>
              <a:rPr lang="en-US" altLang="en-US" i="1" dirty="0"/>
              <a:t>set a guard over my mouth</a:t>
            </a:r>
          </a:p>
        </p:txBody>
      </p:sp>
      <p:sp>
        <p:nvSpPr>
          <p:cNvPr id="2" name="Rectangle 1">
            <a:extLst>
              <a:ext uri="{FF2B5EF4-FFF2-40B4-BE49-F238E27FC236}">
                <a16:creationId xmlns:a16="http://schemas.microsoft.com/office/drawing/2014/main" id="{AE046C5B-0838-471C-938E-59E8BFFB921D}"/>
              </a:ext>
            </a:extLst>
          </p:cNvPr>
          <p:cNvSpPr/>
          <p:nvPr/>
        </p:nvSpPr>
        <p:spPr>
          <a:xfrm>
            <a:off x="8468751" y="868680"/>
            <a:ext cx="3526301" cy="340789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63300"/>
                </a:solidFill>
              </a:rPr>
              <a:t>3:6 </a:t>
            </a:r>
            <a:r>
              <a:rPr lang="en-US" dirty="0">
                <a:solidFill>
                  <a:srgbClr val="663300"/>
                </a:solidFill>
              </a:rPr>
              <a:t>And the tongue is a fire, a world of unrighteousness. The tongue is set among our members, staining the whole body, setting on fire the entire course of life, and set on fire by hell. </a:t>
            </a:r>
            <a:r>
              <a:rPr lang="en-US" b="1" dirty="0">
                <a:solidFill>
                  <a:srgbClr val="663300"/>
                </a:solidFill>
              </a:rPr>
              <a:t>(7)</a:t>
            </a:r>
            <a:r>
              <a:rPr lang="en-US" dirty="0">
                <a:solidFill>
                  <a:srgbClr val="663300"/>
                </a:solidFill>
              </a:rPr>
              <a:t> For every kind of beast and bird, of reptile and sea creature, can be tamed and has been tamed by mankind, </a:t>
            </a:r>
          </a:p>
          <a:p>
            <a:pPr algn="ctr"/>
            <a:r>
              <a:rPr lang="en-US" b="1" dirty="0">
                <a:solidFill>
                  <a:srgbClr val="663300"/>
                </a:solidFill>
              </a:rPr>
              <a:t>(8) </a:t>
            </a:r>
            <a:r>
              <a:rPr lang="en-US" dirty="0">
                <a:solidFill>
                  <a:srgbClr val="663300"/>
                </a:solidFill>
              </a:rPr>
              <a:t>but no human being can tame the tongue. It is a restless evil, full of deadly poison.</a:t>
            </a:r>
          </a:p>
        </p:txBody>
      </p:sp>
      <p:sp>
        <p:nvSpPr>
          <p:cNvPr id="3" name="Rectangle: Rounded Corners 2">
            <a:extLst>
              <a:ext uri="{FF2B5EF4-FFF2-40B4-BE49-F238E27FC236}">
                <a16:creationId xmlns:a16="http://schemas.microsoft.com/office/drawing/2014/main" id="{18E37197-2019-8CD8-CF45-D50F926AF6CC}"/>
              </a:ext>
            </a:extLst>
          </p:cNvPr>
          <p:cNvSpPr/>
          <p:nvPr/>
        </p:nvSpPr>
        <p:spPr>
          <a:xfrm>
            <a:off x="9384146" y="4299452"/>
            <a:ext cx="2807854" cy="1861204"/>
          </a:xfrm>
          <a:prstGeom prst="roundRect">
            <a:avLst/>
          </a:prstGeom>
          <a:solidFill>
            <a:srgbClr val="6633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For “Whoever desires to love life and see good days, let him keep his tongue from evil and his lips from speaking deceit;</a:t>
            </a:r>
            <a:br>
              <a:rPr lang="en-US" b="1" dirty="0"/>
            </a:br>
            <a:r>
              <a:rPr lang="en-US" dirty="0"/>
              <a:t>1 Peter 3:10-11</a:t>
            </a:r>
          </a:p>
        </p:txBody>
      </p:sp>
      <p:cxnSp>
        <p:nvCxnSpPr>
          <p:cNvPr id="4" name="Straight Connector 3">
            <a:extLst>
              <a:ext uri="{FF2B5EF4-FFF2-40B4-BE49-F238E27FC236}">
                <a16:creationId xmlns:a16="http://schemas.microsoft.com/office/drawing/2014/main" id="{18DC8924-8ABA-27C6-2C96-5CECDCBDCF08}"/>
              </a:ext>
            </a:extLst>
          </p:cNvPr>
          <p:cNvCxnSpPr>
            <a:cxnSpLocks/>
          </p:cNvCxnSpPr>
          <p:nvPr/>
        </p:nvCxnSpPr>
        <p:spPr>
          <a:xfrm>
            <a:off x="9679709" y="1186873"/>
            <a:ext cx="145010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290D7A8-DC4F-E266-2B07-3288FE7C5A08}"/>
              </a:ext>
            </a:extLst>
          </p:cNvPr>
          <p:cNvCxnSpPr>
            <a:cxnSpLocks/>
          </p:cNvCxnSpPr>
          <p:nvPr/>
        </p:nvCxnSpPr>
        <p:spPr>
          <a:xfrm>
            <a:off x="8954654" y="1459346"/>
            <a:ext cx="15398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10BCCF-4643-55A4-6A58-2957DC3B9B19}"/>
              </a:ext>
            </a:extLst>
          </p:cNvPr>
          <p:cNvCxnSpPr>
            <a:cxnSpLocks/>
          </p:cNvCxnSpPr>
          <p:nvPr/>
        </p:nvCxnSpPr>
        <p:spPr>
          <a:xfrm>
            <a:off x="11028218" y="1764146"/>
            <a:ext cx="734291"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593955E-2C26-2E48-13CB-DB5DD11E41F6}"/>
              </a:ext>
            </a:extLst>
          </p:cNvPr>
          <p:cNvCxnSpPr>
            <a:cxnSpLocks/>
          </p:cNvCxnSpPr>
          <p:nvPr/>
        </p:nvCxnSpPr>
        <p:spPr>
          <a:xfrm>
            <a:off x="8659091" y="2299855"/>
            <a:ext cx="1722582"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65E707-E658-4C13-C98E-DF0177DA3E33}"/>
              </a:ext>
            </a:extLst>
          </p:cNvPr>
          <p:cNvCxnSpPr>
            <a:cxnSpLocks/>
          </p:cNvCxnSpPr>
          <p:nvPr/>
        </p:nvCxnSpPr>
        <p:spPr>
          <a:xfrm>
            <a:off x="11129818" y="2027383"/>
            <a:ext cx="36021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6DFFE9F-C99A-08D1-459C-439406B94FBE}"/>
              </a:ext>
            </a:extLst>
          </p:cNvPr>
          <p:cNvSpPr/>
          <p:nvPr/>
        </p:nvSpPr>
        <p:spPr>
          <a:xfrm>
            <a:off x="8589818" y="3380507"/>
            <a:ext cx="3325091" cy="877454"/>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4" end="4"/>
                                            </p:txEl>
                                          </p:spTgt>
                                        </p:tgtEl>
                                        <p:attrNameLst>
                                          <p:attrName>style.visibility</p:attrName>
                                        </p:attrNameLst>
                                      </p:cBhvr>
                                      <p:to>
                                        <p:strVal val="visible"/>
                                      </p:to>
                                    </p:set>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50"/>
                                        <p:tgtEl>
                                          <p:spTgt spid="4"/>
                                        </p:tgtEl>
                                      </p:cBhvr>
                                    </p:animEffect>
                                    <p:anim calcmode="lin" valueType="num">
                                      <p:cBhvr>
                                        <p:cTn id="18" dur="250" fill="hold"/>
                                        <p:tgtEl>
                                          <p:spTgt spid="4"/>
                                        </p:tgtEl>
                                        <p:attrNameLst>
                                          <p:attrName>ppt_x</p:attrName>
                                        </p:attrNameLst>
                                      </p:cBhvr>
                                      <p:tavLst>
                                        <p:tav tm="0">
                                          <p:val>
                                            <p:strVal val="#ppt_x"/>
                                          </p:val>
                                        </p:tav>
                                        <p:tav tm="100000">
                                          <p:val>
                                            <p:strVal val="#ppt_x"/>
                                          </p:val>
                                        </p:tav>
                                      </p:tavLst>
                                    </p:anim>
                                    <p:anim calcmode="lin" valueType="num">
                                      <p:cBhvr>
                                        <p:cTn id="19" dur="25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anim calcmode="lin" valueType="num">
                                      <p:cBhvr>
                                        <p:cTn id="23" dur="250" fill="hold"/>
                                        <p:tgtEl>
                                          <p:spTgt spid="6"/>
                                        </p:tgtEl>
                                        <p:attrNameLst>
                                          <p:attrName>ppt_x</p:attrName>
                                        </p:attrNameLst>
                                      </p:cBhvr>
                                      <p:tavLst>
                                        <p:tav tm="0">
                                          <p:val>
                                            <p:strVal val="#ppt_x"/>
                                          </p:val>
                                        </p:tav>
                                        <p:tav tm="100000">
                                          <p:val>
                                            <p:strVal val="#ppt_x"/>
                                          </p:val>
                                        </p:tav>
                                      </p:tavLst>
                                    </p:anim>
                                    <p:anim calcmode="lin" valueType="num">
                                      <p:cBhvr>
                                        <p:cTn id="24" dur="25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anim calcmode="lin" valueType="num">
                                      <p:cBhvr>
                                        <p:cTn id="28" dur="250" fill="hold"/>
                                        <p:tgtEl>
                                          <p:spTgt spid="8"/>
                                        </p:tgtEl>
                                        <p:attrNameLst>
                                          <p:attrName>ppt_x</p:attrName>
                                        </p:attrNameLst>
                                      </p:cBhvr>
                                      <p:tavLst>
                                        <p:tav tm="0">
                                          <p:val>
                                            <p:strVal val="#ppt_x"/>
                                          </p:val>
                                        </p:tav>
                                        <p:tav tm="100000">
                                          <p:val>
                                            <p:strVal val="#ppt_x"/>
                                          </p:val>
                                        </p:tav>
                                      </p:tavLst>
                                    </p:anim>
                                    <p:anim calcmode="lin" valueType="num">
                                      <p:cBhvr>
                                        <p:cTn id="29" dur="25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50"/>
                                        <p:tgtEl>
                                          <p:spTgt spid="10"/>
                                        </p:tgtEl>
                                      </p:cBhvr>
                                    </p:animEffect>
                                    <p:anim calcmode="lin" valueType="num">
                                      <p:cBhvr>
                                        <p:cTn id="33" dur="250" fill="hold"/>
                                        <p:tgtEl>
                                          <p:spTgt spid="10"/>
                                        </p:tgtEl>
                                        <p:attrNameLst>
                                          <p:attrName>ppt_x</p:attrName>
                                        </p:attrNameLst>
                                      </p:cBhvr>
                                      <p:tavLst>
                                        <p:tav tm="0">
                                          <p:val>
                                            <p:strVal val="#ppt_x"/>
                                          </p:val>
                                        </p:tav>
                                        <p:tav tm="100000">
                                          <p:val>
                                            <p:strVal val="#ppt_x"/>
                                          </p:val>
                                        </p:tav>
                                      </p:tavLst>
                                    </p:anim>
                                    <p:anim calcmode="lin" valueType="num">
                                      <p:cBhvr>
                                        <p:cTn id="34" dur="25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50"/>
                                        <p:tgtEl>
                                          <p:spTgt spid="12"/>
                                        </p:tgtEl>
                                      </p:cBhvr>
                                    </p:animEffect>
                                    <p:anim calcmode="lin" valueType="num">
                                      <p:cBhvr>
                                        <p:cTn id="38" dur="250" fill="hold"/>
                                        <p:tgtEl>
                                          <p:spTgt spid="12"/>
                                        </p:tgtEl>
                                        <p:attrNameLst>
                                          <p:attrName>ppt_x</p:attrName>
                                        </p:attrNameLst>
                                      </p:cBhvr>
                                      <p:tavLst>
                                        <p:tav tm="0">
                                          <p:val>
                                            <p:strVal val="#ppt_x"/>
                                          </p:val>
                                        </p:tav>
                                        <p:tav tm="100000">
                                          <p:val>
                                            <p:strVal val="#ppt_x"/>
                                          </p:val>
                                        </p:tav>
                                      </p:tavLst>
                                    </p:anim>
                                    <p:anim calcmode="lin" valueType="num">
                                      <p:cBhvr>
                                        <p:cTn id="39"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7171">
                                            <p:txEl>
                                              <p:pRg st="5" end="5"/>
                                            </p:txEl>
                                          </p:spTgt>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499"/>
                                          </p:stCondLst>
                                        </p:cTn>
                                        <p:tgtEl>
                                          <p:spTgt spid="7171">
                                            <p:txEl>
                                              <p:pRg st="6" end="6"/>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499"/>
                                          </p:stCondLst>
                                        </p:cTn>
                                        <p:tgtEl>
                                          <p:spTgt spid="7171">
                                            <p:txEl>
                                              <p:pRg st="7" end="7"/>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499"/>
                                          </p:stCondLst>
                                        </p:cTn>
                                        <p:tgtEl>
                                          <p:spTgt spid="7171">
                                            <p:txEl>
                                              <p:pRg st="8" end="8"/>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499"/>
                                          </p:stCondLst>
                                        </p:cTn>
                                        <p:tgtEl>
                                          <p:spTgt spid="7171">
                                            <p:txEl>
                                              <p:pRg st="9" end="9"/>
                                            </p:txEl>
                                          </p:spTgt>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499"/>
                                          </p:stCondLst>
                                        </p:cTn>
                                        <p:tgtEl>
                                          <p:spTgt spid="7171">
                                            <p:txEl>
                                              <p:pRg st="10" end="10"/>
                                            </p:txEl>
                                          </p:spTgt>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499"/>
                                          </p:stCondLst>
                                        </p:cTn>
                                        <p:tgtEl>
                                          <p:spTgt spid="7171">
                                            <p:txEl>
                                              <p:pRg st="11" end="11"/>
                                            </p:txEl>
                                          </p:spTgt>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499"/>
                                          </p:stCondLst>
                                        </p:cTn>
                                        <p:tgtEl>
                                          <p:spTgt spid="7171">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additive="base">
                                        <p:cTn id="64" dur="500" fill="hold"/>
                                        <p:tgtEl>
                                          <p:spTgt spid="14"/>
                                        </p:tgtEl>
                                        <p:attrNameLst>
                                          <p:attrName>ppt_x</p:attrName>
                                        </p:attrNameLst>
                                      </p:cBhvr>
                                      <p:tavLst>
                                        <p:tav tm="0">
                                          <p:val>
                                            <p:strVal val="#ppt_x"/>
                                          </p:val>
                                        </p:tav>
                                        <p:tav tm="100000">
                                          <p:val>
                                            <p:strVal val="#ppt_x"/>
                                          </p:val>
                                        </p:tav>
                                      </p:tavLst>
                                    </p:anim>
                                    <p:anim calcmode="lin" valueType="num">
                                      <p:cBhvr additive="base">
                                        <p:cTn id="6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171">
                                            <p:txEl>
                                              <p:pRg st="13" end="13"/>
                                            </p:txEl>
                                          </p:spTgt>
                                        </p:tgtEl>
                                        <p:attrNameLst>
                                          <p:attrName>style.visibility</p:attrName>
                                        </p:attrNameLst>
                                      </p:cBhvr>
                                      <p:to>
                                        <p:strVal val="visible"/>
                                      </p:to>
                                    </p:set>
                                    <p:anim calcmode="lin" valueType="num">
                                      <p:cBhvr additive="base">
                                        <p:cTn id="70" dur="5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71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par>
                                <p:cTn id="77" presetID="2" presetClass="entr" presetSubtype="4" fill="hold" grpId="0" nodeType="withEffect">
                                  <p:stCondLst>
                                    <p:cond delay="0"/>
                                  </p:stCondLst>
                                  <p:childTnLst>
                                    <p:set>
                                      <p:cBhvr>
                                        <p:cTn id="78" dur="1" fill="hold">
                                          <p:stCondLst>
                                            <p:cond delay="0"/>
                                          </p:stCondLst>
                                        </p:cTn>
                                        <p:tgtEl>
                                          <p:spTgt spid="7171">
                                            <p:txEl>
                                              <p:pRg st="14" end="14"/>
                                            </p:txEl>
                                          </p:spTgt>
                                        </p:tgtEl>
                                        <p:attrNameLst>
                                          <p:attrName>style.visibility</p:attrName>
                                        </p:attrNameLst>
                                      </p:cBhvr>
                                      <p:to>
                                        <p:strVal val="visible"/>
                                      </p:to>
                                    </p:set>
                                    <p:anim calcmode="lin" valueType="num">
                                      <p:cBhvr additive="base">
                                        <p:cTn id="79" dur="500" fill="hold"/>
                                        <p:tgtEl>
                                          <p:spTgt spid="7171">
                                            <p:txEl>
                                              <p:pRg st="14" end="1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171">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autoUpdateAnimBg="0"/>
      <p:bldP spid="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460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1722B4A-A743-0345-9692-B0DF54B9799B}" type="slidenum">
              <a:rPr lang="en-US" altLang="en-US" sz="1400" b="0" u="none">
                <a:solidFill>
                  <a:schemeClr val="tx1"/>
                </a:solidFill>
                <a:latin typeface="Times New Roman" charset="0"/>
              </a:rPr>
              <a:pPr>
                <a:spcBef>
                  <a:spcPct val="0"/>
                </a:spcBef>
                <a:buFontTx/>
                <a:buNone/>
              </a:pPr>
              <a:t>15</a:t>
            </a:fld>
            <a:endParaRPr lang="en-US" altLang="en-US" sz="1400" b="0" u="none">
              <a:solidFill>
                <a:schemeClr val="tx1"/>
              </a:solidFill>
              <a:latin typeface="Times New Roman" charset="0"/>
            </a:endParaRPr>
          </a:p>
        </p:txBody>
      </p:sp>
      <p:sp>
        <p:nvSpPr>
          <p:cNvPr id="46083" name="Rectangle 2"/>
          <p:cNvSpPr>
            <a:spLocks noGrp="1" noChangeArrowheads="1"/>
          </p:cNvSpPr>
          <p:nvPr>
            <p:ph type="title"/>
          </p:nvPr>
        </p:nvSpPr>
        <p:spPr>
          <a:xfrm>
            <a:off x="168812" y="228600"/>
            <a:ext cx="11816862" cy="1143000"/>
          </a:xfrm>
        </p:spPr>
        <p:txBody>
          <a:bodyPr>
            <a:normAutofit/>
          </a:bodyPr>
          <a:lstStyle/>
          <a:p>
            <a:pPr algn="ctr"/>
            <a:r>
              <a:rPr lang="en-US" altLang="en-US" sz="5400" b="1" u="sng" dirty="0">
                <a:solidFill>
                  <a:srgbClr val="663300"/>
                </a:solidFill>
              </a:rPr>
              <a:t>The Tongue Is Polluted (3:9-12)</a:t>
            </a:r>
          </a:p>
        </p:txBody>
      </p:sp>
      <p:sp>
        <p:nvSpPr>
          <p:cNvPr id="8195" name="Rectangle 3"/>
          <p:cNvSpPr>
            <a:spLocks noGrp="1" noChangeArrowheads="1"/>
          </p:cNvSpPr>
          <p:nvPr>
            <p:ph type="body" idx="1"/>
          </p:nvPr>
        </p:nvSpPr>
        <p:spPr>
          <a:xfrm>
            <a:off x="168812" y="1524000"/>
            <a:ext cx="8271803" cy="4953000"/>
          </a:xfrm>
        </p:spPr>
        <p:txBody>
          <a:bodyPr>
            <a:normAutofit lnSpcReduction="10000"/>
          </a:bodyPr>
          <a:lstStyle/>
          <a:p>
            <a:pPr>
              <a:lnSpc>
                <a:spcPct val="130000"/>
              </a:lnSpc>
            </a:pPr>
            <a:r>
              <a:rPr lang="en-US" altLang="en-US" b="1" dirty="0">
                <a:highlight>
                  <a:srgbClr val="FFFFCC"/>
                </a:highlight>
              </a:rPr>
              <a:t>James shows us our inconsistencies</a:t>
            </a:r>
          </a:p>
          <a:p>
            <a:pPr lvl="1"/>
            <a:r>
              <a:rPr lang="en-US" altLang="en-US" dirty="0"/>
              <a:t>We Praise God	=	Curse His Creation</a:t>
            </a:r>
          </a:p>
          <a:p>
            <a:pPr lvl="1"/>
            <a:r>
              <a:rPr lang="en-US" altLang="en-US" dirty="0"/>
              <a:t>We Bless		=	We Curse</a:t>
            </a:r>
          </a:p>
          <a:p>
            <a:pPr>
              <a:lnSpc>
                <a:spcPct val="130000"/>
              </a:lnSpc>
            </a:pPr>
            <a:r>
              <a:rPr lang="en-US" altLang="en-US" b="1" dirty="0">
                <a:highlight>
                  <a:srgbClr val="FFFFCC"/>
                </a:highlight>
              </a:rPr>
              <a:t>“These things ought not to be so.”</a:t>
            </a:r>
          </a:p>
          <a:p>
            <a:pPr lvl="1"/>
            <a:r>
              <a:rPr lang="en-US" altLang="en-US" dirty="0"/>
              <a:t>Does a Spring Send forth Both Fresh and Bitter Water?</a:t>
            </a:r>
          </a:p>
          <a:p>
            <a:pPr lvl="1"/>
            <a:r>
              <a:rPr lang="en-US" altLang="en-US" dirty="0"/>
              <a:t>Does a Fig Tree Bear Olives?</a:t>
            </a:r>
          </a:p>
          <a:p>
            <a:pPr lvl="1"/>
            <a:r>
              <a:rPr lang="en-US" altLang="en-US" dirty="0"/>
              <a:t>NO! – No Spring Can Yield Saltwater and Fresh Water</a:t>
            </a:r>
          </a:p>
          <a:p>
            <a:pPr>
              <a:lnSpc>
                <a:spcPct val="130000"/>
              </a:lnSpc>
            </a:pPr>
            <a:r>
              <a:rPr lang="en-US" altLang="en-US" b="1" dirty="0">
                <a:highlight>
                  <a:srgbClr val="FFFFCC"/>
                </a:highlight>
              </a:rPr>
              <a:t>Proverbs 18:21 – Death &amp; Life are in the tongue</a:t>
            </a:r>
          </a:p>
          <a:p>
            <a:pPr>
              <a:lnSpc>
                <a:spcPct val="130000"/>
              </a:lnSpc>
            </a:pPr>
            <a:r>
              <a:rPr lang="en-US" altLang="en-US" b="1" dirty="0">
                <a:highlight>
                  <a:srgbClr val="FFFFCC"/>
                </a:highlight>
              </a:rPr>
              <a:t>Proverbs 10:11 – Mouth of a righteous man is a well of life</a:t>
            </a:r>
          </a:p>
          <a:p>
            <a:endParaRPr lang="en-US" altLang="en-US" b="0" u="none" dirty="0"/>
          </a:p>
        </p:txBody>
      </p:sp>
      <p:sp>
        <p:nvSpPr>
          <p:cNvPr id="2" name="Rectangle 1">
            <a:extLst>
              <a:ext uri="{FF2B5EF4-FFF2-40B4-BE49-F238E27FC236}">
                <a16:creationId xmlns:a16="http://schemas.microsoft.com/office/drawing/2014/main" id="{06DB2216-C591-4CC0-9D41-A424FF8CC00E}"/>
              </a:ext>
            </a:extLst>
          </p:cNvPr>
          <p:cNvSpPr/>
          <p:nvPr/>
        </p:nvSpPr>
        <p:spPr>
          <a:xfrm>
            <a:off x="8440615" y="1279525"/>
            <a:ext cx="3319976" cy="4277213"/>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63300"/>
                </a:solidFill>
              </a:rPr>
              <a:t>3:9 </a:t>
            </a:r>
            <a:r>
              <a:rPr lang="en-US" dirty="0">
                <a:solidFill>
                  <a:srgbClr val="663300"/>
                </a:solidFill>
              </a:rPr>
              <a:t>With it we bless our Lord and Father, and with it we curse people who are made in the likeness of God. </a:t>
            </a:r>
            <a:r>
              <a:rPr lang="en-US" b="1" dirty="0">
                <a:solidFill>
                  <a:srgbClr val="663300"/>
                </a:solidFill>
              </a:rPr>
              <a:t>(10) </a:t>
            </a:r>
            <a:r>
              <a:rPr lang="en-US" dirty="0">
                <a:solidFill>
                  <a:srgbClr val="663300"/>
                </a:solidFill>
              </a:rPr>
              <a:t>From the same mouth come blessing and cursing. My brothers, these things ought not to be so. </a:t>
            </a:r>
          </a:p>
          <a:p>
            <a:pPr algn="ctr"/>
            <a:r>
              <a:rPr lang="en-US" b="1" dirty="0">
                <a:solidFill>
                  <a:srgbClr val="663300"/>
                </a:solidFill>
              </a:rPr>
              <a:t>(11)</a:t>
            </a:r>
            <a:r>
              <a:rPr lang="en-US" dirty="0">
                <a:solidFill>
                  <a:srgbClr val="663300"/>
                </a:solidFill>
              </a:rPr>
              <a:t> Does a spring pour forth from the same opening both fresh and saltwater? </a:t>
            </a:r>
            <a:r>
              <a:rPr lang="en-US" b="1" dirty="0">
                <a:solidFill>
                  <a:srgbClr val="663300"/>
                </a:solidFill>
              </a:rPr>
              <a:t>(12) </a:t>
            </a:r>
            <a:r>
              <a:rPr lang="en-US" dirty="0">
                <a:solidFill>
                  <a:srgbClr val="663300"/>
                </a:solidFill>
              </a:rPr>
              <a:t>Can a fig tree, my brothers, bear olives, or a grapevine produce figs? Neither can a salt pond yield fresh water.</a:t>
            </a:r>
          </a:p>
        </p:txBody>
      </p:sp>
      <p:cxnSp>
        <p:nvCxnSpPr>
          <p:cNvPr id="3" name="Straight Connector 2">
            <a:extLst>
              <a:ext uri="{FF2B5EF4-FFF2-40B4-BE49-F238E27FC236}">
                <a16:creationId xmlns:a16="http://schemas.microsoft.com/office/drawing/2014/main" id="{4A502778-EDC8-B079-5DFF-9F1D1FA9D8F4}"/>
              </a:ext>
            </a:extLst>
          </p:cNvPr>
          <p:cNvCxnSpPr>
            <a:cxnSpLocks/>
          </p:cNvCxnSpPr>
          <p:nvPr/>
        </p:nvCxnSpPr>
        <p:spPr>
          <a:xfrm>
            <a:off x="9892146" y="1745673"/>
            <a:ext cx="51723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8324524-948C-1F98-B303-A26FD3EA308D}"/>
              </a:ext>
            </a:extLst>
          </p:cNvPr>
          <p:cNvCxnSpPr>
            <a:cxnSpLocks/>
          </p:cNvCxnSpPr>
          <p:nvPr/>
        </p:nvCxnSpPr>
        <p:spPr>
          <a:xfrm>
            <a:off x="10838873" y="2036618"/>
            <a:ext cx="51723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7D8F7F3-C38E-077C-230C-218FEF136A16}"/>
              </a:ext>
            </a:extLst>
          </p:cNvPr>
          <p:cNvCxnSpPr>
            <a:cxnSpLocks/>
          </p:cNvCxnSpPr>
          <p:nvPr/>
        </p:nvCxnSpPr>
        <p:spPr>
          <a:xfrm>
            <a:off x="10409382" y="2867891"/>
            <a:ext cx="7758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446A799-729F-25BA-1C85-8C753F823D2C}"/>
              </a:ext>
            </a:extLst>
          </p:cNvPr>
          <p:cNvCxnSpPr>
            <a:cxnSpLocks/>
          </p:cNvCxnSpPr>
          <p:nvPr/>
        </p:nvCxnSpPr>
        <p:spPr>
          <a:xfrm>
            <a:off x="8788400" y="3135745"/>
            <a:ext cx="72505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5E42CA6-365F-4002-2A73-DAA0ACC5D3F8}"/>
              </a:ext>
            </a:extLst>
          </p:cNvPr>
          <p:cNvCxnSpPr>
            <a:cxnSpLocks/>
          </p:cNvCxnSpPr>
          <p:nvPr/>
        </p:nvCxnSpPr>
        <p:spPr>
          <a:xfrm>
            <a:off x="8622146" y="4225637"/>
            <a:ext cx="51723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DD4DC40-590D-EB0D-C11E-6124ACB49B40}"/>
              </a:ext>
            </a:extLst>
          </p:cNvPr>
          <p:cNvCxnSpPr>
            <a:cxnSpLocks/>
          </p:cNvCxnSpPr>
          <p:nvPr/>
        </p:nvCxnSpPr>
        <p:spPr>
          <a:xfrm>
            <a:off x="10044546" y="1898073"/>
            <a:ext cx="51723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03A00AE-2930-2776-670C-0BABB8CDAC66}"/>
              </a:ext>
            </a:extLst>
          </p:cNvPr>
          <p:cNvCxnSpPr>
            <a:cxnSpLocks/>
          </p:cNvCxnSpPr>
          <p:nvPr/>
        </p:nvCxnSpPr>
        <p:spPr>
          <a:xfrm>
            <a:off x="9527310" y="4225637"/>
            <a:ext cx="88207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8516C8F-6287-D239-1F00-B2DFBA34F79E}"/>
              </a:ext>
            </a:extLst>
          </p:cNvPr>
          <p:cNvCxnSpPr>
            <a:cxnSpLocks/>
          </p:cNvCxnSpPr>
          <p:nvPr/>
        </p:nvCxnSpPr>
        <p:spPr>
          <a:xfrm>
            <a:off x="8529782" y="4525819"/>
            <a:ext cx="258618"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5772AF4-F3B9-A003-AC1B-FE4CCC8DAF95}"/>
              </a:ext>
            </a:extLst>
          </p:cNvPr>
          <p:cNvCxnSpPr>
            <a:cxnSpLocks/>
          </p:cNvCxnSpPr>
          <p:nvPr/>
        </p:nvCxnSpPr>
        <p:spPr>
          <a:xfrm>
            <a:off x="11032837" y="4516583"/>
            <a:ext cx="51723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39778A-C8BD-1C4D-6F27-E9E26D501FEE}"/>
              </a:ext>
            </a:extLst>
          </p:cNvPr>
          <p:cNvCxnSpPr>
            <a:cxnSpLocks/>
          </p:cNvCxnSpPr>
          <p:nvPr/>
        </p:nvCxnSpPr>
        <p:spPr>
          <a:xfrm>
            <a:off x="9139382" y="4802909"/>
            <a:ext cx="905164"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26F6059-5403-254E-0C44-F5E8567015EE}"/>
              </a:ext>
            </a:extLst>
          </p:cNvPr>
          <p:cNvCxnSpPr>
            <a:cxnSpLocks/>
          </p:cNvCxnSpPr>
          <p:nvPr/>
        </p:nvCxnSpPr>
        <p:spPr>
          <a:xfrm>
            <a:off x="10926618" y="4802909"/>
            <a:ext cx="51723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9997303-73E6-3D5E-FAFF-2307F3F25F5B}"/>
              </a:ext>
            </a:extLst>
          </p:cNvPr>
          <p:cNvCxnSpPr>
            <a:cxnSpLocks/>
          </p:cNvCxnSpPr>
          <p:nvPr/>
        </p:nvCxnSpPr>
        <p:spPr>
          <a:xfrm>
            <a:off x="10044546" y="5070765"/>
            <a:ext cx="364836"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4311DD6-CAFD-7A4B-E5F3-99DB2CC9C403}"/>
              </a:ext>
            </a:extLst>
          </p:cNvPr>
          <p:cNvCxnSpPr>
            <a:cxnSpLocks/>
          </p:cNvCxnSpPr>
          <p:nvPr/>
        </p:nvCxnSpPr>
        <p:spPr>
          <a:xfrm>
            <a:off x="9527310" y="5338618"/>
            <a:ext cx="1034472"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8195">
                                            <p:txEl>
                                              <p:pRg st="2" end="2"/>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anim calcmode="lin" valueType="num">
                                      <p:cBhvr>
                                        <p:cTn id="14" dur="250" fill="hold"/>
                                        <p:tgtEl>
                                          <p:spTgt spid="3"/>
                                        </p:tgtEl>
                                        <p:attrNameLst>
                                          <p:attrName>ppt_x</p:attrName>
                                        </p:attrNameLst>
                                      </p:cBhvr>
                                      <p:tavLst>
                                        <p:tav tm="0">
                                          <p:val>
                                            <p:strVal val="#ppt_x"/>
                                          </p:val>
                                        </p:tav>
                                        <p:tav tm="100000">
                                          <p:val>
                                            <p:strVal val="#ppt_x"/>
                                          </p:val>
                                        </p:tav>
                                      </p:tavLst>
                                    </p:anim>
                                    <p:anim calcmode="lin" valueType="num">
                                      <p:cBhvr>
                                        <p:cTn id="15" dur="25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50"/>
                                        <p:tgtEl>
                                          <p:spTgt spid="5"/>
                                        </p:tgtEl>
                                      </p:cBhvr>
                                    </p:animEffect>
                                    <p:anim calcmode="lin" valueType="num">
                                      <p:cBhvr>
                                        <p:cTn id="19" dur="250" fill="hold"/>
                                        <p:tgtEl>
                                          <p:spTgt spid="5"/>
                                        </p:tgtEl>
                                        <p:attrNameLst>
                                          <p:attrName>ppt_x</p:attrName>
                                        </p:attrNameLst>
                                      </p:cBhvr>
                                      <p:tavLst>
                                        <p:tav tm="0">
                                          <p:val>
                                            <p:strVal val="#ppt_x"/>
                                          </p:val>
                                        </p:tav>
                                        <p:tav tm="100000">
                                          <p:val>
                                            <p:strVal val="#ppt_x"/>
                                          </p:val>
                                        </p:tav>
                                      </p:tavLst>
                                    </p:anim>
                                    <p:anim calcmode="lin" valueType="num">
                                      <p:cBhvr>
                                        <p:cTn id="20" dur="250" fill="hold"/>
                                        <p:tgtEl>
                                          <p:spTgt spid="5"/>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50"/>
                                        <p:tgtEl>
                                          <p:spTgt spid="6"/>
                                        </p:tgtEl>
                                      </p:cBhvr>
                                    </p:animEffect>
                                    <p:anim calcmode="lin" valueType="num">
                                      <p:cBhvr>
                                        <p:cTn id="24" dur="250" fill="hold"/>
                                        <p:tgtEl>
                                          <p:spTgt spid="6"/>
                                        </p:tgtEl>
                                        <p:attrNameLst>
                                          <p:attrName>ppt_x</p:attrName>
                                        </p:attrNameLst>
                                      </p:cBhvr>
                                      <p:tavLst>
                                        <p:tav tm="0">
                                          <p:val>
                                            <p:strVal val="#ppt_x"/>
                                          </p:val>
                                        </p:tav>
                                        <p:tav tm="100000">
                                          <p:val>
                                            <p:strVal val="#ppt_x"/>
                                          </p:val>
                                        </p:tav>
                                      </p:tavLst>
                                    </p:anim>
                                    <p:anim calcmode="lin" valueType="num">
                                      <p:cBhvr>
                                        <p:cTn id="25" dur="250" fill="hold"/>
                                        <p:tgtEl>
                                          <p:spTgt spid="6"/>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50"/>
                                        <p:tgtEl>
                                          <p:spTgt spid="8"/>
                                        </p:tgtEl>
                                      </p:cBhvr>
                                    </p:animEffect>
                                    <p:anim calcmode="lin" valueType="num">
                                      <p:cBhvr>
                                        <p:cTn id="29" dur="250" fill="hold"/>
                                        <p:tgtEl>
                                          <p:spTgt spid="8"/>
                                        </p:tgtEl>
                                        <p:attrNameLst>
                                          <p:attrName>ppt_x</p:attrName>
                                        </p:attrNameLst>
                                      </p:cBhvr>
                                      <p:tavLst>
                                        <p:tav tm="0">
                                          <p:val>
                                            <p:strVal val="#ppt_x"/>
                                          </p:val>
                                        </p:tav>
                                        <p:tav tm="100000">
                                          <p:val>
                                            <p:strVal val="#ppt_x"/>
                                          </p:val>
                                        </p:tav>
                                      </p:tavLst>
                                    </p:anim>
                                    <p:anim calcmode="lin" valueType="num">
                                      <p:cBhvr>
                                        <p:cTn id="30"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195">
                                            <p:txEl>
                                              <p:pRg st="3" end="3"/>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8195">
                                            <p:txEl>
                                              <p:pRg st="4" end="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499"/>
                                          </p:stCondLst>
                                        </p:cTn>
                                        <p:tgtEl>
                                          <p:spTgt spid="8195">
                                            <p:txEl>
                                              <p:pRg st="5" end="5"/>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8195">
                                            <p:txEl>
                                              <p:pRg st="6" end="6"/>
                                            </p:txEl>
                                          </p:spTgt>
                                        </p:tgtEl>
                                        <p:attrNameLst>
                                          <p:attrName>style.visibility</p:attrName>
                                        </p:attrNameLst>
                                      </p:cBhvr>
                                      <p:to>
                                        <p:strVal val="visible"/>
                                      </p:to>
                                    </p:set>
                                  </p:childTnLst>
                                </p:cTn>
                              </p:par>
                              <p:par>
                                <p:cTn id="41" presetID="42"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50"/>
                                        <p:tgtEl>
                                          <p:spTgt spid="11"/>
                                        </p:tgtEl>
                                      </p:cBhvr>
                                    </p:animEffect>
                                    <p:anim calcmode="lin" valueType="num">
                                      <p:cBhvr>
                                        <p:cTn id="49" dur="250" fill="hold"/>
                                        <p:tgtEl>
                                          <p:spTgt spid="11"/>
                                        </p:tgtEl>
                                        <p:attrNameLst>
                                          <p:attrName>ppt_x</p:attrName>
                                        </p:attrNameLst>
                                      </p:cBhvr>
                                      <p:tavLst>
                                        <p:tav tm="0">
                                          <p:val>
                                            <p:strVal val="#ppt_x"/>
                                          </p:val>
                                        </p:tav>
                                        <p:tav tm="100000">
                                          <p:val>
                                            <p:strVal val="#ppt_x"/>
                                          </p:val>
                                        </p:tav>
                                      </p:tavLst>
                                    </p:anim>
                                    <p:anim calcmode="lin" valueType="num">
                                      <p:cBhvr>
                                        <p:cTn id="50" dur="25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strVal val="#ppt_x"/>
                                          </p:val>
                                        </p:tav>
                                        <p:tav tm="100000">
                                          <p:val>
                                            <p:strVal val="#ppt_x"/>
                                          </p:val>
                                        </p:tav>
                                      </p:tavLst>
                                    </p:anim>
                                    <p:anim calcmode="lin" valueType="num">
                                      <p:cBhvr>
                                        <p:cTn id="55" dur="25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250"/>
                                        <p:tgtEl>
                                          <p:spTgt spid="14"/>
                                        </p:tgtEl>
                                      </p:cBhvr>
                                    </p:animEffect>
                                    <p:anim calcmode="lin" valueType="num">
                                      <p:cBhvr>
                                        <p:cTn id="59" dur="250" fill="hold"/>
                                        <p:tgtEl>
                                          <p:spTgt spid="14"/>
                                        </p:tgtEl>
                                        <p:attrNameLst>
                                          <p:attrName>ppt_x</p:attrName>
                                        </p:attrNameLst>
                                      </p:cBhvr>
                                      <p:tavLst>
                                        <p:tav tm="0">
                                          <p:val>
                                            <p:strVal val="#ppt_x"/>
                                          </p:val>
                                        </p:tav>
                                        <p:tav tm="100000">
                                          <p:val>
                                            <p:strVal val="#ppt_x"/>
                                          </p:val>
                                        </p:tav>
                                      </p:tavLst>
                                    </p:anim>
                                    <p:anim calcmode="lin" valueType="num">
                                      <p:cBhvr>
                                        <p:cTn id="60" dur="25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250"/>
                                        <p:tgtEl>
                                          <p:spTgt spid="16"/>
                                        </p:tgtEl>
                                      </p:cBhvr>
                                    </p:animEffect>
                                    <p:anim calcmode="lin" valueType="num">
                                      <p:cBhvr>
                                        <p:cTn id="64" dur="250" fill="hold"/>
                                        <p:tgtEl>
                                          <p:spTgt spid="16"/>
                                        </p:tgtEl>
                                        <p:attrNameLst>
                                          <p:attrName>ppt_x</p:attrName>
                                        </p:attrNameLst>
                                      </p:cBhvr>
                                      <p:tavLst>
                                        <p:tav tm="0">
                                          <p:val>
                                            <p:strVal val="#ppt_x"/>
                                          </p:val>
                                        </p:tav>
                                        <p:tav tm="100000">
                                          <p:val>
                                            <p:strVal val="#ppt_x"/>
                                          </p:val>
                                        </p:tav>
                                      </p:tavLst>
                                    </p:anim>
                                    <p:anim calcmode="lin" valueType="num">
                                      <p:cBhvr>
                                        <p:cTn id="65" dur="25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250"/>
                                        <p:tgtEl>
                                          <p:spTgt spid="17"/>
                                        </p:tgtEl>
                                      </p:cBhvr>
                                    </p:animEffect>
                                    <p:anim calcmode="lin" valueType="num">
                                      <p:cBhvr>
                                        <p:cTn id="69" dur="250" fill="hold"/>
                                        <p:tgtEl>
                                          <p:spTgt spid="17"/>
                                        </p:tgtEl>
                                        <p:attrNameLst>
                                          <p:attrName>ppt_x</p:attrName>
                                        </p:attrNameLst>
                                      </p:cBhvr>
                                      <p:tavLst>
                                        <p:tav tm="0">
                                          <p:val>
                                            <p:strVal val="#ppt_x"/>
                                          </p:val>
                                        </p:tav>
                                        <p:tav tm="100000">
                                          <p:val>
                                            <p:strVal val="#ppt_x"/>
                                          </p:val>
                                        </p:tav>
                                      </p:tavLst>
                                    </p:anim>
                                    <p:anim calcmode="lin" valueType="num">
                                      <p:cBhvr>
                                        <p:cTn id="70" dur="25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250"/>
                                        <p:tgtEl>
                                          <p:spTgt spid="19"/>
                                        </p:tgtEl>
                                      </p:cBhvr>
                                    </p:animEffect>
                                    <p:anim calcmode="lin" valueType="num">
                                      <p:cBhvr>
                                        <p:cTn id="74" dur="250" fill="hold"/>
                                        <p:tgtEl>
                                          <p:spTgt spid="19"/>
                                        </p:tgtEl>
                                        <p:attrNameLst>
                                          <p:attrName>ppt_x</p:attrName>
                                        </p:attrNameLst>
                                      </p:cBhvr>
                                      <p:tavLst>
                                        <p:tav tm="0">
                                          <p:val>
                                            <p:strVal val="#ppt_x"/>
                                          </p:val>
                                        </p:tav>
                                        <p:tav tm="100000">
                                          <p:val>
                                            <p:strVal val="#ppt_x"/>
                                          </p:val>
                                        </p:tav>
                                      </p:tavLst>
                                    </p:anim>
                                    <p:anim calcmode="lin" valueType="num">
                                      <p:cBhvr>
                                        <p:cTn id="75" dur="250" fill="hold"/>
                                        <p:tgtEl>
                                          <p:spTgt spid="1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250"/>
                                        <p:tgtEl>
                                          <p:spTgt spid="20"/>
                                        </p:tgtEl>
                                      </p:cBhvr>
                                    </p:animEffect>
                                    <p:anim calcmode="lin" valueType="num">
                                      <p:cBhvr>
                                        <p:cTn id="79" dur="250" fill="hold"/>
                                        <p:tgtEl>
                                          <p:spTgt spid="20"/>
                                        </p:tgtEl>
                                        <p:attrNameLst>
                                          <p:attrName>ppt_x</p:attrName>
                                        </p:attrNameLst>
                                      </p:cBhvr>
                                      <p:tavLst>
                                        <p:tav tm="0">
                                          <p:val>
                                            <p:strVal val="#ppt_x"/>
                                          </p:val>
                                        </p:tav>
                                        <p:tav tm="100000">
                                          <p:val>
                                            <p:strVal val="#ppt_x"/>
                                          </p:val>
                                        </p:tav>
                                      </p:tavLst>
                                    </p:anim>
                                    <p:anim calcmode="lin" valueType="num">
                                      <p:cBhvr>
                                        <p:cTn id="80" dur="250" fill="hold"/>
                                        <p:tgtEl>
                                          <p:spTgt spid="2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499"/>
                                          </p:stCondLst>
                                        </p:cTn>
                                        <p:tgtEl>
                                          <p:spTgt spid="8195">
                                            <p:txEl>
                                              <p:pRg st="7" end="7"/>
                                            </p:txEl>
                                          </p:spTgt>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4710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F2F636B-4A17-ED49-9321-1D9AF74C9D24}" type="slidenum">
              <a:rPr lang="en-US" altLang="en-US" sz="1400" b="0" u="none">
                <a:solidFill>
                  <a:schemeClr val="tx1"/>
                </a:solidFill>
                <a:latin typeface="Times New Roman" charset="0"/>
              </a:rPr>
              <a:pPr>
                <a:spcBef>
                  <a:spcPct val="0"/>
                </a:spcBef>
                <a:buFontTx/>
                <a:buNone/>
              </a:pPr>
              <a:t>16</a:t>
            </a:fld>
            <a:endParaRPr lang="en-US" altLang="en-US" sz="1400" b="0" u="none">
              <a:solidFill>
                <a:schemeClr val="tx1"/>
              </a:solidFill>
              <a:latin typeface="Times New Roman" charset="0"/>
            </a:endParaRPr>
          </a:p>
        </p:txBody>
      </p:sp>
      <p:sp>
        <p:nvSpPr>
          <p:cNvPr id="47107" name="Rectangle 2"/>
          <p:cNvSpPr>
            <a:spLocks noGrp="1" noChangeArrowheads="1"/>
          </p:cNvSpPr>
          <p:nvPr>
            <p:ph type="title"/>
          </p:nvPr>
        </p:nvSpPr>
        <p:spPr>
          <a:xfrm>
            <a:off x="6513342" y="365125"/>
            <a:ext cx="4840458" cy="1325563"/>
          </a:xfrm>
        </p:spPr>
        <p:txBody>
          <a:bodyPr/>
          <a:lstStyle/>
          <a:p>
            <a:pPr algn="r"/>
            <a:r>
              <a:rPr lang="en-US" altLang="en-US" b="1" u="sng" dirty="0">
                <a:solidFill>
                  <a:srgbClr val="663300"/>
                </a:solidFill>
              </a:rPr>
              <a:t>Sins of the Tongue</a:t>
            </a:r>
          </a:p>
        </p:txBody>
      </p:sp>
      <p:sp>
        <p:nvSpPr>
          <p:cNvPr id="47108" name="Rectangle 3"/>
          <p:cNvSpPr>
            <a:spLocks noGrp="1" noChangeArrowheads="1"/>
          </p:cNvSpPr>
          <p:nvPr>
            <p:ph type="body" sz="half" idx="1"/>
          </p:nvPr>
        </p:nvSpPr>
        <p:spPr/>
        <p:txBody>
          <a:bodyPr>
            <a:normAutofit lnSpcReduction="10000"/>
          </a:bodyPr>
          <a:lstStyle/>
          <a:p>
            <a:pPr>
              <a:lnSpc>
                <a:spcPct val="90000"/>
              </a:lnSpc>
            </a:pPr>
            <a:r>
              <a:rPr lang="en-US" altLang="en-US" sz="2400"/>
              <a:t>Hatred</a:t>
            </a:r>
          </a:p>
          <a:p>
            <a:pPr>
              <a:lnSpc>
                <a:spcPct val="90000"/>
              </a:lnSpc>
            </a:pPr>
            <a:r>
              <a:rPr lang="en-US" altLang="en-US" sz="2400"/>
              <a:t>Pride</a:t>
            </a:r>
          </a:p>
          <a:p>
            <a:pPr>
              <a:lnSpc>
                <a:spcPct val="90000"/>
              </a:lnSpc>
            </a:pPr>
            <a:r>
              <a:rPr lang="en-US" altLang="en-US" sz="2400"/>
              <a:t>Lies</a:t>
            </a:r>
          </a:p>
          <a:p>
            <a:pPr>
              <a:lnSpc>
                <a:spcPct val="90000"/>
              </a:lnSpc>
            </a:pPr>
            <a:r>
              <a:rPr lang="en-US" altLang="en-US" sz="2400"/>
              <a:t>Evil Speaking</a:t>
            </a:r>
          </a:p>
          <a:p>
            <a:pPr>
              <a:lnSpc>
                <a:spcPct val="90000"/>
              </a:lnSpc>
            </a:pPr>
            <a:r>
              <a:rPr lang="en-US" altLang="en-US" sz="2400"/>
              <a:t>Cursing</a:t>
            </a:r>
          </a:p>
          <a:p>
            <a:pPr>
              <a:lnSpc>
                <a:spcPct val="90000"/>
              </a:lnSpc>
            </a:pPr>
            <a:r>
              <a:rPr lang="en-US" altLang="en-US" sz="2400"/>
              <a:t>Sowing Discord</a:t>
            </a:r>
          </a:p>
          <a:p>
            <a:pPr>
              <a:lnSpc>
                <a:spcPct val="90000"/>
              </a:lnSpc>
            </a:pPr>
            <a:r>
              <a:rPr lang="en-US" altLang="en-US" sz="2400"/>
              <a:t>Digging up Evil</a:t>
            </a:r>
          </a:p>
          <a:p>
            <a:pPr>
              <a:lnSpc>
                <a:spcPct val="90000"/>
              </a:lnSpc>
            </a:pPr>
            <a:r>
              <a:rPr lang="en-US" altLang="en-US" sz="2400"/>
              <a:t>Gossip</a:t>
            </a:r>
          </a:p>
          <a:p>
            <a:pPr>
              <a:lnSpc>
                <a:spcPct val="90000"/>
              </a:lnSpc>
            </a:pPr>
            <a:r>
              <a:rPr lang="en-US" altLang="en-US" sz="2400"/>
              <a:t>Busy-Body</a:t>
            </a:r>
          </a:p>
          <a:p>
            <a:pPr>
              <a:lnSpc>
                <a:spcPct val="90000"/>
              </a:lnSpc>
            </a:pPr>
            <a:r>
              <a:rPr lang="en-US" altLang="en-US" sz="2400"/>
              <a:t>Deceit</a:t>
            </a:r>
          </a:p>
        </p:txBody>
      </p:sp>
      <p:sp>
        <p:nvSpPr>
          <p:cNvPr id="47109" name="Rectangle 4"/>
          <p:cNvSpPr>
            <a:spLocks noGrp="1" noChangeArrowheads="1"/>
          </p:cNvSpPr>
          <p:nvPr>
            <p:ph type="body" sz="half" idx="2"/>
          </p:nvPr>
        </p:nvSpPr>
        <p:spPr/>
        <p:txBody>
          <a:bodyPr>
            <a:normAutofit lnSpcReduction="10000"/>
          </a:bodyPr>
          <a:lstStyle/>
          <a:p>
            <a:pPr>
              <a:lnSpc>
                <a:spcPct val="90000"/>
              </a:lnSpc>
            </a:pPr>
            <a:r>
              <a:rPr lang="en-US" altLang="en-US" sz="2400"/>
              <a:t>Quarrellings</a:t>
            </a:r>
          </a:p>
          <a:p>
            <a:pPr>
              <a:lnSpc>
                <a:spcPct val="90000"/>
              </a:lnSpc>
            </a:pPr>
            <a:r>
              <a:rPr lang="en-US" altLang="en-US" sz="2400"/>
              <a:t>Inconsistency</a:t>
            </a:r>
          </a:p>
          <a:p>
            <a:pPr>
              <a:lnSpc>
                <a:spcPct val="90000"/>
              </a:lnSpc>
            </a:pPr>
            <a:r>
              <a:rPr lang="en-US" altLang="en-US" sz="2400"/>
              <a:t>Defiling the Body</a:t>
            </a:r>
          </a:p>
          <a:p>
            <a:pPr>
              <a:lnSpc>
                <a:spcPct val="90000"/>
              </a:lnSpc>
            </a:pPr>
            <a:r>
              <a:rPr lang="en-US" altLang="en-US" sz="2400"/>
              <a:t>Power of Death</a:t>
            </a:r>
          </a:p>
          <a:p>
            <a:pPr>
              <a:lnSpc>
                <a:spcPct val="90000"/>
              </a:lnSpc>
            </a:pPr>
            <a:r>
              <a:rPr lang="en-US" altLang="en-US" sz="2400"/>
              <a:t>Blasphemy</a:t>
            </a:r>
          </a:p>
          <a:p>
            <a:pPr>
              <a:lnSpc>
                <a:spcPct val="90000"/>
              </a:lnSpc>
            </a:pPr>
            <a:r>
              <a:rPr lang="en-US" altLang="en-US" sz="2400"/>
              <a:t>Idle Words</a:t>
            </a:r>
          </a:p>
          <a:p>
            <a:pPr>
              <a:lnSpc>
                <a:spcPct val="90000"/>
              </a:lnSpc>
            </a:pPr>
            <a:r>
              <a:rPr lang="en-US" altLang="en-US" sz="2400"/>
              <a:t>False Teachings</a:t>
            </a:r>
          </a:p>
          <a:p>
            <a:pPr>
              <a:lnSpc>
                <a:spcPct val="90000"/>
              </a:lnSpc>
            </a:pPr>
            <a:r>
              <a:rPr lang="en-US" altLang="en-US" sz="2400"/>
              <a:t>Jesting</a:t>
            </a:r>
          </a:p>
          <a:p>
            <a:pPr>
              <a:lnSpc>
                <a:spcPct val="90000"/>
              </a:lnSpc>
            </a:pPr>
            <a:r>
              <a:rPr lang="en-US" altLang="en-US" sz="2400"/>
              <a:t>Foolishness</a:t>
            </a:r>
          </a:p>
          <a:p>
            <a:pPr>
              <a:lnSpc>
                <a:spcPct val="90000"/>
              </a:lnSpc>
            </a:pPr>
            <a:r>
              <a:rPr lang="en-US" altLang="en-US" sz="2400"/>
              <a:t>Reviling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2:14-26</a:t>
            </a:r>
          </a:p>
        </p:txBody>
      </p:sp>
      <p:sp>
        <p:nvSpPr>
          <p:cNvPr id="1741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9F7D9C35-04D0-2D44-A0B5-D8D9FFCCC6ED}" type="slidenum">
              <a:rPr lang="en-US" altLang="en-US" sz="1400" b="0" u="none">
                <a:solidFill>
                  <a:schemeClr val="tx1"/>
                </a:solidFill>
                <a:latin typeface="Times New Roman" charset="0"/>
              </a:rPr>
              <a:pPr>
                <a:spcBef>
                  <a:spcPct val="0"/>
                </a:spcBef>
                <a:buFontTx/>
                <a:buNone/>
              </a:pPr>
              <a:t>17</a:t>
            </a:fld>
            <a:endParaRPr lang="en-US" altLang="en-US" sz="1400" b="0" u="none">
              <a:solidFill>
                <a:schemeClr val="tx1"/>
              </a:solidFill>
              <a:latin typeface="Times New Roman" charset="0"/>
            </a:endParaRPr>
          </a:p>
        </p:txBody>
      </p:sp>
      <p:sp>
        <p:nvSpPr>
          <p:cNvPr id="17411" name="Rectangle 2"/>
          <p:cNvSpPr>
            <a:spLocks noGrp="1" noChangeArrowheads="1"/>
          </p:cNvSpPr>
          <p:nvPr>
            <p:ph type="title"/>
          </p:nvPr>
        </p:nvSpPr>
        <p:spPr/>
        <p:txBody>
          <a:bodyPr/>
          <a:lstStyle/>
          <a:p>
            <a:pPr algn="r" eaLnBrk="1" hangingPunct="1"/>
            <a:r>
              <a:rPr lang="en-US" altLang="en-US" b="1" dirty="0">
                <a:solidFill>
                  <a:srgbClr val="663300"/>
                </a:solidFill>
              </a:rPr>
              <a:t>Outline of James</a:t>
            </a:r>
          </a:p>
        </p:txBody>
      </p:sp>
      <p:sp>
        <p:nvSpPr>
          <p:cNvPr id="17412" name="Rectangle 3"/>
          <p:cNvSpPr>
            <a:spLocks noGrp="1" noChangeArrowheads="1"/>
          </p:cNvSpPr>
          <p:nvPr>
            <p:ph type="body" idx="1"/>
          </p:nvPr>
        </p:nvSpPr>
        <p:spPr>
          <a:xfrm>
            <a:off x="270345" y="1948069"/>
            <a:ext cx="11815638" cy="4228893"/>
          </a:xfrm>
        </p:spPr>
        <p:txBody>
          <a:bodyPr/>
          <a:lstStyle/>
          <a:p>
            <a:pPr algn="ctr" eaLnBrk="1" hangingPunct="1">
              <a:lnSpc>
                <a:spcPct val="120000"/>
              </a:lnSpc>
            </a:pPr>
            <a:r>
              <a:rPr lang="en-US" altLang="en-US" dirty="0"/>
              <a:t>Stand With Confidence (Chapter 1)</a:t>
            </a:r>
          </a:p>
          <a:p>
            <a:pPr algn="ctr" eaLnBrk="1" hangingPunct="1">
              <a:lnSpc>
                <a:spcPct val="120000"/>
              </a:lnSpc>
            </a:pPr>
            <a:r>
              <a:rPr lang="en-US" altLang="en-US" dirty="0"/>
              <a:t>Serve With Compassion (Chapter 2)</a:t>
            </a:r>
          </a:p>
          <a:p>
            <a:pPr algn="ctr" eaLnBrk="1" hangingPunct="1">
              <a:lnSpc>
                <a:spcPct val="120000"/>
              </a:lnSpc>
            </a:pPr>
            <a:r>
              <a:rPr lang="en-US" altLang="en-US" b="1" dirty="0"/>
              <a:t>Speak With Care (Chapter 3)</a:t>
            </a:r>
          </a:p>
          <a:p>
            <a:pPr algn="ctr" eaLnBrk="1" hangingPunct="1">
              <a:lnSpc>
                <a:spcPct val="120000"/>
              </a:lnSpc>
            </a:pPr>
            <a:r>
              <a:rPr lang="en-US" altLang="en-US" dirty="0"/>
              <a:t>Submit With Contrition (Chapter 4)</a:t>
            </a:r>
          </a:p>
          <a:p>
            <a:pPr algn="ctr" eaLnBrk="1" hangingPunct="1">
              <a:lnSpc>
                <a:spcPct val="120000"/>
              </a:lnSpc>
            </a:pPr>
            <a:r>
              <a:rPr lang="en-US" altLang="en-US" dirty="0"/>
              <a:t>Share With Concern (Chapter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1" name="Title 1"/>
          <p:cNvSpPr>
            <a:spLocks noGrp="1"/>
          </p:cNvSpPr>
          <p:nvPr>
            <p:ph type="title"/>
          </p:nvPr>
        </p:nvSpPr>
        <p:spPr>
          <a:xfrm>
            <a:off x="230588" y="76200"/>
            <a:ext cx="11710538" cy="838200"/>
          </a:xfrm>
        </p:spPr>
        <p:txBody>
          <a:bodyPr>
            <a:normAutofit/>
          </a:bodyPr>
          <a:lstStyle/>
          <a:p>
            <a:pPr algn="r"/>
            <a:r>
              <a:rPr lang="en-US" altLang="en-US" sz="5400" b="1" u="sng" dirty="0">
                <a:solidFill>
                  <a:srgbClr val="663300"/>
                </a:solidFill>
              </a:rPr>
              <a:t>CHAPTER 1 REVIEW</a:t>
            </a:r>
          </a:p>
        </p:txBody>
      </p:sp>
      <p:sp>
        <p:nvSpPr>
          <p:cNvPr id="3" name="Content Placeholder 2"/>
          <p:cNvSpPr>
            <a:spLocks noGrp="1"/>
          </p:cNvSpPr>
          <p:nvPr>
            <p:ph idx="1"/>
          </p:nvPr>
        </p:nvSpPr>
        <p:spPr>
          <a:xfrm>
            <a:off x="453224" y="990600"/>
            <a:ext cx="10062376" cy="5715000"/>
          </a:xfrm>
        </p:spPr>
        <p:txBody>
          <a:bodyPr>
            <a:normAutofit fontScale="92500" lnSpcReduction="20000"/>
          </a:bodyPr>
          <a:lstStyle/>
          <a:p>
            <a:pPr>
              <a:defRPr/>
            </a:pPr>
            <a:r>
              <a:rPr lang="en-US" b="1" dirty="0">
                <a:highlight>
                  <a:srgbClr val="FFFFCC"/>
                </a:highlight>
              </a:rPr>
              <a:t>Consider it All Joy When You Fall Into Various Trials (2-12)</a:t>
            </a:r>
          </a:p>
          <a:p>
            <a:pPr lvl="1">
              <a:defRPr/>
            </a:pPr>
            <a:r>
              <a:rPr lang="en-US" dirty="0"/>
              <a:t>Perfection, Patience, Purify Faith, Humility, Crown</a:t>
            </a:r>
          </a:p>
          <a:p>
            <a:pPr>
              <a:defRPr/>
            </a:pPr>
            <a:r>
              <a:rPr lang="en-US" b="1" dirty="0">
                <a:highlight>
                  <a:srgbClr val="FFFFCC"/>
                </a:highlight>
              </a:rPr>
              <a:t>God Only Gives What is Good (17)</a:t>
            </a:r>
          </a:p>
          <a:p>
            <a:pPr lvl="1">
              <a:defRPr/>
            </a:pPr>
            <a:r>
              <a:rPr lang="en-US" dirty="0"/>
              <a:t>So Don’t Blame God for Temptations (20)</a:t>
            </a:r>
          </a:p>
          <a:p>
            <a:r>
              <a:rPr lang="en-US" altLang="en-US" b="1" dirty="0">
                <a:highlight>
                  <a:srgbClr val="FFFFCC"/>
                </a:highlight>
              </a:rPr>
              <a:t>How to Resist Temptation</a:t>
            </a:r>
          </a:p>
          <a:p>
            <a:pPr lvl="1"/>
            <a:r>
              <a:rPr lang="en-US" altLang="en-US" i="1" dirty="0"/>
              <a:t>Judgments of God, Goodness of God, Relationship to God</a:t>
            </a:r>
          </a:p>
          <a:p>
            <a:pPr>
              <a:defRPr/>
            </a:pPr>
            <a:r>
              <a:rPr lang="en-US" b="1" dirty="0">
                <a:highlight>
                  <a:srgbClr val="FFFFCC"/>
                </a:highlight>
              </a:rPr>
              <a:t>The Gospel Can Keep Our Souls Saved (21)</a:t>
            </a:r>
          </a:p>
          <a:p>
            <a:pPr lvl="1">
              <a:defRPr/>
            </a:pPr>
            <a:r>
              <a:rPr lang="en-US" dirty="0"/>
              <a:t>So Be Quick to Listen to It! (19)</a:t>
            </a:r>
          </a:p>
          <a:p>
            <a:pPr lvl="1">
              <a:defRPr/>
            </a:pPr>
            <a:r>
              <a:rPr lang="en-US" dirty="0"/>
              <a:t>Put Away ALL Filthiness, Wickedness (21)</a:t>
            </a:r>
          </a:p>
          <a:p>
            <a:pPr>
              <a:defRPr/>
            </a:pPr>
            <a:r>
              <a:rPr lang="en-US" b="1" dirty="0">
                <a:highlight>
                  <a:srgbClr val="FFFFCC"/>
                </a:highlight>
              </a:rPr>
              <a:t>Be Doers of What You Hear (the Word) (22-25)</a:t>
            </a:r>
          </a:p>
          <a:p>
            <a:pPr lvl="1">
              <a:defRPr/>
            </a:pPr>
            <a:r>
              <a:rPr lang="en-US" dirty="0"/>
              <a:t>He will Blessed in his doing (25)</a:t>
            </a:r>
          </a:p>
          <a:p>
            <a:pPr>
              <a:defRPr/>
            </a:pPr>
            <a:r>
              <a:rPr lang="en-US" b="1" dirty="0">
                <a:highlight>
                  <a:srgbClr val="FFFFCC"/>
                </a:highlight>
              </a:rPr>
              <a:t>Attitude Toward the Law of Liberty (25)</a:t>
            </a:r>
          </a:p>
          <a:p>
            <a:pPr lvl="1">
              <a:defRPr/>
            </a:pPr>
            <a:r>
              <a:rPr lang="en-US" dirty="0"/>
              <a:t>Look – Abide – and Do What the Law Says</a:t>
            </a:r>
          </a:p>
          <a:p>
            <a:pPr>
              <a:defRPr/>
            </a:pPr>
            <a:r>
              <a:rPr lang="en-US" b="1" dirty="0">
                <a:highlight>
                  <a:srgbClr val="FFFFCC"/>
                </a:highlight>
              </a:rPr>
              <a:t>Be Pure–Be Undefiled-Be Visiting-Be Unspotted</a:t>
            </a:r>
          </a:p>
          <a:p>
            <a:pPr lvl="1">
              <a:defRPr/>
            </a:pPr>
            <a:r>
              <a:rPr lang="en-US" dirty="0"/>
              <a:t>This is Practicing Pure and Undefiled Religion</a:t>
            </a:r>
          </a:p>
        </p:txBody>
      </p:sp>
      <p:sp>
        <p:nvSpPr>
          <p:cNvPr id="25603" name="Footer Placeholder 3"/>
          <p:cNvSpPr>
            <a:spLocks noGrp="1"/>
          </p:cNvSpPr>
          <p:nvPr>
            <p:ph type="ftr" sz="quarter" idx="10"/>
          </p:nvPr>
        </p:nvSpPr>
        <p:spPr>
          <a:xfrm>
            <a:off x="98474" y="6356350"/>
            <a:ext cx="1425526"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r>
              <a:rPr lang="en-US" altLang="en-US" sz="1400" b="0" u="none" dirty="0"/>
              <a:t>James 2:1-13</a:t>
            </a:r>
          </a:p>
        </p:txBody>
      </p:sp>
      <p:sp>
        <p:nvSpPr>
          <p:cNvPr id="25604" name="Slide Number Placeholder 4"/>
          <p:cNvSpPr>
            <a:spLocks noGrp="1"/>
          </p:cNvSpPr>
          <p:nvPr>
            <p:ph type="sldNum" sz="quarter" idx="11"/>
          </p:nvPr>
        </p:nvSpPr>
        <p:spPr>
          <a:xfrm>
            <a:off x="11352628" y="6356350"/>
            <a:ext cx="58849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u="sng">
                <a:solidFill>
                  <a:schemeClr val="tx1"/>
                </a:solidFill>
                <a:latin typeface="Times New Roman" charset="0"/>
              </a:defRPr>
            </a:lvl1pPr>
            <a:lvl2pPr marL="742920" indent="-285738">
              <a:spcBef>
                <a:spcPct val="20000"/>
              </a:spcBef>
              <a:buChar char="–"/>
              <a:defRPr sz="2800" i="1">
                <a:solidFill>
                  <a:schemeClr val="tx1"/>
                </a:solidFill>
                <a:latin typeface="Times New Roman" charset="0"/>
              </a:defRPr>
            </a:lvl2pPr>
            <a:lvl3pPr marL="1142954" indent="-228590">
              <a:spcBef>
                <a:spcPct val="20000"/>
              </a:spcBef>
              <a:buChar char="•"/>
              <a:defRPr sz="24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175CBE60-6B52-E442-A303-3A0DF3392792}" type="slidenum">
              <a:rPr lang="en-US" altLang="en-US" sz="1400" b="0" u="none">
                <a:solidFill>
                  <a:srgbClr val="FFFFCC"/>
                </a:solidFill>
              </a:rPr>
              <a:pPr algn="r">
                <a:spcBef>
                  <a:spcPct val="0"/>
                </a:spcBef>
                <a:buFontTx/>
                <a:buNone/>
              </a:pPr>
              <a:t>18</a:t>
            </a:fld>
            <a:endParaRPr lang="en-US" altLang="en-US" sz="1400" b="0" u="none" dirty="0">
              <a:solidFill>
                <a:srgbClr val="FFFFCC"/>
              </a:solidFill>
            </a:endParaRPr>
          </a:p>
        </p:txBody>
      </p:sp>
    </p:spTree>
    <p:extLst>
      <p:ext uri="{BB962C8B-B14F-4D97-AF65-F5344CB8AC3E}">
        <p14:creationId xmlns:p14="http://schemas.microsoft.com/office/powerpoint/2010/main" val="491179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25224" y="45720"/>
            <a:ext cx="6946382" cy="655320"/>
          </a:xfrm>
          <a:solidFill>
            <a:srgbClr val="FFFF99"/>
          </a:solidFill>
          <a:ln>
            <a:solidFill>
              <a:schemeClr val="accent1"/>
            </a:solidFill>
          </a:ln>
        </p:spPr>
        <p:txBody>
          <a:bodyPr>
            <a:normAutofit fontScale="90000"/>
          </a:bodyPr>
          <a:lstStyle/>
          <a:p>
            <a:pPr algn="r"/>
            <a:r>
              <a:rPr lang="en-US" b="1" dirty="0">
                <a:solidFill>
                  <a:srgbClr val="663300"/>
                </a:solidFill>
              </a:rPr>
              <a:t>James’ Wisdom About Trials</a:t>
            </a:r>
          </a:p>
        </p:txBody>
      </p:sp>
      <p:sp>
        <p:nvSpPr>
          <p:cNvPr id="3" name="Content Placeholder 2"/>
          <p:cNvSpPr>
            <a:spLocks noGrp="1"/>
          </p:cNvSpPr>
          <p:nvPr>
            <p:ph idx="1"/>
          </p:nvPr>
        </p:nvSpPr>
        <p:spPr>
          <a:xfrm>
            <a:off x="0" y="1026942"/>
            <a:ext cx="11308080" cy="5145258"/>
          </a:xfrm>
        </p:spPr>
        <p:txBody>
          <a:bodyPr>
            <a:normAutofit fontScale="77500" lnSpcReduction="20000"/>
          </a:bodyPr>
          <a:lstStyle/>
          <a:p>
            <a:r>
              <a:rPr lang="en-US" sz="3100" b="1" dirty="0">
                <a:highlight>
                  <a:srgbClr val="FFFFCC"/>
                </a:highlight>
              </a:rPr>
              <a:t>Hardship is Inevitable</a:t>
            </a:r>
          </a:p>
          <a:p>
            <a:pPr lvl="1"/>
            <a:r>
              <a:rPr lang="en-US" b="1" dirty="0"/>
              <a:t>Trials</a:t>
            </a:r>
            <a:r>
              <a:rPr lang="en-US" dirty="0"/>
              <a:t> (</a:t>
            </a:r>
            <a:r>
              <a:rPr lang="en-US" dirty="0" err="1"/>
              <a:t>periasmoi</a:t>
            </a:r>
            <a:r>
              <a:rPr lang="en-US" dirty="0"/>
              <a:t>) – all kinds of Hardship, Challenges, and Obstacles to My Faith</a:t>
            </a:r>
          </a:p>
          <a:p>
            <a:pPr lvl="1"/>
            <a:r>
              <a:rPr lang="en-US" dirty="0"/>
              <a:t>Question is Not Whether You Will Have Trials, BUT How Will You Respond to Them?</a:t>
            </a:r>
          </a:p>
          <a:p>
            <a:r>
              <a:rPr lang="en-US" sz="3100" b="1" dirty="0">
                <a:highlight>
                  <a:srgbClr val="FFFFCC"/>
                </a:highlight>
              </a:rPr>
              <a:t>Joy is Always Possible</a:t>
            </a:r>
          </a:p>
          <a:p>
            <a:pPr lvl="1"/>
            <a:r>
              <a:rPr lang="en-US" b="1" dirty="0"/>
              <a:t>Count / Consider </a:t>
            </a:r>
            <a:r>
              <a:rPr lang="en-US" dirty="0"/>
              <a:t>– Decide how you will respond to it (React vs Respond)</a:t>
            </a:r>
          </a:p>
          <a:p>
            <a:pPr lvl="2"/>
            <a:r>
              <a:rPr lang="en-US" i="1" dirty="0"/>
              <a:t>It is a Decision each of us makes regarding our outlook on suffering</a:t>
            </a:r>
          </a:p>
          <a:p>
            <a:pPr lvl="1"/>
            <a:r>
              <a:rPr lang="en-US" b="1" dirty="0"/>
              <a:t>“JOY” </a:t>
            </a:r>
            <a:r>
              <a:rPr lang="en-US" dirty="0"/>
              <a:t>– an attitude of the heart that can see the potential for good in a bad situation</a:t>
            </a:r>
          </a:p>
          <a:p>
            <a:pPr lvl="1"/>
            <a:r>
              <a:rPr lang="en-US" b="1" dirty="0"/>
              <a:t>How is “JOY” Always Possible? </a:t>
            </a:r>
            <a:r>
              <a:rPr lang="en-US" dirty="0"/>
              <a:t>Connection between Faith and Joy</a:t>
            </a:r>
          </a:p>
          <a:p>
            <a:pPr lvl="2"/>
            <a:r>
              <a:rPr lang="en-US" i="1" dirty="0"/>
              <a:t>Rom 8:28 – In God’s Hands even the worst experiences has the potential for our good</a:t>
            </a:r>
          </a:p>
          <a:p>
            <a:pPr lvl="2"/>
            <a:r>
              <a:rPr lang="en-US" i="1" dirty="0"/>
              <a:t>Matt 5:11-12; </a:t>
            </a:r>
            <a:r>
              <a:rPr lang="en-US" i="1" dirty="0" err="1"/>
              <a:t>Heb</a:t>
            </a:r>
            <a:r>
              <a:rPr lang="en-US" i="1" dirty="0"/>
              <a:t> 12:1-2, 1 Peter 1:3-9</a:t>
            </a:r>
          </a:p>
          <a:p>
            <a:pPr lvl="1"/>
            <a:r>
              <a:rPr lang="en-US" dirty="0"/>
              <a:t>These “</a:t>
            </a:r>
            <a:r>
              <a:rPr lang="en-US" b="1" dirty="0"/>
              <a:t>Tests”</a:t>
            </a:r>
            <a:r>
              <a:rPr lang="en-US" dirty="0"/>
              <a:t> are not designed to Break us, but Rather to make us Stronger, Better, more Useful – a Better Faith</a:t>
            </a:r>
          </a:p>
          <a:p>
            <a:r>
              <a:rPr lang="en-US" sz="3400" b="1" dirty="0">
                <a:highlight>
                  <a:srgbClr val="FFFFCC"/>
                </a:highlight>
              </a:rPr>
              <a:t>Steadfastness is Invaluable: </a:t>
            </a:r>
          </a:p>
          <a:p>
            <a:pPr lvl="1"/>
            <a:r>
              <a:rPr lang="en-US" dirty="0"/>
              <a:t>“</a:t>
            </a:r>
            <a:r>
              <a:rPr lang="en-US" dirty="0" err="1"/>
              <a:t>hupomone</a:t>
            </a:r>
            <a:r>
              <a:rPr lang="en-US" dirty="0"/>
              <a:t>” – refusing to be stopped, refusal to stop trusting God and His Goodness</a:t>
            </a:r>
          </a:p>
          <a:p>
            <a:pPr lvl="1"/>
            <a:r>
              <a:rPr lang="en-US" dirty="0"/>
              <a:t>James says there is </a:t>
            </a:r>
            <a:r>
              <a:rPr lang="en-US" b="1" dirty="0"/>
              <a:t>No Salvation Without Steadfastness </a:t>
            </a:r>
            <a:r>
              <a:rPr lang="en-US" dirty="0"/>
              <a:t>(James 1:12) – crown of life</a:t>
            </a:r>
          </a:p>
          <a:p>
            <a:pPr lvl="1"/>
            <a:r>
              <a:rPr lang="en-US" dirty="0"/>
              <a:t>Paul said we </a:t>
            </a:r>
            <a:r>
              <a:rPr lang="en-US" b="1" dirty="0"/>
              <a:t>can not Please God Without Steadfastness </a:t>
            </a:r>
            <a:r>
              <a:rPr lang="en-US" dirty="0"/>
              <a:t>(Romans 2:7) – Eternal Life</a:t>
            </a:r>
          </a:p>
          <a:p>
            <a:pPr lvl="1"/>
            <a:r>
              <a:rPr lang="en-US" dirty="0"/>
              <a:t>Paul says that </a:t>
            </a:r>
            <a:r>
              <a:rPr lang="en-US" b="1" dirty="0"/>
              <a:t>Love is Not Genuine Without Steadfastness </a:t>
            </a:r>
            <a:r>
              <a:rPr lang="en-US" dirty="0"/>
              <a:t>(1 </a:t>
            </a:r>
            <a:r>
              <a:rPr lang="en-US" dirty="0" err="1"/>
              <a:t>Cor</a:t>
            </a:r>
            <a:r>
              <a:rPr lang="en-US" dirty="0"/>
              <a:t> 13:7) – endures all things</a:t>
            </a:r>
          </a:p>
          <a:p>
            <a:pPr lvl="1"/>
            <a:r>
              <a:rPr lang="en-US" b="1" dirty="0"/>
              <a:t>Romans 5:1-5 </a:t>
            </a:r>
            <a:r>
              <a:rPr lang="en-US" dirty="0"/>
              <a:t>–Suffering =Steadfastness =Character = Hope &gt; Hope does not put us to Shame</a:t>
            </a:r>
          </a:p>
          <a:p>
            <a:pPr lvl="1"/>
            <a:endParaRPr lang="en-US" dirty="0"/>
          </a:p>
        </p:txBody>
      </p:sp>
      <p:sp>
        <p:nvSpPr>
          <p:cNvPr id="4" name="Footer Placeholder 3"/>
          <p:cNvSpPr>
            <a:spLocks noGrp="1"/>
          </p:cNvSpPr>
          <p:nvPr>
            <p:ph type="ftr" sz="quarter" idx="10"/>
          </p:nvPr>
        </p:nvSpPr>
        <p:spPr>
          <a:xfrm>
            <a:off x="0" y="6356350"/>
            <a:ext cx="3581400" cy="365125"/>
          </a:xfrm>
        </p:spPr>
        <p:txBody>
          <a:bodyPr/>
          <a:lstStyle/>
          <a:p>
            <a:pPr>
              <a:defRPr/>
            </a:pPr>
            <a:r>
              <a:rPr lang="en-US" dirty="0"/>
              <a:t>James 1:13-18</a:t>
            </a:r>
          </a:p>
        </p:txBody>
      </p:sp>
      <p:sp>
        <p:nvSpPr>
          <p:cNvPr id="5" name="Slide Number Placeholder 4"/>
          <p:cNvSpPr>
            <a:spLocks noGrp="1"/>
          </p:cNvSpPr>
          <p:nvPr>
            <p:ph type="sldNum" sz="quarter" idx="11"/>
          </p:nvPr>
        </p:nvSpPr>
        <p:spPr/>
        <p:txBody>
          <a:bodyPr/>
          <a:lstStyle/>
          <a:p>
            <a:pPr>
              <a:defRPr/>
            </a:pPr>
            <a:fld id="{A6921FAA-5F31-9846-A595-430A03095BC8}" type="slidenum">
              <a:rPr lang="en-US" altLang="en-US" smtClean="0"/>
              <a:pPr>
                <a:defRPr/>
              </a:pPr>
              <a:t>19</a:t>
            </a:fld>
            <a:endParaRPr lang="en-US" altLang="en-US"/>
          </a:p>
        </p:txBody>
      </p:sp>
      <p:sp>
        <p:nvSpPr>
          <p:cNvPr id="6" name="Rectangle 5"/>
          <p:cNvSpPr/>
          <p:nvPr/>
        </p:nvSpPr>
        <p:spPr bwMode="auto">
          <a:xfrm>
            <a:off x="2484120" y="6172200"/>
            <a:ext cx="8823960" cy="457200"/>
          </a:xfrm>
          <a:prstGeom prst="rect">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algn="ctr"/>
            <a:r>
              <a:rPr lang="en-US" sz="2760" b="1" dirty="0">
                <a:solidFill>
                  <a:srgbClr val="663300"/>
                </a:solidFill>
              </a:rPr>
              <a:t>It is a Fatal Spiritual Mistake to Give Up on God!</a:t>
            </a:r>
          </a:p>
        </p:txBody>
      </p:sp>
      <p:sp>
        <p:nvSpPr>
          <p:cNvPr id="7" name="Rectangle 6"/>
          <p:cNvSpPr/>
          <p:nvPr/>
        </p:nvSpPr>
        <p:spPr bwMode="auto">
          <a:xfrm>
            <a:off x="5654040" y="4084371"/>
            <a:ext cx="5943600" cy="457200"/>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109728" tIns="54864" rIns="109728" bIns="54864" numCol="1" rtlCol="0" anchor="t" anchorCtr="0" compatLnSpc="1">
            <a:prstTxWarp prst="textNoShape">
              <a:avLst/>
            </a:prstTxWarp>
          </a:bodyPr>
          <a:lstStyle/>
          <a:p>
            <a:pPr algn="ctr" defTabSz="1097280" eaLnBrk="0" fontAlgn="base" hangingPunct="0">
              <a:spcBef>
                <a:spcPct val="0"/>
              </a:spcBef>
              <a:spcAft>
                <a:spcPct val="0"/>
              </a:spcAft>
            </a:pPr>
            <a:r>
              <a:rPr lang="en-US" sz="2880" b="1" dirty="0">
                <a:latin typeface="Arial" charset="0"/>
              </a:rPr>
              <a:t>Steadfast = Nothing Lacking</a:t>
            </a:r>
          </a:p>
        </p:txBody>
      </p:sp>
    </p:spTree>
    <p:extLst>
      <p:ext uri="{BB962C8B-B14F-4D97-AF65-F5344CB8AC3E}">
        <p14:creationId xmlns:p14="http://schemas.microsoft.com/office/powerpoint/2010/main" val="184020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 calcmode="lin" valueType="num">
                                      <p:cBhvr additive="base">
                                        <p:cTn id="7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anim calcmode="lin" valueType="num">
                                      <p:cBhvr additive="base">
                                        <p:cTn id="7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 calcmode="lin" valueType="num">
                                      <p:cBhvr additive="base">
                                        <p:cTn id="81" dur="500" fill="hold"/>
                                        <p:tgtEl>
                                          <p:spTgt spid="7"/>
                                        </p:tgtEl>
                                        <p:attrNameLst>
                                          <p:attrName>ppt_x</p:attrName>
                                        </p:attrNameLst>
                                      </p:cBhvr>
                                      <p:tavLst>
                                        <p:tav tm="0">
                                          <p:val>
                                            <p:strVal val="#ppt_x"/>
                                          </p:val>
                                        </p:tav>
                                        <p:tav tm="100000">
                                          <p:val>
                                            <p:strVal val="#ppt_x"/>
                                          </p:val>
                                        </p:tav>
                                      </p:tavLst>
                                    </p:anim>
                                    <p:anim calcmode="lin" valueType="num">
                                      <p:cBhvr additive="base">
                                        <p:cTn id="8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2:14-26</a:t>
            </a:r>
          </a:p>
        </p:txBody>
      </p:sp>
      <p:sp>
        <p:nvSpPr>
          <p:cNvPr id="3379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EADFE15-FE68-6547-BFD0-7C564D147035}" type="slidenum">
              <a:rPr lang="en-US" altLang="en-US" sz="1400" b="0" u="none">
                <a:solidFill>
                  <a:schemeClr val="tx1"/>
                </a:solidFill>
                <a:latin typeface="Times New Roman" charset="0"/>
              </a:rPr>
              <a:pPr>
                <a:spcBef>
                  <a:spcPct val="0"/>
                </a:spcBef>
                <a:buFontTx/>
                <a:buNone/>
              </a:pPr>
              <a:t>2</a:t>
            </a:fld>
            <a:endParaRPr lang="en-US" altLang="en-US" sz="1400" b="0" u="none">
              <a:solidFill>
                <a:schemeClr val="tx1"/>
              </a:solidFill>
              <a:latin typeface="Times New Roman" charset="0"/>
            </a:endParaRPr>
          </a:p>
        </p:txBody>
      </p:sp>
      <p:sp>
        <p:nvSpPr>
          <p:cNvPr id="33795" name="Rectangle 2"/>
          <p:cNvSpPr>
            <a:spLocks noGrp="1" noChangeArrowheads="1"/>
          </p:cNvSpPr>
          <p:nvPr>
            <p:ph type="title"/>
          </p:nvPr>
        </p:nvSpPr>
        <p:spPr/>
        <p:txBody>
          <a:bodyPr>
            <a:noAutofit/>
          </a:bodyPr>
          <a:lstStyle/>
          <a:p>
            <a:pPr algn="r" eaLnBrk="1" hangingPunct="1"/>
            <a:r>
              <a:rPr lang="en-US" altLang="en-US" sz="5400" b="1" u="sng" dirty="0">
                <a:solidFill>
                  <a:srgbClr val="663300"/>
                </a:solidFill>
              </a:rPr>
              <a:t>Outline of James</a:t>
            </a:r>
          </a:p>
        </p:txBody>
      </p:sp>
      <p:sp>
        <p:nvSpPr>
          <p:cNvPr id="33796" name="Rectangle 3"/>
          <p:cNvSpPr>
            <a:spLocks noGrp="1" noChangeArrowheads="1"/>
          </p:cNvSpPr>
          <p:nvPr>
            <p:ph type="body" idx="1"/>
          </p:nvPr>
        </p:nvSpPr>
        <p:spPr>
          <a:xfrm>
            <a:off x="1100406" y="1591020"/>
            <a:ext cx="10594807" cy="4864998"/>
          </a:xfrm>
        </p:spPr>
        <p:txBody>
          <a:bodyPr/>
          <a:lstStyle/>
          <a:p>
            <a:pPr eaLnBrk="1" hangingPunct="1">
              <a:lnSpc>
                <a:spcPct val="120000"/>
              </a:lnSpc>
            </a:pPr>
            <a:r>
              <a:rPr lang="en-US" altLang="en-US" dirty="0"/>
              <a:t>Stand With Confidence (Chapter 1)</a:t>
            </a:r>
          </a:p>
          <a:p>
            <a:pPr eaLnBrk="1" hangingPunct="1">
              <a:lnSpc>
                <a:spcPct val="120000"/>
              </a:lnSpc>
            </a:pPr>
            <a:r>
              <a:rPr lang="en-US" altLang="en-US" dirty="0"/>
              <a:t>Serve With Compassion (Chapter 2)</a:t>
            </a:r>
          </a:p>
          <a:p>
            <a:pPr eaLnBrk="1" hangingPunct="1">
              <a:lnSpc>
                <a:spcPct val="120000"/>
              </a:lnSpc>
            </a:pPr>
            <a:r>
              <a:rPr lang="en-US" altLang="en-US" b="1" dirty="0">
                <a:solidFill>
                  <a:srgbClr val="663300"/>
                </a:solidFill>
                <a:highlight>
                  <a:srgbClr val="FFFFCC"/>
                </a:highlight>
              </a:rPr>
              <a:t>Speak With Care (Chapter 3)</a:t>
            </a:r>
          </a:p>
          <a:p>
            <a:pPr eaLnBrk="1" hangingPunct="1">
              <a:lnSpc>
                <a:spcPct val="120000"/>
              </a:lnSpc>
            </a:pPr>
            <a:r>
              <a:rPr lang="en-US" altLang="en-US" dirty="0"/>
              <a:t>Submit With Contrition (Chapter 4)</a:t>
            </a:r>
          </a:p>
          <a:p>
            <a:pPr eaLnBrk="1" hangingPunct="1">
              <a:lnSpc>
                <a:spcPct val="120000"/>
              </a:lnSpc>
            </a:pPr>
            <a:r>
              <a:rPr lang="en-US" altLang="en-US" dirty="0"/>
              <a:t>Share With Concern (Chapter 5)</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2:14-26</a:t>
            </a:r>
          </a:p>
        </p:txBody>
      </p:sp>
      <p:sp>
        <p:nvSpPr>
          <p:cNvPr id="194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F82F600-559C-574C-93D6-786725612C83}" type="slidenum">
              <a:rPr lang="en-US" altLang="en-US" sz="1400" b="0" u="none">
                <a:solidFill>
                  <a:schemeClr val="tx1"/>
                </a:solidFill>
                <a:latin typeface="Times New Roman" charset="0"/>
              </a:rPr>
              <a:pPr>
                <a:spcBef>
                  <a:spcPct val="0"/>
                </a:spcBef>
                <a:buFontTx/>
                <a:buNone/>
              </a:pPr>
              <a:t>20</a:t>
            </a:fld>
            <a:endParaRPr lang="en-US" altLang="en-US" sz="1400" b="0" u="none">
              <a:solidFill>
                <a:schemeClr val="tx1"/>
              </a:solidFill>
              <a:latin typeface="Times New Roman" charset="0"/>
            </a:endParaRPr>
          </a:p>
        </p:txBody>
      </p:sp>
      <p:sp>
        <p:nvSpPr>
          <p:cNvPr id="19459" name="Rectangle 2"/>
          <p:cNvSpPr>
            <a:spLocks noGrp="1" noChangeArrowheads="1"/>
          </p:cNvSpPr>
          <p:nvPr>
            <p:ph type="title"/>
          </p:nvPr>
        </p:nvSpPr>
        <p:spPr>
          <a:xfrm>
            <a:off x="2209800" y="228600"/>
            <a:ext cx="9578926" cy="762000"/>
          </a:xfrm>
        </p:spPr>
        <p:txBody>
          <a:bodyPr/>
          <a:lstStyle/>
          <a:p>
            <a:pPr algn="r" eaLnBrk="1" hangingPunct="1"/>
            <a:r>
              <a:rPr lang="en-US" altLang="en-US" b="1" u="sng" dirty="0">
                <a:solidFill>
                  <a:srgbClr val="663300"/>
                </a:solidFill>
              </a:rPr>
              <a:t>Stand With Confidence (1)</a:t>
            </a:r>
          </a:p>
        </p:txBody>
      </p:sp>
      <p:sp>
        <p:nvSpPr>
          <p:cNvPr id="19460" name="Rectangle 3"/>
          <p:cNvSpPr>
            <a:spLocks noGrp="1" noChangeArrowheads="1"/>
          </p:cNvSpPr>
          <p:nvPr>
            <p:ph type="body" idx="1"/>
          </p:nvPr>
        </p:nvSpPr>
        <p:spPr>
          <a:xfrm>
            <a:off x="254442" y="1066800"/>
            <a:ext cx="10261158" cy="5105400"/>
          </a:xfrm>
        </p:spPr>
        <p:txBody>
          <a:bodyPr>
            <a:normAutofit lnSpcReduction="10000"/>
          </a:bodyPr>
          <a:lstStyle/>
          <a:p>
            <a:pPr eaLnBrk="1" hangingPunct="1">
              <a:lnSpc>
                <a:spcPct val="90000"/>
              </a:lnSpc>
              <a:spcBef>
                <a:spcPct val="10000"/>
              </a:spcBef>
            </a:pPr>
            <a:r>
              <a:rPr lang="en-US" altLang="en-US" b="1" dirty="0">
                <a:highlight>
                  <a:srgbClr val="FFFFCC"/>
                </a:highlight>
              </a:rPr>
              <a:t>Rejoice in Diverse Trials (1:2-12)</a:t>
            </a:r>
          </a:p>
          <a:p>
            <a:pPr lvl="1" eaLnBrk="1" hangingPunct="1">
              <a:lnSpc>
                <a:spcPct val="90000"/>
              </a:lnSpc>
              <a:spcBef>
                <a:spcPct val="10000"/>
              </a:spcBef>
            </a:pPr>
            <a:r>
              <a:rPr lang="en-US" altLang="en-US" sz="2800" dirty="0"/>
              <a:t>Attitude In Trials (1-2)</a:t>
            </a:r>
          </a:p>
          <a:p>
            <a:pPr lvl="1" eaLnBrk="1" hangingPunct="1">
              <a:lnSpc>
                <a:spcPct val="90000"/>
              </a:lnSpc>
              <a:spcBef>
                <a:spcPct val="10000"/>
              </a:spcBef>
            </a:pPr>
            <a:r>
              <a:rPr lang="en-US" altLang="en-US" sz="2800" dirty="0"/>
              <a:t>Advantage Of Trials (3-4)</a:t>
            </a:r>
          </a:p>
          <a:p>
            <a:pPr lvl="1" eaLnBrk="1" hangingPunct="1">
              <a:lnSpc>
                <a:spcPct val="90000"/>
              </a:lnSpc>
              <a:spcBef>
                <a:spcPct val="10000"/>
              </a:spcBef>
            </a:pPr>
            <a:r>
              <a:rPr lang="en-US" altLang="en-US" sz="2800" dirty="0"/>
              <a:t>Assistance For Trials (5-12)</a:t>
            </a:r>
          </a:p>
          <a:p>
            <a:pPr eaLnBrk="1" hangingPunct="1">
              <a:lnSpc>
                <a:spcPct val="90000"/>
              </a:lnSpc>
              <a:spcBef>
                <a:spcPct val="10000"/>
              </a:spcBef>
            </a:pPr>
            <a:r>
              <a:rPr lang="en-US" altLang="en-US" b="1" dirty="0">
                <a:highlight>
                  <a:srgbClr val="FFFFCC"/>
                </a:highlight>
              </a:rPr>
              <a:t>Resist In Deadly Temptations (1:13-18)</a:t>
            </a:r>
          </a:p>
          <a:p>
            <a:pPr lvl="1" eaLnBrk="1" hangingPunct="1">
              <a:lnSpc>
                <a:spcPct val="90000"/>
              </a:lnSpc>
              <a:spcBef>
                <a:spcPct val="10000"/>
              </a:spcBef>
            </a:pPr>
            <a:r>
              <a:rPr lang="en-US" altLang="en-US" sz="2800" dirty="0"/>
              <a:t>Remember the Judgments of God (13-14)</a:t>
            </a:r>
          </a:p>
          <a:p>
            <a:pPr lvl="1" eaLnBrk="1" hangingPunct="1">
              <a:lnSpc>
                <a:spcPct val="90000"/>
              </a:lnSpc>
              <a:spcBef>
                <a:spcPct val="10000"/>
              </a:spcBef>
            </a:pPr>
            <a:r>
              <a:rPr lang="en-US" altLang="en-US" sz="2800" dirty="0"/>
              <a:t>Remember the Goodness of God (14-16)</a:t>
            </a:r>
          </a:p>
          <a:p>
            <a:pPr lvl="1" eaLnBrk="1" hangingPunct="1">
              <a:lnSpc>
                <a:spcPct val="90000"/>
              </a:lnSpc>
              <a:spcBef>
                <a:spcPct val="10000"/>
              </a:spcBef>
            </a:pPr>
            <a:r>
              <a:rPr lang="en-US" altLang="en-US" sz="2800" dirty="0"/>
              <a:t>Remember Your Relationship to God (17-18)</a:t>
            </a:r>
          </a:p>
          <a:p>
            <a:pPr eaLnBrk="1" hangingPunct="1">
              <a:lnSpc>
                <a:spcPct val="90000"/>
              </a:lnSpc>
              <a:spcBef>
                <a:spcPct val="10000"/>
              </a:spcBef>
            </a:pPr>
            <a:r>
              <a:rPr lang="en-US" altLang="en-US" b="1" dirty="0">
                <a:highlight>
                  <a:srgbClr val="FFFFCC"/>
                </a:highlight>
              </a:rPr>
              <a:t>Rest In Divine Truth (1:19-27)</a:t>
            </a:r>
          </a:p>
          <a:p>
            <a:pPr lvl="1" eaLnBrk="1" hangingPunct="1">
              <a:lnSpc>
                <a:spcPct val="90000"/>
              </a:lnSpc>
              <a:spcBef>
                <a:spcPct val="10000"/>
              </a:spcBef>
            </a:pPr>
            <a:r>
              <a:rPr lang="en-US" altLang="en-US" sz="2800" dirty="0"/>
              <a:t>Receive The Word (19-21)</a:t>
            </a:r>
          </a:p>
          <a:p>
            <a:pPr lvl="1" eaLnBrk="1" hangingPunct="1">
              <a:lnSpc>
                <a:spcPct val="90000"/>
              </a:lnSpc>
              <a:spcBef>
                <a:spcPct val="10000"/>
              </a:spcBef>
            </a:pPr>
            <a:r>
              <a:rPr lang="en-US" altLang="en-US" sz="2800" dirty="0"/>
              <a:t>Respond To The Word (22-25)</a:t>
            </a:r>
          </a:p>
          <a:p>
            <a:pPr lvl="1" eaLnBrk="1" hangingPunct="1">
              <a:lnSpc>
                <a:spcPct val="90000"/>
              </a:lnSpc>
              <a:spcBef>
                <a:spcPct val="10000"/>
              </a:spcBef>
            </a:pPr>
            <a:r>
              <a:rPr lang="en-US" altLang="en-US" sz="2800" dirty="0"/>
              <a:t>Resign To The Word (26-27)</a:t>
            </a:r>
          </a:p>
          <a:p>
            <a:pPr lvl="1" eaLnBrk="1" hangingPunct="1">
              <a:lnSpc>
                <a:spcPct val="90000"/>
              </a:lnSpc>
            </a:pPr>
            <a:endParaRPr lang="en-US" alt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235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CE6FA876-41D1-2E4F-B4A2-E7C84F7695FF}" type="slidenum">
              <a:rPr lang="en-US" altLang="en-US" sz="1400" b="0" u="none">
                <a:solidFill>
                  <a:schemeClr val="tx1"/>
                </a:solidFill>
                <a:latin typeface="Times New Roman" charset="0"/>
              </a:rPr>
              <a:pPr>
                <a:spcBef>
                  <a:spcPct val="0"/>
                </a:spcBef>
                <a:buFontTx/>
                <a:buNone/>
              </a:pPr>
              <a:t>21</a:t>
            </a:fld>
            <a:endParaRPr lang="en-US" altLang="en-US" sz="1400" b="0" u="none">
              <a:solidFill>
                <a:schemeClr val="tx1"/>
              </a:solidFill>
              <a:latin typeface="Times New Roman" charset="0"/>
            </a:endParaRPr>
          </a:p>
        </p:txBody>
      </p:sp>
      <p:sp>
        <p:nvSpPr>
          <p:cNvPr id="23555" name="Rectangle 2"/>
          <p:cNvSpPr>
            <a:spLocks noGrp="1" noChangeArrowheads="1"/>
          </p:cNvSpPr>
          <p:nvPr>
            <p:ph type="title"/>
          </p:nvPr>
        </p:nvSpPr>
        <p:spPr>
          <a:xfrm>
            <a:off x="2667000" y="228600"/>
            <a:ext cx="9144000" cy="1143000"/>
          </a:xfrm>
        </p:spPr>
        <p:txBody>
          <a:bodyPr/>
          <a:lstStyle/>
          <a:p>
            <a:pPr algn="r"/>
            <a:r>
              <a:rPr lang="en-US" altLang="en-US" b="1" u="sng" dirty="0">
                <a:solidFill>
                  <a:srgbClr val="663300"/>
                </a:solidFill>
              </a:rPr>
              <a:t>Serve With Compassion (2)</a:t>
            </a:r>
          </a:p>
        </p:txBody>
      </p:sp>
      <p:sp>
        <p:nvSpPr>
          <p:cNvPr id="23556" name="Rectangle 3"/>
          <p:cNvSpPr>
            <a:spLocks noGrp="1" noChangeArrowheads="1"/>
          </p:cNvSpPr>
          <p:nvPr>
            <p:ph type="body" idx="1"/>
          </p:nvPr>
        </p:nvSpPr>
        <p:spPr>
          <a:xfrm>
            <a:off x="477078" y="1600200"/>
            <a:ext cx="10190922" cy="4724400"/>
          </a:xfrm>
        </p:spPr>
        <p:txBody>
          <a:bodyPr/>
          <a:lstStyle/>
          <a:p>
            <a:pPr>
              <a:spcBef>
                <a:spcPct val="10000"/>
              </a:spcBef>
            </a:pPr>
            <a:r>
              <a:rPr lang="en-US" altLang="en-US" b="1" dirty="0">
                <a:highlight>
                  <a:srgbClr val="FFFFCC"/>
                </a:highlight>
              </a:rPr>
              <a:t>Accept Others (chapter 2:1-13)</a:t>
            </a:r>
          </a:p>
          <a:p>
            <a:pPr lvl="1"/>
            <a:r>
              <a:rPr lang="en-US" altLang="en-US" b="1" dirty="0"/>
              <a:t>Courtesy to all (2:1-4) – </a:t>
            </a:r>
            <a:r>
              <a:rPr lang="en-US" altLang="en-US" b="1" i="1" dirty="0">
                <a:solidFill>
                  <a:srgbClr val="663300"/>
                </a:solidFill>
              </a:rPr>
              <a:t>Respecter of Persons</a:t>
            </a:r>
          </a:p>
          <a:p>
            <a:pPr lvl="1"/>
            <a:r>
              <a:rPr lang="en-US" altLang="en-US" b="1" dirty="0"/>
              <a:t>Compassion for all (2:5-9) – </a:t>
            </a:r>
            <a:r>
              <a:rPr lang="en-US" altLang="en-US" b="1" i="1" dirty="0">
                <a:solidFill>
                  <a:srgbClr val="663300"/>
                </a:solidFill>
              </a:rPr>
              <a:t>God has accepted the poor</a:t>
            </a:r>
          </a:p>
          <a:p>
            <a:pPr lvl="1"/>
            <a:r>
              <a:rPr lang="en-US" altLang="en-US" b="1" dirty="0"/>
              <a:t>Consistency in all (2:10-13) – </a:t>
            </a:r>
            <a:r>
              <a:rPr lang="en-US" altLang="en-US" b="1" i="1" dirty="0">
                <a:solidFill>
                  <a:srgbClr val="663300"/>
                </a:solidFill>
              </a:rPr>
              <a:t>Love your neighbor</a:t>
            </a:r>
          </a:p>
          <a:p>
            <a:pPr>
              <a:spcBef>
                <a:spcPct val="10000"/>
              </a:spcBef>
            </a:pPr>
            <a:r>
              <a:rPr lang="en-US" altLang="en-US" b="1" dirty="0">
                <a:highlight>
                  <a:srgbClr val="FFFFCC"/>
                </a:highlight>
              </a:rPr>
              <a:t>Assist Others (chapter 2:14-26)</a:t>
            </a:r>
          </a:p>
          <a:p>
            <a:pPr lvl="1"/>
            <a:r>
              <a:rPr lang="en-US" altLang="en-US" b="1" dirty="0"/>
              <a:t>Expression of true faith (2:14-17)–</a:t>
            </a:r>
            <a:r>
              <a:rPr lang="en-US" altLang="en-US" b="1" i="1" dirty="0">
                <a:solidFill>
                  <a:srgbClr val="663300"/>
                </a:solidFill>
              </a:rPr>
              <a:t>Faith + Works = Saved</a:t>
            </a:r>
          </a:p>
          <a:p>
            <a:pPr lvl="1"/>
            <a:r>
              <a:rPr lang="en-US" altLang="en-US" b="1" dirty="0"/>
              <a:t>Evidence of true faith (2:18-20) – </a:t>
            </a:r>
            <a:r>
              <a:rPr lang="en-US" altLang="en-US" b="1" i="1" dirty="0">
                <a:solidFill>
                  <a:srgbClr val="663300"/>
                </a:solidFill>
              </a:rPr>
              <a:t>Show me your Faith!</a:t>
            </a:r>
          </a:p>
          <a:p>
            <a:pPr lvl="1"/>
            <a:r>
              <a:rPr lang="en-US" altLang="en-US" b="1" dirty="0"/>
              <a:t>Examples of true faith (2:21-26) – </a:t>
            </a:r>
            <a:r>
              <a:rPr lang="en-US" altLang="en-US" b="1" i="1" dirty="0">
                <a:solidFill>
                  <a:srgbClr val="663300"/>
                </a:solidFill>
              </a:rPr>
              <a:t>Abraham &amp; Rahab</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0417" name="Footer Placeholder 3"/>
          <p:cNvSpPr>
            <a:spLocks noGrp="1"/>
          </p:cNvSpPr>
          <p:nvPr>
            <p:ph type="ftr" sz="quarter" idx="10"/>
          </p:nvPr>
        </p:nvSpPr>
        <p:spPr>
          <a:xfrm>
            <a:off x="335280" y="6400800"/>
            <a:ext cx="192024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charset="2"/>
              <a:buChar char="n"/>
              <a:defRPr sz="3200" b="1">
                <a:solidFill>
                  <a:srgbClr val="FFFF66"/>
                </a:solidFill>
                <a:latin typeface="Times New Roman" charset="0"/>
              </a:defRPr>
            </a:lvl1pPr>
            <a:lvl2pPr marL="742920" indent="-285738">
              <a:spcBef>
                <a:spcPct val="20000"/>
              </a:spcBef>
              <a:buClr>
                <a:schemeClr val="folHlink"/>
              </a:buClr>
              <a:buSzPct val="60000"/>
              <a:buFont typeface="Wingdings" charset="2"/>
              <a:buChar char="u"/>
              <a:defRPr sz="3200">
                <a:solidFill>
                  <a:schemeClr val="tx1"/>
                </a:solidFill>
                <a:latin typeface="Times New Roman" charset="0"/>
              </a:defRPr>
            </a:lvl2pPr>
            <a:lvl3pPr marL="1142954" indent="-228590">
              <a:spcBef>
                <a:spcPct val="20000"/>
              </a:spcBef>
              <a:buClr>
                <a:schemeClr val="tx2"/>
              </a:buClr>
              <a:buSzPct val="60000"/>
              <a:buFont typeface="Wingdings" charset="2"/>
              <a:buChar char="t"/>
              <a:defRPr sz="3200">
                <a:solidFill>
                  <a:schemeClr val="tx1"/>
                </a:solidFill>
                <a:latin typeface="Times New Roman" charset="0"/>
              </a:defRPr>
            </a:lvl3pPr>
            <a:lvl4pPr marL="1600136" indent="-228590">
              <a:spcBef>
                <a:spcPct val="20000"/>
              </a:spcBef>
              <a:buClr>
                <a:schemeClr val="tx1"/>
              </a:buClr>
              <a:buSzPct val="100000"/>
              <a:buChar char="•"/>
              <a:defRPr sz="3200">
                <a:solidFill>
                  <a:schemeClr val="tx1"/>
                </a:solidFill>
                <a:latin typeface="Times New Roman" charset="0"/>
              </a:defRPr>
            </a:lvl4pPr>
            <a:lvl5pPr marL="2057317" indent="-228590">
              <a:spcBef>
                <a:spcPct val="20000"/>
              </a:spcBef>
              <a:buClr>
                <a:schemeClr val="tx1"/>
              </a:buClr>
              <a:buSzPct val="100000"/>
              <a:buChar char="–"/>
              <a:defRPr sz="3200">
                <a:solidFill>
                  <a:schemeClr val="tx1"/>
                </a:solidFill>
                <a:latin typeface="Times New Roman" charset="0"/>
              </a:defRPr>
            </a:lvl5pPr>
            <a:lvl6pPr marL="2514499"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6pPr>
            <a:lvl7pPr marL="2971681"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7pPr>
            <a:lvl8pPr marL="3428863"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8pPr>
            <a:lvl9pPr marL="3886044"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9pPr>
          </a:lstStyle>
          <a:p>
            <a:pPr>
              <a:spcBef>
                <a:spcPct val="0"/>
              </a:spcBef>
              <a:buClrTx/>
              <a:buSzTx/>
              <a:buFontTx/>
              <a:buNone/>
            </a:pPr>
            <a:r>
              <a:rPr lang="en-US" altLang="en-US" sz="1400" b="0" dirty="0">
                <a:solidFill>
                  <a:schemeClr val="tx1"/>
                </a:solidFill>
              </a:rPr>
              <a:t>James 2:14-26</a:t>
            </a:r>
          </a:p>
        </p:txBody>
      </p:sp>
      <p:sp>
        <p:nvSpPr>
          <p:cNvPr id="604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charset="2"/>
              <a:buChar char="n"/>
              <a:defRPr sz="3200" b="1">
                <a:solidFill>
                  <a:srgbClr val="FFFF66"/>
                </a:solidFill>
                <a:latin typeface="Times New Roman" charset="0"/>
              </a:defRPr>
            </a:lvl1pPr>
            <a:lvl2pPr marL="742920" indent="-285738">
              <a:spcBef>
                <a:spcPct val="20000"/>
              </a:spcBef>
              <a:buClr>
                <a:schemeClr val="folHlink"/>
              </a:buClr>
              <a:buSzPct val="60000"/>
              <a:buFont typeface="Wingdings" charset="2"/>
              <a:buChar char="u"/>
              <a:defRPr sz="3200">
                <a:solidFill>
                  <a:schemeClr val="tx1"/>
                </a:solidFill>
                <a:latin typeface="Times New Roman" charset="0"/>
              </a:defRPr>
            </a:lvl2pPr>
            <a:lvl3pPr marL="1142954" indent="-228590">
              <a:spcBef>
                <a:spcPct val="20000"/>
              </a:spcBef>
              <a:buClr>
                <a:schemeClr val="tx2"/>
              </a:buClr>
              <a:buSzPct val="60000"/>
              <a:buFont typeface="Wingdings" charset="2"/>
              <a:buChar char="t"/>
              <a:defRPr sz="3200">
                <a:solidFill>
                  <a:schemeClr val="tx1"/>
                </a:solidFill>
                <a:latin typeface="Times New Roman" charset="0"/>
              </a:defRPr>
            </a:lvl3pPr>
            <a:lvl4pPr marL="1600136" indent="-228590">
              <a:spcBef>
                <a:spcPct val="20000"/>
              </a:spcBef>
              <a:buClr>
                <a:schemeClr val="tx1"/>
              </a:buClr>
              <a:buSzPct val="100000"/>
              <a:buChar char="•"/>
              <a:defRPr sz="3200">
                <a:solidFill>
                  <a:schemeClr val="tx1"/>
                </a:solidFill>
                <a:latin typeface="Times New Roman" charset="0"/>
              </a:defRPr>
            </a:lvl4pPr>
            <a:lvl5pPr marL="2057317" indent="-228590">
              <a:spcBef>
                <a:spcPct val="20000"/>
              </a:spcBef>
              <a:buClr>
                <a:schemeClr val="tx1"/>
              </a:buClr>
              <a:buSzPct val="100000"/>
              <a:buChar char="–"/>
              <a:defRPr sz="3200">
                <a:solidFill>
                  <a:schemeClr val="tx1"/>
                </a:solidFill>
                <a:latin typeface="Times New Roman" charset="0"/>
              </a:defRPr>
            </a:lvl5pPr>
            <a:lvl6pPr marL="2514499"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6pPr>
            <a:lvl7pPr marL="2971681"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7pPr>
            <a:lvl8pPr marL="3428863"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8pPr>
            <a:lvl9pPr marL="3886044" indent="-228590" eaLnBrk="0" fontAlgn="base" hangingPunct="0">
              <a:spcBef>
                <a:spcPct val="20000"/>
              </a:spcBef>
              <a:spcAft>
                <a:spcPct val="0"/>
              </a:spcAft>
              <a:buClr>
                <a:schemeClr val="tx1"/>
              </a:buClr>
              <a:buSzPct val="100000"/>
              <a:buChar char="–"/>
              <a:defRPr sz="3200">
                <a:solidFill>
                  <a:schemeClr val="tx1"/>
                </a:solidFill>
                <a:latin typeface="Times New Roman" charset="0"/>
              </a:defRPr>
            </a:lvl9pPr>
          </a:lstStyle>
          <a:p>
            <a:pPr>
              <a:spcBef>
                <a:spcPct val="0"/>
              </a:spcBef>
              <a:buClrTx/>
              <a:buSzTx/>
              <a:buFontTx/>
              <a:buNone/>
            </a:pPr>
            <a:fld id="{B780A44B-F9FB-3B40-B99D-BA3748C38170}" type="slidenum">
              <a:rPr lang="en-US" altLang="en-US" sz="1400" b="0">
                <a:solidFill>
                  <a:schemeClr val="tx1"/>
                </a:solidFill>
              </a:rPr>
              <a:pPr>
                <a:spcBef>
                  <a:spcPct val="0"/>
                </a:spcBef>
                <a:buClrTx/>
                <a:buSzTx/>
                <a:buFontTx/>
                <a:buNone/>
              </a:pPr>
              <a:t>22</a:t>
            </a:fld>
            <a:endParaRPr lang="en-US" altLang="en-US" sz="1400" b="0">
              <a:solidFill>
                <a:schemeClr val="tx1"/>
              </a:solidFill>
            </a:endParaRPr>
          </a:p>
        </p:txBody>
      </p:sp>
      <p:sp>
        <p:nvSpPr>
          <p:cNvPr id="60419" name="Rectangle 2"/>
          <p:cNvSpPr>
            <a:spLocks noGrp="1" noChangeArrowheads="1"/>
          </p:cNvSpPr>
          <p:nvPr>
            <p:ph type="title"/>
          </p:nvPr>
        </p:nvSpPr>
        <p:spPr>
          <a:xfrm>
            <a:off x="112544" y="229771"/>
            <a:ext cx="11774655" cy="609600"/>
          </a:xfrm>
        </p:spPr>
        <p:txBody>
          <a:bodyPr>
            <a:noAutofit/>
          </a:bodyPr>
          <a:lstStyle/>
          <a:p>
            <a:pPr eaLnBrk="1" hangingPunct="1"/>
            <a:r>
              <a:rPr lang="en-US" altLang="en-US" sz="4000" b="1" u="sng" dirty="0">
                <a:solidFill>
                  <a:srgbClr val="663300"/>
                </a:solidFill>
              </a:rPr>
              <a:t>Examples of True Faith (2:21-26)</a:t>
            </a:r>
          </a:p>
        </p:txBody>
      </p:sp>
      <p:sp>
        <p:nvSpPr>
          <p:cNvPr id="7171" name="Rectangle 3"/>
          <p:cNvSpPr>
            <a:spLocks noGrp="1" noChangeArrowheads="1"/>
          </p:cNvSpPr>
          <p:nvPr>
            <p:ph type="body" idx="1"/>
          </p:nvPr>
        </p:nvSpPr>
        <p:spPr>
          <a:xfrm>
            <a:off x="609600" y="1125414"/>
            <a:ext cx="7406640" cy="5580185"/>
          </a:xfrm>
        </p:spPr>
        <p:txBody>
          <a:bodyPr>
            <a:normAutofit/>
          </a:bodyPr>
          <a:lstStyle/>
          <a:p>
            <a:pPr eaLnBrk="1" hangingPunct="1">
              <a:lnSpc>
                <a:spcPct val="90000"/>
              </a:lnSpc>
              <a:buFont typeface="Wingdings" pitchFamily="2" charset="2"/>
              <a:buChar char="n"/>
              <a:defRPr/>
            </a:pPr>
            <a:r>
              <a:rPr lang="en-US" dirty="0"/>
              <a:t>Abraham - was willing to offer Isaac.</a:t>
            </a:r>
          </a:p>
          <a:p>
            <a:pPr lvl="1" eaLnBrk="1" hangingPunct="1">
              <a:lnSpc>
                <a:spcPct val="90000"/>
              </a:lnSpc>
              <a:buFont typeface="Wingdings" pitchFamily="2" charset="2"/>
              <a:buChar char="u"/>
              <a:defRPr/>
            </a:pPr>
            <a:r>
              <a:rPr lang="en-US" dirty="0"/>
              <a:t>Paul uses this same argument to show that Abraham was justified BEFORE circumcision - therefore the law of Moses had nothing to do with his justification</a:t>
            </a:r>
          </a:p>
          <a:p>
            <a:pPr lvl="1" eaLnBrk="1" hangingPunct="1">
              <a:lnSpc>
                <a:spcPct val="90000"/>
              </a:lnSpc>
              <a:buFont typeface="Wingdings" pitchFamily="2" charset="2"/>
              <a:buChar char="u"/>
              <a:defRPr/>
            </a:pPr>
            <a:r>
              <a:rPr lang="en-US" dirty="0"/>
              <a:t>James does not contradict this, rather he says that Abraham’s “work” of righteousness (offering his son) was why he was justified.</a:t>
            </a:r>
          </a:p>
          <a:p>
            <a:pPr lvl="1" eaLnBrk="1" hangingPunct="1">
              <a:lnSpc>
                <a:spcPct val="90000"/>
              </a:lnSpc>
              <a:buFont typeface="Wingdings" pitchFamily="2" charset="2"/>
              <a:buChar char="u"/>
              <a:defRPr/>
            </a:pPr>
            <a:r>
              <a:rPr lang="en-US" dirty="0"/>
              <a:t>Abraham Lived a Life of Faith</a:t>
            </a:r>
          </a:p>
          <a:p>
            <a:pPr eaLnBrk="1" hangingPunct="1">
              <a:lnSpc>
                <a:spcPct val="90000"/>
              </a:lnSpc>
              <a:buFont typeface="Wingdings" pitchFamily="2" charset="2"/>
              <a:buChar char="n"/>
              <a:defRPr/>
            </a:pPr>
            <a:r>
              <a:rPr lang="en-US" dirty="0"/>
              <a:t>Abraham’s “faith” and “works” cooperated with each other for his justification.</a:t>
            </a:r>
          </a:p>
        </p:txBody>
      </p:sp>
      <p:sp>
        <p:nvSpPr>
          <p:cNvPr id="6" name="Rectangle 5"/>
          <p:cNvSpPr/>
          <p:nvPr/>
        </p:nvSpPr>
        <p:spPr>
          <a:xfrm>
            <a:off x="8604736" y="576115"/>
            <a:ext cx="3474720" cy="6186309"/>
          </a:xfrm>
          <a:prstGeom prst="rect">
            <a:avLst/>
          </a:prstGeom>
          <a:solidFill>
            <a:srgbClr val="FFFFCC"/>
          </a:solidFill>
          <a:ln>
            <a:solidFill>
              <a:srgbClr val="663300"/>
            </a:solidFill>
          </a:ln>
        </p:spPr>
        <p:txBody>
          <a:bodyPr wrap="square">
            <a:spAutoFit/>
          </a:bodyPr>
          <a:lstStyle/>
          <a:p>
            <a:r>
              <a:rPr lang="en-US" dirty="0">
                <a:latin typeface="Georgia" charset="0"/>
              </a:rPr>
              <a:t>James 2:21-26: [21] Was not Abraham our father justified by works when he offered up his son Isaac on the altar? [22] You see that faith was active along with his works, and faith was </a:t>
            </a:r>
            <a:r>
              <a:rPr lang="en-US" b="1" u="sng" dirty="0">
                <a:latin typeface="Georgia" charset="0"/>
              </a:rPr>
              <a:t>completed</a:t>
            </a:r>
            <a:r>
              <a:rPr lang="en-US" dirty="0">
                <a:latin typeface="Georgia" charset="0"/>
              </a:rPr>
              <a:t> by his works; [23] and the Scripture was fulfilled that says, “Abraham believed God, and it was counted to him as righteousness”—and he was called a friend of God. [24] You see that a person is justified by works and not by faith alone. [25] And in the same way was not also </a:t>
            </a:r>
            <a:r>
              <a:rPr lang="en-US" dirty="0" err="1">
                <a:latin typeface="Georgia" charset="0"/>
              </a:rPr>
              <a:t>Rahab</a:t>
            </a:r>
            <a:r>
              <a:rPr lang="en-US" dirty="0">
                <a:latin typeface="Georgia" charset="0"/>
              </a:rPr>
              <a:t> the prostitute justified by works when she received the messengers and sent them out by another way? [26] For as the body apart from the spirit is dead, so also faith apart from works is dead.</a:t>
            </a:r>
          </a:p>
        </p:txBody>
      </p:sp>
      <p:sp>
        <p:nvSpPr>
          <p:cNvPr id="2" name="Rectangle 1">
            <a:extLst>
              <a:ext uri="{FF2B5EF4-FFF2-40B4-BE49-F238E27FC236}">
                <a16:creationId xmlns:a16="http://schemas.microsoft.com/office/drawing/2014/main" id="{3C7A75BD-262A-4936-B02F-16534ADC7B6B}"/>
              </a:ext>
            </a:extLst>
          </p:cNvPr>
          <p:cNvSpPr/>
          <p:nvPr/>
        </p:nvSpPr>
        <p:spPr>
          <a:xfrm>
            <a:off x="506437" y="5219114"/>
            <a:ext cx="7784123" cy="1562685"/>
          </a:xfrm>
          <a:prstGeom prst="rect">
            <a:avLst/>
          </a:prstGeom>
          <a:solidFill>
            <a:srgbClr val="FFFFCC"/>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663300"/>
                </a:solidFill>
              </a:rPr>
              <a:t>Completed / Cooperated / Worked Together (</a:t>
            </a:r>
            <a:r>
              <a:rPr lang="en-US" b="1" u="sng" dirty="0" err="1">
                <a:solidFill>
                  <a:srgbClr val="663300"/>
                </a:solidFill>
              </a:rPr>
              <a:t>sunergei</a:t>
            </a:r>
            <a:r>
              <a:rPr lang="en-US" b="1" u="sng" dirty="0">
                <a:solidFill>
                  <a:srgbClr val="663300"/>
                </a:solidFill>
              </a:rPr>
              <a:t>)</a:t>
            </a:r>
          </a:p>
          <a:p>
            <a:pPr algn="ctr"/>
            <a:r>
              <a:rPr lang="en-US" b="1" dirty="0">
                <a:solidFill>
                  <a:srgbClr val="663300"/>
                </a:solidFill>
              </a:rPr>
              <a:t>Synergy – (1) the interaction of elements that when combined produce a total effect that is greater than the sum of the individual elements, (2) The cooperative action of two or more muscles or nerves, (3) the cooperative action of two or more stimuli or drugs. </a:t>
            </a:r>
          </a:p>
        </p:txBody>
      </p:sp>
      <p:sp>
        <p:nvSpPr>
          <p:cNvPr id="3" name="Oval 2">
            <a:extLst>
              <a:ext uri="{FF2B5EF4-FFF2-40B4-BE49-F238E27FC236}">
                <a16:creationId xmlns:a16="http://schemas.microsoft.com/office/drawing/2014/main" id="{80F12B80-87E1-4ABF-9754-C67CF206C7D9}"/>
              </a:ext>
            </a:extLst>
          </p:cNvPr>
          <p:cNvSpPr/>
          <p:nvPr/>
        </p:nvSpPr>
        <p:spPr>
          <a:xfrm>
            <a:off x="8525020" y="2208627"/>
            <a:ext cx="1645920" cy="478302"/>
          </a:xfrm>
          <a:prstGeom prst="ellipse">
            <a:avLst/>
          </a:prstGeom>
          <a:noFill/>
          <a:ln w="2857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28486C8A-AA28-43DF-91D6-519A2EFB9FF5}"/>
              </a:ext>
            </a:extLst>
          </p:cNvPr>
          <p:cNvCxnSpPr>
            <a:cxnSpLocks/>
            <a:stCxn id="3" idx="3"/>
          </p:cNvCxnSpPr>
          <p:nvPr/>
        </p:nvCxnSpPr>
        <p:spPr>
          <a:xfrm flipH="1">
            <a:off x="7120139" y="2616883"/>
            <a:ext cx="1645920" cy="2659136"/>
          </a:xfrm>
          <a:prstGeom prst="straightConnector1">
            <a:avLst/>
          </a:prstGeom>
          <a:ln w="38100">
            <a:solidFill>
              <a:srgbClr val="66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439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717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 calcmode="lin" valueType="num">
                                      <p:cBhvr additive="base">
                                        <p:cTn id="3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 calcmode="lin" valueType="num">
                                      <p:cBhvr additive="base">
                                        <p:cTn id="3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5"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317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5C54F1D-F3F2-0E4F-BF4F-78957A94769D}" type="slidenum">
              <a:rPr lang="en-US" altLang="en-US" sz="1400" b="0" u="none">
                <a:solidFill>
                  <a:schemeClr val="tx1"/>
                </a:solidFill>
                <a:latin typeface="Times New Roman" charset="0"/>
              </a:rPr>
              <a:pPr>
                <a:spcBef>
                  <a:spcPct val="0"/>
                </a:spcBef>
                <a:buFontTx/>
                <a:buNone/>
              </a:pPr>
              <a:t>23</a:t>
            </a:fld>
            <a:endParaRPr lang="en-US" altLang="en-US" sz="1400" b="0" u="none">
              <a:solidFill>
                <a:schemeClr val="tx1"/>
              </a:solidFill>
              <a:latin typeface="Times New Roman" charset="0"/>
            </a:endParaRPr>
          </a:p>
        </p:txBody>
      </p:sp>
      <p:sp>
        <p:nvSpPr>
          <p:cNvPr id="31747" name="Rectangle 2"/>
          <p:cNvSpPr>
            <a:spLocks noGrp="1" noChangeArrowheads="1"/>
          </p:cNvSpPr>
          <p:nvPr>
            <p:ph type="title"/>
          </p:nvPr>
        </p:nvSpPr>
        <p:spPr>
          <a:xfrm>
            <a:off x="2209800" y="152400"/>
            <a:ext cx="9747738" cy="1143000"/>
          </a:xfrm>
        </p:spPr>
        <p:txBody>
          <a:bodyPr>
            <a:normAutofit/>
          </a:bodyPr>
          <a:lstStyle/>
          <a:p>
            <a:pPr algn="r"/>
            <a:r>
              <a:rPr lang="en-US" altLang="en-US" sz="5400" b="1" u="sng" dirty="0">
                <a:solidFill>
                  <a:srgbClr val="663300"/>
                </a:solidFill>
              </a:rPr>
              <a:t>Examples of True Faith (2:21-26)</a:t>
            </a:r>
          </a:p>
        </p:txBody>
      </p:sp>
      <p:sp>
        <p:nvSpPr>
          <p:cNvPr id="31748" name="Rectangle 3"/>
          <p:cNvSpPr>
            <a:spLocks noGrp="1" noChangeArrowheads="1"/>
          </p:cNvSpPr>
          <p:nvPr>
            <p:ph type="body" idx="1"/>
          </p:nvPr>
        </p:nvSpPr>
        <p:spPr>
          <a:xfrm>
            <a:off x="429846" y="1447800"/>
            <a:ext cx="10238154" cy="5029200"/>
          </a:xfrm>
        </p:spPr>
        <p:txBody>
          <a:bodyPr/>
          <a:lstStyle/>
          <a:p>
            <a:r>
              <a:rPr lang="en-US" altLang="en-US" b="1" dirty="0">
                <a:highlight>
                  <a:srgbClr val="FFFFCC"/>
                </a:highlight>
              </a:rPr>
              <a:t>Rahab was also justified by Works.</a:t>
            </a:r>
          </a:p>
          <a:p>
            <a:pPr lvl="1"/>
            <a:r>
              <a:rPr lang="en-US" altLang="en-US" dirty="0"/>
              <a:t>Josh 2:9-11 – For the Lord your God, He is God…</a:t>
            </a:r>
          </a:p>
          <a:p>
            <a:pPr lvl="1"/>
            <a:r>
              <a:rPr lang="en-US" altLang="en-US" dirty="0"/>
              <a:t>Heb 11:31 – She did not perish when she received the spies</a:t>
            </a:r>
          </a:p>
          <a:p>
            <a:pPr lvl="1"/>
            <a:r>
              <a:rPr lang="en-US" altLang="en-US" dirty="0"/>
              <a:t>Matt 25:31-46 – when I was naked, hungry, </a:t>
            </a:r>
            <a:r>
              <a:rPr lang="en-US" altLang="en-US" dirty="0" err="1"/>
              <a:t>etc</a:t>
            </a:r>
            <a:r>
              <a:rPr lang="en-US" altLang="en-US" dirty="0"/>
              <a:t>…</a:t>
            </a:r>
          </a:p>
          <a:p>
            <a:pPr lvl="1"/>
            <a:r>
              <a:rPr lang="en-US" altLang="en-US" dirty="0"/>
              <a:t>Our works of kindness and mercy demonstrate a living faith</a:t>
            </a:r>
          </a:p>
          <a:p>
            <a:pPr>
              <a:spcBef>
                <a:spcPct val="10000"/>
              </a:spcBef>
            </a:pPr>
            <a:r>
              <a:rPr lang="en-US" altLang="en-US" b="1" dirty="0">
                <a:highlight>
                  <a:srgbClr val="FFFFCC"/>
                </a:highlight>
              </a:rPr>
              <a:t>Faith without works is like a body without a spirit - it is dead and worthless.</a:t>
            </a:r>
          </a:p>
          <a:p>
            <a:r>
              <a:rPr lang="en-US" altLang="en-US" b="0" i="1" u="none" dirty="0">
                <a:solidFill>
                  <a:schemeClr val="tx1"/>
                </a:solidFill>
              </a:rPr>
              <a:t>“Let us beware of hypocrisy.  If we say we are Christians, let us live Christ-Like.  If we believe, let us behave.  If in us we have the Christian faith, then from us let the Christ-Like behavior emanate.”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69" name="Title 1"/>
          <p:cNvSpPr>
            <a:spLocks noGrp="1"/>
          </p:cNvSpPr>
          <p:nvPr>
            <p:ph type="title"/>
          </p:nvPr>
        </p:nvSpPr>
        <p:spPr>
          <a:xfrm>
            <a:off x="2452076" y="-15875"/>
            <a:ext cx="9550791" cy="914400"/>
          </a:xfrm>
        </p:spPr>
        <p:txBody>
          <a:bodyPr>
            <a:normAutofit/>
          </a:bodyPr>
          <a:lstStyle/>
          <a:p>
            <a:pPr algn="r"/>
            <a:r>
              <a:rPr lang="en-US" altLang="en-US" sz="5400" b="1" u="sng" dirty="0">
                <a:solidFill>
                  <a:srgbClr val="663300"/>
                </a:solidFill>
              </a:rPr>
              <a:t>Lessons from Chapter Two</a:t>
            </a:r>
          </a:p>
        </p:txBody>
      </p:sp>
      <p:sp>
        <p:nvSpPr>
          <p:cNvPr id="3" name="Content Placeholder 2"/>
          <p:cNvSpPr>
            <a:spLocks noGrp="1"/>
          </p:cNvSpPr>
          <p:nvPr>
            <p:ph idx="1"/>
          </p:nvPr>
        </p:nvSpPr>
        <p:spPr>
          <a:xfrm>
            <a:off x="975360" y="1371600"/>
            <a:ext cx="10332720" cy="4953000"/>
          </a:xfrm>
        </p:spPr>
        <p:txBody>
          <a:bodyPr/>
          <a:lstStyle/>
          <a:p>
            <a:r>
              <a:rPr lang="en-US" altLang="en-US" u="none" dirty="0"/>
              <a:t>In Doing God’s Word – Our Attitude is Critical</a:t>
            </a:r>
          </a:p>
          <a:p>
            <a:r>
              <a:rPr lang="en-US" altLang="en-US" u="none" dirty="0"/>
              <a:t>Love Your Neighbor  - Royal Law</a:t>
            </a:r>
          </a:p>
          <a:p>
            <a:r>
              <a:rPr lang="en-US" altLang="en-US" u="none" dirty="0"/>
              <a:t>Show Christ in Your Life</a:t>
            </a:r>
          </a:p>
          <a:p>
            <a:r>
              <a:rPr lang="en-US" altLang="en-US" u="none" dirty="0"/>
              <a:t>Act as Though You Are About to be Judged</a:t>
            </a:r>
          </a:p>
          <a:p>
            <a:r>
              <a:rPr lang="en-US" altLang="en-US" u="none" dirty="0"/>
              <a:t>Show Mercy to Get Mercy</a:t>
            </a:r>
          </a:p>
          <a:p>
            <a:r>
              <a:rPr lang="en-US" altLang="en-US" u="none" dirty="0"/>
              <a:t>Faith and Works go Hand in Hand</a:t>
            </a:r>
          </a:p>
          <a:p>
            <a:r>
              <a:rPr lang="en-US" altLang="en-US" u="none" dirty="0"/>
              <a:t>Paul and James are in Harmony</a:t>
            </a:r>
          </a:p>
          <a:p>
            <a:r>
              <a:rPr lang="en-US" altLang="en-US" u="none" dirty="0"/>
              <a:t>We Should Be God’s Friend – Sharing Common Interests</a:t>
            </a:r>
          </a:p>
        </p:txBody>
      </p:sp>
      <p:sp>
        <p:nvSpPr>
          <p:cNvPr id="3277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3277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3BAE0BB-DADC-E646-A950-76D62FEE1232}" type="slidenum">
              <a:rPr lang="en-US" altLang="en-US" sz="1400" b="0" u="none">
                <a:solidFill>
                  <a:schemeClr val="tx1"/>
                </a:solidFill>
                <a:latin typeface="Times New Roman" charset="0"/>
              </a:rPr>
              <a:pPr>
                <a:spcBef>
                  <a:spcPct val="0"/>
                </a:spcBef>
                <a:buFontTx/>
                <a:buNone/>
              </a:pPr>
              <a:t>24</a:t>
            </a:fld>
            <a:endParaRPr lang="en-US" altLang="en-US" sz="1400" b="0" u="none">
              <a:solidFill>
                <a:schemeClr val="tx1"/>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210161"/>
            <a:ext cx="9326880" cy="691906"/>
          </a:xfrm>
        </p:spPr>
        <p:txBody>
          <a:bodyPr>
            <a:normAutofit fontScale="90000"/>
          </a:bodyPr>
          <a:lstStyle/>
          <a:p>
            <a:r>
              <a:rPr lang="en-US" dirty="0"/>
              <a:t>Paul and James</a:t>
            </a:r>
          </a:p>
        </p:txBody>
      </p:sp>
      <p:sp>
        <p:nvSpPr>
          <p:cNvPr id="4" name="Footer Placeholder 3"/>
          <p:cNvSpPr>
            <a:spLocks noGrp="1"/>
          </p:cNvSpPr>
          <p:nvPr>
            <p:ph type="ftr" sz="quarter" idx="10"/>
          </p:nvPr>
        </p:nvSpPr>
        <p:spPr>
          <a:xfrm>
            <a:off x="126609" y="6356350"/>
            <a:ext cx="3454791" cy="365125"/>
          </a:xfrm>
        </p:spPr>
        <p:txBody>
          <a:bodyPr/>
          <a:lstStyle/>
          <a:p>
            <a:pPr>
              <a:defRPr/>
            </a:pPr>
            <a:r>
              <a:rPr lang="en-US" dirty="0"/>
              <a:t>James 3:1-12</a:t>
            </a:r>
          </a:p>
        </p:txBody>
      </p:sp>
      <p:sp>
        <p:nvSpPr>
          <p:cNvPr id="5" name="Slide Number Placeholder 4"/>
          <p:cNvSpPr>
            <a:spLocks noGrp="1"/>
          </p:cNvSpPr>
          <p:nvPr>
            <p:ph type="sldNum" sz="quarter" idx="11"/>
          </p:nvPr>
        </p:nvSpPr>
        <p:spPr>
          <a:xfrm>
            <a:off x="4038600" y="6356350"/>
            <a:ext cx="8153400" cy="365125"/>
          </a:xfrm>
        </p:spPr>
        <p:txBody>
          <a:bodyPr/>
          <a:lstStyle/>
          <a:p>
            <a:pPr algn="r">
              <a:defRPr/>
            </a:pPr>
            <a:fld id="{8A716269-D1CC-1E4D-A65E-441240BB8CB6}" type="slidenum">
              <a:rPr lang="en-US" altLang="en-US" smtClean="0"/>
              <a:pPr algn="r">
                <a:defRPr/>
              </a:pPr>
              <a:t>25</a:t>
            </a:fld>
            <a:endParaRPr lang="en-US" altLang="en-US" dirty="0"/>
          </a:p>
        </p:txBody>
      </p:sp>
      <p:sp>
        <p:nvSpPr>
          <p:cNvPr id="6" name="Rectangle 5"/>
          <p:cNvSpPr/>
          <p:nvPr/>
        </p:nvSpPr>
        <p:spPr>
          <a:xfrm>
            <a:off x="986470" y="3167929"/>
            <a:ext cx="10241280" cy="609398"/>
          </a:xfrm>
          <a:prstGeom prst="rect">
            <a:avLst/>
          </a:prstGeom>
        </p:spPr>
        <p:txBody>
          <a:bodyPr wrap="square">
            <a:spAutoFit/>
          </a:bodyPr>
          <a:lstStyle/>
          <a:p>
            <a:r>
              <a:rPr lang="pl-PL" sz="1680" dirty="0" err="1">
                <a:solidFill>
                  <a:srgbClr val="663300"/>
                </a:solidFill>
                <a:latin typeface="Georgia" charset="0"/>
              </a:rPr>
              <a:t>Hebrews</a:t>
            </a:r>
            <a:r>
              <a:rPr lang="pl-PL" sz="1680" dirty="0">
                <a:solidFill>
                  <a:srgbClr val="663300"/>
                </a:solidFill>
                <a:latin typeface="Georgia" charset="0"/>
              </a:rPr>
              <a:t> 10:39 </a:t>
            </a:r>
            <a:r>
              <a:rPr lang="en-US" sz="1680" dirty="0">
                <a:solidFill>
                  <a:srgbClr val="663300"/>
                </a:solidFill>
                <a:latin typeface="Georgia" charset="0"/>
              </a:rPr>
              <a:t>But we are not of those who shrink back and are destroyed, but of those who have faith and preserve their souls. (faith to save their souls)</a:t>
            </a:r>
          </a:p>
        </p:txBody>
      </p:sp>
      <p:sp>
        <p:nvSpPr>
          <p:cNvPr id="7" name="Rectangle 6"/>
          <p:cNvSpPr/>
          <p:nvPr/>
        </p:nvSpPr>
        <p:spPr>
          <a:xfrm>
            <a:off x="975360" y="3863816"/>
            <a:ext cx="9784080" cy="609398"/>
          </a:xfrm>
          <a:prstGeom prst="rect">
            <a:avLst/>
          </a:prstGeom>
        </p:spPr>
        <p:txBody>
          <a:bodyPr wrap="square">
            <a:spAutoFit/>
          </a:bodyPr>
          <a:lstStyle/>
          <a:p>
            <a:r>
              <a:rPr lang="en-US" sz="1680" dirty="0">
                <a:latin typeface="Georgia" charset="0"/>
              </a:rPr>
              <a:t>Hebrews 11: 6 And without faith it is impossible to please him, for whoever would draw near to God must believe that he exists and that </a:t>
            </a:r>
            <a:r>
              <a:rPr lang="en-US" sz="1680" u="sng" dirty="0">
                <a:latin typeface="Georgia" charset="0"/>
              </a:rPr>
              <a:t>he rewards those who seek him.</a:t>
            </a:r>
          </a:p>
        </p:txBody>
      </p:sp>
      <p:sp>
        <p:nvSpPr>
          <p:cNvPr id="8" name="Rectangle 7"/>
          <p:cNvSpPr/>
          <p:nvPr/>
        </p:nvSpPr>
        <p:spPr>
          <a:xfrm>
            <a:off x="975360" y="4506434"/>
            <a:ext cx="10149840" cy="609398"/>
          </a:xfrm>
          <a:prstGeom prst="rect">
            <a:avLst/>
          </a:prstGeom>
        </p:spPr>
        <p:txBody>
          <a:bodyPr wrap="square">
            <a:spAutoFit/>
          </a:bodyPr>
          <a:lstStyle/>
          <a:p>
            <a:r>
              <a:rPr lang="en-US" sz="1680" dirty="0">
                <a:solidFill>
                  <a:srgbClr val="663300"/>
                </a:solidFill>
                <a:latin typeface="Georgia" charset="0"/>
              </a:rPr>
              <a:t>Hebrews 11:8 </a:t>
            </a:r>
            <a:r>
              <a:rPr lang="en-US" sz="1680" u="sng" dirty="0">
                <a:solidFill>
                  <a:srgbClr val="663300"/>
                </a:solidFill>
                <a:latin typeface="Georgia" charset="0"/>
              </a:rPr>
              <a:t>By faith </a:t>
            </a:r>
            <a:r>
              <a:rPr lang="en-US" sz="1680" dirty="0">
                <a:solidFill>
                  <a:srgbClr val="663300"/>
                </a:solidFill>
                <a:latin typeface="Georgia" charset="0"/>
              </a:rPr>
              <a:t>Abraham </a:t>
            </a:r>
            <a:r>
              <a:rPr lang="en-US" sz="1680" u="sng" dirty="0">
                <a:solidFill>
                  <a:srgbClr val="663300"/>
                </a:solidFill>
                <a:latin typeface="Georgia" charset="0"/>
              </a:rPr>
              <a:t>obeyed</a:t>
            </a:r>
            <a:r>
              <a:rPr lang="en-US" sz="1680" dirty="0">
                <a:solidFill>
                  <a:srgbClr val="663300"/>
                </a:solidFill>
                <a:latin typeface="Georgia" charset="0"/>
              </a:rPr>
              <a:t> when he was called to go out to a place that he was to receive as an inheritance. And </a:t>
            </a:r>
            <a:r>
              <a:rPr lang="en-US" sz="1680" u="sng" dirty="0">
                <a:solidFill>
                  <a:srgbClr val="663300"/>
                </a:solidFill>
                <a:latin typeface="Georgia" charset="0"/>
              </a:rPr>
              <a:t>he went out</a:t>
            </a:r>
            <a:r>
              <a:rPr lang="en-US" sz="1680" dirty="0">
                <a:solidFill>
                  <a:srgbClr val="663300"/>
                </a:solidFill>
                <a:latin typeface="Georgia" charset="0"/>
              </a:rPr>
              <a:t>, not knowing where he was going.</a:t>
            </a:r>
          </a:p>
        </p:txBody>
      </p:sp>
      <p:sp>
        <p:nvSpPr>
          <p:cNvPr id="9" name="Rectangle 8"/>
          <p:cNvSpPr/>
          <p:nvPr/>
        </p:nvSpPr>
        <p:spPr>
          <a:xfrm>
            <a:off x="975360" y="5086607"/>
            <a:ext cx="10149840" cy="609398"/>
          </a:xfrm>
          <a:prstGeom prst="rect">
            <a:avLst/>
          </a:prstGeom>
        </p:spPr>
        <p:txBody>
          <a:bodyPr wrap="square">
            <a:spAutoFit/>
          </a:bodyPr>
          <a:lstStyle/>
          <a:p>
            <a:r>
              <a:rPr lang="en-US" sz="1680" dirty="0">
                <a:latin typeface="Georgia" charset="0"/>
              </a:rPr>
              <a:t>Hebrews 11:9 </a:t>
            </a:r>
            <a:r>
              <a:rPr lang="en-US" sz="1680" u="sng" dirty="0">
                <a:latin typeface="Georgia" charset="0"/>
              </a:rPr>
              <a:t>By faith </a:t>
            </a:r>
            <a:r>
              <a:rPr lang="en-US" sz="1680" dirty="0">
                <a:latin typeface="Georgia" charset="0"/>
              </a:rPr>
              <a:t>he </a:t>
            </a:r>
            <a:r>
              <a:rPr lang="en-US" sz="1680" u="sng" dirty="0">
                <a:latin typeface="Georgia" charset="0"/>
              </a:rPr>
              <a:t>went to live </a:t>
            </a:r>
            <a:r>
              <a:rPr lang="en-US" sz="1680" dirty="0">
                <a:latin typeface="Georgia" charset="0"/>
              </a:rPr>
              <a:t>in the land of promise, as in a foreign land, living in tents with Isaac and Jacob, heirs with him of the same promise.</a:t>
            </a:r>
          </a:p>
        </p:txBody>
      </p:sp>
      <p:sp>
        <p:nvSpPr>
          <p:cNvPr id="10" name="Rectangle 9"/>
          <p:cNvSpPr/>
          <p:nvPr/>
        </p:nvSpPr>
        <p:spPr>
          <a:xfrm>
            <a:off x="975360" y="5709642"/>
            <a:ext cx="9966960" cy="609398"/>
          </a:xfrm>
          <a:prstGeom prst="rect">
            <a:avLst/>
          </a:prstGeom>
        </p:spPr>
        <p:txBody>
          <a:bodyPr wrap="square">
            <a:spAutoFit/>
          </a:bodyPr>
          <a:lstStyle/>
          <a:p>
            <a:r>
              <a:rPr lang="pl-PL" sz="1680" dirty="0" err="1">
                <a:solidFill>
                  <a:srgbClr val="663300"/>
                </a:solidFill>
                <a:latin typeface="Georgia" charset="0"/>
              </a:rPr>
              <a:t>Hebrews</a:t>
            </a:r>
            <a:r>
              <a:rPr lang="pl-PL" sz="1680" dirty="0">
                <a:solidFill>
                  <a:srgbClr val="663300"/>
                </a:solidFill>
                <a:latin typeface="Georgia" charset="0"/>
              </a:rPr>
              <a:t> 11:17 </a:t>
            </a:r>
            <a:r>
              <a:rPr lang="en-US" sz="1680" dirty="0">
                <a:solidFill>
                  <a:srgbClr val="663300"/>
                </a:solidFill>
                <a:latin typeface="Georgia" charset="0"/>
              </a:rPr>
              <a:t> </a:t>
            </a:r>
            <a:r>
              <a:rPr lang="en-US" sz="1680" u="sng" dirty="0">
                <a:solidFill>
                  <a:srgbClr val="663300"/>
                </a:solidFill>
                <a:latin typeface="Georgia" charset="0"/>
              </a:rPr>
              <a:t>By faith </a:t>
            </a:r>
            <a:r>
              <a:rPr lang="en-US" sz="1680" dirty="0">
                <a:solidFill>
                  <a:srgbClr val="663300"/>
                </a:solidFill>
                <a:latin typeface="Georgia" charset="0"/>
              </a:rPr>
              <a:t>Abraham, when he was tested, </a:t>
            </a:r>
            <a:r>
              <a:rPr lang="en-US" sz="1680" u="sng" dirty="0">
                <a:solidFill>
                  <a:srgbClr val="663300"/>
                </a:solidFill>
                <a:latin typeface="Georgia" charset="0"/>
              </a:rPr>
              <a:t>offered up Isaac</a:t>
            </a:r>
            <a:r>
              <a:rPr lang="en-US" sz="1680" dirty="0">
                <a:solidFill>
                  <a:srgbClr val="663300"/>
                </a:solidFill>
                <a:latin typeface="Georgia" charset="0"/>
              </a:rPr>
              <a:t>, and he who had received the promises was in the act of offering up his only son,</a:t>
            </a:r>
          </a:p>
        </p:txBody>
      </p:sp>
      <p:sp>
        <p:nvSpPr>
          <p:cNvPr id="11" name="Rectangle 10"/>
          <p:cNvSpPr/>
          <p:nvPr/>
        </p:nvSpPr>
        <p:spPr>
          <a:xfrm>
            <a:off x="997579" y="993694"/>
            <a:ext cx="10219061" cy="350865"/>
          </a:xfrm>
          <a:prstGeom prst="rect">
            <a:avLst/>
          </a:prstGeom>
        </p:spPr>
        <p:txBody>
          <a:bodyPr wrap="square">
            <a:spAutoFit/>
          </a:bodyPr>
          <a:lstStyle/>
          <a:p>
            <a:r>
              <a:rPr lang="en-US" sz="1680" dirty="0">
                <a:latin typeface="Georgia" charset="0"/>
              </a:rPr>
              <a:t>Romans 3:28 For we hold that one is justified by faith apart from works of the law.</a:t>
            </a:r>
          </a:p>
        </p:txBody>
      </p:sp>
      <p:sp>
        <p:nvSpPr>
          <p:cNvPr id="12" name="Rectangle 11"/>
          <p:cNvSpPr/>
          <p:nvPr/>
        </p:nvSpPr>
        <p:spPr>
          <a:xfrm>
            <a:off x="998434" y="1425963"/>
            <a:ext cx="9943886" cy="609398"/>
          </a:xfrm>
          <a:prstGeom prst="rect">
            <a:avLst/>
          </a:prstGeom>
        </p:spPr>
        <p:txBody>
          <a:bodyPr wrap="square">
            <a:spAutoFit/>
          </a:bodyPr>
          <a:lstStyle/>
          <a:p>
            <a:r>
              <a:rPr lang="en-US" sz="1680" dirty="0">
                <a:solidFill>
                  <a:srgbClr val="663300"/>
                </a:solidFill>
                <a:latin typeface="Georgia" charset="0"/>
              </a:rPr>
              <a:t>Romans 4:3 For what does the Scripture say? “Abraham believed God, and it was counted to him as righteousness.”</a:t>
            </a:r>
          </a:p>
        </p:txBody>
      </p:sp>
      <p:sp>
        <p:nvSpPr>
          <p:cNvPr id="13" name="Rectangle 12"/>
          <p:cNvSpPr/>
          <p:nvPr/>
        </p:nvSpPr>
        <p:spPr>
          <a:xfrm>
            <a:off x="986470" y="2172335"/>
            <a:ext cx="10219061" cy="867930"/>
          </a:xfrm>
          <a:prstGeom prst="rect">
            <a:avLst/>
          </a:prstGeom>
        </p:spPr>
        <p:txBody>
          <a:bodyPr wrap="square">
            <a:spAutoFit/>
          </a:bodyPr>
          <a:lstStyle/>
          <a:p>
            <a:r>
              <a:rPr lang="en-US" sz="1680" dirty="0">
                <a:latin typeface="Georgia" charset="0"/>
              </a:rPr>
              <a:t>James 2:23-24 and the Scripture was fulfilled that says, “Abraham believed God, and it was counted to him as righteousness”—and he was called a friend of God. [24] You see that a person is justified by works and not by faith alone.</a:t>
            </a:r>
          </a:p>
        </p:txBody>
      </p:sp>
    </p:spTree>
    <p:extLst>
      <p:ext uri="{BB962C8B-B14F-4D97-AF65-F5344CB8AC3E}">
        <p14:creationId xmlns:p14="http://schemas.microsoft.com/office/powerpoint/2010/main" val="1970068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A0A24-5BB5-F9D4-75D6-B2A5820990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76A884-B46E-11AA-0662-9FE87BFE520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639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185B-E89B-8D3E-1149-C6A1E79D26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D006B8-7057-A549-D683-D8EF699AB1FC}"/>
              </a:ext>
            </a:extLst>
          </p:cNvPr>
          <p:cNvSpPr>
            <a:spLocks noGrp="1"/>
          </p:cNvSpPr>
          <p:nvPr>
            <p:ph type="subTitle" idx="1"/>
          </p:nvPr>
        </p:nvSpPr>
        <p:spPr/>
        <p:txBody>
          <a:bodyPr/>
          <a:lstStyle/>
          <a:p>
            <a:endParaRPr lang="en-US"/>
          </a:p>
        </p:txBody>
      </p:sp>
      <p:pic>
        <p:nvPicPr>
          <p:cNvPr id="5" name="Picture 4" descr="A person holding a pen&#10;&#10;Description automatically generated">
            <a:extLst>
              <a:ext uri="{FF2B5EF4-FFF2-40B4-BE49-F238E27FC236}">
                <a16:creationId xmlns:a16="http://schemas.microsoft.com/office/drawing/2014/main" id="{F63BB107-9364-B868-40C7-EC8D775C8DDB}"/>
              </a:ext>
            </a:extLst>
          </p:cNvPr>
          <p:cNvPicPr>
            <a:picLocks noChangeAspect="1"/>
          </p:cNvPicPr>
          <p:nvPr/>
        </p:nvPicPr>
        <p:blipFill>
          <a:blip r:embed="rId2"/>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B2ABCCF0-22A4-932F-0A04-AE478AB22821}"/>
              </a:ext>
            </a:extLst>
          </p:cNvPr>
          <p:cNvSpPr txBox="1">
            <a:spLocks/>
          </p:cNvSpPr>
          <p:nvPr/>
        </p:nvSpPr>
        <p:spPr>
          <a:xfrm>
            <a:off x="1524000" y="3552570"/>
            <a:ext cx="9144001" cy="26946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4000" dirty="0">
                <a:latin typeface="Papyrus" panose="03070502060502030205" pitchFamily="66" charset="0"/>
                <a:cs typeface="Andalus" panose="02020603050405020304" pitchFamily="18" charset="-78"/>
              </a:rPr>
              <a:t>Practical Christian Living</a:t>
            </a:r>
          </a:p>
          <a:p>
            <a:r>
              <a:rPr lang="en-US" sz="4000" dirty="0">
                <a:latin typeface="Papyrus" panose="03070502060502030205" pitchFamily="66" charset="0"/>
                <a:cs typeface="Andalus" panose="02020603050405020304" pitchFamily="18" charset="-78"/>
              </a:rPr>
              <a:t>Wholehearted Devotion to Jesus</a:t>
            </a:r>
          </a:p>
          <a:p>
            <a:r>
              <a:rPr lang="en-US" sz="3600" i="1" dirty="0">
                <a:solidFill>
                  <a:srgbClr val="694117"/>
                </a:solidFill>
              </a:rPr>
              <a:t>Lesson Seven • James 3:1-13</a:t>
            </a:r>
          </a:p>
        </p:txBody>
      </p:sp>
      <p:sp>
        <p:nvSpPr>
          <p:cNvPr id="7" name="TextBox 6">
            <a:extLst>
              <a:ext uri="{FF2B5EF4-FFF2-40B4-BE49-F238E27FC236}">
                <a16:creationId xmlns:a16="http://schemas.microsoft.com/office/drawing/2014/main" id="{3A86BE0E-4FA8-5A58-D5DA-858805C52894}"/>
              </a:ext>
            </a:extLst>
          </p:cNvPr>
          <p:cNvSpPr txBox="1"/>
          <p:nvPr/>
        </p:nvSpPr>
        <p:spPr>
          <a:xfrm>
            <a:off x="282249" y="5849499"/>
            <a:ext cx="2848650" cy="738664"/>
          </a:xfrm>
          <a:prstGeom prst="rect">
            <a:avLst/>
          </a:prstGeom>
          <a:noFill/>
        </p:spPr>
        <p:txBody>
          <a:bodyPr wrap="square" rtlCol="0">
            <a:spAutoFit/>
          </a:bodyPr>
          <a:lstStyle/>
          <a:p>
            <a:r>
              <a:rPr lang="en-US" sz="1400" dirty="0">
                <a:solidFill>
                  <a:schemeClr val="bg1"/>
                </a:solidFill>
              </a:rPr>
              <a:t>Larry Brown &amp; Phillip Shumake</a:t>
            </a:r>
          </a:p>
          <a:p>
            <a:r>
              <a:rPr lang="en-US" sz="1400" dirty="0">
                <a:solidFill>
                  <a:schemeClr val="bg1"/>
                </a:solidFill>
              </a:rPr>
              <a:t>Embry Hills church of Christ</a:t>
            </a:r>
          </a:p>
          <a:p>
            <a:r>
              <a:rPr lang="en-US" sz="1400" dirty="0">
                <a:solidFill>
                  <a:schemeClr val="bg1"/>
                </a:solidFill>
              </a:rPr>
              <a:t>July – September 2023</a:t>
            </a:r>
          </a:p>
        </p:txBody>
      </p:sp>
    </p:spTree>
    <p:extLst>
      <p:ext uri="{BB962C8B-B14F-4D97-AF65-F5344CB8AC3E}">
        <p14:creationId xmlns:p14="http://schemas.microsoft.com/office/powerpoint/2010/main" val="211404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3584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5990A59-9DFE-9B4C-AB2F-7FF68C37FC35}" type="slidenum">
              <a:rPr lang="en-US" altLang="en-US" sz="1400" b="0" u="none">
                <a:solidFill>
                  <a:schemeClr val="tx1"/>
                </a:solidFill>
                <a:latin typeface="Times New Roman" charset="0"/>
              </a:rPr>
              <a:pPr>
                <a:spcBef>
                  <a:spcPct val="0"/>
                </a:spcBef>
                <a:buFontTx/>
                <a:buNone/>
              </a:pPr>
              <a:t>3</a:t>
            </a:fld>
            <a:endParaRPr lang="en-US" altLang="en-US" sz="1400" b="0" u="none">
              <a:solidFill>
                <a:schemeClr val="tx1"/>
              </a:solidFill>
              <a:latin typeface="Times New Roman" charset="0"/>
            </a:endParaRPr>
          </a:p>
        </p:txBody>
      </p:sp>
      <p:sp>
        <p:nvSpPr>
          <p:cNvPr id="35843" name="Rectangle 2"/>
          <p:cNvSpPr>
            <a:spLocks noGrp="1" noChangeArrowheads="1"/>
          </p:cNvSpPr>
          <p:nvPr>
            <p:ph type="title"/>
          </p:nvPr>
        </p:nvSpPr>
        <p:spPr>
          <a:xfrm>
            <a:off x="1385277" y="179679"/>
            <a:ext cx="10515600" cy="1070783"/>
          </a:xfrm>
        </p:spPr>
        <p:txBody>
          <a:bodyPr>
            <a:noAutofit/>
          </a:bodyPr>
          <a:lstStyle/>
          <a:p>
            <a:pPr algn="r"/>
            <a:r>
              <a:rPr lang="en-US" altLang="en-US" sz="5400" b="1" u="sng" dirty="0">
                <a:solidFill>
                  <a:srgbClr val="663300"/>
                </a:solidFill>
              </a:rPr>
              <a:t>THE MATURE CHRISTIAN</a:t>
            </a:r>
          </a:p>
        </p:txBody>
      </p:sp>
      <p:sp>
        <p:nvSpPr>
          <p:cNvPr id="35844" name="Rectangle 3"/>
          <p:cNvSpPr>
            <a:spLocks noGrp="1" noChangeArrowheads="1"/>
          </p:cNvSpPr>
          <p:nvPr>
            <p:ph type="body" idx="1"/>
          </p:nvPr>
        </p:nvSpPr>
        <p:spPr>
          <a:xfrm>
            <a:off x="1690254" y="1505242"/>
            <a:ext cx="9526385" cy="4851108"/>
          </a:xfrm>
        </p:spPr>
        <p:txBody>
          <a:bodyPr/>
          <a:lstStyle/>
          <a:p>
            <a:pPr>
              <a:lnSpc>
                <a:spcPct val="90000"/>
              </a:lnSpc>
            </a:pPr>
            <a:r>
              <a:rPr lang="en-US" altLang="en-US" b="1" u="none" dirty="0"/>
              <a:t>Chap 1:  He Is Patient In Trouble</a:t>
            </a:r>
          </a:p>
          <a:p>
            <a:pPr>
              <a:lnSpc>
                <a:spcPct val="90000"/>
              </a:lnSpc>
            </a:pPr>
            <a:r>
              <a:rPr lang="en-US" altLang="en-US" b="1" u="none" dirty="0"/>
              <a:t>Chap 2: He Practices The Truth</a:t>
            </a:r>
          </a:p>
          <a:p>
            <a:pPr>
              <a:lnSpc>
                <a:spcPct val="90000"/>
              </a:lnSpc>
            </a:pPr>
            <a:r>
              <a:rPr lang="en-US" altLang="en-US" b="1" u="none" dirty="0"/>
              <a:t>Chap 3: He Has Power Over His Tongue</a:t>
            </a:r>
          </a:p>
          <a:p>
            <a:pPr>
              <a:lnSpc>
                <a:spcPct val="90000"/>
              </a:lnSpc>
            </a:pPr>
            <a:endParaRPr lang="en-US" altLang="en-US" b="1" u="none" dirty="0"/>
          </a:p>
          <a:p>
            <a:pPr>
              <a:lnSpc>
                <a:spcPct val="90000"/>
              </a:lnSpc>
            </a:pPr>
            <a:r>
              <a:rPr lang="en-US" altLang="en-US" b="1" u="none" dirty="0"/>
              <a:t>Chap 1 = Hearing And Not Doing</a:t>
            </a:r>
          </a:p>
          <a:p>
            <a:pPr>
              <a:lnSpc>
                <a:spcPct val="90000"/>
              </a:lnSpc>
            </a:pPr>
            <a:r>
              <a:rPr lang="en-US" altLang="en-US" b="1" u="none" dirty="0"/>
              <a:t>Chap 2 = Talking And Not Doing</a:t>
            </a:r>
          </a:p>
          <a:p>
            <a:pPr>
              <a:lnSpc>
                <a:spcPct val="90000"/>
              </a:lnSpc>
            </a:pPr>
            <a:r>
              <a:rPr lang="en-US" altLang="en-US" b="1" u="none" dirty="0"/>
              <a:t>Chap 3 = 	What You Say (1-12) and </a:t>
            </a:r>
          </a:p>
          <a:p>
            <a:pPr marL="1828800" lvl="4" indent="0">
              <a:buNone/>
            </a:pPr>
            <a:r>
              <a:rPr lang="en-US" altLang="en-US" sz="2800" b="1" dirty="0"/>
              <a:t>What you think, and </a:t>
            </a:r>
          </a:p>
          <a:p>
            <a:pPr marL="1828800" lvl="4" indent="0">
              <a:buNone/>
            </a:pPr>
            <a:r>
              <a:rPr lang="en-US" altLang="en-US" sz="2800" b="1" dirty="0"/>
              <a:t>How You Act (13-18) are all Important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 calcmode="lin" valueType="num">
                                      <p:cBhvr additive="base">
                                        <p:cTn id="7" dur="500" fill="hold"/>
                                        <p:tgtEl>
                                          <p:spTgt spid="358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844">
                                            <p:txEl>
                                              <p:pRg st="1" end="1"/>
                                            </p:txEl>
                                          </p:spTgt>
                                        </p:tgtEl>
                                        <p:attrNameLst>
                                          <p:attrName>style.visibility</p:attrName>
                                        </p:attrNameLst>
                                      </p:cBhvr>
                                      <p:to>
                                        <p:strVal val="visible"/>
                                      </p:to>
                                    </p:set>
                                    <p:anim calcmode="lin" valueType="num">
                                      <p:cBhvr additive="base">
                                        <p:cTn id="11" dur="500" fill="hold"/>
                                        <p:tgtEl>
                                          <p:spTgt spid="3584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584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5844">
                                            <p:txEl>
                                              <p:pRg st="2" end="2"/>
                                            </p:txEl>
                                          </p:spTgt>
                                        </p:tgtEl>
                                        <p:attrNameLst>
                                          <p:attrName>style.visibility</p:attrName>
                                        </p:attrNameLst>
                                      </p:cBhvr>
                                      <p:to>
                                        <p:strVal val="visible"/>
                                      </p:to>
                                    </p:set>
                                    <p:anim calcmode="lin" valueType="num">
                                      <p:cBhvr additive="base">
                                        <p:cTn id="15" dur="500" fill="hold"/>
                                        <p:tgtEl>
                                          <p:spTgt spid="3584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58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5844">
                                            <p:txEl>
                                              <p:pRg st="4" end="4"/>
                                            </p:txEl>
                                          </p:spTgt>
                                        </p:tgtEl>
                                        <p:attrNameLst>
                                          <p:attrName>style.visibility</p:attrName>
                                        </p:attrNameLst>
                                      </p:cBhvr>
                                      <p:to>
                                        <p:strVal val="visible"/>
                                      </p:to>
                                    </p:set>
                                    <p:anim calcmode="lin" valueType="num">
                                      <p:cBhvr additive="base">
                                        <p:cTn id="21" dur="500" fill="hold"/>
                                        <p:tgtEl>
                                          <p:spTgt spid="3584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584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 calcmode="lin" valueType="num">
                                      <p:cBhvr additive="base">
                                        <p:cTn id="27" dur="500" fill="hold"/>
                                        <p:tgtEl>
                                          <p:spTgt spid="3584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584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5844">
                                            <p:txEl>
                                              <p:pRg st="6" end="6"/>
                                            </p:txEl>
                                          </p:spTgt>
                                        </p:tgtEl>
                                        <p:attrNameLst>
                                          <p:attrName>style.visibility</p:attrName>
                                        </p:attrNameLst>
                                      </p:cBhvr>
                                      <p:to>
                                        <p:strVal val="visible"/>
                                      </p:to>
                                    </p:set>
                                    <p:anim calcmode="lin" valueType="num">
                                      <p:cBhvr additive="base">
                                        <p:cTn id="33" dur="500" fill="hold"/>
                                        <p:tgtEl>
                                          <p:spTgt spid="3584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584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5844">
                                            <p:txEl>
                                              <p:pRg st="7" end="7"/>
                                            </p:txEl>
                                          </p:spTgt>
                                        </p:tgtEl>
                                        <p:attrNameLst>
                                          <p:attrName>style.visibility</p:attrName>
                                        </p:attrNameLst>
                                      </p:cBhvr>
                                      <p:to>
                                        <p:strVal val="visible"/>
                                      </p:to>
                                    </p:set>
                                    <p:anim calcmode="lin" valueType="num">
                                      <p:cBhvr additive="base">
                                        <p:cTn id="37" dur="500" fill="hold"/>
                                        <p:tgtEl>
                                          <p:spTgt spid="3584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5844">
                                            <p:txEl>
                                              <p:pRg st="8" end="8"/>
                                            </p:txEl>
                                          </p:spTgt>
                                        </p:tgtEl>
                                        <p:attrNameLst>
                                          <p:attrName>style.visibility</p:attrName>
                                        </p:attrNameLst>
                                      </p:cBhvr>
                                      <p:to>
                                        <p:strVal val="visible"/>
                                      </p:to>
                                    </p:set>
                                    <p:anim calcmode="lin" valueType="num">
                                      <p:cBhvr additive="base">
                                        <p:cTn id="41" dur="500" fill="hold"/>
                                        <p:tgtEl>
                                          <p:spTgt spid="35844">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584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3789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5A793F48-7CC1-4E4E-AA78-D3049FADA997}" type="slidenum">
              <a:rPr lang="en-US" altLang="en-US" sz="1400" b="0" u="none">
                <a:solidFill>
                  <a:schemeClr val="tx1"/>
                </a:solidFill>
                <a:latin typeface="Times New Roman" charset="0"/>
              </a:rPr>
              <a:pPr>
                <a:spcBef>
                  <a:spcPct val="0"/>
                </a:spcBef>
                <a:buFontTx/>
                <a:buNone/>
              </a:pPr>
              <a:t>4</a:t>
            </a:fld>
            <a:endParaRPr lang="en-US" altLang="en-US" sz="1400" b="0" u="none">
              <a:solidFill>
                <a:schemeClr val="tx1"/>
              </a:solidFill>
              <a:latin typeface="Times New Roman" charset="0"/>
            </a:endParaRPr>
          </a:p>
        </p:txBody>
      </p:sp>
      <p:sp>
        <p:nvSpPr>
          <p:cNvPr id="37891" name="Rectangle 2"/>
          <p:cNvSpPr>
            <a:spLocks noGrp="1" noChangeArrowheads="1"/>
          </p:cNvSpPr>
          <p:nvPr>
            <p:ph type="title"/>
          </p:nvPr>
        </p:nvSpPr>
        <p:spPr>
          <a:xfrm>
            <a:off x="2209800" y="190256"/>
            <a:ext cx="9747738" cy="1143000"/>
          </a:xfrm>
        </p:spPr>
        <p:txBody>
          <a:bodyPr>
            <a:normAutofit/>
          </a:bodyPr>
          <a:lstStyle/>
          <a:p>
            <a:pPr algn="r"/>
            <a:r>
              <a:rPr lang="en-US" altLang="en-US" sz="5400" b="1" u="sng" dirty="0">
                <a:solidFill>
                  <a:srgbClr val="663300"/>
                </a:solidFill>
              </a:rPr>
              <a:t>Speak With Care (James 3)</a:t>
            </a:r>
          </a:p>
        </p:txBody>
      </p:sp>
      <p:sp>
        <p:nvSpPr>
          <p:cNvPr id="4099" name="Rectangle 3"/>
          <p:cNvSpPr>
            <a:spLocks noGrp="1" noChangeArrowheads="1"/>
          </p:cNvSpPr>
          <p:nvPr>
            <p:ph type="body" idx="1"/>
          </p:nvPr>
        </p:nvSpPr>
        <p:spPr>
          <a:xfrm>
            <a:off x="336556" y="1447800"/>
            <a:ext cx="7129719" cy="4419600"/>
          </a:xfrm>
        </p:spPr>
        <p:txBody>
          <a:bodyPr>
            <a:normAutofit/>
          </a:bodyPr>
          <a:lstStyle/>
          <a:p>
            <a:pPr>
              <a:lnSpc>
                <a:spcPct val="120000"/>
              </a:lnSpc>
            </a:pPr>
            <a:r>
              <a:rPr lang="en-US" altLang="en-US" b="1" dirty="0">
                <a:highlight>
                  <a:srgbClr val="FFFFCC"/>
                </a:highlight>
              </a:rPr>
              <a:t>Control Talk (3:1-12)</a:t>
            </a:r>
          </a:p>
          <a:p>
            <a:pPr lvl="1"/>
            <a:r>
              <a:rPr lang="en-US" altLang="en-US" dirty="0"/>
              <a:t>The Tongue is Powerful (3:1-5)  	</a:t>
            </a:r>
            <a:endParaRPr lang="en-US" altLang="en-US" b="1" dirty="0">
              <a:solidFill>
                <a:schemeClr val="bg1">
                  <a:lumMod val="95000"/>
                </a:schemeClr>
              </a:solidFill>
            </a:endParaRPr>
          </a:p>
          <a:p>
            <a:pPr lvl="1"/>
            <a:r>
              <a:rPr lang="en-US" altLang="en-US" dirty="0"/>
              <a:t>The Tongue is Perverse (3:6-8)  		</a:t>
            </a:r>
          </a:p>
          <a:p>
            <a:pPr lvl="1"/>
            <a:r>
              <a:rPr lang="en-US" altLang="en-US" dirty="0"/>
              <a:t>The Tongue is Polluted (3:9-12)  	</a:t>
            </a:r>
            <a:endParaRPr lang="en-US" altLang="en-US" b="1" dirty="0">
              <a:solidFill>
                <a:schemeClr val="bg1">
                  <a:lumMod val="95000"/>
                </a:schemeClr>
              </a:solidFill>
            </a:endParaRPr>
          </a:p>
          <a:p>
            <a:pPr lvl="1"/>
            <a:endParaRPr lang="en-US" altLang="en-US" dirty="0"/>
          </a:p>
          <a:p>
            <a:pPr>
              <a:lnSpc>
                <a:spcPct val="120000"/>
              </a:lnSpc>
            </a:pPr>
            <a:r>
              <a:rPr lang="en-US" altLang="en-US" b="1" dirty="0">
                <a:highlight>
                  <a:srgbClr val="FFFFCC"/>
                </a:highlight>
              </a:rPr>
              <a:t>Cultivate Thought (3:13-18)</a:t>
            </a:r>
          </a:p>
          <a:p>
            <a:pPr lvl="1"/>
            <a:r>
              <a:rPr lang="en-US" altLang="en-US" dirty="0"/>
              <a:t>Wisdom is Humble (3:13)</a:t>
            </a:r>
          </a:p>
          <a:p>
            <a:pPr lvl="1"/>
            <a:r>
              <a:rPr lang="en-US" altLang="en-US" dirty="0"/>
              <a:t>Wisdom is Gracious (3:14-16)</a:t>
            </a:r>
          </a:p>
          <a:p>
            <a:pPr lvl="1"/>
            <a:r>
              <a:rPr lang="en-US" altLang="en-US" dirty="0"/>
              <a:t>Wisdom is Peaceable (3:17-18)</a:t>
            </a:r>
          </a:p>
        </p:txBody>
      </p:sp>
      <p:sp>
        <p:nvSpPr>
          <p:cNvPr id="3" name="Rectangle: Rounded Corners 2">
            <a:extLst>
              <a:ext uri="{FF2B5EF4-FFF2-40B4-BE49-F238E27FC236}">
                <a16:creationId xmlns:a16="http://schemas.microsoft.com/office/drawing/2014/main" id="{7F3594AA-F976-AFF9-805C-6A1F482BBAB4}"/>
              </a:ext>
            </a:extLst>
          </p:cNvPr>
          <p:cNvSpPr/>
          <p:nvPr/>
        </p:nvSpPr>
        <p:spPr>
          <a:xfrm>
            <a:off x="6162023" y="3041161"/>
            <a:ext cx="5861537" cy="2555631"/>
          </a:xfrm>
          <a:prstGeom prst="roundRect">
            <a:avLst/>
          </a:prstGeom>
          <a:solidFill>
            <a:srgbClr val="99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baseline="30000" dirty="0"/>
              <a:t>36</a:t>
            </a:r>
            <a:r>
              <a:rPr lang="en-US" sz="2400" b="1" dirty="0"/>
              <a:t> I tell you, on the day of judgment people will give account for every careless word they speak, </a:t>
            </a:r>
            <a:r>
              <a:rPr lang="en-US" sz="2400" b="1" baseline="30000" dirty="0"/>
              <a:t>37</a:t>
            </a:r>
            <a:r>
              <a:rPr lang="en-US" sz="2400" b="1" dirty="0"/>
              <a:t> for by your words you will be justified, and by your words you will be condemned.” Matthew 12:36-37</a:t>
            </a:r>
          </a:p>
        </p:txBody>
      </p:sp>
      <p:sp>
        <p:nvSpPr>
          <p:cNvPr id="2" name="Rectangle: Rounded Corners 1">
            <a:extLst>
              <a:ext uri="{FF2B5EF4-FFF2-40B4-BE49-F238E27FC236}">
                <a16:creationId xmlns:a16="http://schemas.microsoft.com/office/drawing/2014/main" id="{E6E1078B-2C2B-046D-8D73-DF34DA0B22BB}"/>
              </a:ext>
            </a:extLst>
          </p:cNvPr>
          <p:cNvSpPr/>
          <p:nvPr/>
        </p:nvSpPr>
        <p:spPr>
          <a:xfrm>
            <a:off x="6611408" y="1490785"/>
            <a:ext cx="4962769" cy="1279769"/>
          </a:xfrm>
          <a:prstGeom prst="roundRect">
            <a:avLst/>
          </a:prstGeom>
          <a:solidFill>
            <a:srgbClr val="66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altLang="en-US" sz="2000" b="1" dirty="0">
                <a:solidFill>
                  <a:schemeClr val="bg1">
                    <a:lumMod val="95000"/>
                  </a:schemeClr>
                </a:solidFill>
              </a:rPr>
              <a:t>POWER to Direct (Bits and Rudders)</a:t>
            </a:r>
          </a:p>
          <a:p>
            <a:pPr lvl="1"/>
            <a:r>
              <a:rPr lang="en-US" altLang="en-US" sz="2000" b="1" dirty="0">
                <a:solidFill>
                  <a:schemeClr val="bg1">
                    <a:lumMod val="95000"/>
                  </a:schemeClr>
                </a:solidFill>
              </a:rPr>
              <a:t>POWER to Destroy (Fire and Animal)</a:t>
            </a:r>
          </a:p>
          <a:p>
            <a:pPr lvl="1"/>
            <a:r>
              <a:rPr lang="en-US" altLang="en-US" sz="2000" b="1" dirty="0">
                <a:solidFill>
                  <a:schemeClr val="bg1">
                    <a:lumMod val="95000"/>
                  </a:schemeClr>
                </a:solidFill>
              </a:rPr>
              <a:t>POWER to Delight (Fountain and Tree)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9">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4099">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4099">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40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autoUpdateAnimBg="0"/>
      <p:bldP spid="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oter Placeholder 3"/>
          <p:cNvSpPr>
            <a:spLocks noGrp="1"/>
          </p:cNvSpPr>
          <p:nvPr>
            <p:ph type="ftr" sz="quarter" idx="10"/>
          </p:nvPr>
        </p:nvSpPr>
        <p:spPr>
          <a:xfrm>
            <a:off x="178192" y="6356350"/>
            <a:ext cx="3403208"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dirty="0">
                <a:solidFill>
                  <a:srgbClr val="FFFFCC"/>
                </a:solidFill>
                <a:latin typeface="Times New Roman" charset="0"/>
              </a:rPr>
              <a:t>James 3:1-12</a:t>
            </a:r>
          </a:p>
        </p:txBody>
      </p:sp>
      <p:sp>
        <p:nvSpPr>
          <p:cNvPr id="38914" name="Slide Number Placeholder 4"/>
          <p:cNvSpPr>
            <a:spLocks noGrp="1"/>
          </p:cNvSpPr>
          <p:nvPr>
            <p:ph type="sldNum" sz="quarter" idx="11"/>
          </p:nvPr>
        </p:nvSpPr>
        <p:spPr>
          <a:xfrm>
            <a:off x="4038599" y="6356350"/>
            <a:ext cx="7975209"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fld id="{4D326FC4-14A5-0A44-AC3F-59CC87D491D8}" type="slidenum">
              <a:rPr lang="en-US" altLang="en-US" sz="1400" b="0" u="none">
                <a:solidFill>
                  <a:srgbClr val="FFFFCC"/>
                </a:solidFill>
                <a:latin typeface="Times New Roman" charset="0"/>
              </a:rPr>
              <a:pPr algn="r">
                <a:spcBef>
                  <a:spcPct val="0"/>
                </a:spcBef>
                <a:buFontTx/>
                <a:buNone/>
              </a:pPr>
              <a:t>5</a:t>
            </a:fld>
            <a:endParaRPr lang="en-US" altLang="en-US" sz="1400" b="0" u="none">
              <a:solidFill>
                <a:srgbClr val="FFFFCC"/>
              </a:solidFill>
              <a:latin typeface="Times New Roman" charset="0"/>
            </a:endParaRPr>
          </a:p>
        </p:txBody>
      </p:sp>
      <p:sp>
        <p:nvSpPr>
          <p:cNvPr id="38915" name="Rectangle 2"/>
          <p:cNvSpPr>
            <a:spLocks noGrp="1" noChangeArrowheads="1"/>
          </p:cNvSpPr>
          <p:nvPr>
            <p:ph type="title"/>
          </p:nvPr>
        </p:nvSpPr>
        <p:spPr>
          <a:xfrm>
            <a:off x="2209800" y="152400"/>
            <a:ext cx="9599246" cy="868363"/>
          </a:xfrm>
        </p:spPr>
        <p:txBody>
          <a:bodyPr/>
          <a:lstStyle/>
          <a:p>
            <a:pPr algn="r"/>
            <a:r>
              <a:rPr lang="en-US" altLang="en-US" b="1" dirty="0">
                <a:solidFill>
                  <a:srgbClr val="663300"/>
                </a:solidFill>
              </a:rPr>
              <a:t>Uses of Our Tongue</a:t>
            </a:r>
          </a:p>
        </p:txBody>
      </p:sp>
      <p:sp>
        <p:nvSpPr>
          <p:cNvPr id="18437" name="Rectangle 3"/>
          <p:cNvSpPr>
            <a:spLocks noGrp="1" noChangeArrowheads="1"/>
          </p:cNvSpPr>
          <p:nvPr>
            <p:ph type="body" idx="1"/>
          </p:nvPr>
        </p:nvSpPr>
        <p:spPr>
          <a:xfrm>
            <a:off x="250093" y="1020763"/>
            <a:ext cx="11046264" cy="5562917"/>
          </a:xfrm>
        </p:spPr>
        <p:txBody>
          <a:bodyPr>
            <a:normAutofit lnSpcReduction="10000"/>
          </a:bodyPr>
          <a:lstStyle/>
          <a:p>
            <a:r>
              <a:rPr lang="en-US" altLang="en-US" sz="3200" b="1" dirty="0"/>
              <a:t>GRACE (</a:t>
            </a:r>
            <a:r>
              <a:rPr lang="en-US" altLang="en-US" sz="3200" b="1" dirty="0" err="1"/>
              <a:t>charis</a:t>
            </a:r>
            <a:r>
              <a:rPr lang="en-US" altLang="en-US" sz="3200" b="1" dirty="0"/>
              <a:t>) – </a:t>
            </a:r>
            <a:r>
              <a:rPr lang="en-US" altLang="en-US" sz="3200" b="1" i="1" dirty="0"/>
              <a:t>That which bestows or occasions pleasure, delight, or causes favorable regard.</a:t>
            </a:r>
          </a:p>
          <a:p>
            <a:pPr lvl="1"/>
            <a:r>
              <a:rPr lang="en-US" altLang="en-US" sz="2800" b="1" dirty="0">
                <a:solidFill>
                  <a:srgbClr val="663300"/>
                </a:solidFill>
              </a:rPr>
              <a:t>Classical Greek</a:t>
            </a:r>
            <a:r>
              <a:rPr lang="en-US" altLang="en-US" sz="2800" dirty="0">
                <a:solidFill>
                  <a:srgbClr val="663300"/>
                </a:solidFill>
              </a:rPr>
              <a:t> </a:t>
            </a:r>
            <a:r>
              <a:rPr lang="en-US" altLang="en-US" sz="2800" dirty="0"/>
              <a:t>– Bodily Beauty, Beautiful Words, Charm of a Song, Sweetness of Slumber, Sweetness of Life.</a:t>
            </a:r>
          </a:p>
          <a:p>
            <a:pPr lvl="1"/>
            <a:r>
              <a:rPr lang="en-US" altLang="en-US" sz="2800" b="1" dirty="0">
                <a:solidFill>
                  <a:srgbClr val="663300"/>
                </a:solidFill>
              </a:rPr>
              <a:t>New Testament Uses: </a:t>
            </a:r>
          </a:p>
          <a:p>
            <a:pPr lvl="2"/>
            <a:r>
              <a:rPr lang="en-US" altLang="en-US" sz="2800" b="1" dirty="0"/>
              <a:t>Eph 4:29</a:t>
            </a:r>
            <a:r>
              <a:rPr lang="en-US" altLang="en-US" sz="2800" dirty="0"/>
              <a:t> – </a:t>
            </a:r>
            <a:r>
              <a:rPr lang="en-US" altLang="en-US" sz="2800" i="1" dirty="0"/>
              <a:t>Let no corrupt speech proceed out of you mouth but such as is good for edifying … that it may give </a:t>
            </a:r>
            <a:r>
              <a:rPr lang="en-US" altLang="en-US" sz="2800" i="1" u="sng" dirty="0"/>
              <a:t>grace</a:t>
            </a:r>
            <a:r>
              <a:rPr lang="en-US" altLang="en-US" sz="2800" i="1" dirty="0"/>
              <a:t> to them that hear.</a:t>
            </a:r>
          </a:p>
          <a:p>
            <a:pPr lvl="2"/>
            <a:r>
              <a:rPr lang="en-US" altLang="en-US" sz="2800" b="1" dirty="0"/>
              <a:t>Col 4:6</a:t>
            </a:r>
            <a:r>
              <a:rPr lang="en-US" altLang="en-US" sz="2800" dirty="0"/>
              <a:t> – </a:t>
            </a:r>
            <a:r>
              <a:rPr lang="en-US" altLang="en-US" sz="2800" i="1" dirty="0"/>
              <a:t>Let your speech always be seasoned with </a:t>
            </a:r>
            <a:r>
              <a:rPr lang="en-US" altLang="en-US" sz="2800" i="1" u="sng" dirty="0"/>
              <a:t>grace</a:t>
            </a:r>
            <a:r>
              <a:rPr lang="en-US" altLang="en-US" sz="2800" i="1" dirty="0"/>
              <a:t>…</a:t>
            </a:r>
          </a:p>
          <a:p>
            <a:pPr lvl="2"/>
            <a:r>
              <a:rPr lang="en-US" altLang="en-US" sz="2800" b="1" dirty="0">
                <a:solidFill>
                  <a:srgbClr val="663300"/>
                </a:solidFill>
              </a:rPr>
              <a:t>Opposite of corrupt speech, the speech of the Christian should always edify and uplift</a:t>
            </a:r>
          </a:p>
          <a:p>
            <a:pPr lvl="3"/>
            <a:r>
              <a:rPr lang="en-US" altLang="en-US" sz="2800" dirty="0"/>
              <a:t>Prov 15:1 – a soft answer turns away wrath</a:t>
            </a:r>
          </a:p>
          <a:p>
            <a:pPr lvl="3"/>
            <a:r>
              <a:rPr lang="en-US" altLang="en-US" sz="2800" dirty="0"/>
              <a:t>Prov 25:11 – A word fitly spoken</a:t>
            </a:r>
          </a:p>
          <a:p>
            <a:pPr lvl="3"/>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 calcmode="lin" valueType="num">
                                      <p:cBhvr additive="base">
                                        <p:cTn id="7" dur="5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 calcmode="lin" valueType="num">
                                      <p:cBhvr additive="base">
                                        <p:cTn id="13" dur="500" fill="hold"/>
                                        <p:tgtEl>
                                          <p:spTgt spid="184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anim calcmode="lin" valueType="num">
                                      <p:cBhvr additive="base">
                                        <p:cTn id="19" dur="500" fill="hold"/>
                                        <p:tgtEl>
                                          <p:spTgt spid="184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anim calcmode="lin" valueType="num">
                                      <p:cBhvr additive="base">
                                        <p:cTn id="23" dur="500" fill="hold"/>
                                        <p:tgtEl>
                                          <p:spTgt spid="1843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43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anim calcmode="lin" valueType="num">
                                      <p:cBhvr additive="base">
                                        <p:cTn id="27" dur="500" fill="hold"/>
                                        <p:tgtEl>
                                          <p:spTgt spid="1843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43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anim calcmode="lin" valueType="num">
                                      <p:cBhvr additive="base">
                                        <p:cTn id="31" dur="500" fill="hold"/>
                                        <p:tgtEl>
                                          <p:spTgt spid="1843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7">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437">
                                            <p:txEl>
                                              <p:pRg st="6" end="6"/>
                                            </p:txEl>
                                          </p:spTgt>
                                        </p:tgtEl>
                                        <p:attrNameLst>
                                          <p:attrName>style.visibility</p:attrName>
                                        </p:attrNameLst>
                                      </p:cBhvr>
                                      <p:to>
                                        <p:strVal val="visible"/>
                                      </p:to>
                                    </p:set>
                                    <p:anim calcmode="lin" valueType="num">
                                      <p:cBhvr additive="base">
                                        <p:cTn id="35" dur="500" fill="hold"/>
                                        <p:tgtEl>
                                          <p:spTgt spid="1843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437">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8437">
                                            <p:txEl>
                                              <p:pRg st="7" end="7"/>
                                            </p:txEl>
                                          </p:spTgt>
                                        </p:tgtEl>
                                        <p:attrNameLst>
                                          <p:attrName>style.visibility</p:attrName>
                                        </p:attrNameLst>
                                      </p:cBhvr>
                                      <p:to>
                                        <p:strVal val="visible"/>
                                      </p:to>
                                    </p:set>
                                    <p:anim calcmode="lin" valueType="num">
                                      <p:cBhvr additive="base">
                                        <p:cTn id="39" dur="500" fill="hold"/>
                                        <p:tgtEl>
                                          <p:spTgt spid="1843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843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F3F6A-DD76-FB85-40CF-E87849D23A6D}"/>
              </a:ext>
            </a:extLst>
          </p:cNvPr>
          <p:cNvSpPr>
            <a:spLocks noGrp="1"/>
          </p:cNvSpPr>
          <p:nvPr>
            <p:ph type="title"/>
          </p:nvPr>
        </p:nvSpPr>
        <p:spPr>
          <a:xfrm>
            <a:off x="1557216" y="56417"/>
            <a:ext cx="10515600" cy="768106"/>
          </a:xfrm>
        </p:spPr>
        <p:txBody>
          <a:bodyPr/>
          <a:lstStyle/>
          <a:p>
            <a:endParaRPr lang="en-US" dirty="0"/>
          </a:p>
        </p:txBody>
      </p:sp>
      <p:sp>
        <p:nvSpPr>
          <p:cNvPr id="4" name="Rectangle: Rounded Corners 3">
            <a:extLst>
              <a:ext uri="{FF2B5EF4-FFF2-40B4-BE49-F238E27FC236}">
                <a16:creationId xmlns:a16="http://schemas.microsoft.com/office/drawing/2014/main" id="{8A13052E-C86A-8B10-7A99-C3B01B0CC5F4}"/>
              </a:ext>
            </a:extLst>
          </p:cNvPr>
          <p:cNvSpPr/>
          <p:nvPr/>
        </p:nvSpPr>
        <p:spPr>
          <a:xfrm>
            <a:off x="0" y="2751016"/>
            <a:ext cx="7479323" cy="3634154"/>
          </a:xfrm>
          <a:prstGeom prst="roundRect">
            <a:avLst/>
          </a:prstGeom>
          <a:solidFill>
            <a:srgbClr val="66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1915" marR="0" algn="ctr">
              <a:spcBef>
                <a:spcPts val="0"/>
              </a:spcBef>
              <a:spcAft>
                <a:spcPts val="0"/>
              </a:spcAft>
            </a:pPr>
            <a:r>
              <a:rPr lang="en-US" sz="2000" b="1" u="sng" dirty="0">
                <a:solidFill>
                  <a:schemeClr val="bg1"/>
                </a:solidFill>
                <a:effectLst/>
                <a:latin typeface="Times New Roman" panose="02020603050405020304" pitchFamily="18" charset="0"/>
                <a:ea typeface="Times New Roman" panose="02020603050405020304" pitchFamily="18" charset="0"/>
              </a:rPr>
              <a:t>The fool utters his own condemnation.</a:t>
            </a:r>
            <a:endParaRPr lang="en-US" sz="2000" b="1" u="sng" dirty="0">
              <a:solidFill>
                <a:schemeClr val="bg1"/>
              </a:solidFill>
              <a:latin typeface="Times New Roman" panose="02020603050405020304" pitchFamily="18" charset="0"/>
              <a:ea typeface="Times New Roman" panose="02020603050405020304" pitchFamily="18" charset="0"/>
            </a:endParaRPr>
          </a:p>
          <a:p>
            <a:pPr marL="81915" marR="0">
              <a:spcBef>
                <a:spcPts val="0"/>
              </a:spcBef>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Proverbs</a:t>
            </a:r>
            <a:r>
              <a:rPr lang="en-US" sz="1800" spc="6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6:2</a:t>
            </a:r>
            <a:r>
              <a:rPr lang="en-US" sz="1800" spc="30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"Thou  art snared  with the words of thy </a:t>
            </a:r>
            <a:r>
              <a:rPr lang="en-US" sz="1800" spc="4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mouth.“</a:t>
            </a:r>
            <a:endParaRPr lang="en-US" dirty="0">
              <a:solidFill>
                <a:schemeClr val="bg1"/>
              </a:solidFill>
              <a:latin typeface="Times New Roman" panose="02020603050405020304" pitchFamily="18" charset="0"/>
              <a:ea typeface="Times New Roman" panose="02020603050405020304" pitchFamily="18" charset="0"/>
            </a:endParaRPr>
          </a:p>
          <a:p>
            <a:pPr marL="81915" marR="0">
              <a:spcBef>
                <a:spcPts val="0"/>
              </a:spcBef>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Proverbs</a:t>
            </a:r>
            <a:r>
              <a:rPr lang="en-US" sz="1800" spc="-100"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6:12</a:t>
            </a:r>
            <a:r>
              <a:rPr lang="en-US" sz="1800" spc="-4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"A  worthless</a:t>
            </a:r>
            <a:r>
              <a:rPr lang="en-US" sz="1800" spc="-13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person-“</a:t>
            </a:r>
            <a:endParaRPr lang="en-US" dirty="0">
              <a:solidFill>
                <a:schemeClr val="bg1"/>
              </a:solidFill>
              <a:latin typeface="Times New Roman" panose="02020603050405020304" pitchFamily="18" charset="0"/>
              <a:ea typeface="Times New Roman" panose="02020603050405020304" pitchFamily="18" charset="0"/>
            </a:endParaRPr>
          </a:p>
          <a:p>
            <a:pPr marL="81915" marR="0">
              <a:spcBef>
                <a:spcPts val="0"/>
              </a:spcBef>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Proverbs 10: 18  -   "He that utters a slander  is a</a:t>
            </a:r>
            <a:r>
              <a:rPr lang="en-US" sz="1800" spc="1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fool.</a:t>
            </a:r>
          </a:p>
          <a:p>
            <a:pPr marL="81915" marR="0">
              <a:spcBef>
                <a:spcPts val="0"/>
              </a:spcBef>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Proverbs</a:t>
            </a:r>
            <a:r>
              <a:rPr lang="en-US" sz="1800" spc="9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10:31</a:t>
            </a:r>
            <a:r>
              <a:rPr lang="en-US" sz="1800" spc="12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"the perverse tongue shall be cut off.</a:t>
            </a:r>
            <a:endParaRPr lang="en-US" dirty="0">
              <a:solidFill>
                <a:schemeClr val="bg1"/>
              </a:solidFill>
              <a:latin typeface="Times New Roman" panose="02020603050405020304" pitchFamily="18" charset="0"/>
              <a:ea typeface="Times New Roman" panose="02020603050405020304" pitchFamily="18" charset="0"/>
            </a:endParaRPr>
          </a:p>
          <a:p>
            <a:pPr marL="81915" marR="0">
              <a:spcBef>
                <a:spcPts val="0"/>
              </a:spcBef>
              <a:spcAft>
                <a:spcPts val="0"/>
              </a:spcAft>
            </a:pPr>
            <a:r>
              <a:rPr lang="en-US" sz="1800" dirty="0">
                <a:solidFill>
                  <a:schemeClr val="bg1"/>
                </a:solidFill>
                <a:effectLst/>
                <a:latin typeface="Times New Roman" panose="02020603050405020304" pitchFamily="18" charset="0"/>
                <a:ea typeface="Times New Roman" panose="02020603050405020304" pitchFamily="18" charset="0"/>
              </a:rPr>
              <a:t>Proverbs</a:t>
            </a:r>
            <a:r>
              <a:rPr lang="en-US" sz="1800" spc="160"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15:1</a:t>
            </a:r>
            <a:r>
              <a:rPr lang="en-US" sz="1800" spc="210"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	"heart of the</a:t>
            </a:r>
            <a:r>
              <a:rPr lang="en-US" sz="1800" spc="235" dirty="0">
                <a:solidFill>
                  <a:schemeClr val="bg1"/>
                </a:solidFill>
                <a:effectLst/>
                <a:latin typeface="Times New Roman" panose="02020603050405020304" pitchFamily="18" charset="0"/>
                <a:ea typeface="Times New Roman" panose="02020603050405020304" pitchFamily="18" charset="0"/>
              </a:rPr>
              <a:t> </a:t>
            </a:r>
            <a:r>
              <a:rPr lang="en-US" sz="1800" dirty="0">
                <a:solidFill>
                  <a:schemeClr val="bg1"/>
                </a:solidFill>
                <a:effectLst/>
                <a:latin typeface="Times New Roman" panose="02020603050405020304" pitchFamily="18" charset="0"/>
                <a:ea typeface="Times New Roman" panose="02020603050405020304" pitchFamily="18" charset="0"/>
              </a:rPr>
              <a:t>foolish.“</a:t>
            </a:r>
          </a:p>
          <a:p>
            <a:pPr marL="81915" marR="0">
              <a:spcBef>
                <a:spcPts val="0"/>
              </a:spcBef>
              <a:spcAft>
                <a:spcPts val="0"/>
              </a:spcAft>
            </a:pPr>
            <a:r>
              <a:rPr lang="en-US" sz="1800" spc="-30" dirty="0">
                <a:solidFill>
                  <a:schemeClr val="bg1"/>
                </a:solidFill>
                <a:effectLst/>
                <a:latin typeface="Times New Roman" panose="02020603050405020304" pitchFamily="18" charset="0"/>
                <a:ea typeface="Times New Roman" panose="02020603050405020304" pitchFamily="18" charset="0"/>
              </a:rPr>
              <a:t>Proverbs</a:t>
            </a:r>
            <a:r>
              <a:rPr lang="en-US" sz="1800" spc="150"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15:14</a:t>
            </a:r>
            <a:r>
              <a:rPr lang="en-US" sz="1800" spc="19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	"The  mouth  of fools feeds  on</a:t>
            </a:r>
            <a:r>
              <a:rPr lang="en-US" sz="1800" spc="10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folly.“</a:t>
            </a:r>
            <a:endParaRPr lang="en-US" spc="-30" dirty="0">
              <a:solidFill>
                <a:schemeClr val="bg1"/>
              </a:solidFill>
              <a:latin typeface="Times New Roman" panose="02020603050405020304" pitchFamily="18" charset="0"/>
              <a:ea typeface="Times New Roman" panose="02020603050405020304" pitchFamily="18" charset="0"/>
            </a:endParaRPr>
          </a:p>
          <a:p>
            <a:pPr marL="81915" marR="0">
              <a:spcBef>
                <a:spcPts val="0"/>
              </a:spcBef>
              <a:spcAft>
                <a:spcPts val="0"/>
              </a:spcAft>
            </a:pPr>
            <a:r>
              <a:rPr lang="en-US" sz="1800" spc="-30" dirty="0">
                <a:solidFill>
                  <a:schemeClr val="bg1"/>
                </a:solidFill>
                <a:effectLst/>
                <a:latin typeface="Times New Roman" panose="02020603050405020304" pitchFamily="18" charset="0"/>
                <a:ea typeface="Times New Roman" panose="02020603050405020304" pitchFamily="18" charset="0"/>
              </a:rPr>
              <a:t>Proverbs</a:t>
            </a:r>
            <a:r>
              <a:rPr lang="en-US" sz="1800" spc="24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21:6  -	"The getting  of treasures by a lying tongue  Is a </a:t>
            </a:r>
            <a:r>
              <a:rPr lang="en-US" sz="1800" spc="205" dirty="0">
                <a:solidFill>
                  <a:schemeClr val="bg1"/>
                </a:solidFill>
                <a:effectLst/>
                <a:latin typeface="Times New Roman" panose="02020603050405020304" pitchFamily="18" charset="0"/>
                <a:ea typeface="Times New Roman" panose="02020603050405020304" pitchFamily="18" charset="0"/>
              </a:rPr>
              <a:t> </a:t>
            </a:r>
            <a:r>
              <a:rPr lang="en-US" sz="1800" spc="20" dirty="0">
                <a:solidFill>
                  <a:schemeClr val="bg1"/>
                </a:solidFill>
                <a:effectLst/>
                <a:latin typeface="Times New Roman" panose="02020603050405020304" pitchFamily="18" charset="0"/>
                <a:ea typeface="Times New Roman" panose="02020603050405020304" pitchFamily="18" charset="0"/>
              </a:rPr>
              <a:t>vapor.“</a:t>
            </a:r>
            <a:endParaRPr lang="en-US" spc="-30" dirty="0">
              <a:solidFill>
                <a:schemeClr val="bg1"/>
              </a:solidFill>
              <a:latin typeface="Times New Roman" panose="02020603050405020304" pitchFamily="18" charset="0"/>
              <a:ea typeface="Times New Roman" panose="02020603050405020304" pitchFamily="18" charset="0"/>
            </a:endParaRPr>
          </a:p>
          <a:p>
            <a:pPr marL="81915" marR="0">
              <a:spcBef>
                <a:spcPts val="0"/>
              </a:spcBef>
              <a:spcAft>
                <a:spcPts val="0"/>
              </a:spcAft>
            </a:pPr>
            <a:r>
              <a:rPr lang="en-US" sz="1800" spc="-30" dirty="0">
                <a:solidFill>
                  <a:schemeClr val="bg1"/>
                </a:solidFill>
                <a:effectLst/>
                <a:latin typeface="Times New Roman" panose="02020603050405020304" pitchFamily="18" charset="0"/>
                <a:ea typeface="Times New Roman" panose="02020603050405020304" pitchFamily="18" charset="0"/>
              </a:rPr>
              <a:t>Proverbs </a:t>
            </a:r>
            <a:r>
              <a:rPr lang="en-US" sz="1800" spc="40"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21:28</a:t>
            </a:r>
            <a:r>
              <a:rPr lang="en-US" sz="1800" spc="16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	"A false witness shall </a:t>
            </a:r>
            <a:r>
              <a:rPr lang="en-US" sz="1800" spc="16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perish.“</a:t>
            </a:r>
            <a:endParaRPr lang="en-US" spc="-30" dirty="0">
              <a:solidFill>
                <a:schemeClr val="bg1"/>
              </a:solidFill>
              <a:latin typeface="Times New Roman" panose="02020603050405020304" pitchFamily="18" charset="0"/>
              <a:ea typeface="Times New Roman" panose="02020603050405020304" pitchFamily="18" charset="0"/>
            </a:endParaRPr>
          </a:p>
          <a:p>
            <a:pPr marL="0" marR="0">
              <a:spcBef>
                <a:spcPts val="35"/>
              </a:spcBef>
              <a:spcAft>
                <a:spcPts val="0"/>
              </a:spcAft>
            </a:pPr>
            <a:r>
              <a:rPr lang="en-US" sz="1800" spc="-30" dirty="0">
                <a:solidFill>
                  <a:schemeClr val="bg1"/>
                </a:solidFill>
                <a:effectLst/>
                <a:latin typeface="Times New Roman" panose="02020603050405020304" pitchFamily="18" charset="0"/>
                <a:ea typeface="Times New Roman" panose="02020603050405020304" pitchFamily="18" charset="0"/>
              </a:rPr>
              <a:t>  Proverbs  17:</a:t>
            </a:r>
            <a:r>
              <a:rPr lang="en-US" sz="1800" spc="-210"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20</a:t>
            </a:r>
            <a:r>
              <a:rPr lang="en-US" sz="1800" spc="230"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	"falls  into</a:t>
            </a:r>
            <a:r>
              <a:rPr lang="en-US" sz="1800" spc="-3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mischief.“</a:t>
            </a:r>
            <a:endParaRPr lang="en-US" spc="-30" dirty="0">
              <a:solidFill>
                <a:schemeClr val="bg1"/>
              </a:solidFill>
              <a:latin typeface="Times New Roman" panose="02020603050405020304" pitchFamily="18" charset="0"/>
              <a:ea typeface="Times New Roman" panose="02020603050405020304" pitchFamily="18" charset="0"/>
            </a:endParaRPr>
          </a:p>
          <a:p>
            <a:pPr marL="0" marR="0">
              <a:spcBef>
                <a:spcPts val="15"/>
              </a:spcBef>
              <a:spcAft>
                <a:spcPts val="0"/>
              </a:spcAft>
            </a:pPr>
            <a:r>
              <a:rPr lang="en-US" sz="1800" spc="-30" dirty="0">
                <a:solidFill>
                  <a:schemeClr val="bg1"/>
                </a:solidFill>
                <a:effectLst/>
                <a:latin typeface="Times New Roman" panose="02020603050405020304" pitchFamily="18" charset="0"/>
                <a:ea typeface="Times New Roman" panose="02020603050405020304" pitchFamily="18" charset="0"/>
              </a:rPr>
              <a:t>  Proverbs</a:t>
            </a:r>
            <a:r>
              <a:rPr lang="en-US" sz="1800" spc="5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18:7</a:t>
            </a:r>
            <a:r>
              <a:rPr lang="en-US" sz="1800" spc="12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	"A fool's mouth is his</a:t>
            </a:r>
            <a:r>
              <a:rPr lang="en-US" sz="1800" spc="-4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destruction.“</a:t>
            </a:r>
            <a:endParaRPr lang="en-US" spc="-30" dirty="0">
              <a:solidFill>
                <a:schemeClr val="bg1"/>
              </a:solidFill>
              <a:latin typeface="Times New Roman" panose="02020603050405020304" pitchFamily="18" charset="0"/>
              <a:ea typeface="Times New Roman" panose="02020603050405020304" pitchFamily="18" charset="0"/>
            </a:endParaRPr>
          </a:p>
          <a:p>
            <a:pPr marL="0" marR="0">
              <a:spcBef>
                <a:spcPts val="15"/>
              </a:spcBef>
              <a:spcAft>
                <a:spcPts val="0"/>
              </a:spcAft>
            </a:pPr>
            <a:r>
              <a:rPr lang="en-US" sz="1800" spc="-30" dirty="0">
                <a:solidFill>
                  <a:schemeClr val="bg1"/>
                </a:solidFill>
                <a:effectLst/>
                <a:latin typeface="Times New Roman" panose="02020603050405020304" pitchFamily="18" charset="0"/>
                <a:ea typeface="Times New Roman" panose="02020603050405020304" pitchFamily="18" charset="0"/>
              </a:rPr>
              <a:t>  Proverbs</a:t>
            </a:r>
            <a:r>
              <a:rPr lang="en-US" sz="1800" spc="14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18:21</a:t>
            </a:r>
            <a:r>
              <a:rPr lang="en-US" sz="1800" spc="125"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	"Death  [is]  in the power  of the </a:t>
            </a:r>
            <a:r>
              <a:rPr lang="en-US" sz="1800" spc="70" dirty="0">
                <a:solidFill>
                  <a:schemeClr val="bg1"/>
                </a:solidFill>
                <a:effectLst/>
                <a:latin typeface="Times New Roman" panose="02020603050405020304" pitchFamily="18" charset="0"/>
                <a:ea typeface="Times New Roman" panose="02020603050405020304" pitchFamily="18" charset="0"/>
              </a:rPr>
              <a:t> </a:t>
            </a:r>
            <a:r>
              <a:rPr lang="en-US" sz="1800" spc="-30" dirty="0">
                <a:solidFill>
                  <a:schemeClr val="bg1"/>
                </a:solidFill>
                <a:effectLst/>
                <a:latin typeface="Times New Roman" panose="02020603050405020304" pitchFamily="18" charset="0"/>
                <a:ea typeface="Times New Roman" panose="02020603050405020304" pitchFamily="18" charset="0"/>
              </a:rPr>
              <a:t>tongue."</a:t>
            </a:r>
          </a:p>
          <a:p>
            <a:pPr marL="81915" marR="0">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a16="http://schemas.microsoft.com/office/drawing/2014/main" id="{E76F840F-34BA-AC9D-ABDC-EB77E45C03AF}"/>
              </a:ext>
            </a:extLst>
          </p:cNvPr>
          <p:cNvSpPr/>
          <p:nvPr/>
        </p:nvSpPr>
        <p:spPr>
          <a:xfrm>
            <a:off x="-1" y="82061"/>
            <a:ext cx="7916985" cy="2540000"/>
          </a:xfrm>
          <a:prstGeom prst="round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0" algn="ctr">
              <a:spcBef>
                <a:spcPts val="0"/>
              </a:spcBef>
              <a:spcAft>
                <a:spcPts val="0"/>
              </a:spcAft>
              <a:buNone/>
            </a:pPr>
            <a:r>
              <a:rPr lang="en-US" sz="2000" b="1" u="sng" dirty="0">
                <a:solidFill>
                  <a:srgbClr val="050505"/>
                </a:solidFill>
                <a:effectLst/>
                <a:latin typeface="Times New Roman" panose="02020603050405020304" pitchFamily="18" charset="0"/>
                <a:ea typeface="Times New Roman" panose="02020603050405020304" pitchFamily="18" charset="0"/>
              </a:rPr>
              <a:t>Evil Use of the Tongue.</a:t>
            </a:r>
            <a:endParaRPr lang="en-US" sz="2000" u="sng" dirty="0">
              <a:effectLst/>
              <a:latin typeface="Times New Roman" panose="02020603050405020304" pitchFamily="18" charset="0"/>
              <a:ea typeface="Times New Roman" panose="02020603050405020304" pitchFamily="18" charset="0"/>
            </a:endParaRPr>
          </a:p>
          <a:p>
            <a:pPr marL="285750" indent="-285750">
              <a:spcBef>
                <a:spcPts val="15"/>
              </a:spcBef>
              <a:buFont typeface="Arial" panose="020B0604020202020204" pitchFamily="34" charset="0"/>
              <a:buChar char="•"/>
            </a:pPr>
            <a:r>
              <a:rPr lang="en-US" sz="1800" b="1" dirty="0">
                <a:solidFill>
                  <a:srgbClr val="050505"/>
                </a:solidFill>
                <a:effectLst/>
                <a:latin typeface="Times New Roman" panose="02020603050405020304" pitchFamily="18" charset="0"/>
                <a:ea typeface="Times New Roman" panose="02020603050405020304" pitchFamily="18" charset="0"/>
              </a:rPr>
              <a:t>Lying</a:t>
            </a:r>
            <a:r>
              <a:rPr lang="en-US" sz="1800" b="1" spc="85" dirty="0">
                <a:solidFill>
                  <a:srgbClr val="050505"/>
                </a:solidFill>
                <a:effectLst/>
                <a:latin typeface="Times New Roman" panose="02020603050405020304" pitchFamily="18" charset="0"/>
                <a:ea typeface="Times New Roman" panose="02020603050405020304" pitchFamily="18" charset="0"/>
              </a:rPr>
              <a:t> </a:t>
            </a:r>
            <a:r>
              <a:rPr lang="en-US" sz="1800" b="1" dirty="0">
                <a:solidFill>
                  <a:srgbClr val="050505"/>
                </a:solidFill>
                <a:effectLst/>
                <a:latin typeface="Times New Roman" panose="02020603050405020304" pitchFamily="18" charset="0"/>
                <a:ea typeface="Times New Roman" panose="02020603050405020304" pitchFamily="18" charset="0"/>
              </a:rPr>
              <a:t>-</a:t>
            </a:r>
            <a:r>
              <a:rPr lang="en-US" sz="1800" dirty="0">
                <a:solidFill>
                  <a:srgbClr val="050505"/>
                </a:solidFill>
                <a:effectLst/>
                <a:latin typeface="Times New Roman" panose="02020603050405020304" pitchFamily="18" charset="0"/>
                <a:ea typeface="Times New Roman" panose="02020603050405020304" pitchFamily="18" charset="0"/>
              </a:rPr>
              <a:t>		Psalm  120:2;  Col 3:9;  Prov</a:t>
            </a:r>
            <a:r>
              <a:rPr lang="en-US" sz="1800" spc="5"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12:22.</a:t>
            </a:r>
            <a:endParaRPr lang="en-US" sz="1800" dirty="0">
              <a:latin typeface="Times New Roman" panose="02020603050405020304" pitchFamily="18" charset="0"/>
              <a:ea typeface="Times New Roman" panose="02020603050405020304" pitchFamily="18" charset="0"/>
            </a:endParaRPr>
          </a:p>
          <a:p>
            <a:pPr marL="285750" indent="-285750">
              <a:spcBef>
                <a:spcPts val="15"/>
              </a:spcBef>
              <a:buFont typeface="Arial" panose="020B0604020202020204" pitchFamily="34" charset="0"/>
              <a:buChar char="•"/>
            </a:pPr>
            <a:r>
              <a:rPr lang="en-US" sz="1800" b="1" dirty="0">
                <a:solidFill>
                  <a:srgbClr val="050505"/>
                </a:solidFill>
                <a:effectLst/>
                <a:latin typeface="Times New Roman" panose="02020603050405020304" pitchFamily="18" charset="0"/>
                <a:ea typeface="Times New Roman" panose="02020603050405020304" pitchFamily="18" charset="0"/>
              </a:rPr>
              <a:t>False</a:t>
            </a:r>
            <a:r>
              <a:rPr lang="en-US" sz="1800" b="1" spc="70" dirty="0">
                <a:solidFill>
                  <a:srgbClr val="050505"/>
                </a:solidFill>
                <a:effectLst/>
                <a:latin typeface="Times New Roman" panose="02020603050405020304" pitchFamily="18" charset="0"/>
                <a:ea typeface="Times New Roman" panose="02020603050405020304" pitchFamily="18" charset="0"/>
              </a:rPr>
              <a:t> </a:t>
            </a:r>
            <a:r>
              <a:rPr lang="en-US" sz="1800" b="1" spc="70" dirty="0">
                <a:solidFill>
                  <a:srgbClr val="050505"/>
                </a:solidFill>
                <a:latin typeface="Times New Roman" panose="02020603050405020304" pitchFamily="18" charset="0"/>
                <a:ea typeface="Times New Roman" panose="02020603050405020304" pitchFamily="18" charset="0"/>
              </a:rPr>
              <a:t>W</a:t>
            </a:r>
            <a:r>
              <a:rPr lang="en-US" sz="1800" b="1" dirty="0">
                <a:solidFill>
                  <a:srgbClr val="050505"/>
                </a:solidFill>
                <a:effectLst/>
                <a:latin typeface="Times New Roman" panose="02020603050405020304" pitchFamily="18" charset="0"/>
                <a:ea typeface="Times New Roman" panose="02020603050405020304" pitchFamily="18" charset="0"/>
              </a:rPr>
              <a:t>itness</a:t>
            </a:r>
            <a:r>
              <a:rPr lang="en-US" sz="1800" b="1" spc="85"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		Eph  4:25;  Prov</a:t>
            </a:r>
            <a:r>
              <a:rPr lang="en-US" sz="1800" spc="60"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19:5.</a:t>
            </a:r>
          </a:p>
          <a:p>
            <a:pPr marL="285750" indent="-285750">
              <a:spcBef>
                <a:spcPts val="15"/>
              </a:spcBef>
              <a:buFont typeface="Arial" panose="020B0604020202020204" pitchFamily="34" charset="0"/>
              <a:buChar char="•"/>
            </a:pPr>
            <a:r>
              <a:rPr lang="en-US" sz="1800" b="1" dirty="0">
                <a:solidFill>
                  <a:srgbClr val="050505"/>
                </a:solidFill>
                <a:effectLst/>
                <a:latin typeface="Times New Roman" panose="02020603050405020304" pitchFamily="18" charset="0"/>
                <a:ea typeface="Times New Roman" panose="02020603050405020304" pitchFamily="18" charset="0"/>
              </a:rPr>
              <a:t>Evil</a:t>
            </a:r>
            <a:r>
              <a:rPr lang="en-US" sz="1800" b="1" spc="-30" dirty="0">
                <a:solidFill>
                  <a:srgbClr val="050505"/>
                </a:solidFill>
                <a:effectLst/>
                <a:latin typeface="Times New Roman" panose="02020603050405020304" pitchFamily="18" charset="0"/>
                <a:ea typeface="Times New Roman" panose="02020603050405020304" pitchFamily="18" charset="0"/>
              </a:rPr>
              <a:t> </a:t>
            </a:r>
            <a:r>
              <a:rPr lang="en-US" sz="1800" b="1" spc="-30" dirty="0">
                <a:solidFill>
                  <a:srgbClr val="050505"/>
                </a:solidFill>
                <a:latin typeface="Times New Roman" panose="02020603050405020304" pitchFamily="18" charset="0"/>
                <a:ea typeface="Times New Roman" panose="02020603050405020304" pitchFamily="18" charset="0"/>
              </a:rPr>
              <a:t>S</a:t>
            </a:r>
            <a:r>
              <a:rPr lang="en-US" sz="1800" b="1" dirty="0">
                <a:solidFill>
                  <a:srgbClr val="050505"/>
                </a:solidFill>
                <a:effectLst/>
                <a:latin typeface="Times New Roman" panose="02020603050405020304" pitchFamily="18" charset="0"/>
                <a:ea typeface="Times New Roman" panose="02020603050405020304" pitchFamily="18" charset="0"/>
              </a:rPr>
              <a:t>peaking</a:t>
            </a:r>
            <a:r>
              <a:rPr lang="en-US" sz="1800" b="1" spc="70"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		1Peter  2:1;  3:10;  Eph  4:29,31;  Prov</a:t>
            </a:r>
            <a:r>
              <a:rPr lang="en-US" sz="1800" spc="-140"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30:32.</a:t>
            </a:r>
            <a:endParaRPr lang="en-US" sz="1800" dirty="0">
              <a:effectLst/>
              <a:latin typeface="Times New Roman" panose="02020603050405020304" pitchFamily="18" charset="0"/>
              <a:ea typeface="Times New Roman" panose="02020603050405020304" pitchFamily="18" charset="0"/>
            </a:endParaRPr>
          </a:p>
          <a:p>
            <a:pPr marL="285750" indent="-285750">
              <a:spcBef>
                <a:spcPts val="0"/>
              </a:spcBef>
              <a:buClr>
                <a:srgbClr val="050505"/>
              </a:buClr>
              <a:buSzPts val="1250"/>
              <a:buFont typeface="Arial" panose="020B0604020202020204" pitchFamily="34" charset="0"/>
              <a:buChar char="•"/>
              <a:tabLst>
                <a:tab pos="487045" algn="l"/>
                <a:tab pos="487680" algn="l"/>
                <a:tab pos="1076325" algn="l"/>
              </a:tabLst>
            </a:pPr>
            <a:r>
              <a:rPr lang="en-US" sz="1800" b="1" dirty="0">
                <a:solidFill>
                  <a:srgbClr val="050505"/>
                </a:solidFill>
                <a:effectLst/>
                <a:latin typeface="Times New Roman" panose="02020603050405020304" pitchFamily="18" charset="0"/>
                <a:ea typeface="Times New Roman" panose="02020603050405020304" pitchFamily="18" charset="0"/>
              </a:rPr>
              <a:t>Pride</a:t>
            </a:r>
            <a:r>
              <a:rPr lang="en-US" sz="1800" b="1" spc="160" dirty="0">
                <a:solidFill>
                  <a:srgbClr val="050505"/>
                </a:solidFill>
                <a:effectLst/>
                <a:latin typeface="Times New Roman" panose="02020603050405020304" pitchFamily="18" charset="0"/>
                <a:ea typeface="Times New Roman" panose="02020603050405020304" pitchFamily="18" charset="0"/>
              </a:rPr>
              <a:t> </a:t>
            </a:r>
            <a:r>
              <a:rPr lang="en-US" sz="1800" b="1" dirty="0">
                <a:solidFill>
                  <a:srgbClr val="050505"/>
                </a:solidFill>
                <a:effectLst/>
                <a:latin typeface="Times New Roman" panose="02020603050405020304" pitchFamily="18" charset="0"/>
                <a:ea typeface="Times New Roman" panose="02020603050405020304" pitchFamily="18" charset="0"/>
              </a:rPr>
              <a:t>-</a:t>
            </a:r>
            <a:r>
              <a:rPr lang="en-US" sz="1800" dirty="0">
                <a:solidFill>
                  <a:srgbClr val="050505"/>
                </a:solidFill>
                <a:effectLst/>
                <a:latin typeface="Times New Roman" panose="02020603050405020304" pitchFamily="18" charset="0"/>
                <a:ea typeface="Times New Roman" panose="02020603050405020304" pitchFamily="18" charset="0"/>
              </a:rPr>
              <a:t>			1 Tim 6:3-5;  Prov </a:t>
            </a:r>
            <a:r>
              <a:rPr lang="en-US" sz="1800" spc="105"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27:2.</a:t>
            </a:r>
            <a:endParaRPr lang="en-US" sz="1800" dirty="0">
              <a:effectLst/>
              <a:latin typeface="Times New Roman" panose="02020603050405020304" pitchFamily="18" charset="0"/>
              <a:ea typeface="Times New Roman" panose="02020603050405020304" pitchFamily="18" charset="0"/>
            </a:endParaRPr>
          </a:p>
          <a:p>
            <a:pPr marL="285750" indent="-285750">
              <a:spcBef>
                <a:spcPts val="0"/>
              </a:spcBef>
              <a:buClr>
                <a:srgbClr val="050505"/>
              </a:buClr>
              <a:buSzPts val="1250"/>
              <a:buFont typeface="Arial" panose="020B0604020202020204" pitchFamily="34" charset="0"/>
              <a:buChar char="•"/>
              <a:tabLst>
                <a:tab pos="473710" algn="l"/>
                <a:tab pos="474345" algn="l"/>
                <a:tab pos="1735455" algn="l"/>
              </a:tabLst>
            </a:pPr>
            <a:r>
              <a:rPr lang="en-US" sz="1800" b="1" dirty="0">
                <a:solidFill>
                  <a:srgbClr val="050505"/>
                </a:solidFill>
                <a:effectLst/>
                <a:latin typeface="Times New Roman" panose="02020603050405020304" pitchFamily="18" charset="0"/>
                <a:ea typeface="Times New Roman" panose="02020603050405020304" pitchFamily="18" charset="0"/>
              </a:rPr>
              <a:t>Sowing</a:t>
            </a:r>
            <a:r>
              <a:rPr lang="en-US" sz="1800" b="1" spc="-45" dirty="0">
                <a:solidFill>
                  <a:srgbClr val="050505"/>
                </a:solidFill>
                <a:effectLst/>
                <a:latin typeface="Times New Roman" panose="02020603050405020304" pitchFamily="18" charset="0"/>
                <a:ea typeface="Times New Roman" panose="02020603050405020304" pitchFamily="18" charset="0"/>
              </a:rPr>
              <a:t> </a:t>
            </a:r>
            <a:r>
              <a:rPr lang="en-US" sz="1800" b="1" spc="-45" dirty="0">
                <a:solidFill>
                  <a:srgbClr val="050505"/>
                </a:solidFill>
                <a:latin typeface="Times New Roman" panose="02020603050405020304" pitchFamily="18" charset="0"/>
                <a:ea typeface="Times New Roman" panose="02020603050405020304" pitchFamily="18" charset="0"/>
              </a:rPr>
              <a:t>D</a:t>
            </a:r>
            <a:r>
              <a:rPr lang="en-US" sz="1800" b="1" dirty="0">
                <a:solidFill>
                  <a:srgbClr val="050505"/>
                </a:solidFill>
                <a:effectLst/>
                <a:latin typeface="Times New Roman" panose="02020603050405020304" pitchFamily="18" charset="0"/>
                <a:ea typeface="Times New Roman" panose="02020603050405020304" pitchFamily="18" charset="0"/>
              </a:rPr>
              <a:t>iscord</a:t>
            </a:r>
            <a:r>
              <a:rPr lang="en-US" sz="1800" b="1" spc="35"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Lev 19:16; Prov 11:13; 16:28; James</a:t>
            </a:r>
            <a:r>
              <a:rPr lang="en-US" sz="1800" spc="110"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4:11.</a:t>
            </a:r>
            <a:endParaRPr lang="en-US" sz="1800" dirty="0">
              <a:effectLst/>
              <a:latin typeface="Times New Roman" panose="02020603050405020304" pitchFamily="18" charset="0"/>
              <a:ea typeface="Times New Roman" panose="02020603050405020304" pitchFamily="18" charset="0"/>
            </a:endParaRPr>
          </a:p>
          <a:p>
            <a:pPr marL="285750" indent="-285750">
              <a:spcBef>
                <a:spcPts val="0"/>
              </a:spcBef>
              <a:buClr>
                <a:srgbClr val="050505"/>
              </a:buClr>
              <a:buSzPts val="1250"/>
              <a:buFont typeface="Arial" panose="020B0604020202020204" pitchFamily="34" charset="0"/>
              <a:buChar char="•"/>
              <a:tabLst>
                <a:tab pos="478155" algn="l"/>
                <a:tab pos="478790" algn="l"/>
                <a:tab pos="1896110" algn="l"/>
              </a:tabLst>
            </a:pPr>
            <a:r>
              <a:rPr lang="en-US" sz="1800" b="1" dirty="0">
                <a:solidFill>
                  <a:srgbClr val="050505"/>
                </a:solidFill>
                <a:effectLst/>
                <a:latin typeface="Times New Roman" panose="02020603050405020304" pitchFamily="18" charset="0"/>
                <a:ea typeface="Times New Roman" panose="02020603050405020304" pitchFamily="18" charset="0"/>
              </a:rPr>
              <a:t>Gossip</a:t>
            </a:r>
            <a:r>
              <a:rPr lang="en-US" sz="1800" b="1" spc="-20" dirty="0">
                <a:solidFill>
                  <a:srgbClr val="050505"/>
                </a:solidFill>
                <a:effectLst/>
                <a:latin typeface="Times New Roman" panose="02020603050405020304" pitchFamily="18" charset="0"/>
                <a:ea typeface="Times New Roman" panose="02020603050405020304" pitchFamily="18" charset="0"/>
              </a:rPr>
              <a:t> </a:t>
            </a:r>
            <a:r>
              <a:rPr lang="en-US" sz="1800" b="1" dirty="0">
                <a:solidFill>
                  <a:srgbClr val="050505"/>
                </a:solidFill>
                <a:effectLst/>
                <a:latin typeface="Times New Roman" panose="02020603050405020304" pitchFamily="18" charset="0"/>
                <a:ea typeface="Times New Roman" panose="02020603050405020304" pitchFamily="18" charset="0"/>
              </a:rPr>
              <a:t>(busybody)	</a:t>
            </a:r>
            <a:r>
              <a:rPr lang="en-US" sz="1800" dirty="0">
                <a:solidFill>
                  <a:srgbClr val="050505"/>
                </a:solidFill>
                <a:effectLst/>
                <a:latin typeface="Times New Roman" panose="02020603050405020304" pitchFamily="18" charset="0"/>
                <a:ea typeface="Times New Roman" panose="02020603050405020304" pitchFamily="18" charset="0"/>
              </a:rPr>
              <a:t>1 Tim 5:13;  2 </a:t>
            </a:r>
            <a:r>
              <a:rPr lang="en-US" sz="1800" dirty="0" err="1">
                <a:solidFill>
                  <a:srgbClr val="050505"/>
                </a:solidFill>
                <a:effectLst/>
                <a:latin typeface="Times New Roman" panose="02020603050405020304" pitchFamily="18" charset="0"/>
                <a:ea typeface="Times New Roman" panose="02020603050405020304" pitchFamily="18" charset="0"/>
              </a:rPr>
              <a:t>Thess</a:t>
            </a:r>
            <a:r>
              <a:rPr lang="en-US" sz="1800" dirty="0">
                <a:solidFill>
                  <a:srgbClr val="050505"/>
                </a:solidFill>
                <a:effectLst/>
                <a:latin typeface="Times New Roman" panose="02020603050405020304" pitchFamily="18" charset="0"/>
                <a:ea typeface="Times New Roman" panose="02020603050405020304" pitchFamily="18" charset="0"/>
              </a:rPr>
              <a:t>  3:11,12; 1</a:t>
            </a:r>
            <a:r>
              <a:rPr lang="en-US" sz="1800" spc="300" dirty="0">
                <a:solidFill>
                  <a:srgbClr val="050505"/>
                </a:solidFill>
                <a:effectLst/>
                <a:latin typeface="Times New Roman" panose="02020603050405020304" pitchFamily="18" charset="0"/>
                <a:ea typeface="Times New Roman" panose="02020603050405020304" pitchFamily="18" charset="0"/>
              </a:rPr>
              <a:t> </a:t>
            </a:r>
            <a:r>
              <a:rPr lang="en-US" sz="1800" dirty="0">
                <a:solidFill>
                  <a:srgbClr val="050505"/>
                </a:solidFill>
                <a:effectLst/>
                <a:latin typeface="Times New Roman" panose="02020603050405020304" pitchFamily="18" charset="0"/>
                <a:ea typeface="Times New Roman" panose="02020603050405020304" pitchFamily="18" charset="0"/>
              </a:rPr>
              <a:t>Pet 4:15.</a:t>
            </a:r>
            <a:endParaRPr lang="en-US" sz="1800" dirty="0">
              <a:effectLst/>
              <a:latin typeface="Times New Roman" panose="02020603050405020304" pitchFamily="18" charset="0"/>
              <a:ea typeface="Times New Roman" panose="02020603050405020304" pitchFamily="18" charset="0"/>
            </a:endParaRPr>
          </a:p>
          <a:p>
            <a:pPr marL="285750" indent="-285750">
              <a:spcBef>
                <a:spcPts val="0"/>
              </a:spcBef>
              <a:buClr>
                <a:srgbClr val="050505"/>
              </a:buClr>
              <a:buSzPts val="1250"/>
              <a:buFont typeface="Arial" panose="020B0604020202020204" pitchFamily="34" charset="0"/>
              <a:buChar char="•"/>
              <a:tabLst>
                <a:tab pos="471805" algn="l"/>
                <a:tab pos="472440" algn="l"/>
                <a:tab pos="1433830" algn="l"/>
              </a:tabLst>
            </a:pPr>
            <a:r>
              <a:rPr lang="en-US" sz="1800" b="1" dirty="0">
                <a:solidFill>
                  <a:srgbClr val="050505"/>
                </a:solidFill>
                <a:effectLst/>
                <a:latin typeface="Times New Roman" panose="02020603050405020304" pitchFamily="18" charset="0"/>
                <a:ea typeface="Times New Roman" panose="02020603050405020304" pitchFamily="18" charset="0"/>
              </a:rPr>
              <a:t>Other</a:t>
            </a:r>
            <a:r>
              <a:rPr lang="en-US" sz="1800" b="1" spc="85" dirty="0">
                <a:solidFill>
                  <a:srgbClr val="050505"/>
                </a:solidFill>
                <a:effectLst/>
                <a:latin typeface="Times New Roman" panose="02020603050405020304" pitchFamily="18" charset="0"/>
                <a:ea typeface="Times New Roman" panose="02020603050405020304" pitchFamily="18" charset="0"/>
              </a:rPr>
              <a:t> </a:t>
            </a:r>
            <a:r>
              <a:rPr lang="en-US" sz="1800" b="1" spc="85" dirty="0">
                <a:solidFill>
                  <a:srgbClr val="050505"/>
                </a:solidFill>
                <a:latin typeface="Times New Roman" panose="02020603050405020304" pitchFamily="18" charset="0"/>
                <a:ea typeface="Times New Roman" panose="02020603050405020304" pitchFamily="18" charset="0"/>
              </a:rPr>
              <a:t>E</a:t>
            </a:r>
            <a:r>
              <a:rPr lang="en-US" sz="1800" b="1" dirty="0">
                <a:solidFill>
                  <a:srgbClr val="050505"/>
                </a:solidFill>
                <a:effectLst/>
                <a:latin typeface="Times New Roman" panose="02020603050405020304" pitchFamily="18" charset="0"/>
                <a:ea typeface="Times New Roman" panose="02020603050405020304" pitchFamily="18" charset="0"/>
              </a:rPr>
              <a:t>vils</a:t>
            </a:r>
            <a:r>
              <a:rPr lang="en-US" sz="1800" b="1" spc="85" dirty="0">
                <a:solidFill>
                  <a:srgbClr val="050505"/>
                </a:solidFill>
                <a:effectLst/>
                <a:latin typeface="Times New Roman" panose="02020603050405020304" pitchFamily="18" charset="0"/>
                <a:ea typeface="Times New Roman" panose="02020603050405020304" pitchFamily="18" charset="0"/>
              </a:rPr>
              <a:t> </a:t>
            </a:r>
            <a:r>
              <a:rPr lang="en-US" sz="1800" b="1" dirty="0">
                <a:solidFill>
                  <a:srgbClr val="050505"/>
                </a:solidFill>
                <a:effectLst/>
                <a:latin typeface="Times New Roman" panose="02020603050405020304" pitchFamily="18" charset="0"/>
                <a:ea typeface="Times New Roman" panose="02020603050405020304" pitchFamily="18" charset="0"/>
              </a:rPr>
              <a:t>-</a:t>
            </a:r>
            <a:r>
              <a:rPr lang="en-US" sz="1800" dirty="0">
                <a:solidFill>
                  <a:srgbClr val="050505"/>
                </a:solidFill>
                <a:effectLst/>
                <a:latin typeface="Times New Roman" panose="02020603050405020304" pitchFamily="18" charset="0"/>
                <a:ea typeface="Times New Roman" panose="02020603050405020304" pitchFamily="18" charset="0"/>
              </a:rPr>
              <a:t>		Co</a:t>
            </a:r>
            <a:r>
              <a:rPr lang="en-US" sz="1800" dirty="0">
                <a:solidFill>
                  <a:srgbClr val="050505"/>
                </a:solidFill>
                <a:latin typeface="Times New Roman" panose="02020603050405020304" pitchFamily="18" charset="0"/>
                <a:ea typeface="Times New Roman" panose="02020603050405020304" pitchFamily="18" charset="0"/>
              </a:rPr>
              <a:t>l</a:t>
            </a:r>
            <a:r>
              <a:rPr lang="en-US" sz="1800" dirty="0">
                <a:solidFill>
                  <a:srgbClr val="050505"/>
                </a:solidFill>
                <a:effectLst/>
                <a:latin typeface="Times New Roman" panose="02020603050405020304" pitchFamily="18" charset="0"/>
                <a:ea typeface="Times New Roman" panose="02020603050405020304" pitchFamily="18" charset="0"/>
              </a:rPr>
              <a:t> 3:8;  Prov  24:2;  James</a:t>
            </a:r>
            <a:r>
              <a:rPr lang="en-US" sz="1800" spc="-10" dirty="0">
                <a:solidFill>
                  <a:srgbClr val="050505"/>
                </a:solidFill>
                <a:effectLst/>
                <a:latin typeface="Times New Roman" panose="02020603050405020304" pitchFamily="18" charset="0"/>
                <a:ea typeface="Times New Roman" panose="02020603050405020304" pitchFamily="18" charset="0"/>
              </a:rPr>
              <a:t> </a:t>
            </a:r>
            <a:r>
              <a:rPr lang="en-US" sz="1800" spc="10" dirty="0">
                <a:solidFill>
                  <a:srgbClr val="050505"/>
                </a:solidFill>
                <a:effectLst/>
                <a:latin typeface="Times New Roman" panose="02020603050405020304" pitchFamily="18" charset="0"/>
                <a:ea typeface="Times New Roman" panose="02020603050405020304" pitchFamily="18" charset="0"/>
              </a:rPr>
              <a:t>5:12.</a:t>
            </a:r>
            <a:endParaRPr lang="en-US" sz="1800" dirty="0">
              <a:effectLst/>
              <a:latin typeface="Times New Roman" panose="02020603050405020304" pitchFamily="18" charset="0"/>
              <a:ea typeface="Times New Roman" panose="02020603050405020304" pitchFamily="18" charset="0"/>
            </a:endParaRPr>
          </a:p>
        </p:txBody>
      </p:sp>
      <p:sp>
        <p:nvSpPr>
          <p:cNvPr id="8" name="Rectangle: Rounded Corners 7">
            <a:extLst>
              <a:ext uri="{FF2B5EF4-FFF2-40B4-BE49-F238E27FC236}">
                <a16:creationId xmlns:a16="http://schemas.microsoft.com/office/drawing/2014/main" id="{E5FA2216-F69F-5344-9CAE-D28EC903C0E8}"/>
              </a:ext>
            </a:extLst>
          </p:cNvPr>
          <p:cNvSpPr/>
          <p:nvPr/>
        </p:nvSpPr>
        <p:spPr>
          <a:xfrm>
            <a:off x="7995138" y="133716"/>
            <a:ext cx="4077678" cy="6590568"/>
          </a:xfrm>
          <a:prstGeom prst="roundRect">
            <a:avLst/>
          </a:prstGeom>
          <a:solidFill>
            <a:srgbClr val="99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BD4463C3-F6F5-C985-4CF0-D78415D7F261}"/>
              </a:ext>
            </a:extLst>
          </p:cNvPr>
          <p:cNvSpPr>
            <a:spLocks noChangeArrowheads="1"/>
          </p:cNvSpPr>
          <p:nvPr/>
        </p:nvSpPr>
        <p:spPr bwMode="auto">
          <a:xfrm>
            <a:off x="8159291" y="126301"/>
            <a:ext cx="3749371" cy="62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1pPr>
            <a:lvl2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2pPr>
            <a:lvl3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3pPr>
            <a:lvl4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4pPr>
            <a:lvl5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5pPr>
            <a:lvl6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6pPr>
            <a:lvl7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7pPr>
            <a:lvl8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8pPr>
            <a:lvl9pPr eaLnBrk="0" fontAlgn="base" hangingPunct="0">
              <a:spcBef>
                <a:spcPct val="0"/>
              </a:spcBef>
              <a:spcAft>
                <a:spcPct val="0"/>
              </a:spcAft>
              <a:tabLst>
                <a:tab pos="692150" algn="l"/>
                <a:tab pos="18478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20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Wise Man Speaks in a  Worthy Manner</a:t>
            </a: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lang="en-US" altLang="en-US" sz="1200" dirty="0">
              <a:solidFill>
                <a:schemeClr val="bg1"/>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10:11 -"The  mouth  of the righteous is a fountain  of  life."</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10:19 -"He  that refrains  his lips does  wisely."</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10:32 -"The lips of the righteous know what is acceptable."</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15:1 -"A soft answer turns away wrath."</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15:4  -"A gentle tongue is a tree of life . "</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15:7  -"The lips of the wise disperse knowledge   ."</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29:6 - "The righteous doth sing and rejoice."</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31:26  - "the law  of  kindness  is on  her tongue."</a:t>
            </a:r>
            <a:endParaRPr kumimoji="0" lang="en-US" altLang="en-US" sz="14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692150" algn="l"/>
                <a:tab pos="1847850" algn="l"/>
              </a:tabLst>
            </a:pPr>
            <a:endPar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692150" algn="l"/>
                <a:tab pos="1847850" algn="l"/>
              </a:tabLst>
            </a:pPr>
            <a:r>
              <a:rPr kumimoji="0" lang="en-US" altLang="en-US" sz="14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Proverbs 18:4 -"The wellspring of wisdom  -"</a:t>
            </a:r>
            <a:endParaRPr kumimoji="0" lang="en-US" altLang="en-US" sz="14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23378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2" presetClass="entr" presetSubtype="4" fill="hold" nodeType="withEffect">
                                  <p:stCondLst>
                                    <p:cond delay="0"/>
                                  </p:stCondLst>
                                  <p:childTnLst>
                                    <p:set>
                                      <p:cBhvr>
                                        <p:cTn id="19" dur="1" fill="hold">
                                          <p:stCondLst>
                                            <p:cond delay="0"/>
                                          </p:stCondLst>
                                        </p:cTn>
                                        <p:tgtEl>
                                          <p:spTgt spid="18">
                                            <p:txEl>
                                              <p:pRg st="2" end="2"/>
                                            </p:txEl>
                                          </p:spTgt>
                                        </p:tgtEl>
                                        <p:attrNameLst>
                                          <p:attrName>style.visibility</p:attrName>
                                        </p:attrNameLst>
                                      </p:cBhvr>
                                      <p:to>
                                        <p:strVal val="visible"/>
                                      </p:to>
                                    </p:set>
                                    <p:anim calcmode="lin" valueType="num">
                                      <p:cBhvr additive="base">
                                        <p:cTn id="2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8">
                                            <p:txEl>
                                              <p:pRg st="4" end="4"/>
                                            </p:txEl>
                                          </p:spTgt>
                                        </p:tgtEl>
                                        <p:attrNameLst>
                                          <p:attrName>style.visibility</p:attrName>
                                        </p:attrNameLst>
                                      </p:cBhvr>
                                      <p:to>
                                        <p:strVal val="visible"/>
                                      </p:to>
                                    </p:set>
                                    <p:anim calcmode="lin" valueType="num">
                                      <p:cBhvr additive="base">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4" end="4"/>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
                                            <p:txEl>
                                              <p:pRg st="6" end="6"/>
                                            </p:txEl>
                                          </p:spTgt>
                                        </p:tgtEl>
                                        <p:attrNameLst>
                                          <p:attrName>style.visibility</p:attrName>
                                        </p:attrNameLst>
                                      </p:cBhvr>
                                      <p:to>
                                        <p:strVal val="visible"/>
                                      </p:to>
                                    </p:set>
                                    <p:anim calcmode="lin" valueType="num">
                                      <p:cBhvr additive="base">
                                        <p:cTn id="28"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6" end="6"/>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8">
                                            <p:txEl>
                                              <p:pRg st="8" end="8"/>
                                            </p:txEl>
                                          </p:spTgt>
                                        </p:tgtEl>
                                        <p:attrNameLst>
                                          <p:attrName>style.visibility</p:attrName>
                                        </p:attrNameLst>
                                      </p:cBhvr>
                                      <p:to>
                                        <p:strVal val="visible"/>
                                      </p:to>
                                    </p:set>
                                    <p:anim calcmode="lin" valueType="num">
                                      <p:cBhvr additive="base">
                                        <p:cTn id="32" dur="500" fill="hold"/>
                                        <p:tgtEl>
                                          <p:spTgt spid="18">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8">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8">
                                            <p:txEl>
                                              <p:pRg st="10" end="10"/>
                                            </p:txEl>
                                          </p:spTgt>
                                        </p:tgtEl>
                                        <p:attrNameLst>
                                          <p:attrName>style.visibility</p:attrName>
                                        </p:attrNameLst>
                                      </p:cBhvr>
                                      <p:to>
                                        <p:strVal val="visible"/>
                                      </p:to>
                                    </p:set>
                                    <p:anim calcmode="lin" valueType="num">
                                      <p:cBhvr additive="base">
                                        <p:cTn id="36" dur="500" fill="hold"/>
                                        <p:tgtEl>
                                          <p:spTgt spid="18">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
                                            <p:txEl>
                                              <p:pRg st="10" end="1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8">
                                            <p:txEl>
                                              <p:pRg st="12" end="12"/>
                                            </p:txEl>
                                          </p:spTgt>
                                        </p:tgtEl>
                                        <p:attrNameLst>
                                          <p:attrName>style.visibility</p:attrName>
                                        </p:attrNameLst>
                                      </p:cBhvr>
                                      <p:to>
                                        <p:strVal val="visible"/>
                                      </p:to>
                                    </p:set>
                                    <p:anim calcmode="lin" valueType="num">
                                      <p:cBhvr additive="base">
                                        <p:cTn id="40" dur="500" fill="hold"/>
                                        <p:tgtEl>
                                          <p:spTgt spid="18">
                                            <p:txEl>
                                              <p:pRg st="12" end="1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8">
                                            <p:txEl>
                                              <p:pRg st="12" end="12"/>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8">
                                            <p:txEl>
                                              <p:pRg st="14" end="14"/>
                                            </p:txEl>
                                          </p:spTgt>
                                        </p:tgtEl>
                                        <p:attrNameLst>
                                          <p:attrName>style.visibility</p:attrName>
                                        </p:attrNameLst>
                                      </p:cBhvr>
                                      <p:to>
                                        <p:strVal val="visible"/>
                                      </p:to>
                                    </p:set>
                                    <p:anim calcmode="lin" valueType="num">
                                      <p:cBhvr additive="base">
                                        <p:cTn id="44" dur="500" fill="hold"/>
                                        <p:tgtEl>
                                          <p:spTgt spid="18">
                                            <p:txEl>
                                              <p:pRg st="14" end="1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8">
                                            <p:txEl>
                                              <p:pRg st="14" end="14"/>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8">
                                            <p:txEl>
                                              <p:pRg st="16" end="16"/>
                                            </p:txEl>
                                          </p:spTgt>
                                        </p:tgtEl>
                                        <p:attrNameLst>
                                          <p:attrName>style.visibility</p:attrName>
                                        </p:attrNameLst>
                                      </p:cBhvr>
                                      <p:to>
                                        <p:strVal val="visible"/>
                                      </p:to>
                                    </p:set>
                                    <p:anim calcmode="lin" valueType="num">
                                      <p:cBhvr additive="base">
                                        <p:cTn id="48" dur="500" fill="hold"/>
                                        <p:tgtEl>
                                          <p:spTgt spid="18">
                                            <p:txEl>
                                              <p:pRg st="16" end="1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8">
                                            <p:txEl>
                                              <p:pRg st="16" end="16"/>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18">
                                            <p:txEl>
                                              <p:pRg st="18" end="18"/>
                                            </p:txEl>
                                          </p:spTgt>
                                        </p:tgtEl>
                                        <p:attrNameLst>
                                          <p:attrName>style.visibility</p:attrName>
                                        </p:attrNameLst>
                                      </p:cBhvr>
                                      <p:to>
                                        <p:strVal val="visible"/>
                                      </p:to>
                                    </p:set>
                                    <p:anim calcmode="lin" valueType="num">
                                      <p:cBhvr additive="base">
                                        <p:cTn id="52" dur="500" fill="hold"/>
                                        <p:tgtEl>
                                          <p:spTgt spid="18">
                                            <p:txEl>
                                              <p:pRg st="18" end="1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8">
                                            <p:txEl>
                                              <p:pRg st="18" end="18"/>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18">
                                            <p:txEl>
                                              <p:pRg st="0" end="0"/>
                                            </p:txEl>
                                          </p:spTgt>
                                        </p:tgtEl>
                                        <p:attrNameLst>
                                          <p:attrName>style.visibility</p:attrName>
                                        </p:attrNameLst>
                                      </p:cBhvr>
                                      <p:to>
                                        <p:strVal val="visible"/>
                                      </p:to>
                                    </p:set>
                                    <p:anim calcmode="lin" valueType="num">
                                      <p:cBhvr additive="base">
                                        <p:cTn id="5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1158241" y="548640"/>
            <a:ext cx="10018644" cy="1326943"/>
          </a:xfrm>
        </p:spPr>
        <p:txBody>
          <a:bodyPr>
            <a:normAutofit/>
          </a:bodyPr>
          <a:lstStyle/>
          <a:p>
            <a:pPr algn="ctr"/>
            <a:r>
              <a:rPr lang="en-US" altLang="en-US" b="1" dirty="0">
                <a:solidFill>
                  <a:srgbClr val="694117"/>
                </a:solidFill>
              </a:rPr>
              <a:t>Chain of Thought In This Section…</a:t>
            </a:r>
          </a:p>
        </p:txBody>
      </p:sp>
      <p:sp>
        <p:nvSpPr>
          <p:cNvPr id="2" name="Rounded Rectangle 1">
            <a:extLst>
              <a:ext uri="{FF2B5EF4-FFF2-40B4-BE49-F238E27FC236}">
                <a16:creationId xmlns:a16="http://schemas.microsoft.com/office/drawing/2014/main" id="{B608E521-9C3D-DD66-BC56-1724730077B3}"/>
              </a:ext>
            </a:extLst>
          </p:cNvPr>
          <p:cNvSpPr/>
          <p:nvPr/>
        </p:nvSpPr>
        <p:spPr>
          <a:xfrm>
            <a:off x="4324746" y="334128"/>
            <a:ext cx="3542508" cy="484846"/>
          </a:xfrm>
          <a:prstGeom prst="roundRect">
            <a:avLst>
              <a:gd name="adj" fmla="val 50000"/>
            </a:avLst>
          </a:prstGeom>
          <a:solidFill>
            <a:srgbClr val="6941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en-US" sz="2400" dirty="0"/>
              <a:t>James 1:1-12</a:t>
            </a:r>
          </a:p>
        </p:txBody>
      </p:sp>
      <p:graphicFrame>
        <p:nvGraphicFramePr>
          <p:cNvPr id="6" name="Content Placeholder 5">
            <a:extLst>
              <a:ext uri="{FF2B5EF4-FFF2-40B4-BE49-F238E27FC236}">
                <a16:creationId xmlns:a16="http://schemas.microsoft.com/office/drawing/2014/main" id="{EB7ADCE6-90E5-2F38-EC57-A017BEB96117}"/>
              </a:ext>
            </a:extLst>
          </p:cNvPr>
          <p:cNvGraphicFramePr>
            <a:graphicFrameLocks noGrp="1"/>
          </p:cNvGraphicFramePr>
          <p:nvPr>
            <p:ph idx="1"/>
            <p:extLst>
              <p:ext uri="{D42A27DB-BD31-4B8C-83A1-F6EECF244321}">
                <p14:modId xmlns:p14="http://schemas.microsoft.com/office/powerpoint/2010/main" val="477658351"/>
              </p:ext>
            </p:extLst>
          </p:nvPr>
        </p:nvGraphicFramePr>
        <p:xfrm>
          <a:off x="1363980" y="1824991"/>
          <a:ext cx="9464040" cy="1604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5">
            <a:extLst>
              <a:ext uri="{FF2B5EF4-FFF2-40B4-BE49-F238E27FC236}">
                <a16:creationId xmlns:a16="http://schemas.microsoft.com/office/drawing/2014/main" id="{2A39B534-941A-1DE7-08E3-C6AD350DC87C}"/>
              </a:ext>
            </a:extLst>
          </p:cNvPr>
          <p:cNvGraphicFramePr>
            <a:graphicFrameLocks/>
          </p:cNvGraphicFramePr>
          <p:nvPr>
            <p:extLst>
              <p:ext uri="{D42A27DB-BD31-4B8C-83A1-F6EECF244321}">
                <p14:modId xmlns:p14="http://schemas.microsoft.com/office/powerpoint/2010/main" val="2553973100"/>
              </p:ext>
            </p:extLst>
          </p:nvPr>
        </p:nvGraphicFramePr>
        <p:xfrm>
          <a:off x="1363980" y="3055621"/>
          <a:ext cx="9464040" cy="160401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Up Ribbon 7">
            <a:extLst>
              <a:ext uri="{FF2B5EF4-FFF2-40B4-BE49-F238E27FC236}">
                <a16:creationId xmlns:a16="http://schemas.microsoft.com/office/drawing/2014/main" id="{48B1CA73-F039-00F5-5F84-6F1E9F2A3A23}"/>
              </a:ext>
            </a:extLst>
          </p:cNvPr>
          <p:cNvSpPr/>
          <p:nvPr/>
        </p:nvSpPr>
        <p:spPr>
          <a:xfrm>
            <a:off x="3497515" y="4791155"/>
            <a:ext cx="5340096" cy="1048512"/>
          </a:xfrm>
          <a:prstGeom prst="ribbon2">
            <a:avLst>
              <a:gd name="adj1" fmla="val 16667"/>
              <a:gd name="adj2" fmla="val 6552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60" dirty="0"/>
              <a:t>Crown of Life</a:t>
            </a:r>
          </a:p>
        </p:txBody>
      </p:sp>
    </p:spTree>
    <p:extLst>
      <p:ext uri="{BB962C8B-B14F-4D97-AF65-F5344CB8AC3E}">
        <p14:creationId xmlns:p14="http://schemas.microsoft.com/office/powerpoint/2010/main" val="3233678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James 1:13-18</a:t>
            </a:r>
          </a:p>
        </p:txBody>
      </p:sp>
      <p:sp>
        <p:nvSpPr>
          <p:cNvPr id="4403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a:solidFill>
                  <a:srgbClr val="FF0000"/>
                </a:solidFill>
                <a:latin typeface="Times New Roman" charset="0"/>
              </a:defRPr>
            </a:lvl1pPr>
            <a:lvl2pPr marL="742920" indent="-285738">
              <a:spcBef>
                <a:spcPct val="20000"/>
              </a:spcBef>
              <a:buChar char="–"/>
              <a:defRPr sz="2400" i="1">
                <a:solidFill>
                  <a:schemeClr val="tx1"/>
                </a:solidFill>
                <a:latin typeface="Times New Roman" charset="0"/>
              </a:defRPr>
            </a:lvl2pPr>
            <a:lvl3pPr marL="1142954" indent="-228590">
              <a:spcBef>
                <a:spcPct val="20000"/>
              </a:spcBef>
              <a:buChar char="•"/>
              <a:defRPr sz="2000">
                <a:solidFill>
                  <a:schemeClr val="tx1"/>
                </a:solidFill>
                <a:latin typeface="Times New Roman" charset="0"/>
              </a:defRPr>
            </a:lvl3pPr>
            <a:lvl4pPr marL="1600136" indent="-228590">
              <a:spcBef>
                <a:spcPct val="20000"/>
              </a:spcBef>
              <a:buChar char="–"/>
              <a:defRPr sz="2000">
                <a:solidFill>
                  <a:schemeClr val="tx1"/>
                </a:solidFill>
                <a:latin typeface="Times New Roman" charset="0"/>
              </a:defRPr>
            </a:lvl4pPr>
            <a:lvl5pPr marL="2057317" indent="-228590">
              <a:spcBef>
                <a:spcPct val="20000"/>
              </a:spcBef>
              <a:buChar char="»"/>
              <a:defRPr sz="2000">
                <a:solidFill>
                  <a:schemeClr val="tx1"/>
                </a:solidFill>
                <a:latin typeface="Times New Roman" charset="0"/>
              </a:defRPr>
            </a:lvl5pPr>
            <a:lvl6pPr marL="2514499" indent="-228590" eaLnBrk="0" fontAlgn="base" hangingPunct="0">
              <a:spcBef>
                <a:spcPct val="20000"/>
              </a:spcBef>
              <a:spcAft>
                <a:spcPct val="0"/>
              </a:spcAft>
              <a:buChar char="»"/>
              <a:defRPr sz="2000">
                <a:solidFill>
                  <a:schemeClr val="tx1"/>
                </a:solidFill>
                <a:latin typeface="Times New Roman" charset="0"/>
              </a:defRPr>
            </a:lvl6pPr>
            <a:lvl7pPr marL="2971681" indent="-228590" eaLnBrk="0" fontAlgn="base" hangingPunct="0">
              <a:spcBef>
                <a:spcPct val="20000"/>
              </a:spcBef>
              <a:spcAft>
                <a:spcPct val="0"/>
              </a:spcAft>
              <a:buChar char="»"/>
              <a:defRPr sz="2000">
                <a:solidFill>
                  <a:schemeClr val="tx1"/>
                </a:solidFill>
                <a:latin typeface="Times New Roman" charset="0"/>
              </a:defRPr>
            </a:lvl7pPr>
            <a:lvl8pPr marL="3428863" indent="-228590" eaLnBrk="0" fontAlgn="base" hangingPunct="0">
              <a:spcBef>
                <a:spcPct val="20000"/>
              </a:spcBef>
              <a:spcAft>
                <a:spcPct val="0"/>
              </a:spcAft>
              <a:buChar char="»"/>
              <a:defRPr sz="2000">
                <a:solidFill>
                  <a:schemeClr val="tx1"/>
                </a:solidFill>
                <a:latin typeface="Times New Roman" charset="0"/>
              </a:defRPr>
            </a:lvl8pPr>
            <a:lvl9pPr marL="3886044" indent="-22859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fld id="{6C327A16-6FA1-4247-B357-EAA2901F22E2}" type="slidenum">
              <a:rPr lang="en-US" altLang="en-US" sz="1400" b="0">
                <a:solidFill>
                  <a:schemeClr val="tx1"/>
                </a:solidFill>
              </a:rPr>
              <a:pPr>
                <a:spcBef>
                  <a:spcPct val="0"/>
                </a:spcBef>
                <a:buFontTx/>
                <a:buNone/>
              </a:pPr>
              <a:t>8</a:t>
            </a:fld>
            <a:endParaRPr lang="en-US" altLang="en-US" sz="1400" b="0">
              <a:solidFill>
                <a:schemeClr val="tx1"/>
              </a:solidFill>
            </a:endParaRPr>
          </a:p>
        </p:txBody>
      </p:sp>
      <p:sp>
        <p:nvSpPr>
          <p:cNvPr id="44035" name="Rectangle 2"/>
          <p:cNvSpPr>
            <a:spLocks noGrp="1" noChangeArrowheads="1"/>
          </p:cNvSpPr>
          <p:nvPr>
            <p:ph type="title"/>
          </p:nvPr>
        </p:nvSpPr>
        <p:spPr>
          <a:xfrm>
            <a:off x="257908" y="68580"/>
            <a:ext cx="10501532" cy="1143000"/>
          </a:xfrm>
        </p:spPr>
        <p:txBody>
          <a:bodyPr>
            <a:normAutofit fontScale="90000"/>
          </a:bodyPr>
          <a:lstStyle/>
          <a:p>
            <a:pPr algn="r"/>
            <a:r>
              <a:rPr lang="en-US" altLang="en-US" b="1" dirty="0">
                <a:solidFill>
                  <a:srgbClr val="663300"/>
                </a:solidFill>
              </a:rPr>
              <a:t>Chain of Thought</a:t>
            </a:r>
            <a:br>
              <a:rPr lang="en-US" altLang="en-US" b="1" dirty="0">
                <a:solidFill>
                  <a:srgbClr val="663300"/>
                </a:solidFill>
              </a:rPr>
            </a:br>
            <a:r>
              <a:rPr lang="en-US" altLang="en-US" b="1" dirty="0">
                <a:solidFill>
                  <a:srgbClr val="663300"/>
                </a:solidFill>
              </a:rPr>
              <a:t>Steps In Temptation (15-16)</a:t>
            </a:r>
          </a:p>
        </p:txBody>
      </p:sp>
      <p:sp>
        <p:nvSpPr>
          <p:cNvPr id="6147" name="Rectangle 3"/>
          <p:cNvSpPr>
            <a:spLocks noGrp="1" noChangeArrowheads="1"/>
          </p:cNvSpPr>
          <p:nvPr>
            <p:ph type="body" idx="1"/>
          </p:nvPr>
        </p:nvSpPr>
        <p:spPr>
          <a:xfrm>
            <a:off x="156308" y="4640862"/>
            <a:ext cx="12035692" cy="666467"/>
          </a:xfrm>
        </p:spPr>
        <p:txBody>
          <a:bodyPr/>
          <a:lstStyle/>
          <a:p>
            <a:pPr>
              <a:buFontTx/>
              <a:buNone/>
            </a:pPr>
            <a:r>
              <a:rPr lang="en-US" altLang="en-US" sz="3600" b="1" dirty="0">
                <a:solidFill>
                  <a:srgbClr val="663300"/>
                </a:solidFill>
              </a:rPr>
              <a:t>THIS CHAIN MUST BE BROKEN</a:t>
            </a:r>
            <a:endParaRPr lang="en-US" altLang="en-US" b="1" dirty="0">
              <a:solidFill>
                <a:srgbClr val="663300"/>
              </a:solidFill>
            </a:endParaRPr>
          </a:p>
        </p:txBody>
      </p:sp>
      <p:sp>
        <p:nvSpPr>
          <p:cNvPr id="2" name="TextBox 1"/>
          <p:cNvSpPr txBox="1"/>
          <p:nvPr/>
        </p:nvSpPr>
        <p:spPr>
          <a:xfrm>
            <a:off x="883920" y="5486805"/>
            <a:ext cx="10332720" cy="1200329"/>
          </a:xfrm>
          <a:prstGeom prst="rect">
            <a:avLst/>
          </a:prstGeom>
          <a:solidFill>
            <a:srgbClr val="FFFF99"/>
          </a:solidFill>
          <a:ln w="28575">
            <a:solidFill>
              <a:schemeClr val="tx1"/>
            </a:solidFill>
          </a:ln>
        </p:spPr>
        <p:txBody>
          <a:bodyPr wrap="square" rtlCol="0">
            <a:spAutoFit/>
          </a:bodyPr>
          <a:lstStyle/>
          <a:p>
            <a:pPr algn="ctr"/>
            <a:r>
              <a:rPr lang="en-US" sz="2400" dirty="0">
                <a:solidFill>
                  <a:srgbClr val="663300"/>
                </a:solidFill>
              </a:rPr>
              <a:t>James 1:15-16 Then desire when it has conceived gives birth to sin, and sin when it is fully grown brings forth death.</a:t>
            </a:r>
          </a:p>
          <a:p>
            <a:pPr algn="ctr"/>
            <a:r>
              <a:rPr lang="en-US" sz="2400" dirty="0">
                <a:solidFill>
                  <a:srgbClr val="663300"/>
                </a:solidFill>
              </a:rPr>
              <a:t>[16] Do not be deceived, my beloved brothers.</a:t>
            </a:r>
          </a:p>
        </p:txBody>
      </p:sp>
      <p:grpSp>
        <p:nvGrpSpPr>
          <p:cNvPr id="9" name="Group 8">
            <a:extLst>
              <a:ext uri="{FF2B5EF4-FFF2-40B4-BE49-F238E27FC236}">
                <a16:creationId xmlns:a16="http://schemas.microsoft.com/office/drawing/2014/main" id="{64BB2FAF-826D-0AB3-9F4C-253B75C05EBE}"/>
              </a:ext>
            </a:extLst>
          </p:cNvPr>
          <p:cNvGrpSpPr/>
          <p:nvPr/>
        </p:nvGrpSpPr>
        <p:grpSpPr>
          <a:xfrm>
            <a:off x="314724" y="1629720"/>
            <a:ext cx="2555475" cy="1022190"/>
            <a:chOff x="4390" y="290909"/>
            <a:chExt cx="2555475" cy="1022190"/>
          </a:xfrm>
        </p:grpSpPr>
        <p:sp>
          <p:nvSpPr>
            <p:cNvPr id="10" name="Arrow: Chevron 9">
              <a:extLst>
                <a:ext uri="{FF2B5EF4-FFF2-40B4-BE49-F238E27FC236}">
                  <a16:creationId xmlns:a16="http://schemas.microsoft.com/office/drawing/2014/main" id="{F96BCA51-49FA-DFC9-060C-5C5D3E5DC9F5}"/>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B5B32D41-8733-3CFC-C8FA-DADB313D0040}"/>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Desire (Lust)</a:t>
              </a:r>
            </a:p>
          </p:txBody>
        </p:sp>
      </p:grpSp>
      <p:grpSp>
        <p:nvGrpSpPr>
          <p:cNvPr id="12" name="Group 11">
            <a:extLst>
              <a:ext uri="{FF2B5EF4-FFF2-40B4-BE49-F238E27FC236}">
                <a16:creationId xmlns:a16="http://schemas.microsoft.com/office/drawing/2014/main" id="{B016E26C-1F56-E196-DB04-98A1A209895D}"/>
              </a:ext>
            </a:extLst>
          </p:cNvPr>
          <p:cNvGrpSpPr/>
          <p:nvPr/>
        </p:nvGrpSpPr>
        <p:grpSpPr>
          <a:xfrm>
            <a:off x="3741770" y="1650780"/>
            <a:ext cx="2555475" cy="1022190"/>
            <a:chOff x="4390" y="290909"/>
            <a:chExt cx="2555475" cy="1022190"/>
          </a:xfrm>
        </p:grpSpPr>
        <p:sp>
          <p:nvSpPr>
            <p:cNvPr id="13" name="Arrow: Chevron 12">
              <a:extLst>
                <a:ext uri="{FF2B5EF4-FFF2-40B4-BE49-F238E27FC236}">
                  <a16:creationId xmlns:a16="http://schemas.microsoft.com/office/drawing/2014/main" id="{C1005961-168A-FCDB-9466-32DCF81181D9}"/>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14" name="Arrow: Chevron 4">
              <a:extLst>
                <a:ext uri="{FF2B5EF4-FFF2-40B4-BE49-F238E27FC236}">
                  <a16:creationId xmlns:a16="http://schemas.microsoft.com/office/drawing/2014/main" id="{5AE010CB-8F2E-5121-46C9-1EA3AFE4B223}"/>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Enticed</a:t>
              </a:r>
            </a:p>
          </p:txBody>
        </p:sp>
      </p:grpSp>
      <p:grpSp>
        <p:nvGrpSpPr>
          <p:cNvPr id="15" name="Group 14">
            <a:extLst>
              <a:ext uri="{FF2B5EF4-FFF2-40B4-BE49-F238E27FC236}">
                <a16:creationId xmlns:a16="http://schemas.microsoft.com/office/drawing/2014/main" id="{C55B6177-9A93-0FA0-58F9-0A3D3A62722A}"/>
              </a:ext>
            </a:extLst>
          </p:cNvPr>
          <p:cNvGrpSpPr/>
          <p:nvPr/>
        </p:nvGrpSpPr>
        <p:grpSpPr>
          <a:xfrm>
            <a:off x="7430632" y="1650780"/>
            <a:ext cx="2555475" cy="1022190"/>
            <a:chOff x="4390" y="290909"/>
            <a:chExt cx="2555475" cy="1022190"/>
          </a:xfrm>
        </p:grpSpPr>
        <p:sp>
          <p:nvSpPr>
            <p:cNvPr id="16" name="Arrow: Chevron 15">
              <a:extLst>
                <a:ext uri="{FF2B5EF4-FFF2-40B4-BE49-F238E27FC236}">
                  <a16:creationId xmlns:a16="http://schemas.microsoft.com/office/drawing/2014/main" id="{1C9DF202-289F-6A52-1A73-1B4A959157C8}"/>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17" name="Arrow: Chevron 4">
              <a:extLst>
                <a:ext uri="{FF2B5EF4-FFF2-40B4-BE49-F238E27FC236}">
                  <a16:creationId xmlns:a16="http://schemas.microsoft.com/office/drawing/2014/main" id="{5B16A067-348A-8761-0DCF-9809641C733B}"/>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Sin Conceived</a:t>
              </a:r>
            </a:p>
          </p:txBody>
        </p:sp>
      </p:grpSp>
      <p:grpSp>
        <p:nvGrpSpPr>
          <p:cNvPr id="18" name="Group 17">
            <a:extLst>
              <a:ext uri="{FF2B5EF4-FFF2-40B4-BE49-F238E27FC236}">
                <a16:creationId xmlns:a16="http://schemas.microsoft.com/office/drawing/2014/main" id="{836D23CC-AD7C-3332-C139-54E02981114C}"/>
              </a:ext>
            </a:extLst>
          </p:cNvPr>
          <p:cNvGrpSpPr/>
          <p:nvPr/>
        </p:nvGrpSpPr>
        <p:grpSpPr>
          <a:xfrm>
            <a:off x="1953846" y="3051748"/>
            <a:ext cx="2555475" cy="1022190"/>
            <a:chOff x="4390" y="290909"/>
            <a:chExt cx="2555475" cy="1022190"/>
          </a:xfrm>
        </p:grpSpPr>
        <p:sp>
          <p:nvSpPr>
            <p:cNvPr id="19" name="Arrow: Chevron 18">
              <a:extLst>
                <a:ext uri="{FF2B5EF4-FFF2-40B4-BE49-F238E27FC236}">
                  <a16:creationId xmlns:a16="http://schemas.microsoft.com/office/drawing/2014/main" id="{0503F4CA-6952-A4C2-1F9D-AFF4B7EDEA05}"/>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20" name="Arrow: Chevron 4">
              <a:extLst>
                <a:ext uri="{FF2B5EF4-FFF2-40B4-BE49-F238E27FC236}">
                  <a16:creationId xmlns:a16="http://schemas.microsoft.com/office/drawing/2014/main" id="{52B1EC4A-D124-9930-2C71-51BB67E860FD}"/>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Full Grown </a:t>
              </a:r>
              <a:r>
                <a:rPr lang="en-US" sz="2000" kern="1200" dirty="0"/>
                <a:t>(Gives Birth)</a:t>
              </a:r>
            </a:p>
          </p:txBody>
        </p:sp>
      </p:grpSp>
      <p:sp>
        <p:nvSpPr>
          <p:cNvPr id="24" name="Frame 23">
            <a:extLst>
              <a:ext uri="{FF2B5EF4-FFF2-40B4-BE49-F238E27FC236}">
                <a16:creationId xmlns:a16="http://schemas.microsoft.com/office/drawing/2014/main" id="{35FBE704-925B-9804-405A-F48F0F28200D}"/>
              </a:ext>
            </a:extLst>
          </p:cNvPr>
          <p:cNvSpPr/>
          <p:nvPr/>
        </p:nvSpPr>
        <p:spPr>
          <a:xfrm>
            <a:off x="5697415" y="2925200"/>
            <a:ext cx="2353994" cy="1463431"/>
          </a:xfrm>
          <a:prstGeom prst="frame">
            <a:avLst/>
          </a:prstGeom>
          <a:solidFill>
            <a:srgbClr val="6633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Death (Separation)</a:t>
            </a:r>
          </a:p>
        </p:txBody>
      </p:sp>
    </p:spTree>
    <p:extLst>
      <p:ext uri="{BB962C8B-B14F-4D97-AF65-F5344CB8AC3E}">
        <p14:creationId xmlns:p14="http://schemas.microsoft.com/office/powerpoint/2010/main" val="1357759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0" u="none">
                <a:solidFill>
                  <a:schemeClr val="tx1"/>
                </a:solidFill>
                <a:latin typeface="Times New Roman" charset="0"/>
              </a:rPr>
              <a:t>James 3:1-12</a:t>
            </a:r>
          </a:p>
        </p:txBody>
      </p:sp>
      <p:sp>
        <p:nvSpPr>
          <p:cNvPr id="409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b="1" u="sng">
                <a:solidFill>
                  <a:schemeClr val="accent2"/>
                </a:solidFill>
                <a:latin typeface="Arial" charset="0"/>
              </a:defRPr>
            </a:lvl1pPr>
            <a:lvl2pPr marL="742920" indent="-285738">
              <a:spcBef>
                <a:spcPct val="20000"/>
              </a:spcBef>
              <a:buChar char="–"/>
              <a:defRPr sz="2400">
                <a:solidFill>
                  <a:schemeClr val="tx1"/>
                </a:solidFill>
                <a:latin typeface="Arial" charset="0"/>
              </a:defRPr>
            </a:lvl2pPr>
            <a:lvl3pPr marL="1142954" indent="-228590">
              <a:spcBef>
                <a:spcPct val="20000"/>
              </a:spcBef>
              <a:buChar char="•"/>
              <a:defRPr sz="2000">
                <a:solidFill>
                  <a:schemeClr val="tx1"/>
                </a:solidFill>
                <a:latin typeface="Arial" charset="0"/>
              </a:defRPr>
            </a:lvl3pPr>
            <a:lvl4pPr marL="1600136" indent="-228590">
              <a:spcBef>
                <a:spcPct val="20000"/>
              </a:spcBef>
              <a:buChar char="–"/>
              <a:defRPr sz="2000">
                <a:solidFill>
                  <a:schemeClr val="tx1"/>
                </a:solidFill>
                <a:latin typeface="Arial" charset="0"/>
              </a:defRPr>
            </a:lvl4pPr>
            <a:lvl5pPr marL="2057317" indent="-228590">
              <a:spcBef>
                <a:spcPct val="20000"/>
              </a:spcBef>
              <a:buChar char="»"/>
              <a:defRPr sz="2000">
                <a:solidFill>
                  <a:schemeClr val="tx1"/>
                </a:solidFill>
                <a:latin typeface="Arial" charset="0"/>
              </a:defRPr>
            </a:lvl5pPr>
            <a:lvl6pPr marL="2514499" indent="-228590" eaLnBrk="0" fontAlgn="base" hangingPunct="0">
              <a:spcBef>
                <a:spcPct val="20000"/>
              </a:spcBef>
              <a:spcAft>
                <a:spcPct val="0"/>
              </a:spcAft>
              <a:buChar char="»"/>
              <a:defRPr sz="2000">
                <a:solidFill>
                  <a:schemeClr val="tx1"/>
                </a:solidFill>
                <a:latin typeface="Arial" charset="0"/>
              </a:defRPr>
            </a:lvl6pPr>
            <a:lvl7pPr marL="2971681" indent="-228590" eaLnBrk="0" fontAlgn="base" hangingPunct="0">
              <a:spcBef>
                <a:spcPct val="20000"/>
              </a:spcBef>
              <a:spcAft>
                <a:spcPct val="0"/>
              </a:spcAft>
              <a:buChar char="»"/>
              <a:defRPr sz="2000">
                <a:solidFill>
                  <a:schemeClr val="tx1"/>
                </a:solidFill>
                <a:latin typeface="Arial" charset="0"/>
              </a:defRPr>
            </a:lvl7pPr>
            <a:lvl8pPr marL="3428863" indent="-228590" eaLnBrk="0" fontAlgn="base" hangingPunct="0">
              <a:spcBef>
                <a:spcPct val="20000"/>
              </a:spcBef>
              <a:spcAft>
                <a:spcPct val="0"/>
              </a:spcAft>
              <a:buChar char="»"/>
              <a:defRPr sz="2000">
                <a:solidFill>
                  <a:schemeClr val="tx1"/>
                </a:solidFill>
                <a:latin typeface="Arial" charset="0"/>
              </a:defRPr>
            </a:lvl8pPr>
            <a:lvl9pPr marL="3886044" indent="-22859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B51CE047-F55B-0A4C-9E84-5E6CFB31D778}" type="slidenum">
              <a:rPr lang="en-US" altLang="en-US" sz="1400" b="0" u="none">
                <a:solidFill>
                  <a:schemeClr val="tx1"/>
                </a:solidFill>
                <a:latin typeface="Times New Roman" charset="0"/>
              </a:rPr>
              <a:pPr>
                <a:spcBef>
                  <a:spcPct val="0"/>
                </a:spcBef>
                <a:buFontTx/>
                <a:buNone/>
              </a:pPr>
              <a:t>9</a:t>
            </a:fld>
            <a:endParaRPr lang="en-US" altLang="en-US" sz="1400" b="0" u="none">
              <a:solidFill>
                <a:schemeClr val="tx1"/>
              </a:solidFill>
              <a:latin typeface="Times New Roman" charset="0"/>
            </a:endParaRPr>
          </a:p>
        </p:txBody>
      </p:sp>
      <p:sp>
        <p:nvSpPr>
          <p:cNvPr id="40963" name="Rectangle 2"/>
          <p:cNvSpPr>
            <a:spLocks noGrp="1" noChangeArrowheads="1"/>
          </p:cNvSpPr>
          <p:nvPr>
            <p:ph type="title"/>
          </p:nvPr>
        </p:nvSpPr>
        <p:spPr>
          <a:xfrm>
            <a:off x="1317709" y="136525"/>
            <a:ext cx="10515600" cy="1325563"/>
          </a:xfrm>
        </p:spPr>
        <p:txBody>
          <a:bodyPr>
            <a:noAutofit/>
          </a:bodyPr>
          <a:lstStyle/>
          <a:p>
            <a:pPr algn="r"/>
            <a:r>
              <a:rPr lang="en-US" altLang="en-US" b="1" dirty="0">
                <a:solidFill>
                  <a:srgbClr val="663300"/>
                </a:solidFill>
              </a:rPr>
              <a:t>Chain Of Thought (3:1-12)</a:t>
            </a:r>
            <a:br>
              <a:rPr lang="en-US" altLang="en-US" b="1" dirty="0">
                <a:solidFill>
                  <a:srgbClr val="663300"/>
                </a:solidFill>
              </a:rPr>
            </a:br>
            <a:r>
              <a:rPr lang="en-US" altLang="en-US" b="1" u="sng" dirty="0">
                <a:solidFill>
                  <a:srgbClr val="663300"/>
                </a:solidFill>
              </a:rPr>
              <a:t>Our Speech (Tongue)</a:t>
            </a:r>
          </a:p>
        </p:txBody>
      </p:sp>
      <p:sp>
        <p:nvSpPr>
          <p:cNvPr id="2" name="Rectangle: Rounded Corners 1">
            <a:extLst>
              <a:ext uri="{FF2B5EF4-FFF2-40B4-BE49-F238E27FC236}">
                <a16:creationId xmlns:a16="http://schemas.microsoft.com/office/drawing/2014/main" id="{59EDD9AF-74A7-594C-99FF-58CA91D5A5B0}"/>
              </a:ext>
            </a:extLst>
          </p:cNvPr>
          <p:cNvSpPr/>
          <p:nvPr/>
        </p:nvSpPr>
        <p:spPr>
          <a:xfrm>
            <a:off x="7393355" y="1914769"/>
            <a:ext cx="4439138" cy="3938954"/>
          </a:xfrm>
          <a:prstGeom prst="roundRect">
            <a:avLst/>
          </a:prstGeom>
          <a:solidFill>
            <a:srgbClr val="6633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baseline="30000" dirty="0"/>
              <a:t>11</a:t>
            </a:r>
            <a:r>
              <a:rPr lang="en-US" b="1" i="1" dirty="0"/>
              <a:t> it is not what goes into the mouth that defiles a person, but what comes out of the mouth; this defiles a person.” </a:t>
            </a:r>
            <a:r>
              <a:rPr lang="en-US" dirty="0"/>
              <a:t>Matthew 15:11</a:t>
            </a:r>
          </a:p>
          <a:p>
            <a:pPr algn="ctr"/>
            <a:endParaRPr lang="en-US" b="1" dirty="0"/>
          </a:p>
          <a:p>
            <a:pPr algn="ctr"/>
            <a:r>
              <a:rPr lang="en-US" b="1" i="1" baseline="30000" dirty="0"/>
              <a:t>18</a:t>
            </a:r>
            <a:r>
              <a:rPr lang="en-US" b="1" i="1" dirty="0"/>
              <a:t> But what comes out of the mouth proceeds from the heart, and this defiles a person. </a:t>
            </a:r>
            <a:r>
              <a:rPr lang="en-US" b="1" i="1" baseline="30000" dirty="0"/>
              <a:t>19</a:t>
            </a:r>
            <a:r>
              <a:rPr lang="en-US" b="1" i="1" dirty="0"/>
              <a:t> For out of the heart come evil thoughts, murder, adultery, sexual immorality, theft, false witness, slander. </a:t>
            </a:r>
            <a:r>
              <a:rPr lang="en-US" b="1" i="1" baseline="30000" dirty="0"/>
              <a:t>20</a:t>
            </a:r>
            <a:r>
              <a:rPr lang="en-US" b="1" i="1" dirty="0"/>
              <a:t> These are what defile a person. But to eat with unwashed hands does not defile anyone.” </a:t>
            </a:r>
            <a:r>
              <a:rPr lang="en-US" dirty="0"/>
              <a:t>Matthew 15:18-20</a:t>
            </a:r>
          </a:p>
        </p:txBody>
      </p:sp>
      <p:grpSp>
        <p:nvGrpSpPr>
          <p:cNvPr id="3" name="Group 2">
            <a:extLst>
              <a:ext uri="{FF2B5EF4-FFF2-40B4-BE49-F238E27FC236}">
                <a16:creationId xmlns:a16="http://schemas.microsoft.com/office/drawing/2014/main" id="{2BC0CC92-95EC-F42D-47BC-A920A974AAD3}"/>
              </a:ext>
            </a:extLst>
          </p:cNvPr>
          <p:cNvGrpSpPr/>
          <p:nvPr/>
        </p:nvGrpSpPr>
        <p:grpSpPr>
          <a:xfrm>
            <a:off x="358691" y="328902"/>
            <a:ext cx="2555475" cy="1022190"/>
            <a:chOff x="4390" y="290909"/>
            <a:chExt cx="2555475" cy="1022190"/>
          </a:xfrm>
        </p:grpSpPr>
        <p:sp>
          <p:nvSpPr>
            <p:cNvPr id="4" name="Arrow: Chevron 3">
              <a:extLst>
                <a:ext uri="{FF2B5EF4-FFF2-40B4-BE49-F238E27FC236}">
                  <a16:creationId xmlns:a16="http://schemas.microsoft.com/office/drawing/2014/main" id="{7164EFA3-DA99-1086-19FC-790A1B70716C}"/>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5" name="Arrow: Chevron 4">
              <a:extLst>
                <a:ext uri="{FF2B5EF4-FFF2-40B4-BE49-F238E27FC236}">
                  <a16:creationId xmlns:a16="http://schemas.microsoft.com/office/drawing/2014/main" id="{F4E3FDA4-A856-DC7B-56BE-08A610E65C63}"/>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b="1" kern="1200" dirty="0"/>
                <a:t>Source </a:t>
              </a:r>
              <a:r>
                <a:rPr lang="en-US" sz="2000" kern="1200" dirty="0"/>
                <a:t>(Heaven or Hell)</a:t>
              </a:r>
            </a:p>
          </p:txBody>
        </p:sp>
      </p:grpSp>
      <p:grpSp>
        <p:nvGrpSpPr>
          <p:cNvPr id="6" name="Group 5">
            <a:extLst>
              <a:ext uri="{FF2B5EF4-FFF2-40B4-BE49-F238E27FC236}">
                <a16:creationId xmlns:a16="http://schemas.microsoft.com/office/drawing/2014/main" id="{3F507939-9FE9-9D09-81AC-8152274A3278}"/>
              </a:ext>
            </a:extLst>
          </p:cNvPr>
          <p:cNvGrpSpPr/>
          <p:nvPr/>
        </p:nvGrpSpPr>
        <p:grpSpPr>
          <a:xfrm>
            <a:off x="1317709" y="1624017"/>
            <a:ext cx="2555475" cy="1022190"/>
            <a:chOff x="4390" y="290909"/>
            <a:chExt cx="2555475" cy="1022190"/>
          </a:xfrm>
        </p:grpSpPr>
        <p:sp>
          <p:nvSpPr>
            <p:cNvPr id="7" name="Arrow: Chevron 6">
              <a:extLst>
                <a:ext uri="{FF2B5EF4-FFF2-40B4-BE49-F238E27FC236}">
                  <a16:creationId xmlns:a16="http://schemas.microsoft.com/office/drawing/2014/main" id="{1B5351CA-C346-BC3A-BD14-BCD7C9B51838}"/>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8" name="Arrow: Chevron 4">
              <a:extLst>
                <a:ext uri="{FF2B5EF4-FFF2-40B4-BE49-F238E27FC236}">
                  <a16:creationId xmlns:a16="http://schemas.microsoft.com/office/drawing/2014/main" id="{FADC9637-820E-D50D-FD30-BC01E7BD4C91}"/>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t>Forms in the Heart</a:t>
              </a:r>
            </a:p>
          </p:txBody>
        </p:sp>
      </p:grpSp>
      <p:grpSp>
        <p:nvGrpSpPr>
          <p:cNvPr id="9" name="Group 8">
            <a:extLst>
              <a:ext uri="{FF2B5EF4-FFF2-40B4-BE49-F238E27FC236}">
                <a16:creationId xmlns:a16="http://schemas.microsoft.com/office/drawing/2014/main" id="{4A3D291A-E3A7-FBFD-3A86-894959C8ECF9}"/>
              </a:ext>
            </a:extLst>
          </p:cNvPr>
          <p:cNvGrpSpPr/>
          <p:nvPr/>
        </p:nvGrpSpPr>
        <p:grpSpPr>
          <a:xfrm>
            <a:off x="2504720" y="2912738"/>
            <a:ext cx="2555475" cy="1022190"/>
            <a:chOff x="4390" y="290909"/>
            <a:chExt cx="2555475" cy="1022190"/>
          </a:xfrm>
        </p:grpSpPr>
        <p:sp>
          <p:nvSpPr>
            <p:cNvPr id="10" name="Arrow: Chevron 9">
              <a:extLst>
                <a:ext uri="{FF2B5EF4-FFF2-40B4-BE49-F238E27FC236}">
                  <a16:creationId xmlns:a16="http://schemas.microsoft.com/office/drawing/2014/main" id="{BDE370F5-9715-DD7C-4DBE-1EC9BCD37118}"/>
                </a:ext>
              </a:extLst>
            </p:cNvPr>
            <p:cNvSpPr/>
            <p:nvPr/>
          </p:nvSpPr>
          <p:spPr>
            <a:xfrm>
              <a:off x="4390" y="290909"/>
              <a:ext cx="2555475" cy="1022190"/>
            </a:xfrm>
            <a:prstGeom prst="chevron">
              <a:avLst/>
            </a:prstGeom>
            <a:solidFill>
              <a:srgbClr val="663300"/>
            </a:solidFill>
          </p:spPr>
          <p:style>
            <a:lnRef idx="2">
              <a:schemeClr val="lt1">
                <a:hueOff val="0"/>
                <a:satOff val="0"/>
                <a:lumOff val="0"/>
                <a:alphaOff val="0"/>
              </a:schemeClr>
            </a:lnRef>
            <a:fillRef idx="1">
              <a:scrgbClr r="0" g="0" b="0"/>
            </a:fillRef>
            <a:effectRef idx="0">
              <a:schemeClr val="accent5">
                <a:shade val="80000"/>
                <a:hueOff val="0"/>
                <a:satOff val="0"/>
                <a:lumOff val="0"/>
                <a:alphaOff val="0"/>
              </a:schemeClr>
            </a:effectRef>
            <a:fontRef idx="minor">
              <a:schemeClr val="lt1"/>
            </a:fontRef>
          </p:style>
        </p:sp>
        <p:sp>
          <p:nvSpPr>
            <p:cNvPr id="11" name="Arrow: Chevron 4">
              <a:extLst>
                <a:ext uri="{FF2B5EF4-FFF2-40B4-BE49-F238E27FC236}">
                  <a16:creationId xmlns:a16="http://schemas.microsoft.com/office/drawing/2014/main" id="{EE3A53C7-797F-EC61-FEFD-1BB641800D85}"/>
                </a:ext>
              </a:extLst>
            </p:cNvPr>
            <p:cNvSpPr txBox="1"/>
            <p:nvPr/>
          </p:nvSpPr>
          <p:spPr>
            <a:xfrm>
              <a:off x="515485" y="290909"/>
              <a:ext cx="1533285" cy="10221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dirty="0"/>
                <a:t>Action (Tongue)</a:t>
              </a:r>
              <a:endParaRPr lang="en-US" sz="2500" kern="1200" dirty="0"/>
            </a:p>
          </p:txBody>
        </p:sp>
      </p:grpSp>
      <p:sp>
        <p:nvSpPr>
          <p:cNvPr id="15" name="Up Ribbon 7">
            <a:extLst>
              <a:ext uri="{FF2B5EF4-FFF2-40B4-BE49-F238E27FC236}">
                <a16:creationId xmlns:a16="http://schemas.microsoft.com/office/drawing/2014/main" id="{980536B3-4D75-CE5B-2701-D1A60E1CB5F2}"/>
              </a:ext>
            </a:extLst>
          </p:cNvPr>
          <p:cNvSpPr/>
          <p:nvPr/>
        </p:nvSpPr>
        <p:spPr>
          <a:xfrm>
            <a:off x="755904" y="4799406"/>
            <a:ext cx="5340096" cy="1325562"/>
          </a:xfrm>
          <a:prstGeom prst="ribbon2">
            <a:avLst>
              <a:gd name="adj1" fmla="val 16667"/>
              <a:gd name="adj2" fmla="val 6552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360" dirty="0"/>
              <a:t>Result – Words Spoken</a:t>
            </a:r>
          </a:p>
        </p:txBody>
      </p:sp>
      <p:sp>
        <p:nvSpPr>
          <p:cNvPr id="20" name="Plus Sign 19">
            <a:extLst>
              <a:ext uri="{FF2B5EF4-FFF2-40B4-BE49-F238E27FC236}">
                <a16:creationId xmlns:a16="http://schemas.microsoft.com/office/drawing/2014/main" id="{CAF10A28-1878-B7A6-CADE-4358C35D9008}"/>
              </a:ext>
            </a:extLst>
          </p:cNvPr>
          <p:cNvSpPr/>
          <p:nvPr/>
        </p:nvSpPr>
        <p:spPr>
          <a:xfrm>
            <a:off x="3270081" y="412240"/>
            <a:ext cx="803031" cy="858394"/>
          </a:xfrm>
          <a:prstGeom prst="mathPlus">
            <a:avLst/>
          </a:prstGeom>
          <a:solidFill>
            <a:srgbClr val="6633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lus Sign 20">
            <a:extLst>
              <a:ext uri="{FF2B5EF4-FFF2-40B4-BE49-F238E27FC236}">
                <a16:creationId xmlns:a16="http://schemas.microsoft.com/office/drawing/2014/main" id="{A56EA381-19FD-420D-9DCA-CA297B6BD10B}"/>
              </a:ext>
            </a:extLst>
          </p:cNvPr>
          <p:cNvSpPr/>
          <p:nvPr/>
        </p:nvSpPr>
        <p:spPr>
          <a:xfrm>
            <a:off x="4168913" y="1681606"/>
            <a:ext cx="803031" cy="858394"/>
          </a:xfrm>
          <a:prstGeom prst="mathPlus">
            <a:avLst/>
          </a:prstGeom>
          <a:solidFill>
            <a:srgbClr val="6633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quals 21">
            <a:extLst>
              <a:ext uri="{FF2B5EF4-FFF2-40B4-BE49-F238E27FC236}">
                <a16:creationId xmlns:a16="http://schemas.microsoft.com/office/drawing/2014/main" id="{C260B6C4-4F7E-BDC4-910B-FAB3121A4C6D}"/>
              </a:ext>
            </a:extLst>
          </p:cNvPr>
          <p:cNvSpPr/>
          <p:nvPr/>
        </p:nvSpPr>
        <p:spPr>
          <a:xfrm>
            <a:off x="3270081" y="4077998"/>
            <a:ext cx="911306" cy="578338"/>
          </a:xfrm>
          <a:prstGeom prst="mathEqual">
            <a:avLst/>
          </a:prstGeom>
          <a:solidFill>
            <a:srgbClr val="6633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0" grpId="0" animBg="1"/>
      <p:bldP spid="21"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4573</Words>
  <Application>Microsoft Office PowerPoint</Application>
  <PresentationFormat>Widescreen</PresentationFormat>
  <Paragraphs>479</Paragraphs>
  <Slides>27</Slides>
  <Notes>26</Notes>
  <HiddenSlides>7</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Outline of James</vt:lpstr>
      <vt:lpstr>THE MATURE CHRISTIAN</vt:lpstr>
      <vt:lpstr>Speak With Care (James 3)</vt:lpstr>
      <vt:lpstr>Uses of Our Tongue</vt:lpstr>
      <vt:lpstr>PowerPoint Presentation</vt:lpstr>
      <vt:lpstr>Chain of Thought In This Section…</vt:lpstr>
      <vt:lpstr>Chain of Thought Steps In Temptation (15-16)</vt:lpstr>
      <vt:lpstr>Chain Of Thought (3:1-12) Our Speech (Tongue)</vt:lpstr>
      <vt:lpstr>Control Talk (3:1-12) The Tongue is Powerful (3:1-5)</vt:lpstr>
      <vt:lpstr>Advantages of Teaching</vt:lpstr>
      <vt:lpstr>Control Talk (3:1-12) The Tongue is Powerful (3:1-5)</vt:lpstr>
      <vt:lpstr>The Sins The Lord Hates</vt:lpstr>
      <vt:lpstr>The Tongue is Perverse (3:6-8)</vt:lpstr>
      <vt:lpstr>The Tongue Is Polluted (3:9-12)</vt:lpstr>
      <vt:lpstr>Sins of the Tongue</vt:lpstr>
      <vt:lpstr>Outline of James</vt:lpstr>
      <vt:lpstr>CHAPTER 1 REVIEW</vt:lpstr>
      <vt:lpstr>James’ Wisdom About Trials</vt:lpstr>
      <vt:lpstr>Stand With Confidence (1)</vt:lpstr>
      <vt:lpstr>Serve With Compassion (2)</vt:lpstr>
      <vt:lpstr>Examples of True Faith (2:21-26)</vt:lpstr>
      <vt:lpstr>Examples of True Faith (2:21-26)</vt:lpstr>
      <vt:lpstr>Lessons from Chapter Two</vt:lpstr>
      <vt:lpstr>Paul and James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 Shumake</dc:creator>
  <cp:lastModifiedBy>Larry Brown</cp:lastModifiedBy>
  <cp:revision>27</cp:revision>
  <dcterms:created xsi:type="dcterms:W3CDTF">2023-07-26T17:53:01Z</dcterms:created>
  <dcterms:modified xsi:type="dcterms:W3CDTF">2023-08-13T11:28:20Z</dcterms:modified>
</cp:coreProperties>
</file>