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sldIdLst>
    <p:sldId id="257" r:id="rId2"/>
    <p:sldId id="258" r:id="rId3"/>
    <p:sldId id="265" r:id="rId4"/>
    <p:sldId id="256" r:id="rId5"/>
    <p:sldId id="259" r:id="rId6"/>
    <p:sldId id="260" r:id="rId7"/>
    <p:sldId id="261" r:id="rId8"/>
    <p:sldId id="263" r:id="rId9"/>
    <p:sldId id="264" r:id="rId10"/>
    <p:sldId id="266" r:id="rId1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78"/>
    <p:restoredTop sz="94716"/>
  </p:normalViewPr>
  <p:slideViewPr>
    <p:cSldViewPr snapToGrid="0">
      <p:cViewPr varScale="1">
        <p:scale>
          <a:sx n="76" d="100"/>
          <a:sy n="76" d="100"/>
        </p:scale>
        <p:origin x="200" y="20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C867AF-9CDB-5245-8ED3-2BAC15E853EA}" type="datetimeFigureOut">
              <a:rPr lang="en-US" smtClean="0"/>
              <a:t>8/5/23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EF90C9-2DC5-044A-B227-67D544BF33D8}" type="slidenum">
              <a:rPr lang="en-US" smtClean="0"/>
              <a:t>‹#›</a:t>
            </a:fld>
            <a:endParaRPr lang="en-US"/>
          </a:p>
        </p:txBody>
      </p:sp>
    </p:spTree>
    <p:extLst>
      <p:ext uri="{BB962C8B-B14F-4D97-AF65-F5344CB8AC3E}">
        <p14:creationId xmlns:p14="http://schemas.microsoft.com/office/powerpoint/2010/main" val="383994896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EF90C9-2DC5-044A-B227-67D544BF33D8}" type="slidenum">
              <a:rPr lang="en-US" smtClean="0"/>
              <a:t>8</a:t>
            </a:fld>
            <a:endParaRPr lang="en-US"/>
          </a:p>
        </p:txBody>
      </p:sp>
    </p:spTree>
    <p:extLst>
      <p:ext uri="{BB962C8B-B14F-4D97-AF65-F5344CB8AC3E}">
        <p14:creationId xmlns:p14="http://schemas.microsoft.com/office/powerpoint/2010/main" val="2060521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7E93B6-A78F-2E42-ABA4-B5896D946E67}"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159814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7E93B6-A78F-2E42-ABA4-B5896D946E67}"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237015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7E93B6-A78F-2E42-ABA4-B5896D946E67}"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71148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7E93B6-A78F-2E42-ABA4-B5896D946E67}"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260800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7E93B6-A78F-2E42-ABA4-B5896D946E67}"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216852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7E93B6-A78F-2E42-ABA4-B5896D946E67}" type="datetimeFigureOut">
              <a:rPr lang="en-US" smtClean="0"/>
              <a:t>8/5/23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260154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7E93B6-A78F-2E42-ABA4-B5896D946E67}" type="datetimeFigureOut">
              <a:rPr lang="en-US" smtClean="0"/>
              <a:t>8/5/23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316249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7E93B6-A78F-2E42-ABA4-B5896D946E67}" type="datetimeFigureOut">
              <a:rPr lang="en-US" smtClean="0"/>
              <a:t>8/5/23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159810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E93B6-A78F-2E42-ABA4-B5896D946E67}" type="datetimeFigureOut">
              <a:rPr lang="en-US" smtClean="0"/>
              <a:t>8/5/23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23381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7E93B6-A78F-2E42-ABA4-B5896D946E67}" type="datetimeFigureOut">
              <a:rPr lang="en-US" smtClean="0"/>
              <a:t>8/5/23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296038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7E93B6-A78F-2E42-ABA4-B5896D946E67}" type="datetimeFigureOut">
              <a:rPr lang="en-US" smtClean="0"/>
              <a:t>8/5/23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0EBCC-04CC-EA4C-A0C7-AB3F9257844F}" type="slidenum">
              <a:rPr lang="en-US" smtClean="0"/>
              <a:t>‹#›</a:t>
            </a:fld>
            <a:endParaRPr lang="en-US"/>
          </a:p>
        </p:txBody>
      </p:sp>
    </p:spTree>
    <p:extLst>
      <p:ext uri="{BB962C8B-B14F-4D97-AF65-F5344CB8AC3E}">
        <p14:creationId xmlns:p14="http://schemas.microsoft.com/office/powerpoint/2010/main" val="154813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337E93B6-A78F-2E42-ABA4-B5896D946E67}" type="datetimeFigureOut">
              <a:rPr lang="en-US" smtClean="0"/>
              <a:t>8/5/23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A940EBCC-04CC-EA4C-A0C7-AB3F9257844F}" type="slidenum">
              <a:rPr lang="en-US" smtClean="0"/>
              <a:t>‹#›</a:t>
            </a:fld>
            <a:endParaRPr lang="en-US"/>
          </a:p>
        </p:txBody>
      </p:sp>
    </p:spTree>
    <p:extLst>
      <p:ext uri="{BB962C8B-B14F-4D97-AF65-F5344CB8AC3E}">
        <p14:creationId xmlns:p14="http://schemas.microsoft.com/office/powerpoint/2010/main" val="353131869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098574-8B5A-974F-CCAC-C13E84FD4CBB}"/>
              </a:ext>
            </a:extLst>
          </p:cNvPr>
          <p:cNvSpPr>
            <a:spLocks noGrp="1"/>
          </p:cNvSpPr>
          <p:nvPr>
            <p:ph idx="1"/>
          </p:nvPr>
        </p:nvSpPr>
        <p:spPr>
          <a:xfrm>
            <a:off x="628650" y="638037"/>
            <a:ext cx="7886700" cy="4438926"/>
          </a:xfrm>
          <a:ln w="31750">
            <a:solidFill>
              <a:schemeClr val="accent1">
                <a:lumMod val="60000"/>
                <a:lumOff val="40000"/>
              </a:schemeClr>
            </a:solidFill>
          </a:ln>
        </p:spPr>
        <p:txBody>
          <a:bodyPr anchor="ctr">
            <a:normAutofit/>
          </a:bodyPr>
          <a:lstStyle/>
          <a:p>
            <a:pPr marL="0" indent="0" algn="ctr">
              <a:buNone/>
            </a:pPr>
            <a:r>
              <a:rPr lang="en-US" sz="2800" dirty="0">
                <a:effectLst/>
                <a:latin typeface="Calibri" panose="020F0502020204030204" pitchFamily="34" charset="0"/>
                <a:ea typeface="Calibri" panose="020F0502020204030204" pitchFamily="34" charset="0"/>
                <a:cs typeface="Calibri" panose="020F0502020204030204" pitchFamily="34" charset="0"/>
              </a:rPr>
              <a:t>Isaiah 9:2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people who walk in darkness </a:t>
            </a:r>
            <a:r>
              <a:rPr lang="en-US" sz="2800" i="1" dirty="0">
                <a:effectLst/>
                <a:latin typeface="Calibri" panose="020F0502020204030204" pitchFamily="34" charset="0"/>
                <a:ea typeface="Calibri" panose="020F0502020204030204" pitchFamily="34" charset="0"/>
                <a:cs typeface="Calibri" panose="020F0502020204030204" pitchFamily="34" charset="0"/>
              </a:rPr>
              <a:t>Will see a great light;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Those who live in a dark land</a:t>
            </a:r>
            <a:r>
              <a:rPr lang="en-US" sz="2800" i="1" dirty="0">
                <a:effectLst/>
                <a:latin typeface="Calibri" panose="020F0502020204030204" pitchFamily="34" charset="0"/>
                <a:ea typeface="Calibri" panose="020F0502020204030204" pitchFamily="34" charset="0"/>
                <a:cs typeface="Calibri" panose="020F0502020204030204" pitchFamily="34" charset="0"/>
              </a:rPr>
              <a:t>, The light will shine on them. 3 You shall multiply the nation, You shall increase their gladness; They will be glad in Your presence As with the gladness of harvest, As men rejoice when they divide the spoil. 4 For You shall break the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yoke of their burden </a:t>
            </a:r>
            <a:r>
              <a:rPr lang="en-US" sz="2800" i="1" dirty="0">
                <a:effectLst/>
                <a:latin typeface="Calibri" panose="020F0502020204030204" pitchFamily="34" charset="0"/>
                <a:ea typeface="Calibri" panose="020F0502020204030204" pitchFamily="34" charset="0"/>
                <a:cs typeface="Calibri" panose="020F0502020204030204" pitchFamily="34" charset="0"/>
              </a:rPr>
              <a:t>and the staff on their shoulders,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rod of their oppressor</a:t>
            </a:r>
            <a:r>
              <a:rPr lang="en-US" sz="2800" i="1" dirty="0">
                <a:effectLst/>
                <a:latin typeface="Calibri" panose="020F0502020204030204" pitchFamily="34" charset="0"/>
                <a:ea typeface="Calibri" panose="020F0502020204030204" pitchFamily="34" charset="0"/>
                <a:cs typeface="Calibri" panose="020F0502020204030204" pitchFamily="34" charset="0"/>
              </a:rPr>
              <a:t>, as at the battle of Midian. 5 For every boot of the booted warrior in the battle tumult, And cloak rolled in blood, will be for burning, fuel for the fire.</a:t>
            </a:r>
            <a:r>
              <a:rPr lang="en-US" sz="2800" dirty="0">
                <a:effectLst/>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8605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2FE6EC8-3880-5E80-4B08-857CC6A442AB}"/>
              </a:ext>
            </a:extLst>
          </p:cNvPr>
          <p:cNvSpPr txBox="1">
            <a:spLocks/>
          </p:cNvSpPr>
          <p:nvPr/>
        </p:nvSpPr>
        <p:spPr>
          <a:xfrm>
            <a:off x="628650" y="167373"/>
            <a:ext cx="7886700" cy="1104636"/>
          </a:xfrm>
          <a:prstGeom prst="rect">
            <a:avLst/>
          </a:prstGeom>
          <a:ln w="31750">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latin typeface="Calibri" panose="020F0502020204030204" pitchFamily="34" charset="0"/>
                <a:ea typeface="Calibri" panose="020F0502020204030204" pitchFamily="34" charset="0"/>
                <a:cs typeface="Times New Roman" panose="02020603050405020304" pitchFamily="18" charset="0"/>
              </a:rPr>
              <a:t>Our opportunity to illumine</a:t>
            </a:r>
          </a:p>
        </p:txBody>
      </p:sp>
      <p:sp>
        <p:nvSpPr>
          <p:cNvPr id="5" name="Content Placeholder 2">
            <a:extLst>
              <a:ext uri="{FF2B5EF4-FFF2-40B4-BE49-F238E27FC236}">
                <a16:creationId xmlns:a16="http://schemas.microsoft.com/office/drawing/2014/main" id="{5F5D57DA-E0AA-CA72-3D12-12428B47B592}"/>
              </a:ext>
            </a:extLst>
          </p:cNvPr>
          <p:cNvSpPr txBox="1">
            <a:spLocks/>
          </p:cNvSpPr>
          <p:nvPr/>
        </p:nvSpPr>
        <p:spPr>
          <a:xfrm>
            <a:off x="628650" y="1521354"/>
            <a:ext cx="7886700" cy="3919324"/>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a:t>
            </a:r>
            <a:r>
              <a:rPr lang="en-US" sz="3200" dirty="0">
                <a:solidFill>
                  <a:srgbClr val="FFFF00"/>
                </a:solidFill>
              </a:rPr>
              <a:t>You are the salt of the earth</a:t>
            </a:r>
            <a:r>
              <a:rPr lang="en-US" sz="3200" dirty="0"/>
              <a:t>; but if the salt has become tasteless, how can it be made salty again? It is no longer good for anything, except to be thrown out and trampled under foot by men. 14 “</a:t>
            </a:r>
            <a:r>
              <a:rPr lang="en-US" sz="3200" dirty="0">
                <a:solidFill>
                  <a:srgbClr val="FFFF00"/>
                </a:solidFill>
              </a:rPr>
              <a:t>You are the light of the world</a:t>
            </a:r>
            <a:r>
              <a:rPr lang="en-US" sz="3200" dirty="0"/>
              <a:t>. A city set on a hill cannot be hidden; 15 nor does anyone light a lamp and put it under a basket, but on the lampstand, and </a:t>
            </a:r>
            <a:r>
              <a:rPr lang="en-US" sz="3200" dirty="0">
                <a:solidFill>
                  <a:srgbClr val="FFFF00"/>
                </a:solidFill>
              </a:rPr>
              <a:t>it gives light to all who are in the house</a:t>
            </a:r>
            <a:r>
              <a:rPr lang="en-US" sz="3200" dirty="0"/>
              <a:t>. 16 </a:t>
            </a:r>
            <a:r>
              <a:rPr lang="en-US" sz="3200" dirty="0">
                <a:solidFill>
                  <a:srgbClr val="FFFF00"/>
                </a:solidFill>
              </a:rPr>
              <a:t>Let your light shine </a:t>
            </a:r>
            <a:r>
              <a:rPr lang="en-US" sz="3200" dirty="0"/>
              <a:t>before men in such a way that they may see your good works, and glorify your Father who is in heaven </a:t>
            </a:r>
          </a:p>
        </p:txBody>
      </p:sp>
      <p:sp>
        <p:nvSpPr>
          <p:cNvPr id="6" name="Content Placeholder 2">
            <a:extLst>
              <a:ext uri="{FF2B5EF4-FFF2-40B4-BE49-F238E27FC236}">
                <a16:creationId xmlns:a16="http://schemas.microsoft.com/office/drawing/2014/main" id="{5CD22B99-6195-40B1-1E14-0147E94B9995}"/>
              </a:ext>
            </a:extLst>
          </p:cNvPr>
          <p:cNvSpPr txBox="1">
            <a:spLocks/>
          </p:cNvSpPr>
          <p:nvPr/>
        </p:nvSpPr>
        <p:spPr>
          <a:xfrm>
            <a:off x="628650" y="1521354"/>
            <a:ext cx="7886700" cy="3919324"/>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a:t>
            </a:r>
            <a:r>
              <a:rPr lang="en-US" sz="3200" dirty="0">
                <a:solidFill>
                  <a:srgbClr val="FFFF00"/>
                </a:solidFill>
              </a:rPr>
              <a:t>You are the salt of the earth</a:t>
            </a:r>
            <a:r>
              <a:rPr lang="en-US" sz="3200" dirty="0"/>
              <a:t>; but if the salt has become tasteless, how can it be made salty again? It is no longer good for anything, except to be thrown out and trampled under foot by men. 14 “</a:t>
            </a:r>
            <a:r>
              <a:rPr lang="en-US" sz="3200" dirty="0">
                <a:solidFill>
                  <a:srgbClr val="FFFF00"/>
                </a:solidFill>
              </a:rPr>
              <a:t>You are the light of the world</a:t>
            </a:r>
            <a:r>
              <a:rPr lang="en-US" sz="3200" dirty="0"/>
              <a:t>. A city set on a hill cannot be hidden; 15 nor does anyone light a lamp and put it under a basket, but on the lampstand, and </a:t>
            </a:r>
            <a:r>
              <a:rPr lang="en-US" sz="3200" dirty="0">
                <a:solidFill>
                  <a:srgbClr val="FFFF00"/>
                </a:solidFill>
              </a:rPr>
              <a:t>it gives light to all who are in the house</a:t>
            </a:r>
            <a:r>
              <a:rPr lang="en-US" sz="3200" dirty="0"/>
              <a:t>. 16 </a:t>
            </a:r>
            <a:r>
              <a:rPr lang="en-US" sz="3200" dirty="0">
                <a:solidFill>
                  <a:srgbClr val="FFFF00"/>
                </a:solidFill>
              </a:rPr>
              <a:t>Let your light shine </a:t>
            </a:r>
            <a:r>
              <a:rPr lang="en-US" sz="3200" dirty="0"/>
              <a:t>before men in such a way that they may see your good works, and </a:t>
            </a:r>
            <a:r>
              <a:rPr lang="en-US" sz="3200" u="sng" dirty="0">
                <a:solidFill>
                  <a:srgbClr val="FFFF00"/>
                </a:solidFill>
              </a:rPr>
              <a:t>glorify your Father</a:t>
            </a:r>
            <a:r>
              <a:rPr lang="en-US" sz="3200" dirty="0">
                <a:solidFill>
                  <a:srgbClr val="FFFF00"/>
                </a:solidFill>
              </a:rPr>
              <a:t> </a:t>
            </a:r>
            <a:r>
              <a:rPr lang="en-US" sz="3200" dirty="0"/>
              <a:t>who is in heaven </a:t>
            </a:r>
          </a:p>
        </p:txBody>
      </p:sp>
    </p:spTree>
    <p:extLst>
      <p:ext uri="{BB962C8B-B14F-4D97-AF65-F5344CB8AC3E}">
        <p14:creationId xmlns:p14="http://schemas.microsoft.com/office/powerpoint/2010/main" val="22436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098574-8B5A-974F-CCAC-C13E84FD4CBB}"/>
              </a:ext>
            </a:extLst>
          </p:cNvPr>
          <p:cNvSpPr>
            <a:spLocks noGrp="1"/>
          </p:cNvSpPr>
          <p:nvPr>
            <p:ph idx="1"/>
          </p:nvPr>
        </p:nvSpPr>
        <p:spPr>
          <a:xfrm>
            <a:off x="628650" y="638037"/>
            <a:ext cx="7886700" cy="4438926"/>
          </a:xfrm>
          <a:ln w="31750">
            <a:solidFill>
              <a:schemeClr val="accent1">
                <a:lumMod val="60000"/>
                <a:lumOff val="40000"/>
              </a:schemeClr>
            </a:solidFill>
          </a:ln>
        </p:spPr>
        <p:txBody>
          <a:bodyPr anchor="ctr">
            <a:normAutofit/>
          </a:bodyPr>
          <a:lstStyle/>
          <a:p>
            <a:pPr marL="0" indent="0" algn="ctr">
              <a:buNone/>
            </a:pPr>
            <a:r>
              <a:rPr lang="en-US" sz="2800" dirty="0">
                <a:effectLst/>
                <a:latin typeface="Calibri" panose="020F0502020204030204" pitchFamily="34" charset="0"/>
                <a:ea typeface="Calibri" panose="020F0502020204030204" pitchFamily="34" charset="0"/>
                <a:cs typeface="Calibri" panose="020F0502020204030204" pitchFamily="34" charset="0"/>
              </a:rPr>
              <a:t>Isaiah 9:2 </a:t>
            </a:r>
            <a:r>
              <a:rPr lang="en-US" sz="2800" i="1" dirty="0">
                <a:effectLst/>
                <a:latin typeface="Calibri" panose="020F0502020204030204" pitchFamily="34" charset="0"/>
                <a:ea typeface="Calibri" panose="020F0502020204030204" pitchFamily="34" charset="0"/>
                <a:cs typeface="Calibri" panose="020F0502020204030204" pitchFamily="34" charset="0"/>
              </a:rPr>
              <a:t>The people who walk in darkness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Will see a great light</a:t>
            </a:r>
            <a:r>
              <a:rPr lang="en-US" sz="2800" i="1" dirty="0">
                <a:effectLst/>
                <a:latin typeface="Calibri" panose="020F0502020204030204" pitchFamily="34" charset="0"/>
                <a:ea typeface="Calibri" panose="020F0502020204030204" pitchFamily="34" charset="0"/>
                <a:cs typeface="Calibri" panose="020F0502020204030204" pitchFamily="34" charset="0"/>
              </a:rPr>
              <a:t>; Those who live in a dark land,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light will shine on them</a:t>
            </a:r>
            <a:r>
              <a:rPr lang="en-US" sz="2800" i="1" dirty="0">
                <a:effectLst/>
                <a:latin typeface="Calibri" panose="020F0502020204030204" pitchFamily="34" charset="0"/>
                <a:ea typeface="Calibri" panose="020F0502020204030204" pitchFamily="34" charset="0"/>
                <a:cs typeface="Calibri" panose="020F0502020204030204" pitchFamily="34" charset="0"/>
              </a:rPr>
              <a:t>. 3 You shall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multiply the nation</a:t>
            </a:r>
            <a:r>
              <a:rPr lang="en-US" sz="2800" i="1" dirty="0">
                <a:effectLst/>
                <a:latin typeface="Calibri" panose="020F0502020204030204" pitchFamily="34" charset="0"/>
                <a:ea typeface="Calibri" panose="020F0502020204030204" pitchFamily="34" charset="0"/>
                <a:cs typeface="Calibri" panose="020F0502020204030204" pitchFamily="34" charset="0"/>
              </a:rPr>
              <a:t>, You shall increase their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gladness</a:t>
            </a:r>
            <a:r>
              <a:rPr lang="en-US" sz="2800" i="1" dirty="0">
                <a:effectLst/>
                <a:latin typeface="Calibri" panose="020F0502020204030204" pitchFamily="34" charset="0"/>
                <a:ea typeface="Calibri" panose="020F0502020204030204" pitchFamily="34" charset="0"/>
                <a:cs typeface="Calibri" panose="020F0502020204030204" pitchFamily="34" charset="0"/>
              </a:rPr>
              <a:t>; They will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be glad in Your presence</a:t>
            </a:r>
            <a:r>
              <a:rPr lang="en-US" sz="2800" i="1" dirty="0">
                <a:effectLst/>
                <a:latin typeface="Calibri" panose="020F0502020204030204" pitchFamily="34" charset="0"/>
                <a:ea typeface="Calibri" panose="020F0502020204030204" pitchFamily="34" charset="0"/>
                <a:cs typeface="Calibri" panose="020F0502020204030204" pitchFamily="34" charset="0"/>
              </a:rPr>
              <a:t> As with the gladness of harvest, As men rejoice when they divide the spoil. 4 For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You shall break the yoke</a:t>
            </a:r>
            <a:r>
              <a:rPr lang="en-US" sz="2800" i="1" dirty="0">
                <a:effectLst/>
                <a:latin typeface="Calibri" panose="020F0502020204030204" pitchFamily="34" charset="0"/>
                <a:ea typeface="Calibri" panose="020F0502020204030204" pitchFamily="34" charset="0"/>
                <a:cs typeface="Calibri" panose="020F0502020204030204" pitchFamily="34" charset="0"/>
              </a:rPr>
              <a:t> of their burden and the staff on their shoulders, The rod of their oppressor, as at the battle of Midian. 5 For every boot of the booted warrior in the battle tumult, And cloak rolled in blood, </a:t>
            </a:r>
            <a:r>
              <a:rPr lang="en-US" sz="28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will be for burning, fuel for the fire</a:t>
            </a:r>
            <a:r>
              <a:rPr lang="en-US" sz="2800" i="1" dirty="0">
                <a:effectLst/>
                <a:latin typeface="Calibri" panose="020F0502020204030204" pitchFamily="34" charset="0"/>
                <a:ea typeface="Calibri" panose="020F0502020204030204" pitchFamily="34" charset="0"/>
                <a:cs typeface="Calibri" panose="020F0502020204030204" pitchFamily="34" charset="0"/>
              </a:rPr>
              <a:t>.</a:t>
            </a:r>
            <a:r>
              <a:rPr lang="en-US" sz="2800" dirty="0">
                <a:effectLst/>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5147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098574-8B5A-974F-CCAC-C13E84FD4CBB}"/>
              </a:ext>
            </a:extLst>
          </p:cNvPr>
          <p:cNvSpPr>
            <a:spLocks noGrp="1"/>
          </p:cNvSpPr>
          <p:nvPr>
            <p:ph idx="1"/>
          </p:nvPr>
        </p:nvSpPr>
        <p:spPr>
          <a:xfrm>
            <a:off x="628650" y="638037"/>
            <a:ext cx="7886700" cy="4438926"/>
          </a:xfrm>
          <a:ln w="31750">
            <a:solidFill>
              <a:schemeClr val="accent1">
                <a:lumMod val="60000"/>
                <a:lumOff val="40000"/>
              </a:schemeClr>
            </a:solidFill>
          </a:ln>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Acts 26:23 “</a:t>
            </a:r>
            <a:r>
              <a:rPr lang="en-US" sz="3600" i="1" dirty="0">
                <a:effectLst/>
                <a:latin typeface="Calibri" panose="020F0502020204030204" pitchFamily="34" charset="0"/>
                <a:ea typeface="Calibri" panose="020F0502020204030204" pitchFamily="34" charset="0"/>
                <a:cs typeface="Calibri" panose="020F0502020204030204" pitchFamily="34" charset="0"/>
              </a:rPr>
              <a:t>the Christ was to suffer, [and] that by reason of [His] resurrection from the dead He would be </a:t>
            </a:r>
            <a:r>
              <a:rPr lang="en-US" sz="3600" b="1" i="1" u="sng"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first</a:t>
            </a:r>
            <a:r>
              <a:rPr lang="en-US" sz="360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3600" i="1" dirty="0">
                <a:effectLst/>
                <a:latin typeface="Calibri" panose="020F0502020204030204" pitchFamily="34" charset="0"/>
                <a:ea typeface="Calibri" panose="020F0502020204030204" pitchFamily="34" charset="0"/>
                <a:cs typeface="Calibri" panose="020F0502020204030204" pitchFamily="34" charset="0"/>
              </a:rPr>
              <a:t>to proclaim light both to the [Jewish] people and to the Gentiles."</a:t>
            </a:r>
            <a:r>
              <a:rPr lang="en-US" sz="3600" dirty="0">
                <a:effectLst/>
                <a:latin typeface="Calibri" panose="020F0502020204030204" pitchFamily="34" charset="0"/>
                <a:cs typeface="Calibri" panose="020F0502020204030204" pitchFamily="34" charset="0"/>
              </a:rPr>
              <a:t> </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58266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8530A-D82C-419A-C1D6-50B11F15EA5B}"/>
              </a:ext>
            </a:extLst>
          </p:cNvPr>
          <p:cNvSpPr>
            <a:spLocks noGrp="1"/>
          </p:cNvSpPr>
          <p:nvPr>
            <p:ph type="ctrTitle"/>
          </p:nvPr>
        </p:nvSpPr>
        <p:spPr>
          <a:xfrm>
            <a:off x="1143000" y="1862666"/>
            <a:ext cx="6858000" cy="1989667"/>
          </a:xfrm>
          <a:ln w="31750">
            <a:solidFill>
              <a:schemeClr val="accent5">
                <a:lumMod val="60000"/>
                <a:lumOff val="40000"/>
              </a:schemeClr>
            </a:solidFill>
          </a:ln>
        </p:spPr>
        <p:txBody>
          <a:bodyPr anchor="ctr">
            <a:normAutofit/>
          </a:bodyPr>
          <a:lstStyle/>
          <a:p>
            <a:r>
              <a:rPr lang="en-US" sz="5400" dirty="0"/>
              <a:t>A (continued) light </a:t>
            </a:r>
            <a:br>
              <a:rPr lang="en-US" sz="5400" dirty="0"/>
            </a:br>
            <a:r>
              <a:rPr lang="en-US" sz="5400" dirty="0"/>
              <a:t>to the Gentiles</a:t>
            </a:r>
          </a:p>
        </p:txBody>
      </p:sp>
    </p:spTree>
    <p:extLst>
      <p:ext uri="{BB962C8B-B14F-4D97-AF65-F5344CB8AC3E}">
        <p14:creationId xmlns:p14="http://schemas.microsoft.com/office/powerpoint/2010/main" val="22993397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00BBF90-7C12-821B-732D-3BC627F9845A}"/>
              </a:ext>
            </a:extLst>
          </p:cNvPr>
          <p:cNvSpPr txBox="1">
            <a:spLocks/>
          </p:cNvSpPr>
          <p:nvPr/>
        </p:nvSpPr>
        <p:spPr>
          <a:xfrm>
            <a:off x="0" y="1554477"/>
            <a:ext cx="2990088" cy="2606041"/>
          </a:xfrm>
          <a:prstGeom prst="rect">
            <a:avLst/>
          </a:prstGeom>
          <a:ln w="31750">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noFill/>
                <a:latin typeface="Calibri" panose="020F0502020204030204" pitchFamily="34" charset="0"/>
                <a:ea typeface="Calibri" panose="020F0502020204030204" pitchFamily="34" charset="0"/>
                <a:cs typeface="Times New Roman" panose="02020603050405020304" pitchFamily="18" charset="0"/>
              </a:rPr>
              <a:t>“Keeping” ourselves by going out from the world</a:t>
            </a:r>
          </a:p>
        </p:txBody>
      </p:sp>
      <p:sp>
        <p:nvSpPr>
          <p:cNvPr id="2" name="Title 1">
            <a:extLst>
              <a:ext uri="{FF2B5EF4-FFF2-40B4-BE49-F238E27FC236}">
                <a16:creationId xmlns:a16="http://schemas.microsoft.com/office/drawing/2014/main" id="{3B29DE66-39EC-B6F2-53CF-E674C60F936E}"/>
              </a:ext>
            </a:extLst>
          </p:cNvPr>
          <p:cNvSpPr>
            <a:spLocks noGrp="1"/>
          </p:cNvSpPr>
          <p:nvPr>
            <p:ph type="title"/>
          </p:nvPr>
        </p:nvSpPr>
        <p:spPr>
          <a:xfrm>
            <a:off x="628650" y="97509"/>
            <a:ext cx="7886700" cy="1104636"/>
          </a:xfrm>
          <a:ln w="31750">
            <a:solidFill>
              <a:schemeClr val="accent5">
                <a:lumMod val="60000"/>
                <a:lumOff val="40000"/>
              </a:schemeClr>
            </a:solidFill>
          </a:ln>
        </p:spPr>
        <p:txBody>
          <a:bodyPr/>
          <a:lstStyle/>
          <a:p>
            <a:pPr algn="ctr"/>
            <a:r>
              <a:rPr lang="en-US" sz="3600" dirty="0"/>
              <a:t>A (continued) light </a:t>
            </a:r>
            <a:br>
              <a:rPr lang="en-US" sz="3600" dirty="0"/>
            </a:br>
            <a:r>
              <a:rPr lang="en-US" sz="3600" dirty="0"/>
              <a:t>to the Gentiles</a:t>
            </a:r>
            <a:endParaRPr lang="en-US" dirty="0"/>
          </a:p>
        </p:txBody>
      </p:sp>
      <p:sp>
        <p:nvSpPr>
          <p:cNvPr id="3" name="Content Placeholder 2">
            <a:extLst>
              <a:ext uri="{FF2B5EF4-FFF2-40B4-BE49-F238E27FC236}">
                <a16:creationId xmlns:a16="http://schemas.microsoft.com/office/drawing/2014/main" id="{B60FABD1-9C83-6F8D-4ED4-96B7574C1A30}"/>
              </a:ext>
            </a:extLst>
          </p:cNvPr>
          <p:cNvSpPr>
            <a:spLocks noGrp="1"/>
          </p:cNvSpPr>
          <p:nvPr>
            <p:ph idx="1"/>
          </p:nvPr>
        </p:nvSpPr>
        <p:spPr>
          <a:xfrm>
            <a:off x="0" y="1554477"/>
            <a:ext cx="2990088" cy="2606041"/>
          </a:xfrm>
          <a:solidFill>
            <a:schemeClr val="bg1"/>
          </a:solidFill>
          <a:ln w="31750">
            <a:solidFill>
              <a:schemeClr val="tx1"/>
            </a:solidFill>
          </a:ln>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Our struggle with desiring heathenism </a:t>
            </a:r>
            <a:endParaRPr lang="en-US" sz="3600" dirty="0"/>
          </a:p>
        </p:txBody>
      </p:sp>
    </p:spTree>
    <p:extLst>
      <p:ext uri="{BB962C8B-B14F-4D97-AF65-F5344CB8AC3E}">
        <p14:creationId xmlns:p14="http://schemas.microsoft.com/office/powerpoint/2010/main" val="7459514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9DE66-39EC-B6F2-53CF-E674C60F936E}"/>
              </a:ext>
            </a:extLst>
          </p:cNvPr>
          <p:cNvSpPr>
            <a:spLocks noGrp="1"/>
          </p:cNvSpPr>
          <p:nvPr>
            <p:ph type="title"/>
          </p:nvPr>
        </p:nvSpPr>
        <p:spPr>
          <a:xfrm>
            <a:off x="628650" y="97509"/>
            <a:ext cx="7886700" cy="1104636"/>
          </a:xfrm>
          <a:ln w="31750">
            <a:solidFill>
              <a:schemeClr val="accent5">
                <a:lumMod val="60000"/>
                <a:lumOff val="40000"/>
              </a:schemeClr>
            </a:solidFill>
          </a:ln>
        </p:spPr>
        <p:txBody>
          <a:bodyPr/>
          <a:lstStyle/>
          <a:p>
            <a:pPr algn="ctr"/>
            <a:r>
              <a:rPr lang="en-US" sz="3600" dirty="0"/>
              <a:t>A (continued) light </a:t>
            </a:r>
            <a:br>
              <a:rPr lang="en-US" sz="3600" dirty="0"/>
            </a:br>
            <a:r>
              <a:rPr lang="en-US" sz="3600" dirty="0"/>
              <a:t>to the Gentiles</a:t>
            </a:r>
            <a:endParaRPr lang="en-US" dirty="0"/>
          </a:p>
        </p:txBody>
      </p:sp>
      <p:sp>
        <p:nvSpPr>
          <p:cNvPr id="3" name="Content Placeholder 2">
            <a:extLst>
              <a:ext uri="{FF2B5EF4-FFF2-40B4-BE49-F238E27FC236}">
                <a16:creationId xmlns:a16="http://schemas.microsoft.com/office/drawing/2014/main" id="{B60FABD1-9C83-6F8D-4ED4-96B7574C1A30}"/>
              </a:ext>
            </a:extLst>
          </p:cNvPr>
          <p:cNvSpPr>
            <a:spLocks noGrp="1"/>
          </p:cNvSpPr>
          <p:nvPr>
            <p:ph idx="1"/>
          </p:nvPr>
        </p:nvSpPr>
        <p:spPr>
          <a:xfrm>
            <a:off x="0" y="1554478"/>
            <a:ext cx="2990088" cy="2606041"/>
          </a:xfrm>
          <a:ln w="31750">
            <a:solidFill>
              <a:schemeClr val="tx1"/>
            </a:solidFill>
          </a:ln>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Our struggle with desiring heathenism </a:t>
            </a:r>
            <a:endParaRPr lang="en-US" sz="3600" dirty="0"/>
          </a:p>
        </p:txBody>
      </p:sp>
      <p:sp>
        <p:nvSpPr>
          <p:cNvPr id="5" name="Content Placeholder 2">
            <a:extLst>
              <a:ext uri="{FF2B5EF4-FFF2-40B4-BE49-F238E27FC236}">
                <a16:creationId xmlns:a16="http://schemas.microsoft.com/office/drawing/2014/main" id="{3A239A4D-4BF4-BB8B-DF3E-B4F1FDEBE1E3}"/>
              </a:ext>
            </a:extLst>
          </p:cNvPr>
          <p:cNvSpPr txBox="1">
            <a:spLocks/>
          </p:cNvSpPr>
          <p:nvPr/>
        </p:nvSpPr>
        <p:spPr>
          <a:xfrm>
            <a:off x="3076956" y="1554477"/>
            <a:ext cx="2990088" cy="2606041"/>
          </a:xfrm>
          <a:prstGeom prst="rect">
            <a:avLst/>
          </a:prstGeom>
          <a:noFill/>
          <a:ln w="31750">
            <a:no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indent="0" algn="ctr">
              <a:spcBef>
                <a:spcPts val="0"/>
              </a:spcBef>
              <a:spcAft>
                <a:spcPts val="0"/>
              </a:spcAft>
              <a:buNone/>
            </a:pPr>
            <a:r>
              <a:rPr lang="en-US" sz="3600" kern="100" dirty="0">
                <a:noFill/>
                <a:effectLst/>
                <a:latin typeface="Calibri" panose="020F0502020204030204" pitchFamily="34" charset="0"/>
                <a:ea typeface="Calibri" panose="020F0502020204030204" pitchFamily="34" charset="0"/>
                <a:cs typeface="Times New Roman" panose="02020603050405020304" pitchFamily="18" charset="0"/>
              </a:rPr>
              <a:t>Our opportunity to illumine</a:t>
            </a:r>
          </a:p>
        </p:txBody>
      </p:sp>
      <p:sp>
        <p:nvSpPr>
          <p:cNvPr id="4" name="Content Placeholder 2">
            <a:extLst>
              <a:ext uri="{FF2B5EF4-FFF2-40B4-BE49-F238E27FC236}">
                <a16:creationId xmlns:a16="http://schemas.microsoft.com/office/drawing/2014/main" id="{E00BBF90-7C12-821B-732D-3BC627F9845A}"/>
              </a:ext>
            </a:extLst>
          </p:cNvPr>
          <p:cNvSpPr txBox="1">
            <a:spLocks/>
          </p:cNvSpPr>
          <p:nvPr/>
        </p:nvSpPr>
        <p:spPr>
          <a:xfrm>
            <a:off x="3076956" y="1554477"/>
            <a:ext cx="2990088" cy="2606041"/>
          </a:xfrm>
          <a:prstGeom prst="rect">
            <a:avLst/>
          </a:prstGeom>
          <a:solidFill>
            <a:schemeClr val="bg1"/>
          </a:solidFill>
          <a:ln w="31750">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latin typeface="Calibri" panose="020F0502020204030204" pitchFamily="34" charset="0"/>
                <a:ea typeface="Calibri" panose="020F0502020204030204" pitchFamily="34" charset="0"/>
                <a:cs typeface="Times New Roman" panose="02020603050405020304" pitchFamily="18" charset="0"/>
              </a:rPr>
              <a:t>“Keeping” ourselves by going out from the world</a:t>
            </a:r>
          </a:p>
        </p:txBody>
      </p:sp>
    </p:spTree>
    <p:extLst>
      <p:ext uri="{BB962C8B-B14F-4D97-AF65-F5344CB8AC3E}">
        <p14:creationId xmlns:p14="http://schemas.microsoft.com/office/powerpoint/2010/main" val="19243143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9DE66-39EC-B6F2-53CF-E674C60F936E}"/>
              </a:ext>
            </a:extLst>
          </p:cNvPr>
          <p:cNvSpPr>
            <a:spLocks noGrp="1"/>
          </p:cNvSpPr>
          <p:nvPr>
            <p:ph type="title"/>
          </p:nvPr>
        </p:nvSpPr>
        <p:spPr>
          <a:xfrm>
            <a:off x="628650" y="97509"/>
            <a:ext cx="7886700" cy="1104636"/>
          </a:xfrm>
          <a:ln w="31750">
            <a:solidFill>
              <a:schemeClr val="accent5">
                <a:lumMod val="60000"/>
                <a:lumOff val="40000"/>
              </a:schemeClr>
            </a:solidFill>
          </a:ln>
        </p:spPr>
        <p:txBody>
          <a:bodyPr/>
          <a:lstStyle/>
          <a:p>
            <a:pPr algn="ctr"/>
            <a:r>
              <a:rPr lang="en-US" sz="3600" dirty="0"/>
              <a:t>A (continued) light </a:t>
            </a:r>
            <a:br>
              <a:rPr lang="en-US" sz="3600" dirty="0"/>
            </a:br>
            <a:r>
              <a:rPr lang="en-US" sz="3600" dirty="0"/>
              <a:t>to the Gentiles</a:t>
            </a:r>
            <a:endParaRPr lang="en-US" dirty="0"/>
          </a:p>
        </p:txBody>
      </p:sp>
      <p:sp>
        <p:nvSpPr>
          <p:cNvPr id="3" name="Content Placeholder 2">
            <a:extLst>
              <a:ext uri="{FF2B5EF4-FFF2-40B4-BE49-F238E27FC236}">
                <a16:creationId xmlns:a16="http://schemas.microsoft.com/office/drawing/2014/main" id="{B60FABD1-9C83-6F8D-4ED4-96B7574C1A30}"/>
              </a:ext>
            </a:extLst>
          </p:cNvPr>
          <p:cNvSpPr>
            <a:spLocks noGrp="1"/>
          </p:cNvSpPr>
          <p:nvPr>
            <p:ph idx="1"/>
          </p:nvPr>
        </p:nvSpPr>
        <p:spPr>
          <a:xfrm>
            <a:off x="0" y="1554478"/>
            <a:ext cx="2990088" cy="2606041"/>
          </a:xfrm>
          <a:ln w="31750">
            <a:solidFill>
              <a:schemeClr val="tx1"/>
            </a:solidFill>
          </a:ln>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Our struggle with desiring heathenism </a:t>
            </a:r>
            <a:endParaRPr lang="en-US" sz="3600" dirty="0"/>
          </a:p>
        </p:txBody>
      </p:sp>
      <p:sp>
        <p:nvSpPr>
          <p:cNvPr id="4" name="Content Placeholder 2">
            <a:extLst>
              <a:ext uri="{FF2B5EF4-FFF2-40B4-BE49-F238E27FC236}">
                <a16:creationId xmlns:a16="http://schemas.microsoft.com/office/drawing/2014/main" id="{E00BBF90-7C12-821B-732D-3BC627F9845A}"/>
              </a:ext>
            </a:extLst>
          </p:cNvPr>
          <p:cNvSpPr txBox="1">
            <a:spLocks/>
          </p:cNvSpPr>
          <p:nvPr/>
        </p:nvSpPr>
        <p:spPr>
          <a:xfrm>
            <a:off x="3076956" y="1554478"/>
            <a:ext cx="2990088" cy="2606041"/>
          </a:xfrm>
          <a:prstGeom prst="rect">
            <a:avLst/>
          </a:prstGeom>
          <a:ln w="31750">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latin typeface="Calibri" panose="020F0502020204030204" pitchFamily="34" charset="0"/>
                <a:ea typeface="Calibri" panose="020F0502020204030204" pitchFamily="34" charset="0"/>
                <a:cs typeface="Times New Roman" panose="02020603050405020304" pitchFamily="18" charset="0"/>
              </a:rPr>
              <a:t>“Keeping” ourselves by going out from the world</a:t>
            </a:r>
          </a:p>
        </p:txBody>
      </p:sp>
      <p:sp>
        <p:nvSpPr>
          <p:cNvPr id="5" name="Content Placeholder 2">
            <a:extLst>
              <a:ext uri="{FF2B5EF4-FFF2-40B4-BE49-F238E27FC236}">
                <a16:creationId xmlns:a16="http://schemas.microsoft.com/office/drawing/2014/main" id="{3A239A4D-4BF4-BB8B-DF3E-B4F1FDEBE1E3}"/>
              </a:ext>
            </a:extLst>
          </p:cNvPr>
          <p:cNvSpPr txBox="1">
            <a:spLocks/>
          </p:cNvSpPr>
          <p:nvPr/>
        </p:nvSpPr>
        <p:spPr>
          <a:xfrm>
            <a:off x="6153912" y="1554478"/>
            <a:ext cx="2990088" cy="2606041"/>
          </a:xfrm>
          <a:prstGeom prst="rect">
            <a:avLst/>
          </a:prstGeom>
          <a:ln w="31750">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indent="0" algn="ctr">
              <a:spcBef>
                <a:spcPts val="0"/>
              </a:spcBef>
              <a:spcAft>
                <a:spcPts val="0"/>
              </a:spcAft>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Our opportunity to illumine</a:t>
            </a:r>
          </a:p>
        </p:txBody>
      </p:sp>
    </p:spTree>
    <p:extLst>
      <p:ext uri="{BB962C8B-B14F-4D97-AF65-F5344CB8AC3E}">
        <p14:creationId xmlns:p14="http://schemas.microsoft.com/office/powerpoint/2010/main" val="185049666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0FABD1-9C83-6F8D-4ED4-96B7574C1A30}"/>
              </a:ext>
            </a:extLst>
          </p:cNvPr>
          <p:cNvSpPr>
            <a:spLocks noGrp="1"/>
          </p:cNvSpPr>
          <p:nvPr>
            <p:ph idx="1"/>
          </p:nvPr>
        </p:nvSpPr>
        <p:spPr>
          <a:xfrm>
            <a:off x="628650" y="167373"/>
            <a:ext cx="7886700" cy="1104636"/>
          </a:xfrm>
          <a:ln w="31750">
            <a:solidFill>
              <a:schemeClr val="tx1"/>
            </a:solidFill>
          </a:ln>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Our struggle with desiring heathenism </a:t>
            </a:r>
            <a:endParaRPr lang="en-US" sz="3600" dirty="0"/>
          </a:p>
        </p:txBody>
      </p:sp>
      <p:sp>
        <p:nvSpPr>
          <p:cNvPr id="2" name="Content Placeholder 2">
            <a:extLst>
              <a:ext uri="{FF2B5EF4-FFF2-40B4-BE49-F238E27FC236}">
                <a16:creationId xmlns:a16="http://schemas.microsoft.com/office/drawing/2014/main" id="{2AFD5C1E-C2D4-5DAF-DB1C-C41B32E48757}"/>
              </a:ext>
            </a:extLst>
          </p:cNvPr>
          <p:cNvSpPr txBox="1">
            <a:spLocks/>
          </p:cNvSpPr>
          <p:nvPr/>
        </p:nvSpPr>
        <p:spPr>
          <a:xfrm>
            <a:off x="628650" y="1521354"/>
            <a:ext cx="7886700" cy="3919326"/>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“You are the salt of the earth; but if the salt has become tasteless, how can it be made salty again? It is no longer good for anything, except to be thrown out and trampled under foot by men. 14 “You are the light of the world. A city set on a hill cannot be hidden; 15 nor does anyone light a lamp and put it under a basket, but on the lampstand, and it gives light to all who are in the house. 16 Let your light shine before men in such a way that they may see your good works, and glorify your Father who is in heaven </a:t>
            </a:r>
          </a:p>
        </p:txBody>
      </p:sp>
      <p:sp>
        <p:nvSpPr>
          <p:cNvPr id="4" name="Content Placeholder 2">
            <a:extLst>
              <a:ext uri="{FF2B5EF4-FFF2-40B4-BE49-F238E27FC236}">
                <a16:creationId xmlns:a16="http://schemas.microsoft.com/office/drawing/2014/main" id="{749DFF1F-53F7-681B-61AF-666869E784C2}"/>
              </a:ext>
            </a:extLst>
          </p:cNvPr>
          <p:cNvSpPr txBox="1">
            <a:spLocks/>
          </p:cNvSpPr>
          <p:nvPr/>
        </p:nvSpPr>
        <p:spPr>
          <a:xfrm>
            <a:off x="628650" y="1521354"/>
            <a:ext cx="7886700" cy="3919326"/>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a:t>
            </a:r>
            <a:r>
              <a:rPr lang="en-US" sz="3200" dirty="0">
                <a:solidFill>
                  <a:srgbClr val="FFFF00"/>
                </a:solidFill>
              </a:rPr>
              <a:t>You are the salt of the earth</a:t>
            </a:r>
            <a:r>
              <a:rPr lang="en-US" sz="3200" dirty="0"/>
              <a:t>; but if the salt has become tasteless, how can it be made salty again? It is no longer good for anything, except to be thrown out and trampled under foot by men. 14 “</a:t>
            </a:r>
            <a:r>
              <a:rPr lang="en-US" sz="3200" dirty="0">
                <a:solidFill>
                  <a:srgbClr val="FFFF00"/>
                </a:solidFill>
              </a:rPr>
              <a:t>You are the light of the world</a:t>
            </a:r>
            <a:r>
              <a:rPr lang="en-US" sz="3200" dirty="0"/>
              <a:t>. A city set on a hill cannot be hidden; 15 nor does anyone light a lamp and put it under a basket, but on the lampstand, and it gives light to all who are in the house. 16 Let your light shine before men in such a way that they may see your good works, and glorify your Father who is in heaven </a:t>
            </a:r>
          </a:p>
        </p:txBody>
      </p:sp>
      <p:sp>
        <p:nvSpPr>
          <p:cNvPr id="5" name="Content Placeholder 2">
            <a:extLst>
              <a:ext uri="{FF2B5EF4-FFF2-40B4-BE49-F238E27FC236}">
                <a16:creationId xmlns:a16="http://schemas.microsoft.com/office/drawing/2014/main" id="{7547DFF3-1516-D68E-B64D-749DA6E4CB7D}"/>
              </a:ext>
            </a:extLst>
          </p:cNvPr>
          <p:cNvSpPr txBox="1">
            <a:spLocks/>
          </p:cNvSpPr>
          <p:nvPr/>
        </p:nvSpPr>
        <p:spPr>
          <a:xfrm>
            <a:off x="628650" y="1521354"/>
            <a:ext cx="7886700" cy="3919326"/>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a:t>
            </a:r>
            <a:r>
              <a:rPr lang="en-US" sz="3200" dirty="0">
                <a:solidFill>
                  <a:srgbClr val="FFFF00"/>
                </a:solidFill>
              </a:rPr>
              <a:t>You are the salt of the earth</a:t>
            </a:r>
            <a:r>
              <a:rPr lang="en-US" sz="3200" dirty="0"/>
              <a:t>; but if the salt has become tasteless, how can it be made salty again? It is no longer good for anything, except to be thrown out and trampled under foot by men. 14 “</a:t>
            </a:r>
            <a:r>
              <a:rPr lang="en-US" sz="3200" dirty="0">
                <a:solidFill>
                  <a:srgbClr val="FFFF00"/>
                </a:solidFill>
              </a:rPr>
              <a:t>You are the light of the world</a:t>
            </a:r>
            <a:r>
              <a:rPr lang="en-US" sz="3200" dirty="0"/>
              <a:t>. </a:t>
            </a:r>
            <a:r>
              <a:rPr lang="en-US" sz="3200" dirty="0">
                <a:solidFill>
                  <a:srgbClr val="FFFF00"/>
                </a:solidFill>
              </a:rPr>
              <a:t>A city set on a hill cannot be hidden</a:t>
            </a:r>
            <a:r>
              <a:rPr lang="en-US" sz="3200" dirty="0"/>
              <a:t>; 15 nor does anyone light a lamp and put it under a basket, but on the lampstand, and it gives light to all who are in the house. 16 Let your light shine before men in such a way that they may see your good works, and glorify your Father who is in heaven </a:t>
            </a:r>
          </a:p>
        </p:txBody>
      </p:sp>
      <p:sp>
        <p:nvSpPr>
          <p:cNvPr id="6" name="Content Placeholder 2">
            <a:extLst>
              <a:ext uri="{FF2B5EF4-FFF2-40B4-BE49-F238E27FC236}">
                <a16:creationId xmlns:a16="http://schemas.microsoft.com/office/drawing/2014/main" id="{063B833B-9498-EA97-5B43-7EA8F7793C1B}"/>
              </a:ext>
            </a:extLst>
          </p:cNvPr>
          <p:cNvSpPr txBox="1">
            <a:spLocks/>
          </p:cNvSpPr>
          <p:nvPr/>
        </p:nvSpPr>
        <p:spPr>
          <a:xfrm>
            <a:off x="628650" y="1521354"/>
            <a:ext cx="7886700" cy="3919326"/>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a:t>
            </a:r>
            <a:r>
              <a:rPr lang="en-US" sz="3200" dirty="0">
                <a:solidFill>
                  <a:srgbClr val="FFFF00"/>
                </a:solidFill>
              </a:rPr>
              <a:t>You are the salt of the earth</a:t>
            </a:r>
            <a:r>
              <a:rPr lang="en-US" sz="3200" dirty="0"/>
              <a:t>; but </a:t>
            </a:r>
            <a:r>
              <a:rPr lang="en-US" sz="3200" dirty="0">
                <a:solidFill>
                  <a:srgbClr val="FFFF00"/>
                </a:solidFill>
              </a:rPr>
              <a:t>if the salt has become tasteless</a:t>
            </a:r>
            <a:r>
              <a:rPr lang="en-US" sz="3200" dirty="0"/>
              <a:t>, how can it be made salty again? It is no longer good for anything, except to be thrown out and trampled under foot by men. 14 “You are the light of the world. A city set on a hill cannot be hidden; 15 nor does anyone light a lamp and put it under a basket, but on the lampstand, and it gives light to all who are in the house. 16 Let your light shine before men in such a way that they may see your good works, and glorify your Father who is in heaven </a:t>
            </a:r>
          </a:p>
        </p:txBody>
      </p:sp>
      <p:sp>
        <p:nvSpPr>
          <p:cNvPr id="7" name="TextBox 6">
            <a:extLst>
              <a:ext uri="{FF2B5EF4-FFF2-40B4-BE49-F238E27FC236}">
                <a16:creationId xmlns:a16="http://schemas.microsoft.com/office/drawing/2014/main" id="{9046A019-6C7F-7ECF-7D01-701D742D59E4}"/>
              </a:ext>
            </a:extLst>
          </p:cNvPr>
          <p:cNvSpPr txBox="1"/>
          <p:nvPr/>
        </p:nvSpPr>
        <p:spPr>
          <a:xfrm>
            <a:off x="1078992" y="3044952"/>
            <a:ext cx="6986016" cy="2107692"/>
          </a:xfrm>
          <a:prstGeom prst="rect">
            <a:avLst/>
          </a:prstGeom>
          <a:solidFill>
            <a:schemeClr val="bg1"/>
          </a:solidFill>
          <a:ln w="28575">
            <a:solidFill>
              <a:schemeClr val="accent6">
                <a:lumMod val="60000"/>
                <a:lumOff val="40000"/>
              </a:schemeClr>
            </a:solidFill>
          </a:ln>
        </p:spPr>
        <p:txBody>
          <a:bodyPr wrap="square" rtlCol="0" anchor="ctr">
            <a:no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Psalm 37:1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Do not fret because of evildoers, “</a:t>
            </a:r>
            <a:r>
              <a:rPr lang="en-US" sz="3200" b="1" i="1" u="sng" dirty="0">
                <a:effectLst/>
                <a:latin typeface="Calibri" panose="020F0502020204030204" pitchFamily="34" charset="0"/>
                <a:ea typeface="Calibri" panose="020F0502020204030204" pitchFamily="34" charset="0"/>
                <a:cs typeface="Times New Roman" panose="02020603050405020304" pitchFamily="18" charset="0"/>
              </a:rPr>
              <a:t>be not envious toward wrongdoers</a:t>
            </a:r>
            <a:r>
              <a:rPr lang="en-US" sz="3200" dirty="0">
                <a:effectLst/>
              </a:rPr>
              <a:t> </a:t>
            </a:r>
            <a:endParaRPr lang="en-US" sz="3200" dirty="0"/>
          </a:p>
        </p:txBody>
      </p:sp>
      <p:sp>
        <p:nvSpPr>
          <p:cNvPr id="8" name="TextBox 7">
            <a:extLst>
              <a:ext uri="{FF2B5EF4-FFF2-40B4-BE49-F238E27FC236}">
                <a16:creationId xmlns:a16="http://schemas.microsoft.com/office/drawing/2014/main" id="{D17E370A-E3E3-ED1F-21E9-9FB736C9D61A}"/>
              </a:ext>
            </a:extLst>
          </p:cNvPr>
          <p:cNvSpPr txBox="1"/>
          <p:nvPr/>
        </p:nvSpPr>
        <p:spPr>
          <a:xfrm>
            <a:off x="628650" y="2958084"/>
            <a:ext cx="3822192" cy="2482596"/>
          </a:xfrm>
          <a:prstGeom prst="rect">
            <a:avLst/>
          </a:prstGeom>
          <a:solidFill>
            <a:schemeClr val="bg1"/>
          </a:solidFill>
          <a:ln w="28575">
            <a:solidFill>
              <a:schemeClr val="accent6">
                <a:lumMod val="60000"/>
                <a:lumOff val="40000"/>
              </a:schemeClr>
            </a:solidFill>
          </a:ln>
        </p:spPr>
        <p:txBody>
          <a:bodyPr wrap="square" rtlCol="0" anchor="ctr">
            <a:noAutofit/>
          </a:bodyPr>
          <a:lstStyle/>
          <a:p>
            <a:pPr algn="ctr"/>
            <a:r>
              <a:rPr lang="en-US" sz="2800" dirty="0">
                <a:latin typeface="Calibri" panose="020F0502020204030204" pitchFamily="34" charset="0"/>
                <a:ea typeface="Calibri" panose="020F0502020204030204" pitchFamily="34" charset="0"/>
                <a:cs typeface="Times New Roman" panose="02020603050405020304" pitchFamily="18" charset="0"/>
              </a:rPr>
              <a:t>1 Peter 2:12 Keep your behavior excellent among the Gentiles, so that in the thing in which </a:t>
            </a:r>
            <a:r>
              <a:rPr lang="en-US" sz="2800" b="1" u="sng" dirty="0">
                <a:latin typeface="Calibri" panose="020F0502020204030204" pitchFamily="34" charset="0"/>
                <a:ea typeface="Calibri" panose="020F0502020204030204" pitchFamily="34" charset="0"/>
                <a:cs typeface="Times New Roman" panose="02020603050405020304" pitchFamily="18" charset="0"/>
              </a:rPr>
              <a:t>they slander you as evildoers</a:t>
            </a:r>
            <a:endParaRPr lang="en-US" sz="2800" b="1" u="sng" dirty="0"/>
          </a:p>
        </p:txBody>
      </p:sp>
      <p:sp>
        <p:nvSpPr>
          <p:cNvPr id="9" name="TextBox 8">
            <a:extLst>
              <a:ext uri="{FF2B5EF4-FFF2-40B4-BE49-F238E27FC236}">
                <a16:creationId xmlns:a16="http://schemas.microsoft.com/office/drawing/2014/main" id="{E701AB67-95AE-9FA8-4547-1D234D222BF7}"/>
              </a:ext>
            </a:extLst>
          </p:cNvPr>
          <p:cNvSpPr txBox="1"/>
          <p:nvPr/>
        </p:nvSpPr>
        <p:spPr>
          <a:xfrm>
            <a:off x="4693158" y="2958084"/>
            <a:ext cx="3822192" cy="2482596"/>
          </a:xfrm>
          <a:prstGeom prst="rect">
            <a:avLst/>
          </a:prstGeom>
          <a:solidFill>
            <a:schemeClr val="bg1"/>
          </a:solidFill>
          <a:ln w="28575">
            <a:solidFill>
              <a:schemeClr val="accent6">
                <a:lumMod val="60000"/>
                <a:lumOff val="40000"/>
              </a:schemeClr>
            </a:solidFill>
          </a:ln>
        </p:spPr>
        <p:txBody>
          <a:bodyPr wrap="square" rtlCol="0" anchor="ctr">
            <a:noAutofit/>
          </a:bodyPr>
          <a:lstStyle/>
          <a:p>
            <a:pPr algn="ctr"/>
            <a:r>
              <a:rPr lang="en-US" sz="2800" dirty="0">
                <a:latin typeface="Calibri" panose="020F0502020204030204" pitchFamily="34" charset="0"/>
                <a:ea typeface="Calibri" panose="020F0502020204030204" pitchFamily="34" charset="0"/>
                <a:cs typeface="Times New Roman" panose="02020603050405020304" pitchFamily="18" charset="0"/>
              </a:rPr>
              <a:t>1 Peter 4:4 4 In [all] this, they are surprised that you do not run with [them] into the same excesses of dissipation, and </a:t>
            </a:r>
            <a:r>
              <a:rPr lang="en-US" sz="2800" b="1" u="sng" dirty="0">
                <a:latin typeface="Calibri" panose="020F0502020204030204" pitchFamily="34" charset="0"/>
                <a:ea typeface="Calibri" panose="020F0502020204030204" pitchFamily="34" charset="0"/>
                <a:cs typeface="Times New Roman" panose="02020603050405020304" pitchFamily="18" charset="0"/>
              </a:rPr>
              <a:t>they malign [you;]</a:t>
            </a:r>
          </a:p>
        </p:txBody>
      </p:sp>
      <p:sp>
        <p:nvSpPr>
          <p:cNvPr id="10" name="TextBox 9">
            <a:extLst>
              <a:ext uri="{FF2B5EF4-FFF2-40B4-BE49-F238E27FC236}">
                <a16:creationId xmlns:a16="http://schemas.microsoft.com/office/drawing/2014/main" id="{E31B6942-8538-D1B9-617F-3713FC838B77}"/>
              </a:ext>
            </a:extLst>
          </p:cNvPr>
          <p:cNvSpPr txBox="1"/>
          <p:nvPr/>
        </p:nvSpPr>
        <p:spPr>
          <a:xfrm>
            <a:off x="628650" y="2958083"/>
            <a:ext cx="7886700" cy="2482595"/>
          </a:xfrm>
          <a:prstGeom prst="rect">
            <a:avLst/>
          </a:prstGeom>
          <a:solidFill>
            <a:schemeClr val="bg1"/>
          </a:solidFill>
          <a:ln w="28575">
            <a:solidFill>
              <a:schemeClr val="accent6">
                <a:lumMod val="60000"/>
                <a:lumOff val="40000"/>
              </a:schemeClr>
            </a:solidFill>
          </a:ln>
        </p:spPr>
        <p:txBody>
          <a:bodyPr wrap="square" rtlCol="0" anchor="ctr">
            <a:noAutofit/>
          </a:bodyPr>
          <a:lstStyle/>
          <a:p>
            <a:pPr algn="ctr"/>
            <a:r>
              <a:rPr lang="en-US" sz="2800" dirty="0"/>
              <a:t>Luke 11:34 The eye is the lamp of your body; when your eye is clear, your whole body also is full of light; but when it is bad, your body also is full of darkness. 35 Then watch out that the light in you is not darkness.</a:t>
            </a:r>
            <a:endParaRPr lang="en-US" sz="4400" dirty="0"/>
          </a:p>
        </p:txBody>
      </p:sp>
      <p:sp>
        <p:nvSpPr>
          <p:cNvPr id="13" name="Content Placeholder 2">
            <a:extLst>
              <a:ext uri="{FF2B5EF4-FFF2-40B4-BE49-F238E27FC236}">
                <a16:creationId xmlns:a16="http://schemas.microsoft.com/office/drawing/2014/main" id="{7806C18A-2278-509A-1CCD-4200FFADEF40}"/>
              </a:ext>
            </a:extLst>
          </p:cNvPr>
          <p:cNvSpPr txBox="1">
            <a:spLocks/>
          </p:cNvSpPr>
          <p:nvPr/>
        </p:nvSpPr>
        <p:spPr>
          <a:xfrm>
            <a:off x="628650" y="1521354"/>
            <a:ext cx="7886700" cy="3919324"/>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a:t>
            </a:r>
            <a:r>
              <a:rPr lang="en-US" sz="3200" dirty="0">
                <a:solidFill>
                  <a:srgbClr val="FFFF00"/>
                </a:solidFill>
              </a:rPr>
              <a:t>You are the salt of the earth</a:t>
            </a:r>
            <a:r>
              <a:rPr lang="en-US" sz="3200" dirty="0"/>
              <a:t>; but </a:t>
            </a:r>
            <a:r>
              <a:rPr lang="en-US" sz="3200" dirty="0">
                <a:solidFill>
                  <a:srgbClr val="FFFF00"/>
                </a:solidFill>
              </a:rPr>
              <a:t>if the salt has become tasteless</a:t>
            </a:r>
            <a:r>
              <a:rPr lang="en-US" sz="3200" dirty="0"/>
              <a:t>, how can it be made salty again? </a:t>
            </a:r>
            <a:r>
              <a:rPr lang="en-US" sz="3200" dirty="0">
                <a:solidFill>
                  <a:srgbClr val="FFFF00"/>
                </a:solidFill>
              </a:rPr>
              <a:t>It is no longer good for anything</a:t>
            </a:r>
            <a:r>
              <a:rPr lang="en-US" sz="3200" dirty="0"/>
              <a:t>, except to be thrown out and trampled under foot by men. 14 “You are the light of the world. A city set on a hill cannot be hidden; 15 nor does anyone light a lamp and put it under a basket, but on the lampstand, and it gives light to all who are in the house. 16 Let your light shine before men in such a way that they may see your good works, and glorify your Father who is in heaven </a:t>
            </a:r>
          </a:p>
        </p:txBody>
      </p:sp>
    </p:spTree>
    <p:extLst>
      <p:ext uri="{BB962C8B-B14F-4D97-AF65-F5344CB8AC3E}">
        <p14:creationId xmlns:p14="http://schemas.microsoft.com/office/powerpoint/2010/main" val="177698924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9"/>
                                        </p:tgtEl>
                                      </p:cBhvr>
                                    </p:animEffect>
                                    <p:set>
                                      <p:cBhvr>
                                        <p:cTn id="43" dur="1" fill="hold">
                                          <p:stCondLst>
                                            <p:cond delay="499"/>
                                          </p:stCondLst>
                                        </p:cTn>
                                        <p:tgtEl>
                                          <p:spTgt spid="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10"/>
                                        </p:tgtEl>
                                      </p:cBhvr>
                                    </p:animEffect>
                                    <p:set>
                                      <p:cBhvr>
                                        <p:cTn id="53" dur="1" fill="hold">
                                          <p:stCondLst>
                                            <p:cond delay="499"/>
                                          </p:stCondLst>
                                        </p:cTn>
                                        <p:tgtEl>
                                          <p:spTgt spid="10"/>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7" grpId="1" animBg="1"/>
      <p:bldP spid="8" grpId="0" animBg="1"/>
      <p:bldP spid="8" grpId="1" animBg="1"/>
      <p:bldP spid="9" grpId="0" animBg="1"/>
      <p:bldP spid="9" grpId="1" animBg="1"/>
      <p:bldP spid="10" grpId="0" animBg="1"/>
      <p:bldP spid="10" grpId="1"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50ADE3D-6237-5A65-488B-EC70805400D0}"/>
              </a:ext>
            </a:extLst>
          </p:cNvPr>
          <p:cNvSpPr txBox="1">
            <a:spLocks/>
          </p:cNvSpPr>
          <p:nvPr/>
        </p:nvSpPr>
        <p:spPr>
          <a:xfrm>
            <a:off x="628650" y="1521354"/>
            <a:ext cx="7886700" cy="3919324"/>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“You are the salt of the earth; but if the salt has become tasteless, how can it be made salty again? It is no longer good for anything, except to be thrown out and trampled under foot by men. 14 “You are the light of the world. A city set on a hill cannot be hidden; 15 nor does anyone light a lamp and put it under a basket, but on the lampstand, and it gives light to all who are in the house. 16 Let your light shine before men in such a way that they may see your good works, and glorify your Father who is in heaven </a:t>
            </a:r>
          </a:p>
        </p:txBody>
      </p:sp>
      <p:sp>
        <p:nvSpPr>
          <p:cNvPr id="5" name="Content Placeholder 2">
            <a:extLst>
              <a:ext uri="{FF2B5EF4-FFF2-40B4-BE49-F238E27FC236}">
                <a16:creationId xmlns:a16="http://schemas.microsoft.com/office/drawing/2014/main" id="{540C0373-24E9-251E-9E45-3C1E1B01303F}"/>
              </a:ext>
            </a:extLst>
          </p:cNvPr>
          <p:cNvSpPr>
            <a:spLocks noGrp="1"/>
          </p:cNvSpPr>
          <p:nvPr>
            <p:ph idx="1"/>
          </p:nvPr>
        </p:nvSpPr>
        <p:spPr>
          <a:xfrm>
            <a:off x="628650" y="167373"/>
            <a:ext cx="7886700" cy="1104636"/>
          </a:xfrm>
          <a:ln w="31750">
            <a:solidFill>
              <a:schemeClr val="tx1"/>
            </a:solidFill>
          </a:ln>
        </p:spPr>
        <p:txBody>
          <a:bodyPr anchor="ctr">
            <a:normAutofit lnSpcReduction="10000"/>
          </a:bodyPr>
          <a:lstStyle/>
          <a:p>
            <a:pPr marL="0" indent="0" algn="ctr">
              <a:buFont typeface="Arial" panose="020B0604020202020204" pitchFamily="34" charset="0"/>
              <a:buNone/>
            </a:pPr>
            <a:r>
              <a:rPr lang="en-US" sz="3600" dirty="0">
                <a:latin typeface="Calibri" panose="020F0502020204030204" pitchFamily="34" charset="0"/>
                <a:ea typeface="Calibri" panose="020F0502020204030204" pitchFamily="34" charset="0"/>
                <a:cs typeface="Times New Roman" panose="02020603050405020304" pitchFamily="18" charset="0"/>
              </a:rPr>
              <a:t>“Keeping” ourselves by going out</a:t>
            </a:r>
          </a:p>
          <a:p>
            <a:pPr marL="0" indent="0" algn="ctr">
              <a:buFont typeface="Arial" panose="020B0604020202020204" pitchFamily="34" charset="0"/>
              <a:buNone/>
            </a:pPr>
            <a:r>
              <a:rPr lang="en-US" sz="3600" dirty="0">
                <a:latin typeface="Calibri" panose="020F0502020204030204" pitchFamily="34" charset="0"/>
                <a:ea typeface="Calibri" panose="020F0502020204030204" pitchFamily="34" charset="0"/>
                <a:cs typeface="Times New Roman" panose="02020603050405020304" pitchFamily="18" charset="0"/>
              </a:rPr>
              <a:t> from the world</a:t>
            </a:r>
          </a:p>
        </p:txBody>
      </p:sp>
      <p:sp>
        <p:nvSpPr>
          <p:cNvPr id="6" name="Content Placeholder 2">
            <a:extLst>
              <a:ext uri="{FF2B5EF4-FFF2-40B4-BE49-F238E27FC236}">
                <a16:creationId xmlns:a16="http://schemas.microsoft.com/office/drawing/2014/main" id="{371CA4E8-0307-F9ED-04F1-EC3093CC2639}"/>
              </a:ext>
            </a:extLst>
          </p:cNvPr>
          <p:cNvSpPr txBox="1">
            <a:spLocks/>
          </p:cNvSpPr>
          <p:nvPr/>
        </p:nvSpPr>
        <p:spPr>
          <a:xfrm>
            <a:off x="628650" y="1521354"/>
            <a:ext cx="7886700" cy="3919324"/>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“You are the salt </a:t>
            </a:r>
            <a:r>
              <a:rPr lang="en-US" sz="3200" dirty="0">
                <a:solidFill>
                  <a:srgbClr val="FFFF00"/>
                </a:solidFill>
              </a:rPr>
              <a:t>of the earth</a:t>
            </a:r>
            <a:r>
              <a:rPr lang="en-US" sz="3200" dirty="0"/>
              <a:t>; but if the salt has become tasteless, how can it be made salty again? It is no longer good for anything, except to be thrown out and trampled under foot by men. 14 “You are the light </a:t>
            </a:r>
            <a:r>
              <a:rPr lang="en-US" sz="3200" dirty="0">
                <a:solidFill>
                  <a:srgbClr val="FFFF00"/>
                </a:solidFill>
              </a:rPr>
              <a:t>of the world</a:t>
            </a:r>
            <a:r>
              <a:rPr lang="en-US" sz="3200" dirty="0"/>
              <a:t>. A city set on a hill </a:t>
            </a:r>
            <a:r>
              <a:rPr lang="en-US" sz="3200" dirty="0">
                <a:solidFill>
                  <a:srgbClr val="FFFF00"/>
                </a:solidFill>
              </a:rPr>
              <a:t>cannot be hidden</a:t>
            </a:r>
            <a:r>
              <a:rPr lang="en-US" sz="3200" dirty="0"/>
              <a:t>; 15 nor does anyone light a lamp and put it under a basket, but on the lampstand, and </a:t>
            </a:r>
            <a:r>
              <a:rPr lang="en-US" sz="3200" dirty="0">
                <a:solidFill>
                  <a:srgbClr val="FFFF00"/>
                </a:solidFill>
              </a:rPr>
              <a:t>it gives light to all who are in the house</a:t>
            </a:r>
            <a:r>
              <a:rPr lang="en-US" sz="3200" dirty="0"/>
              <a:t>. 16 Let your light </a:t>
            </a:r>
            <a:r>
              <a:rPr lang="en-US" sz="3200" dirty="0">
                <a:solidFill>
                  <a:srgbClr val="FFFF00"/>
                </a:solidFill>
              </a:rPr>
              <a:t>shine before men</a:t>
            </a:r>
            <a:r>
              <a:rPr lang="en-US" sz="3200" dirty="0"/>
              <a:t> in such a way that they may see your good works, and glorify your Father who is in heaven </a:t>
            </a:r>
          </a:p>
        </p:txBody>
      </p:sp>
      <p:sp>
        <p:nvSpPr>
          <p:cNvPr id="8" name="TextBox 7">
            <a:extLst>
              <a:ext uri="{FF2B5EF4-FFF2-40B4-BE49-F238E27FC236}">
                <a16:creationId xmlns:a16="http://schemas.microsoft.com/office/drawing/2014/main" id="{C89A9CF6-2021-4D13-6086-65DBFB73D018}"/>
              </a:ext>
            </a:extLst>
          </p:cNvPr>
          <p:cNvSpPr txBox="1"/>
          <p:nvPr/>
        </p:nvSpPr>
        <p:spPr>
          <a:xfrm>
            <a:off x="628650" y="1521355"/>
            <a:ext cx="7886700" cy="3919324"/>
          </a:xfrm>
          <a:prstGeom prst="rect">
            <a:avLst/>
          </a:prstGeom>
          <a:solidFill>
            <a:schemeClr val="bg1"/>
          </a:solidFill>
          <a:ln w="28575">
            <a:solidFill>
              <a:schemeClr val="accent6">
                <a:lumMod val="60000"/>
                <a:lumOff val="40000"/>
              </a:schemeClr>
            </a:solidFill>
          </a:ln>
        </p:spPr>
        <p:txBody>
          <a:bodyPr wrap="square" rtlCol="0" anchor="ctr">
            <a:noAutofit/>
          </a:bodyPr>
          <a:lstStyle/>
          <a:p>
            <a:pPr algn="ctr"/>
            <a:r>
              <a:rPr lang="en-US" sz="2800" dirty="0"/>
              <a:t>Romans 12:1-2… by the mercies of God, present your bodies a living and holy sacrifice, acceptable to God, </a:t>
            </a:r>
            <a:r>
              <a:rPr lang="en-US" sz="2800" i="1" dirty="0">
                <a:solidFill>
                  <a:srgbClr val="FFFF00"/>
                </a:solidFill>
              </a:rPr>
              <a:t>which is</a:t>
            </a:r>
            <a:r>
              <a:rPr lang="en-US" sz="2800" dirty="0">
                <a:solidFill>
                  <a:srgbClr val="FFFF00"/>
                </a:solidFill>
              </a:rPr>
              <a:t> your spiritual service of worship</a:t>
            </a:r>
            <a:r>
              <a:rPr lang="en-US" sz="2800" dirty="0"/>
              <a:t>. </a:t>
            </a:r>
            <a:r>
              <a:rPr lang="en-US" sz="2800" b="1" baseline="30000" dirty="0"/>
              <a:t>2 </a:t>
            </a:r>
            <a:r>
              <a:rPr lang="en-US" sz="2800" dirty="0"/>
              <a:t>And do not be conformed to this world, but be transformed by the renewing of your mind, </a:t>
            </a:r>
            <a:r>
              <a:rPr lang="en-US" sz="2800" dirty="0">
                <a:solidFill>
                  <a:srgbClr val="FFFF00"/>
                </a:solidFill>
              </a:rPr>
              <a:t>so that you may prove what the will of God is</a:t>
            </a:r>
            <a:r>
              <a:rPr lang="en-US" sz="2800" dirty="0"/>
              <a:t>, that which is good and acceptable and perfect.</a:t>
            </a:r>
          </a:p>
        </p:txBody>
      </p:sp>
      <p:sp>
        <p:nvSpPr>
          <p:cNvPr id="10" name="Content Placeholder 2">
            <a:extLst>
              <a:ext uri="{FF2B5EF4-FFF2-40B4-BE49-F238E27FC236}">
                <a16:creationId xmlns:a16="http://schemas.microsoft.com/office/drawing/2014/main" id="{D280E867-C38A-E974-EE85-0BD285D088EF}"/>
              </a:ext>
            </a:extLst>
          </p:cNvPr>
          <p:cNvSpPr txBox="1">
            <a:spLocks/>
          </p:cNvSpPr>
          <p:nvPr/>
        </p:nvSpPr>
        <p:spPr>
          <a:xfrm>
            <a:off x="628650" y="1521354"/>
            <a:ext cx="7886700" cy="3919324"/>
          </a:xfrm>
          <a:prstGeom prst="rect">
            <a:avLst/>
          </a:prstGeom>
          <a:ln w="31750">
            <a:solidFill>
              <a:schemeClr val="accent5">
                <a:lumMod val="60000"/>
                <a:lumOff val="4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13 “You are the salt of the earth; but if the salt has become tasteless, how can it be made salty again? It is no longer good for anything, except to be thrown out and trampled under foot by men. 14 “You are the light of the world. </a:t>
            </a:r>
            <a:r>
              <a:rPr lang="en-US" sz="3200" dirty="0">
                <a:solidFill>
                  <a:srgbClr val="FFFF00"/>
                </a:solidFill>
              </a:rPr>
              <a:t>A city set on a hill cannot be hidden</a:t>
            </a:r>
            <a:r>
              <a:rPr lang="en-US" sz="3200" dirty="0"/>
              <a:t>; 15 </a:t>
            </a:r>
            <a:r>
              <a:rPr lang="en-US" sz="3200" dirty="0">
                <a:solidFill>
                  <a:srgbClr val="FFFF00"/>
                </a:solidFill>
              </a:rPr>
              <a:t>nor does anyone light a lamp and put it under a basket, but on the lampstand</a:t>
            </a:r>
            <a:r>
              <a:rPr lang="en-US" sz="3200" dirty="0"/>
              <a:t>, and it gives light to all who are in the house. 16 </a:t>
            </a:r>
            <a:r>
              <a:rPr lang="en-US" sz="3200" dirty="0">
                <a:solidFill>
                  <a:srgbClr val="FFFF00"/>
                </a:solidFill>
              </a:rPr>
              <a:t>Let your light shine before men </a:t>
            </a:r>
            <a:r>
              <a:rPr lang="en-US" sz="3200" dirty="0"/>
              <a:t>in such a way that </a:t>
            </a:r>
            <a:r>
              <a:rPr lang="en-US" sz="3200" dirty="0">
                <a:solidFill>
                  <a:srgbClr val="FFFF00"/>
                </a:solidFill>
              </a:rPr>
              <a:t>they may see</a:t>
            </a:r>
            <a:r>
              <a:rPr lang="en-US" sz="3200" dirty="0"/>
              <a:t> your good works, and glorify your Father who is in heaven </a:t>
            </a:r>
          </a:p>
        </p:txBody>
      </p:sp>
    </p:spTree>
    <p:extLst>
      <p:ext uri="{BB962C8B-B14F-4D97-AF65-F5344CB8AC3E}">
        <p14:creationId xmlns:p14="http://schemas.microsoft.com/office/powerpoint/2010/main" val="243507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8" grpId="0" animBg="1"/>
      <p:bldP spid="8" grpId="1" animBg="1"/>
      <p:bldP spid="10" grpId="0" animBg="1"/>
    </p:bld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259</TotalTime>
  <Words>1838</Words>
  <Application>Microsoft Macintosh PowerPoint</Application>
  <PresentationFormat>On-screen Show (16:10)</PresentationFormat>
  <Paragraphs>35</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A (continued) light  to the Gentiles</vt:lpstr>
      <vt:lpstr>A (continued) light  to the Gentiles</vt:lpstr>
      <vt:lpstr>A (continued) light  to the Gentiles</vt:lpstr>
      <vt:lpstr>A (continued) light  to the Gentiles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2</cp:revision>
  <dcterms:created xsi:type="dcterms:W3CDTF">2023-08-05T21:46:22Z</dcterms:created>
  <dcterms:modified xsi:type="dcterms:W3CDTF">2023-08-06T02:06:15Z</dcterms:modified>
</cp:coreProperties>
</file>