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3" r:id="rId3"/>
    <p:sldId id="283" r:id="rId4"/>
    <p:sldId id="284" r:id="rId5"/>
    <p:sldId id="288" r:id="rId6"/>
    <p:sldId id="292" r:id="rId7"/>
    <p:sldId id="293" r:id="rId8"/>
    <p:sldId id="294" r:id="rId9"/>
    <p:sldId id="282" r:id="rId10"/>
    <p:sldId id="295" r:id="rId11"/>
    <p:sldId id="297" r:id="rId12"/>
    <p:sldId id="298" r:id="rId13"/>
    <p:sldId id="300" r:id="rId14"/>
    <p:sldId id="286"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5C26"/>
    <a:srgbClr val="08385E"/>
    <a:srgbClr val="F28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01"/>
    <p:restoredTop sz="73129"/>
  </p:normalViewPr>
  <p:slideViewPr>
    <p:cSldViewPr snapToGrid="0">
      <p:cViewPr>
        <p:scale>
          <a:sx n="114" d="100"/>
          <a:sy n="114" d="100"/>
        </p:scale>
        <p:origin x="2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3524E-820C-1B4B-B6BE-AB9539FDC74E}" type="datetimeFigureOut">
              <a:rPr lang="en-US" smtClean="0"/>
              <a:t>8/26/23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2444F-E52A-584B-81D4-AC66D7B43BE0}" type="slidenum">
              <a:rPr lang="en-US" smtClean="0"/>
              <a:t>‹#›</a:t>
            </a:fld>
            <a:endParaRPr lang="en-US"/>
          </a:p>
        </p:txBody>
      </p:sp>
    </p:spTree>
    <p:extLst>
      <p:ext uri="{BB962C8B-B14F-4D97-AF65-F5344CB8AC3E}">
        <p14:creationId xmlns:p14="http://schemas.microsoft.com/office/powerpoint/2010/main" val="124103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God’s most impressive qualities is that He is omniscient – He knows everything.  Heb 4:13 says, </a:t>
            </a:r>
            <a:r>
              <a:rPr lang="en-US" b="1" i="0" baseline="30000" dirty="0">
                <a:solidFill>
                  <a:srgbClr val="000000"/>
                </a:solidFill>
                <a:effectLst/>
                <a:latin typeface="system-ui"/>
              </a:rPr>
              <a:t>13 </a:t>
            </a:r>
            <a:r>
              <a:rPr lang="en-US" b="0" i="0" dirty="0">
                <a:solidFill>
                  <a:srgbClr val="000000"/>
                </a:solidFill>
                <a:effectLst/>
                <a:latin typeface="system-ui"/>
              </a:rPr>
              <a:t>And there is no creature hidden from His sight, but all things are open and laid bare to the eyes of Him with whom we have to do.</a:t>
            </a:r>
            <a:endParaRPr lang="en-US" dirty="0"/>
          </a:p>
          <a:p>
            <a:endParaRPr lang="en-US" dirty="0"/>
          </a:p>
          <a:p>
            <a:endParaRPr lang="en-US" dirty="0"/>
          </a:p>
          <a:p>
            <a:endParaRPr lang="en-US" dirty="0"/>
          </a:p>
          <a:p>
            <a:endParaRPr lang="en-US" dirty="0"/>
          </a:p>
          <a:p>
            <a:r>
              <a:rPr lang="en-US" dirty="0"/>
              <a:t>The Bible doesn’t show us all we might like to know about this – but God does tell us enough to impress us – He is worthy of our worship. Enough to assure us – He is acting with the highest love.</a:t>
            </a:r>
          </a:p>
          <a:p>
            <a:endParaRPr lang="en-US" dirty="0"/>
          </a:p>
          <a:p>
            <a:r>
              <a:rPr lang="en-US" dirty="0"/>
              <a:t>In that way – He is very much like a loving Father. (visually I think of someone thumbing across a stack of money – I can cover this.)</a:t>
            </a:r>
          </a:p>
          <a:p>
            <a:endParaRPr lang="en-US" dirty="0"/>
          </a:p>
          <a:p>
            <a:r>
              <a:rPr lang="en-US" dirty="0"/>
              <a:t>The point is not to treat God like a fortune teller – the point is to treat God like a King.</a:t>
            </a:r>
          </a:p>
          <a:p>
            <a:endParaRPr lang="en-US" dirty="0"/>
          </a:p>
          <a:p>
            <a:r>
              <a:rPr lang="en-US" dirty="0"/>
              <a:t>** Why the Big Deal? Because it is related to our salvation.  And of course we have a very high interest in subjects that impact our SALVATION!</a:t>
            </a:r>
          </a:p>
        </p:txBody>
      </p:sp>
      <p:sp>
        <p:nvSpPr>
          <p:cNvPr id="4" name="Slide Number Placeholder 3"/>
          <p:cNvSpPr>
            <a:spLocks noGrp="1"/>
          </p:cNvSpPr>
          <p:nvPr>
            <p:ph type="sldNum" sz="quarter" idx="5"/>
          </p:nvPr>
        </p:nvSpPr>
        <p:spPr/>
        <p:txBody>
          <a:bodyPr/>
          <a:lstStyle/>
          <a:p>
            <a:fld id="{88F2444F-E52A-584B-81D4-AC66D7B43BE0}" type="slidenum">
              <a:rPr lang="en-US" smtClean="0"/>
              <a:t>1</a:t>
            </a:fld>
            <a:endParaRPr lang="en-US"/>
          </a:p>
        </p:txBody>
      </p:sp>
    </p:spTree>
    <p:extLst>
      <p:ext uri="{BB962C8B-B14F-4D97-AF65-F5344CB8AC3E}">
        <p14:creationId xmlns:p14="http://schemas.microsoft.com/office/powerpoint/2010/main" val="330145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Acts 26, Paul’s accusers KNEW his manner of life, but did not control it.</a:t>
            </a:r>
          </a:p>
          <a:p>
            <a:endParaRPr lang="en-US" dirty="0"/>
          </a:p>
          <a:p>
            <a:r>
              <a:rPr lang="en-US" dirty="0"/>
              <a:t>In 2 Peter 3:17, Peter’s readers KNEW the destruction of the world is coming, but they did not control this.</a:t>
            </a:r>
          </a:p>
          <a:p>
            <a:endParaRPr lang="en-US" dirty="0"/>
          </a:p>
          <a:p>
            <a:r>
              <a:rPr lang="en-US" dirty="0"/>
              <a:t>** The suggestion that Foreknowledge is equal to COMPLETE and TOTAL control is wrong.  It requires adopting a definition that goes beyond the meaning of the words, goes against the meaning in other passages, and eliminates man’s free-choice to accept or reject the Gospel.</a:t>
            </a:r>
          </a:p>
          <a:p>
            <a:endParaRPr lang="en-US" dirty="0"/>
          </a:p>
          <a:p>
            <a:endParaRPr lang="en-US" dirty="0"/>
          </a:p>
          <a:p>
            <a:r>
              <a:rPr lang="en-US" dirty="0"/>
              <a:t>Foreknowledge &amp; Free-Will can co-exist.</a:t>
            </a:r>
          </a:p>
          <a:p>
            <a:endParaRPr lang="en-US" dirty="0"/>
          </a:p>
          <a:p>
            <a:pPr lvl="1"/>
            <a:r>
              <a:rPr lang="en-US" dirty="0"/>
              <a:t>A Participial To Describe, “</a:t>
            </a:r>
            <a:r>
              <a:rPr lang="en-US" dirty="0" err="1"/>
              <a:t>progin</a:t>
            </a:r>
            <a:r>
              <a:rPr lang="en-US" i="0" dirty="0" err="1">
                <a:effectLst/>
                <a:latin typeface="+mn-lt"/>
              </a:rPr>
              <a:t>ō</a:t>
            </a:r>
            <a:r>
              <a:rPr lang="en-US" dirty="0" err="1"/>
              <a:t>skontes</a:t>
            </a:r>
            <a:r>
              <a:rPr lang="en-US" dirty="0"/>
              <a:t>” (Acts 26:4-5)</a:t>
            </a:r>
          </a:p>
          <a:p>
            <a:pPr lvl="2"/>
            <a:r>
              <a:rPr lang="en-US" dirty="0"/>
              <a:t>People: Before Today’s Trial, They Already Knew Paul’s “Manner of Life” </a:t>
            </a:r>
          </a:p>
          <a:p>
            <a:pPr lvl="1"/>
            <a:r>
              <a:rPr lang="en-US" dirty="0"/>
              <a:t>A Participial To Describe, “</a:t>
            </a:r>
            <a:r>
              <a:rPr lang="en-US" dirty="0" err="1"/>
              <a:t>progin</a:t>
            </a:r>
            <a:r>
              <a:rPr lang="en-US" i="0" dirty="0" err="1">
                <a:effectLst/>
                <a:latin typeface="+mn-lt"/>
              </a:rPr>
              <a:t>ō</a:t>
            </a:r>
            <a:r>
              <a:rPr lang="en-US" dirty="0" err="1"/>
              <a:t>skontes</a:t>
            </a:r>
            <a:r>
              <a:rPr lang="en-US" dirty="0"/>
              <a:t>” (2 Peter 3:16)</a:t>
            </a:r>
          </a:p>
          <a:p>
            <a:pPr lvl="2"/>
            <a:r>
              <a:rPr lang="en-US" dirty="0"/>
              <a:t>People: Before The Day of Judgment Arrives, The Reader Knows It Is Impending</a:t>
            </a:r>
          </a:p>
          <a:p>
            <a:pPr lvl="2"/>
            <a:endParaRPr lang="en-US" dirty="0"/>
          </a:p>
          <a:p>
            <a:pPr lvl="2"/>
            <a:endParaRPr lang="en-US" dirty="0"/>
          </a:p>
          <a:p>
            <a:pPr lvl="2"/>
            <a:endParaRPr lang="en-US" dirty="0"/>
          </a:p>
          <a:p>
            <a:r>
              <a:rPr lang="en-US" dirty="0"/>
              <a:t>Seeing</a:t>
            </a:r>
          </a:p>
          <a:p>
            <a:endParaRPr lang="en-US" dirty="0"/>
          </a:p>
          <a:p>
            <a:r>
              <a:rPr lang="en-US" dirty="0"/>
              <a:t>Knowing</a:t>
            </a:r>
          </a:p>
          <a:p>
            <a:endParaRPr lang="en-US" dirty="0"/>
          </a:p>
          <a:p>
            <a:r>
              <a:rPr lang="en-US" dirty="0"/>
              <a:t>Controlling</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12</a:t>
            </a:fld>
            <a:endParaRPr lang="en-US"/>
          </a:p>
        </p:txBody>
      </p:sp>
    </p:spTree>
    <p:extLst>
      <p:ext uri="{BB962C8B-B14F-4D97-AF65-F5344CB8AC3E}">
        <p14:creationId xmlns:p14="http://schemas.microsoft.com/office/powerpoint/2010/main" val="419011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Acts 26, Paul’s accusers KNEW his manner of life, but did not control it.</a:t>
            </a:r>
          </a:p>
          <a:p>
            <a:endParaRPr lang="en-US" dirty="0"/>
          </a:p>
          <a:p>
            <a:r>
              <a:rPr lang="en-US" dirty="0"/>
              <a:t>In 2 Peter 3:17, Peter’s readers KNEW the destruction of the world is coming, but they did not control this.</a:t>
            </a:r>
          </a:p>
          <a:p>
            <a:endParaRPr lang="en-US" dirty="0"/>
          </a:p>
          <a:p>
            <a:r>
              <a:rPr lang="en-US" dirty="0"/>
              <a:t>** The suggestion that Foreknowledge is equal to COMPLETE and TOTAL control is wrong.  It requires adopting a definition that goes beyond the meaning of the words, goes against the meaning in other passages, and eliminates man’s free-choice to accept or reject the Gospel.</a:t>
            </a:r>
          </a:p>
          <a:p>
            <a:endParaRPr lang="en-US" dirty="0"/>
          </a:p>
          <a:p>
            <a:endParaRPr lang="en-US" dirty="0"/>
          </a:p>
          <a:p>
            <a:r>
              <a:rPr lang="en-US" dirty="0"/>
              <a:t>Foreknowledge &amp; Free-Will can co-exist.</a:t>
            </a:r>
          </a:p>
          <a:p>
            <a:endParaRPr lang="en-US" dirty="0"/>
          </a:p>
          <a:p>
            <a:pPr lvl="1"/>
            <a:r>
              <a:rPr lang="en-US" dirty="0"/>
              <a:t>A Participial To Describe, “</a:t>
            </a:r>
            <a:r>
              <a:rPr lang="en-US" dirty="0" err="1"/>
              <a:t>progin</a:t>
            </a:r>
            <a:r>
              <a:rPr lang="en-US" i="0" dirty="0" err="1">
                <a:effectLst/>
                <a:latin typeface="+mn-lt"/>
              </a:rPr>
              <a:t>ō</a:t>
            </a:r>
            <a:r>
              <a:rPr lang="en-US" dirty="0" err="1"/>
              <a:t>skontes</a:t>
            </a:r>
            <a:r>
              <a:rPr lang="en-US" dirty="0"/>
              <a:t>” (Acts 26:4-5)</a:t>
            </a:r>
          </a:p>
          <a:p>
            <a:pPr lvl="2"/>
            <a:r>
              <a:rPr lang="en-US" dirty="0"/>
              <a:t>People: Before Today’s Trial, They Already Knew Paul’s “Manner of Life” </a:t>
            </a:r>
          </a:p>
          <a:p>
            <a:pPr lvl="1"/>
            <a:r>
              <a:rPr lang="en-US" dirty="0"/>
              <a:t>A Participial To Describe, “</a:t>
            </a:r>
            <a:r>
              <a:rPr lang="en-US" dirty="0" err="1"/>
              <a:t>progin</a:t>
            </a:r>
            <a:r>
              <a:rPr lang="en-US" i="0" dirty="0" err="1">
                <a:effectLst/>
                <a:latin typeface="+mn-lt"/>
              </a:rPr>
              <a:t>ō</a:t>
            </a:r>
            <a:r>
              <a:rPr lang="en-US" dirty="0" err="1"/>
              <a:t>skontes</a:t>
            </a:r>
            <a:r>
              <a:rPr lang="en-US" dirty="0"/>
              <a:t>” (2 Peter 3:16)</a:t>
            </a:r>
          </a:p>
          <a:p>
            <a:pPr lvl="2"/>
            <a:r>
              <a:rPr lang="en-US" dirty="0"/>
              <a:t>People: Before The Day of Judgment Arrives, The Reader Knows It Is Impending</a:t>
            </a:r>
          </a:p>
          <a:p>
            <a:pPr lvl="2"/>
            <a:endParaRPr lang="en-US" dirty="0"/>
          </a:p>
          <a:p>
            <a:pPr lvl="2"/>
            <a:endParaRPr lang="en-US" dirty="0"/>
          </a:p>
          <a:p>
            <a:pPr lvl="2"/>
            <a:endParaRPr lang="en-US" dirty="0"/>
          </a:p>
          <a:p>
            <a:r>
              <a:rPr lang="en-US" dirty="0"/>
              <a:t>Seeing</a:t>
            </a:r>
          </a:p>
          <a:p>
            <a:endParaRPr lang="en-US" dirty="0"/>
          </a:p>
          <a:p>
            <a:r>
              <a:rPr lang="en-US" dirty="0"/>
              <a:t>Knowing</a:t>
            </a:r>
          </a:p>
          <a:p>
            <a:endParaRPr lang="en-US" dirty="0"/>
          </a:p>
          <a:p>
            <a:r>
              <a:rPr lang="en-US" dirty="0"/>
              <a:t>Controlling</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13</a:t>
            </a:fld>
            <a:endParaRPr lang="en-US"/>
          </a:p>
        </p:txBody>
      </p:sp>
    </p:spTree>
    <p:extLst>
      <p:ext uri="{BB962C8B-B14F-4D97-AF65-F5344CB8AC3E}">
        <p14:creationId xmlns:p14="http://schemas.microsoft.com/office/powerpoint/2010/main" val="178841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there are more questions – but I hope we are giving a more PRECISE picture of God’s foreknowledge.</a:t>
            </a:r>
          </a:p>
          <a:p>
            <a:endParaRPr lang="en-US" dirty="0"/>
          </a:p>
          <a:p>
            <a:r>
              <a:rPr lang="en-US" dirty="0"/>
              <a:t>He does know you, and know you personally. </a:t>
            </a:r>
          </a:p>
          <a:p>
            <a:r>
              <a:rPr lang="en-US" dirty="0"/>
              <a:t>And He did know that Jesus would die on the cross.</a:t>
            </a:r>
          </a:p>
          <a:p>
            <a:r>
              <a:rPr lang="en-US" dirty="0"/>
              <a:t>And He does love you.  He loves you so much that he is patiently waiting for you to decide – will you Love Him in return?</a:t>
            </a:r>
          </a:p>
          <a:p>
            <a:endParaRPr lang="en-US" dirty="0"/>
          </a:p>
          <a:p>
            <a:r>
              <a:rPr lang="en-US" dirty="0"/>
              <a:t>Will you accept Jesus, and put your faith and hope in HIM?</a:t>
            </a:r>
          </a:p>
          <a:p>
            <a:endParaRPr lang="en-US" dirty="0"/>
          </a:p>
          <a:p>
            <a:endParaRPr lang="en-US" dirty="0"/>
          </a:p>
          <a:p>
            <a:endParaRPr lang="en-US" dirty="0"/>
          </a:p>
          <a:p>
            <a:endParaRPr lang="en-US" dirty="0"/>
          </a:p>
          <a:p>
            <a:endParaRPr lang="en-US" dirty="0"/>
          </a:p>
          <a:p>
            <a:r>
              <a:rPr lang="en-US" dirty="0"/>
              <a:t>The foreknowledge of God is a fascinating quality.  It stretches our ability to comprehend such an amazing, omniscient God.</a:t>
            </a:r>
          </a:p>
          <a:p>
            <a:endParaRPr lang="en-US" dirty="0"/>
          </a:p>
          <a:p>
            <a:r>
              <a:rPr lang="en-US" dirty="0"/>
              <a:t>But we want you to know today – that this PERSONAL and WISE GOD knew that Jesus would die on the cross to pay for our sins.</a:t>
            </a:r>
          </a:p>
          <a:p>
            <a:r>
              <a:rPr lang="en-US" dirty="0"/>
              <a:t>And He knew that the GOOD NEWS of Salvation would be preached.</a:t>
            </a:r>
          </a:p>
          <a:p>
            <a:r>
              <a:rPr lang="en-US" dirty="0"/>
              <a:t>He knew, that you and I would need to be forgiven of our sins.</a:t>
            </a:r>
          </a:p>
          <a:p>
            <a:endParaRPr lang="en-US" dirty="0"/>
          </a:p>
          <a:p>
            <a:r>
              <a:rPr lang="en-US" dirty="0"/>
              <a:t>But he won’t force you to obey Him. He won’t takeaway your choice.  Instead, with the greatest love the world has ever known – He is inviting you to put your faith and hope in JESUS!</a:t>
            </a:r>
          </a:p>
        </p:txBody>
      </p:sp>
      <p:sp>
        <p:nvSpPr>
          <p:cNvPr id="4" name="Slide Number Placeholder 3"/>
          <p:cNvSpPr>
            <a:spLocks noGrp="1"/>
          </p:cNvSpPr>
          <p:nvPr>
            <p:ph type="sldNum" sz="quarter" idx="5"/>
          </p:nvPr>
        </p:nvSpPr>
        <p:spPr/>
        <p:txBody>
          <a:bodyPr/>
          <a:lstStyle/>
          <a:p>
            <a:fld id="{88F2444F-E52A-584B-81D4-AC66D7B43BE0}" type="slidenum">
              <a:rPr lang="en-US" smtClean="0"/>
              <a:t>14</a:t>
            </a:fld>
            <a:endParaRPr lang="en-US"/>
          </a:p>
        </p:txBody>
      </p:sp>
    </p:spTree>
    <p:extLst>
      <p:ext uri="{BB962C8B-B14F-4D97-AF65-F5344CB8AC3E}">
        <p14:creationId xmlns:p14="http://schemas.microsoft.com/office/powerpoint/2010/main" val="50403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 me give you the definition and the background to the definition….</a:t>
            </a:r>
          </a:p>
          <a:p>
            <a:endParaRPr lang="en-US" dirty="0"/>
          </a:p>
          <a:p>
            <a:r>
              <a:rPr lang="en-US" dirty="0"/>
              <a:t>Prog – E – no – </a:t>
            </a:r>
            <a:r>
              <a:rPr lang="en-US" dirty="0" err="1"/>
              <a:t>sko</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 – NO - sis</a:t>
            </a:r>
          </a:p>
          <a:p>
            <a:endParaRPr lang="en-US" dirty="0"/>
          </a:p>
          <a:p>
            <a:r>
              <a:rPr lang="en-US" dirty="0"/>
              <a:t>Yes, this is exactly where we get our English word: prognosis.</a:t>
            </a:r>
          </a:p>
          <a:p>
            <a:endParaRPr lang="en-US" dirty="0"/>
          </a:p>
          <a:p>
            <a:r>
              <a:rPr lang="en-US" dirty="0"/>
              <a:t>We use it in a medical context – with our best estimation.</a:t>
            </a:r>
          </a:p>
          <a:p>
            <a:endParaRPr lang="en-US" dirty="0"/>
          </a:p>
          <a:p>
            <a:r>
              <a:rPr lang="en-US" dirty="0"/>
              <a:t>God uses this term in a Spiritual context – because he isn’t just estimating. He fully, accurately, precisely – knows.</a:t>
            </a:r>
          </a:p>
        </p:txBody>
      </p:sp>
      <p:sp>
        <p:nvSpPr>
          <p:cNvPr id="4" name="Slide Number Placeholder 3"/>
          <p:cNvSpPr>
            <a:spLocks noGrp="1"/>
          </p:cNvSpPr>
          <p:nvPr>
            <p:ph type="sldNum" sz="quarter" idx="5"/>
          </p:nvPr>
        </p:nvSpPr>
        <p:spPr/>
        <p:txBody>
          <a:bodyPr/>
          <a:lstStyle/>
          <a:p>
            <a:fld id="{88F2444F-E52A-584B-81D4-AC66D7B43BE0}" type="slidenum">
              <a:rPr lang="en-US" smtClean="0"/>
              <a:t>2</a:t>
            </a:fld>
            <a:endParaRPr lang="en-US"/>
          </a:p>
        </p:txBody>
      </p:sp>
    </p:spTree>
    <p:extLst>
      <p:ext uri="{BB962C8B-B14F-4D97-AF65-F5344CB8AC3E}">
        <p14:creationId xmlns:p14="http://schemas.microsoft.com/office/powerpoint/2010/main" val="222748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NT writers use this word, it is based on the very Nature of God!</a:t>
            </a:r>
          </a:p>
          <a:p>
            <a:endParaRPr lang="en-US" dirty="0"/>
          </a:p>
          <a:p>
            <a:r>
              <a:rPr lang="en-US" dirty="0"/>
              <a:t>So it is helpful to look at the passages that use this term, but the best place to start is just with God’s own description of His divine Foreknowledge.</a:t>
            </a:r>
          </a:p>
          <a:p>
            <a:endParaRPr lang="en-US" dirty="0"/>
          </a:p>
          <a:p>
            <a:endParaRPr lang="en-US" dirty="0"/>
          </a:p>
          <a:p>
            <a:r>
              <a:rPr lang="en-US" dirty="0"/>
              <a:t>Transition – so this is the attribute of God that the apostles have in mind when they speak of God’s foreknowledge…</a:t>
            </a:r>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3</a:t>
            </a:fld>
            <a:endParaRPr lang="en-US"/>
          </a:p>
        </p:txBody>
      </p:sp>
    </p:spTree>
    <p:extLst>
      <p:ext uri="{BB962C8B-B14F-4D97-AF65-F5344CB8AC3E}">
        <p14:creationId xmlns:p14="http://schemas.microsoft.com/office/powerpoint/2010/main" val="118978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NT writers use this word, it is based on the very Nature of God!</a:t>
            </a:r>
          </a:p>
          <a:p>
            <a:endParaRPr lang="en-US" dirty="0"/>
          </a:p>
          <a:p>
            <a:r>
              <a:rPr lang="en-US" dirty="0"/>
              <a:t>So it is helpful to look at the passages that use this term, but the best place to start is just with God’s own description of His divine Foreknowledge.</a:t>
            </a:r>
          </a:p>
          <a:p>
            <a:endParaRPr lang="en-US" dirty="0"/>
          </a:p>
          <a:p>
            <a:endParaRPr lang="en-US" dirty="0"/>
          </a:p>
          <a:p>
            <a:r>
              <a:rPr lang="en-US" dirty="0"/>
              <a:t>Transition – so this is the attribute of God that the apostles have in mind when they speak of God’s foreknowledge…</a:t>
            </a:r>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4</a:t>
            </a:fld>
            <a:endParaRPr lang="en-US"/>
          </a:p>
        </p:txBody>
      </p:sp>
    </p:spTree>
    <p:extLst>
      <p:ext uri="{BB962C8B-B14F-4D97-AF65-F5344CB8AC3E}">
        <p14:creationId xmlns:p14="http://schemas.microsoft.com/office/powerpoint/2010/main" val="345805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 – E – no – </a:t>
            </a:r>
            <a:r>
              <a:rPr lang="en-US" dirty="0" err="1"/>
              <a:t>sko</a:t>
            </a:r>
            <a:endParaRPr lang="en-US" dirty="0"/>
          </a:p>
          <a:p>
            <a:endParaRPr lang="en-US" dirty="0"/>
          </a:p>
          <a:p>
            <a:r>
              <a:rPr lang="en-US" dirty="0"/>
              <a:t>Prog – NO - sis</a:t>
            </a:r>
          </a:p>
          <a:p>
            <a:endParaRPr lang="en-US" dirty="0"/>
          </a:p>
          <a:p>
            <a:r>
              <a:rPr lang="en-US" dirty="0"/>
              <a:t>Point – this term is only used 7 times.</a:t>
            </a:r>
          </a:p>
          <a:p>
            <a:endParaRPr lang="en-US" dirty="0"/>
          </a:p>
          <a:p>
            <a:r>
              <a:rPr lang="en-US" dirty="0"/>
              <a:t>So the debates are not so much over what is said – but over what other ideas are related.</a:t>
            </a:r>
          </a:p>
        </p:txBody>
      </p:sp>
      <p:sp>
        <p:nvSpPr>
          <p:cNvPr id="4" name="Slide Number Placeholder 3"/>
          <p:cNvSpPr>
            <a:spLocks noGrp="1"/>
          </p:cNvSpPr>
          <p:nvPr>
            <p:ph type="sldNum" sz="quarter" idx="5"/>
          </p:nvPr>
        </p:nvSpPr>
        <p:spPr/>
        <p:txBody>
          <a:bodyPr/>
          <a:lstStyle/>
          <a:p>
            <a:fld id="{88F2444F-E52A-584B-81D4-AC66D7B43BE0}" type="slidenum">
              <a:rPr lang="en-US" smtClean="0"/>
              <a:t>5</a:t>
            </a:fld>
            <a:endParaRPr lang="en-US"/>
          </a:p>
        </p:txBody>
      </p:sp>
    </p:spTree>
    <p:extLst>
      <p:ext uri="{BB962C8B-B14F-4D97-AF65-F5344CB8AC3E}">
        <p14:creationId xmlns:p14="http://schemas.microsoft.com/office/powerpoint/2010/main" val="169538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specific people.</a:t>
            </a:r>
          </a:p>
          <a:p>
            <a:r>
              <a:rPr lang="en-US" dirty="0"/>
              <a:t>A very specific action.</a:t>
            </a:r>
          </a:p>
          <a:p>
            <a:r>
              <a:rPr lang="en-US" dirty="0"/>
              <a:t>A very specific means.</a:t>
            </a:r>
          </a:p>
          <a:p>
            <a:endParaRPr lang="en-US" dirty="0"/>
          </a:p>
          <a:p>
            <a:r>
              <a:rPr lang="en-US" dirty="0"/>
              <a:t>God knew all of this ahead of time.  </a:t>
            </a:r>
          </a:p>
          <a:p>
            <a:endParaRPr lang="en-US" dirty="0"/>
          </a:p>
          <a:p>
            <a:r>
              <a:rPr lang="en-US" dirty="0"/>
              <a:t>Bottomline: His Foreknowledge is PERSONAL and is DETAILED.</a:t>
            </a:r>
          </a:p>
          <a:p>
            <a:endParaRPr lang="en-US" dirty="0"/>
          </a:p>
          <a:p>
            <a:r>
              <a:rPr lang="en-US" dirty="0"/>
              <a:t>God Knew the PEOPLE</a:t>
            </a:r>
          </a:p>
          <a:p>
            <a:r>
              <a:rPr lang="en-US" dirty="0"/>
              <a:t>God Knew their Response to JESUS</a:t>
            </a:r>
          </a:p>
          <a:p>
            <a:r>
              <a:rPr lang="en-US" dirty="0"/>
              <a:t>God Knew their Sins</a:t>
            </a:r>
          </a:p>
        </p:txBody>
      </p:sp>
      <p:sp>
        <p:nvSpPr>
          <p:cNvPr id="4" name="Slide Number Placeholder 3"/>
          <p:cNvSpPr>
            <a:spLocks noGrp="1"/>
          </p:cNvSpPr>
          <p:nvPr>
            <p:ph type="sldNum" sz="quarter" idx="5"/>
          </p:nvPr>
        </p:nvSpPr>
        <p:spPr/>
        <p:txBody>
          <a:bodyPr/>
          <a:lstStyle/>
          <a:p>
            <a:fld id="{88F2444F-E52A-584B-81D4-AC66D7B43BE0}" type="slidenum">
              <a:rPr lang="en-US" smtClean="0"/>
              <a:t>6</a:t>
            </a:fld>
            <a:endParaRPr lang="en-US"/>
          </a:p>
        </p:txBody>
      </p:sp>
    </p:spTree>
    <p:extLst>
      <p:ext uri="{BB962C8B-B14F-4D97-AF65-F5344CB8AC3E}">
        <p14:creationId xmlns:p14="http://schemas.microsoft.com/office/powerpoint/2010/main" val="273846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specific people.</a:t>
            </a:r>
          </a:p>
          <a:p>
            <a:r>
              <a:rPr lang="en-US" dirty="0"/>
              <a:t>A very specific action.</a:t>
            </a:r>
          </a:p>
          <a:p>
            <a:r>
              <a:rPr lang="en-US" dirty="0"/>
              <a:t>A very specific means.</a:t>
            </a:r>
          </a:p>
          <a:p>
            <a:r>
              <a:rPr lang="en-US" dirty="0"/>
              <a:t>A very wonderful outcome – they put their faith and hope in God.</a:t>
            </a:r>
          </a:p>
          <a:p>
            <a:endParaRPr lang="en-US" dirty="0"/>
          </a:p>
          <a:p>
            <a:endParaRPr lang="en-US" dirty="0"/>
          </a:p>
          <a:p>
            <a:pPr marL="171450" indent="-171450">
              <a:buFont typeface="Arial" panose="020B0604020202020204" pitchFamily="34" charset="0"/>
              <a:buChar char="•"/>
            </a:pPr>
            <a:r>
              <a:rPr lang="en-US" dirty="0"/>
              <a:t>So who has GOD chosen? – He has chosen those who believe in His Son!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is the criteria for being ”chosen by God” – people who put their FAITH and HOPE in God.  People who OBEY the Gospel and are made clean by the blood of Jesus.  &gt; Those are the qualities at the HEART &amp; CENTER of this context!  You can’t read these verses and miss those terms.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not arbitrary or separate from His plan of salvation. FAITH is the criteria God is looking for.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God knew all of this ahead of time.  </a:t>
            </a:r>
          </a:p>
          <a:p>
            <a:endParaRPr lang="en-US" dirty="0"/>
          </a:p>
          <a:p>
            <a:r>
              <a:rPr lang="en-US" dirty="0"/>
              <a:t>God Knew the PEOPLE</a:t>
            </a:r>
          </a:p>
          <a:p>
            <a:r>
              <a:rPr lang="en-US" dirty="0"/>
              <a:t>God Knew their Response to JESUS</a:t>
            </a:r>
          </a:p>
          <a:p>
            <a:r>
              <a:rPr lang="en-US" dirty="0"/>
              <a:t>God Knew their Sins</a:t>
            </a:r>
          </a:p>
        </p:txBody>
      </p:sp>
      <p:sp>
        <p:nvSpPr>
          <p:cNvPr id="4" name="Slide Number Placeholder 3"/>
          <p:cNvSpPr>
            <a:spLocks noGrp="1"/>
          </p:cNvSpPr>
          <p:nvPr>
            <p:ph type="sldNum" sz="quarter" idx="5"/>
          </p:nvPr>
        </p:nvSpPr>
        <p:spPr/>
        <p:txBody>
          <a:bodyPr/>
          <a:lstStyle/>
          <a:p>
            <a:fld id="{88F2444F-E52A-584B-81D4-AC66D7B43BE0}" type="slidenum">
              <a:rPr lang="en-US" smtClean="0"/>
              <a:t>7</a:t>
            </a:fld>
            <a:endParaRPr lang="en-US"/>
          </a:p>
        </p:txBody>
      </p:sp>
    </p:spTree>
    <p:extLst>
      <p:ext uri="{BB962C8B-B14F-4D97-AF65-F5344CB8AC3E}">
        <p14:creationId xmlns:p14="http://schemas.microsoft.com/office/powerpoint/2010/main" val="122158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0" dirty="0">
                <a:solidFill>
                  <a:schemeClr val="tx1"/>
                </a:solidFill>
              </a:rPr>
              <a:t>They are distinct – Foreknowing us and Predestining us are two different actions.</a:t>
            </a:r>
          </a:p>
          <a:p>
            <a:pPr algn="l"/>
            <a:endParaRPr lang="en-US" sz="1200" i="0" dirty="0">
              <a:solidFill>
                <a:schemeClr val="tx1"/>
              </a:solidFill>
            </a:endParaRPr>
          </a:p>
          <a:p>
            <a:r>
              <a:rPr lang="en-US" sz="2400" dirty="0"/>
              <a:t>God’s Foreknowledge Is Related To Predestination &amp; Election, But Each of These Terms Are Distinct &amp; Meaningful.</a:t>
            </a:r>
          </a:p>
          <a:p>
            <a:pPr lvl="1"/>
            <a:r>
              <a:rPr lang="en-US" sz="2100" dirty="0"/>
              <a:t>Romans 8:28-31</a:t>
            </a:r>
          </a:p>
          <a:p>
            <a:pPr algn="l"/>
            <a:endParaRPr lang="en-US" sz="1200" i="0" dirty="0">
              <a:solidFill>
                <a:schemeClr val="tx1"/>
              </a:solidFill>
            </a:endParaRPr>
          </a:p>
          <a:p>
            <a:pPr algn="l"/>
            <a:endParaRPr lang="en-US" sz="1200" i="0" dirty="0">
              <a:solidFill>
                <a:schemeClr val="tx1"/>
              </a:solidFill>
            </a:endParaRPr>
          </a:p>
          <a:p>
            <a:pPr algn="l"/>
            <a:endParaRPr lang="en-US" sz="1200" i="0" dirty="0">
              <a:solidFill>
                <a:schemeClr val="tx1"/>
              </a:solidFill>
            </a:endParaRPr>
          </a:p>
          <a:p>
            <a:pPr algn="l"/>
            <a:r>
              <a:rPr lang="en-US" sz="1200" i="0" dirty="0">
                <a:solidFill>
                  <a:schemeClr val="tx1"/>
                </a:solidFill>
              </a:rPr>
              <a:t>This entire sequence is recorded to BUILD OUR CONFIDENCE in God!</a:t>
            </a:r>
          </a:p>
          <a:p>
            <a:pPr algn="l"/>
            <a:endParaRPr lang="en-US" sz="1200" i="0" dirty="0">
              <a:solidFill>
                <a:schemeClr val="tx1"/>
              </a:solidFill>
            </a:endParaRPr>
          </a:p>
          <a:p>
            <a:pPr algn="l"/>
            <a:r>
              <a:rPr lang="en-US" sz="1200" i="0" dirty="0">
                <a:solidFill>
                  <a:schemeClr val="tx1"/>
                </a:solidFill>
              </a:rPr>
              <a:t>As Christians, We Can Be Confident That God Is Carrying Out His Wonderful Plans.</a:t>
            </a:r>
          </a:p>
          <a:p>
            <a:pPr algn="l"/>
            <a:endParaRPr lang="en-US" sz="1200" i="0" dirty="0">
              <a:solidFill>
                <a:schemeClr val="tx1"/>
              </a:solidFill>
            </a:endParaRPr>
          </a:p>
          <a:p>
            <a:pPr algn="l"/>
            <a:r>
              <a:rPr lang="en-US" sz="1200" i="0" dirty="0">
                <a:solidFill>
                  <a:schemeClr val="tx1"/>
                </a:solidFill>
              </a:rPr>
              <a:t>Also note:  predestined to – do the same thing that Peter said at the beginning of His epistle – become more like Jesus!  This is what God desires for all of us.</a:t>
            </a:r>
          </a:p>
        </p:txBody>
      </p:sp>
      <p:sp>
        <p:nvSpPr>
          <p:cNvPr id="4" name="Slide Number Placeholder 3"/>
          <p:cNvSpPr>
            <a:spLocks noGrp="1"/>
          </p:cNvSpPr>
          <p:nvPr>
            <p:ph type="sldNum" sz="quarter" idx="5"/>
          </p:nvPr>
        </p:nvSpPr>
        <p:spPr/>
        <p:txBody>
          <a:bodyPr/>
          <a:lstStyle/>
          <a:p>
            <a:fld id="{88F2444F-E52A-584B-81D4-AC66D7B43BE0}" type="slidenum">
              <a:rPr lang="en-US" smtClean="0"/>
              <a:t>10</a:t>
            </a:fld>
            <a:endParaRPr lang="en-US"/>
          </a:p>
        </p:txBody>
      </p:sp>
    </p:spTree>
    <p:extLst>
      <p:ext uri="{BB962C8B-B14F-4D97-AF65-F5344CB8AC3E}">
        <p14:creationId xmlns:p14="http://schemas.microsoft.com/office/powerpoint/2010/main" val="143952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 means to have knowledge – not always hyper personal love.  See Mark 6:38, 13:28.</a:t>
            </a:r>
          </a:p>
          <a:p>
            <a:endParaRPr lang="en-US" dirty="0"/>
          </a:p>
          <a:p>
            <a:endParaRPr lang="en-US" dirty="0"/>
          </a:p>
          <a:p>
            <a:r>
              <a:rPr lang="en-US" dirty="0"/>
              <a:t>In Acts 26, Paul’s accusers KNEW his manner of life, but did not control it.</a:t>
            </a:r>
          </a:p>
          <a:p>
            <a:endParaRPr lang="en-US" dirty="0"/>
          </a:p>
          <a:p>
            <a:r>
              <a:rPr lang="en-US" dirty="0"/>
              <a:t>In 2 Peter 3:17, Peter’s readers KNEW the destruction of the world is coming, but they did not control this.</a:t>
            </a:r>
          </a:p>
          <a:p>
            <a:endParaRPr lang="en-US" dirty="0"/>
          </a:p>
          <a:p>
            <a:r>
              <a:rPr lang="en-US" dirty="0"/>
              <a:t>** The suggestion that Foreknowledge is equal to COMPLETE and TOTAL control is wrong.  It requires adopting a definition that goes beyond the meaning of the words, goes against the meaning in other passages, and eliminates man’s free-choice to accept or reject the Gospel.</a:t>
            </a:r>
          </a:p>
          <a:p>
            <a:endParaRPr lang="en-US" dirty="0"/>
          </a:p>
          <a:p>
            <a:endParaRPr lang="en-US" dirty="0"/>
          </a:p>
          <a:p>
            <a:r>
              <a:rPr lang="en-US" dirty="0"/>
              <a:t>Foreknowledge &amp; Free-Will can co-exist.</a:t>
            </a:r>
          </a:p>
          <a:p>
            <a:endParaRPr lang="en-US" dirty="0"/>
          </a:p>
          <a:p>
            <a:pPr lvl="1"/>
            <a:r>
              <a:rPr lang="en-US" dirty="0"/>
              <a:t>A Participial To Describe, “</a:t>
            </a:r>
            <a:r>
              <a:rPr lang="en-US" dirty="0" err="1"/>
              <a:t>progin</a:t>
            </a:r>
            <a:r>
              <a:rPr lang="en-US" i="0" dirty="0" err="1">
                <a:effectLst/>
                <a:latin typeface="+mn-lt"/>
              </a:rPr>
              <a:t>ō</a:t>
            </a:r>
            <a:r>
              <a:rPr lang="en-US" dirty="0" err="1"/>
              <a:t>skontes</a:t>
            </a:r>
            <a:r>
              <a:rPr lang="en-US" dirty="0"/>
              <a:t>” (Acts 26:4-5)</a:t>
            </a:r>
          </a:p>
          <a:p>
            <a:pPr lvl="2"/>
            <a:r>
              <a:rPr lang="en-US" dirty="0"/>
              <a:t>People: Before Today’s Trial, They Already Knew Paul’s “Manner of Life” </a:t>
            </a:r>
          </a:p>
          <a:p>
            <a:pPr lvl="1"/>
            <a:r>
              <a:rPr lang="en-US" dirty="0"/>
              <a:t>A Participial To Describe, “</a:t>
            </a:r>
            <a:r>
              <a:rPr lang="en-US" dirty="0" err="1"/>
              <a:t>progin</a:t>
            </a:r>
            <a:r>
              <a:rPr lang="en-US" i="0" dirty="0" err="1">
                <a:effectLst/>
                <a:latin typeface="+mn-lt"/>
              </a:rPr>
              <a:t>ō</a:t>
            </a:r>
            <a:r>
              <a:rPr lang="en-US" dirty="0" err="1"/>
              <a:t>skontes</a:t>
            </a:r>
            <a:r>
              <a:rPr lang="en-US" dirty="0"/>
              <a:t>” (2 Peter 3:16)</a:t>
            </a:r>
          </a:p>
          <a:p>
            <a:pPr lvl="2"/>
            <a:r>
              <a:rPr lang="en-US" dirty="0"/>
              <a:t>People: Before The Day of Judgment Arrives, The Reader Knows It Is Impending</a:t>
            </a:r>
          </a:p>
          <a:p>
            <a:pPr lvl="2"/>
            <a:endParaRPr lang="en-US" dirty="0"/>
          </a:p>
          <a:p>
            <a:pPr lvl="2"/>
            <a:endParaRPr lang="en-US" dirty="0"/>
          </a:p>
          <a:p>
            <a:pPr lvl="2"/>
            <a:endParaRPr lang="en-US" dirty="0"/>
          </a:p>
          <a:p>
            <a:r>
              <a:rPr lang="en-US" dirty="0"/>
              <a:t>Seeing</a:t>
            </a:r>
          </a:p>
          <a:p>
            <a:endParaRPr lang="en-US" dirty="0"/>
          </a:p>
          <a:p>
            <a:r>
              <a:rPr lang="en-US" dirty="0"/>
              <a:t>Knowing</a:t>
            </a:r>
          </a:p>
          <a:p>
            <a:endParaRPr lang="en-US" dirty="0"/>
          </a:p>
          <a:p>
            <a:r>
              <a:rPr lang="en-US" dirty="0"/>
              <a:t>Controlling</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8F2444F-E52A-584B-81D4-AC66D7B43BE0}" type="slidenum">
              <a:rPr lang="en-US" smtClean="0"/>
              <a:t>11</a:t>
            </a:fld>
            <a:endParaRPr lang="en-US"/>
          </a:p>
        </p:txBody>
      </p:sp>
    </p:spTree>
    <p:extLst>
      <p:ext uri="{BB962C8B-B14F-4D97-AF65-F5344CB8AC3E}">
        <p14:creationId xmlns:p14="http://schemas.microsoft.com/office/powerpoint/2010/main" val="266453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8DAA0-848E-DC48-ACF9-73B6205BEC4E}"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266353929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8DAA0-848E-DC48-ACF9-73B6205BEC4E}"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229021226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8DAA0-848E-DC48-ACF9-73B6205BEC4E}"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121035348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38DAA0-848E-DC48-ACF9-73B6205BEC4E}"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30877053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8DAA0-848E-DC48-ACF9-73B6205BEC4E}" type="datetimeFigureOut">
              <a:rPr lang="en-US" smtClean="0"/>
              <a:t>8/26/23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255724260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8DAA0-848E-DC48-ACF9-73B6205BEC4E}" type="datetimeFigureOut">
              <a:rPr lang="en-US" smtClean="0"/>
              <a:t>8/26/23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38683798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38DAA0-848E-DC48-ACF9-73B6205BEC4E}" type="datetimeFigureOut">
              <a:rPr lang="en-US" smtClean="0"/>
              <a:t>8/26/23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178414506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38DAA0-848E-DC48-ACF9-73B6205BEC4E}" type="datetimeFigureOut">
              <a:rPr lang="en-US" smtClean="0"/>
              <a:t>8/26/23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49261139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8DAA0-848E-DC48-ACF9-73B6205BEC4E}" type="datetimeFigureOut">
              <a:rPr lang="en-US" smtClean="0"/>
              <a:t>8/26/23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1673961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38DAA0-848E-DC48-ACF9-73B6205BEC4E}" type="datetimeFigureOut">
              <a:rPr lang="en-US" smtClean="0"/>
              <a:t>8/26/23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83911355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A38DAA0-848E-DC48-ACF9-73B6205BEC4E}" type="datetimeFigureOut">
              <a:rPr lang="en-US" smtClean="0"/>
              <a:t>8/26/23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6432B-292E-7141-AEA1-6C96D6312326}" type="slidenum">
              <a:rPr lang="en-US" smtClean="0"/>
              <a:t>‹#›</a:t>
            </a:fld>
            <a:endParaRPr lang="en-US"/>
          </a:p>
        </p:txBody>
      </p:sp>
    </p:spTree>
    <p:extLst>
      <p:ext uri="{BB962C8B-B14F-4D97-AF65-F5344CB8AC3E}">
        <p14:creationId xmlns:p14="http://schemas.microsoft.com/office/powerpoint/2010/main" val="323799184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A38DAA0-848E-DC48-ACF9-73B6205BEC4E}" type="datetimeFigureOut">
              <a:rPr lang="en-US" smtClean="0"/>
              <a:t>8/26/23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FB6432B-292E-7141-AEA1-6C96D6312326}" type="slidenum">
              <a:rPr lang="en-US" smtClean="0"/>
              <a:t>‹#›</a:t>
            </a:fld>
            <a:endParaRPr lang="en-US"/>
          </a:p>
        </p:txBody>
      </p:sp>
    </p:spTree>
    <p:extLst>
      <p:ext uri="{BB962C8B-B14F-4D97-AF65-F5344CB8AC3E}">
        <p14:creationId xmlns:p14="http://schemas.microsoft.com/office/powerpoint/2010/main" val="3707918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C171-4A16-D6CF-8A17-BB19308E2B96}"/>
              </a:ext>
            </a:extLst>
          </p:cNvPr>
          <p:cNvSpPr>
            <a:spLocks noGrp="1"/>
          </p:cNvSpPr>
          <p:nvPr>
            <p:ph type="ctrTitle"/>
          </p:nvPr>
        </p:nvSpPr>
        <p:spPr/>
        <p:txBody>
          <a:bodyPr/>
          <a:lstStyle/>
          <a:p>
            <a:r>
              <a:rPr lang="en-US" dirty="0"/>
              <a:t>The Foreknowledge of God</a:t>
            </a:r>
          </a:p>
        </p:txBody>
      </p:sp>
      <p:sp>
        <p:nvSpPr>
          <p:cNvPr id="3" name="Subtitle 2">
            <a:extLst>
              <a:ext uri="{FF2B5EF4-FFF2-40B4-BE49-F238E27FC236}">
                <a16:creationId xmlns:a16="http://schemas.microsoft.com/office/drawing/2014/main" id="{9E17336E-1B32-B8F6-8E07-5346E200D4C1}"/>
              </a:ext>
            </a:extLst>
          </p:cNvPr>
          <p:cNvSpPr>
            <a:spLocks noGrp="1"/>
          </p:cNvSpPr>
          <p:nvPr>
            <p:ph type="subTitle" idx="1"/>
          </p:nvPr>
        </p:nvSpPr>
        <p:spPr/>
        <p:txBody>
          <a:bodyPr/>
          <a:lstStyle/>
          <a:p>
            <a:endParaRPr lang="en-US"/>
          </a:p>
        </p:txBody>
      </p:sp>
      <p:pic>
        <p:nvPicPr>
          <p:cNvPr id="7" name="Picture 6" descr="A blue and white background with white text&#10;&#10;Description automatically generated">
            <a:extLst>
              <a:ext uri="{FF2B5EF4-FFF2-40B4-BE49-F238E27FC236}">
                <a16:creationId xmlns:a16="http://schemas.microsoft.com/office/drawing/2014/main" id="{2525B568-A107-03E5-F24C-C4633111445E}"/>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0458251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77A8-12FF-8078-EFBF-EF95A849CB4C}"/>
              </a:ext>
            </a:extLst>
          </p:cNvPr>
          <p:cNvSpPr>
            <a:spLocks noGrp="1"/>
          </p:cNvSpPr>
          <p:nvPr>
            <p:ph type="title"/>
          </p:nvPr>
        </p:nvSpPr>
        <p:spPr/>
        <p:txBody>
          <a:bodyPr/>
          <a:lstStyle/>
          <a:p>
            <a:pPr algn="ctr"/>
            <a:r>
              <a:rPr lang="en-US" dirty="0"/>
              <a:t>Foreknowledge In Paul’s Teaching: Rom. 8:29</a:t>
            </a:r>
          </a:p>
        </p:txBody>
      </p:sp>
      <p:sp>
        <p:nvSpPr>
          <p:cNvPr id="3" name="Content Placeholder 2">
            <a:extLst>
              <a:ext uri="{FF2B5EF4-FFF2-40B4-BE49-F238E27FC236}">
                <a16:creationId xmlns:a16="http://schemas.microsoft.com/office/drawing/2014/main" id="{4F717A0F-9F95-1D9A-4683-FC4238BDBB11}"/>
              </a:ext>
            </a:extLst>
          </p:cNvPr>
          <p:cNvSpPr>
            <a:spLocks noGrp="1"/>
          </p:cNvSpPr>
          <p:nvPr>
            <p:ph idx="1"/>
          </p:nvPr>
        </p:nvSpPr>
        <p:spPr>
          <a:xfrm>
            <a:off x="3265714" y="1408907"/>
            <a:ext cx="5587093" cy="4001822"/>
          </a:xfrm>
        </p:spPr>
        <p:txBody>
          <a:bodyPr>
            <a:normAutofit/>
          </a:bodyPr>
          <a:lstStyle/>
          <a:p>
            <a:pPr marL="0" indent="0">
              <a:buNone/>
            </a:pPr>
            <a:r>
              <a:rPr lang="en-US" sz="2300" i="1" baseline="30000" dirty="0">
                <a:latin typeface="+mj-lt"/>
              </a:rPr>
              <a:t>29 </a:t>
            </a:r>
            <a:r>
              <a:rPr lang="en-US" sz="2300" i="1" dirty="0">
                <a:latin typeface="+mj-lt"/>
              </a:rPr>
              <a:t>For </a:t>
            </a:r>
            <a:r>
              <a:rPr lang="en-US" sz="2300" i="1" dirty="0">
                <a:solidFill>
                  <a:schemeClr val="accent2">
                    <a:lumMod val="40000"/>
                    <a:lumOff val="60000"/>
                  </a:schemeClr>
                </a:solidFill>
                <a:latin typeface="+mj-lt"/>
              </a:rPr>
              <a:t>those whom He foreknew</a:t>
            </a:r>
            <a:r>
              <a:rPr lang="en-US" sz="2300" i="1" dirty="0">
                <a:latin typeface="+mj-lt"/>
              </a:rPr>
              <a:t>, He also predestined to become conformed to the image of His Son, so that He would be the firstborn among many brethren; </a:t>
            </a:r>
            <a:r>
              <a:rPr lang="en-US" sz="2300" i="1" baseline="30000" dirty="0">
                <a:latin typeface="+mj-lt"/>
              </a:rPr>
              <a:t>30</a:t>
            </a:r>
            <a:r>
              <a:rPr lang="en-US" sz="2300" i="1" dirty="0">
                <a:latin typeface="+mj-lt"/>
              </a:rPr>
              <a:t> and these whom He predestined, He also called; and these whom He called, He also justified; and these whom He justified, He also glorified.</a:t>
            </a:r>
          </a:p>
          <a:p>
            <a:pPr marL="0" indent="0">
              <a:buNone/>
            </a:pPr>
            <a:r>
              <a:rPr lang="en-US" sz="2300" i="1" baseline="30000" dirty="0">
                <a:latin typeface="+mj-lt"/>
              </a:rPr>
              <a:t>31</a:t>
            </a:r>
            <a:r>
              <a:rPr lang="en-US" sz="2300" i="1" dirty="0">
                <a:latin typeface="+mj-lt"/>
              </a:rPr>
              <a:t> What then shall we say to these things?</a:t>
            </a:r>
            <a:br>
              <a:rPr lang="en-US" sz="2300" i="1" dirty="0">
                <a:latin typeface="+mj-lt"/>
              </a:rPr>
            </a:br>
            <a:r>
              <a:rPr lang="en-US" sz="2300" i="1" dirty="0">
                <a:latin typeface="+mj-lt"/>
              </a:rPr>
              <a:t> If God is for us, who is against us?</a:t>
            </a:r>
          </a:p>
        </p:txBody>
      </p:sp>
      <p:sp>
        <p:nvSpPr>
          <p:cNvPr id="6" name="Rounded Rectangle 5">
            <a:extLst>
              <a:ext uri="{FF2B5EF4-FFF2-40B4-BE49-F238E27FC236}">
                <a16:creationId xmlns:a16="http://schemas.microsoft.com/office/drawing/2014/main" id="{94A223E0-F2A5-363F-E0CD-E3C35C9D2475}"/>
              </a:ext>
            </a:extLst>
          </p:cNvPr>
          <p:cNvSpPr/>
          <p:nvPr/>
        </p:nvSpPr>
        <p:spPr>
          <a:xfrm>
            <a:off x="423993" y="1349829"/>
            <a:ext cx="2362750" cy="4126215"/>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rPr>
              <a:t>God’s foreknowledge begins this sequence of actions, and each term describes an additional action that is distinct and meaningful.</a:t>
            </a:r>
            <a:endParaRPr lang="en-US" sz="2400" dirty="0"/>
          </a:p>
        </p:txBody>
      </p:sp>
      <p:cxnSp>
        <p:nvCxnSpPr>
          <p:cNvPr id="8" name="Straight Connector 7">
            <a:extLst>
              <a:ext uri="{FF2B5EF4-FFF2-40B4-BE49-F238E27FC236}">
                <a16:creationId xmlns:a16="http://schemas.microsoft.com/office/drawing/2014/main" id="{6330BFAB-9856-213E-3DB3-91CEE4FA20BC}"/>
              </a:ext>
            </a:extLst>
          </p:cNvPr>
          <p:cNvCxnSpPr>
            <a:cxnSpLocks/>
          </p:cNvCxnSpPr>
          <p:nvPr/>
        </p:nvCxnSpPr>
        <p:spPr>
          <a:xfrm>
            <a:off x="7535637" y="1741714"/>
            <a:ext cx="378278"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694161-258C-7073-3FCF-084BC7C39D1F}"/>
              </a:ext>
            </a:extLst>
          </p:cNvPr>
          <p:cNvCxnSpPr>
            <a:cxnSpLocks/>
          </p:cNvCxnSpPr>
          <p:nvPr/>
        </p:nvCxnSpPr>
        <p:spPr>
          <a:xfrm>
            <a:off x="6408964" y="3015872"/>
            <a:ext cx="1243693"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CCE1F5-4435-D69D-5BB0-F4F9788F4A4D}"/>
              </a:ext>
            </a:extLst>
          </p:cNvPr>
          <p:cNvCxnSpPr>
            <a:cxnSpLocks/>
          </p:cNvCxnSpPr>
          <p:nvPr/>
        </p:nvCxnSpPr>
        <p:spPr>
          <a:xfrm>
            <a:off x="4035879" y="1763486"/>
            <a:ext cx="147773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044ABE-44A3-8B31-5B2F-B80AF3CC7B33}"/>
              </a:ext>
            </a:extLst>
          </p:cNvPr>
          <p:cNvCxnSpPr>
            <a:cxnSpLocks/>
          </p:cNvCxnSpPr>
          <p:nvPr/>
        </p:nvCxnSpPr>
        <p:spPr>
          <a:xfrm>
            <a:off x="6408964" y="3342444"/>
            <a:ext cx="1484539"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B6C4B0-588E-931A-7D98-C2B384CAC058}"/>
              </a:ext>
            </a:extLst>
          </p:cNvPr>
          <p:cNvCxnSpPr>
            <a:cxnSpLocks/>
          </p:cNvCxnSpPr>
          <p:nvPr/>
        </p:nvCxnSpPr>
        <p:spPr>
          <a:xfrm>
            <a:off x="6694714" y="3658130"/>
            <a:ext cx="1462769"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13FB7E8-D0DD-1AAD-07A1-C15EF26B1B2D}"/>
              </a:ext>
            </a:extLst>
          </p:cNvPr>
          <p:cNvCxnSpPr>
            <a:cxnSpLocks/>
          </p:cNvCxnSpPr>
          <p:nvPr/>
        </p:nvCxnSpPr>
        <p:spPr>
          <a:xfrm>
            <a:off x="3414032" y="2057929"/>
            <a:ext cx="1310368"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035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7"/>
            <a:ext cx="7886700" cy="1104636"/>
          </a:xfrm>
        </p:spPr>
        <p:txBody>
          <a:bodyPr>
            <a:normAutofit fontScale="90000"/>
          </a:bodyPr>
          <a:lstStyle/>
          <a:p>
            <a:pPr algn="ctr"/>
            <a:r>
              <a:rPr lang="en-US" sz="3600" dirty="0"/>
              <a:t>God’s Foreknowledge Is Personal &amp; Detailed </a:t>
            </a:r>
            <a:br>
              <a:rPr lang="en-US" sz="3600" dirty="0"/>
            </a:br>
            <a:r>
              <a:rPr lang="en-US" sz="3600" u="sng" dirty="0"/>
              <a:t>But It Is Not An “Electing Love</a:t>
            </a:r>
            <a:r>
              <a:rPr lang="en-US" sz="3600" dirty="0"/>
              <a:t>.” </a:t>
            </a:r>
          </a:p>
        </p:txBody>
      </p:sp>
      <p:sp>
        <p:nvSpPr>
          <p:cNvPr id="7" name="TextBox 6">
            <a:extLst>
              <a:ext uri="{FF2B5EF4-FFF2-40B4-BE49-F238E27FC236}">
                <a16:creationId xmlns:a16="http://schemas.microsoft.com/office/drawing/2014/main" id="{583DE0A0-C760-F18F-CFF1-C2EC5ACA9032}"/>
              </a:ext>
            </a:extLst>
          </p:cNvPr>
          <p:cNvSpPr txBox="1"/>
          <p:nvPr/>
        </p:nvSpPr>
        <p:spPr>
          <a:xfrm>
            <a:off x="2688134" y="1910563"/>
            <a:ext cx="3767731" cy="461665"/>
          </a:xfrm>
          <a:prstGeom prst="rect">
            <a:avLst/>
          </a:prstGeom>
          <a:noFill/>
        </p:spPr>
        <p:txBody>
          <a:bodyPr wrap="square" rtlCol="0">
            <a:spAutoFit/>
          </a:bodyPr>
          <a:lstStyle/>
          <a:p>
            <a:pPr algn="ctr"/>
            <a:r>
              <a:rPr lang="en-US" sz="2400" i="1" dirty="0">
                <a:solidFill>
                  <a:schemeClr val="bg1"/>
                </a:solidFill>
                <a:latin typeface="+mj-lt"/>
              </a:rPr>
              <a:t>CALVINISM TEACHES…</a:t>
            </a:r>
          </a:p>
        </p:txBody>
      </p:sp>
      <p:grpSp>
        <p:nvGrpSpPr>
          <p:cNvPr id="14" name="Group 13">
            <a:extLst>
              <a:ext uri="{FF2B5EF4-FFF2-40B4-BE49-F238E27FC236}">
                <a16:creationId xmlns:a16="http://schemas.microsoft.com/office/drawing/2014/main" id="{9023B61D-F9D4-D782-C52A-CDBFCBA77252}"/>
              </a:ext>
            </a:extLst>
          </p:cNvPr>
          <p:cNvGrpSpPr/>
          <p:nvPr/>
        </p:nvGrpSpPr>
        <p:grpSpPr>
          <a:xfrm>
            <a:off x="2348079" y="2373971"/>
            <a:ext cx="4381739" cy="821136"/>
            <a:chOff x="2348079" y="2373971"/>
            <a:chExt cx="4381739" cy="821136"/>
          </a:xfrm>
        </p:grpSpPr>
        <p:sp>
          <p:nvSpPr>
            <p:cNvPr id="6" name="Rounded Rectangle 5">
              <a:extLst>
                <a:ext uri="{FF2B5EF4-FFF2-40B4-BE49-F238E27FC236}">
                  <a16:creationId xmlns:a16="http://schemas.microsoft.com/office/drawing/2014/main" id="{6F16175A-385A-33D6-A5AC-E2128E8E1313}"/>
                </a:ext>
              </a:extLst>
            </p:cNvPr>
            <p:cNvSpPr/>
            <p:nvPr/>
          </p:nvSpPr>
          <p:spPr>
            <a:xfrm>
              <a:off x="2348079" y="2373971"/>
              <a:ext cx="4381739" cy="480611"/>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rPr>
                <a:t>To Foreknow </a:t>
              </a:r>
              <a:r>
                <a:rPr lang="en-US" sz="2000" b="1" i="1" u="sng" dirty="0">
                  <a:solidFill>
                    <a:schemeClr val="bg1"/>
                  </a:solidFill>
                </a:rPr>
                <a:t>is</a:t>
              </a:r>
              <a:r>
                <a:rPr lang="en-US" sz="2000" b="1" i="1" dirty="0">
                  <a:solidFill>
                    <a:schemeClr val="bg1"/>
                  </a:solidFill>
                </a:rPr>
                <a:t> To Fore-love, Mt 1:25</a:t>
              </a:r>
            </a:p>
          </p:txBody>
        </p:sp>
        <p:sp>
          <p:nvSpPr>
            <p:cNvPr id="8" name="Down Arrow 7">
              <a:extLst>
                <a:ext uri="{FF2B5EF4-FFF2-40B4-BE49-F238E27FC236}">
                  <a16:creationId xmlns:a16="http://schemas.microsoft.com/office/drawing/2014/main" id="{26EADE3A-E1E1-53BC-A66B-8188A258BAFD}"/>
                </a:ext>
              </a:extLst>
            </p:cNvPr>
            <p:cNvSpPr/>
            <p:nvPr/>
          </p:nvSpPr>
          <p:spPr>
            <a:xfrm>
              <a:off x="4428781" y="2930702"/>
              <a:ext cx="220337" cy="26440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C7731D6-5680-B5A2-5D64-91F23279A00D}"/>
              </a:ext>
            </a:extLst>
          </p:cNvPr>
          <p:cNvSpPr txBox="1"/>
          <p:nvPr/>
        </p:nvSpPr>
        <p:spPr>
          <a:xfrm>
            <a:off x="628650" y="3281762"/>
            <a:ext cx="7886700" cy="1938992"/>
          </a:xfrm>
          <a:prstGeom prst="rect">
            <a:avLst/>
          </a:prstGeom>
          <a:noFill/>
        </p:spPr>
        <p:txBody>
          <a:bodyPr wrap="square" rtlCol="0">
            <a:spAutoFit/>
          </a:bodyPr>
          <a:lstStyle/>
          <a:p>
            <a:pPr algn="ctr"/>
            <a:r>
              <a:rPr lang="en-US" sz="2400" i="1" dirty="0">
                <a:solidFill>
                  <a:schemeClr val="bg1"/>
                </a:solidFill>
                <a:latin typeface="+mj-lt"/>
              </a:rPr>
              <a:t>“ ‘Know’ means to know with distinguishing regard, affection, and purpose and </a:t>
            </a:r>
            <a:r>
              <a:rPr lang="en-US" sz="2400" i="1" u="sng" dirty="0">
                <a:solidFill>
                  <a:schemeClr val="bg1"/>
                </a:solidFill>
                <a:latin typeface="+mj-lt"/>
              </a:rPr>
              <a:t>comes to be synonymous with love</a:t>
            </a:r>
            <a:r>
              <a:rPr lang="en-US" sz="2400" i="1" dirty="0">
                <a:solidFill>
                  <a:schemeClr val="bg1"/>
                </a:solidFill>
                <a:latin typeface="+mj-lt"/>
              </a:rPr>
              <a:t>…The love focuses attention upon the electing grace, the predestination upon the high destiny to which those </a:t>
            </a:r>
            <a:r>
              <a:rPr lang="en-US" sz="2400" i="1" u="sng" dirty="0">
                <a:solidFill>
                  <a:schemeClr val="bg1"/>
                </a:solidFill>
                <a:latin typeface="+mj-lt"/>
              </a:rPr>
              <a:t>embraced in electing love </a:t>
            </a:r>
            <a:r>
              <a:rPr lang="en-US" sz="2400" i="1" dirty="0">
                <a:solidFill>
                  <a:schemeClr val="bg1"/>
                </a:solidFill>
                <a:latin typeface="+mj-lt"/>
              </a:rPr>
              <a:t>are appointed.” </a:t>
            </a:r>
            <a:r>
              <a:rPr lang="en-US" sz="2000" i="1" dirty="0">
                <a:solidFill>
                  <a:schemeClr val="bg1"/>
                </a:solidFill>
                <a:latin typeface="+mj-lt"/>
              </a:rPr>
              <a:t>(J. Murray, Zondervan Encyc. Page 591)</a:t>
            </a:r>
            <a:endParaRPr lang="en-US" sz="2400" i="1" dirty="0">
              <a:solidFill>
                <a:schemeClr val="bg1"/>
              </a:solidFill>
              <a:latin typeface="+mj-lt"/>
            </a:endParaRPr>
          </a:p>
        </p:txBody>
      </p:sp>
    </p:spTree>
    <p:extLst>
      <p:ext uri="{BB962C8B-B14F-4D97-AF65-F5344CB8AC3E}">
        <p14:creationId xmlns:p14="http://schemas.microsoft.com/office/powerpoint/2010/main" val="2753197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7"/>
            <a:ext cx="7886700" cy="1104636"/>
          </a:xfrm>
        </p:spPr>
        <p:txBody>
          <a:bodyPr>
            <a:normAutofit fontScale="90000"/>
          </a:bodyPr>
          <a:lstStyle/>
          <a:p>
            <a:pPr algn="ctr"/>
            <a:r>
              <a:rPr lang="en-US" sz="3600" dirty="0"/>
              <a:t>God’s Foreknowledge Is Personal &amp; Detailed </a:t>
            </a:r>
            <a:br>
              <a:rPr lang="en-US" sz="3600" dirty="0"/>
            </a:br>
            <a:r>
              <a:rPr lang="en-US" sz="3600" u="sng" dirty="0"/>
              <a:t>But It Is Not An “Electing Love</a:t>
            </a:r>
            <a:r>
              <a:rPr lang="en-US" sz="3600" dirty="0"/>
              <a:t>.” </a:t>
            </a:r>
          </a:p>
        </p:txBody>
      </p:sp>
      <p:sp>
        <p:nvSpPr>
          <p:cNvPr id="7" name="TextBox 6">
            <a:extLst>
              <a:ext uri="{FF2B5EF4-FFF2-40B4-BE49-F238E27FC236}">
                <a16:creationId xmlns:a16="http://schemas.microsoft.com/office/drawing/2014/main" id="{583DE0A0-C760-F18F-CFF1-C2EC5ACA9032}"/>
              </a:ext>
            </a:extLst>
          </p:cNvPr>
          <p:cNvSpPr txBox="1"/>
          <p:nvPr/>
        </p:nvSpPr>
        <p:spPr>
          <a:xfrm>
            <a:off x="2688134" y="1910563"/>
            <a:ext cx="3767731" cy="461665"/>
          </a:xfrm>
          <a:prstGeom prst="rect">
            <a:avLst/>
          </a:prstGeom>
          <a:noFill/>
        </p:spPr>
        <p:txBody>
          <a:bodyPr wrap="square" rtlCol="0">
            <a:spAutoFit/>
          </a:bodyPr>
          <a:lstStyle/>
          <a:p>
            <a:pPr algn="ctr"/>
            <a:r>
              <a:rPr lang="en-US" sz="2400" i="1" dirty="0">
                <a:solidFill>
                  <a:schemeClr val="bg1"/>
                </a:solidFill>
                <a:latin typeface="+mj-lt"/>
              </a:rPr>
              <a:t>CALVINISM TEACHES…</a:t>
            </a:r>
          </a:p>
        </p:txBody>
      </p:sp>
      <p:grpSp>
        <p:nvGrpSpPr>
          <p:cNvPr id="14" name="Group 13">
            <a:extLst>
              <a:ext uri="{FF2B5EF4-FFF2-40B4-BE49-F238E27FC236}">
                <a16:creationId xmlns:a16="http://schemas.microsoft.com/office/drawing/2014/main" id="{9023B61D-F9D4-D782-C52A-CDBFCBA77252}"/>
              </a:ext>
            </a:extLst>
          </p:cNvPr>
          <p:cNvGrpSpPr/>
          <p:nvPr/>
        </p:nvGrpSpPr>
        <p:grpSpPr>
          <a:xfrm>
            <a:off x="804268" y="2363436"/>
            <a:ext cx="3767731" cy="831671"/>
            <a:chOff x="2688134" y="2363436"/>
            <a:chExt cx="3767731" cy="831671"/>
          </a:xfrm>
        </p:grpSpPr>
        <p:sp>
          <p:nvSpPr>
            <p:cNvPr id="6" name="Rounded Rectangle 5">
              <a:extLst>
                <a:ext uri="{FF2B5EF4-FFF2-40B4-BE49-F238E27FC236}">
                  <a16:creationId xmlns:a16="http://schemas.microsoft.com/office/drawing/2014/main" id="{6F16175A-385A-33D6-A5AC-E2128E8E1313}"/>
                </a:ext>
              </a:extLst>
            </p:cNvPr>
            <p:cNvSpPr/>
            <p:nvPr/>
          </p:nvSpPr>
          <p:spPr>
            <a:xfrm>
              <a:off x="2688134" y="2363436"/>
              <a:ext cx="3767731" cy="480611"/>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rPr>
                <a:t>To Foreknow </a:t>
              </a:r>
              <a:r>
                <a:rPr lang="en-US" sz="2000" b="1" i="1" u="sng" dirty="0">
                  <a:solidFill>
                    <a:schemeClr val="bg1"/>
                  </a:solidFill>
                </a:rPr>
                <a:t>is</a:t>
              </a:r>
              <a:r>
                <a:rPr lang="en-US" sz="2000" b="1" i="1" dirty="0">
                  <a:solidFill>
                    <a:schemeClr val="bg1"/>
                  </a:solidFill>
                </a:rPr>
                <a:t> To Fore-love</a:t>
              </a:r>
            </a:p>
          </p:txBody>
        </p:sp>
        <p:sp>
          <p:nvSpPr>
            <p:cNvPr id="8" name="Down Arrow 7">
              <a:extLst>
                <a:ext uri="{FF2B5EF4-FFF2-40B4-BE49-F238E27FC236}">
                  <a16:creationId xmlns:a16="http://schemas.microsoft.com/office/drawing/2014/main" id="{26EADE3A-E1E1-53BC-A66B-8188A258BAFD}"/>
                </a:ext>
              </a:extLst>
            </p:cNvPr>
            <p:cNvSpPr/>
            <p:nvPr/>
          </p:nvSpPr>
          <p:spPr>
            <a:xfrm>
              <a:off x="4428781" y="2930702"/>
              <a:ext cx="220337" cy="26440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C7731D6-5680-B5A2-5D64-91F23279A00D}"/>
              </a:ext>
            </a:extLst>
          </p:cNvPr>
          <p:cNvSpPr txBox="1"/>
          <p:nvPr/>
        </p:nvSpPr>
        <p:spPr>
          <a:xfrm>
            <a:off x="628650" y="3281762"/>
            <a:ext cx="7886700" cy="1569660"/>
          </a:xfrm>
          <a:prstGeom prst="rect">
            <a:avLst/>
          </a:prstGeom>
          <a:noFill/>
        </p:spPr>
        <p:txBody>
          <a:bodyPr wrap="square" rtlCol="0">
            <a:spAutoFit/>
          </a:bodyPr>
          <a:lstStyle/>
          <a:p>
            <a:pPr algn="ctr"/>
            <a:r>
              <a:rPr lang="en-US" sz="2400" i="1" dirty="0">
                <a:solidFill>
                  <a:schemeClr val="bg1"/>
                </a:solidFill>
                <a:latin typeface="+mj-lt"/>
              </a:rPr>
              <a:t>“It is </a:t>
            </a:r>
            <a:r>
              <a:rPr lang="en-US" sz="2400" i="1" u="sng" dirty="0">
                <a:solidFill>
                  <a:schemeClr val="bg1"/>
                </a:solidFill>
                <a:latin typeface="+mj-lt"/>
              </a:rPr>
              <a:t>not</a:t>
            </a:r>
            <a:r>
              <a:rPr lang="en-US" sz="2400" i="1" dirty="0">
                <a:solidFill>
                  <a:schemeClr val="bg1"/>
                </a:solidFill>
                <a:latin typeface="+mj-lt"/>
              </a:rPr>
              <a:t> the foresight of what will be but the foreknowledge </a:t>
            </a:r>
            <a:r>
              <a:rPr lang="en-US" sz="2400" i="1" u="sng" dirty="0">
                <a:solidFill>
                  <a:schemeClr val="bg1"/>
                </a:solidFill>
                <a:latin typeface="+mj-lt"/>
              </a:rPr>
              <a:t>that causes to be</a:t>
            </a:r>
            <a:r>
              <a:rPr lang="en-US" sz="2400" i="1" dirty="0">
                <a:solidFill>
                  <a:schemeClr val="bg1"/>
                </a:solidFill>
                <a:latin typeface="+mj-lt"/>
              </a:rPr>
              <a:t>…in the NT the term possesses an </a:t>
            </a:r>
            <a:r>
              <a:rPr lang="en-US" sz="2400" i="1" u="sng" dirty="0">
                <a:solidFill>
                  <a:schemeClr val="bg1"/>
                </a:solidFill>
                <a:latin typeface="+mj-lt"/>
              </a:rPr>
              <a:t>active and ordaining force </a:t>
            </a:r>
            <a:r>
              <a:rPr lang="en-US" sz="2400" i="1" dirty="0">
                <a:solidFill>
                  <a:schemeClr val="bg1"/>
                </a:solidFill>
                <a:latin typeface="+mj-lt"/>
              </a:rPr>
              <a:t>that the English equivalent would not</a:t>
            </a:r>
            <a:br>
              <a:rPr lang="en-US" sz="2400" i="1" dirty="0">
                <a:solidFill>
                  <a:schemeClr val="bg1"/>
                </a:solidFill>
                <a:latin typeface="+mj-lt"/>
              </a:rPr>
            </a:br>
            <a:r>
              <a:rPr lang="en-US" sz="2400" i="1" dirty="0">
                <a:solidFill>
                  <a:schemeClr val="bg1"/>
                </a:solidFill>
                <a:latin typeface="+mj-lt"/>
              </a:rPr>
              <a:t> of itself readily suggest.” </a:t>
            </a:r>
            <a:r>
              <a:rPr lang="en-US" sz="2000" i="1" dirty="0">
                <a:solidFill>
                  <a:schemeClr val="bg1"/>
                </a:solidFill>
                <a:latin typeface="+mj-lt"/>
              </a:rPr>
              <a:t>(J. Murray, Zondervan Encyc. Page 591)</a:t>
            </a:r>
            <a:endParaRPr lang="en-US" sz="2400" i="1" dirty="0">
              <a:solidFill>
                <a:schemeClr val="bg1"/>
              </a:solidFill>
              <a:latin typeface="+mj-lt"/>
            </a:endParaRPr>
          </a:p>
        </p:txBody>
      </p:sp>
      <p:grpSp>
        <p:nvGrpSpPr>
          <p:cNvPr id="3" name="Group 2">
            <a:extLst>
              <a:ext uri="{FF2B5EF4-FFF2-40B4-BE49-F238E27FC236}">
                <a16:creationId xmlns:a16="http://schemas.microsoft.com/office/drawing/2014/main" id="{99192C43-E62B-58FC-F5FA-493623EA5103}"/>
              </a:ext>
            </a:extLst>
          </p:cNvPr>
          <p:cNvGrpSpPr/>
          <p:nvPr/>
        </p:nvGrpSpPr>
        <p:grpSpPr>
          <a:xfrm>
            <a:off x="4747619" y="2361636"/>
            <a:ext cx="3767731" cy="833471"/>
            <a:chOff x="2688134" y="3292246"/>
            <a:chExt cx="3767731" cy="833471"/>
          </a:xfrm>
        </p:grpSpPr>
        <p:sp>
          <p:nvSpPr>
            <p:cNvPr id="4" name="Rounded Rectangle 3">
              <a:extLst>
                <a:ext uri="{FF2B5EF4-FFF2-40B4-BE49-F238E27FC236}">
                  <a16:creationId xmlns:a16="http://schemas.microsoft.com/office/drawing/2014/main" id="{823572D0-169D-304D-2E02-8486D0394B9E}"/>
                </a:ext>
              </a:extLst>
            </p:cNvPr>
            <p:cNvSpPr/>
            <p:nvPr/>
          </p:nvSpPr>
          <p:spPr>
            <a:xfrm>
              <a:off x="2688134" y="3292246"/>
              <a:ext cx="3767731" cy="480611"/>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rPr>
                <a:t>To Fore-love </a:t>
              </a:r>
              <a:r>
                <a:rPr lang="en-US" sz="2000" b="1" i="1" u="sng" dirty="0">
                  <a:solidFill>
                    <a:schemeClr val="bg1"/>
                  </a:solidFill>
                </a:rPr>
                <a:t>is</a:t>
              </a:r>
              <a:r>
                <a:rPr lang="en-US" sz="2000" b="1" i="1" dirty="0">
                  <a:solidFill>
                    <a:schemeClr val="bg1"/>
                  </a:solidFill>
                </a:rPr>
                <a:t> To Fore-cause.</a:t>
              </a:r>
            </a:p>
          </p:txBody>
        </p:sp>
        <p:sp>
          <p:nvSpPr>
            <p:cNvPr id="5" name="Down Arrow 4">
              <a:extLst>
                <a:ext uri="{FF2B5EF4-FFF2-40B4-BE49-F238E27FC236}">
                  <a16:creationId xmlns:a16="http://schemas.microsoft.com/office/drawing/2014/main" id="{688BD713-4281-5EC5-61B1-1570EB82DDB9}"/>
                </a:ext>
              </a:extLst>
            </p:cNvPr>
            <p:cNvSpPr/>
            <p:nvPr/>
          </p:nvSpPr>
          <p:spPr>
            <a:xfrm>
              <a:off x="4428781" y="3861312"/>
              <a:ext cx="220337" cy="264405"/>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8716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7"/>
            <a:ext cx="7886700" cy="1104636"/>
          </a:xfrm>
        </p:spPr>
        <p:txBody>
          <a:bodyPr>
            <a:normAutofit fontScale="90000"/>
          </a:bodyPr>
          <a:lstStyle/>
          <a:p>
            <a:pPr algn="ctr"/>
            <a:r>
              <a:rPr lang="en-US" sz="3600" dirty="0"/>
              <a:t>God’s Foreknowledge Is Personal &amp; Detailed </a:t>
            </a:r>
            <a:br>
              <a:rPr lang="en-US" sz="3600" dirty="0"/>
            </a:br>
            <a:r>
              <a:rPr lang="en-US" sz="3600" u="sng" dirty="0"/>
              <a:t>And He Wants Us To Trust Him</a:t>
            </a:r>
            <a:r>
              <a:rPr lang="en-US" sz="3600" dirty="0"/>
              <a:t>. </a:t>
            </a:r>
          </a:p>
        </p:txBody>
      </p:sp>
      <p:sp>
        <p:nvSpPr>
          <p:cNvPr id="7" name="TextBox 6">
            <a:extLst>
              <a:ext uri="{FF2B5EF4-FFF2-40B4-BE49-F238E27FC236}">
                <a16:creationId xmlns:a16="http://schemas.microsoft.com/office/drawing/2014/main" id="{583DE0A0-C760-F18F-CFF1-C2EC5ACA9032}"/>
              </a:ext>
            </a:extLst>
          </p:cNvPr>
          <p:cNvSpPr txBox="1"/>
          <p:nvPr/>
        </p:nvSpPr>
        <p:spPr>
          <a:xfrm>
            <a:off x="2688134" y="1910563"/>
            <a:ext cx="3767731" cy="461665"/>
          </a:xfrm>
          <a:prstGeom prst="rect">
            <a:avLst/>
          </a:prstGeom>
          <a:noFill/>
        </p:spPr>
        <p:txBody>
          <a:bodyPr wrap="square" rtlCol="0">
            <a:spAutoFit/>
          </a:bodyPr>
          <a:lstStyle/>
          <a:p>
            <a:pPr algn="ctr"/>
            <a:r>
              <a:rPr lang="en-US" sz="2400" i="1" dirty="0">
                <a:solidFill>
                  <a:schemeClr val="bg1"/>
                </a:solidFill>
                <a:latin typeface="+mj-lt"/>
              </a:rPr>
              <a:t>PETER &amp; PAUL TEACH…</a:t>
            </a:r>
          </a:p>
        </p:txBody>
      </p:sp>
      <p:sp>
        <p:nvSpPr>
          <p:cNvPr id="17" name="TextBox 16">
            <a:extLst>
              <a:ext uri="{FF2B5EF4-FFF2-40B4-BE49-F238E27FC236}">
                <a16:creationId xmlns:a16="http://schemas.microsoft.com/office/drawing/2014/main" id="{6C7731D6-5680-B5A2-5D64-91F23279A00D}"/>
              </a:ext>
            </a:extLst>
          </p:cNvPr>
          <p:cNvSpPr txBox="1"/>
          <p:nvPr/>
        </p:nvSpPr>
        <p:spPr>
          <a:xfrm>
            <a:off x="628650" y="2345882"/>
            <a:ext cx="7886700" cy="707886"/>
          </a:xfrm>
          <a:prstGeom prst="rect">
            <a:avLst/>
          </a:prstGeom>
          <a:noFill/>
        </p:spPr>
        <p:txBody>
          <a:bodyPr wrap="square" rtlCol="0">
            <a:spAutoFit/>
          </a:bodyPr>
          <a:lstStyle/>
          <a:p>
            <a:pPr algn="ctr"/>
            <a:r>
              <a:rPr lang="en-US" sz="2000" b="1" i="1" dirty="0">
                <a:solidFill>
                  <a:schemeClr val="bg1"/>
                </a:solidFill>
              </a:rPr>
              <a:t>Foreknowledge Can Be Possessed </a:t>
            </a:r>
            <a:r>
              <a:rPr lang="en-US" sz="2000" b="1" i="1" u="sng" dirty="0">
                <a:solidFill>
                  <a:schemeClr val="bg1"/>
                </a:solidFill>
              </a:rPr>
              <a:t>Without Causing </a:t>
            </a:r>
            <a:br>
              <a:rPr lang="en-US" sz="2000" b="1" i="1" u="sng" dirty="0">
                <a:solidFill>
                  <a:schemeClr val="bg1"/>
                </a:solidFill>
              </a:rPr>
            </a:br>
            <a:r>
              <a:rPr lang="en-US" sz="2000" b="1" i="1" dirty="0">
                <a:solidFill>
                  <a:schemeClr val="bg1"/>
                </a:solidFill>
              </a:rPr>
              <a:t>The Future Event. (Acts 26:4-5, 2 Peter 3:17)</a:t>
            </a:r>
          </a:p>
        </p:txBody>
      </p:sp>
      <p:sp>
        <p:nvSpPr>
          <p:cNvPr id="9" name="TextBox 8">
            <a:extLst>
              <a:ext uri="{FF2B5EF4-FFF2-40B4-BE49-F238E27FC236}">
                <a16:creationId xmlns:a16="http://schemas.microsoft.com/office/drawing/2014/main" id="{9E69ABFF-08DB-447B-4772-0630C5B98338}"/>
              </a:ext>
            </a:extLst>
          </p:cNvPr>
          <p:cNvSpPr txBox="1"/>
          <p:nvPr/>
        </p:nvSpPr>
        <p:spPr>
          <a:xfrm>
            <a:off x="133816" y="3172943"/>
            <a:ext cx="8831764" cy="707886"/>
          </a:xfrm>
          <a:prstGeom prst="rect">
            <a:avLst/>
          </a:prstGeom>
          <a:noFill/>
        </p:spPr>
        <p:txBody>
          <a:bodyPr wrap="square" rtlCol="0">
            <a:spAutoFit/>
          </a:bodyPr>
          <a:lstStyle/>
          <a:p>
            <a:pPr algn="ctr"/>
            <a:r>
              <a:rPr lang="en-US" sz="2000" b="1" i="1" dirty="0">
                <a:solidFill>
                  <a:schemeClr val="bg1"/>
                </a:solidFill>
              </a:rPr>
              <a:t>Our Faith Is The Result of Hearing The Gospel Preached,</a:t>
            </a:r>
            <a:br>
              <a:rPr lang="en-US" sz="2000" b="1" i="1" dirty="0">
                <a:solidFill>
                  <a:schemeClr val="bg1"/>
                </a:solidFill>
              </a:rPr>
            </a:br>
            <a:r>
              <a:rPr lang="en-US" sz="2000" b="1" i="1" dirty="0">
                <a:solidFill>
                  <a:schemeClr val="bg1"/>
                </a:solidFill>
              </a:rPr>
              <a:t> Not God’s Foreknowledge. </a:t>
            </a:r>
          </a:p>
        </p:txBody>
      </p:sp>
      <p:sp>
        <p:nvSpPr>
          <p:cNvPr id="10" name="TextBox 9">
            <a:extLst>
              <a:ext uri="{FF2B5EF4-FFF2-40B4-BE49-F238E27FC236}">
                <a16:creationId xmlns:a16="http://schemas.microsoft.com/office/drawing/2014/main" id="{4DA04B32-EF8F-053C-00C9-2A4A8BECB3B5}"/>
              </a:ext>
            </a:extLst>
          </p:cNvPr>
          <p:cNvSpPr txBox="1"/>
          <p:nvPr/>
        </p:nvSpPr>
        <p:spPr>
          <a:xfrm>
            <a:off x="647232" y="3909126"/>
            <a:ext cx="7886700" cy="1508105"/>
          </a:xfrm>
          <a:prstGeom prst="rect">
            <a:avLst/>
          </a:prstGeom>
          <a:noFill/>
        </p:spPr>
        <p:txBody>
          <a:bodyPr wrap="square" rtlCol="0">
            <a:spAutoFit/>
          </a:bodyPr>
          <a:lstStyle/>
          <a:p>
            <a:pPr algn="ctr"/>
            <a:r>
              <a:rPr lang="en-US" sz="2300" i="1" dirty="0">
                <a:solidFill>
                  <a:schemeClr val="bg1"/>
                </a:solidFill>
                <a:latin typeface="+mj-lt"/>
              </a:rPr>
              <a:t>“</a:t>
            </a:r>
            <a:r>
              <a:rPr lang="en-US" sz="2300" i="1" baseline="30000" dirty="0">
                <a:solidFill>
                  <a:schemeClr val="bg1"/>
                </a:solidFill>
                <a:latin typeface="+mj-lt"/>
              </a:rPr>
              <a:t>8 </a:t>
            </a:r>
            <a:r>
              <a:rPr lang="en-US" sz="2300" i="1" dirty="0">
                <a:solidFill>
                  <a:schemeClr val="bg1"/>
                </a:solidFill>
                <a:latin typeface="+mj-lt"/>
              </a:rPr>
              <a:t>and though you have not seen Him, you love Him, and though you do not see Him now, but believe in Him, you greatly rejoice with joy inexpressible and full of glory, </a:t>
            </a:r>
            <a:r>
              <a:rPr lang="en-US" sz="2300" i="1" baseline="30000" dirty="0">
                <a:solidFill>
                  <a:schemeClr val="bg1"/>
                </a:solidFill>
                <a:latin typeface="+mj-lt"/>
              </a:rPr>
              <a:t>9</a:t>
            </a:r>
            <a:r>
              <a:rPr lang="en-US" sz="2300" i="1" dirty="0">
                <a:solidFill>
                  <a:schemeClr val="bg1"/>
                </a:solidFill>
                <a:latin typeface="+mj-lt"/>
              </a:rPr>
              <a:t> obtaining as the outcome of your faith the salvation of your souls.”</a:t>
            </a:r>
          </a:p>
        </p:txBody>
      </p:sp>
    </p:spTree>
    <p:extLst>
      <p:ext uri="{BB962C8B-B14F-4D97-AF65-F5344CB8AC3E}">
        <p14:creationId xmlns:p14="http://schemas.microsoft.com/office/powerpoint/2010/main" val="3064074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C171-4A16-D6CF-8A17-BB19308E2B96}"/>
              </a:ext>
            </a:extLst>
          </p:cNvPr>
          <p:cNvSpPr>
            <a:spLocks noGrp="1"/>
          </p:cNvSpPr>
          <p:nvPr>
            <p:ph type="ctrTitle"/>
          </p:nvPr>
        </p:nvSpPr>
        <p:spPr/>
        <p:txBody>
          <a:bodyPr/>
          <a:lstStyle/>
          <a:p>
            <a:r>
              <a:rPr lang="en-US" dirty="0"/>
              <a:t>The Foreknowledge of God</a:t>
            </a:r>
          </a:p>
        </p:txBody>
      </p:sp>
      <p:sp>
        <p:nvSpPr>
          <p:cNvPr id="3" name="Subtitle 2">
            <a:extLst>
              <a:ext uri="{FF2B5EF4-FFF2-40B4-BE49-F238E27FC236}">
                <a16:creationId xmlns:a16="http://schemas.microsoft.com/office/drawing/2014/main" id="{9E17336E-1B32-B8F6-8E07-5346E200D4C1}"/>
              </a:ext>
            </a:extLst>
          </p:cNvPr>
          <p:cNvSpPr>
            <a:spLocks noGrp="1"/>
          </p:cNvSpPr>
          <p:nvPr>
            <p:ph type="subTitle" idx="1"/>
          </p:nvPr>
        </p:nvSpPr>
        <p:spPr/>
        <p:txBody>
          <a:bodyPr/>
          <a:lstStyle/>
          <a:p>
            <a:endParaRPr lang="en-US"/>
          </a:p>
        </p:txBody>
      </p:sp>
      <p:pic>
        <p:nvPicPr>
          <p:cNvPr id="7" name="Picture 6" descr="A blue and white background with white text&#10;&#10;Description automatically generated">
            <a:extLst>
              <a:ext uri="{FF2B5EF4-FFF2-40B4-BE49-F238E27FC236}">
                <a16:creationId xmlns:a16="http://schemas.microsoft.com/office/drawing/2014/main" id="{2525B568-A107-03E5-F24C-C4633111445E}"/>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1713599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8E172E6-B458-4BD0-FCCB-51360EC1CFB1}"/>
              </a:ext>
            </a:extLst>
          </p:cNvPr>
          <p:cNvSpPr/>
          <p:nvPr/>
        </p:nvSpPr>
        <p:spPr>
          <a:xfrm>
            <a:off x="4962218" y="700482"/>
            <a:ext cx="3767731" cy="1528092"/>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ENGLISH: PROGNOSIS</a:t>
            </a:r>
          </a:p>
          <a:p>
            <a:r>
              <a:rPr lang="en-US" sz="2400" dirty="0">
                <a:solidFill>
                  <a:schemeClr val="bg1"/>
                </a:solidFill>
              </a:rPr>
              <a:t>“the predicted course</a:t>
            </a:r>
            <a:br>
              <a:rPr lang="en-US" sz="2400" dirty="0">
                <a:solidFill>
                  <a:schemeClr val="bg1"/>
                </a:solidFill>
              </a:rPr>
            </a:br>
            <a:r>
              <a:rPr lang="en-US" sz="2400" dirty="0">
                <a:solidFill>
                  <a:schemeClr val="bg1"/>
                </a:solidFill>
              </a:rPr>
              <a:t> of a disease”</a:t>
            </a:r>
            <a:endParaRPr lang="en-US" b="1" dirty="0">
              <a:solidFill>
                <a:schemeClr val="bg1"/>
              </a:solidFill>
            </a:endParaRPr>
          </a:p>
        </p:txBody>
      </p:sp>
      <p:sp>
        <p:nvSpPr>
          <p:cNvPr id="10" name="Rounded Rectangle 9">
            <a:extLst>
              <a:ext uri="{FF2B5EF4-FFF2-40B4-BE49-F238E27FC236}">
                <a16:creationId xmlns:a16="http://schemas.microsoft.com/office/drawing/2014/main" id="{C3790065-D26B-0C23-ABDA-C936771E4B87}"/>
              </a:ext>
            </a:extLst>
          </p:cNvPr>
          <p:cNvSpPr/>
          <p:nvPr/>
        </p:nvSpPr>
        <p:spPr>
          <a:xfrm>
            <a:off x="4962218" y="2405249"/>
            <a:ext cx="3767731" cy="2744819"/>
          </a:xfrm>
          <a:prstGeom prst="roundRect">
            <a:avLst>
              <a:gd name="adj" fmla="val 11061"/>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1"/>
                </a:solidFill>
              </a:rPr>
              <a:t>GREEK: PROGINŌSKŌ</a:t>
            </a:r>
            <a:br>
              <a:rPr lang="en-US" sz="2000" i="1" dirty="0">
                <a:solidFill>
                  <a:schemeClr val="bg1"/>
                </a:solidFill>
              </a:rPr>
            </a:br>
            <a:r>
              <a:rPr lang="en-US" sz="2400" dirty="0">
                <a:solidFill>
                  <a:schemeClr val="bg1"/>
                </a:solidFill>
              </a:rPr>
              <a:t>“to have knowledge of beforehand, to foreknow”</a:t>
            </a:r>
          </a:p>
          <a:p>
            <a:endParaRPr lang="en-US" b="1" dirty="0">
              <a:solidFill>
                <a:schemeClr val="bg1"/>
              </a:solidFill>
            </a:endParaRPr>
          </a:p>
          <a:p>
            <a:r>
              <a:rPr lang="en-US" sz="2000" i="1" dirty="0">
                <a:solidFill>
                  <a:schemeClr val="bg1"/>
                </a:solidFill>
              </a:rPr>
              <a:t>Prefix: pro = before</a:t>
            </a:r>
          </a:p>
          <a:p>
            <a:r>
              <a:rPr lang="en-US" sz="2000" i="1" dirty="0">
                <a:solidFill>
                  <a:schemeClr val="bg1"/>
                </a:solidFill>
              </a:rPr>
              <a:t>Root: </a:t>
            </a:r>
            <a:r>
              <a:rPr lang="en-US" sz="2000" i="1" dirty="0" err="1"/>
              <a:t>ginōskō</a:t>
            </a:r>
            <a:r>
              <a:rPr lang="en-US" sz="2000" i="1" dirty="0"/>
              <a:t> = know </a:t>
            </a:r>
            <a:endParaRPr lang="en-US" sz="2400" i="1" dirty="0">
              <a:solidFill>
                <a:schemeClr val="bg1"/>
              </a:solidFill>
            </a:endParaRPr>
          </a:p>
          <a:p>
            <a:endParaRPr lang="en-US" sz="2400" dirty="0">
              <a:solidFill>
                <a:schemeClr val="bg1"/>
              </a:solidFill>
            </a:endParaRPr>
          </a:p>
        </p:txBody>
      </p:sp>
      <p:grpSp>
        <p:nvGrpSpPr>
          <p:cNvPr id="14" name="Group 13">
            <a:extLst>
              <a:ext uri="{FF2B5EF4-FFF2-40B4-BE49-F238E27FC236}">
                <a16:creationId xmlns:a16="http://schemas.microsoft.com/office/drawing/2014/main" id="{FD19A6A0-659A-F4FE-839D-840B883CF4EA}"/>
              </a:ext>
            </a:extLst>
          </p:cNvPr>
          <p:cNvGrpSpPr/>
          <p:nvPr/>
        </p:nvGrpSpPr>
        <p:grpSpPr>
          <a:xfrm>
            <a:off x="215091" y="675861"/>
            <a:ext cx="4664909" cy="4585251"/>
            <a:chOff x="215091" y="675861"/>
            <a:chExt cx="4664909" cy="4585251"/>
          </a:xfrm>
        </p:grpSpPr>
        <p:pic>
          <p:nvPicPr>
            <p:cNvPr id="5" name="Picture 4">
              <a:extLst>
                <a:ext uri="{FF2B5EF4-FFF2-40B4-BE49-F238E27FC236}">
                  <a16:creationId xmlns:a16="http://schemas.microsoft.com/office/drawing/2014/main" id="{621CF2AA-52AB-694F-D5F1-31B04EE24AAA}"/>
                </a:ext>
              </a:extLst>
            </p:cNvPr>
            <p:cNvPicPr>
              <a:picLocks noChangeAspect="1"/>
            </p:cNvPicPr>
            <p:nvPr/>
          </p:nvPicPr>
          <p:blipFill>
            <a:blip r:embed="rId3"/>
            <a:stretch>
              <a:fillRect/>
            </a:stretch>
          </p:blipFill>
          <p:spPr>
            <a:xfrm>
              <a:off x="4065040" y="675861"/>
              <a:ext cx="814960" cy="4585251"/>
            </a:xfrm>
            <a:prstGeom prst="rect">
              <a:avLst/>
            </a:prstGeom>
          </p:spPr>
        </p:pic>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FOREKNOWLEGE</a:t>
              </a:r>
              <a:endParaRPr lang="en-US" sz="3000" dirty="0">
                <a:solidFill>
                  <a:schemeClr val="bg1"/>
                </a:solidFill>
              </a:endParaRPr>
            </a:p>
          </p:txBody>
        </p:sp>
        <p:sp>
          <p:nvSpPr>
            <p:cNvPr id="8" name="TextBox 7">
              <a:extLst>
                <a:ext uri="{FF2B5EF4-FFF2-40B4-BE49-F238E27FC236}">
                  <a16:creationId xmlns:a16="http://schemas.microsoft.com/office/drawing/2014/main" id="{D28C679D-EA40-329A-DE4B-F2640A183257}"/>
                </a:ext>
              </a:extLst>
            </p:cNvPr>
            <p:cNvSpPr txBox="1"/>
            <p:nvPr/>
          </p:nvSpPr>
          <p:spPr>
            <a:xfrm>
              <a:off x="277515" y="3036077"/>
              <a:ext cx="3359064" cy="523220"/>
            </a:xfrm>
            <a:prstGeom prst="rect">
              <a:avLst/>
            </a:prstGeom>
            <a:noFill/>
          </p:spPr>
          <p:txBody>
            <a:bodyPr wrap="square" rtlCol="0">
              <a:spAutoFit/>
            </a:bodyPr>
            <a:lstStyle/>
            <a:p>
              <a:r>
                <a:rPr lang="en-US" sz="2800" i="1" dirty="0">
                  <a:solidFill>
                    <a:schemeClr val="bg1"/>
                  </a:solidFill>
                  <a:latin typeface="+mj-lt"/>
                </a:rPr>
                <a:t>GREEK: PROGNŌSIS</a:t>
              </a:r>
            </a:p>
          </p:txBody>
        </p:sp>
        <p:sp>
          <p:nvSpPr>
            <p:cNvPr id="11" name="TextBox 10">
              <a:extLst>
                <a:ext uri="{FF2B5EF4-FFF2-40B4-BE49-F238E27FC236}">
                  <a16:creationId xmlns:a16="http://schemas.microsoft.com/office/drawing/2014/main" id="{A6D86306-FE8F-FFC9-9007-908DEFA1E9C8}"/>
                </a:ext>
              </a:extLst>
            </p:cNvPr>
            <p:cNvSpPr txBox="1"/>
            <p:nvPr/>
          </p:nvSpPr>
          <p:spPr>
            <a:xfrm>
              <a:off x="1340869" y="3415802"/>
              <a:ext cx="939875" cy="369332"/>
            </a:xfrm>
            <a:prstGeom prst="rect">
              <a:avLst/>
            </a:prstGeom>
            <a:noFill/>
          </p:spPr>
          <p:txBody>
            <a:bodyPr wrap="square" rtlCol="0">
              <a:spAutoFit/>
            </a:bodyPr>
            <a:lstStyle/>
            <a:p>
              <a:r>
                <a:rPr lang="en-US" i="1" dirty="0">
                  <a:solidFill>
                    <a:schemeClr val="bg1"/>
                  </a:solidFill>
                  <a:latin typeface="+mj-lt"/>
                </a:rPr>
                <a:t>(NOUN)</a:t>
              </a:r>
            </a:p>
          </p:txBody>
        </p:sp>
        <p:sp>
          <p:nvSpPr>
            <p:cNvPr id="12" name="TextBox 11">
              <a:extLst>
                <a:ext uri="{FF2B5EF4-FFF2-40B4-BE49-F238E27FC236}">
                  <a16:creationId xmlns:a16="http://schemas.microsoft.com/office/drawing/2014/main" id="{16FCC214-1F26-94A0-168B-5B30293B8BCC}"/>
                </a:ext>
              </a:extLst>
            </p:cNvPr>
            <p:cNvSpPr txBox="1"/>
            <p:nvPr/>
          </p:nvSpPr>
          <p:spPr>
            <a:xfrm>
              <a:off x="1344315" y="3735014"/>
              <a:ext cx="2562649" cy="523220"/>
            </a:xfrm>
            <a:prstGeom prst="rect">
              <a:avLst/>
            </a:prstGeom>
            <a:noFill/>
          </p:spPr>
          <p:txBody>
            <a:bodyPr wrap="square" rtlCol="0">
              <a:spAutoFit/>
            </a:bodyPr>
            <a:lstStyle/>
            <a:p>
              <a:r>
                <a:rPr lang="en-US" sz="2800" i="1" dirty="0">
                  <a:solidFill>
                    <a:schemeClr val="bg1"/>
                  </a:solidFill>
                  <a:latin typeface="+mj-lt"/>
                </a:rPr>
                <a:t>PROGINŌSKŌ</a:t>
              </a:r>
            </a:p>
          </p:txBody>
        </p:sp>
        <p:sp>
          <p:nvSpPr>
            <p:cNvPr id="13" name="TextBox 12">
              <a:extLst>
                <a:ext uri="{FF2B5EF4-FFF2-40B4-BE49-F238E27FC236}">
                  <a16:creationId xmlns:a16="http://schemas.microsoft.com/office/drawing/2014/main" id="{E58B16F8-F452-EB7B-A653-A4AABDC9D714}"/>
                </a:ext>
              </a:extLst>
            </p:cNvPr>
            <p:cNvSpPr txBox="1"/>
            <p:nvPr/>
          </p:nvSpPr>
          <p:spPr>
            <a:xfrm>
              <a:off x="1340869" y="4150680"/>
              <a:ext cx="939875" cy="369332"/>
            </a:xfrm>
            <a:prstGeom prst="rect">
              <a:avLst/>
            </a:prstGeom>
            <a:noFill/>
          </p:spPr>
          <p:txBody>
            <a:bodyPr wrap="square" rtlCol="0">
              <a:spAutoFit/>
            </a:bodyPr>
            <a:lstStyle/>
            <a:p>
              <a:r>
                <a:rPr lang="en-US" i="1" dirty="0">
                  <a:solidFill>
                    <a:schemeClr val="bg1"/>
                  </a:solidFill>
                  <a:latin typeface="+mj-lt"/>
                </a:rPr>
                <a:t>(VERB)</a:t>
              </a:r>
            </a:p>
          </p:txBody>
        </p:sp>
      </p:grpSp>
    </p:spTree>
    <p:extLst>
      <p:ext uri="{BB962C8B-B14F-4D97-AF65-F5344CB8AC3E}">
        <p14:creationId xmlns:p14="http://schemas.microsoft.com/office/powerpoint/2010/main" val="367528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BB07E6-F69B-87A2-1380-6EAD4B47764C}"/>
              </a:ext>
            </a:extLst>
          </p:cNvPr>
          <p:cNvGrpSpPr/>
          <p:nvPr/>
        </p:nvGrpSpPr>
        <p:grpSpPr>
          <a:xfrm>
            <a:off x="215091" y="474154"/>
            <a:ext cx="3860459" cy="915909"/>
            <a:chOff x="215091" y="2206702"/>
            <a:chExt cx="3860459" cy="915909"/>
          </a:xfrm>
        </p:grpSpPr>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FOREKNOWLEGE</a:t>
              </a:r>
              <a:endParaRPr lang="en-US" sz="3000" dirty="0">
                <a:solidFill>
                  <a:schemeClr val="bg1"/>
                </a:solidFill>
              </a:endParaRPr>
            </a:p>
          </p:txBody>
        </p:sp>
      </p:grpSp>
      <p:sp>
        <p:nvSpPr>
          <p:cNvPr id="3" name="Content Placeholder 2">
            <a:extLst>
              <a:ext uri="{FF2B5EF4-FFF2-40B4-BE49-F238E27FC236}">
                <a16:creationId xmlns:a16="http://schemas.microsoft.com/office/drawing/2014/main" id="{5B4F4D7E-69CA-7053-52BB-029F522155E5}"/>
              </a:ext>
            </a:extLst>
          </p:cNvPr>
          <p:cNvSpPr txBox="1">
            <a:spLocks/>
          </p:cNvSpPr>
          <p:nvPr/>
        </p:nvSpPr>
        <p:spPr>
          <a:xfrm>
            <a:off x="644692" y="1473228"/>
            <a:ext cx="7886700" cy="419364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baseline="30000" dirty="0">
                <a:solidFill>
                  <a:schemeClr val="bg1"/>
                </a:solidFill>
                <a:latin typeface="+mj-lt"/>
              </a:rPr>
              <a:t>9 </a:t>
            </a:r>
            <a:r>
              <a:rPr lang="en-US" sz="2400" dirty="0">
                <a:solidFill>
                  <a:schemeClr val="bg1"/>
                </a:solidFill>
                <a:latin typeface="+mj-lt"/>
              </a:rPr>
              <a:t>“Remember the former things long past,</a:t>
            </a:r>
            <a:br>
              <a:rPr lang="en-US" sz="2400" dirty="0">
                <a:solidFill>
                  <a:schemeClr val="bg1"/>
                </a:solidFill>
                <a:latin typeface="+mj-lt"/>
              </a:rPr>
            </a:br>
            <a:r>
              <a:rPr lang="en-US" sz="2400" dirty="0">
                <a:solidFill>
                  <a:schemeClr val="bg1"/>
                </a:solidFill>
                <a:latin typeface="+mj-lt"/>
              </a:rPr>
              <a:t>    For I am God, and there is no other;</a:t>
            </a:r>
            <a:br>
              <a:rPr lang="en-US" sz="2400" dirty="0">
                <a:solidFill>
                  <a:schemeClr val="bg1"/>
                </a:solidFill>
                <a:latin typeface="+mj-lt"/>
              </a:rPr>
            </a:br>
            <a:r>
              <a:rPr lang="en-US" sz="2400" dirty="0">
                <a:solidFill>
                  <a:schemeClr val="bg1"/>
                </a:solidFill>
                <a:latin typeface="+mj-lt"/>
              </a:rPr>
              <a:t>    </a:t>
            </a:r>
            <a:r>
              <a:rPr lang="en-US" sz="2400" i="1" dirty="0">
                <a:solidFill>
                  <a:schemeClr val="accent2">
                    <a:lumMod val="40000"/>
                    <a:lumOff val="60000"/>
                  </a:schemeClr>
                </a:solidFill>
                <a:latin typeface="+mj-lt"/>
              </a:rPr>
              <a:t>I am</a:t>
            </a:r>
            <a:r>
              <a:rPr lang="en-US" sz="2400" dirty="0">
                <a:solidFill>
                  <a:schemeClr val="accent2">
                    <a:lumMod val="40000"/>
                    <a:lumOff val="60000"/>
                  </a:schemeClr>
                </a:solidFill>
                <a:latin typeface="+mj-lt"/>
              </a:rPr>
              <a:t> God, and there is no one like Me</a:t>
            </a:r>
            <a:r>
              <a:rPr lang="en-US" sz="2400" dirty="0">
                <a:solidFill>
                  <a:schemeClr val="bg1"/>
                </a:solidFill>
                <a:latin typeface="+mj-lt"/>
              </a:rPr>
              <a:t>,</a:t>
            </a:r>
          </a:p>
          <a:p>
            <a:pPr marL="0" indent="0">
              <a:buFont typeface="Arial" panose="020B0604020202020204" pitchFamily="34" charset="0"/>
              <a:buNone/>
            </a:pPr>
            <a:r>
              <a:rPr lang="en-US" sz="2400" b="1" baseline="30000" dirty="0">
                <a:solidFill>
                  <a:schemeClr val="bg1"/>
                </a:solidFill>
                <a:latin typeface="+mj-lt"/>
              </a:rPr>
              <a:t>10 </a:t>
            </a:r>
            <a:r>
              <a:rPr lang="en-US" sz="2400" dirty="0">
                <a:solidFill>
                  <a:schemeClr val="bg1"/>
                </a:solidFill>
                <a:latin typeface="+mj-lt"/>
              </a:rPr>
              <a:t>Declaring </a:t>
            </a:r>
            <a:r>
              <a:rPr lang="en-US" sz="2400" dirty="0">
                <a:solidFill>
                  <a:schemeClr val="accent2">
                    <a:lumMod val="40000"/>
                    <a:lumOff val="60000"/>
                  </a:schemeClr>
                </a:solidFill>
                <a:latin typeface="+mj-lt"/>
              </a:rPr>
              <a:t>the end from the beginning</a:t>
            </a:r>
            <a:r>
              <a:rPr lang="en-US" sz="2400" dirty="0">
                <a:solidFill>
                  <a:schemeClr val="bg1"/>
                </a:solidFill>
                <a:latin typeface="+mj-lt"/>
              </a:rPr>
              <a:t>,</a:t>
            </a:r>
            <a:br>
              <a:rPr lang="en-US" sz="2400" dirty="0">
                <a:solidFill>
                  <a:schemeClr val="bg1"/>
                </a:solidFill>
                <a:latin typeface="+mj-lt"/>
              </a:rPr>
            </a:br>
            <a:r>
              <a:rPr lang="en-US" sz="2400" dirty="0">
                <a:solidFill>
                  <a:schemeClr val="bg1"/>
                </a:solidFill>
                <a:latin typeface="+mj-lt"/>
              </a:rPr>
              <a:t>    And from ancient times things which have not been done,</a:t>
            </a:r>
            <a:br>
              <a:rPr lang="en-US" sz="2400" dirty="0">
                <a:solidFill>
                  <a:schemeClr val="bg1"/>
                </a:solidFill>
                <a:latin typeface="+mj-lt"/>
              </a:rPr>
            </a:br>
            <a:r>
              <a:rPr lang="en-US" sz="2400" dirty="0">
                <a:solidFill>
                  <a:schemeClr val="bg1"/>
                </a:solidFill>
                <a:latin typeface="+mj-lt"/>
              </a:rPr>
              <a:t>    Saying, ‘My purpose will be established,</a:t>
            </a:r>
            <a:br>
              <a:rPr lang="en-US" sz="2400" dirty="0">
                <a:solidFill>
                  <a:schemeClr val="bg1"/>
                </a:solidFill>
                <a:latin typeface="+mj-lt"/>
              </a:rPr>
            </a:br>
            <a:r>
              <a:rPr lang="en-US" sz="2400" dirty="0">
                <a:solidFill>
                  <a:schemeClr val="bg1"/>
                </a:solidFill>
                <a:latin typeface="+mj-lt"/>
              </a:rPr>
              <a:t>    And </a:t>
            </a:r>
            <a:r>
              <a:rPr lang="en-US" sz="2400" dirty="0">
                <a:solidFill>
                  <a:schemeClr val="accent2">
                    <a:lumMod val="40000"/>
                    <a:lumOff val="60000"/>
                  </a:schemeClr>
                </a:solidFill>
                <a:latin typeface="+mj-lt"/>
              </a:rPr>
              <a:t>I will accomplish</a:t>
            </a:r>
            <a:r>
              <a:rPr lang="en-US" sz="2400" dirty="0">
                <a:solidFill>
                  <a:schemeClr val="accent2">
                    <a:lumMod val="60000"/>
                    <a:lumOff val="40000"/>
                  </a:schemeClr>
                </a:solidFill>
                <a:latin typeface="+mj-lt"/>
              </a:rPr>
              <a:t> </a:t>
            </a:r>
            <a:r>
              <a:rPr lang="en-US" sz="2400" dirty="0">
                <a:solidFill>
                  <a:schemeClr val="bg1"/>
                </a:solidFill>
                <a:latin typeface="+mj-lt"/>
              </a:rPr>
              <a:t>all My good pleasure’;</a:t>
            </a:r>
          </a:p>
          <a:p>
            <a:pPr marL="0" indent="0">
              <a:buFont typeface="Arial" panose="020B0604020202020204" pitchFamily="34" charset="0"/>
              <a:buNone/>
            </a:pPr>
            <a:r>
              <a:rPr lang="en-US" sz="2400" b="1" baseline="30000" dirty="0">
                <a:solidFill>
                  <a:schemeClr val="bg1"/>
                </a:solidFill>
                <a:latin typeface="+mj-lt"/>
              </a:rPr>
              <a:t>11 </a:t>
            </a:r>
            <a:r>
              <a:rPr lang="en-US" sz="2400" dirty="0">
                <a:solidFill>
                  <a:schemeClr val="bg1"/>
                </a:solidFill>
                <a:latin typeface="+mj-lt"/>
              </a:rPr>
              <a:t>Calling a bird of prey from the east,</a:t>
            </a:r>
            <a:br>
              <a:rPr lang="en-US" sz="2400" dirty="0">
                <a:solidFill>
                  <a:schemeClr val="bg1"/>
                </a:solidFill>
                <a:latin typeface="+mj-lt"/>
              </a:rPr>
            </a:br>
            <a:r>
              <a:rPr lang="en-US" sz="2400" dirty="0">
                <a:solidFill>
                  <a:schemeClr val="bg1"/>
                </a:solidFill>
                <a:latin typeface="+mj-lt"/>
              </a:rPr>
              <a:t>    The </a:t>
            </a:r>
            <a:r>
              <a:rPr lang="en-US" sz="2400" dirty="0">
                <a:solidFill>
                  <a:schemeClr val="accent2">
                    <a:lumMod val="40000"/>
                    <a:lumOff val="60000"/>
                  </a:schemeClr>
                </a:solidFill>
                <a:latin typeface="+mj-lt"/>
              </a:rPr>
              <a:t>man of My purpose from a far country</a:t>
            </a:r>
            <a:r>
              <a:rPr lang="en-US" sz="2400" dirty="0">
                <a:solidFill>
                  <a:schemeClr val="bg1"/>
                </a:solidFill>
                <a:latin typeface="+mj-lt"/>
              </a:rPr>
              <a:t>.</a:t>
            </a:r>
            <a:br>
              <a:rPr lang="en-US" sz="2400" dirty="0">
                <a:solidFill>
                  <a:schemeClr val="bg1"/>
                </a:solidFill>
                <a:latin typeface="+mj-lt"/>
              </a:rPr>
            </a:br>
            <a:r>
              <a:rPr lang="en-US" sz="2400" dirty="0">
                <a:solidFill>
                  <a:schemeClr val="bg1"/>
                </a:solidFill>
                <a:latin typeface="+mj-lt"/>
              </a:rPr>
              <a:t>    Truly I have spoken; truly I will bring it to pass.</a:t>
            </a:r>
            <a:br>
              <a:rPr lang="en-US" sz="2400" dirty="0">
                <a:solidFill>
                  <a:schemeClr val="bg1"/>
                </a:solidFill>
                <a:latin typeface="+mj-lt"/>
              </a:rPr>
            </a:br>
            <a:r>
              <a:rPr lang="en-US" sz="2400" dirty="0">
                <a:solidFill>
                  <a:schemeClr val="bg1"/>
                </a:solidFill>
                <a:latin typeface="+mj-lt"/>
              </a:rPr>
              <a:t>    </a:t>
            </a:r>
            <a:r>
              <a:rPr lang="en-US" sz="2400" dirty="0">
                <a:solidFill>
                  <a:schemeClr val="accent2">
                    <a:lumMod val="40000"/>
                    <a:lumOff val="60000"/>
                  </a:schemeClr>
                </a:solidFill>
                <a:latin typeface="+mj-lt"/>
              </a:rPr>
              <a:t>I have planned </a:t>
            </a:r>
            <a:r>
              <a:rPr lang="en-US" sz="2400" i="1" dirty="0">
                <a:solidFill>
                  <a:schemeClr val="accent2">
                    <a:lumMod val="40000"/>
                    <a:lumOff val="60000"/>
                  </a:schemeClr>
                </a:solidFill>
                <a:latin typeface="+mj-lt"/>
              </a:rPr>
              <a:t>it, surely</a:t>
            </a:r>
            <a:r>
              <a:rPr lang="en-US" sz="2400" dirty="0">
                <a:solidFill>
                  <a:schemeClr val="accent2">
                    <a:lumMod val="40000"/>
                    <a:lumOff val="60000"/>
                  </a:schemeClr>
                </a:solidFill>
                <a:latin typeface="+mj-lt"/>
              </a:rPr>
              <a:t> I will do it</a:t>
            </a:r>
            <a:r>
              <a:rPr lang="en-US" sz="2400" dirty="0">
                <a:solidFill>
                  <a:schemeClr val="bg1"/>
                </a:solidFill>
                <a:latin typeface="+mj-lt"/>
              </a:rPr>
              <a:t>. </a:t>
            </a:r>
            <a:r>
              <a:rPr lang="en-US" sz="2000" b="1" i="1" dirty="0">
                <a:solidFill>
                  <a:schemeClr val="bg1"/>
                </a:solidFill>
                <a:latin typeface="+mj-lt"/>
              </a:rPr>
              <a:t>  (Isaiah 46:9-11)</a:t>
            </a:r>
            <a:endParaRPr lang="en-US" sz="2400" b="1" i="1" dirty="0">
              <a:solidFill>
                <a:schemeClr val="bg1"/>
              </a:solidFill>
              <a:latin typeface="+mj-lt"/>
            </a:endParaRPr>
          </a:p>
        </p:txBody>
      </p:sp>
    </p:spTree>
    <p:extLst>
      <p:ext uri="{BB962C8B-B14F-4D97-AF65-F5344CB8AC3E}">
        <p14:creationId xmlns:p14="http://schemas.microsoft.com/office/powerpoint/2010/main" val="4089535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BB07E6-F69B-87A2-1380-6EAD4B47764C}"/>
              </a:ext>
            </a:extLst>
          </p:cNvPr>
          <p:cNvGrpSpPr/>
          <p:nvPr/>
        </p:nvGrpSpPr>
        <p:grpSpPr>
          <a:xfrm>
            <a:off x="215091" y="474154"/>
            <a:ext cx="3860459" cy="915909"/>
            <a:chOff x="215091" y="2206702"/>
            <a:chExt cx="3860459" cy="915909"/>
          </a:xfrm>
        </p:grpSpPr>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FOREKNOWLEGE</a:t>
              </a:r>
              <a:endParaRPr lang="en-US" sz="3000" dirty="0">
                <a:solidFill>
                  <a:schemeClr val="bg1"/>
                </a:solidFill>
              </a:endParaRPr>
            </a:p>
          </p:txBody>
        </p:sp>
      </p:grpSp>
      <p:sp>
        <p:nvSpPr>
          <p:cNvPr id="3" name="Content Placeholder 2">
            <a:extLst>
              <a:ext uri="{FF2B5EF4-FFF2-40B4-BE49-F238E27FC236}">
                <a16:creationId xmlns:a16="http://schemas.microsoft.com/office/drawing/2014/main" id="{5B4F4D7E-69CA-7053-52BB-029F522155E5}"/>
              </a:ext>
            </a:extLst>
          </p:cNvPr>
          <p:cNvSpPr txBox="1">
            <a:spLocks/>
          </p:cNvSpPr>
          <p:nvPr/>
        </p:nvSpPr>
        <p:spPr>
          <a:xfrm>
            <a:off x="644692" y="1473228"/>
            <a:ext cx="8499308" cy="419364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baseline="30000" dirty="0">
                <a:solidFill>
                  <a:schemeClr val="bg1"/>
                </a:solidFill>
                <a:latin typeface="+mj-lt"/>
              </a:rPr>
              <a:t>13 </a:t>
            </a:r>
            <a:r>
              <a:rPr lang="en-US" sz="2400" dirty="0">
                <a:solidFill>
                  <a:schemeClr val="bg1"/>
                </a:solidFill>
                <a:latin typeface="+mj-lt"/>
              </a:rPr>
              <a:t>For You formed my inward parts;</a:t>
            </a:r>
            <a:br>
              <a:rPr lang="en-US" sz="2400" dirty="0">
                <a:solidFill>
                  <a:schemeClr val="bg1"/>
                </a:solidFill>
                <a:latin typeface="+mj-lt"/>
              </a:rPr>
            </a:br>
            <a:r>
              <a:rPr lang="en-US" sz="2400" dirty="0">
                <a:solidFill>
                  <a:schemeClr val="bg1"/>
                </a:solidFill>
                <a:latin typeface="+mj-lt"/>
              </a:rPr>
              <a:t>You wove me in my mother’s womb.</a:t>
            </a:r>
          </a:p>
          <a:p>
            <a:pPr marL="0" indent="0">
              <a:buNone/>
            </a:pPr>
            <a:r>
              <a:rPr lang="en-US" sz="2400" b="1" baseline="30000" dirty="0">
                <a:solidFill>
                  <a:schemeClr val="bg1"/>
                </a:solidFill>
                <a:latin typeface="+mj-lt"/>
              </a:rPr>
              <a:t>14 </a:t>
            </a:r>
            <a:r>
              <a:rPr lang="en-US" sz="2400" dirty="0">
                <a:solidFill>
                  <a:schemeClr val="accent2">
                    <a:lumMod val="40000"/>
                    <a:lumOff val="60000"/>
                  </a:schemeClr>
                </a:solidFill>
                <a:latin typeface="+mj-lt"/>
              </a:rPr>
              <a:t>I will give thanks to You</a:t>
            </a:r>
            <a:r>
              <a:rPr lang="en-US" sz="2400" dirty="0">
                <a:solidFill>
                  <a:schemeClr val="bg1"/>
                </a:solidFill>
                <a:latin typeface="+mj-lt"/>
              </a:rPr>
              <a:t>, for I am fearfully and wonderfully made;</a:t>
            </a:r>
            <a:br>
              <a:rPr lang="en-US" sz="2400" dirty="0">
                <a:solidFill>
                  <a:schemeClr val="bg1"/>
                </a:solidFill>
                <a:latin typeface="+mj-lt"/>
              </a:rPr>
            </a:br>
            <a:r>
              <a:rPr lang="en-US" sz="2400" dirty="0">
                <a:solidFill>
                  <a:schemeClr val="bg1"/>
                </a:solidFill>
                <a:latin typeface="+mj-lt"/>
              </a:rPr>
              <a:t>Wonderful are Your works, And my soul knows it very well.</a:t>
            </a:r>
          </a:p>
          <a:p>
            <a:pPr marL="0" indent="0">
              <a:buNone/>
            </a:pPr>
            <a:r>
              <a:rPr lang="en-US" sz="2400" b="1" baseline="30000" dirty="0">
                <a:solidFill>
                  <a:schemeClr val="bg1"/>
                </a:solidFill>
                <a:latin typeface="+mj-lt"/>
              </a:rPr>
              <a:t>15 </a:t>
            </a:r>
            <a:r>
              <a:rPr lang="en-US" sz="2400" dirty="0">
                <a:solidFill>
                  <a:schemeClr val="bg1"/>
                </a:solidFill>
                <a:latin typeface="+mj-lt"/>
              </a:rPr>
              <a:t>My frame was not hidden from You,</a:t>
            </a:r>
            <a:br>
              <a:rPr lang="en-US" sz="2400" dirty="0">
                <a:solidFill>
                  <a:schemeClr val="bg1"/>
                </a:solidFill>
                <a:latin typeface="+mj-lt"/>
              </a:rPr>
            </a:br>
            <a:r>
              <a:rPr lang="en-US" sz="2400" dirty="0">
                <a:solidFill>
                  <a:schemeClr val="bg1"/>
                </a:solidFill>
                <a:latin typeface="+mj-lt"/>
              </a:rPr>
              <a:t>When I was made in secret,</a:t>
            </a:r>
            <a:br>
              <a:rPr lang="en-US" sz="2400" dirty="0">
                <a:solidFill>
                  <a:schemeClr val="bg1"/>
                </a:solidFill>
                <a:latin typeface="+mj-lt"/>
              </a:rPr>
            </a:br>
            <a:r>
              <a:rPr lang="en-US" sz="2400" i="1" dirty="0">
                <a:solidFill>
                  <a:schemeClr val="bg1"/>
                </a:solidFill>
                <a:latin typeface="+mj-lt"/>
              </a:rPr>
              <a:t>And</a:t>
            </a:r>
            <a:r>
              <a:rPr lang="en-US" sz="2400" dirty="0">
                <a:solidFill>
                  <a:schemeClr val="bg1"/>
                </a:solidFill>
                <a:latin typeface="+mj-lt"/>
              </a:rPr>
              <a:t> skillfully wrought in the depths of the earth;</a:t>
            </a:r>
          </a:p>
          <a:p>
            <a:pPr marL="0" indent="0">
              <a:buNone/>
            </a:pPr>
            <a:r>
              <a:rPr lang="en-US" sz="2400" b="1" baseline="30000" dirty="0">
                <a:solidFill>
                  <a:schemeClr val="bg1"/>
                </a:solidFill>
                <a:latin typeface="+mj-lt"/>
              </a:rPr>
              <a:t>16 </a:t>
            </a:r>
            <a:r>
              <a:rPr lang="en-US" sz="2400" dirty="0">
                <a:solidFill>
                  <a:schemeClr val="accent2">
                    <a:lumMod val="40000"/>
                    <a:lumOff val="60000"/>
                  </a:schemeClr>
                </a:solidFill>
                <a:latin typeface="+mj-lt"/>
              </a:rPr>
              <a:t>Your eyes have seen my unformed substance</a:t>
            </a:r>
            <a:r>
              <a:rPr lang="en-US" sz="2400" dirty="0">
                <a:solidFill>
                  <a:schemeClr val="bg1"/>
                </a:solidFill>
                <a:latin typeface="+mj-lt"/>
              </a:rPr>
              <a:t>;</a:t>
            </a:r>
            <a:br>
              <a:rPr lang="en-US" sz="2400" dirty="0">
                <a:solidFill>
                  <a:schemeClr val="bg1"/>
                </a:solidFill>
                <a:latin typeface="+mj-lt"/>
              </a:rPr>
            </a:br>
            <a:r>
              <a:rPr lang="en-US" sz="2400" dirty="0">
                <a:solidFill>
                  <a:schemeClr val="bg1"/>
                </a:solidFill>
                <a:latin typeface="+mj-lt"/>
              </a:rPr>
              <a:t>And in Your book were all written</a:t>
            </a:r>
            <a:br>
              <a:rPr lang="en-US" sz="2400" dirty="0">
                <a:solidFill>
                  <a:schemeClr val="bg1"/>
                </a:solidFill>
                <a:latin typeface="+mj-lt"/>
              </a:rPr>
            </a:br>
            <a:r>
              <a:rPr lang="en-US" sz="2400" dirty="0">
                <a:solidFill>
                  <a:schemeClr val="bg1"/>
                </a:solidFill>
                <a:latin typeface="+mj-lt"/>
              </a:rPr>
              <a:t>The </a:t>
            </a:r>
            <a:r>
              <a:rPr lang="en-US" sz="2400" dirty="0">
                <a:solidFill>
                  <a:schemeClr val="accent2">
                    <a:lumMod val="40000"/>
                    <a:lumOff val="60000"/>
                  </a:schemeClr>
                </a:solidFill>
                <a:latin typeface="+mj-lt"/>
              </a:rPr>
              <a:t>days that were ordained </a:t>
            </a:r>
            <a:r>
              <a:rPr lang="en-US" sz="2400" i="1" dirty="0">
                <a:solidFill>
                  <a:schemeClr val="accent2">
                    <a:lumMod val="40000"/>
                    <a:lumOff val="60000"/>
                  </a:schemeClr>
                </a:solidFill>
                <a:latin typeface="+mj-lt"/>
              </a:rPr>
              <a:t>for me</a:t>
            </a:r>
            <a:r>
              <a:rPr lang="en-US" sz="2400" dirty="0">
                <a:solidFill>
                  <a:schemeClr val="accent2">
                    <a:lumMod val="40000"/>
                    <a:lumOff val="60000"/>
                  </a:schemeClr>
                </a:solidFill>
                <a:latin typeface="+mj-lt"/>
              </a:rPr>
              <a:t>,</a:t>
            </a:r>
            <a:br>
              <a:rPr lang="en-US" sz="2400" dirty="0">
                <a:solidFill>
                  <a:schemeClr val="bg1"/>
                </a:solidFill>
                <a:latin typeface="+mj-lt"/>
              </a:rPr>
            </a:br>
            <a:r>
              <a:rPr lang="en-US" sz="2400" dirty="0">
                <a:solidFill>
                  <a:schemeClr val="bg1"/>
                </a:solidFill>
                <a:latin typeface="+mj-lt"/>
              </a:rPr>
              <a:t>When as yet there was not one of them. </a:t>
            </a:r>
            <a:r>
              <a:rPr lang="en-US" sz="2400" i="1" dirty="0">
                <a:solidFill>
                  <a:schemeClr val="bg1"/>
                </a:solidFill>
                <a:latin typeface="+mj-lt"/>
              </a:rPr>
              <a:t>(Psalm 139:13-16)</a:t>
            </a:r>
            <a:endParaRPr lang="en-US" sz="2400" b="1" i="1" dirty="0">
              <a:solidFill>
                <a:schemeClr val="bg1"/>
              </a:solidFill>
              <a:latin typeface="+mj-lt"/>
            </a:endParaRPr>
          </a:p>
        </p:txBody>
      </p:sp>
    </p:spTree>
    <p:extLst>
      <p:ext uri="{BB962C8B-B14F-4D97-AF65-F5344CB8AC3E}">
        <p14:creationId xmlns:p14="http://schemas.microsoft.com/office/powerpoint/2010/main" val="1741316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D19A6A0-659A-F4FE-839D-840B883CF4EA}"/>
              </a:ext>
            </a:extLst>
          </p:cNvPr>
          <p:cNvGrpSpPr/>
          <p:nvPr/>
        </p:nvGrpSpPr>
        <p:grpSpPr>
          <a:xfrm>
            <a:off x="215091" y="675861"/>
            <a:ext cx="4664909" cy="4585251"/>
            <a:chOff x="215091" y="675861"/>
            <a:chExt cx="4664909" cy="4585251"/>
          </a:xfrm>
        </p:grpSpPr>
        <p:pic>
          <p:nvPicPr>
            <p:cNvPr id="5" name="Picture 4">
              <a:extLst>
                <a:ext uri="{FF2B5EF4-FFF2-40B4-BE49-F238E27FC236}">
                  <a16:creationId xmlns:a16="http://schemas.microsoft.com/office/drawing/2014/main" id="{621CF2AA-52AB-694F-D5F1-31B04EE24AAA}"/>
                </a:ext>
              </a:extLst>
            </p:cNvPr>
            <p:cNvPicPr>
              <a:picLocks noChangeAspect="1"/>
            </p:cNvPicPr>
            <p:nvPr/>
          </p:nvPicPr>
          <p:blipFill>
            <a:blip r:embed="rId3"/>
            <a:stretch>
              <a:fillRect/>
            </a:stretch>
          </p:blipFill>
          <p:spPr>
            <a:xfrm>
              <a:off x="4065040" y="675861"/>
              <a:ext cx="814960" cy="4585251"/>
            </a:xfrm>
            <a:prstGeom prst="rect">
              <a:avLst/>
            </a:prstGeom>
          </p:spPr>
        </p:pic>
        <p:sp>
          <p:nvSpPr>
            <p:cNvPr id="6" name="TextBox 5">
              <a:extLst>
                <a:ext uri="{FF2B5EF4-FFF2-40B4-BE49-F238E27FC236}">
                  <a16:creationId xmlns:a16="http://schemas.microsoft.com/office/drawing/2014/main" id="{1BD4C6F0-B1C8-E77F-10D6-417094CCF9AD}"/>
                </a:ext>
              </a:extLst>
            </p:cNvPr>
            <p:cNvSpPr txBox="1"/>
            <p:nvPr/>
          </p:nvSpPr>
          <p:spPr>
            <a:xfrm>
              <a:off x="231086" y="2206702"/>
              <a:ext cx="2729948" cy="523220"/>
            </a:xfrm>
            <a:prstGeom prst="rect">
              <a:avLst/>
            </a:prstGeom>
            <a:noFill/>
          </p:spPr>
          <p:txBody>
            <a:bodyPr wrap="square" rtlCol="0">
              <a:spAutoFit/>
            </a:bodyPr>
            <a:lstStyle/>
            <a:p>
              <a:r>
                <a:rPr lang="en-US" sz="2800" dirty="0">
                  <a:solidFill>
                    <a:schemeClr val="bg1"/>
                  </a:solidFill>
                  <a:latin typeface="+mj-lt"/>
                </a:rPr>
                <a:t>UNDERSTANDING</a:t>
              </a:r>
            </a:p>
          </p:txBody>
        </p:sp>
        <p:sp>
          <p:nvSpPr>
            <p:cNvPr id="7" name="TextBox 6">
              <a:extLst>
                <a:ext uri="{FF2B5EF4-FFF2-40B4-BE49-F238E27FC236}">
                  <a16:creationId xmlns:a16="http://schemas.microsoft.com/office/drawing/2014/main" id="{2F6D718E-1DC6-09FB-C06A-751DEC47EADF}"/>
                </a:ext>
              </a:extLst>
            </p:cNvPr>
            <p:cNvSpPr txBox="1"/>
            <p:nvPr/>
          </p:nvSpPr>
          <p:spPr>
            <a:xfrm>
              <a:off x="215091" y="2537836"/>
              <a:ext cx="3860459"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FOREKNOWLEGE</a:t>
              </a:r>
              <a:endParaRPr lang="en-US" sz="3000" dirty="0">
                <a:solidFill>
                  <a:schemeClr val="bg1"/>
                </a:solidFill>
              </a:endParaRPr>
            </a:p>
          </p:txBody>
        </p:sp>
        <p:sp>
          <p:nvSpPr>
            <p:cNvPr id="8" name="TextBox 7">
              <a:extLst>
                <a:ext uri="{FF2B5EF4-FFF2-40B4-BE49-F238E27FC236}">
                  <a16:creationId xmlns:a16="http://schemas.microsoft.com/office/drawing/2014/main" id="{D28C679D-EA40-329A-DE4B-F2640A183257}"/>
                </a:ext>
              </a:extLst>
            </p:cNvPr>
            <p:cNvSpPr txBox="1"/>
            <p:nvPr/>
          </p:nvSpPr>
          <p:spPr>
            <a:xfrm>
              <a:off x="277515" y="3036077"/>
              <a:ext cx="3359064" cy="523220"/>
            </a:xfrm>
            <a:prstGeom prst="rect">
              <a:avLst/>
            </a:prstGeom>
            <a:noFill/>
          </p:spPr>
          <p:txBody>
            <a:bodyPr wrap="square" rtlCol="0">
              <a:spAutoFit/>
            </a:bodyPr>
            <a:lstStyle/>
            <a:p>
              <a:r>
                <a:rPr lang="en-US" sz="2800" i="1" dirty="0">
                  <a:solidFill>
                    <a:schemeClr val="bg1"/>
                  </a:solidFill>
                  <a:latin typeface="+mj-lt"/>
                </a:rPr>
                <a:t>GREEK: PROGNŌSIS</a:t>
              </a:r>
            </a:p>
          </p:txBody>
        </p:sp>
        <p:sp>
          <p:nvSpPr>
            <p:cNvPr id="11" name="TextBox 10">
              <a:extLst>
                <a:ext uri="{FF2B5EF4-FFF2-40B4-BE49-F238E27FC236}">
                  <a16:creationId xmlns:a16="http://schemas.microsoft.com/office/drawing/2014/main" id="{A6D86306-FE8F-FFC9-9007-908DEFA1E9C8}"/>
                </a:ext>
              </a:extLst>
            </p:cNvPr>
            <p:cNvSpPr txBox="1"/>
            <p:nvPr/>
          </p:nvSpPr>
          <p:spPr>
            <a:xfrm>
              <a:off x="1340869" y="3415802"/>
              <a:ext cx="939875" cy="369332"/>
            </a:xfrm>
            <a:prstGeom prst="rect">
              <a:avLst/>
            </a:prstGeom>
            <a:noFill/>
          </p:spPr>
          <p:txBody>
            <a:bodyPr wrap="square" rtlCol="0">
              <a:spAutoFit/>
            </a:bodyPr>
            <a:lstStyle/>
            <a:p>
              <a:r>
                <a:rPr lang="en-US" i="1" dirty="0">
                  <a:solidFill>
                    <a:schemeClr val="bg1"/>
                  </a:solidFill>
                  <a:latin typeface="+mj-lt"/>
                </a:rPr>
                <a:t>(NOUN)</a:t>
              </a:r>
            </a:p>
          </p:txBody>
        </p:sp>
        <p:sp>
          <p:nvSpPr>
            <p:cNvPr id="12" name="TextBox 11">
              <a:extLst>
                <a:ext uri="{FF2B5EF4-FFF2-40B4-BE49-F238E27FC236}">
                  <a16:creationId xmlns:a16="http://schemas.microsoft.com/office/drawing/2014/main" id="{16FCC214-1F26-94A0-168B-5B30293B8BCC}"/>
                </a:ext>
              </a:extLst>
            </p:cNvPr>
            <p:cNvSpPr txBox="1"/>
            <p:nvPr/>
          </p:nvSpPr>
          <p:spPr>
            <a:xfrm>
              <a:off x="1344315" y="3735014"/>
              <a:ext cx="2562649" cy="523220"/>
            </a:xfrm>
            <a:prstGeom prst="rect">
              <a:avLst/>
            </a:prstGeom>
            <a:noFill/>
          </p:spPr>
          <p:txBody>
            <a:bodyPr wrap="square" rtlCol="0">
              <a:spAutoFit/>
            </a:bodyPr>
            <a:lstStyle/>
            <a:p>
              <a:r>
                <a:rPr lang="en-US" sz="2800" i="1" dirty="0">
                  <a:solidFill>
                    <a:schemeClr val="bg1"/>
                  </a:solidFill>
                  <a:latin typeface="+mj-lt"/>
                </a:rPr>
                <a:t>PROGINŌSKŌ</a:t>
              </a:r>
            </a:p>
          </p:txBody>
        </p:sp>
        <p:sp>
          <p:nvSpPr>
            <p:cNvPr id="13" name="TextBox 12">
              <a:extLst>
                <a:ext uri="{FF2B5EF4-FFF2-40B4-BE49-F238E27FC236}">
                  <a16:creationId xmlns:a16="http://schemas.microsoft.com/office/drawing/2014/main" id="{E58B16F8-F452-EB7B-A653-A4AABDC9D714}"/>
                </a:ext>
              </a:extLst>
            </p:cNvPr>
            <p:cNvSpPr txBox="1"/>
            <p:nvPr/>
          </p:nvSpPr>
          <p:spPr>
            <a:xfrm>
              <a:off x="1340869" y="4150680"/>
              <a:ext cx="939875" cy="369332"/>
            </a:xfrm>
            <a:prstGeom prst="rect">
              <a:avLst/>
            </a:prstGeom>
            <a:noFill/>
          </p:spPr>
          <p:txBody>
            <a:bodyPr wrap="square" rtlCol="0">
              <a:spAutoFit/>
            </a:bodyPr>
            <a:lstStyle/>
            <a:p>
              <a:r>
                <a:rPr lang="en-US" i="1" dirty="0">
                  <a:solidFill>
                    <a:schemeClr val="bg1"/>
                  </a:solidFill>
                  <a:latin typeface="+mj-lt"/>
                </a:rPr>
                <a:t>(VERB)</a:t>
              </a:r>
            </a:p>
          </p:txBody>
        </p:sp>
      </p:grpSp>
      <p:grpSp>
        <p:nvGrpSpPr>
          <p:cNvPr id="30" name="Group 29">
            <a:extLst>
              <a:ext uri="{FF2B5EF4-FFF2-40B4-BE49-F238E27FC236}">
                <a16:creationId xmlns:a16="http://schemas.microsoft.com/office/drawing/2014/main" id="{1FC4F01E-9320-54C7-6D87-D7AD8BA6AB9F}"/>
              </a:ext>
            </a:extLst>
          </p:cNvPr>
          <p:cNvGrpSpPr/>
          <p:nvPr/>
        </p:nvGrpSpPr>
        <p:grpSpPr>
          <a:xfrm>
            <a:off x="4980895" y="439205"/>
            <a:ext cx="3664910" cy="1355799"/>
            <a:chOff x="4980895" y="439205"/>
            <a:chExt cx="3664910" cy="1355799"/>
          </a:xfrm>
        </p:grpSpPr>
        <p:sp>
          <p:nvSpPr>
            <p:cNvPr id="3" name="Rounded Rectangle 2">
              <a:extLst>
                <a:ext uri="{FF2B5EF4-FFF2-40B4-BE49-F238E27FC236}">
                  <a16:creationId xmlns:a16="http://schemas.microsoft.com/office/drawing/2014/main" id="{4EB4E6AF-BC51-33A5-47DA-881460826D01}"/>
                </a:ext>
              </a:extLst>
            </p:cNvPr>
            <p:cNvSpPr/>
            <p:nvPr/>
          </p:nvSpPr>
          <p:spPr>
            <a:xfrm>
              <a:off x="4980895" y="827738"/>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ACTS 26:4-5, “</a:t>
              </a:r>
              <a:r>
                <a:rPr lang="en-US" sz="2000" b="1" dirty="0" err="1">
                  <a:solidFill>
                    <a:schemeClr val="accent1">
                      <a:lumMod val="50000"/>
                    </a:schemeClr>
                  </a:solidFill>
                </a:rPr>
                <a:t>proginōskontes</a:t>
              </a:r>
              <a:r>
                <a:rPr lang="en-US" sz="2000" b="1" dirty="0">
                  <a:solidFill>
                    <a:schemeClr val="accent1">
                      <a:lumMod val="50000"/>
                    </a:schemeClr>
                  </a:solidFill>
                </a:rPr>
                <a:t>” </a:t>
              </a:r>
            </a:p>
          </p:txBody>
        </p:sp>
        <p:sp>
          <p:nvSpPr>
            <p:cNvPr id="16" name="Rounded Rectangle 15">
              <a:extLst>
                <a:ext uri="{FF2B5EF4-FFF2-40B4-BE49-F238E27FC236}">
                  <a16:creationId xmlns:a16="http://schemas.microsoft.com/office/drawing/2014/main" id="{22985A07-E03D-E63F-1CC1-813199F0DF39}"/>
                </a:ext>
              </a:extLst>
            </p:cNvPr>
            <p:cNvSpPr/>
            <p:nvPr/>
          </p:nvSpPr>
          <p:spPr>
            <a:xfrm>
              <a:off x="4980895" y="1365236"/>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2 PETER 3:17, “</a:t>
              </a:r>
              <a:r>
                <a:rPr lang="en-US" sz="2000" b="1" dirty="0" err="1">
                  <a:solidFill>
                    <a:schemeClr val="accent1">
                      <a:lumMod val="50000"/>
                    </a:schemeClr>
                  </a:solidFill>
                </a:rPr>
                <a:t>proginōskontes</a:t>
              </a:r>
              <a:r>
                <a:rPr lang="en-US" sz="2000" b="1" dirty="0">
                  <a:solidFill>
                    <a:schemeClr val="accent1">
                      <a:lumMod val="50000"/>
                    </a:schemeClr>
                  </a:solidFill>
                </a:rPr>
                <a:t>” </a:t>
              </a:r>
            </a:p>
          </p:txBody>
        </p:sp>
        <p:sp>
          <p:nvSpPr>
            <p:cNvPr id="27" name="TextBox 26">
              <a:extLst>
                <a:ext uri="{FF2B5EF4-FFF2-40B4-BE49-F238E27FC236}">
                  <a16:creationId xmlns:a16="http://schemas.microsoft.com/office/drawing/2014/main" id="{AB8B6F9A-E17E-CEEF-D42F-D0A2B3B180A7}"/>
                </a:ext>
              </a:extLst>
            </p:cNvPr>
            <p:cNvSpPr txBox="1"/>
            <p:nvPr/>
          </p:nvSpPr>
          <p:spPr>
            <a:xfrm>
              <a:off x="5090008" y="439205"/>
              <a:ext cx="3406743" cy="369332"/>
            </a:xfrm>
            <a:prstGeom prst="rect">
              <a:avLst/>
            </a:prstGeom>
            <a:noFill/>
          </p:spPr>
          <p:txBody>
            <a:bodyPr wrap="square" rtlCol="0">
              <a:spAutoFit/>
            </a:bodyPr>
            <a:lstStyle/>
            <a:p>
              <a:r>
                <a:rPr lang="en-US" i="1" dirty="0">
                  <a:solidFill>
                    <a:schemeClr val="bg1"/>
                  </a:solidFill>
                  <a:latin typeface="+mj-lt"/>
                </a:rPr>
                <a:t>People with Foreknowledge (VERB)</a:t>
              </a:r>
            </a:p>
          </p:txBody>
        </p:sp>
      </p:grpSp>
      <p:grpSp>
        <p:nvGrpSpPr>
          <p:cNvPr id="31" name="Group 30">
            <a:extLst>
              <a:ext uri="{FF2B5EF4-FFF2-40B4-BE49-F238E27FC236}">
                <a16:creationId xmlns:a16="http://schemas.microsoft.com/office/drawing/2014/main" id="{0EDD2D31-985D-FDC6-D889-F0743483AA44}"/>
              </a:ext>
            </a:extLst>
          </p:cNvPr>
          <p:cNvGrpSpPr/>
          <p:nvPr/>
        </p:nvGrpSpPr>
        <p:grpSpPr>
          <a:xfrm>
            <a:off x="4980895" y="1974806"/>
            <a:ext cx="3680675" cy="1878595"/>
            <a:chOff x="4980895" y="1974806"/>
            <a:chExt cx="3680675" cy="1878595"/>
          </a:xfrm>
        </p:grpSpPr>
        <p:sp>
          <p:nvSpPr>
            <p:cNvPr id="19" name="Rounded Rectangle 18">
              <a:extLst>
                <a:ext uri="{FF2B5EF4-FFF2-40B4-BE49-F238E27FC236}">
                  <a16:creationId xmlns:a16="http://schemas.microsoft.com/office/drawing/2014/main" id="{5C0781A4-4500-2631-DE7A-7B3DA6522140}"/>
                </a:ext>
              </a:extLst>
            </p:cNvPr>
            <p:cNvSpPr/>
            <p:nvPr/>
          </p:nvSpPr>
          <p:spPr>
            <a:xfrm>
              <a:off x="4980895" y="2359742"/>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ROMANS 8:29</a:t>
              </a:r>
              <a:r>
                <a:rPr lang="en-US" sz="2800" dirty="0">
                  <a:solidFill>
                    <a:schemeClr val="accent1">
                      <a:lumMod val="50000"/>
                    </a:schemeClr>
                  </a:solidFill>
                </a:rPr>
                <a:t> </a:t>
              </a:r>
              <a:r>
                <a:rPr lang="en-US" sz="2000" b="1" dirty="0">
                  <a:solidFill>
                    <a:schemeClr val="accent1">
                      <a:lumMod val="50000"/>
                    </a:schemeClr>
                  </a:solidFill>
                </a:rPr>
                <a:t>“</a:t>
              </a:r>
              <a:r>
                <a:rPr lang="en-US" sz="2000" b="1" dirty="0" err="1">
                  <a:solidFill>
                    <a:schemeClr val="accent1">
                      <a:lumMod val="50000"/>
                    </a:schemeClr>
                  </a:solidFill>
                </a:rPr>
                <a:t>proeg</a:t>
              </a:r>
              <a:r>
                <a:rPr lang="en-US" sz="2000" b="1" i="0" dirty="0" err="1">
                  <a:solidFill>
                    <a:schemeClr val="accent1">
                      <a:lumMod val="50000"/>
                    </a:schemeClr>
                  </a:solidFill>
                  <a:effectLst/>
                </a:rPr>
                <a:t>ē</a:t>
              </a:r>
              <a:r>
                <a:rPr lang="en-US" sz="2000" b="1" dirty="0" err="1">
                  <a:solidFill>
                    <a:schemeClr val="accent1">
                      <a:lumMod val="50000"/>
                    </a:schemeClr>
                  </a:solidFill>
                </a:rPr>
                <a:t>n</a:t>
              </a:r>
              <a:r>
                <a:rPr lang="en-US" sz="2000" b="1" dirty="0">
                  <a:solidFill>
                    <a:schemeClr val="accent1">
                      <a:lumMod val="50000"/>
                    </a:schemeClr>
                  </a:solidFill>
                </a:rPr>
                <a:t>” </a:t>
              </a:r>
            </a:p>
          </p:txBody>
        </p:sp>
        <p:sp>
          <p:nvSpPr>
            <p:cNvPr id="22" name="Rounded Rectangle 21">
              <a:extLst>
                <a:ext uri="{FF2B5EF4-FFF2-40B4-BE49-F238E27FC236}">
                  <a16:creationId xmlns:a16="http://schemas.microsoft.com/office/drawing/2014/main" id="{8FEE3C26-32F0-8FFB-95C6-D2CB0FE871D5}"/>
                </a:ext>
              </a:extLst>
            </p:cNvPr>
            <p:cNvSpPr/>
            <p:nvPr/>
          </p:nvSpPr>
          <p:spPr>
            <a:xfrm>
              <a:off x="4985625" y="2891684"/>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ROMANS 11:2</a:t>
              </a:r>
              <a:r>
                <a:rPr lang="en-US" sz="2800" dirty="0">
                  <a:solidFill>
                    <a:schemeClr val="accent1">
                      <a:lumMod val="50000"/>
                    </a:schemeClr>
                  </a:solidFill>
                </a:rPr>
                <a:t> </a:t>
              </a:r>
              <a:r>
                <a:rPr lang="en-US" sz="2000" b="1" dirty="0">
                  <a:solidFill>
                    <a:schemeClr val="accent1">
                      <a:lumMod val="50000"/>
                    </a:schemeClr>
                  </a:solidFill>
                </a:rPr>
                <a:t>“</a:t>
              </a:r>
              <a:r>
                <a:rPr lang="en-US" sz="2000" b="1" dirty="0" err="1">
                  <a:solidFill>
                    <a:schemeClr val="accent1">
                      <a:lumMod val="50000"/>
                    </a:schemeClr>
                  </a:solidFill>
                </a:rPr>
                <a:t>proeg</a:t>
              </a:r>
              <a:r>
                <a:rPr lang="en-US" sz="2000" b="1" i="0" dirty="0" err="1">
                  <a:solidFill>
                    <a:schemeClr val="accent1">
                      <a:lumMod val="50000"/>
                    </a:schemeClr>
                  </a:solidFill>
                  <a:effectLst/>
                </a:rPr>
                <a:t>ē</a:t>
              </a:r>
              <a:r>
                <a:rPr lang="en-US" sz="2000" b="1" dirty="0" err="1">
                  <a:solidFill>
                    <a:schemeClr val="accent1">
                      <a:lumMod val="50000"/>
                    </a:schemeClr>
                  </a:solidFill>
                </a:rPr>
                <a:t>n</a:t>
              </a:r>
              <a:r>
                <a:rPr lang="en-US" sz="2000" b="1" dirty="0">
                  <a:solidFill>
                    <a:schemeClr val="accent1">
                      <a:lumMod val="50000"/>
                    </a:schemeClr>
                  </a:solidFill>
                </a:rPr>
                <a:t>” </a:t>
              </a:r>
            </a:p>
          </p:txBody>
        </p:sp>
        <p:sp>
          <p:nvSpPr>
            <p:cNvPr id="25" name="Rounded Rectangle 24">
              <a:extLst>
                <a:ext uri="{FF2B5EF4-FFF2-40B4-BE49-F238E27FC236}">
                  <a16:creationId xmlns:a16="http://schemas.microsoft.com/office/drawing/2014/main" id="{F09857B2-A73D-C74D-FE70-267356F4712F}"/>
                </a:ext>
              </a:extLst>
            </p:cNvPr>
            <p:cNvSpPr/>
            <p:nvPr/>
          </p:nvSpPr>
          <p:spPr>
            <a:xfrm>
              <a:off x="4996660" y="3423633"/>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1 PET. 1:20</a:t>
              </a:r>
              <a:r>
                <a:rPr lang="en-US" sz="2800" dirty="0">
                  <a:solidFill>
                    <a:schemeClr val="accent1">
                      <a:lumMod val="50000"/>
                    </a:schemeClr>
                  </a:solidFill>
                </a:rPr>
                <a:t> </a:t>
              </a:r>
              <a:r>
                <a:rPr lang="en-US" sz="2000" b="1" dirty="0">
                  <a:solidFill>
                    <a:schemeClr val="accent1">
                      <a:lumMod val="50000"/>
                    </a:schemeClr>
                  </a:solidFill>
                </a:rPr>
                <a:t>“</a:t>
              </a:r>
              <a:r>
                <a:rPr lang="en-US" sz="2000" b="1" dirty="0" err="1">
                  <a:solidFill>
                    <a:schemeClr val="accent1">
                      <a:lumMod val="50000"/>
                    </a:schemeClr>
                  </a:solidFill>
                </a:rPr>
                <a:t>proegn</a:t>
              </a:r>
              <a:r>
                <a:rPr lang="en-US" sz="2000" b="1" i="0" dirty="0" err="1">
                  <a:solidFill>
                    <a:schemeClr val="accent1">
                      <a:lumMod val="50000"/>
                    </a:schemeClr>
                  </a:solidFill>
                  <a:effectLst/>
                  <a:latin typeface="+mn-lt"/>
                </a:rPr>
                <a:t>ō</a:t>
              </a:r>
              <a:r>
                <a:rPr lang="en-US" sz="2000" b="1" dirty="0" err="1">
                  <a:solidFill>
                    <a:schemeClr val="accent1">
                      <a:lumMod val="50000"/>
                    </a:schemeClr>
                  </a:solidFill>
                </a:rPr>
                <a:t>smenou</a:t>
              </a:r>
              <a:r>
                <a:rPr lang="en-US" sz="2000" b="1" dirty="0">
                  <a:solidFill>
                    <a:schemeClr val="accent1">
                      <a:lumMod val="50000"/>
                    </a:schemeClr>
                  </a:solidFill>
                </a:rPr>
                <a:t>” </a:t>
              </a:r>
            </a:p>
          </p:txBody>
        </p:sp>
        <p:sp>
          <p:nvSpPr>
            <p:cNvPr id="28" name="TextBox 27">
              <a:extLst>
                <a:ext uri="{FF2B5EF4-FFF2-40B4-BE49-F238E27FC236}">
                  <a16:creationId xmlns:a16="http://schemas.microsoft.com/office/drawing/2014/main" id="{FC77586A-DC90-384A-867C-5011C8BDC857}"/>
                </a:ext>
              </a:extLst>
            </p:cNvPr>
            <p:cNvSpPr txBox="1"/>
            <p:nvPr/>
          </p:nvSpPr>
          <p:spPr>
            <a:xfrm>
              <a:off x="5107611" y="1974806"/>
              <a:ext cx="3406743" cy="369332"/>
            </a:xfrm>
            <a:prstGeom prst="rect">
              <a:avLst/>
            </a:prstGeom>
            <a:noFill/>
          </p:spPr>
          <p:txBody>
            <a:bodyPr wrap="square" rtlCol="0">
              <a:spAutoFit/>
            </a:bodyPr>
            <a:lstStyle/>
            <a:p>
              <a:r>
                <a:rPr lang="en-US" i="1" dirty="0">
                  <a:solidFill>
                    <a:schemeClr val="bg1"/>
                  </a:solidFill>
                  <a:latin typeface="+mj-lt"/>
                </a:rPr>
                <a:t>Divine Foreknowledge (VERB)</a:t>
              </a:r>
            </a:p>
          </p:txBody>
        </p:sp>
      </p:grpSp>
      <p:grpSp>
        <p:nvGrpSpPr>
          <p:cNvPr id="32" name="Group 31">
            <a:extLst>
              <a:ext uri="{FF2B5EF4-FFF2-40B4-BE49-F238E27FC236}">
                <a16:creationId xmlns:a16="http://schemas.microsoft.com/office/drawing/2014/main" id="{DBA8BD29-D05E-52BD-A9FD-0F3401919E72}"/>
              </a:ext>
            </a:extLst>
          </p:cNvPr>
          <p:cNvGrpSpPr/>
          <p:nvPr/>
        </p:nvGrpSpPr>
        <p:grpSpPr>
          <a:xfrm>
            <a:off x="5038076" y="4022846"/>
            <a:ext cx="3670540" cy="1338062"/>
            <a:chOff x="5038076" y="4022846"/>
            <a:chExt cx="3670540" cy="1338062"/>
          </a:xfrm>
        </p:grpSpPr>
        <p:sp>
          <p:nvSpPr>
            <p:cNvPr id="9" name="Rounded Rectangle 8">
              <a:extLst>
                <a:ext uri="{FF2B5EF4-FFF2-40B4-BE49-F238E27FC236}">
                  <a16:creationId xmlns:a16="http://schemas.microsoft.com/office/drawing/2014/main" id="{A791EA76-CFF3-BEBA-ACF7-F555B5B42521}"/>
                </a:ext>
              </a:extLst>
            </p:cNvPr>
            <p:cNvSpPr/>
            <p:nvPr/>
          </p:nvSpPr>
          <p:spPr>
            <a:xfrm>
              <a:off x="5043706" y="4403064"/>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ACTS 2:23, “</a:t>
              </a:r>
              <a:r>
                <a:rPr lang="en-US" sz="2000" b="1" dirty="0" err="1">
                  <a:solidFill>
                    <a:schemeClr val="accent1">
                      <a:lumMod val="50000"/>
                    </a:schemeClr>
                  </a:solidFill>
                </a:rPr>
                <a:t>prognōsei</a:t>
              </a:r>
              <a:r>
                <a:rPr lang="en-US" sz="2000" b="1" dirty="0">
                  <a:solidFill>
                    <a:schemeClr val="accent1">
                      <a:lumMod val="50000"/>
                    </a:schemeClr>
                  </a:solidFill>
                </a:rPr>
                <a:t>” </a:t>
              </a:r>
            </a:p>
          </p:txBody>
        </p:sp>
        <p:sp>
          <p:nvSpPr>
            <p:cNvPr id="10" name="Rounded Rectangle 9">
              <a:extLst>
                <a:ext uri="{FF2B5EF4-FFF2-40B4-BE49-F238E27FC236}">
                  <a16:creationId xmlns:a16="http://schemas.microsoft.com/office/drawing/2014/main" id="{6BE2C0BF-CB9C-E369-1C55-EFA1152EAFE7}"/>
                </a:ext>
              </a:extLst>
            </p:cNvPr>
            <p:cNvSpPr/>
            <p:nvPr/>
          </p:nvSpPr>
          <p:spPr>
            <a:xfrm>
              <a:off x="5038076" y="4931140"/>
              <a:ext cx="3664910" cy="4297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50000"/>
                    </a:schemeClr>
                  </a:solidFill>
                </a:rPr>
                <a:t>1 PETER 1:2, “</a:t>
              </a:r>
              <a:r>
                <a:rPr lang="en-US" sz="2000" b="1" dirty="0" err="1">
                  <a:solidFill>
                    <a:schemeClr val="accent1">
                      <a:lumMod val="50000"/>
                    </a:schemeClr>
                  </a:solidFill>
                </a:rPr>
                <a:t>prōgnosin</a:t>
              </a:r>
              <a:r>
                <a:rPr lang="en-US" sz="2000" b="1" dirty="0">
                  <a:solidFill>
                    <a:schemeClr val="accent1">
                      <a:lumMod val="50000"/>
                    </a:schemeClr>
                  </a:solidFill>
                </a:rPr>
                <a:t>” </a:t>
              </a:r>
            </a:p>
          </p:txBody>
        </p:sp>
        <p:sp>
          <p:nvSpPr>
            <p:cNvPr id="29" name="TextBox 28">
              <a:extLst>
                <a:ext uri="{FF2B5EF4-FFF2-40B4-BE49-F238E27FC236}">
                  <a16:creationId xmlns:a16="http://schemas.microsoft.com/office/drawing/2014/main" id="{B2FECB67-68B7-C6AC-1685-B44EBC06A545}"/>
                </a:ext>
              </a:extLst>
            </p:cNvPr>
            <p:cNvSpPr txBox="1"/>
            <p:nvPr/>
          </p:nvSpPr>
          <p:spPr>
            <a:xfrm>
              <a:off x="5172789" y="4022846"/>
              <a:ext cx="3406743" cy="369332"/>
            </a:xfrm>
            <a:prstGeom prst="rect">
              <a:avLst/>
            </a:prstGeom>
            <a:noFill/>
          </p:spPr>
          <p:txBody>
            <a:bodyPr wrap="square" rtlCol="0">
              <a:spAutoFit/>
            </a:bodyPr>
            <a:lstStyle/>
            <a:p>
              <a:r>
                <a:rPr lang="en-US" i="1" dirty="0">
                  <a:solidFill>
                    <a:schemeClr val="bg1"/>
                  </a:solidFill>
                  <a:latin typeface="+mj-lt"/>
                </a:rPr>
                <a:t>Divine Foreknowledge (NOUN)</a:t>
              </a:r>
            </a:p>
          </p:txBody>
        </p:sp>
      </p:grpSp>
    </p:spTree>
    <p:extLst>
      <p:ext uri="{BB962C8B-B14F-4D97-AF65-F5344CB8AC3E}">
        <p14:creationId xmlns:p14="http://schemas.microsoft.com/office/powerpoint/2010/main" val="2071829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77A8-12FF-8078-EFBF-EF95A849CB4C}"/>
              </a:ext>
            </a:extLst>
          </p:cNvPr>
          <p:cNvSpPr>
            <a:spLocks noGrp="1"/>
          </p:cNvSpPr>
          <p:nvPr>
            <p:ph type="title"/>
          </p:nvPr>
        </p:nvSpPr>
        <p:spPr/>
        <p:txBody>
          <a:bodyPr/>
          <a:lstStyle/>
          <a:p>
            <a:pPr algn="ctr"/>
            <a:r>
              <a:rPr lang="en-US" dirty="0"/>
              <a:t>Foreknowledge In Peter’s Teaching: Acts 2:23</a:t>
            </a:r>
          </a:p>
        </p:txBody>
      </p:sp>
      <p:sp>
        <p:nvSpPr>
          <p:cNvPr id="3" name="Content Placeholder 2">
            <a:extLst>
              <a:ext uri="{FF2B5EF4-FFF2-40B4-BE49-F238E27FC236}">
                <a16:creationId xmlns:a16="http://schemas.microsoft.com/office/drawing/2014/main" id="{4F717A0F-9F95-1D9A-4683-FC4238BDBB11}"/>
              </a:ext>
            </a:extLst>
          </p:cNvPr>
          <p:cNvSpPr>
            <a:spLocks noGrp="1"/>
          </p:cNvSpPr>
          <p:nvPr>
            <p:ph idx="1"/>
          </p:nvPr>
        </p:nvSpPr>
        <p:spPr>
          <a:xfrm>
            <a:off x="3265714" y="1408907"/>
            <a:ext cx="5587093" cy="4001822"/>
          </a:xfrm>
        </p:spPr>
        <p:txBody>
          <a:bodyPr>
            <a:normAutofit/>
          </a:bodyPr>
          <a:lstStyle/>
          <a:p>
            <a:pPr marL="0" indent="0">
              <a:buNone/>
            </a:pPr>
            <a:r>
              <a:rPr lang="en-US" sz="2300" i="1" baseline="30000" dirty="0">
                <a:latin typeface="+mj-lt"/>
              </a:rPr>
              <a:t>22</a:t>
            </a:r>
            <a:r>
              <a:rPr lang="en-US" sz="2300" i="1" dirty="0">
                <a:latin typeface="+mj-lt"/>
              </a:rPr>
              <a:t> “Men of Israel, listen to these words: Jesus the Nazarene, a man attested to you by God with miracles and wonders and signs which God performed through Him in your midst, just as you yourselves know— </a:t>
            </a:r>
            <a:r>
              <a:rPr lang="en-US" sz="2300" i="1" baseline="30000" dirty="0">
                <a:latin typeface="+mj-lt"/>
              </a:rPr>
              <a:t>23</a:t>
            </a:r>
            <a:r>
              <a:rPr lang="en-US" sz="2300" i="1" dirty="0">
                <a:latin typeface="+mj-lt"/>
              </a:rPr>
              <a:t> this Man, </a:t>
            </a:r>
            <a:r>
              <a:rPr lang="en-US" sz="2300" i="1" dirty="0">
                <a:solidFill>
                  <a:schemeClr val="accent2">
                    <a:lumMod val="40000"/>
                    <a:lumOff val="60000"/>
                  </a:schemeClr>
                </a:solidFill>
                <a:latin typeface="+mj-lt"/>
              </a:rPr>
              <a:t>delivered over </a:t>
            </a:r>
            <a:r>
              <a:rPr lang="en-US" sz="2300" i="1" dirty="0">
                <a:latin typeface="+mj-lt"/>
              </a:rPr>
              <a:t>by the predetermined plan and </a:t>
            </a:r>
            <a:r>
              <a:rPr lang="en-US" sz="2300" i="1" dirty="0">
                <a:solidFill>
                  <a:schemeClr val="accent2">
                    <a:lumMod val="40000"/>
                    <a:lumOff val="60000"/>
                  </a:schemeClr>
                </a:solidFill>
                <a:latin typeface="+mj-lt"/>
              </a:rPr>
              <a:t>foreknowledge of God</a:t>
            </a:r>
            <a:r>
              <a:rPr lang="en-US" sz="2300" i="1" dirty="0">
                <a:latin typeface="+mj-lt"/>
              </a:rPr>
              <a:t>, you nailed to a cross by the hands of godless men and put Him to death. </a:t>
            </a:r>
            <a:r>
              <a:rPr lang="en-US" sz="2300" i="1" baseline="30000" dirty="0">
                <a:latin typeface="+mj-lt"/>
              </a:rPr>
              <a:t>24</a:t>
            </a:r>
            <a:r>
              <a:rPr lang="en-US" sz="2300" i="1" dirty="0">
                <a:latin typeface="+mj-lt"/>
              </a:rPr>
              <a:t> But God raised Him up again, putting an end to the agony of death, since it was impossible for Him to be held in its power.</a:t>
            </a:r>
          </a:p>
        </p:txBody>
      </p:sp>
      <p:sp>
        <p:nvSpPr>
          <p:cNvPr id="6" name="Rounded Rectangle 5">
            <a:extLst>
              <a:ext uri="{FF2B5EF4-FFF2-40B4-BE49-F238E27FC236}">
                <a16:creationId xmlns:a16="http://schemas.microsoft.com/office/drawing/2014/main" id="{94A223E0-F2A5-363F-E0CD-E3C35C9D2475}"/>
              </a:ext>
            </a:extLst>
          </p:cNvPr>
          <p:cNvSpPr/>
          <p:nvPr/>
        </p:nvSpPr>
        <p:spPr>
          <a:xfrm>
            <a:off x="423993" y="1452452"/>
            <a:ext cx="2362750" cy="3620292"/>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rPr>
              <a:t>Before the people of Israel</a:t>
            </a:r>
            <a:br>
              <a:rPr lang="en-US" sz="2400" i="1" dirty="0">
                <a:solidFill>
                  <a:schemeClr val="bg1"/>
                </a:solidFill>
              </a:rPr>
            </a:br>
            <a:r>
              <a:rPr lang="en-US" sz="2400" i="1" u="sng" dirty="0">
                <a:solidFill>
                  <a:schemeClr val="bg1"/>
                </a:solidFill>
              </a:rPr>
              <a:t>rejected</a:t>
            </a:r>
            <a:r>
              <a:rPr lang="en-US" sz="2400" i="1" dirty="0">
                <a:solidFill>
                  <a:schemeClr val="bg1"/>
                </a:solidFill>
              </a:rPr>
              <a:t> Jesus, </a:t>
            </a:r>
            <a:br>
              <a:rPr lang="en-US" sz="2400" i="1" dirty="0">
                <a:solidFill>
                  <a:schemeClr val="bg1"/>
                </a:solidFill>
              </a:rPr>
            </a:br>
            <a:r>
              <a:rPr lang="en-US" sz="2400" i="1" dirty="0">
                <a:solidFill>
                  <a:schemeClr val="bg1"/>
                </a:solidFill>
              </a:rPr>
              <a:t>God knew </a:t>
            </a:r>
            <a:br>
              <a:rPr lang="en-US" sz="2400" i="1" dirty="0">
                <a:solidFill>
                  <a:schemeClr val="bg1"/>
                </a:solidFill>
              </a:rPr>
            </a:br>
            <a:r>
              <a:rPr lang="en-US" sz="2400" i="1" dirty="0">
                <a:solidFill>
                  <a:schemeClr val="bg1"/>
                </a:solidFill>
              </a:rPr>
              <a:t>who they were, what they would do, and how they would do it.</a:t>
            </a:r>
            <a:endParaRPr lang="en-US" sz="2400" dirty="0"/>
          </a:p>
        </p:txBody>
      </p:sp>
      <p:cxnSp>
        <p:nvCxnSpPr>
          <p:cNvPr id="8" name="Straight Connector 7">
            <a:extLst>
              <a:ext uri="{FF2B5EF4-FFF2-40B4-BE49-F238E27FC236}">
                <a16:creationId xmlns:a16="http://schemas.microsoft.com/office/drawing/2014/main" id="{6330BFAB-9856-213E-3DB3-91CEE4FA20BC}"/>
              </a:ext>
            </a:extLst>
          </p:cNvPr>
          <p:cNvCxnSpPr>
            <a:cxnSpLocks/>
          </p:cNvCxnSpPr>
          <p:nvPr/>
        </p:nvCxnSpPr>
        <p:spPr>
          <a:xfrm>
            <a:off x="6098722" y="3657600"/>
            <a:ext cx="378278"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694161-258C-7073-3FCF-084BC7C39D1F}"/>
              </a:ext>
            </a:extLst>
          </p:cNvPr>
          <p:cNvCxnSpPr>
            <a:cxnSpLocks/>
          </p:cNvCxnSpPr>
          <p:nvPr/>
        </p:nvCxnSpPr>
        <p:spPr>
          <a:xfrm>
            <a:off x="6610351" y="3646714"/>
            <a:ext cx="1771649"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CCE1F5-4435-D69D-5BB0-F4F9788F4A4D}"/>
              </a:ext>
            </a:extLst>
          </p:cNvPr>
          <p:cNvCxnSpPr>
            <a:cxnSpLocks/>
          </p:cNvCxnSpPr>
          <p:nvPr/>
        </p:nvCxnSpPr>
        <p:spPr>
          <a:xfrm>
            <a:off x="3747408" y="1752600"/>
            <a:ext cx="147773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044ABE-44A3-8B31-5B2F-B80AF3CC7B33}"/>
              </a:ext>
            </a:extLst>
          </p:cNvPr>
          <p:cNvCxnSpPr>
            <a:cxnSpLocks/>
          </p:cNvCxnSpPr>
          <p:nvPr/>
        </p:nvCxnSpPr>
        <p:spPr>
          <a:xfrm>
            <a:off x="3370490" y="3962399"/>
            <a:ext cx="3239861"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215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77A8-12FF-8078-EFBF-EF95A849CB4C}"/>
              </a:ext>
            </a:extLst>
          </p:cNvPr>
          <p:cNvSpPr>
            <a:spLocks noGrp="1"/>
          </p:cNvSpPr>
          <p:nvPr>
            <p:ph type="title"/>
          </p:nvPr>
        </p:nvSpPr>
        <p:spPr>
          <a:xfrm>
            <a:off x="291193" y="304271"/>
            <a:ext cx="8561614" cy="1104636"/>
          </a:xfrm>
        </p:spPr>
        <p:txBody>
          <a:bodyPr/>
          <a:lstStyle/>
          <a:p>
            <a:pPr algn="ctr"/>
            <a:r>
              <a:rPr lang="en-US" dirty="0"/>
              <a:t>Foreknowledge In Peter’s Teaching: 1 Pet 1:2,20</a:t>
            </a:r>
          </a:p>
        </p:txBody>
      </p:sp>
      <p:sp>
        <p:nvSpPr>
          <p:cNvPr id="3" name="Content Placeholder 2">
            <a:extLst>
              <a:ext uri="{FF2B5EF4-FFF2-40B4-BE49-F238E27FC236}">
                <a16:creationId xmlns:a16="http://schemas.microsoft.com/office/drawing/2014/main" id="{4F717A0F-9F95-1D9A-4683-FC4238BDBB11}"/>
              </a:ext>
            </a:extLst>
          </p:cNvPr>
          <p:cNvSpPr>
            <a:spLocks noGrp="1"/>
          </p:cNvSpPr>
          <p:nvPr>
            <p:ph idx="1"/>
          </p:nvPr>
        </p:nvSpPr>
        <p:spPr>
          <a:xfrm>
            <a:off x="3048000" y="1332704"/>
            <a:ext cx="5804807" cy="4306093"/>
          </a:xfrm>
        </p:spPr>
        <p:txBody>
          <a:bodyPr>
            <a:normAutofit/>
          </a:bodyPr>
          <a:lstStyle/>
          <a:p>
            <a:pPr marL="0" indent="0">
              <a:buNone/>
            </a:pPr>
            <a:r>
              <a:rPr lang="en-US" sz="2300" i="1" baseline="30000" dirty="0">
                <a:latin typeface="+mj-lt"/>
              </a:rPr>
              <a:t>1</a:t>
            </a:r>
            <a:r>
              <a:rPr lang="en-US" sz="2300" i="1" dirty="0">
                <a:latin typeface="+mj-lt"/>
              </a:rPr>
              <a:t> Peter, an apostle of Jesus Christ, To those who reside as aliens, scattered throughout Pontus, Galatia, Cappadocia, Asia, and Bithynia, </a:t>
            </a:r>
            <a:r>
              <a:rPr lang="en-US" sz="2300" i="1" dirty="0">
                <a:solidFill>
                  <a:schemeClr val="accent2">
                    <a:lumMod val="40000"/>
                    <a:lumOff val="60000"/>
                  </a:schemeClr>
                </a:solidFill>
                <a:latin typeface="+mj-lt"/>
              </a:rPr>
              <a:t>who are chosen </a:t>
            </a:r>
            <a:r>
              <a:rPr lang="en-US" sz="2300" i="1" baseline="30000" dirty="0">
                <a:latin typeface="+mj-lt"/>
              </a:rPr>
              <a:t>2</a:t>
            </a:r>
            <a:r>
              <a:rPr lang="en-US" sz="2300" i="1" dirty="0">
                <a:latin typeface="+mj-lt"/>
              </a:rPr>
              <a:t> </a:t>
            </a:r>
            <a:r>
              <a:rPr lang="en-US" sz="2300" i="1" dirty="0">
                <a:solidFill>
                  <a:schemeClr val="accent2">
                    <a:lumMod val="40000"/>
                    <a:lumOff val="60000"/>
                  </a:schemeClr>
                </a:solidFill>
                <a:latin typeface="+mj-lt"/>
              </a:rPr>
              <a:t>according to the foreknowledge of God the Father</a:t>
            </a:r>
            <a:r>
              <a:rPr lang="en-US" sz="2300" i="1" dirty="0">
                <a:latin typeface="+mj-lt"/>
              </a:rPr>
              <a:t>, by the sanctifying work of the Spirit, to obey Jesus Christ and be sprinkled with His blood: May grace and peace be yours in the fullest measure. </a:t>
            </a:r>
            <a:r>
              <a:rPr lang="en-US" sz="2300" i="1" baseline="30000" dirty="0">
                <a:latin typeface="+mj-lt"/>
              </a:rPr>
              <a:t>20</a:t>
            </a:r>
            <a:r>
              <a:rPr lang="en-US" sz="2300" i="1" dirty="0">
                <a:latin typeface="+mj-lt"/>
              </a:rPr>
              <a:t> For </a:t>
            </a:r>
            <a:r>
              <a:rPr lang="en-US" sz="2300" i="1" dirty="0">
                <a:solidFill>
                  <a:schemeClr val="accent2">
                    <a:lumMod val="40000"/>
                    <a:lumOff val="60000"/>
                  </a:schemeClr>
                </a:solidFill>
                <a:latin typeface="+mj-lt"/>
              </a:rPr>
              <a:t>He was foreknown before the foundation of the world</a:t>
            </a:r>
            <a:r>
              <a:rPr lang="en-US" sz="2300" i="1" dirty="0">
                <a:latin typeface="+mj-lt"/>
              </a:rPr>
              <a:t>, but has appeared in these last times for the sake of you </a:t>
            </a:r>
            <a:r>
              <a:rPr lang="en-US" sz="2300" i="1" baseline="30000" dirty="0">
                <a:latin typeface="+mj-lt"/>
              </a:rPr>
              <a:t>21</a:t>
            </a:r>
            <a:r>
              <a:rPr lang="en-US" sz="2300" i="1" dirty="0">
                <a:latin typeface="+mj-lt"/>
              </a:rPr>
              <a:t> who through Him are believers in God, who raised Him from the dead and gave Him glory, so that your faith and hope are in God.</a:t>
            </a:r>
          </a:p>
        </p:txBody>
      </p:sp>
      <p:sp>
        <p:nvSpPr>
          <p:cNvPr id="6" name="Rounded Rectangle 5">
            <a:extLst>
              <a:ext uri="{FF2B5EF4-FFF2-40B4-BE49-F238E27FC236}">
                <a16:creationId xmlns:a16="http://schemas.microsoft.com/office/drawing/2014/main" id="{94A223E0-F2A5-363F-E0CD-E3C35C9D2475}"/>
              </a:ext>
            </a:extLst>
          </p:cNvPr>
          <p:cNvSpPr/>
          <p:nvPr/>
        </p:nvSpPr>
        <p:spPr>
          <a:xfrm>
            <a:off x="423993" y="1452452"/>
            <a:ext cx="2362750" cy="3620292"/>
          </a:xfrm>
          <a:prstGeom prst="roundRect">
            <a:avLst>
              <a:gd name="adj" fmla="val 19507"/>
            </a:avLst>
          </a:prstGeom>
          <a:noFill/>
          <a:ln w="12700">
            <a:solidFill>
              <a:schemeClr val="bg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rPr>
              <a:t>Before the Christians</a:t>
            </a:r>
            <a:br>
              <a:rPr lang="en-US" sz="2400" i="1" dirty="0">
                <a:solidFill>
                  <a:schemeClr val="bg1"/>
                </a:solidFill>
              </a:rPr>
            </a:br>
            <a:r>
              <a:rPr lang="en-US" sz="2400" i="1" u="sng" dirty="0">
                <a:solidFill>
                  <a:schemeClr val="bg1"/>
                </a:solidFill>
              </a:rPr>
              <a:t>accepted</a:t>
            </a:r>
            <a:r>
              <a:rPr lang="en-US" sz="2400" i="1" dirty="0">
                <a:solidFill>
                  <a:schemeClr val="bg1"/>
                </a:solidFill>
              </a:rPr>
              <a:t> Jesus, </a:t>
            </a:r>
            <a:br>
              <a:rPr lang="en-US" sz="2400" i="1" dirty="0">
                <a:solidFill>
                  <a:schemeClr val="bg1"/>
                </a:solidFill>
              </a:rPr>
            </a:br>
            <a:r>
              <a:rPr lang="en-US" sz="2400" i="1" dirty="0">
                <a:solidFill>
                  <a:schemeClr val="bg1"/>
                </a:solidFill>
              </a:rPr>
              <a:t>God knew </a:t>
            </a:r>
            <a:br>
              <a:rPr lang="en-US" sz="2400" i="1" dirty="0">
                <a:solidFill>
                  <a:schemeClr val="bg1"/>
                </a:solidFill>
              </a:rPr>
            </a:br>
            <a:r>
              <a:rPr lang="en-US" sz="2400" i="1" dirty="0">
                <a:solidFill>
                  <a:schemeClr val="bg1"/>
                </a:solidFill>
              </a:rPr>
              <a:t>who they were, what they would do, and how they would do it.</a:t>
            </a:r>
            <a:endParaRPr lang="en-US" sz="2400" dirty="0"/>
          </a:p>
        </p:txBody>
      </p:sp>
      <p:cxnSp>
        <p:nvCxnSpPr>
          <p:cNvPr id="8" name="Straight Connector 7">
            <a:extLst>
              <a:ext uri="{FF2B5EF4-FFF2-40B4-BE49-F238E27FC236}">
                <a16:creationId xmlns:a16="http://schemas.microsoft.com/office/drawing/2014/main" id="{6330BFAB-9856-213E-3DB3-91CEE4FA20BC}"/>
              </a:ext>
            </a:extLst>
          </p:cNvPr>
          <p:cNvCxnSpPr>
            <a:cxnSpLocks/>
          </p:cNvCxnSpPr>
          <p:nvPr/>
        </p:nvCxnSpPr>
        <p:spPr>
          <a:xfrm>
            <a:off x="3878036" y="3254828"/>
            <a:ext cx="2217964"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694161-258C-7073-3FCF-084BC7C39D1F}"/>
              </a:ext>
            </a:extLst>
          </p:cNvPr>
          <p:cNvCxnSpPr>
            <a:cxnSpLocks/>
          </p:cNvCxnSpPr>
          <p:nvPr/>
        </p:nvCxnSpPr>
        <p:spPr>
          <a:xfrm>
            <a:off x="6807653" y="3254828"/>
            <a:ext cx="1857376"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CCE1F5-4435-D69D-5BB0-F4F9788F4A4D}"/>
              </a:ext>
            </a:extLst>
          </p:cNvPr>
          <p:cNvCxnSpPr>
            <a:cxnSpLocks/>
          </p:cNvCxnSpPr>
          <p:nvPr/>
        </p:nvCxnSpPr>
        <p:spPr>
          <a:xfrm>
            <a:off x="7190015" y="1665514"/>
            <a:ext cx="1475014"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044ABE-44A3-8B31-5B2F-B80AF3CC7B33}"/>
              </a:ext>
            </a:extLst>
          </p:cNvPr>
          <p:cNvCxnSpPr>
            <a:cxnSpLocks/>
          </p:cNvCxnSpPr>
          <p:nvPr/>
        </p:nvCxnSpPr>
        <p:spPr>
          <a:xfrm>
            <a:off x="3152776" y="3581399"/>
            <a:ext cx="1103538"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B53C81-909E-DDCE-EA84-969F7F4DC7EC}"/>
              </a:ext>
            </a:extLst>
          </p:cNvPr>
          <p:cNvCxnSpPr>
            <a:cxnSpLocks/>
          </p:cNvCxnSpPr>
          <p:nvPr/>
        </p:nvCxnSpPr>
        <p:spPr>
          <a:xfrm>
            <a:off x="3152776" y="4822370"/>
            <a:ext cx="3824967"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694872-E8A7-3B9D-C769-A469E3DB39D8}"/>
              </a:ext>
            </a:extLst>
          </p:cNvPr>
          <p:cNvCxnSpPr>
            <a:cxnSpLocks/>
          </p:cNvCxnSpPr>
          <p:nvPr/>
        </p:nvCxnSpPr>
        <p:spPr>
          <a:xfrm>
            <a:off x="3214008" y="5475513"/>
            <a:ext cx="359364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36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6"/>
            <a:ext cx="7886700" cy="4790534"/>
          </a:xfrm>
        </p:spPr>
        <p:txBody>
          <a:bodyPr>
            <a:normAutofit/>
          </a:bodyPr>
          <a:lstStyle/>
          <a:p>
            <a:pPr algn="ctr"/>
            <a:r>
              <a:rPr lang="en-US" sz="3600" dirty="0"/>
              <a:t>God’s Foreknowledge Describes</a:t>
            </a:r>
            <a:br>
              <a:rPr lang="en-US" sz="3600" dirty="0"/>
            </a:br>
            <a:r>
              <a:rPr lang="en-US" sz="3600" dirty="0"/>
              <a:t> His Personal &amp; Detailed Knowledge of Our Lives &amp; His Plans Before The Foundation of the World.</a:t>
            </a:r>
            <a:br>
              <a:rPr lang="en-US" sz="3600" dirty="0"/>
            </a:br>
            <a:br>
              <a:rPr lang="en-US" sz="3600" dirty="0"/>
            </a:br>
            <a:r>
              <a:rPr lang="en-US" sz="2800" b="1" i="1" dirty="0"/>
              <a:t>(Acts 2:23, 1 Peter 1:2, 20)</a:t>
            </a:r>
            <a:br>
              <a:rPr lang="en-US" sz="3600" dirty="0"/>
            </a:br>
            <a:endParaRPr lang="en-US" sz="3600" dirty="0"/>
          </a:p>
        </p:txBody>
      </p:sp>
    </p:spTree>
    <p:extLst>
      <p:ext uri="{BB962C8B-B14F-4D97-AF65-F5344CB8AC3E}">
        <p14:creationId xmlns:p14="http://schemas.microsoft.com/office/powerpoint/2010/main" val="1887635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29A6-A008-0E77-397A-BF49824707C9}"/>
              </a:ext>
            </a:extLst>
          </p:cNvPr>
          <p:cNvSpPr>
            <a:spLocks noGrp="1"/>
          </p:cNvSpPr>
          <p:nvPr>
            <p:ph type="title"/>
          </p:nvPr>
        </p:nvSpPr>
        <p:spPr>
          <a:xfrm>
            <a:off x="628650" y="695867"/>
            <a:ext cx="7886700" cy="1104636"/>
          </a:xfrm>
        </p:spPr>
        <p:txBody>
          <a:bodyPr>
            <a:normAutofit/>
          </a:bodyPr>
          <a:lstStyle/>
          <a:p>
            <a:pPr algn="ctr"/>
            <a:r>
              <a:rPr lang="en-US" sz="3600" dirty="0"/>
              <a:t>Why Does God Want Us </a:t>
            </a:r>
            <a:br>
              <a:rPr lang="en-US" sz="3600" dirty="0"/>
            </a:br>
            <a:r>
              <a:rPr lang="en-US" sz="3600" dirty="0"/>
              <a:t>To Consider His Foreknowledge?</a:t>
            </a:r>
          </a:p>
        </p:txBody>
      </p:sp>
      <p:sp>
        <p:nvSpPr>
          <p:cNvPr id="3" name="Content Placeholder 2">
            <a:extLst>
              <a:ext uri="{FF2B5EF4-FFF2-40B4-BE49-F238E27FC236}">
                <a16:creationId xmlns:a16="http://schemas.microsoft.com/office/drawing/2014/main" id="{81A5A17C-43FE-C690-9B85-3C1D5DD17B46}"/>
              </a:ext>
            </a:extLst>
          </p:cNvPr>
          <p:cNvSpPr>
            <a:spLocks noGrp="1"/>
          </p:cNvSpPr>
          <p:nvPr>
            <p:ph idx="1"/>
          </p:nvPr>
        </p:nvSpPr>
        <p:spPr>
          <a:xfrm>
            <a:off x="487131" y="2197768"/>
            <a:ext cx="8395607" cy="2949702"/>
          </a:xfrm>
        </p:spPr>
        <p:txBody>
          <a:bodyPr>
            <a:normAutofit/>
          </a:bodyPr>
          <a:lstStyle/>
          <a:p>
            <a:r>
              <a:rPr lang="en-US" sz="2400" dirty="0"/>
              <a:t>To Know There Is No One Else Like Him.</a:t>
            </a:r>
          </a:p>
          <a:p>
            <a:r>
              <a:rPr lang="en-US" sz="2400" dirty="0"/>
              <a:t>To Preemptively Address Objections To The Crucifixion of Jesus.</a:t>
            </a:r>
          </a:p>
          <a:p>
            <a:r>
              <a:rPr lang="en-US" sz="2400" dirty="0"/>
              <a:t>To Rejoice, Praise, &amp; Be Grateful For His Role In Our Salvation.</a:t>
            </a:r>
          </a:p>
          <a:p>
            <a:r>
              <a:rPr lang="en-US" sz="2400" dirty="0"/>
              <a:t>To Give Us Confidence &amp; Comfort When Facing Hardships.</a:t>
            </a:r>
          </a:p>
          <a:p>
            <a:pPr lvl="1"/>
            <a:r>
              <a:rPr lang="en-US" sz="2100" dirty="0"/>
              <a:t>1 Peter 1:6, 2:12, 4:16</a:t>
            </a:r>
          </a:p>
        </p:txBody>
      </p:sp>
    </p:spTree>
    <p:extLst>
      <p:ext uri="{BB962C8B-B14F-4D97-AF65-F5344CB8AC3E}">
        <p14:creationId xmlns:p14="http://schemas.microsoft.com/office/powerpoint/2010/main" val="1258284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1998</TotalTime>
  <Words>2608</Words>
  <Application>Microsoft Macintosh PowerPoint</Application>
  <PresentationFormat>On-screen Show (16:10)</PresentationFormat>
  <Paragraphs>254</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system-ui</vt:lpstr>
      <vt:lpstr>Office Theme</vt:lpstr>
      <vt:lpstr>The Foreknowledge of God</vt:lpstr>
      <vt:lpstr>PowerPoint Presentation</vt:lpstr>
      <vt:lpstr>PowerPoint Presentation</vt:lpstr>
      <vt:lpstr>PowerPoint Presentation</vt:lpstr>
      <vt:lpstr>PowerPoint Presentation</vt:lpstr>
      <vt:lpstr>Foreknowledge In Peter’s Teaching: Acts 2:23</vt:lpstr>
      <vt:lpstr>Foreknowledge In Peter’s Teaching: 1 Pet 1:2,20</vt:lpstr>
      <vt:lpstr>God’s Foreknowledge Describes  His Personal &amp; Detailed Knowledge of Our Lives &amp; His Plans Before The Foundation of the World.  (Acts 2:23, 1 Peter 1:2, 20) </vt:lpstr>
      <vt:lpstr>Why Does God Want Us  To Consider His Foreknowledge?</vt:lpstr>
      <vt:lpstr>Foreknowledge In Paul’s Teaching: Rom. 8:29</vt:lpstr>
      <vt:lpstr>God’s Foreknowledge Is Personal &amp; Detailed  But It Is Not An “Electing Love.” </vt:lpstr>
      <vt:lpstr>God’s Foreknowledge Is Personal &amp; Detailed  But It Is Not An “Electing Love.” </vt:lpstr>
      <vt:lpstr>God’s Foreknowledge Is Personal &amp; Detailed  And He Wants Us To Trust Him. </vt:lpstr>
      <vt:lpstr>The Foreknowledge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Foreknowledge of God</dc:title>
  <dc:creator>Phillip Shumake</dc:creator>
  <cp:lastModifiedBy>Phillip Shumake</cp:lastModifiedBy>
  <cp:revision>130</cp:revision>
  <dcterms:created xsi:type="dcterms:W3CDTF">2023-08-21T17:50:18Z</dcterms:created>
  <dcterms:modified xsi:type="dcterms:W3CDTF">2023-08-27T01:44:11Z</dcterms:modified>
</cp:coreProperties>
</file>