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329" r:id="rId2"/>
    <p:sldId id="256" r:id="rId3"/>
    <p:sldId id="277" r:id="rId4"/>
    <p:sldId id="303" r:id="rId5"/>
    <p:sldId id="353" r:id="rId6"/>
    <p:sldId id="354" r:id="rId7"/>
    <p:sldId id="360" r:id="rId8"/>
    <p:sldId id="356" r:id="rId9"/>
    <p:sldId id="358" r:id="rId10"/>
    <p:sldId id="355" r:id="rId11"/>
    <p:sldId id="350" r:id="rId12"/>
    <p:sldId id="328" r:id="rId13"/>
    <p:sldId id="352" r:id="rId14"/>
    <p:sldId id="326" r:id="rId15"/>
    <p:sldId id="327" r:id="rId16"/>
    <p:sldId id="357" r:id="rId17"/>
    <p:sldId id="348" r:id="rId1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461C"/>
    <a:srgbClr val="694117"/>
    <a:srgbClr val="3B240D"/>
    <a:srgbClr val="AA4700"/>
    <a:srgbClr val="C97C2B"/>
    <a:srgbClr val="E2B172"/>
    <a:srgbClr val="EFDFC3"/>
    <a:srgbClr val="A55C26"/>
    <a:srgbClr val="8D501E"/>
    <a:srgbClr val="B593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p:restoredTop sz="78434"/>
  </p:normalViewPr>
  <p:slideViewPr>
    <p:cSldViewPr snapToGrid="0">
      <p:cViewPr varScale="1">
        <p:scale>
          <a:sx n="118" d="100"/>
          <a:sy n="118" d="100"/>
        </p:scale>
        <p:origin x="1224" y="184"/>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B1B5F0A7-CD49-3242-8D3D-16DEA19808CF}" type="datetimeFigureOut">
              <a:rPr lang="en-US" smtClean="0"/>
              <a:t>8/8/23</a:t>
            </a:fld>
            <a:endParaRPr lang="en-US"/>
          </a:p>
        </p:txBody>
      </p:sp>
      <p:sp>
        <p:nvSpPr>
          <p:cNvPr id="4" name="Slide Image Placeholder 3"/>
          <p:cNvSpPr>
            <a:spLocks noGrp="1" noRot="1" noChangeAspect="1"/>
          </p:cNvSpPr>
          <p:nvPr>
            <p:ph type="sldImg" idx="2"/>
          </p:nvPr>
        </p:nvSpPr>
        <p:spPr>
          <a:xfrm>
            <a:off x="960438" y="2286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10817" y="3544891"/>
            <a:ext cx="6056243" cy="536971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172202" y="609601"/>
            <a:ext cx="684213" cy="458787"/>
          </a:xfrm>
          <a:prstGeom prst="rect">
            <a:avLst/>
          </a:prstGeom>
        </p:spPr>
        <p:txBody>
          <a:bodyPr vert="horz" lIns="91440" tIns="45720" rIns="91440" bIns="45720" rtlCol="0" anchor="b"/>
          <a:lstStyle>
            <a:lvl1pPr algn="r">
              <a:defRPr sz="1200"/>
            </a:lvl1pPr>
          </a:lstStyle>
          <a:p>
            <a:fld id="{C47CF004-168E-6541-A38A-F7F5D3ED6152}" type="slidenum">
              <a:rPr lang="en-US" smtClean="0"/>
              <a:t>‹#›</a:t>
            </a:fld>
            <a:endParaRPr lang="en-US"/>
          </a:p>
        </p:txBody>
      </p:sp>
    </p:spTree>
    <p:extLst>
      <p:ext uri="{BB962C8B-B14F-4D97-AF65-F5344CB8AC3E}">
        <p14:creationId xmlns:p14="http://schemas.microsoft.com/office/powerpoint/2010/main" val="690297273"/>
      </p:ext>
    </p:extLst>
  </p:cSld>
  <p:clrMap bg1="lt1" tx1="dk1" bg2="lt2" tx2="dk2" accent1="accent1" accent2="accent2" accent3="accent3" accent4="accent4" accent5="accent5" accent6="accent6" hlink="hlink" folHlink="folHlink"/>
  <p:notesStyle>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858DFD3-AD7B-5F42-A901-5C0158690235}" type="slidenum">
              <a:rPr lang="en-US" altLang="en-US" sz="1200"/>
              <a:pPr/>
              <a:t>1</a:t>
            </a:fld>
            <a:endParaRPr lang="en-US" altLang="en-US" sz="1200"/>
          </a:p>
        </p:txBody>
      </p:sp>
      <p:sp>
        <p:nvSpPr>
          <p:cNvPr id="21506" name="Rectangle 2"/>
          <p:cNvSpPr>
            <a:spLocks noGrp="1" noRot="1" noChangeAspect="1" noChangeArrowheads="1" noTextEdit="1"/>
          </p:cNvSpPr>
          <p:nvPr>
            <p:ph type="sldImg"/>
          </p:nvPr>
        </p:nvSpPr>
        <p:spPr>
          <a:xfrm>
            <a:off x="1741488" y="153988"/>
            <a:ext cx="3571875" cy="2233612"/>
          </a:xfrm>
          <a:ln/>
        </p:spPr>
      </p:sp>
      <p:sp>
        <p:nvSpPr>
          <p:cNvPr id="21507" name="Rectangle 3"/>
          <p:cNvSpPr>
            <a:spLocks noGrp="1" noChangeArrowheads="1"/>
          </p:cNvSpPr>
          <p:nvPr>
            <p:ph type="body" idx="1"/>
          </p:nvPr>
        </p:nvSpPr>
        <p:spPr>
          <a:xfrm>
            <a:off x="533400" y="2387601"/>
            <a:ext cx="5867400" cy="646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20000"/>
              </a:spcBef>
            </a:pPr>
            <a:r>
              <a:rPr lang="en-US" altLang="en-US" sz="1100" dirty="0">
                <a:latin typeface="Times New Roman" charset="0"/>
              </a:rPr>
              <a:t>Suffering (James 5:13)</a:t>
            </a:r>
          </a:p>
          <a:p>
            <a:pPr marL="228600" indent="-228600">
              <a:lnSpc>
                <a:spcPct val="90000"/>
              </a:lnSpc>
              <a:spcBef>
                <a:spcPct val="20000"/>
              </a:spcBef>
            </a:pPr>
            <a:r>
              <a:rPr lang="en-US" altLang="en-US" sz="1100" dirty="0">
                <a:latin typeface="Times New Roman" charset="0"/>
              </a:rPr>
              <a:t>Illness (James 5:14)</a:t>
            </a:r>
          </a:p>
          <a:p>
            <a:pPr marL="228600" indent="-228600">
              <a:lnSpc>
                <a:spcPct val="90000"/>
              </a:lnSpc>
              <a:spcBef>
                <a:spcPct val="20000"/>
              </a:spcBef>
            </a:pPr>
            <a:r>
              <a:rPr lang="en-US" altLang="en-US" sz="1100" dirty="0">
                <a:latin typeface="Times New Roman" charset="0"/>
              </a:rPr>
              <a:t>Poverty (James 2:2)</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Famine/Weather Disasters/Storms (James grew up in Galilee too)</a:t>
            </a:r>
          </a:p>
          <a:p>
            <a:pPr marL="228600" indent="-228600">
              <a:lnSpc>
                <a:spcPct val="90000"/>
              </a:lnSpc>
              <a:spcBef>
                <a:spcPct val="20000"/>
              </a:spcBef>
            </a:pPr>
            <a:endParaRPr lang="en-US" altLang="en-US" sz="1100" dirty="0">
              <a:latin typeface="Times New Roman" charset="0"/>
            </a:endParaRPr>
          </a:p>
        </p:txBody>
      </p:sp>
    </p:spTree>
    <p:extLst>
      <p:ext uri="{BB962C8B-B14F-4D97-AF65-F5344CB8AC3E}">
        <p14:creationId xmlns:p14="http://schemas.microsoft.com/office/powerpoint/2010/main" val="184619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baseline="0" dirty="0"/>
              <a:t>I CHOOSE TO IMITATE LIVING FAITH:</a:t>
            </a:r>
            <a:endParaRPr lang="en-US" sz="1400" baseline="0" dirty="0"/>
          </a:p>
          <a:p>
            <a:r>
              <a:rPr lang="en-US" sz="1400" baseline="0" dirty="0"/>
              <a:t>James covers some pretty conceptual stuff in this section, so rather than just tell us the theological basis for this choice: He shows us people who have made the RIGHT CHOICE!</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latin typeface="+mn-lt"/>
                <a:ea typeface="+mn-ea"/>
                <a:cs typeface="+mn-cs"/>
              </a:rPr>
              <a:t>Living faith will </a:t>
            </a:r>
            <a:r>
              <a:rPr lang="en-US" sz="1400" kern="1200" dirty="0">
                <a:solidFill>
                  <a:schemeClr val="tx1"/>
                </a:solidFill>
                <a:latin typeface="+mn-lt"/>
                <a:ea typeface="+mn-ea"/>
                <a:cs typeface="+mn-cs"/>
              </a:rPr>
              <a:t>exercise our abilities to bless them.</a:t>
            </a:r>
            <a:endParaRPr lang="en-US" sz="1400" baseline="0" dirty="0"/>
          </a:p>
          <a:p>
            <a:endParaRPr lang="en-US" sz="1400" baseline="0" dirty="0"/>
          </a:p>
          <a:p>
            <a:r>
              <a:rPr lang="en-US" sz="1400" kern="1200" dirty="0">
                <a:solidFill>
                  <a:schemeClr val="tx1"/>
                </a:solidFill>
                <a:latin typeface="+mn-lt"/>
                <a:ea typeface="+mn-ea"/>
                <a:cs typeface="+mn-cs"/>
              </a:rPr>
              <a:t>From historical Giants of faith with every advantage, to relatively obscure with loads of baggage.  The Bible is busting at the seems with people of living faith...we must follow this example.</a:t>
            </a:r>
          </a:p>
          <a:p>
            <a:endParaRPr lang="en-US" sz="1400" kern="1200" baseline="0" dirty="0">
              <a:solidFill>
                <a:schemeClr val="tx1"/>
              </a:solidFill>
              <a:latin typeface="+mn-lt"/>
              <a:ea typeface="+mn-ea"/>
              <a:cs typeface="+mn-cs"/>
            </a:endParaRPr>
          </a:p>
          <a:p>
            <a:r>
              <a:rPr lang="en-US" sz="1400" kern="1200" dirty="0">
                <a:solidFill>
                  <a:schemeClr val="tx1"/>
                </a:solidFill>
                <a:latin typeface="+mn-lt"/>
                <a:ea typeface="+mn-ea"/>
                <a:cs typeface="+mn-cs"/>
              </a:rPr>
              <a:t>Real faith always inspires real action.</a:t>
            </a:r>
          </a:p>
          <a:p>
            <a:r>
              <a:rPr lang="en-US" sz="1400" kern="1200" dirty="0">
                <a:solidFill>
                  <a:schemeClr val="tx1"/>
                </a:solidFill>
                <a:latin typeface="+mn-lt"/>
                <a:ea typeface="+mn-ea"/>
                <a:cs typeface="+mn-cs"/>
              </a:rPr>
              <a:t>Dead body and a dead faith: neither have movement, action, vitality.</a:t>
            </a:r>
          </a:p>
          <a:p>
            <a:endParaRPr lang="en-US" sz="1400" kern="1200" baseline="0" dirty="0">
              <a:solidFill>
                <a:schemeClr val="tx1"/>
              </a:solidFill>
              <a:latin typeface="+mn-lt"/>
              <a:ea typeface="+mn-ea"/>
              <a:cs typeface="+mn-cs"/>
            </a:endParaRPr>
          </a:p>
          <a:p>
            <a:r>
              <a:rPr lang="en-US" sz="1400" kern="1200" dirty="0">
                <a:solidFill>
                  <a:schemeClr val="tx1"/>
                </a:solidFill>
                <a:latin typeface="+mn-lt"/>
                <a:ea typeface="+mn-ea"/>
                <a:cs typeface="+mn-cs"/>
              </a:rPr>
              <a:t>Just because we aren't saved by works doesn't mean we can have faith without them.  Good works always follow living faith.</a:t>
            </a:r>
            <a:endParaRPr lang="en-US" sz="1400" baseline="0" dirty="0"/>
          </a:p>
          <a:p>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13</a:t>
            </a:fld>
            <a:endParaRPr lang="en-US"/>
          </a:p>
        </p:txBody>
      </p:sp>
    </p:spTree>
    <p:extLst>
      <p:ext uri="{BB962C8B-B14F-4D97-AF65-F5344CB8AC3E}">
        <p14:creationId xmlns:p14="http://schemas.microsoft.com/office/powerpoint/2010/main" val="486705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14</a:t>
            </a:fld>
            <a:endParaRPr lang="en-US"/>
          </a:p>
        </p:txBody>
      </p:sp>
    </p:spTree>
    <p:extLst>
      <p:ext uri="{BB962C8B-B14F-4D97-AF65-F5344CB8AC3E}">
        <p14:creationId xmlns:p14="http://schemas.microsoft.com/office/powerpoint/2010/main" val="2746415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15</a:t>
            </a:fld>
            <a:endParaRPr lang="en-US"/>
          </a:p>
        </p:txBody>
      </p:sp>
    </p:spTree>
    <p:extLst>
      <p:ext uri="{BB962C8B-B14F-4D97-AF65-F5344CB8AC3E}">
        <p14:creationId xmlns:p14="http://schemas.microsoft.com/office/powerpoint/2010/main" val="3879735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CC1EDCC-54C6-9A4A-B158-484F685B6C8B}" type="slidenum">
              <a:rPr lang="en-US" altLang="en-US" sz="1200"/>
              <a:pPr/>
              <a:t>16</a:t>
            </a:fld>
            <a:endParaRPr lang="en-US" alt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09600" y="4329113"/>
            <a:ext cx="56388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Great to appreciate what James is doing…again, it should remind us of JESUS!  </a:t>
            </a:r>
          </a:p>
          <a:p>
            <a:endParaRPr lang="en-US" altLang="en-US" dirty="0">
              <a:latin typeface="Times New Roman" charset="0"/>
            </a:endParaRPr>
          </a:p>
          <a:p>
            <a:r>
              <a:rPr lang="en-US" altLang="en-US" dirty="0">
                <a:latin typeface="Times New Roman" charset="0"/>
              </a:rPr>
              <a:t>Jesus loved a story that illustrated His points.</a:t>
            </a:r>
          </a:p>
          <a:p>
            <a:endParaRPr lang="en-US" altLang="en-US" dirty="0">
              <a:latin typeface="Times New Roman" charset="0"/>
            </a:endParaRPr>
          </a:p>
          <a:p>
            <a:r>
              <a:rPr lang="en-US" altLang="en-US" dirty="0">
                <a:latin typeface="Times New Roman" charset="0"/>
              </a:rPr>
              <a:t>Jesus loved to ask questions.</a:t>
            </a:r>
          </a:p>
          <a:p>
            <a:endParaRPr lang="en-US" altLang="en-US" dirty="0">
              <a:latin typeface="Times New Roman" charset="0"/>
            </a:endParaRPr>
          </a:p>
          <a:p>
            <a:r>
              <a:rPr lang="en-US" altLang="en-US" dirty="0">
                <a:latin typeface="Times New Roman" charset="0"/>
              </a:rPr>
              <a:t>Jesus loved to challenge people to think of the application.</a:t>
            </a:r>
          </a:p>
          <a:p>
            <a:endParaRPr lang="en-US" altLang="en-US" dirty="0">
              <a:latin typeface="Times New Roman" charset="0"/>
            </a:endParaRPr>
          </a:p>
          <a:p>
            <a:r>
              <a:rPr lang="en-US" altLang="en-US" dirty="0">
                <a:latin typeface="Times New Roman" charset="0"/>
              </a:rPr>
              <a:t>Jesus loved to refer to old testament people and to quote key scriptures.</a:t>
            </a:r>
          </a:p>
          <a:p>
            <a:endParaRPr lang="en-US" altLang="en-US" dirty="0">
              <a:latin typeface="Times New Roman" charset="0"/>
            </a:endParaRPr>
          </a:p>
          <a:p>
            <a:r>
              <a:rPr lang="en-US" altLang="en-US" dirty="0">
                <a:latin typeface="Times New Roman" charset="0"/>
              </a:rPr>
              <a:t>Jesus loved bold, strong language that showed how foolish it would be to disagree.</a:t>
            </a:r>
          </a:p>
        </p:txBody>
      </p:sp>
    </p:spTree>
    <p:extLst>
      <p:ext uri="{BB962C8B-B14F-4D97-AF65-F5344CB8AC3E}">
        <p14:creationId xmlns:p14="http://schemas.microsoft.com/office/powerpoint/2010/main" val="2641586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17</a:t>
            </a:fld>
            <a:endParaRPr lang="en-US"/>
          </a:p>
        </p:txBody>
      </p:sp>
    </p:spTree>
    <p:extLst>
      <p:ext uri="{BB962C8B-B14F-4D97-AF65-F5344CB8AC3E}">
        <p14:creationId xmlns:p14="http://schemas.microsoft.com/office/powerpoint/2010/main" val="150392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2</a:t>
            </a:fld>
            <a:endParaRPr lang="en-US"/>
          </a:p>
        </p:txBody>
      </p:sp>
    </p:spTree>
    <p:extLst>
      <p:ext uri="{BB962C8B-B14F-4D97-AF65-F5344CB8AC3E}">
        <p14:creationId xmlns:p14="http://schemas.microsoft.com/office/powerpoint/2010/main" val="251050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7695E70-8A5A-41BD-B28B-45CD71829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296D82-C534-415F-9E64-F2A704CB4EBF}" type="slidenum">
              <a:rPr lang="en-US" altLang="en-US" smtClean="0"/>
              <a:pPr>
                <a:spcBef>
                  <a:spcPct val="0"/>
                </a:spcBef>
              </a:pPr>
              <a:t>3</a:t>
            </a:fld>
            <a:endParaRPr lang="en-US" altLang="en-US"/>
          </a:p>
        </p:txBody>
      </p:sp>
      <p:sp>
        <p:nvSpPr>
          <p:cNvPr id="18434" name="Rectangle 2">
            <a:extLst>
              <a:ext uri="{FF2B5EF4-FFF2-40B4-BE49-F238E27FC236}">
                <a16:creationId xmlns:a16="http://schemas.microsoft.com/office/drawing/2014/main" id="{C67A363B-F11E-4E28-8FD0-6A898AC34526}"/>
              </a:ext>
            </a:extLst>
          </p:cNvPr>
          <p:cNvSpPr>
            <a:spLocks noGrp="1" noRot="1" noChangeAspect="1" noChangeArrowheads="1" noTextEdit="1"/>
          </p:cNvSpPr>
          <p:nvPr>
            <p:ph type="sldImg"/>
          </p:nvPr>
        </p:nvSpPr>
        <p:spPr>
          <a:xfrm>
            <a:off x="1068388" y="709613"/>
            <a:ext cx="4011612" cy="2508250"/>
          </a:xfrm>
          <a:ln/>
        </p:spPr>
      </p:sp>
      <p:sp>
        <p:nvSpPr>
          <p:cNvPr id="18435" name="Rectangle 3">
            <a:extLst>
              <a:ext uri="{FF2B5EF4-FFF2-40B4-BE49-F238E27FC236}">
                <a16:creationId xmlns:a16="http://schemas.microsoft.com/office/drawing/2014/main" id="{B39860B6-86EB-4009-8380-A65F9EC57294}"/>
              </a:ext>
            </a:extLst>
          </p:cNvPr>
          <p:cNvSpPr>
            <a:spLocks noGrp="1" noChangeArrowheads="1"/>
          </p:cNvSpPr>
          <p:nvPr>
            <p:ph type="body" idx="1"/>
          </p:nvPr>
        </p:nvSpPr>
        <p:spPr>
          <a:xfrm>
            <a:off x="550863" y="3297242"/>
            <a:ext cx="6221412" cy="542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Times New Roman" panose="02020603050405020304" pitchFamily="18" charset="0"/>
              </a:rPr>
              <a:t>CHAP 1 - CONFIDENCE</a:t>
            </a:r>
          </a:p>
          <a:p>
            <a:pPr lvl="1">
              <a:buFontTx/>
              <a:buChar char="•"/>
            </a:pPr>
            <a:r>
              <a:rPr lang="en-US" altLang="en-US">
                <a:latin typeface="Times New Roman" panose="02020603050405020304" pitchFamily="18" charset="0"/>
              </a:rPr>
              <a:t>Trials – There are benefits in trials</a:t>
            </a:r>
          </a:p>
          <a:p>
            <a:pPr lvl="1">
              <a:buFontTx/>
              <a:buChar char="•"/>
            </a:pPr>
            <a:r>
              <a:rPr lang="en-US" altLang="en-US">
                <a:latin typeface="Times New Roman" panose="02020603050405020304" pitchFamily="18" charset="0"/>
              </a:rPr>
              <a:t>Temptations – God only gives what is good, Know that</a:t>
            </a:r>
          </a:p>
          <a:p>
            <a:pPr lvl="1">
              <a:buFontTx/>
              <a:buChar char="•"/>
            </a:pPr>
            <a:r>
              <a:rPr lang="en-US" altLang="en-US">
                <a:latin typeface="Times New Roman" panose="02020603050405020304" pitchFamily="18" charset="0"/>
              </a:rPr>
              <a:t>The gospel can “keep your souls saved”</a:t>
            </a:r>
          </a:p>
          <a:p>
            <a:pPr lvl="1">
              <a:buFontTx/>
              <a:buChar char="•"/>
            </a:pPr>
            <a:r>
              <a:rPr lang="en-US" altLang="en-US">
                <a:latin typeface="Times New Roman" panose="02020603050405020304" pitchFamily="18" charset="0"/>
              </a:rPr>
              <a:t>Therefore – you must be doers of the word</a:t>
            </a:r>
          </a:p>
          <a:p>
            <a:r>
              <a:rPr lang="en-US" altLang="en-US" b="1" u="sng">
                <a:latin typeface="Times New Roman" panose="02020603050405020304" pitchFamily="18" charset="0"/>
              </a:rPr>
              <a:t>CHAP 2 – COMPASSION</a:t>
            </a:r>
          </a:p>
          <a:p>
            <a:pPr lvl="1">
              <a:buFontTx/>
              <a:buChar char="•"/>
            </a:pPr>
            <a:r>
              <a:rPr lang="en-US" altLang="en-US">
                <a:latin typeface="Times New Roman" panose="02020603050405020304" pitchFamily="18" charset="0"/>
              </a:rPr>
              <a:t>Showing favoritism is sinful (poor vs rich)</a:t>
            </a:r>
          </a:p>
          <a:p>
            <a:pPr lvl="1">
              <a:buFontTx/>
              <a:buChar char="•"/>
            </a:pPr>
            <a:r>
              <a:rPr lang="en-US" altLang="en-US">
                <a:latin typeface="Times New Roman" panose="02020603050405020304" pitchFamily="18" charset="0"/>
              </a:rPr>
              <a:t>Saving , true faith should move you to action</a:t>
            </a:r>
          </a:p>
          <a:p>
            <a:r>
              <a:rPr lang="en-US" altLang="en-US" b="1" u="sng">
                <a:latin typeface="Times New Roman" panose="02020603050405020304" pitchFamily="18" charset="0"/>
              </a:rPr>
              <a:t>CHAP 3 – CARE</a:t>
            </a:r>
          </a:p>
          <a:p>
            <a:pPr lvl="1">
              <a:buFontTx/>
              <a:buChar char="•"/>
            </a:pPr>
            <a:r>
              <a:rPr lang="en-US" altLang="en-US">
                <a:latin typeface="Times New Roman" panose="02020603050405020304" pitchFamily="18" charset="0"/>
              </a:rPr>
              <a:t>We all need to learn to control our tongues</a:t>
            </a:r>
          </a:p>
          <a:p>
            <a:pPr lvl="1">
              <a:buFontTx/>
              <a:buChar char="•"/>
            </a:pPr>
            <a:r>
              <a:rPr lang="en-US" altLang="en-US">
                <a:latin typeface="Times New Roman" panose="02020603050405020304" pitchFamily="18" charset="0"/>
              </a:rPr>
              <a:t>Practice what you preach</a:t>
            </a:r>
          </a:p>
          <a:p>
            <a:r>
              <a:rPr lang="en-US" altLang="en-US" b="1" u="sng">
                <a:latin typeface="Times New Roman" panose="02020603050405020304" pitchFamily="18" charset="0"/>
              </a:rPr>
              <a:t>CHAP 4 – CONTRITION (REPENTANCE)</a:t>
            </a:r>
          </a:p>
          <a:p>
            <a:pPr lvl="1">
              <a:buFontTx/>
              <a:buChar char="•"/>
            </a:pPr>
            <a:r>
              <a:rPr lang="en-US" altLang="en-US">
                <a:latin typeface="Times New Roman" panose="02020603050405020304" pitchFamily="18" charset="0"/>
              </a:rPr>
              <a:t>Whose will do you seek? You own or God’s</a:t>
            </a:r>
          </a:p>
          <a:p>
            <a:pPr lvl="1">
              <a:buFontTx/>
              <a:buChar char="•"/>
            </a:pPr>
            <a:r>
              <a:rPr lang="en-US" altLang="en-US">
                <a:latin typeface="Times New Roman" panose="02020603050405020304" pitchFamily="18" charset="0"/>
              </a:rPr>
              <a:t>Submit to God, Serve God, Be a Friend of God and not of this world</a:t>
            </a:r>
          </a:p>
          <a:p>
            <a:pPr lvl="1">
              <a:buFontTx/>
              <a:buChar char="•"/>
            </a:pPr>
            <a:r>
              <a:rPr lang="en-US" altLang="en-US">
                <a:latin typeface="Times New Roman" panose="02020603050405020304" pitchFamily="18" charset="0"/>
              </a:rPr>
              <a:t>Draw near to God, Humble yourself to God</a:t>
            </a:r>
          </a:p>
          <a:p>
            <a:r>
              <a:rPr lang="en-US" altLang="en-US" b="1" u="sng">
                <a:latin typeface="Times New Roman" panose="02020603050405020304" pitchFamily="18" charset="0"/>
              </a:rPr>
              <a:t>CHAP 5 – CONCERN</a:t>
            </a:r>
          </a:p>
          <a:p>
            <a:pPr lvl="1">
              <a:buFontTx/>
              <a:buChar char="•"/>
            </a:pPr>
            <a:r>
              <a:rPr lang="en-US" altLang="en-US">
                <a:latin typeface="Times New Roman" panose="02020603050405020304" pitchFamily="18" charset="0"/>
              </a:rPr>
              <a:t>Share in possessions – wealth will rot</a:t>
            </a:r>
          </a:p>
          <a:p>
            <a:pPr lvl="1">
              <a:buFontTx/>
              <a:buChar char="•"/>
            </a:pPr>
            <a:r>
              <a:rPr lang="en-US" altLang="en-US">
                <a:latin typeface="Times New Roman" panose="02020603050405020304" pitchFamily="18" charset="0"/>
              </a:rPr>
              <a:t>Share in patience – Job</a:t>
            </a:r>
          </a:p>
          <a:p>
            <a:pPr lvl="1">
              <a:buFontTx/>
              <a:buChar char="•"/>
            </a:pPr>
            <a:r>
              <a:rPr lang="en-US" altLang="en-US">
                <a:latin typeface="Times New Roman" panose="02020603050405020304" pitchFamily="18" charset="0"/>
              </a:rPr>
              <a:t>Share in prayer</a:t>
            </a: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CC1EDCC-54C6-9A4A-B158-484F685B6C8B}" type="slidenum">
              <a:rPr lang="en-US" altLang="en-US" sz="1200"/>
              <a:pPr/>
              <a:t>4</a:t>
            </a:fld>
            <a:endParaRPr lang="en-US" alt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09600" y="4329113"/>
            <a:ext cx="56388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New Roman" charset="0"/>
              </a:rPr>
              <a:t>1:2-12 – TRIALS</a:t>
            </a:r>
          </a:p>
          <a:p>
            <a:pPr lvl="1">
              <a:buFontTx/>
              <a:buChar char="•"/>
            </a:pPr>
            <a:r>
              <a:rPr lang="en-US" altLang="en-US" dirty="0">
                <a:latin typeface="Times New Roman" charset="0"/>
              </a:rPr>
              <a:t>Attitude in Trials</a:t>
            </a:r>
          </a:p>
          <a:p>
            <a:pPr lvl="1">
              <a:buFontTx/>
              <a:buChar char="•"/>
            </a:pPr>
            <a:r>
              <a:rPr lang="en-US" altLang="en-US" dirty="0">
                <a:latin typeface="Times New Roman" charset="0"/>
              </a:rPr>
              <a:t>Advantage in Trials</a:t>
            </a:r>
          </a:p>
          <a:p>
            <a:pPr lvl="1">
              <a:buFontTx/>
              <a:buChar char="•"/>
            </a:pPr>
            <a:r>
              <a:rPr lang="en-US" altLang="en-US" dirty="0">
                <a:latin typeface="Times New Roman" charset="0"/>
              </a:rPr>
              <a:t>Assistance in Trials</a:t>
            </a:r>
          </a:p>
          <a:p>
            <a:endParaRPr lang="en-US" altLang="en-US" dirty="0">
              <a:latin typeface="Times New Roman" charset="0"/>
            </a:endParaRPr>
          </a:p>
          <a:p>
            <a:r>
              <a:rPr lang="en-US" altLang="en-US" b="1" dirty="0">
                <a:latin typeface="Times New Roman" charset="0"/>
              </a:rPr>
              <a:t>1:13-18</a:t>
            </a:r>
          </a:p>
          <a:p>
            <a:pPr lvl="1">
              <a:buFontTx/>
              <a:buChar char="•"/>
            </a:pPr>
            <a:r>
              <a:rPr lang="en-US" altLang="en-US" dirty="0">
                <a:latin typeface="Times New Roman" charset="0"/>
              </a:rPr>
              <a:t>Source of Temptations – From our own desires</a:t>
            </a:r>
          </a:p>
          <a:p>
            <a:pPr lvl="1">
              <a:buFontTx/>
              <a:buChar char="•"/>
            </a:pPr>
            <a:r>
              <a:rPr lang="en-US" altLang="en-US" dirty="0">
                <a:latin typeface="Times New Roman" charset="0"/>
              </a:rPr>
              <a:t>Steps in Temptations – Lust, Enticed, Conception = Sin = Death</a:t>
            </a:r>
          </a:p>
          <a:p>
            <a:pPr lvl="1">
              <a:buFontTx/>
              <a:buChar char="•"/>
            </a:pPr>
            <a:r>
              <a:rPr lang="en-US" altLang="en-US" dirty="0">
                <a:latin typeface="Times New Roman" charset="0"/>
              </a:rPr>
              <a:t>Solution for Temptations – Word of Truth.  God gives only good and perfect</a:t>
            </a:r>
          </a:p>
          <a:p>
            <a:endParaRPr lang="en-US" altLang="en-US" dirty="0">
              <a:latin typeface="Times New Roman" charset="0"/>
            </a:endParaRPr>
          </a:p>
          <a:p>
            <a:r>
              <a:rPr lang="en-US" altLang="en-US" b="1" dirty="0">
                <a:latin typeface="Times New Roman" charset="0"/>
              </a:rPr>
              <a:t>1:19-27 (key to how we respond to trials and resist temptations</a:t>
            </a:r>
          </a:p>
          <a:p>
            <a:pPr lvl="1">
              <a:buFontTx/>
              <a:buChar char="•"/>
            </a:pPr>
            <a:r>
              <a:rPr lang="en-US" altLang="en-US" dirty="0">
                <a:latin typeface="Times New Roman" charset="0"/>
              </a:rPr>
              <a:t>Reception of the Word</a:t>
            </a:r>
          </a:p>
          <a:p>
            <a:pPr lvl="1">
              <a:buFontTx/>
              <a:buChar char="•"/>
            </a:pPr>
            <a:r>
              <a:rPr lang="en-US" altLang="en-US" dirty="0">
                <a:latin typeface="Times New Roman" charset="0"/>
              </a:rPr>
              <a:t>Respond to the Word</a:t>
            </a:r>
          </a:p>
          <a:p>
            <a:pPr lvl="1">
              <a:buFontTx/>
              <a:buChar char="•"/>
            </a:pPr>
            <a:r>
              <a:rPr lang="en-US" altLang="en-US" dirty="0">
                <a:latin typeface="Times New Roman" charset="0"/>
              </a:rPr>
              <a:t>Resignation to the Word</a:t>
            </a:r>
          </a:p>
          <a:p>
            <a:endParaRPr lang="en-US" altLang="en-US" dirty="0">
              <a:latin typeface="Times New Roman" charset="0"/>
            </a:endParaRPr>
          </a:p>
        </p:txBody>
      </p:sp>
    </p:spTree>
    <p:extLst>
      <p:ext uri="{BB962C8B-B14F-4D97-AF65-F5344CB8AC3E}">
        <p14:creationId xmlns:p14="http://schemas.microsoft.com/office/powerpoint/2010/main" val="1600028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858DFD3-AD7B-5F42-A901-5C0158690235}" type="slidenum">
              <a:rPr lang="en-US" altLang="en-US" sz="1200"/>
              <a:pPr/>
              <a:t>7</a:t>
            </a:fld>
            <a:endParaRPr lang="en-US" altLang="en-US" sz="1200"/>
          </a:p>
        </p:txBody>
      </p:sp>
      <p:sp>
        <p:nvSpPr>
          <p:cNvPr id="21506" name="Rectangle 2"/>
          <p:cNvSpPr>
            <a:spLocks noGrp="1" noRot="1" noChangeAspect="1" noChangeArrowheads="1" noTextEdit="1"/>
          </p:cNvSpPr>
          <p:nvPr>
            <p:ph type="sldImg"/>
          </p:nvPr>
        </p:nvSpPr>
        <p:spPr>
          <a:xfrm>
            <a:off x="1741488" y="153988"/>
            <a:ext cx="3571875" cy="2233612"/>
          </a:xfrm>
          <a:ln/>
        </p:spPr>
      </p:sp>
      <p:sp>
        <p:nvSpPr>
          <p:cNvPr id="21507" name="Rectangle 3"/>
          <p:cNvSpPr>
            <a:spLocks noGrp="1" noChangeArrowheads="1"/>
          </p:cNvSpPr>
          <p:nvPr>
            <p:ph type="body" idx="1"/>
          </p:nvPr>
        </p:nvSpPr>
        <p:spPr>
          <a:xfrm>
            <a:off x="533400" y="2387601"/>
            <a:ext cx="5867400" cy="646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20000"/>
              </a:spcBef>
            </a:pPr>
            <a:r>
              <a:rPr lang="en-US" altLang="en-US" sz="1100" dirty="0">
                <a:latin typeface="Times New Roman" charset="0"/>
              </a:rPr>
              <a:t>Suffering (James 5:13)</a:t>
            </a:r>
          </a:p>
          <a:p>
            <a:pPr marL="228600" indent="-228600">
              <a:lnSpc>
                <a:spcPct val="90000"/>
              </a:lnSpc>
              <a:spcBef>
                <a:spcPct val="20000"/>
              </a:spcBef>
            </a:pPr>
            <a:r>
              <a:rPr lang="en-US" altLang="en-US" sz="1100" dirty="0">
                <a:latin typeface="Times New Roman" charset="0"/>
              </a:rPr>
              <a:t>Illness (James 5:14)</a:t>
            </a:r>
          </a:p>
          <a:p>
            <a:pPr marL="228600" indent="-228600">
              <a:lnSpc>
                <a:spcPct val="90000"/>
              </a:lnSpc>
              <a:spcBef>
                <a:spcPct val="20000"/>
              </a:spcBef>
            </a:pPr>
            <a:r>
              <a:rPr lang="en-US" altLang="en-US" sz="1100" dirty="0">
                <a:latin typeface="Times New Roman" charset="0"/>
              </a:rPr>
              <a:t>Poverty (James 2:2)</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Famine/Weather Disasters/Storms (James grew up in Galilee too)</a:t>
            </a:r>
          </a:p>
          <a:p>
            <a:pPr marL="228600" indent="-228600">
              <a:lnSpc>
                <a:spcPct val="90000"/>
              </a:lnSpc>
              <a:spcBef>
                <a:spcPct val="20000"/>
              </a:spcBef>
            </a:pPr>
            <a:endParaRPr lang="en-US" altLang="en-US" sz="1100" dirty="0">
              <a:latin typeface="Times New Roman" charset="0"/>
            </a:endParaRPr>
          </a:p>
        </p:txBody>
      </p:sp>
    </p:spTree>
    <p:extLst>
      <p:ext uri="{BB962C8B-B14F-4D97-AF65-F5344CB8AC3E}">
        <p14:creationId xmlns:p14="http://schemas.microsoft.com/office/powerpoint/2010/main" val="148883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section is simply one more way of illustrating the vanity of merely being a hearer of the word and not a doer. They are another example of "vain religion" (1:26).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Woods notes, "It should be apparent to the most casual reader that Paul and James are discussing two different kinds of works in these passages (Ephesians 2:8-9; James 2:21-22).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Paul refers to works which are excluded from God's plan to save; James discusses works which are included in it" (p. 131).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8</a:t>
            </a:fld>
            <a:endParaRPr lang="en-US"/>
          </a:p>
        </p:txBody>
      </p:sp>
    </p:spTree>
    <p:extLst>
      <p:ext uri="{BB962C8B-B14F-4D97-AF65-F5344CB8AC3E}">
        <p14:creationId xmlns:p14="http://schemas.microsoft.com/office/powerpoint/2010/main" val="140137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section is simply one more way of illustrating the vanity of merely being a hearer of the word and not a doer. They are another example of "vain religion" (1:26).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Woods notes, "It should be apparent to the most casual reader that Paul and James are discussing two different kinds of works in these passages (Ephesians 2:8-9; James 2:21-22).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Paul refers to works which are excluded from God's plan to save; James discusses works which are included in it" (p. 131).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9</a:t>
            </a:fld>
            <a:endParaRPr lang="en-US"/>
          </a:p>
        </p:txBody>
      </p:sp>
    </p:spTree>
    <p:extLst>
      <p:ext uri="{BB962C8B-B14F-4D97-AF65-F5344CB8AC3E}">
        <p14:creationId xmlns:p14="http://schemas.microsoft.com/office/powerpoint/2010/main" val="2819920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see James purpose for his original audience.  He is correcting misunderstandings about Faith.</a:t>
            </a:r>
          </a:p>
          <a:p>
            <a:endParaRPr lang="en-US" dirty="0"/>
          </a:p>
          <a:p>
            <a:r>
              <a:rPr lang="en-US" dirty="0"/>
              <a:t>That is extremely useful today, because we deal with people who misunderstand faith all the time.  But we need to remember that James </a:t>
            </a:r>
            <a:r>
              <a:rPr lang="en-US" dirty="0" err="1"/>
              <a:t>ismaking</a:t>
            </a:r>
            <a:r>
              <a:rPr lang="en-US" dirty="0"/>
              <a:t> a clear and bold argument that applied then and still applies today.</a:t>
            </a:r>
          </a:p>
          <a:p>
            <a:endParaRPr lang="en-US" dirty="0"/>
          </a:p>
          <a:p>
            <a:r>
              <a:rPr lang="en-US" dirty="0"/>
              <a:t>It corrected problems of apathy and confusion then.  And it will still do the same today.</a:t>
            </a:r>
          </a:p>
        </p:txBody>
      </p:sp>
      <p:sp>
        <p:nvSpPr>
          <p:cNvPr id="4" name="Slide Number Placeholder 3"/>
          <p:cNvSpPr>
            <a:spLocks noGrp="1"/>
          </p:cNvSpPr>
          <p:nvPr>
            <p:ph type="sldNum" sz="quarter" idx="5"/>
          </p:nvPr>
        </p:nvSpPr>
        <p:spPr/>
        <p:txBody>
          <a:bodyPr/>
          <a:lstStyle/>
          <a:p>
            <a:fld id="{C47CF004-168E-6541-A38A-F7F5D3ED6152}" type="slidenum">
              <a:rPr lang="en-US" smtClean="0"/>
              <a:t>11</a:t>
            </a:fld>
            <a:endParaRPr lang="en-US"/>
          </a:p>
        </p:txBody>
      </p:sp>
    </p:spTree>
    <p:extLst>
      <p:ext uri="{BB962C8B-B14F-4D97-AF65-F5344CB8AC3E}">
        <p14:creationId xmlns:p14="http://schemas.microsoft.com/office/powerpoint/2010/main" val="104653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baseline="0" dirty="0"/>
              <a:t>I CHOOSE TO IMITATE LIVING FAITH:</a:t>
            </a:r>
            <a:endParaRPr lang="en-US" sz="1400" baseline="0" dirty="0"/>
          </a:p>
          <a:p>
            <a:r>
              <a:rPr lang="en-US" sz="1400" baseline="0" dirty="0"/>
              <a:t>James covers some pretty conceptual stuff in this section, so rather than just tell us the theological basis for this choice: He shows us people who have made the RIGHT CHOICE!</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latin typeface="+mn-lt"/>
                <a:ea typeface="+mn-ea"/>
                <a:cs typeface="+mn-cs"/>
              </a:rPr>
              <a:t>Living faith will </a:t>
            </a:r>
            <a:r>
              <a:rPr lang="en-US" sz="1400" kern="1200" dirty="0">
                <a:solidFill>
                  <a:schemeClr val="tx1"/>
                </a:solidFill>
                <a:latin typeface="+mn-lt"/>
                <a:ea typeface="+mn-ea"/>
                <a:cs typeface="+mn-cs"/>
              </a:rPr>
              <a:t>exercise our abilities to bless them.</a:t>
            </a:r>
            <a:endParaRPr lang="en-US" sz="1400" baseline="0" dirty="0"/>
          </a:p>
          <a:p>
            <a:endParaRPr lang="en-US" sz="1400" baseline="0" dirty="0"/>
          </a:p>
          <a:p>
            <a:r>
              <a:rPr lang="en-US" sz="1400" kern="1200" dirty="0">
                <a:solidFill>
                  <a:schemeClr val="tx1"/>
                </a:solidFill>
                <a:latin typeface="+mn-lt"/>
                <a:ea typeface="+mn-ea"/>
                <a:cs typeface="+mn-cs"/>
              </a:rPr>
              <a:t>From historical Giants of faith with every advantage, to relatively obscure with loads of baggage.  The Bible is busting at the seems with people of living faith...we must follow this example.</a:t>
            </a:r>
          </a:p>
          <a:p>
            <a:endParaRPr lang="en-US" sz="1400" kern="1200" baseline="0" dirty="0">
              <a:solidFill>
                <a:schemeClr val="tx1"/>
              </a:solidFill>
              <a:latin typeface="+mn-lt"/>
              <a:ea typeface="+mn-ea"/>
              <a:cs typeface="+mn-cs"/>
            </a:endParaRPr>
          </a:p>
          <a:p>
            <a:r>
              <a:rPr lang="en-US" sz="1400" kern="1200" dirty="0">
                <a:solidFill>
                  <a:schemeClr val="tx1"/>
                </a:solidFill>
                <a:latin typeface="+mn-lt"/>
                <a:ea typeface="+mn-ea"/>
                <a:cs typeface="+mn-cs"/>
              </a:rPr>
              <a:t>Real faith always inspires real action.</a:t>
            </a:r>
          </a:p>
          <a:p>
            <a:r>
              <a:rPr lang="en-US" sz="1400" kern="1200" dirty="0">
                <a:solidFill>
                  <a:schemeClr val="tx1"/>
                </a:solidFill>
                <a:latin typeface="+mn-lt"/>
                <a:ea typeface="+mn-ea"/>
                <a:cs typeface="+mn-cs"/>
              </a:rPr>
              <a:t>Dead body and a dead faith: neither have movement, action, vitality.</a:t>
            </a:r>
          </a:p>
          <a:p>
            <a:endParaRPr lang="en-US" sz="1400" kern="1200" baseline="0" dirty="0">
              <a:solidFill>
                <a:schemeClr val="tx1"/>
              </a:solidFill>
              <a:latin typeface="+mn-lt"/>
              <a:ea typeface="+mn-ea"/>
              <a:cs typeface="+mn-cs"/>
            </a:endParaRPr>
          </a:p>
          <a:p>
            <a:r>
              <a:rPr lang="en-US" sz="1400" kern="1200" dirty="0">
                <a:solidFill>
                  <a:schemeClr val="tx1"/>
                </a:solidFill>
                <a:latin typeface="+mn-lt"/>
                <a:ea typeface="+mn-ea"/>
                <a:cs typeface="+mn-cs"/>
              </a:rPr>
              <a:t>Just because we aren't saved by works doesn't mean we can have faith without them.  Good works always follow living faith.</a:t>
            </a:r>
            <a:endParaRPr lang="en-US" sz="1400" baseline="0" dirty="0"/>
          </a:p>
          <a:p>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12</a:t>
            </a:fld>
            <a:endParaRPr lang="en-US"/>
          </a:p>
        </p:txBody>
      </p:sp>
    </p:spTree>
    <p:extLst>
      <p:ext uri="{BB962C8B-B14F-4D97-AF65-F5344CB8AC3E}">
        <p14:creationId xmlns:p14="http://schemas.microsoft.com/office/powerpoint/2010/main" val="1409775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24099565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77293871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428579716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8/8/23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27819515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83B95-4AFE-8648-A948-18F15B20D4A7}" type="datetimeFigureOut">
              <a:rPr lang="en-US" smtClean="0"/>
              <a:t>8/8/23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83952920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83B95-4AFE-8648-A948-18F15B20D4A7}" type="datetimeFigureOut">
              <a:rPr lang="en-US" smtClean="0"/>
              <a:t>8/8/23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63535190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83B95-4AFE-8648-A948-18F15B20D4A7}" type="datetimeFigureOut">
              <a:rPr lang="en-US" smtClean="0"/>
              <a:t>8/8/23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91873229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A83B95-4AFE-8648-A948-18F15B20D4A7}" type="datetimeFigureOut">
              <a:rPr lang="en-US" smtClean="0"/>
              <a:t>8/8/23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04493019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83B95-4AFE-8648-A948-18F15B20D4A7}" type="datetimeFigureOut">
              <a:rPr lang="en-US" smtClean="0"/>
              <a:t>8/8/23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25027999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A83B95-4AFE-8648-A948-18F15B20D4A7}" type="datetimeFigureOut">
              <a:rPr lang="en-US" smtClean="0"/>
              <a:t>8/8/23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277109921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A83B95-4AFE-8648-A948-18F15B20D4A7}" type="datetimeFigureOut">
              <a:rPr lang="en-US" smtClean="0"/>
              <a:t>8/8/23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74278322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4A83B95-4AFE-8648-A948-18F15B20D4A7}" type="datetimeFigureOut">
              <a:rPr lang="en-US" smtClean="0"/>
              <a:t>8/8/23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5608BC3-3A40-C243-BE49-8ABD3E72858F}" type="slidenum">
              <a:rPr lang="en-US" smtClean="0"/>
              <a:t>‹#›</a:t>
            </a:fld>
            <a:endParaRPr lang="en-US"/>
          </a:p>
        </p:txBody>
      </p:sp>
    </p:spTree>
    <p:extLst>
      <p:ext uri="{BB962C8B-B14F-4D97-AF65-F5344CB8AC3E}">
        <p14:creationId xmlns:p14="http://schemas.microsoft.com/office/powerpoint/2010/main" val="2699024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1" y="620038"/>
            <a:ext cx="8348870" cy="1105786"/>
          </a:xfrm>
        </p:spPr>
        <p:txBody>
          <a:bodyPr>
            <a:normAutofit/>
          </a:bodyPr>
          <a:lstStyle/>
          <a:p>
            <a:pPr algn="ctr"/>
            <a:r>
              <a:rPr lang="en-US" altLang="en-US" sz="4000" dirty="0">
                <a:solidFill>
                  <a:srgbClr val="694117"/>
                </a:solidFill>
              </a:rPr>
              <a:t>Common Ground Question…</a:t>
            </a:r>
          </a:p>
        </p:txBody>
      </p:sp>
      <p:sp>
        <p:nvSpPr>
          <p:cNvPr id="12293" name="Rectangle 3"/>
          <p:cNvSpPr>
            <a:spLocks noGrp="1" noChangeArrowheads="1"/>
          </p:cNvSpPr>
          <p:nvPr>
            <p:ph type="body" idx="1"/>
          </p:nvPr>
        </p:nvSpPr>
        <p:spPr>
          <a:xfrm>
            <a:off x="628650" y="1725824"/>
            <a:ext cx="8005970" cy="3740946"/>
          </a:xfrm>
        </p:spPr>
        <p:txBody>
          <a:bodyPr>
            <a:normAutofit/>
          </a:bodyPr>
          <a:lstStyle/>
          <a:p>
            <a:pPr marL="0" indent="0" algn="ctr">
              <a:buNone/>
            </a:pPr>
            <a:r>
              <a:rPr lang="en-US" altLang="en-US" sz="3200" dirty="0">
                <a:solidFill>
                  <a:srgbClr val="694117"/>
                </a:solidFill>
              </a:rPr>
              <a:t>In this section, James highlights the faith of Abraham and of Rahab to teach us about saving faith.</a:t>
            </a:r>
            <a:br>
              <a:rPr lang="en-US" altLang="en-US" sz="3200" dirty="0">
                <a:solidFill>
                  <a:srgbClr val="694117"/>
                </a:solidFill>
              </a:rPr>
            </a:br>
            <a:br>
              <a:rPr lang="en-US" altLang="en-US" sz="3200" dirty="0">
                <a:solidFill>
                  <a:srgbClr val="694117"/>
                </a:solidFill>
              </a:rPr>
            </a:br>
            <a:r>
              <a:rPr lang="en-US" altLang="en-US" sz="3200" dirty="0">
                <a:solidFill>
                  <a:srgbClr val="694117"/>
                </a:solidFill>
              </a:rPr>
              <a:t> If you were teaching a friend about saving faith vs. dead faith, who else from the Bible would make a great example </a:t>
            </a:r>
            <a:br>
              <a:rPr lang="en-US" altLang="en-US" sz="3200" dirty="0">
                <a:solidFill>
                  <a:srgbClr val="694117"/>
                </a:solidFill>
              </a:rPr>
            </a:br>
            <a:r>
              <a:rPr lang="en-US" altLang="en-US" sz="3200" dirty="0">
                <a:solidFill>
                  <a:srgbClr val="694117"/>
                </a:solidFill>
              </a:rPr>
              <a:t>of real faith?</a:t>
            </a:r>
          </a:p>
        </p:txBody>
      </p:sp>
      <p:sp>
        <p:nvSpPr>
          <p:cNvPr id="2" name="Rounded Rectangle 1">
            <a:extLst>
              <a:ext uri="{FF2B5EF4-FFF2-40B4-BE49-F238E27FC236}">
                <a16:creationId xmlns:a16="http://schemas.microsoft.com/office/drawing/2014/main" id="{B608E521-9C3D-DD66-BC56-1724730077B3}"/>
              </a:ext>
            </a:extLst>
          </p:cNvPr>
          <p:cNvSpPr/>
          <p:nvPr/>
        </p:nvSpPr>
        <p:spPr>
          <a:xfrm>
            <a:off x="3095955" y="441278"/>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2:14-26</a:t>
            </a:r>
          </a:p>
        </p:txBody>
      </p:sp>
    </p:spTree>
    <p:extLst>
      <p:ext uri="{BB962C8B-B14F-4D97-AF65-F5344CB8AC3E}">
        <p14:creationId xmlns:p14="http://schemas.microsoft.com/office/powerpoint/2010/main" val="259171124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775556-44B4-C0D9-C831-C59F4DF50686}"/>
              </a:ext>
            </a:extLst>
          </p:cNvPr>
          <p:cNvSpPr>
            <a:spLocks noGrp="1"/>
          </p:cNvSpPr>
          <p:nvPr>
            <p:ph idx="1"/>
          </p:nvPr>
        </p:nvSpPr>
        <p:spPr>
          <a:xfrm>
            <a:off x="628650" y="1891431"/>
            <a:ext cx="7886700" cy="3694450"/>
          </a:xfrm>
        </p:spPr>
        <p:txBody>
          <a:bodyPr>
            <a:normAutofit/>
          </a:bodyPr>
          <a:lstStyle/>
          <a:p>
            <a:pPr eaLnBrk="1" hangingPunct="1">
              <a:lnSpc>
                <a:spcPct val="80000"/>
              </a:lnSpc>
              <a:defRPr/>
            </a:pPr>
            <a:r>
              <a:rPr lang="en-US" sz="2400" u="sng" dirty="0"/>
              <a:t>Abraham - was willing to offer Isaac.</a:t>
            </a:r>
          </a:p>
          <a:p>
            <a:pPr eaLnBrk="1" hangingPunct="1">
              <a:lnSpc>
                <a:spcPct val="80000"/>
              </a:lnSpc>
              <a:defRPr/>
            </a:pPr>
            <a:r>
              <a:rPr lang="en-US" sz="2400" dirty="0"/>
              <a:t>Paul uses this same argument to show that Abraham was justified BEFORE circumcision - therefore the law of Moses had nothing to do with his justification</a:t>
            </a:r>
          </a:p>
          <a:p>
            <a:pPr>
              <a:lnSpc>
                <a:spcPct val="80000"/>
              </a:lnSpc>
              <a:defRPr/>
            </a:pPr>
            <a:r>
              <a:rPr lang="en-US" sz="2400" b="1" dirty="0">
                <a:solidFill>
                  <a:srgbClr val="7C461C"/>
                </a:solidFill>
              </a:rPr>
              <a:t>Abraham’s “faith” and “works” cooperated with each other for his justification.</a:t>
            </a:r>
            <a:br>
              <a:rPr lang="en-US" sz="2400" b="1" dirty="0">
                <a:solidFill>
                  <a:srgbClr val="7C461C"/>
                </a:solidFill>
              </a:rPr>
            </a:br>
            <a:endParaRPr lang="en-US" sz="2400" u="sng" dirty="0"/>
          </a:p>
          <a:p>
            <a:pPr eaLnBrk="1" hangingPunct="1">
              <a:lnSpc>
                <a:spcPct val="80000"/>
              </a:lnSpc>
              <a:defRPr/>
            </a:pPr>
            <a:r>
              <a:rPr lang="en-US" sz="2400" u="sng" dirty="0"/>
              <a:t>Rahab – received the messengers and sent them out.</a:t>
            </a:r>
          </a:p>
          <a:p>
            <a:pPr eaLnBrk="1" hangingPunct="1">
              <a:lnSpc>
                <a:spcPct val="80000"/>
              </a:lnSpc>
              <a:defRPr/>
            </a:pPr>
            <a:r>
              <a:rPr lang="en-US" sz="2400" b="1" dirty="0">
                <a:solidFill>
                  <a:srgbClr val="7C461C"/>
                </a:solidFill>
              </a:rPr>
              <a:t>Jesus challenged us to think about how we receive</a:t>
            </a:r>
            <a:br>
              <a:rPr lang="en-US" sz="2400" b="1" dirty="0">
                <a:solidFill>
                  <a:srgbClr val="7C461C"/>
                </a:solidFill>
              </a:rPr>
            </a:br>
            <a:r>
              <a:rPr lang="en-US" sz="2400" b="1" dirty="0">
                <a:solidFill>
                  <a:srgbClr val="7C461C"/>
                </a:solidFill>
              </a:rPr>
              <a:t>others in need. Matthew 25:31-46</a:t>
            </a:r>
            <a:endParaRPr lang="en-US" sz="2400" u="sng" dirty="0"/>
          </a:p>
          <a:p>
            <a:pPr eaLnBrk="1" hangingPunct="1">
              <a:lnSpc>
                <a:spcPct val="80000"/>
              </a:lnSpc>
              <a:defRPr/>
            </a:pPr>
            <a:endParaRPr lang="en-US" sz="2400" dirty="0"/>
          </a:p>
          <a:p>
            <a:endParaRPr lang="en-US" dirty="0"/>
          </a:p>
        </p:txBody>
      </p:sp>
      <p:sp>
        <p:nvSpPr>
          <p:cNvPr id="4" name="Rectangle 2">
            <a:extLst>
              <a:ext uri="{FF2B5EF4-FFF2-40B4-BE49-F238E27FC236}">
                <a16:creationId xmlns:a16="http://schemas.microsoft.com/office/drawing/2014/main" id="{0FAB915D-2E7A-95B0-CB00-888D50D3066A}"/>
              </a:ext>
            </a:extLst>
          </p:cNvPr>
          <p:cNvSpPr>
            <a:spLocks noGrp="1" noChangeArrowheads="1"/>
          </p:cNvSpPr>
          <p:nvPr>
            <p:ph type="title"/>
          </p:nvPr>
        </p:nvSpPr>
        <p:spPr>
          <a:xfrm>
            <a:off x="337930" y="889768"/>
            <a:ext cx="8605654" cy="1166533"/>
          </a:xfrm>
        </p:spPr>
        <p:txBody>
          <a:bodyPr>
            <a:normAutofit/>
          </a:bodyPr>
          <a:lstStyle/>
          <a:p>
            <a:pPr algn="ctr"/>
            <a:r>
              <a:rPr lang="en-US" altLang="en-US" sz="4000" dirty="0">
                <a:solidFill>
                  <a:srgbClr val="694117"/>
                </a:solidFill>
              </a:rPr>
              <a:t>Examples of True Faith</a:t>
            </a:r>
          </a:p>
        </p:txBody>
      </p:sp>
      <p:sp>
        <p:nvSpPr>
          <p:cNvPr id="5" name="Rounded Rectangle 4">
            <a:extLst>
              <a:ext uri="{FF2B5EF4-FFF2-40B4-BE49-F238E27FC236}">
                <a16:creationId xmlns:a16="http://schemas.microsoft.com/office/drawing/2014/main" id="{C1FEB7BD-BB55-18DD-7A86-D78AB53A446A}"/>
              </a:ext>
            </a:extLst>
          </p:cNvPr>
          <p:cNvSpPr/>
          <p:nvPr/>
        </p:nvSpPr>
        <p:spPr>
          <a:xfrm>
            <a:off x="3095955" y="698482"/>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2:14-26</a:t>
            </a:r>
          </a:p>
        </p:txBody>
      </p:sp>
    </p:spTree>
    <p:extLst>
      <p:ext uri="{BB962C8B-B14F-4D97-AF65-F5344CB8AC3E}">
        <p14:creationId xmlns:p14="http://schemas.microsoft.com/office/powerpoint/2010/main" val="2447001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12FA7A-A248-1575-E74E-75EAC0D4CD52}"/>
              </a:ext>
            </a:extLst>
          </p:cNvPr>
          <p:cNvSpPr>
            <a:spLocks noGrp="1" noChangeArrowheads="1"/>
          </p:cNvSpPr>
          <p:nvPr>
            <p:ph type="title"/>
          </p:nvPr>
        </p:nvSpPr>
        <p:spPr>
          <a:xfrm>
            <a:off x="337930" y="889768"/>
            <a:ext cx="8605654" cy="1166533"/>
          </a:xfrm>
        </p:spPr>
        <p:txBody>
          <a:bodyPr>
            <a:normAutofit fontScale="90000"/>
          </a:bodyPr>
          <a:lstStyle/>
          <a:p>
            <a:pPr algn="ctr"/>
            <a:r>
              <a:rPr lang="en-US" altLang="en-US" sz="4000" dirty="0">
                <a:solidFill>
                  <a:srgbClr val="694117"/>
                </a:solidFill>
              </a:rPr>
              <a:t>We </a:t>
            </a:r>
            <a:r>
              <a:rPr lang="en-US" altLang="en-US" sz="4000" u="sng" dirty="0">
                <a:solidFill>
                  <a:srgbClr val="694117"/>
                </a:solidFill>
              </a:rPr>
              <a:t>Must Not </a:t>
            </a:r>
            <a:r>
              <a:rPr lang="en-US" altLang="en-US" sz="4000" dirty="0">
                <a:solidFill>
                  <a:srgbClr val="694117"/>
                </a:solidFill>
              </a:rPr>
              <a:t>Hold Foolish Ideas About Faith.</a:t>
            </a:r>
          </a:p>
        </p:txBody>
      </p:sp>
      <p:sp>
        <p:nvSpPr>
          <p:cNvPr id="6" name="Rounded Rectangle 5">
            <a:extLst>
              <a:ext uri="{FF2B5EF4-FFF2-40B4-BE49-F238E27FC236}">
                <a16:creationId xmlns:a16="http://schemas.microsoft.com/office/drawing/2014/main" id="{9AA0042A-D5DA-885D-5B22-B19D6D1D6465}"/>
              </a:ext>
            </a:extLst>
          </p:cNvPr>
          <p:cNvSpPr/>
          <p:nvPr/>
        </p:nvSpPr>
        <p:spPr>
          <a:xfrm>
            <a:off x="3095955" y="698482"/>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2:14-26</a:t>
            </a:r>
          </a:p>
        </p:txBody>
      </p:sp>
      <p:sp>
        <p:nvSpPr>
          <p:cNvPr id="2" name="Rectangle 2">
            <a:extLst>
              <a:ext uri="{FF2B5EF4-FFF2-40B4-BE49-F238E27FC236}">
                <a16:creationId xmlns:a16="http://schemas.microsoft.com/office/drawing/2014/main" id="{4E5F9F83-7D5C-4EA0-3BD4-563EC859157D}"/>
              </a:ext>
            </a:extLst>
          </p:cNvPr>
          <p:cNvSpPr txBox="1">
            <a:spLocks noChangeArrowheads="1"/>
          </p:cNvSpPr>
          <p:nvPr/>
        </p:nvSpPr>
        <p:spPr>
          <a:xfrm>
            <a:off x="369519" y="1762754"/>
            <a:ext cx="8348870" cy="116653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2800" b="1" dirty="0">
                <a:solidFill>
                  <a:srgbClr val="694117"/>
                </a:solidFill>
                <a:latin typeface="+mn-lt"/>
              </a:rPr>
              <a:t>“Faith” Is Not An Excuse To Avoid Helping Others</a:t>
            </a:r>
            <a:br>
              <a:rPr lang="en-US" altLang="en-US" sz="2800" b="1" dirty="0">
                <a:solidFill>
                  <a:srgbClr val="694117"/>
                </a:solidFill>
                <a:latin typeface="+mn-lt"/>
              </a:rPr>
            </a:br>
            <a:r>
              <a:rPr lang="en-US" altLang="en-US" sz="2000" i="1" dirty="0">
                <a:solidFill>
                  <a:srgbClr val="694117"/>
                </a:solidFill>
                <a:latin typeface="+mn-lt"/>
              </a:rPr>
              <a:t>“…if someone says he has faith, but he has no works…”</a:t>
            </a:r>
            <a:endParaRPr lang="en-US" altLang="en-US" sz="2800" i="1" dirty="0">
              <a:solidFill>
                <a:srgbClr val="694117"/>
              </a:solidFill>
            </a:endParaRPr>
          </a:p>
        </p:txBody>
      </p:sp>
      <p:sp>
        <p:nvSpPr>
          <p:cNvPr id="4" name="Rectangle 2">
            <a:extLst>
              <a:ext uri="{FF2B5EF4-FFF2-40B4-BE49-F238E27FC236}">
                <a16:creationId xmlns:a16="http://schemas.microsoft.com/office/drawing/2014/main" id="{175E4CBB-47AE-282E-C835-EA3DC7115CC7}"/>
              </a:ext>
            </a:extLst>
          </p:cNvPr>
          <p:cNvSpPr txBox="1">
            <a:spLocks noChangeArrowheads="1"/>
          </p:cNvSpPr>
          <p:nvPr/>
        </p:nvSpPr>
        <p:spPr>
          <a:xfrm>
            <a:off x="369519" y="2472902"/>
            <a:ext cx="8348870" cy="13513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2800" b="1" dirty="0">
                <a:solidFill>
                  <a:srgbClr val="694117"/>
                </a:solidFill>
                <a:latin typeface="+mn-lt"/>
              </a:rPr>
              <a:t>“Faith” Is Not A Collection of Academic Facts</a:t>
            </a:r>
            <a:br>
              <a:rPr lang="en-US" altLang="en-US" sz="2800" b="1" dirty="0">
                <a:solidFill>
                  <a:srgbClr val="694117"/>
                </a:solidFill>
                <a:latin typeface="+mn-lt"/>
              </a:rPr>
            </a:br>
            <a:r>
              <a:rPr lang="en-US" altLang="en-US" sz="2000" i="1" dirty="0">
                <a:solidFill>
                  <a:srgbClr val="694117"/>
                </a:solidFill>
                <a:latin typeface="+mn-lt"/>
              </a:rPr>
              <a:t>“…faith without works is useless…dead by itself…”</a:t>
            </a:r>
          </a:p>
        </p:txBody>
      </p:sp>
      <p:sp>
        <p:nvSpPr>
          <p:cNvPr id="7" name="Rectangle 2">
            <a:extLst>
              <a:ext uri="{FF2B5EF4-FFF2-40B4-BE49-F238E27FC236}">
                <a16:creationId xmlns:a16="http://schemas.microsoft.com/office/drawing/2014/main" id="{CC337885-AE07-FFAF-2B43-ADE1F1D2D907}"/>
              </a:ext>
            </a:extLst>
          </p:cNvPr>
          <p:cNvSpPr txBox="1">
            <a:spLocks noChangeArrowheads="1"/>
          </p:cNvSpPr>
          <p:nvPr/>
        </p:nvSpPr>
        <p:spPr>
          <a:xfrm>
            <a:off x="331941" y="3283258"/>
            <a:ext cx="8348870" cy="13513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2800" b="1" dirty="0">
                <a:solidFill>
                  <a:srgbClr val="694117"/>
                </a:solidFill>
                <a:latin typeface="+mn-lt"/>
              </a:rPr>
              <a:t>“Faith” Is Not An Ungrounded Leap</a:t>
            </a:r>
            <a:br>
              <a:rPr lang="en-US" altLang="en-US" sz="2800" b="1" dirty="0">
                <a:solidFill>
                  <a:srgbClr val="694117"/>
                </a:solidFill>
                <a:latin typeface="+mn-lt"/>
              </a:rPr>
            </a:br>
            <a:r>
              <a:rPr lang="en-US" altLang="en-US" sz="2000" i="1" dirty="0">
                <a:solidFill>
                  <a:srgbClr val="694117"/>
                </a:solidFill>
                <a:latin typeface="+mn-lt"/>
              </a:rPr>
              <a:t>“Abraham believed God…called the friend of God”</a:t>
            </a:r>
            <a:endParaRPr lang="en-US" altLang="en-US" sz="2800" i="1" dirty="0">
              <a:solidFill>
                <a:srgbClr val="694117"/>
              </a:solidFill>
            </a:endParaRPr>
          </a:p>
        </p:txBody>
      </p:sp>
      <p:sp>
        <p:nvSpPr>
          <p:cNvPr id="3" name="Rectangle 2">
            <a:extLst>
              <a:ext uri="{FF2B5EF4-FFF2-40B4-BE49-F238E27FC236}">
                <a16:creationId xmlns:a16="http://schemas.microsoft.com/office/drawing/2014/main" id="{7F9D0CBB-9B6F-5011-D3AA-DBC285C45EE8}"/>
              </a:ext>
            </a:extLst>
          </p:cNvPr>
          <p:cNvSpPr txBox="1">
            <a:spLocks noChangeArrowheads="1"/>
          </p:cNvSpPr>
          <p:nvPr/>
        </p:nvSpPr>
        <p:spPr>
          <a:xfrm>
            <a:off x="397565" y="4275944"/>
            <a:ext cx="8348870" cy="13513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2800" b="1" dirty="0">
                <a:solidFill>
                  <a:srgbClr val="694117"/>
                </a:solidFill>
                <a:latin typeface="+mn-lt"/>
              </a:rPr>
              <a:t>“Faith Alone” Does Not Save</a:t>
            </a:r>
            <a:br>
              <a:rPr lang="en-US" altLang="en-US" sz="2800" b="1" dirty="0">
                <a:solidFill>
                  <a:srgbClr val="694117"/>
                </a:solidFill>
                <a:latin typeface="+mn-lt"/>
              </a:rPr>
            </a:br>
            <a:r>
              <a:rPr lang="en-US" altLang="en-US" sz="2000" i="1" dirty="0">
                <a:solidFill>
                  <a:srgbClr val="694117"/>
                </a:solidFill>
                <a:latin typeface="+mn-lt"/>
              </a:rPr>
              <a:t>“Can that faith save him?”  “a man is justified</a:t>
            </a:r>
            <a:br>
              <a:rPr lang="en-US" altLang="en-US" sz="2000" i="1" dirty="0">
                <a:solidFill>
                  <a:srgbClr val="694117"/>
                </a:solidFill>
                <a:latin typeface="+mn-lt"/>
              </a:rPr>
            </a:br>
            <a:r>
              <a:rPr lang="en-US" altLang="en-US" sz="2000" i="1" dirty="0">
                <a:solidFill>
                  <a:srgbClr val="694117"/>
                </a:solidFill>
                <a:latin typeface="+mn-lt"/>
              </a:rPr>
              <a:t>by works and not by faith alone.”</a:t>
            </a:r>
            <a:endParaRPr lang="en-US" altLang="en-US" sz="2800" i="1" dirty="0">
              <a:solidFill>
                <a:srgbClr val="694117"/>
              </a:solidFill>
            </a:endParaRPr>
          </a:p>
        </p:txBody>
      </p:sp>
    </p:spTree>
    <p:extLst>
      <p:ext uri="{BB962C8B-B14F-4D97-AF65-F5344CB8AC3E}">
        <p14:creationId xmlns:p14="http://schemas.microsoft.com/office/powerpoint/2010/main" val="2078230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12FA7A-A248-1575-E74E-75EAC0D4CD52}"/>
              </a:ext>
            </a:extLst>
          </p:cNvPr>
          <p:cNvSpPr>
            <a:spLocks noGrp="1" noChangeArrowheads="1"/>
          </p:cNvSpPr>
          <p:nvPr>
            <p:ph type="title"/>
          </p:nvPr>
        </p:nvSpPr>
        <p:spPr>
          <a:xfrm>
            <a:off x="457201" y="889768"/>
            <a:ext cx="8348870" cy="1166533"/>
          </a:xfrm>
        </p:spPr>
        <p:txBody>
          <a:bodyPr>
            <a:normAutofit/>
          </a:bodyPr>
          <a:lstStyle/>
          <a:p>
            <a:pPr algn="ctr"/>
            <a:r>
              <a:rPr lang="en-US" altLang="en-US" sz="4000" dirty="0">
                <a:solidFill>
                  <a:srgbClr val="694117"/>
                </a:solidFill>
              </a:rPr>
              <a:t>Real Faith Always Inspires Real Action.</a:t>
            </a:r>
          </a:p>
        </p:txBody>
      </p:sp>
      <p:sp>
        <p:nvSpPr>
          <p:cNvPr id="6" name="Rounded Rectangle 5">
            <a:extLst>
              <a:ext uri="{FF2B5EF4-FFF2-40B4-BE49-F238E27FC236}">
                <a16:creationId xmlns:a16="http://schemas.microsoft.com/office/drawing/2014/main" id="{9AA0042A-D5DA-885D-5B22-B19D6D1D6465}"/>
              </a:ext>
            </a:extLst>
          </p:cNvPr>
          <p:cNvSpPr/>
          <p:nvPr/>
        </p:nvSpPr>
        <p:spPr>
          <a:xfrm>
            <a:off x="3095955" y="698482"/>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The Bottom Line:</a:t>
            </a:r>
          </a:p>
        </p:txBody>
      </p:sp>
      <p:sp>
        <p:nvSpPr>
          <p:cNvPr id="2" name="Rectangle 2">
            <a:extLst>
              <a:ext uri="{FF2B5EF4-FFF2-40B4-BE49-F238E27FC236}">
                <a16:creationId xmlns:a16="http://schemas.microsoft.com/office/drawing/2014/main" id="{4E5F9F83-7D5C-4EA0-3BD4-563EC859157D}"/>
              </a:ext>
            </a:extLst>
          </p:cNvPr>
          <p:cNvSpPr txBox="1">
            <a:spLocks noChangeArrowheads="1"/>
          </p:cNvSpPr>
          <p:nvPr/>
        </p:nvSpPr>
        <p:spPr>
          <a:xfrm>
            <a:off x="457201" y="1925592"/>
            <a:ext cx="8348870" cy="116653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200" b="1" dirty="0">
                <a:solidFill>
                  <a:srgbClr val="694117"/>
                </a:solidFill>
                <a:latin typeface="+mn-lt"/>
              </a:rPr>
              <a:t>Saving Faith Is More Than Spoken Words</a:t>
            </a:r>
            <a:br>
              <a:rPr lang="en-US" altLang="en-US" sz="3200" b="1" dirty="0">
                <a:solidFill>
                  <a:srgbClr val="694117"/>
                </a:solidFill>
                <a:latin typeface="+mn-lt"/>
              </a:rPr>
            </a:br>
            <a:r>
              <a:rPr lang="en-US" altLang="en-US" sz="2400" i="1" dirty="0">
                <a:solidFill>
                  <a:srgbClr val="C97C2B"/>
                </a:solidFill>
                <a:latin typeface="+mn-lt"/>
              </a:rPr>
              <a:t>“Go in peace, be warmed and be filled…”</a:t>
            </a:r>
            <a:endParaRPr lang="en-US" altLang="en-US" sz="3200" i="1" dirty="0">
              <a:solidFill>
                <a:srgbClr val="C97C2B"/>
              </a:solidFill>
            </a:endParaRPr>
          </a:p>
        </p:txBody>
      </p:sp>
      <p:sp>
        <p:nvSpPr>
          <p:cNvPr id="4" name="Rectangle 2">
            <a:extLst>
              <a:ext uri="{FF2B5EF4-FFF2-40B4-BE49-F238E27FC236}">
                <a16:creationId xmlns:a16="http://schemas.microsoft.com/office/drawing/2014/main" id="{175E4CBB-47AE-282E-C835-EA3DC7115CC7}"/>
              </a:ext>
            </a:extLst>
          </p:cNvPr>
          <p:cNvSpPr txBox="1">
            <a:spLocks noChangeArrowheads="1"/>
          </p:cNvSpPr>
          <p:nvPr/>
        </p:nvSpPr>
        <p:spPr>
          <a:xfrm>
            <a:off x="457201" y="2961416"/>
            <a:ext cx="8348870" cy="116653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200" b="1" dirty="0">
                <a:solidFill>
                  <a:srgbClr val="694117"/>
                </a:solidFill>
                <a:latin typeface="+mn-lt"/>
              </a:rPr>
              <a:t>Saving Faith Is More Than Knowledge or Fear</a:t>
            </a:r>
            <a:br>
              <a:rPr lang="en-US" altLang="en-US" sz="3200" b="1" dirty="0">
                <a:solidFill>
                  <a:srgbClr val="694117"/>
                </a:solidFill>
                <a:latin typeface="+mn-lt"/>
              </a:rPr>
            </a:br>
            <a:r>
              <a:rPr lang="en-US" altLang="en-US" sz="2400" i="1" dirty="0">
                <a:solidFill>
                  <a:srgbClr val="C97C2B"/>
                </a:solidFill>
                <a:latin typeface="+mn-lt"/>
              </a:rPr>
              <a:t>“…the demons also believe, and shudder…”</a:t>
            </a:r>
            <a:endParaRPr lang="en-US" altLang="en-US" sz="3200" i="1" dirty="0">
              <a:solidFill>
                <a:srgbClr val="C97C2B"/>
              </a:solidFill>
            </a:endParaRPr>
          </a:p>
        </p:txBody>
      </p:sp>
      <p:sp>
        <p:nvSpPr>
          <p:cNvPr id="7" name="Rectangle 2">
            <a:extLst>
              <a:ext uri="{FF2B5EF4-FFF2-40B4-BE49-F238E27FC236}">
                <a16:creationId xmlns:a16="http://schemas.microsoft.com/office/drawing/2014/main" id="{CC337885-AE07-FFAF-2B43-ADE1F1D2D907}"/>
              </a:ext>
            </a:extLst>
          </p:cNvPr>
          <p:cNvSpPr txBox="1">
            <a:spLocks noChangeArrowheads="1"/>
          </p:cNvSpPr>
          <p:nvPr/>
        </p:nvSpPr>
        <p:spPr>
          <a:xfrm>
            <a:off x="457201" y="3997240"/>
            <a:ext cx="8348870" cy="13513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200" b="1" dirty="0">
                <a:solidFill>
                  <a:srgbClr val="694117"/>
                </a:solidFill>
                <a:latin typeface="+mn-lt"/>
              </a:rPr>
              <a:t>Saving Faith Is Always Joined With Works</a:t>
            </a:r>
            <a:br>
              <a:rPr lang="en-US" altLang="en-US" sz="3200" b="1" dirty="0">
                <a:solidFill>
                  <a:srgbClr val="694117"/>
                </a:solidFill>
                <a:latin typeface="+mn-lt"/>
              </a:rPr>
            </a:br>
            <a:r>
              <a:rPr lang="en-US" altLang="en-US" sz="2400" i="1" dirty="0">
                <a:solidFill>
                  <a:srgbClr val="C97C2B"/>
                </a:solidFill>
                <a:latin typeface="+mn-lt"/>
              </a:rPr>
              <a:t>“I will show you my faith by my works…”</a:t>
            </a:r>
            <a:br>
              <a:rPr lang="en-US" altLang="en-US" sz="2400" i="1" dirty="0">
                <a:solidFill>
                  <a:srgbClr val="C97C2B"/>
                </a:solidFill>
                <a:latin typeface="+mn-lt"/>
              </a:rPr>
            </a:br>
            <a:r>
              <a:rPr lang="en-US" altLang="en-US" sz="2400" i="1" dirty="0">
                <a:solidFill>
                  <a:srgbClr val="C97C2B"/>
                </a:solidFill>
                <a:latin typeface="+mn-lt"/>
              </a:rPr>
              <a:t>“Abraham our father…Rahab the harlot”</a:t>
            </a:r>
            <a:endParaRPr lang="en-US" altLang="en-US" sz="3200" i="1" dirty="0">
              <a:solidFill>
                <a:srgbClr val="C97C2B"/>
              </a:solidFill>
            </a:endParaRPr>
          </a:p>
        </p:txBody>
      </p:sp>
    </p:spTree>
    <p:extLst>
      <p:ext uri="{BB962C8B-B14F-4D97-AF65-F5344CB8AC3E}">
        <p14:creationId xmlns:p14="http://schemas.microsoft.com/office/powerpoint/2010/main" val="40763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12FA7A-A248-1575-E74E-75EAC0D4CD52}"/>
              </a:ext>
            </a:extLst>
          </p:cNvPr>
          <p:cNvSpPr>
            <a:spLocks noGrp="1" noChangeArrowheads="1"/>
          </p:cNvSpPr>
          <p:nvPr>
            <p:ph type="title"/>
          </p:nvPr>
        </p:nvSpPr>
        <p:spPr>
          <a:xfrm>
            <a:off x="457201" y="889768"/>
            <a:ext cx="8348870" cy="1166533"/>
          </a:xfrm>
        </p:spPr>
        <p:txBody>
          <a:bodyPr>
            <a:normAutofit/>
          </a:bodyPr>
          <a:lstStyle/>
          <a:p>
            <a:pPr algn="ctr"/>
            <a:r>
              <a:rPr lang="en-US" altLang="en-US" sz="4000" dirty="0">
                <a:solidFill>
                  <a:srgbClr val="694117"/>
                </a:solidFill>
              </a:rPr>
              <a:t>Good Works Always Follow Living Faith.</a:t>
            </a:r>
          </a:p>
        </p:txBody>
      </p:sp>
      <p:sp>
        <p:nvSpPr>
          <p:cNvPr id="6" name="Rounded Rectangle 5">
            <a:extLst>
              <a:ext uri="{FF2B5EF4-FFF2-40B4-BE49-F238E27FC236}">
                <a16:creationId xmlns:a16="http://schemas.microsoft.com/office/drawing/2014/main" id="{9AA0042A-D5DA-885D-5B22-B19D6D1D6465}"/>
              </a:ext>
            </a:extLst>
          </p:cNvPr>
          <p:cNvSpPr/>
          <p:nvPr/>
        </p:nvSpPr>
        <p:spPr>
          <a:xfrm>
            <a:off x="3095955" y="698482"/>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2:14-26</a:t>
            </a:r>
          </a:p>
        </p:txBody>
      </p:sp>
      <p:grpSp>
        <p:nvGrpSpPr>
          <p:cNvPr id="26" name="Group 25">
            <a:extLst>
              <a:ext uri="{FF2B5EF4-FFF2-40B4-BE49-F238E27FC236}">
                <a16:creationId xmlns:a16="http://schemas.microsoft.com/office/drawing/2014/main" id="{ADD5BFAB-F812-4DDA-E569-7944A64DF53A}"/>
              </a:ext>
            </a:extLst>
          </p:cNvPr>
          <p:cNvGrpSpPr/>
          <p:nvPr/>
        </p:nvGrpSpPr>
        <p:grpSpPr>
          <a:xfrm>
            <a:off x="475991" y="1861412"/>
            <a:ext cx="8348870" cy="917398"/>
            <a:chOff x="475991" y="1861412"/>
            <a:chExt cx="8348870" cy="917398"/>
          </a:xfrm>
        </p:grpSpPr>
        <p:sp>
          <p:nvSpPr>
            <p:cNvPr id="2" name="Rectangle 2">
              <a:extLst>
                <a:ext uri="{FF2B5EF4-FFF2-40B4-BE49-F238E27FC236}">
                  <a16:creationId xmlns:a16="http://schemas.microsoft.com/office/drawing/2014/main" id="{4E5F9F83-7D5C-4EA0-3BD4-563EC859157D}"/>
                </a:ext>
              </a:extLst>
            </p:cNvPr>
            <p:cNvSpPr txBox="1">
              <a:spLocks noChangeArrowheads="1"/>
            </p:cNvSpPr>
            <p:nvPr/>
          </p:nvSpPr>
          <p:spPr>
            <a:xfrm>
              <a:off x="475991" y="2277206"/>
              <a:ext cx="8348870" cy="5016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1800" i="1" dirty="0">
                  <a:solidFill>
                    <a:srgbClr val="694117"/>
                  </a:solidFill>
                  <a:latin typeface="+mn-lt"/>
                </a:rPr>
                <a:t>“…a brother or sister is without clothing and in need of daily food”</a:t>
              </a:r>
              <a:endParaRPr lang="en-US" altLang="en-US" sz="2400" i="1" dirty="0">
                <a:solidFill>
                  <a:srgbClr val="694117"/>
                </a:solidFill>
              </a:endParaRPr>
            </a:p>
          </p:txBody>
        </p:sp>
        <p:sp>
          <p:nvSpPr>
            <p:cNvPr id="8" name="Rounded Rectangle 7">
              <a:extLst>
                <a:ext uri="{FF2B5EF4-FFF2-40B4-BE49-F238E27FC236}">
                  <a16:creationId xmlns:a16="http://schemas.microsoft.com/office/drawing/2014/main" id="{BBEBE39D-4A31-A690-CB6B-5EE72901E55B}"/>
                </a:ext>
              </a:extLst>
            </p:cNvPr>
            <p:cNvSpPr/>
            <p:nvPr/>
          </p:nvSpPr>
          <p:spPr>
            <a:xfrm>
              <a:off x="1152395" y="1861412"/>
              <a:ext cx="7052153" cy="460249"/>
            </a:xfrm>
            <a:prstGeom prst="roundRect">
              <a:avLst>
                <a:gd name="adj" fmla="val 50000"/>
              </a:avLst>
            </a:prstGeom>
            <a:noFill/>
            <a:ln w="25400">
              <a:solidFill>
                <a:srgbClr val="AA4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800" b="1" i="1" dirty="0">
                  <a:solidFill>
                    <a:srgbClr val="694117"/>
                  </a:solidFill>
                </a:rPr>
                <a:t>Faith </a:t>
              </a:r>
              <a:r>
                <a:rPr lang="en-US" altLang="en-US" sz="2800" b="1" i="1" dirty="0">
                  <a:solidFill>
                    <a:srgbClr val="AA4700"/>
                  </a:solidFill>
                </a:rPr>
                <a:t>Actively</a:t>
              </a:r>
              <a:r>
                <a:rPr lang="en-US" altLang="en-US" sz="2800" b="1" i="1" dirty="0">
                  <a:solidFill>
                    <a:srgbClr val="694117"/>
                  </a:solidFill>
                </a:rPr>
                <a:t> Shows Love For One Another</a:t>
              </a:r>
              <a:endParaRPr lang="en-US" altLang="en-US" sz="2800" i="1" dirty="0">
                <a:solidFill>
                  <a:srgbClr val="694117"/>
                </a:solidFill>
              </a:endParaRPr>
            </a:p>
          </p:txBody>
        </p:sp>
      </p:grpSp>
      <p:grpSp>
        <p:nvGrpSpPr>
          <p:cNvPr id="27" name="Group 26">
            <a:extLst>
              <a:ext uri="{FF2B5EF4-FFF2-40B4-BE49-F238E27FC236}">
                <a16:creationId xmlns:a16="http://schemas.microsoft.com/office/drawing/2014/main" id="{AC383965-9070-799B-71F8-4AC28D772EFC}"/>
              </a:ext>
            </a:extLst>
          </p:cNvPr>
          <p:cNvGrpSpPr/>
          <p:nvPr/>
        </p:nvGrpSpPr>
        <p:grpSpPr>
          <a:xfrm>
            <a:off x="475991" y="2755171"/>
            <a:ext cx="8348870" cy="917398"/>
            <a:chOff x="475991" y="2755171"/>
            <a:chExt cx="8348870" cy="917398"/>
          </a:xfrm>
        </p:grpSpPr>
        <p:sp>
          <p:nvSpPr>
            <p:cNvPr id="18" name="Rectangle 2">
              <a:extLst>
                <a:ext uri="{FF2B5EF4-FFF2-40B4-BE49-F238E27FC236}">
                  <a16:creationId xmlns:a16="http://schemas.microsoft.com/office/drawing/2014/main" id="{BC665B4B-B633-FD09-368B-90271FD2DE5B}"/>
                </a:ext>
              </a:extLst>
            </p:cNvPr>
            <p:cNvSpPr txBox="1">
              <a:spLocks noChangeArrowheads="1"/>
            </p:cNvSpPr>
            <p:nvPr/>
          </p:nvSpPr>
          <p:spPr>
            <a:xfrm>
              <a:off x="475991" y="3170965"/>
              <a:ext cx="8348870" cy="5016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1800" i="1" dirty="0">
                  <a:solidFill>
                    <a:srgbClr val="694117"/>
                  </a:solidFill>
                  <a:latin typeface="+mn-lt"/>
                </a:rPr>
                <a:t>“…as a result of the works, faith was perfected…”</a:t>
              </a:r>
              <a:endParaRPr lang="en-US" altLang="en-US" sz="2400" i="1" dirty="0">
                <a:solidFill>
                  <a:srgbClr val="694117"/>
                </a:solidFill>
              </a:endParaRPr>
            </a:p>
          </p:txBody>
        </p:sp>
        <p:sp>
          <p:nvSpPr>
            <p:cNvPr id="19" name="Rounded Rectangle 18">
              <a:extLst>
                <a:ext uri="{FF2B5EF4-FFF2-40B4-BE49-F238E27FC236}">
                  <a16:creationId xmlns:a16="http://schemas.microsoft.com/office/drawing/2014/main" id="{453ADA89-00D7-AC5A-34F4-719BBF74B1B3}"/>
                </a:ext>
              </a:extLst>
            </p:cNvPr>
            <p:cNvSpPr/>
            <p:nvPr/>
          </p:nvSpPr>
          <p:spPr>
            <a:xfrm>
              <a:off x="851770" y="2755171"/>
              <a:ext cx="7528142" cy="460249"/>
            </a:xfrm>
            <a:prstGeom prst="roundRect">
              <a:avLst>
                <a:gd name="adj" fmla="val 50000"/>
              </a:avLst>
            </a:prstGeom>
            <a:noFill/>
            <a:ln w="25400">
              <a:solidFill>
                <a:srgbClr val="AA4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800" b="1" i="1" dirty="0">
                  <a:solidFill>
                    <a:srgbClr val="694117"/>
                  </a:solidFill>
                </a:rPr>
                <a:t>Faith </a:t>
              </a:r>
              <a:r>
                <a:rPr lang="en-US" altLang="en-US" sz="2800" b="1" i="1" dirty="0">
                  <a:solidFill>
                    <a:srgbClr val="AA4700"/>
                  </a:solidFill>
                </a:rPr>
                <a:t>Actively</a:t>
              </a:r>
              <a:r>
                <a:rPr lang="en-US" altLang="en-US" sz="2800" b="1" i="1" dirty="0">
                  <a:solidFill>
                    <a:srgbClr val="694117"/>
                  </a:solidFill>
                </a:rPr>
                <a:t> Obeys God Year After Year</a:t>
              </a:r>
              <a:endParaRPr lang="en-US" altLang="en-US" sz="2800" i="1" dirty="0">
                <a:solidFill>
                  <a:srgbClr val="694117"/>
                </a:solidFill>
              </a:endParaRPr>
            </a:p>
          </p:txBody>
        </p:sp>
      </p:grpSp>
      <p:grpSp>
        <p:nvGrpSpPr>
          <p:cNvPr id="20" name="Group 19">
            <a:extLst>
              <a:ext uri="{FF2B5EF4-FFF2-40B4-BE49-F238E27FC236}">
                <a16:creationId xmlns:a16="http://schemas.microsoft.com/office/drawing/2014/main" id="{4305E4FE-A4C1-910E-F3D8-C6B4579FBF3A}"/>
              </a:ext>
            </a:extLst>
          </p:cNvPr>
          <p:cNvGrpSpPr/>
          <p:nvPr/>
        </p:nvGrpSpPr>
        <p:grpSpPr>
          <a:xfrm>
            <a:off x="457201" y="3627745"/>
            <a:ext cx="8348870" cy="917398"/>
            <a:chOff x="475991" y="1936568"/>
            <a:chExt cx="8348870" cy="917398"/>
          </a:xfrm>
        </p:grpSpPr>
        <p:sp>
          <p:nvSpPr>
            <p:cNvPr id="21" name="Rectangle 2">
              <a:extLst>
                <a:ext uri="{FF2B5EF4-FFF2-40B4-BE49-F238E27FC236}">
                  <a16:creationId xmlns:a16="http://schemas.microsoft.com/office/drawing/2014/main" id="{EECCB438-E697-6652-021A-C68314AEABBD}"/>
                </a:ext>
              </a:extLst>
            </p:cNvPr>
            <p:cNvSpPr txBox="1">
              <a:spLocks noChangeArrowheads="1"/>
            </p:cNvSpPr>
            <p:nvPr/>
          </p:nvSpPr>
          <p:spPr>
            <a:xfrm>
              <a:off x="475991" y="2352362"/>
              <a:ext cx="8348870" cy="5016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1800" i="1" dirty="0">
                  <a:solidFill>
                    <a:srgbClr val="694117"/>
                  </a:solidFill>
                  <a:latin typeface="+mn-lt"/>
                </a:rPr>
                <a:t>“…called the friend of God…”</a:t>
              </a:r>
              <a:endParaRPr lang="en-US" altLang="en-US" sz="2400" i="1" dirty="0">
                <a:solidFill>
                  <a:srgbClr val="694117"/>
                </a:solidFill>
              </a:endParaRPr>
            </a:p>
          </p:txBody>
        </p:sp>
        <p:sp>
          <p:nvSpPr>
            <p:cNvPr id="22" name="Rounded Rectangle 21">
              <a:extLst>
                <a:ext uri="{FF2B5EF4-FFF2-40B4-BE49-F238E27FC236}">
                  <a16:creationId xmlns:a16="http://schemas.microsoft.com/office/drawing/2014/main" id="{34F2B3F8-F975-E7D8-657D-8A9A2A7D8E75}"/>
                </a:ext>
              </a:extLst>
            </p:cNvPr>
            <p:cNvSpPr/>
            <p:nvPr/>
          </p:nvSpPr>
          <p:spPr>
            <a:xfrm>
              <a:off x="767357" y="1936568"/>
              <a:ext cx="7728558" cy="460249"/>
            </a:xfrm>
            <a:prstGeom prst="roundRect">
              <a:avLst>
                <a:gd name="adj" fmla="val 50000"/>
              </a:avLst>
            </a:prstGeom>
            <a:noFill/>
            <a:ln w="25400">
              <a:solidFill>
                <a:srgbClr val="AA4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800" b="1" i="1" dirty="0">
                  <a:solidFill>
                    <a:srgbClr val="694117"/>
                  </a:solidFill>
                </a:rPr>
                <a:t>Faith </a:t>
              </a:r>
              <a:r>
                <a:rPr lang="en-US" altLang="en-US" sz="2800" b="1" i="1" dirty="0">
                  <a:solidFill>
                    <a:srgbClr val="AA4700"/>
                  </a:solidFill>
                </a:rPr>
                <a:t>Actively</a:t>
              </a:r>
              <a:r>
                <a:rPr lang="en-US" altLang="en-US" sz="2800" b="1" i="1" dirty="0">
                  <a:solidFill>
                    <a:srgbClr val="694117"/>
                  </a:solidFill>
                </a:rPr>
                <a:t> Fosters Friendship With God</a:t>
              </a:r>
              <a:endParaRPr lang="en-US" altLang="en-US" sz="2800" i="1" dirty="0">
                <a:solidFill>
                  <a:srgbClr val="694117"/>
                </a:solidFill>
              </a:endParaRPr>
            </a:p>
          </p:txBody>
        </p:sp>
      </p:grpSp>
      <p:grpSp>
        <p:nvGrpSpPr>
          <p:cNvPr id="28" name="Group 27">
            <a:extLst>
              <a:ext uri="{FF2B5EF4-FFF2-40B4-BE49-F238E27FC236}">
                <a16:creationId xmlns:a16="http://schemas.microsoft.com/office/drawing/2014/main" id="{A966403C-DBBF-9BA7-5057-D77C05B64ADE}"/>
              </a:ext>
            </a:extLst>
          </p:cNvPr>
          <p:cNvGrpSpPr/>
          <p:nvPr/>
        </p:nvGrpSpPr>
        <p:grpSpPr>
          <a:xfrm>
            <a:off x="475991" y="4500319"/>
            <a:ext cx="8348870" cy="917398"/>
            <a:chOff x="475991" y="4500319"/>
            <a:chExt cx="8348870" cy="917398"/>
          </a:xfrm>
        </p:grpSpPr>
        <p:sp>
          <p:nvSpPr>
            <p:cNvPr id="24" name="Rectangle 2">
              <a:extLst>
                <a:ext uri="{FF2B5EF4-FFF2-40B4-BE49-F238E27FC236}">
                  <a16:creationId xmlns:a16="http://schemas.microsoft.com/office/drawing/2014/main" id="{A8509CDF-5553-69AF-2A9D-2F291107CE0A}"/>
                </a:ext>
              </a:extLst>
            </p:cNvPr>
            <p:cNvSpPr txBox="1">
              <a:spLocks noChangeArrowheads="1"/>
            </p:cNvSpPr>
            <p:nvPr/>
          </p:nvSpPr>
          <p:spPr>
            <a:xfrm>
              <a:off x="475991" y="4916113"/>
              <a:ext cx="8348870" cy="5016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1800" i="1" dirty="0">
                  <a:solidFill>
                    <a:srgbClr val="694117"/>
                  </a:solidFill>
                  <a:latin typeface="+mn-lt"/>
                </a:rPr>
                <a:t>“…sent them out by another way"</a:t>
              </a:r>
              <a:endParaRPr lang="en-US" altLang="en-US" sz="2400" i="1" dirty="0">
                <a:solidFill>
                  <a:srgbClr val="694117"/>
                </a:solidFill>
              </a:endParaRPr>
            </a:p>
          </p:txBody>
        </p:sp>
        <p:sp>
          <p:nvSpPr>
            <p:cNvPr id="25" name="Rounded Rectangle 24">
              <a:extLst>
                <a:ext uri="{FF2B5EF4-FFF2-40B4-BE49-F238E27FC236}">
                  <a16:creationId xmlns:a16="http://schemas.microsoft.com/office/drawing/2014/main" id="{0013FED7-2086-0950-BF9E-52527AD68855}"/>
                </a:ext>
              </a:extLst>
            </p:cNvPr>
            <p:cNvSpPr/>
            <p:nvPr/>
          </p:nvSpPr>
          <p:spPr>
            <a:xfrm>
              <a:off x="1277655" y="4500319"/>
              <a:ext cx="6626268" cy="460249"/>
            </a:xfrm>
            <a:prstGeom prst="roundRect">
              <a:avLst>
                <a:gd name="adj" fmla="val 50000"/>
              </a:avLst>
            </a:prstGeom>
            <a:noFill/>
            <a:ln w="25400">
              <a:solidFill>
                <a:srgbClr val="AA4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800" b="1" i="1" dirty="0">
                  <a:solidFill>
                    <a:srgbClr val="694117"/>
                  </a:solidFill>
                </a:rPr>
                <a:t>Faith </a:t>
              </a:r>
              <a:r>
                <a:rPr lang="en-US" altLang="en-US" sz="2800" b="1" i="1" dirty="0">
                  <a:solidFill>
                    <a:srgbClr val="AA4700"/>
                  </a:solidFill>
                </a:rPr>
                <a:t>Actively</a:t>
              </a:r>
              <a:r>
                <a:rPr lang="en-US" altLang="en-US" sz="2800" b="1" i="1" dirty="0">
                  <a:solidFill>
                    <a:srgbClr val="694117"/>
                  </a:solidFill>
                </a:rPr>
                <a:t> Responds, Even In Ignorance</a:t>
              </a:r>
              <a:endParaRPr lang="en-US" altLang="en-US" sz="2800" i="1" dirty="0">
                <a:solidFill>
                  <a:srgbClr val="694117"/>
                </a:solidFill>
              </a:endParaRPr>
            </a:p>
          </p:txBody>
        </p:sp>
      </p:grpSp>
    </p:spTree>
    <p:extLst>
      <p:ext uri="{BB962C8B-B14F-4D97-AF65-F5344CB8AC3E}">
        <p14:creationId xmlns:p14="http://schemas.microsoft.com/office/powerpoint/2010/main" val="31919783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12FA7A-A248-1575-E74E-75EAC0D4CD52}"/>
              </a:ext>
            </a:extLst>
          </p:cNvPr>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Chapter Two: Review of Main Ideas</a:t>
            </a:r>
          </a:p>
        </p:txBody>
      </p:sp>
      <p:sp>
        <p:nvSpPr>
          <p:cNvPr id="6" name="Rounded Rectangle 5">
            <a:extLst>
              <a:ext uri="{FF2B5EF4-FFF2-40B4-BE49-F238E27FC236}">
                <a16:creationId xmlns:a16="http://schemas.microsoft.com/office/drawing/2014/main" id="{9AA0042A-D5DA-885D-5B22-B19D6D1D6465}"/>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2:1-26</a:t>
            </a:r>
          </a:p>
        </p:txBody>
      </p:sp>
      <p:sp>
        <p:nvSpPr>
          <p:cNvPr id="4" name="Rounded Rectangle 3">
            <a:extLst>
              <a:ext uri="{FF2B5EF4-FFF2-40B4-BE49-F238E27FC236}">
                <a16:creationId xmlns:a16="http://schemas.microsoft.com/office/drawing/2014/main" id="{EA98918E-97E4-2DB5-8F33-ACD91806F01F}"/>
              </a:ext>
            </a:extLst>
          </p:cNvPr>
          <p:cNvSpPr/>
          <p:nvPr/>
        </p:nvSpPr>
        <p:spPr>
          <a:xfrm>
            <a:off x="1856250" y="1449128"/>
            <a:ext cx="55507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How should I treat people who come to worship?</a:t>
            </a:r>
          </a:p>
        </p:txBody>
      </p:sp>
      <p:sp>
        <p:nvSpPr>
          <p:cNvPr id="7" name="TextBox 6">
            <a:extLst>
              <a:ext uri="{FF2B5EF4-FFF2-40B4-BE49-F238E27FC236}">
                <a16:creationId xmlns:a16="http://schemas.microsoft.com/office/drawing/2014/main" id="{AF6E463F-D236-FEF7-09A2-02F243FD7D46}"/>
              </a:ext>
            </a:extLst>
          </p:cNvPr>
          <p:cNvSpPr txBox="1"/>
          <p:nvPr/>
        </p:nvSpPr>
        <p:spPr>
          <a:xfrm>
            <a:off x="1249680" y="1877031"/>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Welcome All With Kindness, Whether Rich or Poor.</a:t>
            </a:r>
          </a:p>
        </p:txBody>
      </p:sp>
      <p:sp>
        <p:nvSpPr>
          <p:cNvPr id="8" name="Rounded Rectangle 7">
            <a:extLst>
              <a:ext uri="{FF2B5EF4-FFF2-40B4-BE49-F238E27FC236}">
                <a16:creationId xmlns:a16="http://schemas.microsoft.com/office/drawing/2014/main" id="{154BB86D-E2CF-01CE-88C1-CEB08F27F2E5}"/>
              </a:ext>
            </a:extLst>
          </p:cNvPr>
          <p:cNvSpPr/>
          <p:nvPr/>
        </p:nvSpPr>
        <p:spPr>
          <a:xfrm>
            <a:off x="2343551" y="2453462"/>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Why should I show no partiality?</a:t>
            </a:r>
          </a:p>
        </p:txBody>
      </p:sp>
      <p:sp>
        <p:nvSpPr>
          <p:cNvPr id="9" name="TextBox 8">
            <a:extLst>
              <a:ext uri="{FF2B5EF4-FFF2-40B4-BE49-F238E27FC236}">
                <a16:creationId xmlns:a16="http://schemas.microsoft.com/office/drawing/2014/main" id="{EDCADFA6-AC26-83A7-4F64-7400C4906FB3}"/>
              </a:ext>
            </a:extLst>
          </p:cNvPr>
          <p:cNvSpPr txBox="1"/>
          <p:nvPr/>
        </p:nvSpPr>
        <p:spPr>
          <a:xfrm>
            <a:off x="853438" y="2904777"/>
            <a:ext cx="7556391"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The Royal Law Charges Me To Love My Neighbor. Prejudice Is Sinful.</a:t>
            </a:r>
          </a:p>
        </p:txBody>
      </p:sp>
      <p:sp>
        <p:nvSpPr>
          <p:cNvPr id="12" name="Rounded Rectangle 11">
            <a:extLst>
              <a:ext uri="{FF2B5EF4-FFF2-40B4-BE49-F238E27FC236}">
                <a16:creationId xmlns:a16="http://schemas.microsoft.com/office/drawing/2014/main" id="{E0A59075-58DA-959E-1FC6-6FEA25D98575}"/>
              </a:ext>
            </a:extLst>
          </p:cNvPr>
          <p:cNvSpPr/>
          <p:nvPr/>
        </p:nvSpPr>
        <p:spPr>
          <a:xfrm>
            <a:off x="2343551" y="3494891"/>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What does God desire?</a:t>
            </a:r>
          </a:p>
        </p:txBody>
      </p:sp>
      <p:sp>
        <p:nvSpPr>
          <p:cNvPr id="13" name="TextBox 12">
            <a:extLst>
              <a:ext uri="{FF2B5EF4-FFF2-40B4-BE49-F238E27FC236}">
                <a16:creationId xmlns:a16="http://schemas.microsoft.com/office/drawing/2014/main" id="{EC1EF751-2B50-8F8D-3C0F-96DD989EEA7A}"/>
              </a:ext>
            </a:extLst>
          </p:cNvPr>
          <p:cNvSpPr txBox="1"/>
          <p:nvPr/>
        </p:nvSpPr>
        <p:spPr>
          <a:xfrm>
            <a:off x="1249680" y="3929409"/>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For Christians to Speak &amp; Act with Great Mercy To All.</a:t>
            </a:r>
          </a:p>
        </p:txBody>
      </p:sp>
      <p:sp>
        <p:nvSpPr>
          <p:cNvPr id="14" name="Rounded Rectangle 13">
            <a:extLst>
              <a:ext uri="{FF2B5EF4-FFF2-40B4-BE49-F238E27FC236}">
                <a16:creationId xmlns:a16="http://schemas.microsoft.com/office/drawing/2014/main" id="{7DC8B7E2-7750-8752-C7B1-FF831430F5A3}"/>
              </a:ext>
            </a:extLst>
          </p:cNvPr>
          <p:cNvSpPr/>
          <p:nvPr/>
        </p:nvSpPr>
        <p:spPr>
          <a:xfrm>
            <a:off x="1249680" y="4450123"/>
            <a:ext cx="6644640"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What Kind of Faith Saves?</a:t>
            </a:r>
          </a:p>
        </p:txBody>
      </p:sp>
      <p:sp>
        <p:nvSpPr>
          <p:cNvPr id="15" name="TextBox 14">
            <a:extLst>
              <a:ext uri="{FF2B5EF4-FFF2-40B4-BE49-F238E27FC236}">
                <a16:creationId xmlns:a16="http://schemas.microsoft.com/office/drawing/2014/main" id="{E3D812AF-99AE-1EE6-0318-52F4AD9A0AB9}"/>
              </a:ext>
            </a:extLst>
          </p:cNvPr>
          <p:cNvSpPr txBox="1"/>
          <p:nvPr/>
        </p:nvSpPr>
        <p:spPr>
          <a:xfrm>
            <a:off x="1249680" y="4974766"/>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A Living &amp; Active Faith That Assists Saints In Need. </a:t>
            </a:r>
          </a:p>
        </p:txBody>
      </p:sp>
    </p:spTree>
    <p:extLst>
      <p:ext uri="{BB962C8B-B14F-4D97-AF65-F5344CB8AC3E}">
        <p14:creationId xmlns:p14="http://schemas.microsoft.com/office/powerpoint/2010/main" val="3958861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p:bldP spid="12" grpId="0" animBg="1"/>
      <p:bldP spid="13" grpId="0"/>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12FA7A-A248-1575-E74E-75EAC0D4CD52}"/>
              </a:ext>
            </a:extLst>
          </p:cNvPr>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Chapter Two: Review of Main Ideas</a:t>
            </a:r>
          </a:p>
        </p:txBody>
      </p:sp>
      <p:sp>
        <p:nvSpPr>
          <p:cNvPr id="6" name="Rounded Rectangle 5">
            <a:extLst>
              <a:ext uri="{FF2B5EF4-FFF2-40B4-BE49-F238E27FC236}">
                <a16:creationId xmlns:a16="http://schemas.microsoft.com/office/drawing/2014/main" id="{9AA0042A-D5DA-885D-5B22-B19D6D1D6465}"/>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2:1-26</a:t>
            </a:r>
          </a:p>
        </p:txBody>
      </p:sp>
      <p:sp>
        <p:nvSpPr>
          <p:cNvPr id="4" name="Rounded Rectangle 3">
            <a:extLst>
              <a:ext uri="{FF2B5EF4-FFF2-40B4-BE49-F238E27FC236}">
                <a16:creationId xmlns:a16="http://schemas.microsoft.com/office/drawing/2014/main" id="{EA98918E-97E4-2DB5-8F33-ACD91806F01F}"/>
              </a:ext>
            </a:extLst>
          </p:cNvPr>
          <p:cNvSpPr/>
          <p:nvPr/>
        </p:nvSpPr>
        <p:spPr>
          <a:xfrm>
            <a:off x="2343551" y="1442513"/>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How can faith be perfected?</a:t>
            </a:r>
          </a:p>
        </p:txBody>
      </p:sp>
      <p:sp>
        <p:nvSpPr>
          <p:cNvPr id="7" name="TextBox 6">
            <a:extLst>
              <a:ext uri="{FF2B5EF4-FFF2-40B4-BE49-F238E27FC236}">
                <a16:creationId xmlns:a16="http://schemas.microsoft.com/office/drawing/2014/main" id="{AF6E463F-D236-FEF7-09A2-02F243FD7D46}"/>
              </a:ext>
            </a:extLst>
          </p:cNvPr>
          <p:cNvSpPr txBox="1"/>
          <p:nvPr/>
        </p:nvSpPr>
        <p:spPr>
          <a:xfrm>
            <a:off x="1249680" y="1877031"/>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By Combining What We Know &amp; What We Do.</a:t>
            </a:r>
          </a:p>
        </p:txBody>
      </p:sp>
      <p:sp>
        <p:nvSpPr>
          <p:cNvPr id="8" name="Rounded Rectangle 7">
            <a:extLst>
              <a:ext uri="{FF2B5EF4-FFF2-40B4-BE49-F238E27FC236}">
                <a16:creationId xmlns:a16="http://schemas.microsoft.com/office/drawing/2014/main" id="{154BB86D-E2CF-01CE-88C1-CEB08F27F2E5}"/>
              </a:ext>
            </a:extLst>
          </p:cNvPr>
          <p:cNvSpPr/>
          <p:nvPr/>
        </p:nvSpPr>
        <p:spPr>
          <a:xfrm>
            <a:off x="2343551" y="2453462"/>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Who can be a friend of God?</a:t>
            </a:r>
          </a:p>
        </p:txBody>
      </p:sp>
      <p:sp>
        <p:nvSpPr>
          <p:cNvPr id="9" name="TextBox 8">
            <a:extLst>
              <a:ext uri="{FF2B5EF4-FFF2-40B4-BE49-F238E27FC236}">
                <a16:creationId xmlns:a16="http://schemas.microsoft.com/office/drawing/2014/main" id="{EDCADFA6-AC26-83A7-4F64-7400C4906FB3}"/>
              </a:ext>
            </a:extLst>
          </p:cNvPr>
          <p:cNvSpPr txBox="1"/>
          <p:nvPr/>
        </p:nvSpPr>
        <p:spPr>
          <a:xfrm>
            <a:off x="1249680" y="2887980"/>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Men &amp; Women, Young &amp; Old, Who Trust &amp; Obey Him.</a:t>
            </a:r>
          </a:p>
        </p:txBody>
      </p:sp>
    </p:spTree>
    <p:extLst>
      <p:ext uri="{BB962C8B-B14F-4D97-AF65-F5344CB8AC3E}">
        <p14:creationId xmlns:p14="http://schemas.microsoft.com/office/powerpoint/2010/main" val="39456843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27B1261-8BC4-50FC-C030-C33794FDD000}"/>
              </a:ext>
            </a:extLst>
          </p:cNvPr>
          <p:cNvSpPr txBox="1">
            <a:spLocks noChangeArrowheads="1"/>
          </p:cNvSpPr>
          <p:nvPr/>
        </p:nvSpPr>
        <p:spPr>
          <a:xfrm>
            <a:off x="1377581" y="1891430"/>
            <a:ext cx="6388838" cy="3760940"/>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en-US" sz="2400" b="1" dirty="0">
                <a:solidFill>
                  <a:srgbClr val="7C461C"/>
                </a:solidFill>
              </a:rPr>
              <a:t>Analogy – Story of One In Need</a:t>
            </a:r>
          </a:p>
          <a:p>
            <a:pPr lvl="1"/>
            <a:r>
              <a:rPr lang="en-US" altLang="en-US" sz="2000" b="1" dirty="0"/>
              <a:t>James 2:14-15</a:t>
            </a:r>
          </a:p>
          <a:p>
            <a:r>
              <a:rPr lang="en-US" altLang="en-US" sz="2400" b="1" dirty="0">
                <a:solidFill>
                  <a:srgbClr val="7C461C"/>
                </a:solidFill>
              </a:rPr>
              <a:t>Question For Reflection– What Use Is That?</a:t>
            </a:r>
          </a:p>
          <a:p>
            <a:pPr lvl="1"/>
            <a:r>
              <a:rPr lang="en-US" altLang="en-US" sz="2000" b="1" dirty="0"/>
              <a:t>James 2:16</a:t>
            </a:r>
          </a:p>
          <a:p>
            <a:r>
              <a:rPr lang="en-US" altLang="en-US" sz="2400" b="1" dirty="0">
                <a:solidFill>
                  <a:srgbClr val="7C461C"/>
                </a:solidFill>
              </a:rPr>
              <a:t>Demonstration– What Does This Look Like?</a:t>
            </a:r>
          </a:p>
          <a:p>
            <a:pPr lvl="1"/>
            <a:r>
              <a:rPr lang="en-US" altLang="en-US" sz="2000" b="1" dirty="0"/>
              <a:t>James 2:17-18</a:t>
            </a:r>
          </a:p>
          <a:p>
            <a:r>
              <a:rPr lang="en-US" altLang="en-US" sz="2400" b="1" dirty="0">
                <a:solidFill>
                  <a:srgbClr val="7C461C"/>
                </a:solidFill>
              </a:rPr>
              <a:t>Familiar Examples – Demons, Abraham, Rahab</a:t>
            </a:r>
          </a:p>
          <a:p>
            <a:pPr lvl="1"/>
            <a:r>
              <a:rPr lang="en-US" altLang="en-US" sz="2000" b="1" dirty="0"/>
              <a:t>James 2:19-25</a:t>
            </a:r>
          </a:p>
          <a:p>
            <a:r>
              <a:rPr lang="en-US" altLang="en-US" sz="2400" b="1" dirty="0">
                <a:solidFill>
                  <a:srgbClr val="7C461C"/>
                </a:solidFill>
              </a:rPr>
              <a:t>Scripture – Quotation from Genesis</a:t>
            </a:r>
          </a:p>
          <a:p>
            <a:pPr lvl="1"/>
            <a:r>
              <a:rPr lang="en-US" altLang="en-US" sz="2000" b="1" dirty="0"/>
              <a:t>James 2:23</a:t>
            </a:r>
          </a:p>
          <a:p>
            <a:r>
              <a:rPr lang="en-US" altLang="en-US" sz="2400" b="1" dirty="0">
                <a:solidFill>
                  <a:srgbClr val="7C461C"/>
                </a:solidFill>
              </a:rPr>
              <a:t>Common Sense  – Observation of Natural Law</a:t>
            </a:r>
          </a:p>
          <a:p>
            <a:pPr lvl="1"/>
            <a:r>
              <a:rPr lang="en-US" altLang="en-US" sz="2000" b="1" dirty="0"/>
              <a:t>James 2:26</a:t>
            </a:r>
          </a:p>
          <a:p>
            <a:endParaRPr lang="en-US" altLang="en-US" sz="2300" b="1" dirty="0"/>
          </a:p>
          <a:p>
            <a:pPr lvl="1"/>
            <a:endParaRPr lang="en-US" altLang="en-US" sz="2000" b="1" dirty="0"/>
          </a:p>
        </p:txBody>
      </p:sp>
      <p:sp>
        <p:nvSpPr>
          <p:cNvPr id="5" name="Rectangle 2">
            <a:extLst>
              <a:ext uri="{FF2B5EF4-FFF2-40B4-BE49-F238E27FC236}">
                <a16:creationId xmlns:a16="http://schemas.microsoft.com/office/drawing/2014/main" id="{F0DF4201-9A1C-C2A3-85C1-31290C9AAE37}"/>
              </a:ext>
            </a:extLst>
          </p:cNvPr>
          <p:cNvSpPr>
            <a:spLocks noGrp="1" noChangeArrowheads="1"/>
          </p:cNvSpPr>
          <p:nvPr>
            <p:ph type="title"/>
          </p:nvPr>
        </p:nvSpPr>
        <p:spPr>
          <a:xfrm>
            <a:off x="337930" y="889768"/>
            <a:ext cx="8605654" cy="1166533"/>
          </a:xfrm>
        </p:spPr>
        <p:txBody>
          <a:bodyPr>
            <a:normAutofit/>
          </a:bodyPr>
          <a:lstStyle/>
          <a:p>
            <a:pPr algn="ctr"/>
            <a:r>
              <a:rPr lang="en-US" altLang="en-US" sz="4000" dirty="0">
                <a:solidFill>
                  <a:srgbClr val="694117"/>
                </a:solidFill>
              </a:rPr>
              <a:t>James’ Teaching Techniques</a:t>
            </a:r>
          </a:p>
        </p:txBody>
      </p:sp>
      <p:sp>
        <p:nvSpPr>
          <p:cNvPr id="6" name="Rounded Rectangle 5">
            <a:extLst>
              <a:ext uri="{FF2B5EF4-FFF2-40B4-BE49-F238E27FC236}">
                <a16:creationId xmlns:a16="http://schemas.microsoft.com/office/drawing/2014/main" id="{F2012B91-64A1-7EC4-FCE4-B8D69DB4CF95}"/>
              </a:ext>
            </a:extLst>
          </p:cNvPr>
          <p:cNvSpPr/>
          <p:nvPr/>
        </p:nvSpPr>
        <p:spPr>
          <a:xfrm>
            <a:off x="3095955" y="698482"/>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2:14-26</a:t>
            </a:r>
          </a:p>
        </p:txBody>
      </p:sp>
    </p:spTree>
    <p:extLst>
      <p:ext uri="{BB962C8B-B14F-4D97-AF65-F5344CB8AC3E}">
        <p14:creationId xmlns:p14="http://schemas.microsoft.com/office/powerpoint/2010/main" val="37099460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en&#10;&#10;Description automatically generated">
            <a:extLst>
              <a:ext uri="{FF2B5EF4-FFF2-40B4-BE49-F238E27FC236}">
                <a16:creationId xmlns:a16="http://schemas.microsoft.com/office/drawing/2014/main" id="{C119A933-D5F5-A424-5D2B-2CBD6B3AF4A4}"/>
              </a:ext>
            </a:extLst>
          </p:cNvPr>
          <p:cNvPicPr>
            <a:picLocks noChangeAspect="1"/>
          </p:cNvPicPr>
          <p:nvPr/>
        </p:nvPicPr>
        <p:blipFill>
          <a:blip r:embed="rId3"/>
          <a:stretch>
            <a:fillRect/>
          </a:stretch>
        </p:blipFill>
        <p:spPr>
          <a:xfrm>
            <a:off x="0" y="0"/>
            <a:ext cx="9144000" cy="5715000"/>
          </a:xfrm>
          <a:prstGeom prst="rect">
            <a:avLst/>
          </a:prstGeom>
        </p:spPr>
      </p:pic>
      <p:sp>
        <p:nvSpPr>
          <p:cNvPr id="8" name="Subtitle 2">
            <a:extLst>
              <a:ext uri="{FF2B5EF4-FFF2-40B4-BE49-F238E27FC236}">
                <a16:creationId xmlns:a16="http://schemas.microsoft.com/office/drawing/2014/main" id="{DBA1F929-F100-1A0D-AF80-BDC9383553DA}"/>
              </a:ext>
            </a:extLst>
          </p:cNvPr>
          <p:cNvSpPr txBox="1">
            <a:spLocks/>
          </p:cNvSpPr>
          <p:nvPr/>
        </p:nvSpPr>
        <p:spPr>
          <a:xfrm>
            <a:off x="-1" y="3020369"/>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latin typeface="Papyrus" panose="03070502060502030205" pitchFamily="66" charset="0"/>
                <a:cs typeface="Andalus" panose="02020603050405020304" pitchFamily="18" charset="-78"/>
              </a:rPr>
              <a:t>Practical Christian Living</a:t>
            </a:r>
          </a:p>
          <a:p>
            <a:r>
              <a:rPr lang="en-US" sz="3000" dirty="0">
                <a:latin typeface="Papyrus" panose="03070502060502030205" pitchFamily="66" charset="0"/>
                <a:cs typeface="Andalus" panose="02020603050405020304" pitchFamily="18" charset="-78"/>
              </a:rPr>
              <a:t>Wholehearted Devotion to Jesus</a:t>
            </a:r>
          </a:p>
          <a:p>
            <a:r>
              <a:rPr lang="en-US" sz="2800" i="1" dirty="0">
                <a:solidFill>
                  <a:srgbClr val="694117"/>
                </a:solidFill>
              </a:rPr>
              <a:t>Lesson Four • James 1:19-27</a:t>
            </a:r>
          </a:p>
        </p:txBody>
      </p:sp>
      <p:sp>
        <p:nvSpPr>
          <p:cNvPr id="9" name="TextBox 8">
            <a:extLst>
              <a:ext uri="{FF2B5EF4-FFF2-40B4-BE49-F238E27FC236}">
                <a16:creationId xmlns:a16="http://schemas.microsoft.com/office/drawing/2014/main" id="{8D63F624-9530-A048-4090-3F24A49ADAE7}"/>
              </a:ext>
            </a:extLst>
          </p:cNvPr>
          <p:cNvSpPr txBox="1"/>
          <p:nvPr/>
        </p:nvSpPr>
        <p:spPr>
          <a:xfrm>
            <a:off x="142205" y="4779698"/>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376692671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en&#10;&#10;Description automatically generated">
            <a:extLst>
              <a:ext uri="{FF2B5EF4-FFF2-40B4-BE49-F238E27FC236}">
                <a16:creationId xmlns:a16="http://schemas.microsoft.com/office/drawing/2014/main" id="{C119A933-D5F5-A424-5D2B-2CBD6B3AF4A4}"/>
              </a:ext>
            </a:extLst>
          </p:cNvPr>
          <p:cNvPicPr>
            <a:picLocks noChangeAspect="1"/>
          </p:cNvPicPr>
          <p:nvPr/>
        </p:nvPicPr>
        <p:blipFill>
          <a:blip r:embed="rId3"/>
          <a:stretch>
            <a:fillRect/>
          </a:stretch>
        </p:blipFill>
        <p:spPr>
          <a:xfrm>
            <a:off x="0" y="0"/>
            <a:ext cx="9144000" cy="5715000"/>
          </a:xfrm>
          <a:prstGeom prst="rect">
            <a:avLst/>
          </a:prstGeom>
        </p:spPr>
      </p:pic>
      <p:sp>
        <p:nvSpPr>
          <p:cNvPr id="8" name="Subtitle 2">
            <a:extLst>
              <a:ext uri="{FF2B5EF4-FFF2-40B4-BE49-F238E27FC236}">
                <a16:creationId xmlns:a16="http://schemas.microsoft.com/office/drawing/2014/main" id="{DBA1F929-F100-1A0D-AF80-BDC9383553DA}"/>
              </a:ext>
            </a:extLst>
          </p:cNvPr>
          <p:cNvSpPr txBox="1">
            <a:spLocks/>
          </p:cNvSpPr>
          <p:nvPr/>
        </p:nvSpPr>
        <p:spPr>
          <a:xfrm>
            <a:off x="-1" y="3020369"/>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latin typeface="Papyrus" panose="03070502060502030205" pitchFamily="66" charset="0"/>
                <a:cs typeface="Andalus" panose="02020603050405020304" pitchFamily="18" charset="-78"/>
              </a:rPr>
              <a:t>Practical Christian Living</a:t>
            </a:r>
          </a:p>
          <a:p>
            <a:r>
              <a:rPr lang="en-US" sz="3000" dirty="0">
                <a:latin typeface="Papyrus" panose="03070502060502030205" pitchFamily="66" charset="0"/>
                <a:cs typeface="Andalus" panose="02020603050405020304" pitchFamily="18" charset="-78"/>
              </a:rPr>
              <a:t>Wholehearted Devotion to Jesus</a:t>
            </a:r>
          </a:p>
          <a:p>
            <a:r>
              <a:rPr lang="en-US" sz="2800" i="1" dirty="0">
                <a:solidFill>
                  <a:srgbClr val="694117"/>
                </a:solidFill>
              </a:rPr>
              <a:t>Lesson Six • James 2:14-26</a:t>
            </a:r>
          </a:p>
        </p:txBody>
      </p:sp>
      <p:sp>
        <p:nvSpPr>
          <p:cNvPr id="9" name="TextBox 8">
            <a:extLst>
              <a:ext uri="{FF2B5EF4-FFF2-40B4-BE49-F238E27FC236}">
                <a16:creationId xmlns:a16="http://schemas.microsoft.com/office/drawing/2014/main" id="{8D63F624-9530-A048-4090-3F24A49ADAE7}"/>
              </a:ext>
            </a:extLst>
          </p:cNvPr>
          <p:cNvSpPr txBox="1"/>
          <p:nvPr/>
        </p:nvSpPr>
        <p:spPr>
          <a:xfrm>
            <a:off x="142205" y="4779698"/>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359332248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899D1D8-1466-4224-838B-9D3B8FA39CC2}"/>
              </a:ext>
            </a:extLst>
          </p:cNvPr>
          <p:cNvSpPr>
            <a:spLocks noGrp="1" noChangeArrowheads="1"/>
          </p:cNvSpPr>
          <p:nvPr>
            <p:ph type="title"/>
          </p:nvPr>
        </p:nvSpPr>
        <p:spPr>
          <a:xfrm>
            <a:off x="2323214" y="567531"/>
            <a:ext cx="4497572" cy="804333"/>
          </a:xfrm>
        </p:spPr>
        <p:txBody>
          <a:bodyPr>
            <a:normAutofit/>
          </a:bodyPr>
          <a:lstStyle/>
          <a:p>
            <a:pPr algn="ctr" eaLnBrk="1" hangingPunct="1"/>
            <a:r>
              <a:rPr lang="en-US" altLang="en-US" b="1" dirty="0">
                <a:solidFill>
                  <a:srgbClr val="694117"/>
                </a:solidFill>
                <a:latin typeface="+mn-lt"/>
              </a:rPr>
              <a:t>OUTLINE OF JAMES</a:t>
            </a:r>
          </a:p>
        </p:txBody>
      </p:sp>
      <p:sp>
        <p:nvSpPr>
          <p:cNvPr id="44035" name="Rectangle 3">
            <a:extLst>
              <a:ext uri="{FF2B5EF4-FFF2-40B4-BE49-F238E27FC236}">
                <a16:creationId xmlns:a16="http://schemas.microsoft.com/office/drawing/2014/main" id="{1E81B12F-9783-4722-90F0-FD4B7C85D772}"/>
              </a:ext>
            </a:extLst>
          </p:cNvPr>
          <p:cNvSpPr>
            <a:spLocks noGrp="1" noChangeArrowheads="1"/>
          </p:cNvSpPr>
          <p:nvPr>
            <p:ph idx="1"/>
          </p:nvPr>
        </p:nvSpPr>
        <p:spPr/>
        <p:txBody>
          <a:bodyPr/>
          <a:lstStyle/>
          <a:p>
            <a:pPr marL="0" indent="0" algn="ctr">
              <a:buNone/>
            </a:pPr>
            <a:r>
              <a:rPr lang="en-US" altLang="en-US" dirty="0"/>
              <a:t>Chapter 1 - Stand With Confidence</a:t>
            </a:r>
          </a:p>
          <a:p>
            <a:pPr marL="0" indent="0" algn="ctr">
              <a:buNone/>
            </a:pPr>
            <a:endParaRPr lang="en-US" altLang="en-US" dirty="0">
              <a:solidFill>
                <a:schemeClr val="tx1"/>
              </a:solidFill>
            </a:endParaRPr>
          </a:p>
          <a:p>
            <a:pPr marL="0" indent="0" algn="ctr">
              <a:buNone/>
            </a:pPr>
            <a:r>
              <a:rPr lang="en-US" altLang="en-US" b="1" dirty="0">
                <a:solidFill>
                  <a:srgbClr val="AA4700"/>
                </a:solidFill>
              </a:rPr>
              <a:t>Chapter 2 - Stand With Compassion</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3 - Speak With Care</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4 - Submit with Contrition</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5 - Share With Concern</a:t>
            </a:r>
          </a:p>
        </p:txBody>
      </p:sp>
      <p:sp>
        <p:nvSpPr>
          <p:cNvPr id="17410" name="Slide Number Placeholder 5">
            <a:extLst>
              <a:ext uri="{FF2B5EF4-FFF2-40B4-BE49-F238E27FC236}">
                <a16:creationId xmlns:a16="http://schemas.microsoft.com/office/drawing/2014/main" id="{0D42228D-9C94-4E74-A811-83004112F9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2400">
                <a:solidFill>
                  <a:schemeClr val="tx1"/>
                </a:solidFill>
                <a:latin typeface="Tahoma" panose="020B0604030504040204" pitchFamily="34" charset="0"/>
              </a:defRPr>
            </a:lvl1pPr>
            <a:lvl2pPr marL="557213" indent="-214313">
              <a:spcBef>
                <a:spcPct val="20000"/>
              </a:spcBef>
              <a:buClr>
                <a:schemeClr val="hlink"/>
              </a:buClr>
              <a:buChar char="–"/>
              <a:defRPr sz="2100">
                <a:solidFill>
                  <a:schemeClr val="tx1"/>
                </a:solidFill>
                <a:latin typeface="Tahoma" panose="020B0604030504040204" pitchFamily="34" charset="0"/>
              </a:defRPr>
            </a:lvl2pPr>
            <a:lvl3pPr marL="857250" indent="-171450">
              <a:spcBef>
                <a:spcPct val="20000"/>
              </a:spcBef>
              <a:buClr>
                <a:schemeClr val="accent1"/>
              </a:buClr>
              <a:buChar char="•"/>
              <a:defRPr sz="1800">
                <a:solidFill>
                  <a:schemeClr val="tx1"/>
                </a:solidFill>
                <a:latin typeface="Tahoma" panose="020B0604030504040204" pitchFamily="34" charset="0"/>
              </a:defRPr>
            </a:lvl3pPr>
            <a:lvl4pPr marL="1200150" indent="-171450">
              <a:spcBef>
                <a:spcPct val="20000"/>
              </a:spcBef>
              <a:buClr>
                <a:schemeClr val="folHlink"/>
              </a:buClr>
              <a:buChar char="–"/>
              <a:defRPr sz="1500">
                <a:solidFill>
                  <a:schemeClr val="tx1"/>
                </a:solidFill>
                <a:latin typeface="Tahoma" panose="020B0604030504040204" pitchFamily="34" charset="0"/>
              </a:defRPr>
            </a:lvl4pPr>
            <a:lvl5pPr marL="1543050" indent="-171450">
              <a:spcBef>
                <a:spcPct val="20000"/>
              </a:spcBef>
              <a:buClr>
                <a:schemeClr val="accent1"/>
              </a:buClr>
              <a:buChar char="»"/>
              <a:defRPr sz="1500">
                <a:solidFill>
                  <a:schemeClr val="tx1"/>
                </a:solidFill>
                <a:latin typeface="Tahoma" panose="020B0604030504040204" pitchFamily="34" charset="0"/>
              </a:defRPr>
            </a:lvl5pPr>
            <a:lvl6pPr marL="18859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6pPr>
            <a:lvl7pPr marL="22288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7pPr>
            <a:lvl8pPr marL="25717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8pPr>
            <a:lvl9pPr marL="29146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9pPr>
          </a:lstStyle>
          <a:p>
            <a:pPr>
              <a:spcBef>
                <a:spcPct val="0"/>
              </a:spcBef>
              <a:buClrTx/>
              <a:buFontTx/>
              <a:buNone/>
            </a:pPr>
            <a:fld id="{AEA18C05-DE5E-4F46-ABA4-26D093D0024F}" type="slidenum">
              <a:rPr lang="en-US" altLang="en-US" sz="1050">
                <a:latin typeface="Times New Roman" panose="02020603050405020304" pitchFamily="18" charset="0"/>
              </a:rPr>
              <a:pPr>
                <a:spcBef>
                  <a:spcPct val="0"/>
                </a:spcBef>
                <a:buClrTx/>
                <a:buFontTx/>
                <a:buNone/>
              </a:pPr>
              <a:t>3</a:t>
            </a:fld>
            <a:endParaRPr lang="en-US" altLang="en-US" sz="1050">
              <a:latin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 calcmode="lin" valueType="num">
                                      <p:cBhvr additive="base">
                                        <p:cTn id="19"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anim calcmode="lin" valueType="num">
                                      <p:cBhvr additive="base">
                                        <p:cTn id="25" dur="5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35">
                                            <p:txEl>
                                              <p:pRg st="8" end="8"/>
                                            </p:txEl>
                                          </p:spTgt>
                                        </p:tgtEl>
                                        <p:attrNameLst>
                                          <p:attrName>style.visibility</p:attrName>
                                        </p:attrNameLst>
                                      </p:cBhvr>
                                      <p:to>
                                        <p:strVal val="visible"/>
                                      </p:to>
                                    </p:set>
                                    <p:anim calcmode="lin" valueType="num">
                                      <p:cBhvr additive="base">
                                        <p:cTn id="31" dur="500" fill="hold"/>
                                        <p:tgtEl>
                                          <p:spTgt spid="4403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709520" y="729641"/>
            <a:ext cx="5724959" cy="628650"/>
          </a:xfrm>
        </p:spPr>
        <p:txBody>
          <a:bodyPr>
            <a:normAutofit/>
          </a:bodyPr>
          <a:lstStyle/>
          <a:p>
            <a:pPr algn="ctr"/>
            <a:r>
              <a:rPr lang="en-US" altLang="en-US" b="1" dirty="0">
                <a:solidFill>
                  <a:srgbClr val="694117"/>
                </a:solidFill>
                <a:latin typeface="+mn-lt"/>
              </a:rPr>
              <a:t>JAMES CHAPTER 2</a:t>
            </a:r>
          </a:p>
        </p:txBody>
      </p:sp>
      <p:sp>
        <p:nvSpPr>
          <p:cNvPr id="2" name="Rectangle 3">
            <a:extLst>
              <a:ext uri="{FF2B5EF4-FFF2-40B4-BE49-F238E27FC236}">
                <a16:creationId xmlns:a16="http://schemas.microsoft.com/office/drawing/2014/main" id="{C27B1261-8BC4-50FC-C030-C33794FDD000}"/>
              </a:ext>
            </a:extLst>
          </p:cNvPr>
          <p:cNvSpPr txBox="1">
            <a:spLocks noChangeArrowheads="1"/>
          </p:cNvSpPr>
          <p:nvPr/>
        </p:nvSpPr>
        <p:spPr>
          <a:xfrm>
            <a:off x="1389825" y="1600200"/>
            <a:ext cx="5724959" cy="338515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en-US" sz="2400" b="1" dirty="0">
                <a:solidFill>
                  <a:srgbClr val="7C461C"/>
                </a:solidFill>
              </a:rPr>
              <a:t>Accept Others (2:1-13)</a:t>
            </a:r>
          </a:p>
          <a:p>
            <a:pPr lvl="1"/>
            <a:r>
              <a:rPr lang="en-US" altLang="en-US" sz="2000" b="1" dirty="0"/>
              <a:t>Courtesy To All (1-4)</a:t>
            </a:r>
          </a:p>
          <a:p>
            <a:pPr lvl="1"/>
            <a:r>
              <a:rPr lang="en-US" altLang="en-US" sz="2000" b="1" dirty="0"/>
              <a:t>Compassion For All (5-9)</a:t>
            </a:r>
          </a:p>
          <a:p>
            <a:pPr lvl="1"/>
            <a:r>
              <a:rPr lang="en-US" altLang="en-US" sz="2000" b="1" dirty="0"/>
              <a:t>Consistency In All (10-13)</a:t>
            </a:r>
            <a:br>
              <a:rPr lang="en-US" altLang="en-US" sz="2000" b="1" dirty="0"/>
            </a:br>
            <a:endParaRPr lang="en-US" altLang="en-US" sz="2000" b="1" dirty="0"/>
          </a:p>
          <a:p>
            <a:r>
              <a:rPr lang="en-US" altLang="en-US" sz="2400" b="1" dirty="0">
                <a:solidFill>
                  <a:srgbClr val="7C461C"/>
                </a:solidFill>
              </a:rPr>
              <a:t>Assist Others (2:14-26)</a:t>
            </a:r>
          </a:p>
          <a:p>
            <a:pPr lvl="1"/>
            <a:r>
              <a:rPr lang="en-US" altLang="en-US" sz="2000" b="1" dirty="0"/>
              <a:t>Expression of True Faith (14-17)</a:t>
            </a:r>
          </a:p>
          <a:p>
            <a:pPr lvl="1"/>
            <a:r>
              <a:rPr lang="en-US" altLang="en-US" sz="2000" b="1" dirty="0"/>
              <a:t>Evidence of True Faith (18-20)</a:t>
            </a:r>
          </a:p>
          <a:p>
            <a:pPr lvl="1"/>
            <a:r>
              <a:rPr lang="en-US" altLang="en-US" sz="2000" b="1" dirty="0"/>
              <a:t>Example of True Faith (21-26)</a:t>
            </a:r>
          </a:p>
        </p:txBody>
      </p:sp>
      <p:sp>
        <p:nvSpPr>
          <p:cNvPr id="3" name="Rounded Rectangle 2">
            <a:extLst>
              <a:ext uri="{FF2B5EF4-FFF2-40B4-BE49-F238E27FC236}">
                <a16:creationId xmlns:a16="http://schemas.microsoft.com/office/drawing/2014/main" id="{C66E61C0-5378-108F-BA22-40F39ED5E505}"/>
              </a:ext>
            </a:extLst>
          </p:cNvPr>
          <p:cNvSpPr/>
          <p:nvPr/>
        </p:nvSpPr>
        <p:spPr>
          <a:xfrm>
            <a:off x="1227551" y="3093929"/>
            <a:ext cx="5436296" cy="2041742"/>
          </a:xfrm>
          <a:prstGeom prst="roundRect">
            <a:avLst/>
          </a:prstGeom>
          <a:noFill/>
          <a:ln w="31750">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06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775556-44B4-C0D9-C831-C59F4DF50686}"/>
              </a:ext>
            </a:extLst>
          </p:cNvPr>
          <p:cNvSpPr>
            <a:spLocks noGrp="1"/>
          </p:cNvSpPr>
          <p:nvPr>
            <p:ph idx="1"/>
          </p:nvPr>
        </p:nvSpPr>
        <p:spPr>
          <a:xfrm>
            <a:off x="628650" y="1959765"/>
            <a:ext cx="7886700" cy="3626115"/>
          </a:xfrm>
        </p:spPr>
        <p:txBody>
          <a:bodyPr/>
          <a:lstStyle/>
          <a:p>
            <a:pPr marL="0" indent="0" eaLnBrk="1" hangingPunct="1">
              <a:lnSpc>
                <a:spcPct val="90000"/>
              </a:lnSpc>
              <a:spcBef>
                <a:spcPct val="10000"/>
              </a:spcBef>
              <a:buNone/>
              <a:defRPr/>
            </a:pPr>
            <a:r>
              <a:rPr lang="en-US" sz="2800" b="1" i="1" dirty="0">
                <a:solidFill>
                  <a:srgbClr val="7C461C"/>
                </a:solidFill>
              </a:rPr>
              <a:t>Remember The Context…</a:t>
            </a:r>
          </a:p>
          <a:p>
            <a:pPr eaLnBrk="1" hangingPunct="1">
              <a:lnSpc>
                <a:spcPct val="90000"/>
              </a:lnSpc>
              <a:spcBef>
                <a:spcPct val="10000"/>
              </a:spcBef>
              <a:defRPr/>
            </a:pPr>
            <a:r>
              <a:rPr lang="en-US" sz="2400" u="sng" dirty="0"/>
              <a:t>The “Royal Law” is Doing, not just Saying</a:t>
            </a:r>
          </a:p>
          <a:p>
            <a:pPr lvl="1" eaLnBrk="1" hangingPunct="1">
              <a:lnSpc>
                <a:spcPct val="90000"/>
              </a:lnSpc>
              <a:spcBef>
                <a:spcPct val="10000"/>
              </a:spcBef>
              <a:defRPr/>
            </a:pPr>
            <a:r>
              <a:rPr lang="en-US" sz="2400" dirty="0"/>
              <a:t>James 1:22 - be doers and not hearers only</a:t>
            </a:r>
            <a:endParaRPr lang="en-US" sz="2800" dirty="0"/>
          </a:p>
          <a:p>
            <a:pPr eaLnBrk="1" hangingPunct="1">
              <a:lnSpc>
                <a:spcPct val="90000"/>
              </a:lnSpc>
              <a:spcBef>
                <a:spcPct val="10000"/>
              </a:spcBef>
              <a:defRPr/>
            </a:pPr>
            <a:r>
              <a:rPr lang="en-US" sz="2400" u="sng" dirty="0"/>
              <a:t>James Raises Two Questions; </a:t>
            </a:r>
            <a:r>
              <a:rPr lang="en-US" sz="2400" b="0" dirty="0"/>
              <a:t>(14)</a:t>
            </a:r>
          </a:p>
          <a:p>
            <a:pPr lvl="1" eaLnBrk="1" hangingPunct="1">
              <a:lnSpc>
                <a:spcPct val="90000"/>
              </a:lnSpc>
              <a:spcBef>
                <a:spcPct val="10000"/>
              </a:spcBef>
              <a:defRPr/>
            </a:pPr>
            <a:r>
              <a:rPr lang="en-US" sz="2400" i="1" dirty="0"/>
              <a:t>What does it profit to say you have faith, but do not </a:t>
            </a:r>
            <a:br>
              <a:rPr lang="en-US" sz="2400" i="1" dirty="0"/>
            </a:br>
            <a:r>
              <a:rPr lang="en-US" sz="2400" i="1" dirty="0"/>
              <a:t>have works?</a:t>
            </a:r>
          </a:p>
          <a:p>
            <a:pPr lvl="1" eaLnBrk="1" hangingPunct="1">
              <a:lnSpc>
                <a:spcPct val="90000"/>
              </a:lnSpc>
              <a:spcBef>
                <a:spcPct val="10000"/>
              </a:spcBef>
              <a:defRPr/>
            </a:pPr>
            <a:r>
              <a:rPr lang="en-US" sz="2400" i="1" dirty="0"/>
              <a:t>Can that faith save you?</a:t>
            </a:r>
          </a:p>
          <a:p>
            <a:pPr marL="0" indent="0">
              <a:buNone/>
            </a:pPr>
            <a:r>
              <a:rPr lang="en-US" sz="2400" b="1" i="1" dirty="0">
                <a:solidFill>
                  <a:srgbClr val="7C461C"/>
                </a:solidFill>
              </a:rPr>
              <a:t>Is Faith Expressed In What We Profess?   - or - </a:t>
            </a:r>
            <a:br>
              <a:rPr lang="en-US" sz="2400" b="1" i="1" dirty="0">
                <a:solidFill>
                  <a:srgbClr val="7C461C"/>
                </a:solidFill>
              </a:rPr>
            </a:br>
            <a:r>
              <a:rPr lang="en-US" sz="2400" b="1" i="1" dirty="0">
                <a:solidFill>
                  <a:srgbClr val="7C461C"/>
                </a:solidFill>
              </a:rPr>
              <a:t>Is Faith Expressed In What We Do?</a:t>
            </a:r>
          </a:p>
          <a:p>
            <a:endParaRPr lang="en-US" dirty="0"/>
          </a:p>
        </p:txBody>
      </p:sp>
      <p:sp>
        <p:nvSpPr>
          <p:cNvPr id="4" name="Rectangle 2">
            <a:extLst>
              <a:ext uri="{FF2B5EF4-FFF2-40B4-BE49-F238E27FC236}">
                <a16:creationId xmlns:a16="http://schemas.microsoft.com/office/drawing/2014/main" id="{0FAB915D-2E7A-95B0-CB00-888D50D3066A}"/>
              </a:ext>
            </a:extLst>
          </p:cNvPr>
          <p:cNvSpPr>
            <a:spLocks noGrp="1" noChangeArrowheads="1"/>
          </p:cNvSpPr>
          <p:nvPr>
            <p:ph type="title"/>
          </p:nvPr>
        </p:nvSpPr>
        <p:spPr>
          <a:xfrm>
            <a:off x="337930" y="889768"/>
            <a:ext cx="8605654" cy="1166533"/>
          </a:xfrm>
        </p:spPr>
        <p:txBody>
          <a:bodyPr>
            <a:normAutofit/>
          </a:bodyPr>
          <a:lstStyle/>
          <a:p>
            <a:pPr algn="ctr"/>
            <a:r>
              <a:rPr lang="en-US" altLang="en-US" sz="4000" dirty="0">
                <a:solidFill>
                  <a:srgbClr val="694117"/>
                </a:solidFill>
              </a:rPr>
              <a:t>Expression of True Faith</a:t>
            </a:r>
          </a:p>
        </p:txBody>
      </p:sp>
      <p:sp>
        <p:nvSpPr>
          <p:cNvPr id="5" name="Rounded Rectangle 4">
            <a:extLst>
              <a:ext uri="{FF2B5EF4-FFF2-40B4-BE49-F238E27FC236}">
                <a16:creationId xmlns:a16="http://schemas.microsoft.com/office/drawing/2014/main" id="{C1FEB7BD-BB55-18DD-7A86-D78AB53A446A}"/>
              </a:ext>
            </a:extLst>
          </p:cNvPr>
          <p:cNvSpPr/>
          <p:nvPr/>
        </p:nvSpPr>
        <p:spPr>
          <a:xfrm>
            <a:off x="3095955" y="698482"/>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2:14-26</a:t>
            </a:r>
          </a:p>
        </p:txBody>
      </p:sp>
    </p:spTree>
    <p:extLst>
      <p:ext uri="{BB962C8B-B14F-4D97-AF65-F5344CB8AC3E}">
        <p14:creationId xmlns:p14="http://schemas.microsoft.com/office/powerpoint/2010/main" val="4326204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775556-44B4-C0D9-C831-C59F4DF50686}"/>
              </a:ext>
            </a:extLst>
          </p:cNvPr>
          <p:cNvSpPr>
            <a:spLocks noGrp="1"/>
          </p:cNvSpPr>
          <p:nvPr>
            <p:ph idx="1"/>
          </p:nvPr>
        </p:nvSpPr>
        <p:spPr>
          <a:xfrm>
            <a:off x="628650" y="1959765"/>
            <a:ext cx="7886700" cy="3626115"/>
          </a:xfrm>
        </p:spPr>
        <p:txBody>
          <a:bodyPr/>
          <a:lstStyle/>
          <a:p>
            <a:pPr eaLnBrk="1" hangingPunct="1">
              <a:lnSpc>
                <a:spcPct val="80000"/>
              </a:lnSpc>
              <a:defRPr/>
            </a:pPr>
            <a:r>
              <a:rPr lang="en-US" sz="2400" u="sng" dirty="0"/>
              <a:t>Key Term: “Works</a:t>
            </a:r>
            <a:r>
              <a:rPr lang="en-US" sz="2400" dirty="0"/>
              <a:t>” - </a:t>
            </a:r>
            <a:r>
              <a:rPr lang="en-US" sz="2400" b="0" i="1" dirty="0"/>
              <a:t>Expresses obedient faith with no thought of merit or perfect law keeping</a:t>
            </a:r>
          </a:p>
          <a:p>
            <a:pPr lvl="1" eaLnBrk="1" hangingPunct="1">
              <a:lnSpc>
                <a:spcPct val="80000"/>
              </a:lnSpc>
              <a:defRPr/>
            </a:pPr>
            <a:r>
              <a:rPr lang="en-US" sz="2400" dirty="0"/>
              <a:t>Phil 2:12 - Work out your own salvation</a:t>
            </a:r>
          </a:p>
          <a:p>
            <a:pPr lvl="1" eaLnBrk="1" hangingPunct="1">
              <a:lnSpc>
                <a:spcPct val="80000"/>
              </a:lnSpc>
              <a:defRPr/>
            </a:pPr>
            <a:r>
              <a:rPr lang="en-US" sz="2400" dirty="0"/>
              <a:t>John 6:28-29 - Faith is a work</a:t>
            </a:r>
            <a:br>
              <a:rPr lang="en-US" sz="2400" dirty="0"/>
            </a:br>
            <a:endParaRPr lang="en-US" sz="2400" dirty="0"/>
          </a:p>
          <a:p>
            <a:pPr eaLnBrk="1" hangingPunct="1">
              <a:lnSpc>
                <a:spcPct val="80000"/>
              </a:lnSpc>
              <a:defRPr/>
            </a:pPr>
            <a:r>
              <a:rPr lang="en-US" sz="2400" u="sng" dirty="0"/>
              <a:t>Key Term: “Dead” </a:t>
            </a:r>
            <a:r>
              <a:rPr lang="en-US" sz="2400" dirty="0"/>
              <a:t>- Faith Without Works Is Dead</a:t>
            </a:r>
            <a:r>
              <a:rPr lang="en-US" sz="2400" b="0" dirty="0"/>
              <a:t> (20)</a:t>
            </a:r>
          </a:p>
          <a:p>
            <a:pPr lvl="1" eaLnBrk="1" hangingPunct="1">
              <a:lnSpc>
                <a:spcPct val="80000"/>
              </a:lnSpc>
              <a:defRPr/>
            </a:pPr>
            <a:r>
              <a:rPr lang="en-US" sz="2400" dirty="0"/>
              <a:t>Dead – Barren, Idle, Unproductive</a:t>
            </a:r>
          </a:p>
          <a:p>
            <a:endParaRPr lang="en-US" dirty="0"/>
          </a:p>
        </p:txBody>
      </p:sp>
      <p:sp>
        <p:nvSpPr>
          <p:cNvPr id="4" name="Rectangle 2">
            <a:extLst>
              <a:ext uri="{FF2B5EF4-FFF2-40B4-BE49-F238E27FC236}">
                <a16:creationId xmlns:a16="http://schemas.microsoft.com/office/drawing/2014/main" id="{0FAB915D-2E7A-95B0-CB00-888D50D3066A}"/>
              </a:ext>
            </a:extLst>
          </p:cNvPr>
          <p:cNvSpPr>
            <a:spLocks noGrp="1" noChangeArrowheads="1"/>
          </p:cNvSpPr>
          <p:nvPr>
            <p:ph type="title"/>
          </p:nvPr>
        </p:nvSpPr>
        <p:spPr>
          <a:xfrm>
            <a:off x="337930" y="889768"/>
            <a:ext cx="8605654" cy="1166533"/>
          </a:xfrm>
        </p:spPr>
        <p:txBody>
          <a:bodyPr>
            <a:normAutofit/>
          </a:bodyPr>
          <a:lstStyle/>
          <a:p>
            <a:pPr algn="ctr"/>
            <a:r>
              <a:rPr lang="en-US" altLang="en-US" sz="4000" dirty="0">
                <a:solidFill>
                  <a:srgbClr val="694117"/>
                </a:solidFill>
              </a:rPr>
              <a:t>Evidence of True Faith</a:t>
            </a:r>
          </a:p>
        </p:txBody>
      </p:sp>
      <p:sp>
        <p:nvSpPr>
          <p:cNvPr id="5" name="Rounded Rectangle 4">
            <a:extLst>
              <a:ext uri="{FF2B5EF4-FFF2-40B4-BE49-F238E27FC236}">
                <a16:creationId xmlns:a16="http://schemas.microsoft.com/office/drawing/2014/main" id="{C1FEB7BD-BB55-18DD-7A86-D78AB53A446A}"/>
              </a:ext>
            </a:extLst>
          </p:cNvPr>
          <p:cNvSpPr/>
          <p:nvPr/>
        </p:nvSpPr>
        <p:spPr>
          <a:xfrm>
            <a:off x="3095955" y="698482"/>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2:14-26</a:t>
            </a:r>
          </a:p>
        </p:txBody>
      </p:sp>
    </p:spTree>
    <p:extLst>
      <p:ext uri="{BB962C8B-B14F-4D97-AF65-F5344CB8AC3E}">
        <p14:creationId xmlns:p14="http://schemas.microsoft.com/office/powerpoint/2010/main" val="38508896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1" y="620038"/>
            <a:ext cx="8348870" cy="1105786"/>
          </a:xfrm>
        </p:spPr>
        <p:txBody>
          <a:bodyPr>
            <a:normAutofit/>
          </a:bodyPr>
          <a:lstStyle/>
          <a:p>
            <a:pPr algn="ctr"/>
            <a:r>
              <a:rPr lang="en-US" altLang="en-US" sz="4000" dirty="0">
                <a:solidFill>
                  <a:srgbClr val="694117"/>
                </a:solidFill>
              </a:rPr>
              <a:t>Common Ground Question…</a:t>
            </a:r>
          </a:p>
        </p:txBody>
      </p:sp>
      <p:sp>
        <p:nvSpPr>
          <p:cNvPr id="12293" name="Rectangle 3"/>
          <p:cNvSpPr>
            <a:spLocks noGrp="1" noChangeArrowheads="1"/>
          </p:cNvSpPr>
          <p:nvPr>
            <p:ph type="body" idx="1"/>
          </p:nvPr>
        </p:nvSpPr>
        <p:spPr>
          <a:xfrm>
            <a:off x="628650" y="1700771"/>
            <a:ext cx="8005970" cy="3873575"/>
          </a:xfrm>
        </p:spPr>
        <p:txBody>
          <a:bodyPr>
            <a:normAutofit lnSpcReduction="10000"/>
          </a:bodyPr>
          <a:lstStyle/>
          <a:p>
            <a:pPr marL="0" indent="0" algn="ctr">
              <a:buNone/>
            </a:pPr>
            <a:r>
              <a:rPr lang="en-US" altLang="en-US" sz="3600" dirty="0">
                <a:solidFill>
                  <a:srgbClr val="694117"/>
                </a:solidFill>
              </a:rPr>
              <a:t>In this section, James describes the “dead” faith of someone who does not help a brother or sister in urgent</a:t>
            </a:r>
            <a:br>
              <a:rPr lang="en-US" altLang="en-US" sz="3600" dirty="0">
                <a:solidFill>
                  <a:srgbClr val="694117"/>
                </a:solidFill>
              </a:rPr>
            </a:br>
            <a:r>
              <a:rPr lang="en-US" altLang="en-US" sz="3600" dirty="0">
                <a:solidFill>
                  <a:srgbClr val="694117"/>
                </a:solidFill>
              </a:rPr>
              <a:t>need of food.</a:t>
            </a:r>
            <a:br>
              <a:rPr lang="en-US" altLang="en-US" sz="3600" dirty="0">
                <a:solidFill>
                  <a:srgbClr val="694117"/>
                </a:solidFill>
              </a:rPr>
            </a:br>
            <a:br>
              <a:rPr lang="en-US" altLang="en-US" sz="3600" dirty="0">
                <a:solidFill>
                  <a:srgbClr val="694117"/>
                </a:solidFill>
              </a:rPr>
            </a:br>
            <a:r>
              <a:rPr lang="en-US" altLang="en-US" sz="3600" dirty="0">
                <a:solidFill>
                  <a:srgbClr val="694117"/>
                </a:solidFill>
              </a:rPr>
              <a:t> What actions today might we</a:t>
            </a:r>
            <a:br>
              <a:rPr lang="en-US" altLang="en-US" sz="3600" dirty="0">
                <a:solidFill>
                  <a:srgbClr val="694117"/>
                </a:solidFill>
              </a:rPr>
            </a:br>
            <a:r>
              <a:rPr lang="en-US" altLang="en-US" sz="3600" dirty="0">
                <a:solidFill>
                  <a:srgbClr val="694117"/>
                </a:solidFill>
              </a:rPr>
              <a:t> neglect that reveal an equally</a:t>
            </a:r>
            <a:br>
              <a:rPr lang="en-US" altLang="en-US" sz="3600" dirty="0">
                <a:solidFill>
                  <a:srgbClr val="694117"/>
                </a:solidFill>
              </a:rPr>
            </a:br>
            <a:r>
              <a:rPr lang="en-US" altLang="en-US" sz="3600" dirty="0">
                <a:solidFill>
                  <a:srgbClr val="694117"/>
                </a:solidFill>
              </a:rPr>
              <a:t> “dead” faith?</a:t>
            </a:r>
          </a:p>
        </p:txBody>
      </p:sp>
      <p:sp>
        <p:nvSpPr>
          <p:cNvPr id="2" name="Rounded Rectangle 1">
            <a:extLst>
              <a:ext uri="{FF2B5EF4-FFF2-40B4-BE49-F238E27FC236}">
                <a16:creationId xmlns:a16="http://schemas.microsoft.com/office/drawing/2014/main" id="{B608E521-9C3D-DD66-BC56-1724730077B3}"/>
              </a:ext>
            </a:extLst>
          </p:cNvPr>
          <p:cNvSpPr/>
          <p:nvPr/>
        </p:nvSpPr>
        <p:spPr>
          <a:xfrm>
            <a:off x="3095955" y="441278"/>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2:14-26</a:t>
            </a:r>
          </a:p>
        </p:txBody>
      </p:sp>
    </p:spTree>
    <p:extLst>
      <p:ext uri="{BB962C8B-B14F-4D97-AF65-F5344CB8AC3E}">
        <p14:creationId xmlns:p14="http://schemas.microsoft.com/office/powerpoint/2010/main" val="181269399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C0EB6-4A68-85AE-E0A7-1721A151E5C6}"/>
              </a:ext>
            </a:extLst>
          </p:cNvPr>
          <p:cNvSpPr>
            <a:spLocks noGrp="1"/>
          </p:cNvSpPr>
          <p:nvPr>
            <p:ph idx="1"/>
          </p:nvPr>
        </p:nvSpPr>
        <p:spPr>
          <a:xfrm>
            <a:off x="337930" y="1490596"/>
            <a:ext cx="8468140" cy="4061565"/>
          </a:xfrm>
        </p:spPr>
        <p:txBody>
          <a:bodyPr>
            <a:normAutofit lnSpcReduction="10000"/>
          </a:bodyPr>
          <a:lstStyle/>
          <a:p>
            <a:pPr marL="0" indent="0">
              <a:buNone/>
            </a:pPr>
            <a:r>
              <a:rPr lang="en-US" sz="2000" dirty="0">
                <a:solidFill>
                  <a:srgbClr val="3B240D"/>
                </a:solidFill>
                <a:effectLst/>
                <a:ea typeface="Times New Roman" panose="02020603050405020304" pitchFamily="18" charset="0"/>
              </a:rPr>
              <a:t>The faith that James commends in this section is the same type of faith that Paul praises, a faith which is obedient that actively seeks to do the will of God (Romans 4:18-22; 1:5). Neither is James saying that there are things we must do to earn our salvation, for James believed in the grace of God just as much as the other apostles (2:12-13; 4:6-8; 5:20). </a:t>
            </a:r>
            <a:br>
              <a:rPr lang="en-US" sz="2000" dirty="0">
                <a:solidFill>
                  <a:srgbClr val="3B240D"/>
                </a:solidFill>
                <a:effectLst/>
                <a:ea typeface="Times New Roman" panose="02020603050405020304" pitchFamily="18" charset="0"/>
              </a:rPr>
            </a:br>
            <a:endParaRPr lang="en-US" sz="2000" dirty="0">
              <a:solidFill>
                <a:srgbClr val="3B240D"/>
              </a:solidFill>
              <a:ea typeface="Times New Roman" panose="02020603050405020304" pitchFamily="18" charset="0"/>
            </a:endParaRPr>
          </a:p>
          <a:p>
            <a:pPr marL="0" indent="0">
              <a:buNone/>
            </a:pPr>
            <a:r>
              <a:rPr lang="en-US" sz="2000" dirty="0">
                <a:solidFill>
                  <a:srgbClr val="3B240D"/>
                </a:solidFill>
                <a:effectLst/>
                <a:ea typeface="Times New Roman" panose="02020603050405020304" pitchFamily="18" charset="0"/>
              </a:rPr>
              <a:t>The "works" mentioned in this epistle are simply another way of saying a faith that works or a faith that is active. The works under consideration are not works of the Law of Moses (Romans 4:2ff), or works of human invention (Titus 3:5). </a:t>
            </a:r>
            <a:br>
              <a:rPr lang="en-US" sz="2000" dirty="0">
                <a:solidFill>
                  <a:srgbClr val="3B240D"/>
                </a:solidFill>
                <a:effectLst/>
                <a:ea typeface="Times New Roman" panose="02020603050405020304" pitchFamily="18" charset="0"/>
              </a:rPr>
            </a:br>
            <a:endParaRPr lang="en-US" sz="2000" dirty="0">
              <a:solidFill>
                <a:srgbClr val="3B240D"/>
              </a:solidFill>
              <a:ea typeface="Times New Roman" panose="02020603050405020304" pitchFamily="18" charset="0"/>
            </a:endParaRPr>
          </a:p>
          <a:p>
            <a:pPr marL="0" indent="0">
              <a:buNone/>
            </a:pPr>
            <a:r>
              <a:rPr lang="en-US" sz="2000" dirty="0">
                <a:solidFill>
                  <a:srgbClr val="3B240D"/>
                </a:solidFill>
                <a:effectLst/>
                <a:ea typeface="Times New Roman" panose="02020603050405020304" pitchFamily="18" charset="0"/>
              </a:rPr>
              <a:t>What James is discussing in this chapter could be seen as a commentary on what Jesus said in Matthew 7:21, "Not everyone who says to Me,</a:t>
            </a:r>
            <a:br>
              <a:rPr lang="en-US" sz="2000" dirty="0">
                <a:solidFill>
                  <a:srgbClr val="3B240D"/>
                </a:solidFill>
                <a:effectLst/>
                <a:ea typeface="Times New Roman" panose="02020603050405020304" pitchFamily="18" charset="0"/>
              </a:rPr>
            </a:br>
            <a:r>
              <a:rPr lang="en-US" sz="2000" dirty="0">
                <a:solidFill>
                  <a:srgbClr val="3B240D"/>
                </a:solidFill>
                <a:effectLst/>
                <a:ea typeface="Times New Roman" panose="02020603050405020304" pitchFamily="18" charset="0"/>
              </a:rPr>
              <a:t>'Lord, Lord,' will enter the kingdom of heaven; but he who does</a:t>
            </a:r>
            <a:br>
              <a:rPr lang="en-US" sz="2000" dirty="0">
                <a:solidFill>
                  <a:srgbClr val="3B240D"/>
                </a:solidFill>
                <a:effectLst/>
                <a:ea typeface="Times New Roman" panose="02020603050405020304" pitchFamily="18" charset="0"/>
              </a:rPr>
            </a:br>
            <a:r>
              <a:rPr lang="en-US" sz="2000" dirty="0">
                <a:solidFill>
                  <a:srgbClr val="3B240D"/>
                </a:solidFill>
                <a:effectLst/>
                <a:ea typeface="Times New Roman" panose="02020603050405020304" pitchFamily="18" charset="0"/>
              </a:rPr>
              <a:t> the will of My Father who is in heaven." </a:t>
            </a:r>
            <a:endParaRPr lang="en-US" sz="2000" dirty="0">
              <a:solidFill>
                <a:srgbClr val="3B240D"/>
              </a:solidFill>
            </a:endParaRPr>
          </a:p>
        </p:txBody>
      </p:sp>
      <p:sp>
        <p:nvSpPr>
          <p:cNvPr id="4" name="Rectangle 2">
            <a:extLst>
              <a:ext uri="{FF2B5EF4-FFF2-40B4-BE49-F238E27FC236}">
                <a16:creationId xmlns:a16="http://schemas.microsoft.com/office/drawing/2014/main" id="{7F0D0490-2033-1F4B-10CD-3320F237C5D7}"/>
              </a:ext>
            </a:extLst>
          </p:cNvPr>
          <p:cNvSpPr>
            <a:spLocks noGrp="1" noChangeArrowheads="1"/>
          </p:cNvSpPr>
          <p:nvPr>
            <p:ph type="title"/>
          </p:nvPr>
        </p:nvSpPr>
        <p:spPr>
          <a:xfrm>
            <a:off x="337930" y="576618"/>
            <a:ext cx="8605654" cy="1166533"/>
          </a:xfrm>
        </p:spPr>
        <p:txBody>
          <a:bodyPr>
            <a:normAutofit/>
          </a:bodyPr>
          <a:lstStyle/>
          <a:p>
            <a:pPr algn="ctr"/>
            <a:r>
              <a:rPr lang="en-US" altLang="en-US" sz="4000" dirty="0">
                <a:solidFill>
                  <a:srgbClr val="694117"/>
                </a:solidFill>
              </a:rPr>
              <a:t>Evidence of True Faith</a:t>
            </a:r>
          </a:p>
        </p:txBody>
      </p:sp>
      <p:sp>
        <p:nvSpPr>
          <p:cNvPr id="5" name="Rounded Rectangle 4">
            <a:extLst>
              <a:ext uri="{FF2B5EF4-FFF2-40B4-BE49-F238E27FC236}">
                <a16:creationId xmlns:a16="http://schemas.microsoft.com/office/drawing/2014/main" id="{99F86BE7-8F80-E111-F9D9-6FB9044E777D}"/>
              </a:ext>
            </a:extLst>
          </p:cNvPr>
          <p:cNvSpPr/>
          <p:nvPr/>
        </p:nvSpPr>
        <p:spPr>
          <a:xfrm>
            <a:off x="3095955" y="385332"/>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2:14-26</a:t>
            </a:r>
          </a:p>
        </p:txBody>
      </p:sp>
    </p:spTree>
    <p:extLst>
      <p:ext uri="{BB962C8B-B14F-4D97-AF65-F5344CB8AC3E}">
        <p14:creationId xmlns:p14="http://schemas.microsoft.com/office/powerpoint/2010/main" val="3876676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C0EB6-4A68-85AE-E0A7-1721A151E5C6}"/>
              </a:ext>
            </a:extLst>
          </p:cNvPr>
          <p:cNvSpPr>
            <a:spLocks noGrp="1"/>
          </p:cNvSpPr>
          <p:nvPr>
            <p:ph idx="1"/>
          </p:nvPr>
        </p:nvSpPr>
        <p:spPr>
          <a:xfrm>
            <a:off x="337930" y="1565754"/>
            <a:ext cx="8468139" cy="2693095"/>
          </a:xfrm>
        </p:spPr>
        <p:txBody>
          <a:bodyPr>
            <a:normAutofit/>
          </a:bodyPr>
          <a:lstStyle/>
          <a:p>
            <a:r>
              <a:rPr lang="en-US" sz="2400" dirty="0">
                <a:solidFill>
                  <a:srgbClr val="3B240D"/>
                </a:solidFill>
                <a:effectLst/>
                <a:ea typeface="Times New Roman" panose="02020603050405020304" pitchFamily="18" charset="0"/>
              </a:rPr>
              <a:t>“A popular explanation among evangelicals is that we are justified </a:t>
            </a:r>
            <a:r>
              <a:rPr lang="en-US" sz="2400" u="sng" dirty="0">
                <a:solidFill>
                  <a:srgbClr val="3B240D"/>
                </a:solidFill>
                <a:effectLst/>
                <a:ea typeface="Times New Roman" panose="02020603050405020304" pitchFamily="18" charset="0"/>
              </a:rPr>
              <a:t>before God </a:t>
            </a:r>
            <a:r>
              <a:rPr lang="en-US" sz="2400" dirty="0">
                <a:solidFill>
                  <a:srgbClr val="3B240D"/>
                </a:solidFill>
                <a:effectLst/>
                <a:ea typeface="Times New Roman" panose="02020603050405020304" pitchFamily="18" charset="0"/>
              </a:rPr>
              <a:t>by faith alone, and we are justified </a:t>
            </a:r>
            <a:r>
              <a:rPr lang="en-US" sz="2400" u="sng" dirty="0">
                <a:solidFill>
                  <a:srgbClr val="3B240D"/>
                </a:solidFill>
                <a:effectLst/>
                <a:ea typeface="Times New Roman" panose="02020603050405020304" pitchFamily="18" charset="0"/>
              </a:rPr>
              <a:t>before men </a:t>
            </a:r>
            <a:r>
              <a:rPr lang="en-US" sz="2400" dirty="0">
                <a:solidFill>
                  <a:srgbClr val="3B240D"/>
                </a:solidFill>
                <a:effectLst/>
                <a:ea typeface="Times New Roman" panose="02020603050405020304" pitchFamily="18" charset="0"/>
              </a:rPr>
              <a:t>by works of faith that they can see.”</a:t>
            </a:r>
            <a:endParaRPr lang="en-US" sz="2400" dirty="0">
              <a:solidFill>
                <a:srgbClr val="3B240D"/>
              </a:solidFill>
              <a:ea typeface="Times New Roman" panose="02020603050405020304" pitchFamily="18" charset="0"/>
            </a:endParaRPr>
          </a:p>
          <a:p>
            <a:r>
              <a:rPr lang="en-US" sz="2400" dirty="0">
                <a:solidFill>
                  <a:srgbClr val="3B240D"/>
                </a:solidFill>
                <a:effectLst/>
                <a:ea typeface="Times New Roman" panose="02020603050405020304" pitchFamily="18" charset="0"/>
              </a:rPr>
              <a:t>That’s not exactly what James says. When speaking of faith in the absence or works James asks, “Can that faith save him?” (2:14). Whatever else may be said of James’ contrasts, this is definitely</a:t>
            </a:r>
            <a:br>
              <a:rPr lang="en-US" sz="2400" dirty="0">
                <a:solidFill>
                  <a:srgbClr val="3B240D"/>
                </a:solidFill>
                <a:effectLst/>
                <a:ea typeface="Times New Roman" panose="02020603050405020304" pitchFamily="18" charset="0"/>
              </a:rPr>
            </a:br>
            <a:r>
              <a:rPr lang="en-US" sz="2400" dirty="0">
                <a:solidFill>
                  <a:srgbClr val="3B240D"/>
                </a:solidFill>
                <a:effectLst/>
                <a:ea typeface="Times New Roman" panose="02020603050405020304" pitchFamily="18" charset="0"/>
              </a:rPr>
              <a:t>a salvation issue.”</a:t>
            </a:r>
            <a:endParaRPr lang="en-US" sz="2400" dirty="0">
              <a:solidFill>
                <a:srgbClr val="3B240D"/>
              </a:solidFill>
            </a:endParaRPr>
          </a:p>
        </p:txBody>
      </p:sp>
      <p:sp>
        <p:nvSpPr>
          <p:cNvPr id="4" name="Rectangle 2">
            <a:extLst>
              <a:ext uri="{FF2B5EF4-FFF2-40B4-BE49-F238E27FC236}">
                <a16:creationId xmlns:a16="http://schemas.microsoft.com/office/drawing/2014/main" id="{7F0D0490-2033-1F4B-10CD-3320F237C5D7}"/>
              </a:ext>
            </a:extLst>
          </p:cNvPr>
          <p:cNvSpPr>
            <a:spLocks noGrp="1" noChangeArrowheads="1"/>
          </p:cNvSpPr>
          <p:nvPr>
            <p:ph type="title"/>
          </p:nvPr>
        </p:nvSpPr>
        <p:spPr>
          <a:xfrm>
            <a:off x="337930" y="576618"/>
            <a:ext cx="8605654" cy="1166533"/>
          </a:xfrm>
        </p:spPr>
        <p:txBody>
          <a:bodyPr>
            <a:normAutofit/>
          </a:bodyPr>
          <a:lstStyle/>
          <a:p>
            <a:pPr algn="ctr"/>
            <a:r>
              <a:rPr lang="en-US" altLang="en-US" sz="4000" dirty="0">
                <a:solidFill>
                  <a:srgbClr val="694117"/>
                </a:solidFill>
              </a:rPr>
              <a:t>Evidence of True Faith</a:t>
            </a:r>
          </a:p>
        </p:txBody>
      </p:sp>
      <p:sp>
        <p:nvSpPr>
          <p:cNvPr id="5" name="Rounded Rectangle 4">
            <a:extLst>
              <a:ext uri="{FF2B5EF4-FFF2-40B4-BE49-F238E27FC236}">
                <a16:creationId xmlns:a16="http://schemas.microsoft.com/office/drawing/2014/main" id="{99F86BE7-8F80-E111-F9D9-6FB9044E777D}"/>
              </a:ext>
            </a:extLst>
          </p:cNvPr>
          <p:cNvSpPr/>
          <p:nvPr/>
        </p:nvSpPr>
        <p:spPr>
          <a:xfrm>
            <a:off x="3095955" y="385332"/>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2:14-26</a:t>
            </a:r>
          </a:p>
        </p:txBody>
      </p:sp>
      <p:grpSp>
        <p:nvGrpSpPr>
          <p:cNvPr id="2" name="Group 1">
            <a:extLst>
              <a:ext uri="{FF2B5EF4-FFF2-40B4-BE49-F238E27FC236}">
                <a16:creationId xmlns:a16="http://schemas.microsoft.com/office/drawing/2014/main" id="{6A1F0974-0DDC-57E4-DEA3-E4BA58E27E47}"/>
              </a:ext>
            </a:extLst>
          </p:cNvPr>
          <p:cNvGrpSpPr/>
          <p:nvPr/>
        </p:nvGrpSpPr>
        <p:grpSpPr>
          <a:xfrm>
            <a:off x="475991" y="3951611"/>
            <a:ext cx="8348870" cy="1368531"/>
            <a:chOff x="475991" y="4264761"/>
            <a:chExt cx="8348870" cy="1368531"/>
          </a:xfrm>
        </p:grpSpPr>
        <p:sp>
          <p:nvSpPr>
            <p:cNvPr id="6" name="Rectangle 2">
              <a:extLst>
                <a:ext uri="{FF2B5EF4-FFF2-40B4-BE49-F238E27FC236}">
                  <a16:creationId xmlns:a16="http://schemas.microsoft.com/office/drawing/2014/main" id="{4701A3C9-00F6-469B-A517-44F5381DA426}"/>
                </a:ext>
              </a:extLst>
            </p:cNvPr>
            <p:cNvSpPr txBox="1">
              <a:spLocks noChangeArrowheads="1"/>
            </p:cNvSpPr>
            <p:nvPr/>
          </p:nvSpPr>
          <p:spPr>
            <a:xfrm>
              <a:off x="475991" y="4264761"/>
              <a:ext cx="8348870" cy="5016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2800" b="1" i="1" dirty="0">
                  <a:solidFill>
                    <a:srgbClr val="694117"/>
                  </a:solidFill>
                  <a:latin typeface="+mn-lt"/>
                </a:rPr>
                <a:t>IMPORTANT REMINDER:</a:t>
              </a:r>
              <a:endParaRPr lang="en-US" altLang="en-US" sz="3600" b="1" i="1" dirty="0">
                <a:solidFill>
                  <a:srgbClr val="694117"/>
                </a:solidFill>
              </a:endParaRPr>
            </a:p>
          </p:txBody>
        </p:sp>
        <p:sp>
          <p:nvSpPr>
            <p:cNvPr id="7" name="Rounded Rectangle 6">
              <a:extLst>
                <a:ext uri="{FF2B5EF4-FFF2-40B4-BE49-F238E27FC236}">
                  <a16:creationId xmlns:a16="http://schemas.microsoft.com/office/drawing/2014/main" id="{6A0C394B-785A-CAC6-0332-106D740F1099}"/>
                </a:ext>
              </a:extLst>
            </p:cNvPr>
            <p:cNvSpPr/>
            <p:nvPr/>
          </p:nvSpPr>
          <p:spPr>
            <a:xfrm>
              <a:off x="2179392" y="4766365"/>
              <a:ext cx="4922729" cy="866927"/>
            </a:xfrm>
            <a:prstGeom prst="roundRect">
              <a:avLst>
                <a:gd name="adj" fmla="val 50000"/>
              </a:avLst>
            </a:prstGeom>
            <a:noFill/>
            <a:ln w="25400">
              <a:solidFill>
                <a:srgbClr val="AA4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800" b="1" i="1" dirty="0">
                  <a:solidFill>
                    <a:srgbClr val="AA4700"/>
                  </a:solidFill>
                </a:rPr>
                <a:t>When Correcting An Error, </a:t>
              </a:r>
              <a:br>
                <a:rPr lang="en-US" altLang="en-US" sz="2800" b="1" i="1" dirty="0">
                  <a:solidFill>
                    <a:srgbClr val="AA4700"/>
                  </a:solidFill>
                </a:rPr>
              </a:br>
              <a:r>
                <a:rPr lang="en-US" altLang="en-US" sz="2800" b="1" i="1" dirty="0">
                  <a:solidFill>
                    <a:srgbClr val="AA4700"/>
                  </a:solidFill>
                </a:rPr>
                <a:t>We Must Not Over-Correct!</a:t>
              </a:r>
              <a:endParaRPr lang="en-US" altLang="en-US" sz="2800" i="1" dirty="0">
                <a:solidFill>
                  <a:srgbClr val="694117"/>
                </a:solidFill>
              </a:endParaRPr>
            </a:p>
          </p:txBody>
        </p:sp>
      </p:grpSp>
    </p:spTree>
    <p:extLst>
      <p:ext uri="{BB962C8B-B14F-4D97-AF65-F5344CB8AC3E}">
        <p14:creationId xmlns:p14="http://schemas.microsoft.com/office/powerpoint/2010/main" val="37981635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3139</TotalTime>
  <Words>2117</Words>
  <Application>Microsoft Macintosh PowerPoint</Application>
  <PresentationFormat>On-screen Show (16:10)</PresentationFormat>
  <Paragraphs>228</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Papyrus</vt:lpstr>
      <vt:lpstr>Times New Roman</vt:lpstr>
      <vt:lpstr>Wingdings</vt:lpstr>
      <vt:lpstr>Office Theme</vt:lpstr>
      <vt:lpstr>Common Ground Question…</vt:lpstr>
      <vt:lpstr>PowerPoint Presentation</vt:lpstr>
      <vt:lpstr>OUTLINE OF JAMES</vt:lpstr>
      <vt:lpstr>JAMES CHAPTER 2</vt:lpstr>
      <vt:lpstr>Expression of True Faith</vt:lpstr>
      <vt:lpstr>Evidence of True Faith</vt:lpstr>
      <vt:lpstr>Common Ground Question…</vt:lpstr>
      <vt:lpstr>Evidence of True Faith</vt:lpstr>
      <vt:lpstr>Evidence of True Faith</vt:lpstr>
      <vt:lpstr>Examples of True Faith</vt:lpstr>
      <vt:lpstr>We Must Not Hold Foolish Ideas About Faith.</vt:lpstr>
      <vt:lpstr>Real Faith Always Inspires Real Action.</vt:lpstr>
      <vt:lpstr>Good Works Always Follow Living Faith.</vt:lpstr>
      <vt:lpstr>Chapter Two: Review of Main Ideas</vt:lpstr>
      <vt:lpstr>Chapter Two: Review of Main Ideas</vt:lpstr>
      <vt:lpstr>James’ Teaching Techniques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dc:title>
  <dc:creator>Phillip Shumake</dc:creator>
  <cp:lastModifiedBy>Phillip Shumake</cp:lastModifiedBy>
  <cp:revision>146</cp:revision>
  <cp:lastPrinted>2023-08-02T20:15:10Z</cp:lastPrinted>
  <dcterms:created xsi:type="dcterms:W3CDTF">2023-07-26T01:51:16Z</dcterms:created>
  <dcterms:modified xsi:type="dcterms:W3CDTF">2023-08-09T19:04:23Z</dcterms:modified>
</cp:coreProperties>
</file>