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69" r:id="rId2"/>
    <p:sldId id="263" r:id="rId3"/>
    <p:sldId id="261" r:id="rId4"/>
    <p:sldId id="256" r:id="rId5"/>
    <p:sldId id="257" r:id="rId6"/>
    <p:sldId id="260" r:id="rId7"/>
    <p:sldId id="262" r:id="rId8"/>
    <p:sldId id="265" r:id="rId9"/>
    <p:sldId id="264" r:id="rId10"/>
    <p:sldId id="268" r:id="rId11"/>
    <p:sldId id="266" r:id="rId12"/>
    <p:sldId id="267" r:id="rId13"/>
    <p:sldId id="258" r:id="rId14"/>
  </p:sldIdLst>
  <p:sldSz cx="9144000" cy="5715000" type="screen16x1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FFCC"/>
    <a:srgbClr val="FED8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06" d="100"/>
          <a:sy n="106" d="100"/>
        </p:scale>
        <p:origin x="1160"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5D03215-021B-4F12-96B5-738B65955D75}" type="datetimeFigureOut">
              <a:rPr lang="en-US" smtClean="0"/>
              <a:t>8/20/2023</a:t>
            </a:fld>
            <a:endParaRPr lang="en-US"/>
          </a:p>
        </p:txBody>
      </p:sp>
      <p:sp>
        <p:nvSpPr>
          <p:cNvPr id="4" name="Slide Image Placeholder 3"/>
          <p:cNvSpPr>
            <a:spLocks noGrp="1" noRot="1" noChangeAspect="1"/>
          </p:cNvSpPr>
          <p:nvPr>
            <p:ph type="sldImg" idx="2"/>
          </p:nvPr>
        </p:nvSpPr>
        <p:spPr>
          <a:xfrm>
            <a:off x="995363" y="1162050"/>
            <a:ext cx="50196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E0A353A-73FD-470A-A9A2-FE0D88EF57DC}" type="slidenum">
              <a:rPr lang="en-US" smtClean="0"/>
              <a:t>‹#›</a:t>
            </a:fld>
            <a:endParaRPr lang="en-US"/>
          </a:p>
        </p:txBody>
      </p:sp>
    </p:spTree>
    <p:extLst>
      <p:ext uri="{BB962C8B-B14F-4D97-AF65-F5344CB8AC3E}">
        <p14:creationId xmlns:p14="http://schemas.microsoft.com/office/powerpoint/2010/main" val="2786933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strike="noStrike" dirty="0">
                <a:solidFill>
                  <a:srgbClr val="333333"/>
                </a:solidFill>
                <a:effectLst/>
                <a:latin typeface="Quattrocento" panose="02020502030000000404" pitchFamily="18" charset="0"/>
              </a:rPr>
              <a:t>Esh </a:t>
            </a:r>
            <a:r>
              <a:rPr lang="en-US" b="0" i="1" u="none" strike="noStrike" dirty="0" err="1">
                <a:solidFill>
                  <a:srgbClr val="333333"/>
                </a:solidFill>
                <a:effectLst/>
                <a:latin typeface="Quattrocento" panose="02020502030000000404" pitchFamily="18" charset="0"/>
              </a:rPr>
              <a:t>Oklah</a:t>
            </a:r>
            <a:r>
              <a:rPr lang="en-US" b="0" i="0" dirty="0">
                <a:solidFill>
                  <a:srgbClr val="333333"/>
                </a:solidFill>
                <a:effectLst/>
                <a:latin typeface="Quattrocento" panose="02020502030000000404" pitchFamily="18" charset="0"/>
              </a:rPr>
              <a:t>; AISH o-KLAH</a:t>
            </a:r>
          </a:p>
          <a:p>
            <a:r>
              <a:rPr lang="en-US" b="0" i="1" u="none" strike="noStrike" dirty="0">
                <a:solidFill>
                  <a:srgbClr val="333333"/>
                </a:solidFill>
                <a:effectLst/>
                <a:latin typeface="Quattrocento" panose="02020502030000000404" pitchFamily="18" charset="0"/>
              </a:rPr>
              <a:t>El </a:t>
            </a:r>
            <a:r>
              <a:rPr lang="en-US" b="0" i="1" u="none" strike="noStrike" dirty="0" err="1">
                <a:solidFill>
                  <a:srgbClr val="333333"/>
                </a:solidFill>
                <a:effectLst/>
                <a:latin typeface="Quattrocento" panose="02020502030000000404" pitchFamily="18" charset="0"/>
              </a:rPr>
              <a:t>Kanna</a:t>
            </a:r>
            <a:r>
              <a:rPr lang="en-US" b="0" i="0" dirty="0">
                <a:solidFill>
                  <a:srgbClr val="333333"/>
                </a:solidFill>
                <a:effectLst/>
                <a:latin typeface="Quattrocento" panose="02020502030000000404" pitchFamily="18" charset="0"/>
              </a:rPr>
              <a:t>; EL </a:t>
            </a:r>
            <a:r>
              <a:rPr lang="en-US" b="0" i="0" dirty="0" err="1">
                <a:solidFill>
                  <a:srgbClr val="333333"/>
                </a:solidFill>
                <a:effectLst/>
                <a:latin typeface="Quattrocento" panose="02020502030000000404" pitchFamily="18" charset="0"/>
              </a:rPr>
              <a:t>kan</a:t>
            </a:r>
            <a:r>
              <a:rPr lang="en-US" b="0" i="0" dirty="0">
                <a:solidFill>
                  <a:srgbClr val="333333"/>
                </a:solidFill>
                <a:effectLst/>
                <a:latin typeface="Quattrocento" panose="02020502030000000404" pitchFamily="18" charset="0"/>
              </a:rPr>
              <a:t>-NAH</a:t>
            </a:r>
            <a:endParaRPr lang="en-US" dirty="0"/>
          </a:p>
        </p:txBody>
      </p:sp>
      <p:sp>
        <p:nvSpPr>
          <p:cNvPr id="4" name="Slide Number Placeholder 3"/>
          <p:cNvSpPr>
            <a:spLocks noGrp="1"/>
          </p:cNvSpPr>
          <p:nvPr>
            <p:ph type="sldNum" sz="quarter" idx="5"/>
          </p:nvPr>
        </p:nvSpPr>
        <p:spPr/>
        <p:txBody>
          <a:bodyPr/>
          <a:lstStyle/>
          <a:p>
            <a:fld id="{7E0A353A-73FD-470A-A9A2-FE0D88EF57DC}" type="slidenum">
              <a:rPr lang="en-US" smtClean="0"/>
              <a:t>4</a:t>
            </a:fld>
            <a:endParaRPr lang="en-US"/>
          </a:p>
        </p:txBody>
      </p:sp>
    </p:spTree>
    <p:extLst>
      <p:ext uri="{BB962C8B-B14F-4D97-AF65-F5344CB8AC3E}">
        <p14:creationId xmlns:p14="http://schemas.microsoft.com/office/powerpoint/2010/main" val="1669409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885E27-396A-EC40-87F7-CDEB2591CA38}"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747C0-82A3-814A-824F-53380A64597C}" type="slidenum">
              <a:rPr lang="en-US" smtClean="0"/>
              <a:t>‹#›</a:t>
            </a:fld>
            <a:endParaRPr lang="en-US"/>
          </a:p>
        </p:txBody>
      </p:sp>
    </p:spTree>
    <p:extLst>
      <p:ext uri="{BB962C8B-B14F-4D97-AF65-F5344CB8AC3E}">
        <p14:creationId xmlns:p14="http://schemas.microsoft.com/office/powerpoint/2010/main" val="1798291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85E27-396A-EC40-87F7-CDEB2591CA38}"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747C0-82A3-814A-824F-53380A64597C}" type="slidenum">
              <a:rPr lang="en-US" smtClean="0"/>
              <a:t>‹#›</a:t>
            </a:fld>
            <a:endParaRPr lang="en-US"/>
          </a:p>
        </p:txBody>
      </p:sp>
    </p:spTree>
    <p:extLst>
      <p:ext uri="{BB962C8B-B14F-4D97-AF65-F5344CB8AC3E}">
        <p14:creationId xmlns:p14="http://schemas.microsoft.com/office/powerpoint/2010/main" val="4159929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85E27-396A-EC40-87F7-CDEB2591CA38}"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747C0-82A3-814A-824F-53380A64597C}" type="slidenum">
              <a:rPr lang="en-US" smtClean="0"/>
              <a:t>‹#›</a:t>
            </a:fld>
            <a:endParaRPr lang="en-US"/>
          </a:p>
        </p:txBody>
      </p:sp>
    </p:spTree>
    <p:extLst>
      <p:ext uri="{BB962C8B-B14F-4D97-AF65-F5344CB8AC3E}">
        <p14:creationId xmlns:p14="http://schemas.microsoft.com/office/powerpoint/2010/main" val="1290569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3770"/>
            <a:ext cx="7886700" cy="748015"/>
          </a:xfrm>
        </p:spPr>
        <p:txBody>
          <a:bodyPr>
            <a:normAutofit/>
          </a:bodyPr>
          <a:lstStyle>
            <a:lvl1pPr algn="ctr">
              <a:defRPr lang="en-US" sz="3600" b="1" i="0" kern="1200" dirty="0">
                <a:solidFill>
                  <a:srgbClr val="FED891"/>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a:xfrm>
            <a:off x="123371" y="1016000"/>
            <a:ext cx="8846458" cy="4131469"/>
          </a:xfrm>
        </p:spPr>
        <p:txBody>
          <a:bodyPr/>
          <a:lstStyle>
            <a:lvl1pPr marL="0" indent="0" algn="l" defTabSz="685800" rtl="0" eaLnBrk="1" latinLnBrk="0" hangingPunct="1">
              <a:lnSpc>
                <a:spcPct val="90000"/>
              </a:lnSpc>
              <a:spcBef>
                <a:spcPct val="0"/>
              </a:spcBef>
              <a:buNone/>
              <a:defRPr lang="en-US" sz="3600" b="1" i="0" kern="1200" dirty="0">
                <a:solidFill>
                  <a:srgbClr val="FED891"/>
                </a:solidFill>
                <a:latin typeface="+mj-lt"/>
                <a:ea typeface="+mj-ea"/>
                <a:cs typeface="+mj-cs"/>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6885E27-396A-EC40-87F7-CDEB2591CA38}"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747C0-82A3-814A-824F-53380A64597C}" type="slidenum">
              <a:rPr lang="en-US" smtClean="0"/>
              <a:t>‹#›</a:t>
            </a:fld>
            <a:endParaRPr lang="en-US"/>
          </a:p>
        </p:txBody>
      </p:sp>
    </p:spTree>
    <p:extLst>
      <p:ext uri="{BB962C8B-B14F-4D97-AF65-F5344CB8AC3E}">
        <p14:creationId xmlns:p14="http://schemas.microsoft.com/office/powerpoint/2010/main" val="348382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885E27-396A-EC40-87F7-CDEB2591CA38}"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747C0-82A3-814A-824F-53380A64597C}" type="slidenum">
              <a:rPr lang="en-US" smtClean="0"/>
              <a:t>‹#›</a:t>
            </a:fld>
            <a:endParaRPr lang="en-US"/>
          </a:p>
        </p:txBody>
      </p:sp>
    </p:spTree>
    <p:extLst>
      <p:ext uri="{BB962C8B-B14F-4D97-AF65-F5344CB8AC3E}">
        <p14:creationId xmlns:p14="http://schemas.microsoft.com/office/powerpoint/2010/main" val="3919624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885E27-396A-EC40-87F7-CDEB2591CA38}"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747C0-82A3-814A-824F-53380A64597C}" type="slidenum">
              <a:rPr lang="en-US" smtClean="0"/>
              <a:t>‹#›</a:t>
            </a:fld>
            <a:endParaRPr lang="en-US"/>
          </a:p>
        </p:txBody>
      </p:sp>
    </p:spTree>
    <p:extLst>
      <p:ext uri="{BB962C8B-B14F-4D97-AF65-F5344CB8AC3E}">
        <p14:creationId xmlns:p14="http://schemas.microsoft.com/office/powerpoint/2010/main" val="52467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885E27-396A-EC40-87F7-CDEB2591CA38}" type="datetimeFigureOut">
              <a:rPr lang="en-US" smtClean="0"/>
              <a:t>8/20/2023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3747C0-82A3-814A-824F-53380A64597C}" type="slidenum">
              <a:rPr lang="en-US" smtClean="0"/>
              <a:t>‹#›</a:t>
            </a:fld>
            <a:endParaRPr lang="en-US"/>
          </a:p>
        </p:txBody>
      </p:sp>
    </p:spTree>
    <p:extLst>
      <p:ext uri="{BB962C8B-B14F-4D97-AF65-F5344CB8AC3E}">
        <p14:creationId xmlns:p14="http://schemas.microsoft.com/office/powerpoint/2010/main" val="2987089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885E27-396A-EC40-87F7-CDEB2591CA38}" type="datetimeFigureOut">
              <a:rPr lang="en-US" smtClean="0"/>
              <a:t>8/20/2023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3747C0-82A3-814A-824F-53380A64597C}" type="slidenum">
              <a:rPr lang="en-US" smtClean="0"/>
              <a:t>‹#›</a:t>
            </a:fld>
            <a:endParaRPr lang="en-US"/>
          </a:p>
        </p:txBody>
      </p:sp>
    </p:spTree>
    <p:extLst>
      <p:ext uri="{BB962C8B-B14F-4D97-AF65-F5344CB8AC3E}">
        <p14:creationId xmlns:p14="http://schemas.microsoft.com/office/powerpoint/2010/main" val="387458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85E27-396A-EC40-87F7-CDEB2591CA38}" type="datetimeFigureOut">
              <a:rPr lang="en-US" smtClean="0"/>
              <a:t>8/20/2023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3747C0-82A3-814A-824F-53380A64597C}" type="slidenum">
              <a:rPr lang="en-US" smtClean="0"/>
              <a:t>‹#›</a:t>
            </a:fld>
            <a:endParaRPr lang="en-US"/>
          </a:p>
        </p:txBody>
      </p:sp>
    </p:spTree>
    <p:extLst>
      <p:ext uri="{BB962C8B-B14F-4D97-AF65-F5344CB8AC3E}">
        <p14:creationId xmlns:p14="http://schemas.microsoft.com/office/powerpoint/2010/main" val="93067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6885E27-396A-EC40-87F7-CDEB2591CA38}"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747C0-82A3-814A-824F-53380A64597C}" type="slidenum">
              <a:rPr lang="en-US" smtClean="0"/>
              <a:t>‹#›</a:t>
            </a:fld>
            <a:endParaRPr lang="en-US"/>
          </a:p>
        </p:txBody>
      </p:sp>
    </p:spTree>
    <p:extLst>
      <p:ext uri="{BB962C8B-B14F-4D97-AF65-F5344CB8AC3E}">
        <p14:creationId xmlns:p14="http://schemas.microsoft.com/office/powerpoint/2010/main" val="191502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6885E27-396A-EC40-87F7-CDEB2591CA38}"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747C0-82A3-814A-824F-53380A64597C}" type="slidenum">
              <a:rPr lang="en-US" smtClean="0"/>
              <a:t>‹#›</a:t>
            </a:fld>
            <a:endParaRPr lang="en-US"/>
          </a:p>
        </p:txBody>
      </p:sp>
    </p:spTree>
    <p:extLst>
      <p:ext uri="{BB962C8B-B14F-4D97-AF65-F5344CB8AC3E}">
        <p14:creationId xmlns:p14="http://schemas.microsoft.com/office/powerpoint/2010/main" val="2564176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06885E27-396A-EC40-87F7-CDEB2591CA38}" type="datetimeFigureOut">
              <a:rPr lang="en-US" smtClean="0"/>
              <a:t>8/20/2023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83747C0-82A3-814A-824F-53380A64597C}" type="slidenum">
              <a:rPr lang="en-US" smtClean="0"/>
              <a:t>‹#›</a:t>
            </a:fld>
            <a:endParaRPr lang="en-US"/>
          </a:p>
        </p:txBody>
      </p:sp>
    </p:spTree>
    <p:extLst>
      <p:ext uri="{BB962C8B-B14F-4D97-AF65-F5344CB8AC3E}">
        <p14:creationId xmlns:p14="http://schemas.microsoft.com/office/powerpoint/2010/main" val="1271245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hristianity.com/bible/search/?ver=niv&amp;q=lamentations+3:2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88CF-C23D-DF97-5FAD-178EB795B1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DD96DB-FD76-6F86-D1E0-EC921655743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02723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D0155-EAD6-0A80-F316-75A2495B5F3D}"/>
              </a:ext>
            </a:extLst>
          </p:cNvPr>
          <p:cNvSpPr>
            <a:spLocks noGrp="1"/>
          </p:cNvSpPr>
          <p:nvPr>
            <p:ph type="title"/>
          </p:nvPr>
        </p:nvSpPr>
        <p:spPr>
          <a:xfrm>
            <a:off x="628650" y="113771"/>
            <a:ext cx="7886700" cy="605758"/>
          </a:xfrm>
        </p:spPr>
        <p:txBody>
          <a:bodyPr/>
          <a:lstStyle/>
          <a:p>
            <a:r>
              <a:rPr lang="en-US" dirty="0"/>
              <a:t>Childrens Outline</a:t>
            </a:r>
          </a:p>
        </p:txBody>
      </p:sp>
      <p:sp>
        <p:nvSpPr>
          <p:cNvPr id="3" name="Content Placeholder 2">
            <a:extLst>
              <a:ext uri="{FF2B5EF4-FFF2-40B4-BE49-F238E27FC236}">
                <a16:creationId xmlns:a16="http://schemas.microsoft.com/office/drawing/2014/main" id="{E6B3E8B2-AF3B-CB0F-E9EA-38DF169382D6}"/>
              </a:ext>
            </a:extLst>
          </p:cNvPr>
          <p:cNvSpPr>
            <a:spLocks noGrp="1"/>
          </p:cNvSpPr>
          <p:nvPr>
            <p:ph idx="1"/>
          </p:nvPr>
        </p:nvSpPr>
        <p:spPr>
          <a:xfrm>
            <a:off x="123371" y="779490"/>
            <a:ext cx="8846458" cy="4367980"/>
          </a:xfrm>
        </p:spPr>
        <p:txBody>
          <a:bodyPr/>
          <a:lstStyle/>
          <a:p>
            <a:r>
              <a:rPr lang="en-US" sz="1800" b="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Read Deuteronomy 10:14-15, 20-21 (God chose us and deserves our best love.)</a:t>
            </a:r>
            <a:br>
              <a:rPr lang="en-US" sz="18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br>
            <a:br>
              <a:rPr lang="en-US" sz="18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br>
            <a:r>
              <a:rPr lang="en-US" sz="18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 What belongs to God?</a:t>
            </a:r>
            <a:r>
              <a:rPr lang="en-US" sz="18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(Everything.)</a:t>
            </a:r>
          </a:p>
          <a:p>
            <a:br>
              <a:rPr lang="en-US" sz="18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br>
            <a:r>
              <a:rPr lang="en-US" sz="18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 What has God done for us?</a:t>
            </a:r>
            <a:r>
              <a:rPr lang="en-US" sz="18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(Chosen us and given us great things.)</a:t>
            </a:r>
          </a:p>
          <a:p>
            <a:br>
              <a:rPr lang="en-US" sz="18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br>
            <a:r>
              <a:rPr lang="en-US" sz="18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How would it feel not to be chosen for a game?</a:t>
            </a:r>
            <a:r>
              <a:rPr lang="en-US" sz="18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(Sad, angry, upset, etc.)</a:t>
            </a:r>
          </a:p>
          <a:p>
            <a:br>
              <a:rPr lang="en-US" sz="18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br>
            <a:r>
              <a:rPr lang="en-US" sz="18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4. How must God feel when we chose other things over Him?</a:t>
            </a:r>
            <a:r>
              <a:rPr lang="en-US" sz="1800" i="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(Sad, jealous)</a:t>
            </a:r>
            <a:endParaRPr lang="en-US"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Rectangle: Rounded Corners 3">
            <a:extLst>
              <a:ext uri="{FF2B5EF4-FFF2-40B4-BE49-F238E27FC236}">
                <a16:creationId xmlns:a16="http://schemas.microsoft.com/office/drawing/2014/main" id="{2BE21DC0-DA83-6FD5-53E9-C844114DCDED}"/>
              </a:ext>
            </a:extLst>
          </p:cNvPr>
          <p:cNvSpPr/>
          <p:nvPr/>
        </p:nvSpPr>
        <p:spPr>
          <a:xfrm>
            <a:off x="0" y="3102965"/>
            <a:ext cx="9144000" cy="2612036"/>
          </a:xfrm>
          <a:prstGeom prst="roundRect">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r>
              <a:rPr lang="en-US" baseline="30000" dirty="0">
                <a:solidFill>
                  <a:schemeClr val="tx1"/>
                </a:solidFill>
              </a:rPr>
              <a:t>12</a:t>
            </a:r>
            <a:r>
              <a:rPr lang="en-US" dirty="0">
                <a:solidFill>
                  <a:schemeClr val="tx1"/>
                </a:solidFill>
              </a:rPr>
              <a:t> “And now, Israel, what does the LORD your God require of you, but to fear the LORD your God, to walk in all his ways, to love him, to serve the LORD your God with all your heart and with all your soul, </a:t>
            </a:r>
            <a:r>
              <a:rPr lang="en-US" baseline="30000" dirty="0">
                <a:solidFill>
                  <a:schemeClr val="tx1"/>
                </a:solidFill>
              </a:rPr>
              <a:t>13</a:t>
            </a:r>
            <a:r>
              <a:rPr lang="en-US" dirty="0">
                <a:solidFill>
                  <a:schemeClr val="tx1"/>
                </a:solidFill>
              </a:rPr>
              <a:t> and to keep the commandments and statutes of the LORD, which I am commanding you today for your good? </a:t>
            </a:r>
            <a:r>
              <a:rPr lang="en-US" baseline="30000" dirty="0">
                <a:solidFill>
                  <a:schemeClr val="tx1"/>
                </a:solidFill>
              </a:rPr>
              <a:t>14</a:t>
            </a:r>
            <a:r>
              <a:rPr lang="en-US" dirty="0">
                <a:solidFill>
                  <a:schemeClr val="tx1"/>
                </a:solidFill>
              </a:rPr>
              <a:t> Behold, to the LORD your God belong heaven and the heaven of heavens, the earth with all that is in it. </a:t>
            </a:r>
            <a:r>
              <a:rPr lang="en-US" b="1" baseline="30000" dirty="0">
                <a:solidFill>
                  <a:schemeClr val="tx1"/>
                </a:solidFill>
              </a:rPr>
              <a:t>15</a:t>
            </a:r>
            <a:r>
              <a:rPr lang="en-US" b="1" dirty="0">
                <a:solidFill>
                  <a:schemeClr val="tx1"/>
                </a:solidFill>
              </a:rPr>
              <a:t> Yet the LORD set his heart in love on your fathers and chose their offspring after them, you above all peoples, as you are this day. </a:t>
            </a:r>
            <a:r>
              <a:rPr lang="en-US" baseline="30000" dirty="0">
                <a:solidFill>
                  <a:schemeClr val="tx1"/>
                </a:solidFill>
              </a:rPr>
              <a:t>20</a:t>
            </a:r>
            <a:r>
              <a:rPr lang="en-US" dirty="0">
                <a:solidFill>
                  <a:schemeClr val="tx1"/>
                </a:solidFill>
              </a:rPr>
              <a:t> You shall fear the LORD your God. You shall serve him and hold fast to him, and by his name you shall swear. </a:t>
            </a:r>
            <a:r>
              <a:rPr lang="en-US" baseline="30000" dirty="0">
                <a:solidFill>
                  <a:schemeClr val="tx1"/>
                </a:solidFill>
              </a:rPr>
              <a:t>21</a:t>
            </a:r>
            <a:r>
              <a:rPr lang="en-US" dirty="0">
                <a:solidFill>
                  <a:schemeClr val="tx1"/>
                </a:solidFill>
              </a:rPr>
              <a:t> He is your praise. He is your God, who has done for you these great and terrifying things that your eyes have seen. </a:t>
            </a:r>
            <a:r>
              <a:rPr lang="en-US" baseline="30000" dirty="0">
                <a:solidFill>
                  <a:schemeClr val="tx1"/>
                </a:solidFill>
              </a:rPr>
              <a:t>22</a:t>
            </a:r>
            <a:r>
              <a:rPr lang="en-US" dirty="0">
                <a:solidFill>
                  <a:schemeClr val="tx1"/>
                </a:solidFill>
              </a:rPr>
              <a:t> Your fathers went down to Egypt seventy persons, and now the LORD your God has made you as numerous as the stars of heaven. Deuteronomy 10:12-22</a:t>
            </a:r>
          </a:p>
        </p:txBody>
      </p:sp>
    </p:spTree>
    <p:extLst>
      <p:ext uri="{BB962C8B-B14F-4D97-AF65-F5344CB8AC3E}">
        <p14:creationId xmlns:p14="http://schemas.microsoft.com/office/powerpoint/2010/main" val="397920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9B742CC-37ED-CACC-D6B5-EBFD431D59D9}"/>
              </a:ext>
            </a:extLst>
          </p:cNvPr>
          <p:cNvSpPr/>
          <p:nvPr/>
        </p:nvSpPr>
        <p:spPr>
          <a:xfrm>
            <a:off x="232348" y="1107281"/>
            <a:ext cx="5786203" cy="181451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62500" lnSpcReduction="20000"/>
          </a:bodyPr>
          <a:lstStyle/>
          <a:p>
            <a:r>
              <a:rPr lang="en-US" sz="1800" baseline="30000" dirty="0"/>
              <a:t>1</a:t>
            </a:r>
            <a:r>
              <a:rPr lang="en-US" sz="1800" dirty="0"/>
              <a:t> </a:t>
            </a:r>
            <a:r>
              <a:rPr lang="en-US" sz="1800" dirty="0">
                <a:solidFill>
                  <a:schemeClr val="bg1">
                    <a:lumMod val="95000"/>
                  </a:schemeClr>
                </a:solidFill>
              </a:rPr>
              <a:t>Preserve me, O God, for in you I take refuge. </a:t>
            </a:r>
            <a:r>
              <a:rPr lang="en-US" sz="1800" baseline="30000" dirty="0">
                <a:solidFill>
                  <a:schemeClr val="bg1">
                    <a:lumMod val="95000"/>
                  </a:schemeClr>
                </a:solidFill>
              </a:rPr>
              <a:t>2</a:t>
            </a:r>
            <a:r>
              <a:rPr lang="en-US" sz="1800" dirty="0">
                <a:solidFill>
                  <a:schemeClr val="bg1">
                    <a:lumMod val="95000"/>
                  </a:schemeClr>
                </a:solidFill>
              </a:rPr>
              <a:t> I say to the LORD, “You are my Lord; I have no good apart from you.” </a:t>
            </a:r>
            <a:r>
              <a:rPr lang="en-US" sz="1800" baseline="30000" dirty="0">
                <a:solidFill>
                  <a:schemeClr val="bg1">
                    <a:lumMod val="95000"/>
                  </a:schemeClr>
                </a:solidFill>
              </a:rPr>
              <a:t>3</a:t>
            </a:r>
            <a:r>
              <a:rPr lang="en-US" sz="1800" dirty="0">
                <a:solidFill>
                  <a:schemeClr val="bg1">
                    <a:lumMod val="95000"/>
                  </a:schemeClr>
                </a:solidFill>
              </a:rPr>
              <a:t> As for the saints in the land, they are the excellent ones, in whom is all my delight. </a:t>
            </a:r>
            <a:r>
              <a:rPr lang="en-US" sz="1800" baseline="30000" dirty="0">
                <a:solidFill>
                  <a:schemeClr val="bg1">
                    <a:lumMod val="95000"/>
                  </a:schemeClr>
                </a:solidFill>
              </a:rPr>
              <a:t>4</a:t>
            </a:r>
            <a:r>
              <a:rPr lang="en-US" sz="1800" dirty="0">
                <a:solidFill>
                  <a:schemeClr val="bg1">
                    <a:lumMod val="95000"/>
                  </a:schemeClr>
                </a:solidFill>
              </a:rPr>
              <a:t> The sorrows of those who run after another god shall multiply; their drink offerings of blood I will not pour out or take their names on my lips. </a:t>
            </a:r>
            <a:r>
              <a:rPr lang="en-US" sz="1800" baseline="30000" dirty="0">
                <a:solidFill>
                  <a:schemeClr val="bg1">
                    <a:lumMod val="95000"/>
                  </a:schemeClr>
                </a:solidFill>
              </a:rPr>
              <a:t>5</a:t>
            </a:r>
            <a:r>
              <a:rPr lang="en-US" sz="1800" dirty="0">
                <a:solidFill>
                  <a:schemeClr val="bg1">
                    <a:lumMod val="95000"/>
                  </a:schemeClr>
                </a:solidFill>
              </a:rPr>
              <a:t> The LORD is my chosen portion and my cup; you hold my lot. </a:t>
            </a:r>
            <a:r>
              <a:rPr lang="en-US" sz="1800" baseline="30000" dirty="0">
                <a:solidFill>
                  <a:schemeClr val="bg1">
                    <a:lumMod val="95000"/>
                  </a:schemeClr>
                </a:solidFill>
              </a:rPr>
              <a:t>6</a:t>
            </a:r>
            <a:r>
              <a:rPr lang="en-US" sz="1800" dirty="0">
                <a:solidFill>
                  <a:schemeClr val="bg1">
                    <a:lumMod val="95000"/>
                  </a:schemeClr>
                </a:solidFill>
              </a:rPr>
              <a:t> The lines have fallen for me in pleasant places; indeed, I have a beautiful inheritance. </a:t>
            </a:r>
            <a:r>
              <a:rPr lang="en-US" sz="1800" baseline="30000" dirty="0">
                <a:solidFill>
                  <a:schemeClr val="bg1">
                    <a:lumMod val="95000"/>
                  </a:schemeClr>
                </a:solidFill>
              </a:rPr>
              <a:t>7</a:t>
            </a:r>
            <a:r>
              <a:rPr lang="en-US" sz="1800" dirty="0">
                <a:solidFill>
                  <a:schemeClr val="bg1">
                    <a:lumMod val="95000"/>
                  </a:schemeClr>
                </a:solidFill>
              </a:rPr>
              <a:t> I bless the LORD who gives me counsel; in the night also my heart instructs me. </a:t>
            </a:r>
            <a:r>
              <a:rPr lang="en-US" sz="1800" baseline="30000" dirty="0">
                <a:solidFill>
                  <a:schemeClr val="bg1">
                    <a:lumMod val="95000"/>
                  </a:schemeClr>
                </a:solidFill>
              </a:rPr>
              <a:t>8</a:t>
            </a:r>
            <a:r>
              <a:rPr lang="en-US" sz="1800" dirty="0">
                <a:solidFill>
                  <a:schemeClr val="bg1">
                    <a:lumMod val="95000"/>
                  </a:schemeClr>
                </a:solidFill>
              </a:rPr>
              <a:t> I have set the LORD always before me; because he is at my right hand, I shall not be shaken. </a:t>
            </a:r>
            <a:r>
              <a:rPr lang="en-US" sz="1800" baseline="30000" dirty="0">
                <a:solidFill>
                  <a:schemeClr val="bg1">
                    <a:lumMod val="95000"/>
                  </a:schemeClr>
                </a:solidFill>
              </a:rPr>
              <a:t>9</a:t>
            </a:r>
            <a:r>
              <a:rPr lang="en-US" sz="1800" dirty="0">
                <a:solidFill>
                  <a:schemeClr val="bg1">
                    <a:lumMod val="95000"/>
                  </a:schemeClr>
                </a:solidFill>
              </a:rPr>
              <a:t> Therefore my heart is glad, and my whole being rejoices; my flesh also dwells secure. </a:t>
            </a:r>
            <a:r>
              <a:rPr lang="en-US" sz="1800" baseline="30000" dirty="0">
                <a:solidFill>
                  <a:schemeClr val="bg1">
                    <a:lumMod val="95000"/>
                  </a:schemeClr>
                </a:solidFill>
              </a:rPr>
              <a:t>10</a:t>
            </a:r>
            <a:r>
              <a:rPr lang="en-US" sz="1800" dirty="0">
                <a:solidFill>
                  <a:schemeClr val="bg1">
                    <a:lumMod val="95000"/>
                  </a:schemeClr>
                </a:solidFill>
              </a:rPr>
              <a:t> For you will not abandon my soul to </a:t>
            </a:r>
            <a:r>
              <a:rPr lang="en-US" sz="1800" dirty="0" err="1">
                <a:solidFill>
                  <a:schemeClr val="bg1">
                    <a:lumMod val="95000"/>
                  </a:schemeClr>
                </a:solidFill>
              </a:rPr>
              <a:t>Sheol</a:t>
            </a:r>
            <a:r>
              <a:rPr lang="en-US" sz="1800" dirty="0">
                <a:solidFill>
                  <a:schemeClr val="bg1">
                    <a:lumMod val="95000"/>
                  </a:schemeClr>
                </a:solidFill>
              </a:rPr>
              <a:t>, or let your holy one see corruption. </a:t>
            </a:r>
            <a:r>
              <a:rPr lang="en-US" sz="1800" baseline="30000" dirty="0">
                <a:solidFill>
                  <a:schemeClr val="bg1">
                    <a:lumMod val="95000"/>
                  </a:schemeClr>
                </a:solidFill>
              </a:rPr>
              <a:t>11</a:t>
            </a:r>
            <a:r>
              <a:rPr lang="en-US" sz="1800" dirty="0">
                <a:solidFill>
                  <a:schemeClr val="bg1">
                    <a:lumMod val="95000"/>
                  </a:schemeClr>
                </a:solidFill>
              </a:rPr>
              <a:t> You make known to me the path of life; in your presence there is fullness of joy; at your right hand are pleasures forevermore. Psalms 16</a:t>
            </a:r>
          </a:p>
        </p:txBody>
      </p:sp>
    </p:spTree>
    <p:extLst>
      <p:ext uri="{BB962C8B-B14F-4D97-AF65-F5344CB8AC3E}">
        <p14:creationId xmlns:p14="http://schemas.microsoft.com/office/powerpoint/2010/main" val="3787044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A3FAD-44AE-B912-43BE-CA415E34742D}"/>
              </a:ext>
            </a:extLst>
          </p:cNvPr>
          <p:cNvSpPr>
            <a:spLocks noGrp="1"/>
          </p:cNvSpPr>
          <p:nvPr>
            <p:ph type="title"/>
          </p:nvPr>
        </p:nvSpPr>
        <p:spPr>
          <a:xfrm>
            <a:off x="628650" y="113770"/>
            <a:ext cx="7886700" cy="398021"/>
          </a:xfrm>
        </p:spPr>
        <p:txBody>
          <a:bodyPr>
            <a:normAutofit fontScale="90000"/>
          </a:bodyPr>
          <a:lstStyle/>
          <a:p>
            <a:r>
              <a:rPr lang="en-US" sz="3600" b="1" i="1" u="sng" dirty="0">
                <a:solidFill>
                  <a:srgbClr val="FFC000"/>
                </a:solidFill>
                <a:latin typeface="+mj-lt"/>
                <a:ea typeface="+mj-ea"/>
                <a:cs typeface="+mj-cs"/>
              </a:rPr>
              <a:t>Consuming Fire a Jealous God </a:t>
            </a:r>
            <a:endParaRPr lang="en-US" dirty="0"/>
          </a:p>
        </p:txBody>
      </p:sp>
      <p:sp>
        <p:nvSpPr>
          <p:cNvPr id="3" name="Content Placeholder 2">
            <a:extLst>
              <a:ext uri="{FF2B5EF4-FFF2-40B4-BE49-F238E27FC236}">
                <a16:creationId xmlns:a16="http://schemas.microsoft.com/office/drawing/2014/main" id="{65ACCFB0-17C2-2E81-DFEC-4955FDCBF232}"/>
              </a:ext>
            </a:extLst>
          </p:cNvPr>
          <p:cNvSpPr>
            <a:spLocks noGrp="1"/>
          </p:cNvSpPr>
          <p:nvPr>
            <p:ph idx="1"/>
          </p:nvPr>
        </p:nvSpPr>
        <p:spPr>
          <a:xfrm>
            <a:off x="123371" y="655093"/>
            <a:ext cx="8846458" cy="5059907"/>
          </a:xfrm>
        </p:spPr>
        <p:txBody>
          <a:bodyPr/>
          <a:lstStyle/>
          <a:p>
            <a:pPr marL="342900" indent="-342900">
              <a:buFont typeface="+mj-lt"/>
              <a:buAutoNum type="arabicPeriod"/>
            </a:pPr>
            <a:r>
              <a:rPr lang="en-US" sz="3200" i="1" dirty="0"/>
              <a:t>God is a Consuming Fire He is Jealous</a:t>
            </a:r>
          </a:p>
          <a:p>
            <a:pPr marL="342900" indent="-342900">
              <a:buFont typeface="+mj-lt"/>
              <a:buAutoNum type="arabicPeriod"/>
            </a:pPr>
            <a:endParaRPr lang="en-US" sz="1800" kern="100"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3200" i="1" dirty="0"/>
              <a:t>What do these passages reveal about God?</a:t>
            </a:r>
          </a:p>
          <a:p>
            <a:pPr marL="857250" lvl="1" indent="-342900"/>
            <a:r>
              <a:rPr lang="en-US" sz="1800" b="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We Need to Keep the Focus of Our </a:t>
            </a:r>
            <a:r>
              <a:rPr lang="en-US" b="1" kern="100" dirty="0">
                <a:solidFill>
                  <a:srgbClr val="FFFFCC"/>
                </a:solidFill>
                <a:latin typeface="Calibri" panose="020F0502020204030204" pitchFamily="34" charset="0"/>
                <a:ea typeface="Calibri" panose="020F0502020204030204" pitchFamily="34" charset="0"/>
                <a:cs typeface="Times New Roman" panose="02020603050405020304" pitchFamily="18" charset="0"/>
              </a:rPr>
              <a:t>W</a:t>
            </a:r>
            <a:r>
              <a:rPr lang="en-US" sz="1800" b="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orship on God. </a:t>
            </a:r>
            <a:r>
              <a:rPr lang="en-US" sz="18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Deut</a:t>
            </a:r>
            <a:r>
              <a:rPr lang="en-US" sz="18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4:23-31; Exodus 20:1-5)</a:t>
            </a:r>
          </a:p>
          <a:p>
            <a:pPr marL="1200150" lvl="2" indent="-342900"/>
            <a:r>
              <a:rPr lang="en-US" i="1" kern="100" dirty="0">
                <a:latin typeface="Calibri" panose="020F0502020204030204" pitchFamily="34" charset="0"/>
                <a:ea typeface="Calibri" panose="020F0502020204030204" pitchFamily="34" charset="0"/>
                <a:cs typeface="Times New Roman" panose="02020603050405020304" pitchFamily="18" charset="0"/>
              </a:rPr>
              <a:t>Our Relationship to God (</a:t>
            </a:r>
            <a:r>
              <a:rPr lang="en-US" i="1" kern="100" dirty="0" err="1">
                <a:latin typeface="Calibri" panose="020F0502020204030204" pitchFamily="34" charset="0"/>
                <a:ea typeface="Calibri" panose="020F0502020204030204" pitchFamily="34" charset="0"/>
                <a:cs typeface="Times New Roman" panose="02020603050405020304" pitchFamily="18" charset="0"/>
              </a:rPr>
              <a:t>Deut</a:t>
            </a:r>
            <a:r>
              <a:rPr lang="en-US" i="1" kern="100" dirty="0">
                <a:latin typeface="Calibri" panose="020F0502020204030204" pitchFamily="34" charset="0"/>
                <a:ea typeface="Calibri" panose="020F0502020204030204" pitchFamily="34" charset="0"/>
                <a:cs typeface="Times New Roman" panose="02020603050405020304" pitchFamily="18" charset="0"/>
              </a:rPr>
              <a:t> 4:20)</a:t>
            </a:r>
          </a:p>
          <a:p>
            <a:pPr marL="1200150" lvl="2" indent="-342900"/>
            <a:r>
              <a:rPr lang="en-US" i="1" kern="100" dirty="0">
                <a:effectLst/>
                <a:latin typeface="Calibri" panose="020F0502020204030204" pitchFamily="34" charset="0"/>
                <a:ea typeface="Calibri" panose="020F0502020204030204" pitchFamily="34" charset="0"/>
                <a:cs typeface="Times New Roman" panose="02020603050405020304" pitchFamily="18" charset="0"/>
              </a:rPr>
              <a:t>The Example of Moses (</a:t>
            </a:r>
            <a:r>
              <a:rPr lang="en-US" i="1" kern="100" dirty="0" err="1">
                <a:effectLst/>
                <a:latin typeface="Calibri" panose="020F0502020204030204" pitchFamily="34" charset="0"/>
                <a:ea typeface="Calibri" panose="020F0502020204030204" pitchFamily="34" charset="0"/>
                <a:cs typeface="Times New Roman" panose="02020603050405020304" pitchFamily="18" charset="0"/>
              </a:rPr>
              <a:t>Deut</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 4:21-22</a:t>
            </a:r>
          </a:p>
          <a:p>
            <a:pPr marL="1200150" lvl="2" indent="-342900"/>
            <a:r>
              <a:rPr lang="en-US" i="1" kern="100" dirty="0">
                <a:latin typeface="Calibri" panose="020F0502020204030204" pitchFamily="34" charset="0"/>
                <a:ea typeface="Calibri" panose="020F0502020204030204" pitchFamily="34" charset="0"/>
                <a:cs typeface="Times New Roman" panose="02020603050405020304" pitchFamily="18" charset="0"/>
              </a:rPr>
              <a:t>Take Care Not to Put Anything Above God (</a:t>
            </a:r>
            <a:r>
              <a:rPr lang="en-US" i="1" kern="100" dirty="0" err="1">
                <a:latin typeface="Calibri" panose="020F0502020204030204" pitchFamily="34" charset="0"/>
                <a:ea typeface="Calibri" panose="020F0502020204030204" pitchFamily="34" charset="0"/>
                <a:cs typeface="Times New Roman" panose="02020603050405020304" pitchFamily="18" charset="0"/>
              </a:rPr>
              <a:t>Deut</a:t>
            </a:r>
            <a:r>
              <a:rPr lang="en-US" i="1" kern="100" dirty="0">
                <a:latin typeface="Calibri" panose="020F0502020204030204" pitchFamily="34" charset="0"/>
                <a:ea typeface="Calibri" panose="020F0502020204030204" pitchFamily="34" charset="0"/>
                <a:cs typeface="Times New Roman" panose="02020603050405020304" pitchFamily="18" charset="0"/>
              </a:rPr>
              <a:t> 4:23-24)</a:t>
            </a:r>
            <a:endParaRPr lang="en-US" i="1"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r>
              <a:rPr lang="en-US" b="1" kern="100" dirty="0">
                <a:solidFill>
                  <a:srgbClr val="FFFFCC"/>
                </a:solidFill>
                <a:latin typeface="Calibri" panose="020F0502020204030204" pitchFamily="34" charset="0"/>
                <a:ea typeface="Calibri" panose="020F0502020204030204" pitchFamily="34" charset="0"/>
                <a:cs typeface="Times New Roman" panose="02020603050405020304" pitchFamily="18" charset="0"/>
              </a:rPr>
              <a:t>The</a:t>
            </a:r>
            <a:r>
              <a:rPr lang="en-US" sz="1800" b="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Enemies of God are consumed by His fire. </a:t>
            </a:r>
            <a:r>
              <a:rPr lang="en-US" sz="1800" b="1" kern="100" dirty="0" err="1">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Deut</a:t>
            </a:r>
            <a:r>
              <a:rPr lang="en-US" sz="1800" b="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9:3; Ex 34:10</a:t>
            </a:r>
          </a:p>
          <a:p>
            <a:pPr marL="857250" lvl="1" indent="-342900"/>
            <a:r>
              <a:rPr lang="en-US" b="1" kern="100" dirty="0">
                <a:solidFill>
                  <a:srgbClr val="FFFFCC"/>
                </a:solidFill>
                <a:latin typeface="Calibri" panose="020F0502020204030204" pitchFamily="34" charset="0"/>
                <a:cs typeface="Times New Roman" panose="02020603050405020304" pitchFamily="18" charset="0"/>
              </a:rPr>
              <a:t>The Jealousy of God is a Reflection of God’s love.</a:t>
            </a:r>
          </a:p>
          <a:p>
            <a:pPr marL="857250" lvl="1" indent="-342900"/>
            <a:r>
              <a:rPr lang="en-US" b="1" kern="100" dirty="0">
                <a:solidFill>
                  <a:srgbClr val="FFFFCC"/>
                </a:solidFill>
                <a:latin typeface="Calibri" panose="020F0502020204030204" pitchFamily="34" charset="0"/>
                <a:cs typeface="Times New Roman" panose="02020603050405020304" pitchFamily="18" charset="0"/>
              </a:rPr>
              <a:t>The Jealousy of God is a Protection For Us.</a:t>
            </a:r>
          </a:p>
          <a:p>
            <a:pPr marL="342900" indent="-342900">
              <a:buFont typeface="+mj-lt"/>
              <a:buAutoNum type="arabicPeriod"/>
            </a:pPr>
            <a:r>
              <a:rPr lang="en-US" sz="3200" i="1" dirty="0"/>
              <a:t>What Our Response to God’s Jealousy For Us?</a:t>
            </a:r>
          </a:p>
          <a:p>
            <a:pPr marL="857250" lvl="1" indent="-342900"/>
            <a:r>
              <a:rPr lang="en-US" sz="1800" b="1"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We need to Surrender our Lives to Jesus (Isa 33.14-15) </a:t>
            </a:r>
            <a:endParaRPr lang="en-US" b="1" kern="100" dirty="0">
              <a:solidFill>
                <a:srgbClr val="FFFFCC"/>
              </a:solidFill>
              <a:latin typeface="Calibri" panose="020F0502020204030204" pitchFamily="34" charset="0"/>
              <a:ea typeface="Calibri" panose="020F0502020204030204" pitchFamily="34" charset="0"/>
              <a:cs typeface="Times New Roman" panose="02020603050405020304" pitchFamily="18" charset="0"/>
            </a:endParaRPr>
          </a:p>
          <a:p>
            <a:pPr marL="857250" lvl="1" indent="-342900"/>
            <a:r>
              <a:rPr lang="en-US" sz="1800" b="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There is a Refining aspect to God’s fire</a:t>
            </a:r>
            <a:r>
              <a:rPr lang="en-US" sz="18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(Lamentations 3:22) – </a:t>
            </a:r>
          </a:p>
          <a:p>
            <a:pPr marL="1200150" lvl="2" indent="-342900"/>
            <a:r>
              <a:rPr lang="en-US" b="1" kern="100" dirty="0">
                <a:effectLst/>
                <a:latin typeface="Calibri" panose="020F0502020204030204" pitchFamily="34" charset="0"/>
                <a:ea typeface="Calibri" panose="020F0502020204030204" pitchFamily="34" charset="0"/>
                <a:cs typeface="Times New Roman" panose="02020603050405020304" pitchFamily="18" charset="0"/>
              </a:rPr>
              <a:t>We need to Allow, Let, God Refine Us</a:t>
            </a:r>
          </a:p>
          <a:p>
            <a:pPr marL="857250" lvl="1" indent="-342900"/>
            <a:r>
              <a:rPr lang="en-US" sz="1800" b="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Should move our hearts toward gratitude for Jesus and his sacrifice on the cross and His resurrection.</a:t>
            </a:r>
            <a:endParaRPr lang="en-US"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endParaRPr lang="en-US" b="1" kern="100" dirty="0">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pPr>
            <a:endParaRPr lang="en-US" b="1" kern="100" dirty="0">
              <a:latin typeface="Calibri" panose="020F0502020204030204" pitchFamily="34" charset="0"/>
              <a:ea typeface="Calibri" panose="020F0502020204030204" pitchFamily="34" charset="0"/>
              <a:cs typeface="Times New Roman" panose="02020603050405020304" pitchFamily="18" charset="0"/>
            </a:endParaRPr>
          </a:p>
          <a:p>
            <a:pPr marL="1200150" lvl="2" indent="-342900"/>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buFont typeface="+mj-lt"/>
              <a:buAutoNum type="arabicPeriod"/>
            </a:pPr>
            <a:endParaRPr lang="en-US" sz="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77502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 eclipse with a black circle&#10;&#10;Description automatically generated with medium confidence">
            <a:extLst>
              <a:ext uri="{FF2B5EF4-FFF2-40B4-BE49-F238E27FC236}">
                <a16:creationId xmlns:a16="http://schemas.microsoft.com/office/drawing/2014/main" id="{823E36CC-C10B-8057-0E13-59430F2DB3E4}"/>
              </a:ext>
            </a:extLst>
          </p:cNvPr>
          <p:cNvPicPr>
            <a:picLocks noChangeAspect="1"/>
          </p:cNvPicPr>
          <p:nvPr/>
        </p:nvPicPr>
        <p:blipFill>
          <a:blip r:embed="rId2"/>
          <a:stretch>
            <a:fillRect/>
          </a:stretch>
        </p:blipFill>
        <p:spPr>
          <a:xfrm>
            <a:off x="0" y="0"/>
            <a:ext cx="9144000" cy="5715000"/>
          </a:xfrm>
          <a:prstGeom prst="rect">
            <a:avLst/>
          </a:prstGeom>
        </p:spPr>
      </p:pic>
    </p:spTree>
    <p:extLst>
      <p:ext uri="{BB962C8B-B14F-4D97-AF65-F5344CB8AC3E}">
        <p14:creationId xmlns:p14="http://schemas.microsoft.com/office/powerpoint/2010/main" val="379251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DFE8B-902C-7B61-8AFB-920F6FC78E97}"/>
              </a:ext>
            </a:extLst>
          </p:cNvPr>
          <p:cNvSpPr>
            <a:spLocks noGrp="1"/>
          </p:cNvSpPr>
          <p:nvPr>
            <p:ph type="title"/>
          </p:nvPr>
        </p:nvSpPr>
        <p:spPr>
          <a:xfrm>
            <a:off x="6985190" y="113771"/>
            <a:ext cx="1530159" cy="445788"/>
          </a:xfrm>
        </p:spPr>
        <p:txBody>
          <a:bodyPr>
            <a:normAutofit fontScale="90000"/>
          </a:bodyPr>
          <a:lstStyle/>
          <a:p>
            <a:pPr algn="r"/>
            <a:r>
              <a:rPr lang="en-US" dirty="0"/>
              <a:t>Names</a:t>
            </a:r>
          </a:p>
        </p:txBody>
      </p:sp>
      <p:sp>
        <p:nvSpPr>
          <p:cNvPr id="3" name="Content Placeholder 2">
            <a:extLst>
              <a:ext uri="{FF2B5EF4-FFF2-40B4-BE49-F238E27FC236}">
                <a16:creationId xmlns:a16="http://schemas.microsoft.com/office/drawing/2014/main" id="{1C546754-C236-665F-6D08-C1E2CD7E49F7}"/>
              </a:ext>
            </a:extLst>
          </p:cNvPr>
          <p:cNvSpPr>
            <a:spLocks noGrp="1"/>
          </p:cNvSpPr>
          <p:nvPr>
            <p:ph idx="1"/>
          </p:nvPr>
        </p:nvSpPr>
        <p:spPr>
          <a:xfrm>
            <a:off x="123371" y="113771"/>
            <a:ext cx="8846458" cy="5543227"/>
          </a:xfrm>
        </p:spPr>
        <p:txBody>
          <a:bodyPr>
            <a:normAutofit fontScale="85000" lnSpcReduction="20000"/>
          </a:bodyPr>
          <a:lstStyle/>
          <a:p>
            <a:pPr marL="285750" indent="-285750">
              <a:buFont typeface="Arial" panose="020B0604020202020204" pitchFamily="34" charset="0"/>
              <a:buChar char="•"/>
            </a:pPr>
            <a:r>
              <a:rPr lang="en-US" sz="1800" dirty="0">
                <a:solidFill>
                  <a:schemeClr val="bg1"/>
                </a:solidFill>
                <a:latin typeface="Calibri" panose="020F0502020204030204" pitchFamily="34" charset="0"/>
                <a:cs typeface="Times New Roman" panose="02020603050405020304" pitchFamily="18" charset="0"/>
              </a:rPr>
              <a:t>Frisbee</a:t>
            </a: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 Time Warp or Spring Fever, Moonbeam, Earth, Love and Precious Promise</a:t>
            </a:r>
          </a:p>
          <a:p>
            <a:pPr marL="285750" marR="0" indent="-285750">
              <a:lnSpc>
                <a:spcPct val="107000"/>
              </a:lnSpc>
              <a:spcBef>
                <a:spcPts val="0"/>
              </a:spcBef>
              <a:spcAft>
                <a:spcPts val="800"/>
              </a:spcAft>
              <a:buFont typeface="Arial" panose="020B0604020202020204" pitchFamily="34" charset="0"/>
              <a:buChar char="•"/>
            </a:pPr>
            <a:endParaRPr lang="en-US" sz="2000" u="sng" dirty="0"/>
          </a:p>
          <a:p>
            <a:pPr marL="285750" marR="0" indent="-285750">
              <a:lnSpc>
                <a:spcPct val="107000"/>
              </a:lnSpc>
              <a:spcBef>
                <a:spcPts val="0"/>
              </a:spcBef>
              <a:spcAft>
                <a:spcPts val="800"/>
              </a:spcAft>
              <a:buFont typeface="Arial" panose="020B0604020202020204" pitchFamily="34" charset="0"/>
              <a:buChar char="•"/>
            </a:pPr>
            <a:r>
              <a:rPr lang="en-US" sz="2000" u="sng" dirty="0"/>
              <a:t>Elenor – </a:t>
            </a:r>
            <a:r>
              <a:rPr lang="en-US" sz="2000" dirty="0">
                <a:solidFill>
                  <a:schemeClr val="bg1"/>
                </a:solidFill>
              </a:rPr>
              <a:t>shining light and sun ray</a:t>
            </a:r>
          </a:p>
          <a:p>
            <a:pPr marL="285750" marR="0" indent="-285750">
              <a:lnSpc>
                <a:spcPct val="107000"/>
              </a:lnSpc>
              <a:spcBef>
                <a:spcPts val="0"/>
              </a:spcBef>
              <a:spcAft>
                <a:spcPts val="800"/>
              </a:spcAft>
              <a:buFont typeface="Arial" panose="020B0604020202020204" pitchFamily="34" charset="0"/>
              <a:buChar char="•"/>
            </a:pPr>
            <a:r>
              <a:rPr lang="en-US" sz="2000" u="sng" dirty="0"/>
              <a:t>Genevieve</a:t>
            </a:r>
            <a:r>
              <a:rPr lang="en-US" sz="1800" b="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 </a:t>
            </a:r>
            <a:r>
              <a:rPr lang="en-US" sz="1800" b="0" i="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“white wave” or “fair one.” </a:t>
            </a: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000" u="sng" dirty="0"/>
              <a:t>Elizabeth</a:t>
            </a:r>
            <a:r>
              <a:rPr lang="en-US" sz="1800"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1800" b="0" i="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“God's promise” or “God is my oath.” </a:t>
            </a: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200" u="sng" dirty="0"/>
              <a:t>Aubree</a:t>
            </a:r>
            <a:r>
              <a:rPr lang="en-US" sz="1800"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1800" b="0" i="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fair ruler of the little people, elf ruler. </a:t>
            </a: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200" u="sng" dirty="0"/>
              <a:t>Ashlyn</a:t>
            </a:r>
            <a:r>
              <a:rPr lang="en-US" sz="1800" b="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a:t>
            </a:r>
            <a:r>
              <a:rPr lang="en-US" sz="1800"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1800" b="0" i="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"dream". </a:t>
            </a: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200" u="sng" dirty="0"/>
              <a:t>Marianne</a:t>
            </a:r>
            <a:r>
              <a:rPr lang="en-US" sz="1800"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1800" b="0" i="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Latin for Marie, meaning "star of the sea," Hebrew for Anne, meaning "grace." </a:t>
            </a: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200" u="sng" dirty="0"/>
              <a:t>Meredith</a:t>
            </a:r>
            <a:r>
              <a:rPr lang="en-US" sz="1800" b="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1800" b="0" i="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“great ruler” </a:t>
            </a: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200" u="sng" dirty="0"/>
              <a:t>Ella</a:t>
            </a:r>
            <a:r>
              <a:rPr lang="en-US" sz="1800" b="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a:t>
            </a:r>
            <a:r>
              <a:rPr lang="en-US" sz="1800"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1800" b="0" i="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Fairy maiden; Goddess. </a:t>
            </a: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200" u="sng" dirty="0"/>
              <a:t>Mason:</a:t>
            </a:r>
            <a:r>
              <a:rPr lang="en-US" sz="1800"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1800" kern="100" dirty="0">
                <a:solidFill>
                  <a:schemeClr val="bg1"/>
                </a:solidFill>
                <a:effectLst/>
                <a:latin typeface="Mulish"/>
                <a:ea typeface="Calibri" panose="020F0502020204030204" pitchFamily="34" charset="0"/>
                <a:cs typeface="Times New Roman" panose="02020603050405020304" pitchFamily="18" charset="0"/>
              </a:rPr>
              <a:t>"</a:t>
            </a:r>
            <a:r>
              <a:rPr lang="en-US" sz="1800" b="0" i="1" kern="100" dirty="0">
                <a:solidFill>
                  <a:schemeClr val="bg1"/>
                </a:solidFill>
                <a:effectLst/>
                <a:latin typeface="Mulish"/>
                <a:ea typeface="Calibri" panose="020F0502020204030204" pitchFamily="34" charset="0"/>
                <a:cs typeface="Times New Roman" panose="02020603050405020304" pitchFamily="18" charset="0"/>
              </a:rPr>
              <a:t>stone worker."</a:t>
            </a: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400" u="sng" dirty="0"/>
              <a:t>Hailey</a:t>
            </a:r>
            <a:r>
              <a:rPr lang="en-US" sz="1800"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1800" b="0" i="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“hay's meadow.” also means “hero,” and in Irish meaning “wise one.” </a:t>
            </a: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400" u="sng" dirty="0"/>
              <a:t>Abby</a:t>
            </a:r>
            <a:r>
              <a:rPr lang="en-US" sz="1800"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1800" b="0" i="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means Joy Of The Father.</a:t>
            </a: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400" u="sng" dirty="0"/>
              <a:t>Brandon</a:t>
            </a:r>
            <a:r>
              <a:rPr lang="en-US" sz="1800"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1800" b="0" i="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meaning “prince” or “chieftain.”</a:t>
            </a: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2400" u="sng" dirty="0"/>
              <a:t>Barry:</a:t>
            </a:r>
            <a:r>
              <a:rPr lang="en-US" sz="1800"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1800" b="0" i="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fair-haired. While traditionally used as a boy's name, Barry also makes a sweet choice for girls.</a:t>
            </a:r>
          </a:p>
          <a:p>
            <a:pPr marL="285750" indent="-285750">
              <a:lnSpc>
                <a:spcPct val="107000"/>
              </a:lnSpc>
              <a:spcBef>
                <a:spcPts val="0"/>
              </a:spcBef>
              <a:spcAft>
                <a:spcPts val="800"/>
              </a:spcAft>
              <a:buFont typeface="Arial" panose="020B0604020202020204" pitchFamily="34" charset="0"/>
              <a:buChar char="•"/>
            </a:pPr>
            <a:r>
              <a:rPr lang="en-US" sz="1800" b="1"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a:t>
            </a:r>
            <a:r>
              <a:rPr lang="en-US" sz="2400" u="sng" dirty="0"/>
              <a:t>Anthony</a:t>
            </a:r>
            <a:r>
              <a:rPr lang="en-US" sz="1800" kern="100" dirty="0">
                <a:solidFill>
                  <a:schemeClr val="bg1"/>
                </a:solidFill>
                <a:effectLst/>
                <a:latin typeface="Roboto" panose="02000000000000000000" pitchFamily="2" charset="0"/>
                <a:ea typeface="Calibri" panose="020F0502020204030204" pitchFamily="34" charset="0"/>
                <a:cs typeface="Times New Roman" panose="02020603050405020304" pitchFamily="18" charset="0"/>
              </a:rPr>
              <a:t> "priceless one."</a:t>
            </a:r>
            <a:r>
              <a:rPr lang="en-US"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285750" marR="0" indent="-285750">
              <a:lnSpc>
                <a:spcPct val="107000"/>
              </a:lnSpc>
              <a:spcBef>
                <a:spcPts val="0"/>
              </a:spcBef>
              <a:spcAft>
                <a:spcPts val="800"/>
              </a:spcAft>
              <a:buFont typeface="Arial" panose="020B0604020202020204" pitchFamily="34" charset="0"/>
              <a:buChar char="•"/>
            </a:pPr>
            <a:endParaRPr lang="en-US" sz="1800" b="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9838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 calcmode="lin" valueType="num">
                                      <p:cBhvr additive="base">
                                        <p:cTn id="5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 calcmode="lin" valueType="num">
                                      <p:cBhvr additive="base">
                                        <p:cTn id="6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 calcmode="lin" valueType="num">
                                      <p:cBhvr additive="base">
                                        <p:cTn id="6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11A3F-A0EA-DBBB-094E-3466B9F3EE14}"/>
              </a:ext>
            </a:extLst>
          </p:cNvPr>
          <p:cNvSpPr>
            <a:spLocks noGrp="1"/>
          </p:cNvSpPr>
          <p:nvPr>
            <p:ph type="title"/>
          </p:nvPr>
        </p:nvSpPr>
        <p:spPr>
          <a:xfrm>
            <a:off x="628650" y="113771"/>
            <a:ext cx="7886700" cy="709190"/>
          </a:xfrm>
        </p:spPr>
        <p:txBody>
          <a:bodyPr/>
          <a:lstStyle/>
          <a:p>
            <a:r>
              <a:rPr lang="en-US" dirty="0">
                <a:solidFill>
                  <a:srgbClr val="FFC000"/>
                </a:solidFill>
              </a:rPr>
              <a:t>Names, Attributes of God</a:t>
            </a:r>
          </a:p>
        </p:txBody>
      </p:sp>
      <p:sp>
        <p:nvSpPr>
          <p:cNvPr id="3" name="Content Placeholder 2">
            <a:extLst>
              <a:ext uri="{FF2B5EF4-FFF2-40B4-BE49-F238E27FC236}">
                <a16:creationId xmlns:a16="http://schemas.microsoft.com/office/drawing/2014/main" id="{37685A73-FDC6-EAB6-7149-FB61108BF491}"/>
              </a:ext>
            </a:extLst>
          </p:cNvPr>
          <p:cNvSpPr>
            <a:spLocks noGrp="1"/>
          </p:cNvSpPr>
          <p:nvPr>
            <p:ph idx="1"/>
          </p:nvPr>
        </p:nvSpPr>
        <p:spPr>
          <a:xfrm>
            <a:off x="123371" y="822961"/>
            <a:ext cx="8846458" cy="4778269"/>
          </a:xfrm>
        </p:spPr>
        <p:txBody>
          <a:bodyPr>
            <a:normAutofit fontScale="92500" lnSpcReduction="10000"/>
          </a:bodyPr>
          <a:lstStyle/>
          <a:p>
            <a:r>
              <a:rPr lang="en-US" dirty="0"/>
              <a:t>God is Light, God is Love, The Lamb of God</a:t>
            </a:r>
          </a:p>
          <a:p>
            <a:r>
              <a:rPr lang="en-US" dirty="0"/>
              <a:t>I am the Light, Bread, Living Water, Vine, Door</a:t>
            </a:r>
          </a:p>
          <a:p>
            <a:r>
              <a:rPr lang="en-US" dirty="0"/>
              <a:t>Jehovah – </a:t>
            </a:r>
            <a:r>
              <a:rPr lang="en-US" b="0" dirty="0">
                <a:solidFill>
                  <a:schemeClr val="bg1"/>
                </a:solidFill>
              </a:rPr>
              <a:t>In Whom We Hope</a:t>
            </a:r>
          </a:p>
          <a:p>
            <a:r>
              <a:rPr lang="en-US" dirty="0"/>
              <a:t>El Shaddai – </a:t>
            </a:r>
            <a:r>
              <a:rPr lang="en-US" b="0" dirty="0">
                <a:solidFill>
                  <a:schemeClr val="bg1"/>
                </a:solidFill>
              </a:rPr>
              <a:t>He is All You Need.  Sufficient. </a:t>
            </a:r>
          </a:p>
          <a:p>
            <a:r>
              <a:rPr lang="en-US" dirty="0"/>
              <a:t>Adonai – </a:t>
            </a:r>
            <a:r>
              <a:rPr lang="en-US" b="0" dirty="0">
                <a:solidFill>
                  <a:schemeClr val="bg1"/>
                </a:solidFill>
              </a:rPr>
              <a:t>He is Your Master your Lord</a:t>
            </a:r>
          </a:p>
          <a:p>
            <a:r>
              <a:rPr lang="en-US" dirty="0"/>
              <a:t>Jehovah Jireh – </a:t>
            </a:r>
            <a:r>
              <a:rPr lang="en-US" b="0" dirty="0">
                <a:solidFill>
                  <a:schemeClr val="bg1"/>
                </a:solidFill>
              </a:rPr>
              <a:t>The LORD will Provide</a:t>
            </a:r>
          </a:p>
          <a:p>
            <a:r>
              <a:rPr lang="en-US" dirty="0"/>
              <a:t>Jehovah-</a:t>
            </a:r>
            <a:r>
              <a:rPr lang="en-US" dirty="0" err="1"/>
              <a:t>Rophe</a:t>
            </a:r>
            <a:r>
              <a:rPr lang="en-US" dirty="0"/>
              <a:t> – </a:t>
            </a:r>
            <a:r>
              <a:rPr lang="en-US" b="0" dirty="0">
                <a:solidFill>
                  <a:schemeClr val="bg1"/>
                </a:solidFill>
              </a:rPr>
              <a:t>The LORD will Heal You</a:t>
            </a:r>
          </a:p>
          <a:p>
            <a:r>
              <a:rPr lang="en-US" dirty="0"/>
              <a:t>Jehovah-Sabaoth – </a:t>
            </a:r>
            <a:r>
              <a:rPr lang="en-US" b="0" dirty="0">
                <a:solidFill>
                  <a:schemeClr val="bg1"/>
                </a:solidFill>
              </a:rPr>
              <a:t>The Lord will Fight for You</a:t>
            </a:r>
          </a:p>
          <a:p>
            <a:r>
              <a:rPr lang="en-US" dirty="0"/>
              <a:t>El Roi – </a:t>
            </a:r>
            <a:r>
              <a:rPr lang="en-US" b="0" dirty="0">
                <a:solidFill>
                  <a:schemeClr val="bg1"/>
                </a:solidFill>
              </a:rPr>
              <a:t>The God Who Sees you</a:t>
            </a:r>
          </a:p>
          <a:p>
            <a:r>
              <a:rPr lang="en-US" dirty="0"/>
              <a:t>Omnipotent – </a:t>
            </a:r>
            <a:r>
              <a:rPr lang="en-US" b="0" dirty="0">
                <a:solidFill>
                  <a:schemeClr val="bg1"/>
                </a:solidFill>
              </a:rPr>
              <a:t>All Powerful</a:t>
            </a:r>
          </a:p>
          <a:p>
            <a:r>
              <a:rPr lang="en-US" dirty="0"/>
              <a:t>Grace, Wisdom, Might, Power, Majesty, Love</a:t>
            </a:r>
          </a:p>
        </p:txBody>
      </p:sp>
    </p:spTree>
    <p:extLst>
      <p:ext uri="{BB962C8B-B14F-4D97-AF65-F5344CB8AC3E}">
        <p14:creationId xmlns:p14="http://schemas.microsoft.com/office/powerpoint/2010/main" val="347061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 eclipse with a black circle&#10;&#10;Description automatically generated with medium confidence">
            <a:extLst>
              <a:ext uri="{FF2B5EF4-FFF2-40B4-BE49-F238E27FC236}">
                <a16:creationId xmlns:a16="http://schemas.microsoft.com/office/drawing/2014/main" id="{823E36CC-C10B-8057-0E13-59430F2DB3E4}"/>
              </a:ext>
            </a:extLst>
          </p:cNvPr>
          <p:cNvPicPr>
            <a:picLocks noChangeAspect="1"/>
          </p:cNvPicPr>
          <p:nvPr/>
        </p:nvPicPr>
        <p:blipFill>
          <a:blip r:embed="rId3"/>
          <a:stretch>
            <a:fillRect/>
          </a:stretch>
        </p:blipFill>
        <p:spPr>
          <a:xfrm>
            <a:off x="0" y="0"/>
            <a:ext cx="9144000" cy="5715000"/>
          </a:xfrm>
          <a:prstGeom prst="rect">
            <a:avLst/>
          </a:prstGeom>
        </p:spPr>
      </p:pic>
      <p:sp>
        <p:nvSpPr>
          <p:cNvPr id="2" name="Title 1">
            <a:extLst>
              <a:ext uri="{FF2B5EF4-FFF2-40B4-BE49-F238E27FC236}">
                <a16:creationId xmlns:a16="http://schemas.microsoft.com/office/drawing/2014/main" id="{992DE4A7-7757-7E3B-E639-8F2654B5805C}"/>
              </a:ext>
            </a:extLst>
          </p:cNvPr>
          <p:cNvSpPr>
            <a:spLocks noGrp="1"/>
          </p:cNvSpPr>
          <p:nvPr>
            <p:ph type="ctrTitle"/>
          </p:nvPr>
        </p:nvSpPr>
        <p:spPr>
          <a:xfrm>
            <a:off x="1143000" y="3860800"/>
            <a:ext cx="6858000" cy="1915886"/>
          </a:xfrm>
        </p:spPr>
        <p:txBody>
          <a:bodyPr>
            <a:normAutofit/>
          </a:bodyPr>
          <a:lstStyle/>
          <a:p>
            <a:r>
              <a:rPr lang="en-US" sz="3600" b="1" i="1" dirty="0">
                <a:solidFill>
                  <a:srgbClr val="FED891"/>
                </a:solidFill>
              </a:rPr>
              <a:t>Our God is a Consuming Fire</a:t>
            </a:r>
            <a:br>
              <a:rPr lang="en-US" sz="3600" b="1" i="1" dirty="0">
                <a:solidFill>
                  <a:srgbClr val="FED891"/>
                </a:solidFill>
              </a:rPr>
            </a:br>
            <a:r>
              <a:rPr lang="en-US" sz="3600" b="1" i="1" dirty="0">
                <a:solidFill>
                  <a:srgbClr val="FED891"/>
                </a:solidFill>
              </a:rPr>
              <a:t>For God is a Jealous God</a:t>
            </a:r>
            <a:br>
              <a:rPr lang="en-US" sz="3600" b="1" i="1" dirty="0">
                <a:solidFill>
                  <a:srgbClr val="FED891"/>
                </a:solidFill>
              </a:rPr>
            </a:br>
            <a:endParaRPr lang="en-US" sz="3600" b="1" i="1" dirty="0">
              <a:solidFill>
                <a:srgbClr val="FED891"/>
              </a:solidFill>
            </a:endParaRPr>
          </a:p>
        </p:txBody>
      </p:sp>
      <p:sp>
        <p:nvSpPr>
          <p:cNvPr id="4" name="TextBox 3">
            <a:extLst>
              <a:ext uri="{FF2B5EF4-FFF2-40B4-BE49-F238E27FC236}">
                <a16:creationId xmlns:a16="http://schemas.microsoft.com/office/drawing/2014/main" id="{D17E288F-C7B3-F1DB-25D0-7561987AA645}"/>
              </a:ext>
            </a:extLst>
          </p:cNvPr>
          <p:cNvSpPr txBox="1"/>
          <p:nvPr/>
        </p:nvSpPr>
        <p:spPr>
          <a:xfrm>
            <a:off x="0" y="0"/>
            <a:ext cx="9144000" cy="769441"/>
          </a:xfrm>
          <a:prstGeom prst="rect">
            <a:avLst/>
          </a:prstGeom>
          <a:noFill/>
        </p:spPr>
        <p:txBody>
          <a:bodyPr wrap="square">
            <a:spAutoFit/>
          </a:bodyPr>
          <a:lstStyle/>
          <a:p>
            <a:pPr algn="ctr"/>
            <a:r>
              <a:rPr lang="en-US" sz="4400" b="1" i="1" dirty="0">
                <a:solidFill>
                  <a:srgbClr val="FED891"/>
                </a:solidFill>
                <a:latin typeface="+mj-lt"/>
                <a:ea typeface="+mj-ea"/>
                <a:cs typeface="+mj-cs"/>
              </a:rPr>
              <a:t>Esh </a:t>
            </a:r>
            <a:r>
              <a:rPr lang="en-US" sz="4400" b="1" i="1" dirty="0" err="1">
                <a:solidFill>
                  <a:srgbClr val="FED891"/>
                </a:solidFill>
                <a:latin typeface="+mj-lt"/>
                <a:ea typeface="+mj-ea"/>
                <a:cs typeface="+mj-cs"/>
              </a:rPr>
              <a:t>Oklah</a:t>
            </a:r>
            <a:r>
              <a:rPr lang="en-US" sz="4400" b="1" i="1" dirty="0">
                <a:solidFill>
                  <a:srgbClr val="FED891"/>
                </a:solidFill>
                <a:latin typeface="+mj-lt"/>
                <a:ea typeface="+mj-ea"/>
                <a:cs typeface="+mj-cs"/>
              </a:rPr>
              <a:t> El Kana / El </a:t>
            </a:r>
            <a:r>
              <a:rPr lang="en-US" sz="4400" b="1" i="1" dirty="0" err="1">
                <a:solidFill>
                  <a:srgbClr val="FED891"/>
                </a:solidFill>
                <a:latin typeface="+mj-lt"/>
                <a:ea typeface="+mj-ea"/>
                <a:cs typeface="+mj-cs"/>
              </a:rPr>
              <a:t>Quana</a:t>
            </a:r>
            <a:r>
              <a:rPr lang="en-US" sz="4400" b="1" i="1" dirty="0">
                <a:solidFill>
                  <a:srgbClr val="FED891"/>
                </a:solidFill>
                <a:latin typeface="+mj-lt"/>
                <a:ea typeface="+mj-ea"/>
                <a:cs typeface="+mj-cs"/>
              </a:rPr>
              <a:t> (</a:t>
            </a:r>
            <a:r>
              <a:rPr lang="he-IL" sz="4400" b="1" i="1" dirty="0">
                <a:solidFill>
                  <a:srgbClr val="FED891"/>
                </a:solidFill>
                <a:latin typeface="+mj-lt"/>
                <a:ea typeface="+mj-ea"/>
                <a:cs typeface="+mj-cs"/>
              </a:rPr>
              <a:t>ֵ֥ל קַנָּ֖א</a:t>
            </a:r>
            <a:r>
              <a:rPr lang="en-US" sz="4400" b="1" i="1" dirty="0">
                <a:solidFill>
                  <a:srgbClr val="FED891"/>
                </a:solidFill>
                <a:latin typeface="+mj-lt"/>
                <a:ea typeface="+mj-ea"/>
                <a:cs typeface="+mj-cs"/>
              </a:rPr>
              <a:t>) </a:t>
            </a:r>
            <a:endParaRPr lang="en-US" sz="4400" dirty="0"/>
          </a:p>
        </p:txBody>
      </p:sp>
    </p:spTree>
    <p:extLst>
      <p:ext uri="{BB962C8B-B14F-4D97-AF65-F5344CB8AC3E}">
        <p14:creationId xmlns:p14="http://schemas.microsoft.com/office/powerpoint/2010/main" val="394897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5014B-FF82-819A-98EA-656E0FFBB0AC}"/>
              </a:ext>
            </a:extLst>
          </p:cNvPr>
          <p:cNvSpPr>
            <a:spLocks noGrp="1"/>
          </p:cNvSpPr>
          <p:nvPr>
            <p:ph type="title"/>
          </p:nvPr>
        </p:nvSpPr>
        <p:spPr>
          <a:xfrm>
            <a:off x="628650" y="48457"/>
            <a:ext cx="7886700" cy="748015"/>
          </a:xfrm>
        </p:spPr>
        <p:txBody>
          <a:bodyPr>
            <a:normAutofit/>
          </a:bodyPr>
          <a:lstStyle/>
          <a:p>
            <a:r>
              <a:rPr lang="en-US" sz="3600" b="1" i="1" u="sng" dirty="0">
                <a:solidFill>
                  <a:srgbClr val="FFC000"/>
                </a:solidFill>
                <a:latin typeface="+mj-lt"/>
                <a:ea typeface="+mj-ea"/>
                <a:cs typeface="+mj-cs"/>
              </a:rPr>
              <a:t>Consuming Fire a Jealous God </a:t>
            </a:r>
            <a:endParaRPr lang="en-US" u="sng" dirty="0">
              <a:solidFill>
                <a:srgbClr val="FFC000"/>
              </a:solidFill>
            </a:endParaRPr>
          </a:p>
        </p:txBody>
      </p:sp>
      <p:sp>
        <p:nvSpPr>
          <p:cNvPr id="3" name="Content Placeholder 2">
            <a:extLst>
              <a:ext uri="{FF2B5EF4-FFF2-40B4-BE49-F238E27FC236}">
                <a16:creationId xmlns:a16="http://schemas.microsoft.com/office/drawing/2014/main" id="{06E14C84-8D0C-0422-EEDC-4D2AAE00C679}"/>
              </a:ext>
            </a:extLst>
          </p:cNvPr>
          <p:cNvSpPr>
            <a:spLocks noGrp="1"/>
          </p:cNvSpPr>
          <p:nvPr>
            <p:ph idx="1"/>
          </p:nvPr>
        </p:nvSpPr>
        <p:spPr>
          <a:xfrm>
            <a:off x="0" y="740229"/>
            <a:ext cx="9143999" cy="4869541"/>
          </a:xfrm>
        </p:spPr>
        <p:txBody>
          <a:bodyPr>
            <a:normAutofit lnSpcReduction="10000"/>
          </a:bodyPr>
          <a:lstStyle/>
          <a:p>
            <a:r>
              <a:rPr lang="en-US" sz="3600" b="1" i="1" dirty="0">
                <a:solidFill>
                  <a:srgbClr val="FED891"/>
                </a:solidFill>
                <a:latin typeface="+mj-lt"/>
                <a:ea typeface="+mj-ea"/>
                <a:cs typeface="+mj-cs"/>
              </a:rPr>
              <a:t>Consuming: </a:t>
            </a:r>
            <a:r>
              <a:rPr lang="en-US" sz="3600" b="0" i="1" dirty="0">
                <a:solidFill>
                  <a:schemeClr val="bg1"/>
                </a:solidFill>
                <a:latin typeface="+mj-lt"/>
                <a:ea typeface="+mj-ea"/>
                <a:cs typeface="+mj-cs"/>
              </a:rPr>
              <a:t>Use Up, Destroy, Annihilate, </a:t>
            </a:r>
          </a:p>
          <a:p>
            <a:pPr marL="1085850" lvl="1" indent="-571500"/>
            <a:r>
              <a:rPr lang="en-US" sz="2800" b="0" i="1" dirty="0">
                <a:solidFill>
                  <a:schemeClr val="bg1"/>
                </a:solidFill>
              </a:rPr>
              <a:t>To Absorb the Attention of Someone / Something</a:t>
            </a:r>
          </a:p>
          <a:p>
            <a:r>
              <a:rPr lang="en-US" i="1" dirty="0"/>
              <a:t>Fire</a:t>
            </a:r>
            <a:r>
              <a:rPr lang="en-US" sz="3600" b="0" i="1" dirty="0">
                <a:solidFill>
                  <a:schemeClr val="bg1"/>
                </a:solidFill>
                <a:latin typeface="+mj-lt"/>
                <a:ea typeface="+mj-ea"/>
                <a:cs typeface="+mj-cs"/>
              </a:rPr>
              <a:t>: Judgment, Purification, Refining</a:t>
            </a:r>
          </a:p>
          <a:p>
            <a:pPr marL="1085850" lvl="1" indent="-571500"/>
            <a:r>
              <a:rPr lang="en-US" b="0" i="1" dirty="0">
                <a:solidFill>
                  <a:schemeClr val="bg1"/>
                </a:solidFill>
              </a:rPr>
              <a:t>Fire is Compelling, Comforting, and Beautiful.  Relentless, Consuming, Awesome</a:t>
            </a:r>
          </a:p>
          <a:p>
            <a:pPr marL="1085850" lvl="1" indent="-571500"/>
            <a:r>
              <a:rPr lang="en-US" i="1" dirty="0"/>
              <a:t>Fire Keeps us Safe, Guides/Directs Us, Reveals the Truth, Warms Us, </a:t>
            </a:r>
          </a:p>
          <a:p>
            <a:pPr marL="1085850" lvl="1" indent="-571500"/>
            <a:r>
              <a:rPr lang="en-US" b="0" i="1" dirty="0">
                <a:solidFill>
                  <a:schemeClr val="bg1"/>
                </a:solidFill>
              </a:rPr>
              <a:t>Fire can Destroy, Fire can Kill, Fire can Test.</a:t>
            </a:r>
            <a:endParaRPr lang="en-US" sz="3600" b="0" i="1" dirty="0">
              <a:solidFill>
                <a:schemeClr val="bg1"/>
              </a:solidFill>
              <a:latin typeface="+mj-lt"/>
              <a:ea typeface="+mj-ea"/>
              <a:cs typeface="+mj-cs"/>
            </a:endParaRPr>
          </a:p>
          <a:p>
            <a:r>
              <a:rPr lang="en-US" i="1" dirty="0"/>
              <a:t>Envy</a:t>
            </a:r>
            <a:r>
              <a:rPr lang="en-US" b="0" i="1" dirty="0">
                <a:solidFill>
                  <a:schemeClr val="bg1"/>
                </a:solidFill>
              </a:rPr>
              <a:t>: (</a:t>
            </a:r>
            <a:r>
              <a:rPr lang="en-US" b="0" i="1" dirty="0" err="1">
                <a:solidFill>
                  <a:schemeClr val="bg1"/>
                </a:solidFill>
              </a:rPr>
              <a:t>Quanna</a:t>
            </a:r>
            <a:r>
              <a:rPr lang="en-US" b="0" i="1" dirty="0">
                <a:solidFill>
                  <a:schemeClr val="bg1"/>
                </a:solidFill>
              </a:rPr>
              <a:t>) Envy is the displeasure over the blessings someone else is enjoying.  </a:t>
            </a:r>
          </a:p>
          <a:p>
            <a:pPr marL="1085850" lvl="1" indent="-571500"/>
            <a:r>
              <a:rPr lang="en-US" b="0" i="1" dirty="0">
                <a:solidFill>
                  <a:schemeClr val="bg1"/>
                </a:solidFill>
              </a:rPr>
              <a:t>Envy wants to deprive them of that enjoyment</a:t>
            </a:r>
          </a:p>
          <a:p>
            <a:r>
              <a:rPr lang="en-US" i="1" dirty="0"/>
              <a:t>Jealousy</a:t>
            </a:r>
            <a:r>
              <a:rPr lang="en-US" b="0" i="1" dirty="0">
                <a:solidFill>
                  <a:schemeClr val="bg1"/>
                </a:solidFill>
              </a:rPr>
              <a:t>: (</a:t>
            </a:r>
            <a:r>
              <a:rPr lang="en-US" b="0" i="1" dirty="0" err="1">
                <a:solidFill>
                  <a:schemeClr val="bg1"/>
                </a:solidFill>
              </a:rPr>
              <a:t>Quana</a:t>
            </a:r>
            <a:r>
              <a:rPr lang="en-US" b="0" i="1" dirty="0">
                <a:solidFill>
                  <a:schemeClr val="bg1"/>
                </a:solidFill>
              </a:rPr>
              <a:t>) God is Jealous for You, You are Greatly Treasured, He Wants Every Inch of Your Heart Connected to His.</a:t>
            </a:r>
          </a:p>
        </p:txBody>
      </p:sp>
    </p:spTree>
    <p:extLst>
      <p:ext uri="{BB962C8B-B14F-4D97-AF65-F5344CB8AC3E}">
        <p14:creationId xmlns:p14="http://schemas.microsoft.com/office/powerpoint/2010/main" val="428593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ECE9F-2ABB-26F0-9BE1-CB64A775CF19}"/>
              </a:ext>
            </a:extLst>
          </p:cNvPr>
          <p:cNvSpPr>
            <a:spLocks noGrp="1"/>
          </p:cNvSpPr>
          <p:nvPr>
            <p:ph type="title"/>
          </p:nvPr>
        </p:nvSpPr>
        <p:spPr>
          <a:xfrm>
            <a:off x="628650" y="52354"/>
            <a:ext cx="7886700" cy="534499"/>
          </a:xfrm>
        </p:spPr>
        <p:txBody>
          <a:bodyPr>
            <a:normAutofit fontScale="90000"/>
          </a:bodyPr>
          <a:lstStyle/>
          <a:p>
            <a:r>
              <a:rPr lang="en-US" dirty="0"/>
              <a:t>Consuming Fire – A Jealous God</a:t>
            </a:r>
          </a:p>
        </p:txBody>
      </p:sp>
      <p:sp>
        <p:nvSpPr>
          <p:cNvPr id="3" name="Content Placeholder 2">
            <a:extLst>
              <a:ext uri="{FF2B5EF4-FFF2-40B4-BE49-F238E27FC236}">
                <a16:creationId xmlns:a16="http://schemas.microsoft.com/office/drawing/2014/main" id="{5CC649EF-FA33-2B8C-DCA1-DDEEF3EDD5CF}"/>
              </a:ext>
            </a:extLst>
          </p:cNvPr>
          <p:cNvSpPr>
            <a:spLocks noGrp="1"/>
          </p:cNvSpPr>
          <p:nvPr>
            <p:ph idx="1"/>
          </p:nvPr>
        </p:nvSpPr>
        <p:spPr>
          <a:xfrm>
            <a:off x="148771" y="586853"/>
            <a:ext cx="8846458" cy="4643287"/>
          </a:xfrm>
        </p:spPr>
        <p:txBody>
          <a:bodyPr>
            <a:normAutofit fontScale="92500" lnSpcReduction="10000"/>
          </a:bodyPr>
          <a:lstStyle/>
          <a:p>
            <a:pPr marL="285750" indent="-285750">
              <a:buFont typeface="Arial" panose="020B0604020202020204" pitchFamily="34" charset="0"/>
              <a:buChar char="•"/>
            </a:pPr>
            <a:r>
              <a:rPr lang="en-US" sz="1800" i="1" dirty="0"/>
              <a:t>Therefore, let us be grateful for receiving a kingdom that cannot be shaken, and thus let us offer to God acceptable worship, with reverence and awe, 29 for our God is a </a:t>
            </a:r>
            <a:r>
              <a:rPr lang="en-US" sz="1800" i="1" u="sng" dirty="0"/>
              <a:t>consuming fire</a:t>
            </a:r>
            <a:r>
              <a:rPr lang="en-US" sz="1800" i="1" dirty="0"/>
              <a:t>. </a:t>
            </a:r>
          </a:p>
          <a:p>
            <a:pPr algn="r"/>
            <a:r>
              <a:rPr lang="en-US" sz="1800" b="0" dirty="0">
                <a:solidFill>
                  <a:schemeClr val="bg1"/>
                </a:solidFill>
              </a:rPr>
              <a:t>     Hebrews 12:28-29</a:t>
            </a:r>
          </a:p>
          <a:p>
            <a:pPr marL="285750" indent="-285750">
              <a:buFont typeface="Arial" panose="020B0604020202020204" pitchFamily="34" charset="0"/>
              <a:buChar char="•"/>
            </a:pPr>
            <a:r>
              <a:rPr lang="en-US" sz="1800" i="1" baseline="30000" dirty="0"/>
              <a:t>24</a:t>
            </a:r>
            <a:r>
              <a:rPr lang="en-US" sz="1800" i="1" dirty="0"/>
              <a:t> For the LORD your God is a </a:t>
            </a:r>
            <a:r>
              <a:rPr lang="en-US" sz="1800" i="1" u="sng" dirty="0"/>
              <a:t>consuming fire, a jealous God</a:t>
            </a:r>
            <a:r>
              <a:rPr lang="en-US" sz="1800" i="1" dirty="0"/>
              <a:t>.                                     </a:t>
            </a:r>
            <a:r>
              <a:rPr lang="en-US" sz="1800" b="0" i="1" dirty="0" err="1">
                <a:solidFill>
                  <a:schemeClr val="bg1"/>
                </a:solidFill>
              </a:rPr>
              <a:t>Deut</a:t>
            </a:r>
            <a:r>
              <a:rPr lang="en-US" sz="1800" b="0" i="1" dirty="0">
                <a:solidFill>
                  <a:schemeClr val="bg1"/>
                </a:solidFill>
              </a:rPr>
              <a:t> 4:21-31</a:t>
            </a:r>
          </a:p>
          <a:p>
            <a:pPr marL="285750" indent="-285750">
              <a:buFont typeface="Arial" panose="020B0604020202020204" pitchFamily="34" charset="0"/>
              <a:buChar char="•"/>
            </a:pPr>
            <a:endParaRPr lang="en-US" sz="1800" i="1" dirty="0"/>
          </a:p>
          <a:p>
            <a:pPr marL="285750" indent="-285750">
              <a:buFont typeface="Arial" panose="020B0604020202020204" pitchFamily="34" charset="0"/>
              <a:buChar char="•"/>
            </a:pPr>
            <a:r>
              <a:rPr lang="en-US" sz="1800" i="1" dirty="0"/>
              <a:t>14 for you shall worship no other god, for the LORD, </a:t>
            </a:r>
            <a:r>
              <a:rPr lang="en-US" sz="1800" i="1" u="sng" dirty="0"/>
              <a:t>whose name is Jealous, is a jealous God</a:t>
            </a:r>
            <a:r>
              <a:rPr lang="en-US" sz="1800" i="1" dirty="0"/>
              <a:t>,             </a:t>
            </a:r>
          </a:p>
          <a:p>
            <a:pPr algn="r"/>
            <a:r>
              <a:rPr lang="en-US" sz="1800" b="0" dirty="0">
                <a:solidFill>
                  <a:schemeClr val="bg1"/>
                </a:solidFill>
              </a:rPr>
              <a:t>Exodus 34:14</a:t>
            </a:r>
          </a:p>
          <a:p>
            <a:pPr marL="285750" indent="-285750">
              <a:buFont typeface="Arial" panose="020B0604020202020204" pitchFamily="34" charset="0"/>
              <a:buChar char="•"/>
            </a:pPr>
            <a:r>
              <a:rPr lang="en-US" sz="1800" i="1" dirty="0"/>
              <a:t>4 “You shall not make for yourself a carved image, or any likeness of anything that is in heaven above, or that is in the earth beneath, or that is in the water under the earth. 5 You shall not bow down to them or serve them, </a:t>
            </a:r>
            <a:r>
              <a:rPr lang="en-US" sz="1800" i="1" u="sng" dirty="0"/>
              <a:t>for I the LORD your God am a jealous God</a:t>
            </a:r>
            <a:r>
              <a:rPr lang="en-US" sz="1800" i="1" dirty="0"/>
              <a:t>, </a:t>
            </a:r>
            <a:br>
              <a:rPr lang="en-US" sz="1800" i="1" dirty="0"/>
            </a:br>
            <a:r>
              <a:rPr lang="en-US" sz="1800" i="1" dirty="0"/>
              <a:t>                                                                                                                                                      </a:t>
            </a:r>
            <a:r>
              <a:rPr lang="en-US" sz="1800" b="0" dirty="0">
                <a:solidFill>
                  <a:schemeClr val="bg1"/>
                </a:solidFill>
              </a:rPr>
              <a:t>Exodus 20:4-5</a:t>
            </a:r>
          </a:p>
          <a:p>
            <a:pPr marL="285750" indent="-285750">
              <a:buFont typeface="Arial" panose="020B0604020202020204" pitchFamily="34" charset="0"/>
              <a:buChar char="•"/>
            </a:pPr>
            <a:r>
              <a:rPr lang="en-US" sz="1800" i="1" dirty="0"/>
              <a:t>13 It is the LORD your God you shall fear. Him you shall serve and by his name you shall swear. 14 You shall not go after other gods, the gods of the peoples who are around you— 15 </a:t>
            </a:r>
            <a:r>
              <a:rPr lang="en-US" sz="1800" i="1" u="sng" dirty="0"/>
              <a:t>for the LORD your God in your midst is a jealous God—</a:t>
            </a:r>
            <a:r>
              <a:rPr lang="en-US" sz="1800" i="1" dirty="0"/>
              <a:t>lest the anger of the LORD your God be kindled against you, and he destroy you from off the face of the earth.                                                       </a:t>
            </a:r>
            <a:r>
              <a:rPr lang="en-US" sz="1800" b="0" dirty="0" err="1">
                <a:solidFill>
                  <a:schemeClr val="bg1"/>
                </a:solidFill>
              </a:rPr>
              <a:t>Deut</a:t>
            </a:r>
            <a:r>
              <a:rPr lang="en-US" sz="1800" b="0" dirty="0">
                <a:solidFill>
                  <a:schemeClr val="bg1"/>
                </a:solidFill>
              </a:rPr>
              <a:t> 6:13-15</a:t>
            </a:r>
          </a:p>
          <a:p>
            <a:pPr marL="285750" indent="-285750">
              <a:buFont typeface="Arial" panose="020B0604020202020204" pitchFamily="34" charset="0"/>
              <a:buChar char="•"/>
            </a:pPr>
            <a:endParaRPr lang="en-US" sz="1800" i="1" dirty="0"/>
          </a:p>
          <a:p>
            <a:pPr marL="285750" indent="-285750">
              <a:buFont typeface="Arial" panose="020B0604020202020204" pitchFamily="34" charset="0"/>
              <a:buChar char="•"/>
            </a:pPr>
            <a:r>
              <a:rPr lang="en-US" sz="1800" i="1" dirty="0"/>
              <a:t>25 “Therefore thus says the Lord GOD: Now I will restore the fortunes of Jacob and have mercy on the whole house of Israel, </a:t>
            </a:r>
            <a:r>
              <a:rPr lang="en-US" sz="1800" i="1" u="sng" dirty="0"/>
              <a:t>and I will be jealous for my holy name</a:t>
            </a:r>
            <a:r>
              <a:rPr lang="en-US" sz="1800" i="1" dirty="0"/>
              <a:t>.                                     </a:t>
            </a:r>
            <a:r>
              <a:rPr lang="en-US" sz="1800" b="0" dirty="0">
                <a:solidFill>
                  <a:schemeClr val="bg1"/>
                </a:solidFill>
              </a:rPr>
              <a:t>Ezekiel 39:25</a:t>
            </a:r>
          </a:p>
          <a:p>
            <a:pPr marL="285750" indent="-285750">
              <a:buFont typeface="Arial" panose="020B0604020202020204" pitchFamily="34" charset="0"/>
              <a:buChar char="•"/>
            </a:pPr>
            <a:endParaRPr lang="en-US" sz="1800" i="1" dirty="0"/>
          </a:p>
          <a:p>
            <a:pPr marL="285750" indent="-285750">
              <a:buFont typeface="Arial" panose="020B0604020202020204" pitchFamily="34" charset="0"/>
              <a:buChar char="•"/>
            </a:pPr>
            <a:r>
              <a:rPr lang="en-US" sz="1800" i="1" dirty="0"/>
              <a:t>14 So the angel who talked with me said to me, ‘Cry out, Thus says the LORD of hosts: </a:t>
            </a:r>
            <a:r>
              <a:rPr lang="en-US" sz="1800" i="1" u="sng" dirty="0"/>
              <a:t>I am exceedingly jealous for Jerusalem and for Zion</a:t>
            </a:r>
            <a:r>
              <a:rPr lang="en-US" sz="1800" i="1" dirty="0"/>
              <a:t>.                                                                  </a:t>
            </a:r>
            <a:r>
              <a:rPr lang="en-US" sz="1800" b="0" dirty="0">
                <a:solidFill>
                  <a:schemeClr val="bg1"/>
                </a:solidFill>
              </a:rPr>
              <a:t>Zechariah 1:14</a:t>
            </a:r>
          </a:p>
          <a:p>
            <a:pPr marL="285750" indent="-285750">
              <a:buFont typeface="Arial" panose="020B0604020202020204" pitchFamily="34" charset="0"/>
              <a:buChar char="•"/>
            </a:pPr>
            <a:endParaRPr lang="en-US" sz="1800" dirty="0"/>
          </a:p>
          <a:p>
            <a:endParaRPr lang="en-US" sz="1800" dirty="0"/>
          </a:p>
        </p:txBody>
      </p:sp>
    </p:spTree>
    <p:extLst>
      <p:ext uri="{BB962C8B-B14F-4D97-AF65-F5344CB8AC3E}">
        <p14:creationId xmlns:p14="http://schemas.microsoft.com/office/powerpoint/2010/main" val="2636413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A3FAD-44AE-B912-43BE-CA415E34742D}"/>
              </a:ext>
            </a:extLst>
          </p:cNvPr>
          <p:cNvSpPr>
            <a:spLocks noGrp="1"/>
          </p:cNvSpPr>
          <p:nvPr>
            <p:ph type="title"/>
          </p:nvPr>
        </p:nvSpPr>
        <p:spPr>
          <a:xfrm>
            <a:off x="628650" y="113770"/>
            <a:ext cx="7886700" cy="398021"/>
          </a:xfrm>
        </p:spPr>
        <p:txBody>
          <a:bodyPr>
            <a:normAutofit fontScale="90000"/>
          </a:bodyPr>
          <a:lstStyle/>
          <a:p>
            <a:r>
              <a:rPr lang="en-US" sz="3600" b="1" i="1" u="sng" dirty="0">
                <a:solidFill>
                  <a:srgbClr val="FFC000"/>
                </a:solidFill>
                <a:latin typeface="+mj-lt"/>
                <a:ea typeface="+mj-ea"/>
                <a:cs typeface="+mj-cs"/>
              </a:rPr>
              <a:t>Consuming Fire a Jealous God </a:t>
            </a:r>
            <a:endParaRPr lang="en-US" dirty="0"/>
          </a:p>
        </p:txBody>
      </p:sp>
      <p:sp>
        <p:nvSpPr>
          <p:cNvPr id="3" name="Content Placeholder 2">
            <a:extLst>
              <a:ext uri="{FF2B5EF4-FFF2-40B4-BE49-F238E27FC236}">
                <a16:creationId xmlns:a16="http://schemas.microsoft.com/office/drawing/2014/main" id="{65ACCFB0-17C2-2E81-DFEC-4955FDCBF232}"/>
              </a:ext>
            </a:extLst>
          </p:cNvPr>
          <p:cNvSpPr>
            <a:spLocks noGrp="1"/>
          </p:cNvSpPr>
          <p:nvPr>
            <p:ph idx="1"/>
          </p:nvPr>
        </p:nvSpPr>
        <p:spPr>
          <a:xfrm>
            <a:off x="123371" y="655093"/>
            <a:ext cx="8846458" cy="5059907"/>
          </a:xfrm>
        </p:spPr>
        <p:txBody>
          <a:bodyPr/>
          <a:lstStyle/>
          <a:p>
            <a:pPr marL="342900" indent="-342900">
              <a:buFont typeface="+mj-lt"/>
              <a:buAutoNum type="arabicPeriod"/>
            </a:pPr>
            <a:r>
              <a:rPr lang="en-US" sz="3200" i="1" dirty="0"/>
              <a:t>God is a Consuming Fire He is Jealous</a:t>
            </a:r>
            <a:endParaRPr lang="en-US"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US" sz="18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3200" i="1" dirty="0"/>
              <a:t>What do these passages reveal about God?</a:t>
            </a:r>
          </a:p>
          <a:p>
            <a:pPr marL="857250" lvl="1" indent="-342900"/>
            <a:r>
              <a:rPr lang="en-US" sz="1800" b="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We Need to Keep the Focus of Our </a:t>
            </a:r>
            <a:r>
              <a:rPr lang="en-US" b="1" kern="100" dirty="0">
                <a:solidFill>
                  <a:srgbClr val="FFFFCC"/>
                </a:solidFill>
                <a:latin typeface="Calibri" panose="020F0502020204030204" pitchFamily="34" charset="0"/>
                <a:ea typeface="Calibri" panose="020F0502020204030204" pitchFamily="34" charset="0"/>
                <a:cs typeface="Times New Roman" panose="02020603050405020304" pitchFamily="18" charset="0"/>
              </a:rPr>
              <a:t>W</a:t>
            </a:r>
            <a:r>
              <a:rPr lang="en-US" sz="1800" b="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orship on God. </a:t>
            </a:r>
            <a:r>
              <a:rPr lang="en-US" sz="18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Deut</a:t>
            </a:r>
            <a:r>
              <a:rPr lang="en-US" sz="18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4:23-31; Exodus 20:1-5)</a:t>
            </a:r>
          </a:p>
          <a:p>
            <a:pPr marL="1200150" lvl="2" indent="-342900"/>
            <a:r>
              <a:rPr lang="en-US" i="1" kern="100" dirty="0">
                <a:latin typeface="Calibri" panose="020F0502020204030204" pitchFamily="34" charset="0"/>
                <a:ea typeface="Calibri" panose="020F0502020204030204" pitchFamily="34" charset="0"/>
                <a:cs typeface="Times New Roman" panose="02020603050405020304" pitchFamily="18" charset="0"/>
              </a:rPr>
              <a:t>Our Relationship to God (</a:t>
            </a:r>
            <a:r>
              <a:rPr lang="en-US" i="1" kern="100" dirty="0" err="1">
                <a:latin typeface="Calibri" panose="020F0502020204030204" pitchFamily="34" charset="0"/>
                <a:ea typeface="Calibri" panose="020F0502020204030204" pitchFamily="34" charset="0"/>
                <a:cs typeface="Times New Roman" panose="02020603050405020304" pitchFamily="18" charset="0"/>
              </a:rPr>
              <a:t>Deut</a:t>
            </a:r>
            <a:r>
              <a:rPr lang="en-US" i="1" kern="100" dirty="0">
                <a:latin typeface="Calibri" panose="020F0502020204030204" pitchFamily="34" charset="0"/>
                <a:ea typeface="Calibri" panose="020F0502020204030204" pitchFamily="34" charset="0"/>
                <a:cs typeface="Times New Roman" panose="02020603050405020304" pitchFamily="18" charset="0"/>
              </a:rPr>
              <a:t> 4:20)</a:t>
            </a:r>
          </a:p>
          <a:p>
            <a:pPr marL="1200150" lvl="2" indent="-342900"/>
            <a:r>
              <a:rPr lang="en-US" i="1" kern="100" dirty="0">
                <a:effectLst/>
                <a:latin typeface="Calibri" panose="020F0502020204030204" pitchFamily="34" charset="0"/>
                <a:ea typeface="Calibri" panose="020F0502020204030204" pitchFamily="34" charset="0"/>
                <a:cs typeface="Times New Roman" panose="02020603050405020304" pitchFamily="18" charset="0"/>
              </a:rPr>
              <a:t>The Example of Moses (</a:t>
            </a:r>
            <a:r>
              <a:rPr lang="en-US" i="1" kern="100" dirty="0" err="1">
                <a:effectLst/>
                <a:latin typeface="Calibri" panose="020F0502020204030204" pitchFamily="34" charset="0"/>
                <a:ea typeface="Calibri" panose="020F0502020204030204" pitchFamily="34" charset="0"/>
                <a:cs typeface="Times New Roman" panose="02020603050405020304" pitchFamily="18" charset="0"/>
              </a:rPr>
              <a:t>Deut</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 4:21-22</a:t>
            </a:r>
          </a:p>
          <a:p>
            <a:pPr marL="1200150" lvl="2" indent="-342900"/>
            <a:r>
              <a:rPr lang="en-US" i="1" kern="100" dirty="0">
                <a:latin typeface="Calibri" panose="020F0502020204030204" pitchFamily="34" charset="0"/>
                <a:ea typeface="Calibri" panose="020F0502020204030204" pitchFamily="34" charset="0"/>
                <a:cs typeface="Times New Roman" panose="02020603050405020304" pitchFamily="18" charset="0"/>
              </a:rPr>
              <a:t>Take Care Not to Put Anything Above God (</a:t>
            </a:r>
            <a:r>
              <a:rPr lang="en-US" i="1" kern="100" dirty="0" err="1">
                <a:latin typeface="Calibri" panose="020F0502020204030204" pitchFamily="34" charset="0"/>
                <a:ea typeface="Calibri" panose="020F0502020204030204" pitchFamily="34" charset="0"/>
                <a:cs typeface="Times New Roman" panose="02020603050405020304" pitchFamily="18" charset="0"/>
              </a:rPr>
              <a:t>Deut</a:t>
            </a:r>
            <a:r>
              <a:rPr lang="en-US" i="1" kern="100" dirty="0">
                <a:latin typeface="Calibri" panose="020F0502020204030204" pitchFamily="34" charset="0"/>
                <a:ea typeface="Calibri" panose="020F0502020204030204" pitchFamily="34" charset="0"/>
                <a:cs typeface="Times New Roman" panose="02020603050405020304" pitchFamily="18" charset="0"/>
              </a:rPr>
              <a:t> 4:23-24)</a:t>
            </a:r>
            <a:endParaRPr lang="en-US" i="1"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r>
              <a:rPr lang="en-US" b="1" kern="100" dirty="0">
                <a:solidFill>
                  <a:srgbClr val="FFFFCC"/>
                </a:solidFill>
                <a:latin typeface="Calibri" panose="020F0502020204030204" pitchFamily="34" charset="0"/>
                <a:ea typeface="Calibri" panose="020F0502020204030204" pitchFamily="34" charset="0"/>
                <a:cs typeface="Times New Roman" panose="02020603050405020304" pitchFamily="18" charset="0"/>
              </a:rPr>
              <a:t>The</a:t>
            </a:r>
            <a:r>
              <a:rPr lang="en-US" sz="1800" b="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Enemies of God are consumed by His fire. </a:t>
            </a:r>
            <a:r>
              <a:rPr lang="en-US" sz="1400" kern="100" dirty="0" err="1">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Deut</a:t>
            </a:r>
            <a:r>
              <a:rPr lang="en-US" sz="14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9:3; Ex 34:10</a:t>
            </a:r>
          </a:p>
          <a:p>
            <a:pPr marL="857250" lvl="1" indent="-342900"/>
            <a:r>
              <a:rPr lang="en-US" b="1" kern="100" dirty="0">
                <a:solidFill>
                  <a:srgbClr val="FFFFCC"/>
                </a:solidFill>
                <a:latin typeface="Calibri" panose="020F0502020204030204" pitchFamily="34" charset="0"/>
                <a:cs typeface="Times New Roman" panose="02020603050405020304" pitchFamily="18" charset="0"/>
              </a:rPr>
              <a:t>The Jealousy of God is a Reflection of God’s love. </a:t>
            </a:r>
            <a:r>
              <a:rPr lang="en-US" kern="100" dirty="0" err="1">
                <a:solidFill>
                  <a:srgbClr val="FFFFCC"/>
                </a:solidFill>
                <a:latin typeface="Calibri" panose="020F0502020204030204" pitchFamily="34" charset="0"/>
                <a:cs typeface="Times New Roman" panose="02020603050405020304" pitchFamily="18" charset="0"/>
              </a:rPr>
              <a:t>Psa</a:t>
            </a:r>
            <a:r>
              <a:rPr lang="en-US" kern="100" dirty="0">
                <a:solidFill>
                  <a:srgbClr val="FFFFCC"/>
                </a:solidFill>
                <a:latin typeface="Calibri" panose="020F0502020204030204" pitchFamily="34" charset="0"/>
                <a:cs typeface="Times New Roman" panose="02020603050405020304" pitchFamily="18" charset="0"/>
              </a:rPr>
              <a:t> 16</a:t>
            </a:r>
          </a:p>
          <a:p>
            <a:pPr marL="857250" lvl="1" indent="-342900"/>
            <a:r>
              <a:rPr lang="en-US" b="1" kern="100" dirty="0">
                <a:solidFill>
                  <a:srgbClr val="FFFFCC"/>
                </a:solidFill>
                <a:latin typeface="Calibri" panose="020F0502020204030204" pitchFamily="34" charset="0"/>
                <a:cs typeface="Times New Roman" panose="02020603050405020304" pitchFamily="18" charset="0"/>
              </a:rPr>
              <a:t>The Jealousy of God is a Protection For Us.</a:t>
            </a:r>
          </a:p>
          <a:p>
            <a:endParaRPr lang="en-US" b="1" kern="100" dirty="0">
              <a:latin typeface="Calibri" panose="020F0502020204030204" pitchFamily="34" charset="0"/>
              <a:ea typeface="Calibri" panose="020F0502020204030204" pitchFamily="34" charset="0"/>
              <a:cs typeface="Times New Roman" panose="02020603050405020304" pitchFamily="18" charset="0"/>
            </a:endParaRPr>
          </a:p>
          <a:p>
            <a:pPr marL="1200150" lvl="2" indent="-342900"/>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buFont typeface="+mj-lt"/>
              <a:buAutoNum type="arabicPeriod"/>
            </a:pPr>
            <a:endParaRPr lang="en-US" sz="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Rectangle: Rounded Corners 4">
            <a:extLst>
              <a:ext uri="{FF2B5EF4-FFF2-40B4-BE49-F238E27FC236}">
                <a16:creationId xmlns:a16="http://schemas.microsoft.com/office/drawing/2014/main" id="{D3FA44E6-95E8-CEDC-5C50-CC321EA0CDD6}"/>
              </a:ext>
            </a:extLst>
          </p:cNvPr>
          <p:cNvSpPr/>
          <p:nvPr/>
        </p:nvSpPr>
        <p:spPr>
          <a:xfrm>
            <a:off x="7188591" y="113770"/>
            <a:ext cx="1955409" cy="1285965"/>
          </a:xfrm>
          <a:prstGeom prst="roundRect">
            <a:avLst/>
          </a:pr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rPr>
              <a:t>My glory I will not give to another. </a:t>
            </a:r>
            <a:br>
              <a:rPr lang="en-US" i="1" dirty="0">
                <a:solidFill>
                  <a:schemeClr val="tx1"/>
                </a:solidFill>
              </a:rPr>
            </a:br>
            <a:r>
              <a:rPr lang="en-US" i="1" dirty="0">
                <a:solidFill>
                  <a:schemeClr val="tx1"/>
                </a:solidFill>
              </a:rPr>
              <a:t>Isaiah 48:11</a:t>
            </a:r>
          </a:p>
        </p:txBody>
      </p:sp>
      <p:pic>
        <p:nvPicPr>
          <p:cNvPr id="6" name="Picture 2">
            <a:extLst>
              <a:ext uri="{FF2B5EF4-FFF2-40B4-BE49-F238E27FC236}">
                <a16:creationId xmlns:a16="http://schemas.microsoft.com/office/drawing/2014/main" id="{95A2C608-8AA0-AAD8-58C9-1FEAC526A5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9525" y="2211010"/>
            <a:ext cx="3011104" cy="339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Rounded Corners 6">
            <a:extLst>
              <a:ext uri="{FF2B5EF4-FFF2-40B4-BE49-F238E27FC236}">
                <a16:creationId xmlns:a16="http://schemas.microsoft.com/office/drawing/2014/main" id="{134463D4-DD85-18BC-8813-556B875191D2}"/>
              </a:ext>
            </a:extLst>
          </p:cNvPr>
          <p:cNvSpPr/>
          <p:nvPr/>
        </p:nvSpPr>
        <p:spPr>
          <a:xfrm>
            <a:off x="5127674" y="4591795"/>
            <a:ext cx="3892955" cy="1123205"/>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spcBef>
                <a:spcPts val="750"/>
              </a:spcBef>
              <a:spcAft>
                <a:spcPts val="750"/>
              </a:spcAft>
            </a:pPr>
            <a:r>
              <a:rPr lang="en-US" sz="1800" i="1" dirty="0" err="1">
                <a:solidFill>
                  <a:schemeClr val="tx1"/>
                </a:solidFill>
                <a:effectLst/>
                <a:latin typeface="Roboto" panose="02000000000000000000" pitchFamily="2" charset="0"/>
                <a:ea typeface="Times New Roman" panose="02020603050405020304" pitchFamily="18" charset="0"/>
              </a:rPr>
              <a:t>Deut</a:t>
            </a:r>
            <a:r>
              <a:rPr lang="en-US" sz="1800" i="1" dirty="0">
                <a:solidFill>
                  <a:schemeClr val="tx1"/>
                </a:solidFill>
                <a:effectLst/>
                <a:latin typeface="Roboto" panose="02000000000000000000" pitchFamily="2" charset="0"/>
                <a:ea typeface="Times New Roman" panose="02020603050405020304" pitchFamily="18" charset="0"/>
              </a:rPr>
              <a:t> 6:5 – </a:t>
            </a:r>
            <a:r>
              <a:rPr lang="en-US" sz="1800" i="1" baseline="30000" dirty="0">
                <a:solidFill>
                  <a:schemeClr val="tx1"/>
                </a:solidFill>
                <a:effectLst/>
                <a:latin typeface="Roboto" panose="02000000000000000000" pitchFamily="2" charset="0"/>
                <a:ea typeface="Times New Roman" panose="02020603050405020304" pitchFamily="18" charset="0"/>
              </a:rPr>
              <a:t>5</a:t>
            </a:r>
            <a:r>
              <a:rPr lang="en-US" sz="1800" i="1" dirty="0">
                <a:solidFill>
                  <a:schemeClr val="tx1"/>
                </a:solidFill>
                <a:effectLst/>
                <a:latin typeface="Roboto" panose="02000000000000000000" pitchFamily="2" charset="0"/>
                <a:ea typeface="Times New Roman" panose="02020603050405020304" pitchFamily="18" charset="0"/>
              </a:rPr>
              <a:t> You shall love the LORD your God with all your </a:t>
            </a:r>
            <a:r>
              <a:rPr lang="en-US" sz="1800" i="1" u="sng" dirty="0">
                <a:solidFill>
                  <a:schemeClr val="tx1"/>
                </a:solidFill>
                <a:effectLst/>
                <a:latin typeface="Roboto" panose="02000000000000000000" pitchFamily="2" charset="0"/>
                <a:ea typeface="Times New Roman" panose="02020603050405020304" pitchFamily="18" charset="0"/>
              </a:rPr>
              <a:t>heart </a:t>
            </a:r>
            <a:r>
              <a:rPr lang="en-US" sz="1800" i="1" dirty="0">
                <a:solidFill>
                  <a:schemeClr val="tx1"/>
                </a:solidFill>
                <a:effectLst/>
                <a:latin typeface="Roboto" panose="02000000000000000000" pitchFamily="2" charset="0"/>
                <a:ea typeface="Times New Roman" panose="02020603050405020304" pitchFamily="18" charset="0"/>
              </a:rPr>
              <a:t>and with all your </a:t>
            </a:r>
            <a:r>
              <a:rPr lang="en-US" sz="1800" i="1" u="sng" dirty="0">
                <a:solidFill>
                  <a:schemeClr val="tx1"/>
                </a:solidFill>
                <a:effectLst/>
                <a:latin typeface="Roboto" panose="02000000000000000000" pitchFamily="2" charset="0"/>
                <a:ea typeface="Times New Roman" panose="02020603050405020304" pitchFamily="18" charset="0"/>
              </a:rPr>
              <a:t>soul </a:t>
            </a:r>
            <a:r>
              <a:rPr lang="en-US" sz="1800" i="1" dirty="0">
                <a:solidFill>
                  <a:schemeClr val="tx1"/>
                </a:solidFill>
                <a:effectLst/>
                <a:latin typeface="Roboto" panose="02000000000000000000" pitchFamily="2" charset="0"/>
                <a:ea typeface="Times New Roman" panose="02020603050405020304" pitchFamily="18" charset="0"/>
              </a:rPr>
              <a:t>and with all your </a:t>
            </a:r>
            <a:r>
              <a:rPr lang="en-US" sz="1800" i="1" u="sng" dirty="0">
                <a:solidFill>
                  <a:schemeClr val="tx1"/>
                </a:solidFill>
                <a:effectLst/>
                <a:latin typeface="Roboto" panose="02000000000000000000" pitchFamily="2" charset="0"/>
                <a:ea typeface="Times New Roman" panose="02020603050405020304" pitchFamily="18" charset="0"/>
              </a:rPr>
              <a:t>might</a:t>
            </a:r>
            <a:r>
              <a:rPr lang="en-US" sz="1800" i="1" dirty="0">
                <a:solidFill>
                  <a:schemeClr val="tx1"/>
                </a:solidFill>
                <a:effectLst/>
                <a:latin typeface="Roboto" panose="02000000000000000000" pitchFamily="2" charset="0"/>
                <a:ea typeface="Times New Roman" panose="02020603050405020304" pitchFamily="18" charset="0"/>
              </a:rPr>
              <a:t>.</a:t>
            </a:r>
            <a:endParaRPr lang="en-US" sz="1800" dirty="0">
              <a:solidFill>
                <a:schemeClr val="tx1"/>
              </a:solidFill>
              <a:effectLst/>
              <a:latin typeface="Times New Roman" panose="02020603050405020304" pitchFamily="18" charset="0"/>
              <a:ea typeface="Times New Roman" panose="02020603050405020304" pitchFamily="18" charset="0"/>
            </a:endParaRPr>
          </a:p>
        </p:txBody>
      </p:sp>
      <p:sp>
        <p:nvSpPr>
          <p:cNvPr id="8" name="Rectangle: Rounded Corners 7">
            <a:extLst>
              <a:ext uri="{FF2B5EF4-FFF2-40B4-BE49-F238E27FC236}">
                <a16:creationId xmlns:a16="http://schemas.microsoft.com/office/drawing/2014/main" id="{13CDA6B4-0D8A-EE0E-87BB-342A87163C1B}"/>
              </a:ext>
            </a:extLst>
          </p:cNvPr>
          <p:cNvSpPr/>
          <p:nvPr/>
        </p:nvSpPr>
        <p:spPr>
          <a:xfrm>
            <a:off x="174171" y="3200400"/>
            <a:ext cx="6309360" cy="1391395"/>
          </a:xfrm>
          <a:prstGeom prst="round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aseline="30000" dirty="0">
                <a:solidFill>
                  <a:schemeClr val="tx1"/>
                </a:solidFill>
              </a:rPr>
              <a:t>3</a:t>
            </a:r>
            <a:r>
              <a:rPr lang="en-US" dirty="0">
                <a:solidFill>
                  <a:schemeClr val="tx1"/>
                </a:solidFill>
              </a:rPr>
              <a:t> Know therefore today that he who goes over before you as a consuming fire is the LORD your God. He will destroy them and subdue them before you. So you shall drive them out and make them perish quickly, as the LORD has promised you. Deuteronomy 9:3</a:t>
            </a:r>
          </a:p>
        </p:txBody>
      </p:sp>
      <p:sp>
        <p:nvSpPr>
          <p:cNvPr id="9" name="Rectangle: Rounded Corners 8">
            <a:extLst>
              <a:ext uri="{FF2B5EF4-FFF2-40B4-BE49-F238E27FC236}">
                <a16:creationId xmlns:a16="http://schemas.microsoft.com/office/drawing/2014/main" id="{676E7A3C-2F7C-1F02-AA03-F5CE00689D0D}"/>
              </a:ext>
            </a:extLst>
          </p:cNvPr>
          <p:cNvSpPr/>
          <p:nvPr/>
        </p:nvSpPr>
        <p:spPr>
          <a:xfrm>
            <a:off x="123371" y="4591795"/>
            <a:ext cx="4953503" cy="106341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aseline="30000" dirty="0"/>
              <a:t>4</a:t>
            </a:r>
            <a:r>
              <a:rPr lang="en-US" dirty="0"/>
              <a:t> You adulterous people! Do you not know that friendship with the world is enmity with God? Therefore whoever wishes to be a friend of the world makes himself an enemy of God. James 4:4</a:t>
            </a:r>
          </a:p>
        </p:txBody>
      </p:sp>
      <p:sp>
        <p:nvSpPr>
          <p:cNvPr id="10" name="Rectangle: Rounded Corners 9">
            <a:extLst>
              <a:ext uri="{FF2B5EF4-FFF2-40B4-BE49-F238E27FC236}">
                <a16:creationId xmlns:a16="http://schemas.microsoft.com/office/drawing/2014/main" id="{A784A98E-0F83-6F99-0ABB-4DDBB4EA7180}"/>
              </a:ext>
            </a:extLst>
          </p:cNvPr>
          <p:cNvSpPr/>
          <p:nvPr/>
        </p:nvSpPr>
        <p:spPr>
          <a:xfrm>
            <a:off x="123371" y="4591795"/>
            <a:ext cx="8948058" cy="1063417"/>
          </a:xfrm>
          <a:prstGeom prst="roundRect">
            <a:avLst/>
          </a:prstGeom>
          <a:solidFill>
            <a:srgbClr val="FF9966"/>
          </a:solidFill>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r>
              <a:rPr lang="en-US" sz="1800" baseline="30000" dirty="0">
                <a:solidFill>
                  <a:schemeClr val="tx1"/>
                </a:solidFill>
              </a:rPr>
              <a:t>1</a:t>
            </a:r>
            <a:r>
              <a:rPr lang="en-US" sz="1800" dirty="0">
                <a:solidFill>
                  <a:schemeClr val="tx1"/>
                </a:solidFill>
              </a:rPr>
              <a:t> Preserve me, O God, for in you I take refuge. </a:t>
            </a:r>
            <a:r>
              <a:rPr lang="en-US" sz="1800" baseline="30000" dirty="0">
                <a:solidFill>
                  <a:schemeClr val="tx1"/>
                </a:solidFill>
              </a:rPr>
              <a:t>2</a:t>
            </a:r>
            <a:r>
              <a:rPr lang="en-US" sz="1800" dirty="0">
                <a:solidFill>
                  <a:schemeClr val="tx1"/>
                </a:solidFill>
              </a:rPr>
              <a:t> I say to the LORD, “You are my Lord; I have no good apart from you.” </a:t>
            </a:r>
            <a:r>
              <a:rPr lang="en-US" sz="1800" baseline="30000" dirty="0">
                <a:solidFill>
                  <a:schemeClr val="tx1"/>
                </a:solidFill>
              </a:rPr>
              <a:t>3</a:t>
            </a:r>
            <a:r>
              <a:rPr lang="en-US" sz="1800" dirty="0">
                <a:solidFill>
                  <a:schemeClr val="tx1"/>
                </a:solidFill>
              </a:rPr>
              <a:t>  … </a:t>
            </a:r>
            <a:r>
              <a:rPr lang="en-US" sz="1800" baseline="30000" dirty="0">
                <a:solidFill>
                  <a:schemeClr val="tx1"/>
                </a:solidFill>
              </a:rPr>
              <a:t>11</a:t>
            </a:r>
            <a:r>
              <a:rPr lang="en-US" sz="1800" dirty="0">
                <a:solidFill>
                  <a:schemeClr val="tx1"/>
                </a:solidFill>
              </a:rPr>
              <a:t> You make known to me the path of life; in your presence there is fullness of joy; at your right hand are pleasures forevermore. Psalms 16</a:t>
            </a:r>
          </a:p>
        </p:txBody>
      </p:sp>
    </p:spTree>
    <p:extLst>
      <p:ext uri="{BB962C8B-B14F-4D97-AF65-F5344CB8AC3E}">
        <p14:creationId xmlns:p14="http://schemas.microsoft.com/office/powerpoint/2010/main" val="203172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xit" presetSubtype="4" fill="hold" grpId="1" nodeType="withEffect">
                                  <p:stCondLst>
                                    <p:cond delay="0"/>
                                  </p:stCondLst>
                                  <p:childTnLst>
                                    <p:anim calcmode="lin" valueType="num">
                                      <p:cBhvr additive="base">
                                        <p:cTn id="21" dur="500"/>
                                        <p:tgtEl>
                                          <p:spTgt spid="5"/>
                                        </p:tgtEl>
                                        <p:attrNameLst>
                                          <p:attrName>ppt_x</p:attrName>
                                        </p:attrNameLst>
                                      </p:cBhvr>
                                      <p:tavLst>
                                        <p:tav tm="0">
                                          <p:val>
                                            <p:strVal val="ppt_x"/>
                                          </p:val>
                                        </p:tav>
                                        <p:tav tm="100000">
                                          <p:val>
                                            <p:strVal val="ppt_x"/>
                                          </p:val>
                                        </p:tav>
                                      </p:tavLst>
                                    </p:anim>
                                    <p:anim calcmode="lin" valueType="num">
                                      <p:cBhvr additive="base">
                                        <p:cTn id="22" dur="500"/>
                                        <p:tgtEl>
                                          <p:spTgt spid="5"/>
                                        </p:tgtEl>
                                        <p:attrNameLst>
                                          <p:attrName>ppt_y</p:attrName>
                                        </p:attrNameLst>
                                      </p:cBhvr>
                                      <p:tavLst>
                                        <p:tav tm="0">
                                          <p:val>
                                            <p:strVal val="ppt_y"/>
                                          </p:val>
                                        </p:tav>
                                        <p:tav tm="100000">
                                          <p:val>
                                            <p:strVal val="1+ppt_h/2"/>
                                          </p:val>
                                        </p:tav>
                                      </p:tavLst>
                                    </p:anim>
                                    <p:set>
                                      <p:cBhvr>
                                        <p:cTn id="23" dur="1" fill="hold">
                                          <p:stCondLst>
                                            <p:cond delay="4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arn(inVertical)">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arn(inVertical)">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additive="base">
                                        <p:cTn id="6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7" end="7"/>
                                            </p:txEl>
                                          </p:spTgt>
                                        </p:tgtEl>
                                        <p:attrNameLst>
                                          <p:attrName>ppt_y</p:attrName>
                                        </p:attrNameLst>
                                      </p:cBhvr>
                                      <p:tavLst>
                                        <p:tav tm="0">
                                          <p:val>
                                            <p:strVal val="1+#ppt_h/2"/>
                                          </p:val>
                                        </p:tav>
                                        <p:tav tm="100000">
                                          <p:val>
                                            <p:strVal val="#ppt_y"/>
                                          </p:val>
                                        </p:tav>
                                      </p:tavLst>
                                    </p:anim>
                                  </p:childTnLst>
                                </p:cTn>
                              </p:par>
                              <p:par>
                                <p:cTn id="64" presetID="2" presetClass="exit" presetSubtype="4" fill="hold" nodeType="withEffect">
                                  <p:stCondLst>
                                    <p:cond delay="0"/>
                                  </p:stCondLst>
                                  <p:childTnLst>
                                    <p:anim calcmode="lin" valueType="num">
                                      <p:cBhvr additive="base">
                                        <p:cTn id="65" dur="500"/>
                                        <p:tgtEl>
                                          <p:spTgt spid="6"/>
                                        </p:tgtEl>
                                        <p:attrNameLst>
                                          <p:attrName>ppt_x</p:attrName>
                                        </p:attrNameLst>
                                      </p:cBhvr>
                                      <p:tavLst>
                                        <p:tav tm="0">
                                          <p:val>
                                            <p:strVal val="ppt_x"/>
                                          </p:val>
                                        </p:tav>
                                        <p:tav tm="100000">
                                          <p:val>
                                            <p:strVal val="ppt_x"/>
                                          </p:val>
                                        </p:tav>
                                      </p:tavLst>
                                    </p:anim>
                                    <p:anim calcmode="lin" valueType="num">
                                      <p:cBhvr additive="base">
                                        <p:cTn id="66" dur="500"/>
                                        <p:tgtEl>
                                          <p:spTgt spid="6"/>
                                        </p:tgtEl>
                                        <p:attrNameLst>
                                          <p:attrName>ppt_y</p:attrName>
                                        </p:attrNameLst>
                                      </p:cBhvr>
                                      <p:tavLst>
                                        <p:tav tm="0">
                                          <p:val>
                                            <p:strVal val="ppt_y"/>
                                          </p:val>
                                        </p:tav>
                                        <p:tav tm="100000">
                                          <p:val>
                                            <p:strVal val="1+ppt_h/2"/>
                                          </p:val>
                                        </p:tav>
                                      </p:tavLst>
                                    </p:anim>
                                    <p:set>
                                      <p:cBhvr>
                                        <p:cTn id="67" dur="1" fill="hold">
                                          <p:stCondLst>
                                            <p:cond delay="499"/>
                                          </p:stCondLst>
                                        </p:cTn>
                                        <p:tgtEl>
                                          <p:spTgt spid="6"/>
                                        </p:tgtEl>
                                        <p:attrNameLst>
                                          <p:attrName>style.visibility</p:attrName>
                                        </p:attrNameLst>
                                      </p:cBhvr>
                                      <p:to>
                                        <p:strVal val="hidden"/>
                                      </p:to>
                                    </p:set>
                                  </p:childTnLst>
                                </p:cTn>
                              </p:par>
                              <p:par>
                                <p:cTn id="68" presetID="2" presetClass="exit" presetSubtype="4" fill="hold" grpId="1" nodeType="withEffect">
                                  <p:stCondLst>
                                    <p:cond delay="0"/>
                                  </p:stCondLst>
                                  <p:childTnLst>
                                    <p:anim calcmode="lin" valueType="num">
                                      <p:cBhvr additive="base">
                                        <p:cTn id="69" dur="500"/>
                                        <p:tgtEl>
                                          <p:spTgt spid="7"/>
                                        </p:tgtEl>
                                        <p:attrNameLst>
                                          <p:attrName>ppt_x</p:attrName>
                                        </p:attrNameLst>
                                      </p:cBhvr>
                                      <p:tavLst>
                                        <p:tav tm="0">
                                          <p:val>
                                            <p:strVal val="ppt_x"/>
                                          </p:val>
                                        </p:tav>
                                        <p:tav tm="100000">
                                          <p:val>
                                            <p:strVal val="ppt_x"/>
                                          </p:val>
                                        </p:tav>
                                      </p:tavLst>
                                    </p:anim>
                                    <p:anim calcmode="lin" valueType="num">
                                      <p:cBhvr additive="base">
                                        <p:cTn id="70" dur="500"/>
                                        <p:tgtEl>
                                          <p:spTgt spid="7"/>
                                        </p:tgtEl>
                                        <p:attrNameLst>
                                          <p:attrName>ppt_y</p:attrName>
                                        </p:attrNameLst>
                                      </p:cBhvr>
                                      <p:tavLst>
                                        <p:tav tm="0">
                                          <p:val>
                                            <p:strVal val="ppt_y"/>
                                          </p:val>
                                        </p:tav>
                                        <p:tav tm="100000">
                                          <p:val>
                                            <p:strVal val="1+ppt_h/2"/>
                                          </p:val>
                                        </p:tav>
                                      </p:tavLst>
                                    </p:anim>
                                    <p:set>
                                      <p:cBhvr>
                                        <p:cTn id="71" dur="1" fill="hold">
                                          <p:stCondLst>
                                            <p:cond delay="499"/>
                                          </p:stCondLst>
                                        </p:cTn>
                                        <p:tgtEl>
                                          <p:spTgt spid="7"/>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barn(inVertical)">
                                      <p:cBhvr>
                                        <p:cTn id="76" dur="500"/>
                                        <p:tgtEl>
                                          <p:spTgt spid="8"/>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9"/>
                                        </p:tgtEl>
                                        <p:attrNameLst>
                                          <p:attrName>style.visibility</p:attrName>
                                        </p:attrNameLst>
                                      </p:cBhvr>
                                      <p:to>
                                        <p:strVal val="visible"/>
                                      </p:to>
                                    </p:set>
                                    <p:animEffect transition="in" filter="barn(inVertical)">
                                      <p:cBhvr>
                                        <p:cTn id="81" dur="500"/>
                                        <p:tgtEl>
                                          <p:spTgt spid="9"/>
                                        </p:tgtEl>
                                      </p:cBhvr>
                                    </p:animEffect>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3">
                                            <p:txEl>
                                              <p:pRg st="8" end="8"/>
                                            </p:txEl>
                                          </p:spTgt>
                                        </p:tgtEl>
                                        <p:attrNameLst>
                                          <p:attrName>style.visibility</p:attrName>
                                        </p:attrNameLst>
                                      </p:cBhvr>
                                      <p:to>
                                        <p:strVal val="visible"/>
                                      </p:to>
                                    </p:set>
                                    <p:anim calcmode="lin" valueType="num">
                                      <p:cBhvr additive="base">
                                        <p:cTn id="8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3">
                                            <p:txEl>
                                              <p:pRg st="8" end="8"/>
                                            </p:txEl>
                                          </p:spTgt>
                                        </p:tgtEl>
                                        <p:attrNameLst>
                                          <p:attrName>ppt_y</p:attrName>
                                        </p:attrNameLst>
                                      </p:cBhvr>
                                      <p:tavLst>
                                        <p:tav tm="0">
                                          <p:val>
                                            <p:strVal val="1+#ppt_h/2"/>
                                          </p:val>
                                        </p:tav>
                                        <p:tav tm="100000">
                                          <p:val>
                                            <p:strVal val="#ppt_y"/>
                                          </p:val>
                                        </p:tav>
                                      </p:tavLst>
                                    </p:anim>
                                  </p:childTnLst>
                                </p:cTn>
                              </p:par>
                              <p:par>
                                <p:cTn id="88" presetID="2" presetClass="exit" presetSubtype="4" fill="hold" grpId="1" nodeType="withEffect">
                                  <p:stCondLst>
                                    <p:cond delay="0"/>
                                  </p:stCondLst>
                                  <p:childTnLst>
                                    <p:anim calcmode="lin" valueType="num">
                                      <p:cBhvr additive="base">
                                        <p:cTn id="89" dur="500"/>
                                        <p:tgtEl>
                                          <p:spTgt spid="8"/>
                                        </p:tgtEl>
                                        <p:attrNameLst>
                                          <p:attrName>ppt_x</p:attrName>
                                        </p:attrNameLst>
                                      </p:cBhvr>
                                      <p:tavLst>
                                        <p:tav tm="0">
                                          <p:val>
                                            <p:strVal val="ppt_x"/>
                                          </p:val>
                                        </p:tav>
                                        <p:tav tm="100000">
                                          <p:val>
                                            <p:strVal val="ppt_x"/>
                                          </p:val>
                                        </p:tav>
                                      </p:tavLst>
                                    </p:anim>
                                    <p:anim calcmode="lin" valueType="num">
                                      <p:cBhvr additive="base">
                                        <p:cTn id="90" dur="500"/>
                                        <p:tgtEl>
                                          <p:spTgt spid="8"/>
                                        </p:tgtEl>
                                        <p:attrNameLst>
                                          <p:attrName>ppt_y</p:attrName>
                                        </p:attrNameLst>
                                      </p:cBhvr>
                                      <p:tavLst>
                                        <p:tav tm="0">
                                          <p:val>
                                            <p:strVal val="ppt_y"/>
                                          </p:val>
                                        </p:tav>
                                        <p:tav tm="100000">
                                          <p:val>
                                            <p:strVal val="1+ppt_h/2"/>
                                          </p:val>
                                        </p:tav>
                                      </p:tavLst>
                                    </p:anim>
                                    <p:set>
                                      <p:cBhvr>
                                        <p:cTn id="91" dur="1" fill="hold">
                                          <p:stCondLst>
                                            <p:cond delay="499"/>
                                          </p:stCondLst>
                                        </p:cTn>
                                        <p:tgtEl>
                                          <p:spTgt spid="8"/>
                                        </p:tgtEl>
                                        <p:attrNameLst>
                                          <p:attrName>style.visibility</p:attrName>
                                        </p:attrNameLst>
                                      </p:cBhvr>
                                      <p:to>
                                        <p:strVal val="hidden"/>
                                      </p:to>
                                    </p:set>
                                  </p:childTnLst>
                                </p:cTn>
                              </p:par>
                              <p:par>
                                <p:cTn id="92" presetID="2" presetClass="exit" presetSubtype="4" fill="hold" grpId="1" nodeType="withEffect">
                                  <p:stCondLst>
                                    <p:cond delay="0"/>
                                  </p:stCondLst>
                                  <p:childTnLst>
                                    <p:anim calcmode="lin" valueType="num">
                                      <p:cBhvr additive="base">
                                        <p:cTn id="93" dur="500"/>
                                        <p:tgtEl>
                                          <p:spTgt spid="9"/>
                                        </p:tgtEl>
                                        <p:attrNameLst>
                                          <p:attrName>ppt_x</p:attrName>
                                        </p:attrNameLst>
                                      </p:cBhvr>
                                      <p:tavLst>
                                        <p:tav tm="0">
                                          <p:val>
                                            <p:strVal val="ppt_x"/>
                                          </p:val>
                                        </p:tav>
                                        <p:tav tm="100000">
                                          <p:val>
                                            <p:strVal val="ppt_x"/>
                                          </p:val>
                                        </p:tav>
                                      </p:tavLst>
                                    </p:anim>
                                    <p:anim calcmode="lin" valueType="num">
                                      <p:cBhvr additive="base">
                                        <p:cTn id="94" dur="500"/>
                                        <p:tgtEl>
                                          <p:spTgt spid="9"/>
                                        </p:tgtEl>
                                        <p:attrNameLst>
                                          <p:attrName>ppt_y</p:attrName>
                                        </p:attrNameLst>
                                      </p:cBhvr>
                                      <p:tavLst>
                                        <p:tav tm="0">
                                          <p:val>
                                            <p:strVal val="ppt_y"/>
                                          </p:val>
                                        </p:tav>
                                        <p:tav tm="100000">
                                          <p:val>
                                            <p:strVal val="1+ppt_h/2"/>
                                          </p:val>
                                        </p:tav>
                                      </p:tavLst>
                                    </p:anim>
                                    <p:set>
                                      <p:cBhvr>
                                        <p:cTn id="95" dur="1" fill="hold">
                                          <p:stCondLst>
                                            <p:cond delay="499"/>
                                          </p:stCondLst>
                                        </p:cTn>
                                        <p:tgtEl>
                                          <p:spTgt spid="9"/>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barn(inVertical)">
                                      <p:cBhvr>
                                        <p:cTn id="100" dur="500"/>
                                        <p:tgtEl>
                                          <p:spTgt spid="10"/>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3">
                                            <p:txEl>
                                              <p:pRg st="9" end="9"/>
                                            </p:txEl>
                                          </p:spTgt>
                                        </p:tgtEl>
                                        <p:attrNameLst>
                                          <p:attrName>style.visibility</p:attrName>
                                        </p:attrNameLst>
                                      </p:cBhvr>
                                      <p:to>
                                        <p:strVal val="visible"/>
                                      </p:to>
                                    </p:set>
                                    <p:anim calcmode="lin" valueType="num">
                                      <p:cBhvr additive="base">
                                        <p:cTn id="10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107" presetID="2" presetClass="exit" presetSubtype="4" fill="hold" grpId="1" nodeType="withEffect">
                                  <p:stCondLst>
                                    <p:cond delay="0"/>
                                  </p:stCondLst>
                                  <p:childTnLst>
                                    <p:anim calcmode="lin" valueType="num">
                                      <p:cBhvr additive="base">
                                        <p:cTn id="108" dur="500"/>
                                        <p:tgtEl>
                                          <p:spTgt spid="10"/>
                                        </p:tgtEl>
                                        <p:attrNameLst>
                                          <p:attrName>ppt_x</p:attrName>
                                        </p:attrNameLst>
                                      </p:cBhvr>
                                      <p:tavLst>
                                        <p:tav tm="0">
                                          <p:val>
                                            <p:strVal val="ppt_x"/>
                                          </p:val>
                                        </p:tav>
                                        <p:tav tm="100000">
                                          <p:val>
                                            <p:strVal val="ppt_x"/>
                                          </p:val>
                                        </p:tav>
                                      </p:tavLst>
                                    </p:anim>
                                    <p:anim calcmode="lin" valueType="num">
                                      <p:cBhvr additive="base">
                                        <p:cTn id="109" dur="500"/>
                                        <p:tgtEl>
                                          <p:spTgt spid="10"/>
                                        </p:tgtEl>
                                        <p:attrNameLst>
                                          <p:attrName>ppt_y</p:attrName>
                                        </p:attrNameLst>
                                      </p:cBhvr>
                                      <p:tavLst>
                                        <p:tav tm="0">
                                          <p:val>
                                            <p:strVal val="ppt_y"/>
                                          </p:val>
                                        </p:tav>
                                        <p:tav tm="100000">
                                          <p:val>
                                            <p:strVal val="1+ppt_h/2"/>
                                          </p:val>
                                        </p:tav>
                                      </p:tavLst>
                                    </p:anim>
                                    <p:set>
                                      <p:cBhvr>
                                        <p:cTn id="11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C404F-0968-4514-8BAF-0893AB1D3F30}"/>
              </a:ext>
            </a:extLst>
          </p:cNvPr>
          <p:cNvSpPr>
            <a:spLocks noGrp="1"/>
          </p:cNvSpPr>
          <p:nvPr>
            <p:ph type="title"/>
          </p:nvPr>
        </p:nvSpPr>
        <p:spPr>
          <a:xfrm>
            <a:off x="6618156" y="113771"/>
            <a:ext cx="1897193" cy="470846"/>
          </a:xfrm>
        </p:spPr>
        <p:txBody>
          <a:bodyPr>
            <a:normAutofit fontScale="90000"/>
          </a:bodyPr>
          <a:lstStyle/>
          <a:p>
            <a:pPr algn="r"/>
            <a:r>
              <a:rPr lang="en-US" sz="3600" dirty="0"/>
              <a:t>Psalms 16</a:t>
            </a:r>
            <a:endParaRPr lang="en-US" dirty="0"/>
          </a:p>
        </p:txBody>
      </p:sp>
      <p:sp>
        <p:nvSpPr>
          <p:cNvPr id="3" name="Content Placeholder 2">
            <a:extLst>
              <a:ext uri="{FF2B5EF4-FFF2-40B4-BE49-F238E27FC236}">
                <a16:creationId xmlns:a16="http://schemas.microsoft.com/office/drawing/2014/main" id="{7EE4B7B2-19EF-76B2-8EA9-0BA03F940B97}"/>
              </a:ext>
            </a:extLst>
          </p:cNvPr>
          <p:cNvSpPr>
            <a:spLocks noGrp="1"/>
          </p:cNvSpPr>
          <p:nvPr>
            <p:ph idx="1"/>
          </p:nvPr>
        </p:nvSpPr>
        <p:spPr>
          <a:xfrm>
            <a:off x="52466" y="187377"/>
            <a:ext cx="9091533" cy="5527623"/>
          </a:xfrm>
        </p:spPr>
        <p:txBody>
          <a:bodyPr>
            <a:normAutofit fontScale="40000" lnSpcReduction="20000"/>
          </a:bodyPr>
          <a:lstStyle/>
          <a:p>
            <a:r>
              <a:rPr lang="en-US" dirty="0"/>
              <a:t>​</a:t>
            </a:r>
            <a:r>
              <a:rPr lang="en-US" sz="5000" baseline="30000" dirty="0"/>
              <a:t>1</a:t>
            </a:r>
            <a:r>
              <a:rPr lang="en-US" sz="5000" dirty="0"/>
              <a:t> </a:t>
            </a:r>
            <a:r>
              <a:rPr lang="en-US" sz="5000" dirty="0">
                <a:solidFill>
                  <a:schemeClr val="bg1">
                    <a:lumMod val="95000"/>
                  </a:schemeClr>
                </a:solidFill>
              </a:rPr>
              <a:t>Preserve me, O God, for in you I take refuge.</a:t>
            </a:r>
          </a:p>
          <a:p>
            <a:br>
              <a:rPr lang="en-US" sz="5000" dirty="0">
                <a:solidFill>
                  <a:schemeClr val="bg1">
                    <a:lumMod val="95000"/>
                  </a:schemeClr>
                </a:solidFill>
              </a:rPr>
            </a:br>
            <a:r>
              <a:rPr lang="en-US" sz="5000" baseline="30000" dirty="0">
                <a:solidFill>
                  <a:schemeClr val="bg1">
                    <a:lumMod val="95000"/>
                  </a:schemeClr>
                </a:solidFill>
              </a:rPr>
              <a:t>2</a:t>
            </a:r>
            <a:r>
              <a:rPr lang="en-US" sz="5000" dirty="0">
                <a:solidFill>
                  <a:schemeClr val="bg1">
                    <a:lumMod val="95000"/>
                  </a:schemeClr>
                </a:solidFill>
              </a:rPr>
              <a:t> I say to the LORD, “You are my Lord; I have no good apart from you.”</a:t>
            </a:r>
          </a:p>
          <a:p>
            <a:br>
              <a:rPr lang="en-US" sz="5000" dirty="0">
                <a:solidFill>
                  <a:schemeClr val="bg1">
                    <a:lumMod val="95000"/>
                  </a:schemeClr>
                </a:solidFill>
              </a:rPr>
            </a:br>
            <a:r>
              <a:rPr lang="en-US" sz="5000" baseline="30000" dirty="0">
                <a:solidFill>
                  <a:schemeClr val="bg1">
                    <a:lumMod val="95000"/>
                  </a:schemeClr>
                </a:solidFill>
              </a:rPr>
              <a:t>3</a:t>
            </a:r>
            <a:r>
              <a:rPr lang="en-US" sz="5000" dirty="0">
                <a:solidFill>
                  <a:schemeClr val="bg1">
                    <a:lumMod val="95000"/>
                  </a:schemeClr>
                </a:solidFill>
              </a:rPr>
              <a:t> As for the saints in the land, they are the excellent ones, in whom is all my delight.</a:t>
            </a:r>
          </a:p>
          <a:p>
            <a:br>
              <a:rPr lang="en-US" sz="5000" dirty="0">
                <a:solidFill>
                  <a:schemeClr val="bg1">
                    <a:lumMod val="95000"/>
                  </a:schemeClr>
                </a:solidFill>
              </a:rPr>
            </a:br>
            <a:r>
              <a:rPr lang="en-US" sz="5000" baseline="30000" dirty="0">
                <a:solidFill>
                  <a:schemeClr val="bg1">
                    <a:lumMod val="95000"/>
                  </a:schemeClr>
                </a:solidFill>
              </a:rPr>
              <a:t>4</a:t>
            </a:r>
            <a:r>
              <a:rPr lang="en-US" sz="5000" dirty="0">
                <a:solidFill>
                  <a:schemeClr val="bg1">
                    <a:lumMod val="95000"/>
                  </a:schemeClr>
                </a:solidFill>
              </a:rPr>
              <a:t> The sorrows of those who run after another god shall multiply; their drink offerings of blood I will not pour out or take their names on my lips.</a:t>
            </a:r>
          </a:p>
          <a:p>
            <a:br>
              <a:rPr lang="en-US" sz="5000" dirty="0">
                <a:solidFill>
                  <a:schemeClr val="bg1">
                    <a:lumMod val="95000"/>
                  </a:schemeClr>
                </a:solidFill>
              </a:rPr>
            </a:br>
            <a:r>
              <a:rPr lang="en-US" sz="5000" baseline="30000" dirty="0">
                <a:solidFill>
                  <a:schemeClr val="bg1">
                    <a:lumMod val="95000"/>
                  </a:schemeClr>
                </a:solidFill>
              </a:rPr>
              <a:t>5</a:t>
            </a:r>
            <a:r>
              <a:rPr lang="en-US" sz="5000" dirty="0">
                <a:solidFill>
                  <a:schemeClr val="bg1">
                    <a:lumMod val="95000"/>
                  </a:schemeClr>
                </a:solidFill>
              </a:rPr>
              <a:t> The LORD is my chosen portion and my cup; you hold my lot.</a:t>
            </a:r>
          </a:p>
          <a:p>
            <a:br>
              <a:rPr lang="en-US" sz="5000" dirty="0">
                <a:solidFill>
                  <a:schemeClr val="bg1">
                    <a:lumMod val="95000"/>
                  </a:schemeClr>
                </a:solidFill>
              </a:rPr>
            </a:br>
            <a:r>
              <a:rPr lang="en-US" sz="5000" baseline="30000" dirty="0">
                <a:solidFill>
                  <a:schemeClr val="bg1">
                    <a:lumMod val="95000"/>
                  </a:schemeClr>
                </a:solidFill>
              </a:rPr>
              <a:t>6</a:t>
            </a:r>
            <a:r>
              <a:rPr lang="en-US" sz="5000" dirty="0">
                <a:solidFill>
                  <a:schemeClr val="bg1">
                    <a:lumMod val="95000"/>
                  </a:schemeClr>
                </a:solidFill>
              </a:rPr>
              <a:t> The lines have fallen for me in pleasant places; indeed, I have a beautiful inheritance.</a:t>
            </a:r>
          </a:p>
          <a:p>
            <a:br>
              <a:rPr lang="en-US" sz="5000" dirty="0">
                <a:solidFill>
                  <a:schemeClr val="bg1">
                    <a:lumMod val="95000"/>
                  </a:schemeClr>
                </a:solidFill>
              </a:rPr>
            </a:br>
            <a:r>
              <a:rPr lang="en-US" sz="5000" baseline="30000" dirty="0">
                <a:solidFill>
                  <a:schemeClr val="bg1">
                    <a:lumMod val="95000"/>
                  </a:schemeClr>
                </a:solidFill>
              </a:rPr>
              <a:t>7</a:t>
            </a:r>
            <a:r>
              <a:rPr lang="en-US" sz="5000" dirty="0">
                <a:solidFill>
                  <a:schemeClr val="bg1">
                    <a:lumMod val="95000"/>
                  </a:schemeClr>
                </a:solidFill>
              </a:rPr>
              <a:t> I bless the LORD who gives me counsel; in the night also my heart instructs me.</a:t>
            </a:r>
          </a:p>
          <a:p>
            <a:br>
              <a:rPr lang="en-US" sz="5000" dirty="0">
                <a:solidFill>
                  <a:schemeClr val="bg1">
                    <a:lumMod val="95000"/>
                  </a:schemeClr>
                </a:solidFill>
              </a:rPr>
            </a:br>
            <a:r>
              <a:rPr lang="en-US" sz="5000" baseline="30000" dirty="0">
                <a:solidFill>
                  <a:schemeClr val="bg1">
                    <a:lumMod val="95000"/>
                  </a:schemeClr>
                </a:solidFill>
              </a:rPr>
              <a:t>8</a:t>
            </a:r>
            <a:r>
              <a:rPr lang="en-US" sz="5000" dirty="0">
                <a:solidFill>
                  <a:schemeClr val="bg1">
                    <a:lumMod val="95000"/>
                  </a:schemeClr>
                </a:solidFill>
              </a:rPr>
              <a:t> I have set the LORD always before me; because he is at my right hand, I shall not be shaken.</a:t>
            </a:r>
          </a:p>
          <a:p>
            <a:br>
              <a:rPr lang="en-US" sz="5000" dirty="0">
                <a:solidFill>
                  <a:schemeClr val="bg1">
                    <a:lumMod val="95000"/>
                  </a:schemeClr>
                </a:solidFill>
              </a:rPr>
            </a:br>
            <a:r>
              <a:rPr lang="en-US" sz="5000" baseline="30000" dirty="0">
                <a:solidFill>
                  <a:schemeClr val="bg1">
                    <a:lumMod val="95000"/>
                  </a:schemeClr>
                </a:solidFill>
              </a:rPr>
              <a:t>9</a:t>
            </a:r>
            <a:r>
              <a:rPr lang="en-US" sz="5000" dirty="0">
                <a:solidFill>
                  <a:schemeClr val="bg1">
                    <a:lumMod val="95000"/>
                  </a:schemeClr>
                </a:solidFill>
              </a:rPr>
              <a:t> Therefore my heart is glad, and my whole being rejoices; my flesh also dwells secure.</a:t>
            </a:r>
          </a:p>
          <a:p>
            <a:br>
              <a:rPr lang="en-US" sz="5000" dirty="0">
                <a:solidFill>
                  <a:schemeClr val="bg1">
                    <a:lumMod val="95000"/>
                  </a:schemeClr>
                </a:solidFill>
              </a:rPr>
            </a:br>
            <a:r>
              <a:rPr lang="en-US" sz="5000" baseline="30000" dirty="0">
                <a:solidFill>
                  <a:schemeClr val="bg1">
                    <a:lumMod val="95000"/>
                  </a:schemeClr>
                </a:solidFill>
              </a:rPr>
              <a:t>10</a:t>
            </a:r>
            <a:r>
              <a:rPr lang="en-US" sz="5000" dirty="0">
                <a:solidFill>
                  <a:schemeClr val="bg1">
                    <a:lumMod val="95000"/>
                  </a:schemeClr>
                </a:solidFill>
              </a:rPr>
              <a:t> For you will not abandon my soul to </a:t>
            </a:r>
            <a:r>
              <a:rPr lang="en-US" sz="5000" dirty="0" err="1">
                <a:solidFill>
                  <a:schemeClr val="bg1">
                    <a:lumMod val="95000"/>
                  </a:schemeClr>
                </a:solidFill>
              </a:rPr>
              <a:t>Sheol</a:t>
            </a:r>
            <a:r>
              <a:rPr lang="en-US" sz="5000" dirty="0">
                <a:solidFill>
                  <a:schemeClr val="bg1">
                    <a:lumMod val="95000"/>
                  </a:schemeClr>
                </a:solidFill>
              </a:rPr>
              <a:t>, or let your holy one see corruption.</a:t>
            </a:r>
          </a:p>
          <a:p>
            <a:br>
              <a:rPr lang="en-US" sz="5000" dirty="0">
                <a:solidFill>
                  <a:schemeClr val="bg1">
                    <a:lumMod val="95000"/>
                  </a:schemeClr>
                </a:solidFill>
              </a:rPr>
            </a:br>
            <a:r>
              <a:rPr lang="en-US" sz="5000" baseline="30000" dirty="0">
                <a:solidFill>
                  <a:schemeClr val="bg1">
                    <a:lumMod val="95000"/>
                  </a:schemeClr>
                </a:solidFill>
              </a:rPr>
              <a:t>11</a:t>
            </a:r>
            <a:r>
              <a:rPr lang="en-US" sz="5000" dirty="0">
                <a:solidFill>
                  <a:schemeClr val="bg1">
                    <a:lumMod val="95000"/>
                  </a:schemeClr>
                </a:solidFill>
              </a:rPr>
              <a:t> You make known to me the path of life; in your presence there is fullness of joy; at your right hand are pleasures forevermore. Psalms 16</a:t>
            </a:r>
          </a:p>
        </p:txBody>
      </p:sp>
    </p:spTree>
    <p:extLst>
      <p:ext uri="{BB962C8B-B14F-4D97-AF65-F5344CB8AC3E}">
        <p14:creationId xmlns:p14="http://schemas.microsoft.com/office/powerpoint/2010/main" val="3113705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A3FAD-44AE-B912-43BE-CA415E34742D}"/>
              </a:ext>
            </a:extLst>
          </p:cNvPr>
          <p:cNvSpPr>
            <a:spLocks noGrp="1"/>
          </p:cNvSpPr>
          <p:nvPr>
            <p:ph type="title"/>
          </p:nvPr>
        </p:nvSpPr>
        <p:spPr>
          <a:xfrm>
            <a:off x="628650" y="113770"/>
            <a:ext cx="7886700" cy="398021"/>
          </a:xfrm>
        </p:spPr>
        <p:txBody>
          <a:bodyPr>
            <a:normAutofit fontScale="90000"/>
          </a:bodyPr>
          <a:lstStyle/>
          <a:p>
            <a:r>
              <a:rPr lang="en-US" sz="3600" b="1" i="1" u="sng" dirty="0">
                <a:solidFill>
                  <a:srgbClr val="FFC000"/>
                </a:solidFill>
                <a:latin typeface="+mj-lt"/>
                <a:ea typeface="+mj-ea"/>
                <a:cs typeface="+mj-cs"/>
              </a:rPr>
              <a:t>Consuming Fire a Jealous God </a:t>
            </a:r>
            <a:endParaRPr lang="en-US" dirty="0"/>
          </a:p>
        </p:txBody>
      </p:sp>
      <p:sp>
        <p:nvSpPr>
          <p:cNvPr id="3" name="Content Placeholder 2">
            <a:extLst>
              <a:ext uri="{FF2B5EF4-FFF2-40B4-BE49-F238E27FC236}">
                <a16:creationId xmlns:a16="http://schemas.microsoft.com/office/drawing/2014/main" id="{65ACCFB0-17C2-2E81-DFEC-4955FDCBF232}"/>
              </a:ext>
            </a:extLst>
          </p:cNvPr>
          <p:cNvSpPr>
            <a:spLocks noGrp="1"/>
          </p:cNvSpPr>
          <p:nvPr>
            <p:ph idx="1"/>
          </p:nvPr>
        </p:nvSpPr>
        <p:spPr>
          <a:xfrm>
            <a:off x="123371" y="655093"/>
            <a:ext cx="8846458" cy="5059907"/>
          </a:xfrm>
        </p:spPr>
        <p:txBody>
          <a:bodyPr/>
          <a:lstStyle/>
          <a:p>
            <a:pPr marL="342900" indent="-342900">
              <a:buFont typeface="+mj-lt"/>
              <a:buAutoNum type="arabicPeriod"/>
            </a:pPr>
            <a:r>
              <a:rPr lang="en-US" sz="3200" i="1" dirty="0">
                <a:solidFill>
                  <a:schemeClr val="bg1">
                    <a:lumMod val="75000"/>
                  </a:schemeClr>
                </a:solidFill>
              </a:rPr>
              <a:t>God is a Consuming Fire He is Jealous</a:t>
            </a:r>
            <a:endParaRPr lang="en-US" sz="1800" b="1" kern="1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US" sz="1800" kern="100"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3200" i="1" dirty="0">
                <a:solidFill>
                  <a:schemeClr val="bg1">
                    <a:lumMod val="75000"/>
                  </a:schemeClr>
                </a:solidFill>
              </a:rPr>
              <a:t>What do these passages reveal about God?</a:t>
            </a:r>
          </a:p>
          <a:p>
            <a:pPr marL="857250" lvl="1" indent="-342900"/>
            <a:r>
              <a:rPr lang="en-US" sz="1800" b="1" kern="1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We Need to Keep the Focus of Our </a:t>
            </a:r>
            <a:r>
              <a:rPr lang="en-US" b="1" kern="100"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W</a:t>
            </a:r>
            <a:r>
              <a:rPr lang="en-US" sz="1800" b="1" kern="1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orship on God. </a:t>
            </a:r>
            <a:r>
              <a:rPr lang="en-US" sz="1800" kern="1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err="1">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Deut</a:t>
            </a:r>
            <a:r>
              <a:rPr lang="en-US" sz="1800" kern="1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4:23-31; Exodus 20:1-5)</a:t>
            </a:r>
          </a:p>
          <a:p>
            <a:pPr marL="1200150" lvl="2" indent="-342900"/>
            <a:r>
              <a:rPr lang="en-US" i="1" kern="100"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Our Relationship to God (</a:t>
            </a:r>
            <a:r>
              <a:rPr lang="en-US" i="1" kern="100" dirty="0" err="1">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Deut</a:t>
            </a:r>
            <a:r>
              <a:rPr lang="en-US" i="1" kern="100"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 4:20)</a:t>
            </a:r>
          </a:p>
          <a:p>
            <a:pPr marL="1200150" lvl="2" indent="-342900"/>
            <a:r>
              <a:rPr lang="en-US" i="1" kern="1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The Example of Moses (</a:t>
            </a:r>
            <a:r>
              <a:rPr lang="en-US" i="1" kern="100" dirty="0" err="1">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Deut</a:t>
            </a:r>
            <a:r>
              <a:rPr lang="en-US" i="1" kern="1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4:21-22</a:t>
            </a:r>
          </a:p>
          <a:p>
            <a:pPr marL="1200150" lvl="2" indent="-342900"/>
            <a:r>
              <a:rPr lang="en-US" i="1" kern="100"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Take Care Not to Put Anything Above God (</a:t>
            </a:r>
            <a:r>
              <a:rPr lang="en-US" i="1" kern="100" dirty="0" err="1">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Deut</a:t>
            </a:r>
            <a:r>
              <a:rPr lang="en-US" i="1" kern="100"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 4:23-24)</a:t>
            </a:r>
            <a:endParaRPr lang="en-US" i="1" kern="1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r>
              <a:rPr lang="en-US" b="1" kern="100"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The</a:t>
            </a:r>
            <a:r>
              <a:rPr lang="en-US" sz="1800" b="1" kern="1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Enemies of God are consumed by His fire. </a:t>
            </a:r>
            <a:r>
              <a:rPr lang="en-US" sz="1800" b="1" kern="100" dirty="0" err="1">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Deut</a:t>
            </a:r>
            <a:r>
              <a:rPr lang="en-US" sz="1800" b="1" kern="1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9:3; Ex 34:10</a:t>
            </a:r>
          </a:p>
          <a:p>
            <a:pPr marL="857250" lvl="1" indent="-342900"/>
            <a:r>
              <a:rPr lang="en-US" b="1" kern="100" dirty="0">
                <a:solidFill>
                  <a:schemeClr val="bg1">
                    <a:lumMod val="75000"/>
                  </a:schemeClr>
                </a:solidFill>
                <a:latin typeface="Calibri" panose="020F0502020204030204" pitchFamily="34" charset="0"/>
                <a:cs typeface="Times New Roman" panose="02020603050405020304" pitchFamily="18" charset="0"/>
              </a:rPr>
              <a:t>The Jealousy of God is a Reflection of God’s love.</a:t>
            </a:r>
          </a:p>
          <a:p>
            <a:pPr marL="857250" lvl="1" indent="-342900"/>
            <a:r>
              <a:rPr lang="en-US" b="1" kern="100" dirty="0">
                <a:solidFill>
                  <a:schemeClr val="bg1">
                    <a:lumMod val="75000"/>
                  </a:schemeClr>
                </a:solidFill>
                <a:latin typeface="Calibri" panose="020F0502020204030204" pitchFamily="34" charset="0"/>
                <a:cs typeface="Times New Roman" panose="02020603050405020304" pitchFamily="18" charset="0"/>
              </a:rPr>
              <a:t>The Jealousy of God is a Protection For Us.</a:t>
            </a:r>
          </a:p>
          <a:p>
            <a:pPr marL="342900" indent="-342900">
              <a:buFont typeface="+mj-lt"/>
              <a:buAutoNum type="arabicPeriod"/>
            </a:pPr>
            <a:r>
              <a:rPr lang="en-US" sz="3200" i="1"/>
              <a:t>What Is Our </a:t>
            </a:r>
            <a:r>
              <a:rPr lang="en-US" sz="3200" i="1" dirty="0"/>
              <a:t>Response to God’s Jealousy For Us?</a:t>
            </a:r>
          </a:p>
          <a:p>
            <a:pPr marL="857250" lvl="1" indent="-342900"/>
            <a:r>
              <a:rPr lang="en-US" sz="1800" b="1"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We need to Surrender our Lives to Jesus (Isa 33.14-15) </a:t>
            </a:r>
            <a:endParaRPr lang="en-US" b="1" kern="100" dirty="0">
              <a:solidFill>
                <a:srgbClr val="FFFFCC"/>
              </a:solidFill>
              <a:latin typeface="Calibri" panose="020F0502020204030204" pitchFamily="34" charset="0"/>
              <a:ea typeface="Calibri" panose="020F0502020204030204" pitchFamily="34" charset="0"/>
              <a:cs typeface="Times New Roman" panose="02020603050405020304" pitchFamily="18" charset="0"/>
            </a:endParaRPr>
          </a:p>
          <a:p>
            <a:pPr marL="857250" lvl="1" indent="-342900"/>
            <a:r>
              <a:rPr lang="en-US" sz="1800" b="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There is a Refining aspect to God’s fire</a:t>
            </a:r>
            <a:r>
              <a:rPr lang="en-US" sz="1800"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 (Lamentations 3:22) (Job 23:10) </a:t>
            </a:r>
          </a:p>
          <a:p>
            <a:pPr marL="1200150" lvl="2" indent="-342900"/>
            <a:r>
              <a:rPr lang="en-US" b="1" kern="100" dirty="0">
                <a:effectLst/>
                <a:latin typeface="Calibri" panose="020F0502020204030204" pitchFamily="34" charset="0"/>
                <a:ea typeface="Calibri" panose="020F0502020204030204" pitchFamily="34" charset="0"/>
                <a:cs typeface="Times New Roman" panose="02020603050405020304" pitchFamily="18" charset="0"/>
              </a:rPr>
              <a:t>We need to Allow, Let, God Refine Us</a:t>
            </a:r>
          </a:p>
          <a:p>
            <a:pPr marL="857250" lvl="1" indent="-342900"/>
            <a:r>
              <a:rPr lang="en-US" sz="1800" b="1"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rPr>
              <a:t>Should move our hearts toward gratitude for Jesus and his sacrifice on the cross and His resurrection.</a:t>
            </a:r>
            <a:endParaRPr lang="en-US" kern="100" dirty="0">
              <a:solidFill>
                <a:srgbClr val="FFFFCC"/>
              </a:solidFill>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endParaRPr lang="en-US" b="1" kern="100" dirty="0">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pPr>
            <a:endParaRPr lang="en-US" b="1" kern="100" dirty="0">
              <a:latin typeface="Calibri" panose="020F0502020204030204" pitchFamily="34" charset="0"/>
              <a:ea typeface="Calibri" panose="020F0502020204030204" pitchFamily="34" charset="0"/>
              <a:cs typeface="Times New Roman" panose="02020603050405020304" pitchFamily="18" charset="0"/>
            </a:endParaRPr>
          </a:p>
          <a:p>
            <a:pPr marL="1200150" lvl="2" indent="-342900"/>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indent="-342900">
              <a:buFont typeface="+mj-lt"/>
              <a:buAutoNum type="arabicPeriod"/>
            </a:pPr>
            <a:endParaRPr lang="en-US" sz="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Rectangle: Rounded Corners 3">
            <a:extLst>
              <a:ext uri="{FF2B5EF4-FFF2-40B4-BE49-F238E27FC236}">
                <a16:creationId xmlns:a16="http://schemas.microsoft.com/office/drawing/2014/main" id="{A796AAA6-FE0E-DCF8-AA45-2F5AC7F3A282}"/>
              </a:ext>
            </a:extLst>
          </p:cNvPr>
          <p:cNvSpPr/>
          <p:nvPr/>
        </p:nvSpPr>
        <p:spPr>
          <a:xfrm>
            <a:off x="3861582" y="831954"/>
            <a:ext cx="4867421" cy="2248871"/>
          </a:xfrm>
          <a:prstGeom prst="round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r>
              <a:rPr lang="en-US" dirty="0">
                <a:solidFill>
                  <a:schemeClr val="tx1"/>
                </a:solidFill>
              </a:rPr>
              <a:t>The sinners in Zion are afraid; trembling has seized the godless: </a:t>
            </a:r>
            <a:r>
              <a:rPr lang="en-US" u="sng" dirty="0">
                <a:solidFill>
                  <a:schemeClr val="tx1"/>
                </a:solidFill>
              </a:rPr>
              <a:t>“Who among us can dwell with the consuming fire?</a:t>
            </a:r>
            <a:br>
              <a:rPr lang="en-US" u="sng" dirty="0">
                <a:solidFill>
                  <a:schemeClr val="tx1"/>
                </a:solidFill>
              </a:rPr>
            </a:br>
            <a:r>
              <a:rPr lang="en-US" u="sng" dirty="0">
                <a:solidFill>
                  <a:schemeClr val="tx1"/>
                </a:solidFill>
              </a:rPr>
              <a:t>Who among us can dwell with everlasting burnings?” He who walks righteously and speaks uprightly</a:t>
            </a:r>
            <a:r>
              <a:rPr lang="en-US" dirty="0">
                <a:solidFill>
                  <a:schemeClr val="tx1"/>
                </a:solidFill>
              </a:rPr>
              <a:t>, who despises the gain of oppressions, who shakes his hands, lest they hold a bribe, who stops his ears from hearing of bloodshed and shuts his eyes from looking on evil, </a:t>
            </a:r>
            <a:r>
              <a:rPr lang="en-US" baseline="30000" dirty="0">
                <a:solidFill>
                  <a:schemeClr val="tx1"/>
                </a:solidFill>
              </a:rPr>
              <a:t>16</a:t>
            </a:r>
            <a:r>
              <a:rPr lang="en-US" dirty="0">
                <a:solidFill>
                  <a:schemeClr val="tx1"/>
                </a:solidFill>
              </a:rPr>
              <a:t> he will dwell on the heights; his place of defense will be the fortresses of rocks;</a:t>
            </a:r>
            <a:br>
              <a:rPr lang="en-US" dirty="0">
                <a:solidFill>
                  <a:schemeClr val="tx1"/>
                </a:solidFill>
              </a:rPr>
            </a:br>
            <a:r>
              <a:rPr lang="en-US" dirty="0">
                <a:solidFill>
                  <a:schemeClr val="tx1"/>
                </a:solidFill>
              </a:rPr>
              <a:t>his bread will be given him; his water will be sure. Isaiah 33:14-16</a:t>
            </a:r>
          </a:p>
        </p:txBody>
      </p:sp>
      <p:sp>
        <p:nvSpPr>
          <p:cNvPr id="6" name="Rectangle: Rounded Corners 5">
            <a:extLst>
              <a:ext uri="{FF2B5EF4-FFF2-40B4-BE49-F238E27FC236}">
                <a16:creationId xmlns:a16="http://schemas.microsoft.com/office/drawing/2014/main" id="{1D155F03-8912-A593-4125-46CD3311FAAF}"/>
              </a:ext>
            </a:extLst>
          </p:cNvPr>
          <p:cNvSpPr/>
          <p:nvPr/>
        </p:nvSpPr>
        <p:spPr>
          <a:xfrm>
            <a:off x="123371" y="509666"/>
            <a:ext cx="3332544" cy="1581462"/>
          </a:xfrm>
          <a:prstGeom prst="roundRect">
            <a:avLst/>
          </a:prstGeom>
          <a:solidFill>
            <a:srgbClr val="FED89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effectLst/>
                <a:latin typeface="Helvetica" panose="020B0604020202020204" pitchFamily="34" charset="0"/>
                <a:ea typeface="Calibri" panose="020F0502020204030204" pitchFamily="34" charset="0"/>
              </a:rPr>
              <a:t>“Through the Lord’s mercies we are not consumed, because His compassions fail not” (</a:t>
            </a:r>
            <a:r>
              <a:rPr lang="en-US" sz="1800" u="sng" dirty="0">
                <a:solidFill>
                  <a:schemeClr val="tx1"/>
                </a:solidFill>
                <a:effectLst/>
                <a:latin typeface="Helvetica" panose="020B06040202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Lamentations 3:22</a:t>
            </a:r>
            <a:r>
              <a:rPr lang="en-US" sz="1800" dirty="0">
                <a:solidFill>
                  <a:schemeClr val="tx1"/>
                </a:solidFill>
                <a:effectLst/>
                <a:latin typeface="Helvetica" panose="020B0604020202020204" pitchFamily="34" charset="0"/>
                <a:ea typeface="Calibri" panose="020F0502020204030204" pitchFamily="34" charset="0"/>
              </a:rPr>
              <a:t>).</a:t>
            </a:r>
            <a:endParaRPr lang="en-US" dirty="0">
              <a:solidFill>
                <a:schemeClr val="tx1"/>
              </a:solidFill>
            </a:endParaRPr>
          </a:p>
        </p:txBody>
      </p:sp>
      <p:sp>
        <p:nvSpPr>
          <p:cNvPr id="7" name="Rectangle: Rounded Corners 6">
            <a:extLst>
              <a:ext uri="{FF2B5EF4-FFF2-40B4-BE49-F238E27FC236}">
                <a16:creationId xmlns:a16="http://schemas.microsoft.com/office/drawing/2014/main" id="{63C45ED2-7122-E6D7-71B5-1C881411C025}"/>
              </a:ext>
            </a:extLst>
          </p:cNvPr>
          <p:cNvSpPr/>
          <p:nvPr/>
        </p:nvSpPr>
        <p:spPr>
          <a:xfrm>
            <a:off x="174171" y="2250281"/>
            <a:ext cx="3376273" cy="1357313"/>
          </a:xfrm>
          <a:prstGeom prst="roundRect">
            <a:avLst/>
          </a:prstGeom>
          <a:solidFill>
            <a:srgbClr val="FF99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baseline="30000" dirty="0">
                <a:solidFill>
                  <a:schemeClr val="tx1"/>
                </a:solidFill>
              </a:rPr>
              <a:t>10</a:t>
            </a:r>
            <a:r>
              <a:rPr lang="en-US" b="1" dirty="0">
                <a:solidFill>
                  <a:schemeClr val="tx1"/>
                </a:solidFill>
              </a:rPr>
              <a:t> But he knows the way that I take; when he has tried me, I shall come out as gold. </a:t>
            </a:r>
            <a:br>
              <a:rPr lang="en-US" b="1" dirty="0">
                <a:solidFill>
                  <a:schemeClr val="tx1"/>
                </a:solidFill>
              </a:rPr>
            </a:br>
            <a:r>
              <a:rPr lang="en-US" b="1" dirty="0">
                <a:solidFill>
                  <a:schemeClr val="tx1"/>
                </a:solidFill>
              </a:rPr>
              <a:t>Job 23:10</a:t>
            </a:r>
          </a:p>
        </p:txBody>
      </p:sp>
    </p:spTree>
    <p:extLst>
      <p:ext uri="{BB962C8B-B14F-4D97-AF65-F5344CB8AC3E}">
        <p14:creationId xmlns:p14="http://schemas.microsoft.com/office/powerpoint/2010/main" val="99142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 calcmode="lin" valueType="num">
                                      <p:cBhvr additive="base">
                                        <p:cTn id="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anim calcmode="lin" valueType="num">
                                      <p:cBhvr additive="base">
                                        <p:cTn id="1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anim calcmode="lin" valueType="num">
                                      <p:cBhvr additive="base">
                                        <p:cTn id="2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25" presetID="2" presetClass="exit" presetSubtype="4" fill="hold" grpId="1" nodeType="withEffect">
                                  <p:stCondLst>
                                    <p:cond delay="0"/>
                                  </p:stCondLst>
                                  <p:childTnLst>
                                    <p:anim calcmode="lin" valueType="num">
                                      <p:cBhvr additive="base">
                                        <p:cTn id="26" dur="500"/>
                                        <p:tgtEl>
                                          <p:spTgt spid="4"/>
                                        </p:tgtEl>
                                        <p:attrNameLst>
                                          <p:attrName>ppt_x</p:attrName>
                                        </p:attrNameLst>
                                      </p:cBhvr>
                                      <p:tavLst>
                                        <p:tav tm="0">
                                          <p:val>
                                            <p:strVal val="ppt_x"/>
                                          </p:val>
                                        </p:tav>
                                        <p:tav tm="100000">
                                          <p:val>
                                            <p:strVal val="ppt_x"/>
                                          </p:val>
                                        </p:tav>
                                      </p:tavLst>
                                    </p:anim>
                                    <p:anim calcmode="lin" valueType="num">
                                      <p:cBhvr additive="base">
                                        <p:cTn id="27" dur="500"/>
                                        <p:tgtEl>
                                          <p:spTgt spid="4"/>
                                        </p:tgtEl>
                                        <p:attrNameLst>
                                          <p:attrName>ppt_y</p:attrName>
                                        </p:attrNameLst>
                                      </p:cBhvr>
                                      <p:tavLst>
                                        <p:tav tm="0">
                                          <p:val>
                                            <p:strVal val="ppt_y"/>
                                          </p:val>
                                        </p:tav>
                                        <p:tav tm="100000">
                                          <p:val>
                                            <p:strVal val="1+ppt_h/2"/>
                                          </p:val>
                                        </p:tav>
                                      </p:tavLst>
                                    </p:anim>
                                    <p:set>
                                      <p:cBhvr>
                                        <p:cTn id="28" dur="1" fill="hold">
                                          <p:stCondLst>
                                            <p:cond delay="499"/>
                                          </p:stCondLst>
                                        </p:cTn>
                                        <p:tgtEl>
                                          <p:spTgt spid="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arn(inVertical)">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arn(inVertical)">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 calcmode="lin" valueType="num">
                                      <p:cBhvr additive="base">
                                        <p:cTn id="4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45" presetID="2" presetClass="exit" presetSubtype="4" fill="hold" grpId="1" nodeType="withEffect">
                                  <p:stCondLst>
                                    <p:cond delay="0"/>
                                  </p:stCondLst>
                                  <p:childTnLst>
                                    <p:anim calcmode="lin" valueType="num">
                                      <p:cBhvr additive="base">
                                        <p:cTn id="46" dur="500"/>
                                        <p:tgtEl>
                                          <p:spTgt spid="6"/>
                                        </p:tgtEl>
                                        <p:attrNameLst>
                                          <p:attrName>ppt_x</p:attrName>
                                        </p:attrNameLst>
                                      </p:cBhvr>
                                      <p:tavLst>
                                        <p:tav tm="0">
                                          <p:val>
                                            <p:strVal val="ppt_x"/>
                                          </p:val>
                                        </p:tav>
                                        <p:tav tm="100000">
                                          <p:val>
                                            <p:strVal val="ppt_x"/>
                                          </p:val>
                                        </p:tav>
                                      </p:tavLst>
                                    </p:anim>
                                    <p:anim calcmode="lin" valueType="num">
                                      <p:cBhvr additive="base">
                                        <p:cTn id="47" dur="500"/>
                                        <p:tgtEl>
                                          <p:spTgt spid="6"/>
                                        </p:tgtEl>
                                        <p:attrNameLst>
                                          <p:attrName>ppt_y</p:attrName>
                                        </p:attrNameLst>
                                      </p:cBhvr>
                                      <p:tavLst>
                                        <p:tav tm="0">
                                          <p:val>
                                            <p:strVal val="ppt_y"/>
                                          </p:val>
                                        </p:tav>
                                        <p:tav tm="100000">
                                          <p:val>
                                            <p:strVal val="1+ppt_h/2"/>
                                          </p:val>
                                        </p:tav>
                                      </p:tavLst>
                                    </p:anim>
                                    <p:set>
                                      <p:cBhvr>
                                        <p:cTn id="48" dur="1" fill="hold">
                                          <p:stCondLst>
                                            <p:cond delay="499"/>
                                          </p:stCondLst>
                                        </p:cTn>
                                        <p:tgtEl>
                                          <p:spTgt spid="6"/>
                                        </p:tgtEl>
                                        <p:attrNameLst>
                                          <p:attrName>style.visibility</p:attrName>
                                        </p:attrNameLst>
                                      </p:cBhvr>
                                      <p:to>
                                        <p:strVal val="hidden"/>
                                      </p:to>
                                    </p:set>
                                  </p:childTnLst>
                                </p:cTn>
                              </p:par>
                              <p:par>
                                <p:cTn id="49" presetID="2" presetClass="exit" presetSubtype="4" fill="hold" grpId="1" nodeType="withEffect">
                                  <p:stCondLst>
                                    <p:cond delay="0"/>
                                  </p:stCondLst>
                                  <p:childTnLst>
                                    <p:anim calcmode="lin" valueType="num">
                                      <p:cBhvr additive="base">
                                        <p:cTn id="50" dur="500"/>
                                        <p:tgtEl>
                                          <p:spTgt spid="7"/>
                                        </p:tgtEl>
                                        <p:attrNameLst>
                                          <p:attrName>ppt_x</p:attrName>
                                        </p:attrNameLst>
                                      </p:cBhvr>
                                      <p:tavLst>
                                        <p:tav tm="0">
                                          <p:val>
                                            <p:strVal val="ppt_x"/>
                                          </p:val>
                                        </p:tav>
                                        <p:tav tm="100000">
                                          <p:val>
                                            <p:strVal val="ppt_x"/>
                                          </p:val>
                                        </p:tav>
                                      </p:tavLst>
                                    </p:anim>
                                    <p:anim calcmode="lin" valueType="num">
                                      <p:cBhvr additive="base">
                                        <p:cTn id="51" dur="500"/>
                                        <p:tgtEl>
                                          <p:spTgt spid="7"/>
                                        </p:tgtEl>
                                        <p:attrNameLst>
                                          <p:attrName>ppt_y</p:attrName>
                                        </p:attrNameLst>
                                      </p:cBhvr>
                                      <p:tavLst>
                                        <p:tav tm="0">
                                          <p:val>
                                            <p:strVal val="ppt_y"/>
                                          </p:val>
                                        </p:tav>
                                        <p:tav tm="100000">
                                          <p:val>
                                            <p:strVal val="1+ppt_h/2"/>
                                          </p:val>
                                        </p:tav>
                                      </p:tavLst>
                                    </p:anim>
                                    <p:set>
                                      <p:cBhvr>
                                        <p:cTn id="5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7" grpId="0" animBg="1"/>
      <p:bldP spid="7" grpId="1"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2140</TotalTime>
  <Words>2316</Words>
  <Application>Microsoft Office PowerPoint</Application>
  <PresentationFormat>On-screen Show (16:10)</PresentationFormat>
  <Paragraphs>145</Paragraphs>
  <Slides>13</Slides>
  <Notes>1</Notes>
  <HiddenSlides>4</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Helvetica</vt:lpstr>
      <vt:lpstr>Mulish</vt:lpstr>
      <vt:lpstr>Quattrocento</vt:lpstr>
      <vt:lpstr>Roboto</vt:lpstr>
      <vt:lpstr>Times New Roman</vt:lpstr>
      <vt:lpstr>Office Theme</vt:lpstr>
      <vt:lpstr>PowerPoint Presentation</vt:lpstr>
      <vt:lpstr>Names</vt:lpstr>
      <vt:lpstr>Names, Attributes of God</vt:lpstr>
      <vt:lpstr>Our God is a Consuming Fire For God is a Jealous God </vt:lpstr>
      <vt:lpstr>Consuming Fire a Jealous God </vt:lpstr>
      <vt:lpstr>Consuming Fire – A Jealous God</vt:lpstr>
      <vt:lpstr>Consuming Fire a Jealous God </vt:lpstr>
      <vt:lpstr>Psalms 16</vt:lpstr>
      <vt:lpstr>Consuming Fire a Jealous God </vt:lpstr>
      <vt:lpstr>Childrens Outline</vt:lpstr>
      <vt:lpstr>PowerPoint Presentation</vt:lpstr>
      <vt:lpstr>Consuming Fire a Jealous God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SUBTITLE HERE</dc:title>
  <dc:creator>Phillip Shumake</dc:creator>
  <cp:lastModifiedBy>David Williams</cp:lastModifiedBy>
  <cp:revision>24</cp:revision>
  <cp:lastPrinted>2023-08-20T02:47:35Z</cp:lastPrinted>
  <dcterms:created xsi:type="dcterms:W3CDTF">2023-08-18T14:00:19Z</dcterms:created>
  <dcterms:modified xsi:type="dcterms:W3CDTF">2023-08-20T11:09:13Z</dcterms:modified>
</cp:coreProperties>
</file>