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56" r:id="rId2"/>
    <p:sldId id="259" r:id="rId3"/>
    <p:sldId id="260" r:id="rId4"/>
    <p:sldId id="261" r:id="rId5"/>
    <p:sldId id="262" r:id="rId6"/>
    <p:sldId id="258" r:id="rId7"/>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35"/>
    <p:restoredTop sz="52767"/>
  </p:normalViewPr>
  <p:slideViewPr>
    <p:cSldViewPr snapToGrid="0">
      <p:cViewPr varScale="1">
        <p:scale>
          <a:sx n="78" d="100"/>
          <a:sy n="78" d="100"/>
        </p:scale>
        <p:origin x="968"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E20A04-5FE2-8C47-8153-B0A7DDDBA728}" type="datetimeFigureOut">
              <a:rPr lang="en-US" smtClean="0"/>
              <a:t>8/6/23</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1FC3D6-9946-C340-A56D-7F5590D0FEE2}" type="slidenum">
              <a:rPr lang="en-US" smtClean="0"/>
              <a:t>‹#›</a:t>
            </a:fld>
            <a:endParaRPr lang="en-US"/>
          </a:p>
        </p:txBody>
      </p:sp>
    </p:spTree>
    <p:extLst>
      <p:ext uri="{BB962C8B-B14F-4D97-AF65-F5344CB8AC3E}">
        <p14:creationId xmlns:p14="http://schemas.microsoft.com/office/powerpoint/2010/main" val="3874288444"/>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Ch 25, The Ministry of Jeremiah</a:t>
            </a:r>
          </a:p>
          <a:p>
            <a:pPr marL="342900" marR="0" lvl="0" indent="-342900">
              <a:spcBef>
                <a:spcPts val="0"/>
              </a:spcBef>
              <a:spcAft>
                <a:spcPts val="0"/>
              </a:spcAft>
              <a:buFont typeface="Symbol" pitchFamily="2" charset="2"/>
              <a:buChar char=""/>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Says A Lot About How We Serve…</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True in Action &amp; Word – Jeremiah did not deliver the message of his age, but of his GOD. </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Perseverance – It is possible to labor decade after decade delivering a message people reject.</a:t>
            </a:r>
          </a:p>
          <a:p>
            <a:r>
              <a:rPr lang="en-US" sz="1200" dirty="0">
                <a:effectLst/>
                <a:latin typeface="Calibri" panose="020F0502020204030204" pitchFamily="34" charset="0"/>
                <a:ea typeface="Calibri" panose="020F0502020204030204" pitchFamily="34" charset="0"/>
                <a:cs typeface="Times New Roman" panose="02020603050405020304" pitchFamily="18" charset="0"/>
              </a:rPr>
              <a:t>Earnestness – Jeremiah isn’t passive and isn’t neutral. He is a doer who takes the message with boldness and courage.  He is not a paid spokesman, but a devoted servant to His Heavenly King.</a:t>
            </a:r>
            <a:r>
              <a:rPr lang="en-US" dirty="0">
                <a:effectLst/>
              </a:rPr>
              <a:t> </a:t>
            </a:r>
            <a:endParaRPr lang="en-US" dirty="0"/>
          </a:p>
        </p:txBody>
      </p:sp>
      <p:sp>
        <p:nvSpPr>
          <p:cNvPr id="4" name="Slide Number Placeholder 3"/>
          <p:cNvSpPr>
            <a:spLocks noGrp="1"/>
          </p:cNvSpPr>
          <p:nvPr>
            <p:ph type="sldNum" sz="quarter" idx="5"/>
          </p:nvPr>
        </p:nvSpPr>
        <p:spPr/>
        <p:txBody>
          <a:bodyPr/>
          <a:lstStyle/>
          <a:p>
            <a:fld id="{851FC3D6-9946-C340-A56D-7F5590D0FEE2}" type="slidenum">
              <a:rPr lang="en-US" smtClean="0"/>
              <a:t>2</a:t>
            </a:fld>
            <a:endParaRPr lang="en-US"/>
          </a:p>
        </p:txBody>
      </p:sp>
    </p:spTree>
    <p:extLst>
      <p:ext uri="{BB962C8B-B14F-4D97-AF65-F5344CB8AC3E}">
        <p14:creationId xmlns:p14="http://schemas.microsoft.com/office/powerpoint/2010/main" val="2341893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Font typeface="Symbol" pitchFamily="2" charset="2"/>
              <a:buChar char=""/>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Says A Lot About How We Listen…</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The hearer is responsible for producing fruit.</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The hearer can prevent any fruit, even after many years.</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The hearer will reap the reward of how they have responded.</a:t>
            </a:r>
            <a:br>
              <a:rPr lang="en-US" sz="12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Says A Lot About God’s Message…</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God is always asking for Repentance.</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Men must be told about their condition: You are in Sin.</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Men must be told about their need: You must turn and change.</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Men must be told about their ability: You can choose and change.</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Men must be told about their future: You can accept God’s grace and be blessed.</a:t>
            </a:r>
            <a:br>
              <a:rPr lang="en-US" sz="12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Says A Lot About God’s Rule…</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God’s authority is over all the earth.</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God can use people who know very little of Him.</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God does use even bad people for His purposes.</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God is not defeated by even the darkest of times.</a:t>
            </a:r>
            <a:br>
              <a:rPr lang="en-US" sz="12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Says A Lot About God’s Wrath…</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It is certain. God will pour out His judgment.</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It is global. God will judge all people and all nations.</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It is just. Only appeased with a punishment, repentance, or atonement.</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It is personal. God begins with Jerusalem. They are the most accountable, and He will surely judge others next!</a:t>
            </a:r>
          </a:p>
          <a:p>
            <a:endParaRPr lang="en-US" dirty="0"/>
          </a:p>
          <a:p>
            <a:endParaRPr lang="en-US" dirty="0"/>
          </a:p>
        </p:txBody>
      </p:sp>
      <p:sp>
        <p:nvSpPr>
          <p:cNvPr id="4" name="Slide Number Placeholder 3"/>
          <p:cNvSpPr>
            <a:spLocks noGrp="1"/>
          </p:cNvSpPr>
          <p:nvPr>
            <p:ph type="sldNum" sz="quarter" idx="5"/>
          </p:nvPr>
        </p:nvSpPr>
        <p:spPr/>
        <p:txBody>
          <a:bodyPr/>
          <a:lstStyle/>
          <a:p>
            <a:fld id="{851FC3D6-9946-C340-A56D-7F5590D0FEE2}" type="slidenum">
              <a:rPr lang="en-US" smtClean="0"/>
              <a:t>3</a:t>
            </a:fld>
            <a:endParaRPr lang="en-US"/>
          </a:p>
        </p:txBody>
      </p:sp>
    </p:spTree>
    <p:extLst>
      <p:ext uri="{BB962C8B-B14F-4D97-AF65-F5344CB8AC3E}">
        <p14:creationId xmlns:p14="http://schemas.microsoft.com/office/powerpoint/2010/main" val="2692556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Font typeface="Symbol" pitchFamily="2" charset="2"/>
              <a:buChar char=""/>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Jeremiah’s Duty To Deliver Every Word. (26:2)</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He had a duty to deliver the WHOLE truth and we must not back away from a single word.</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Our Fear – we might not want to tell everyone what God says.</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Our Doubts – we might not think people will use what we are teaching.</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Our Preferences – we might not see the usefulness of certain parts.</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Our Difficulties – we might not teach the parts that are hard to understand.</a:t>
            </a:r>
          </a:p>
          <a:p>
            <a:pPr marL="742950" marR="0" lvl="1" indent="-285750">
              <a:spcBef>
                <a:spcPts val="0"/>
              </a:spcBef>
              <a:spcAft>
                <a:spcPts val="0"/>
              </a:spcAft>
              <a:buFont typeface="Courier New" panose="02070309020205020404" pitchFamily="49" charset="0"/>
              <a:buChar char="o"/>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We must reject all of these obstacles: “God’s ambassador, commissioned to declare His Master’s message entire, unmutilated, whatever opinion he may have of the utility of it.”</a:t>
            </a:r>
            <a:br>
              <a:rPr lang="en-US" sz="12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dirty="0"/>
          </a:p>
        </p:txBody>
      </p:sp>
      <p:sp>
        <p:nvSpPr>
          <p:cNvPr id="4" name="Slide Number Placeholder 3"/>
          <p:cNvSpPr>
            <a:spLocks noGrp="1"/>
          </p:cNvSpPr>
          <p:nvPr>
            <p:ph type="sldNum" sz="quarter" idx="5"/>
          </p:nvPr>
        </p:nvSpPr>
        <p:spPr/>
        <p:txBody>
          <a:bodyPr/>
          <a:lstStyle/>
          <a:p>
            <a:fld id="{851FC3D6-9946-C340-A56D-7F5590D0FEE2}" type="slidenum">
              <a:rPr lang="en-US" smtClean="0"/>
              <a:t>4</a:t>
            </a:fld>
            <a:endParaRPr lang="en-US"/>
          </a:p>
        </p:txBody>
      </p:sp>
    </p:spTree>
    <p:extLst>
      <p:ext uri="{BB962C8B-B14F-4D97-AF65-F5344CB8AC3E}">
        <p14:creationId xmlns:p14="http://schemas.microsoft.com/office/powerpoint/2010/main" val="2472880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spcBef>
                <a:spcPts val="0"/>
              </a:spcBef>
              <a:spcAft>
                <a:spcPts val="0"/>
              </a:spcAft>
              <a:buFont typeface="Courier New" panose="02070309020205020404" pitchFamily="49" charset="0"/>
              <a:buChar char="o"/>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He was Just.</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He knew Jeremiah to be innocent and spoke up in his defense. He did not sit quietly on the sidelines. He came to his friend’s defense.</a:t>
            </a:r>
          </a:p>
          <a:p>
            <a:pPr marL="742950" marR="0" lvl="1" indent="-285750">
              <a:spcBef>
                <a:spcPts val="0"/>
              </a:spcBef>
              <a:spcAft>
                <a:spcPts val="0"/>
              </a:spcAft>
              <a:buFont typeface="Courier New" panose="02070309020205020404" pitchFamily="49" charset="0"/>
              <a:buChar char="o"/>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He was Independent.</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He was not persuaded by the crowds. Jeremiah was unpopular, but this true friend stood by him regardless of the crowd’s opinion.</a:t>
            </a:r>
          </a:p>
          <a:p>
            <a:pPr marL="742950" marR="0" lvl="1" indent="-285750">
              <a:spcBef>
                <a:spcPts val="0"/>
              </a:spcBef>
              <a:spcAft>
                <a:spcPts val="0"/>
              </a:spcAft>
              <a:buFont typeface="Courier New" panose="02070309020205020404" pitchFamily="49" charset="0"/>
              <a:buChar char="o"/>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He was Courageous.</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He risked his own life by speaking up for the unliked prophet. He didn’t run, didn’t stay quiet, and didn’t stay neutral. By protecting Jeremiah, he allowed himself to be associated with God’s servant and God’s message – but at great risk.</a:t>
            </a:r>
          </a:p>
          <a:p>
            <a:pPr marL="742950" marR="0" lvl="1" indent="-285750">
              <a:spcBef>
                <a:spcPts val="0"/>
              </a:spcBef>
              <a:spcAft>
                <a:spcPts val="0"/>
              </a:spcAft>
              <a:buFont typeface="Courier New" panose="02070309020205020404" pitchFamily="49" charset="0"/>
              <a:buChar char="o"/>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He was Useful.</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He was not a prophet, but he was a great protector. </a:t>
            </a:r>
          </a:p>
          <a:p>
            <a:pPr marL="742950" marR="0" lvl="1" indent="-285750">
              <a:spcBef>
                <a:spcPts val="0"/>
              </a:spcBef>
              <a:spcAft>
                <a:spcPts val="0"/>
              </a:spcAft>
              <a:buFont typeface="Courier New" panose="02070309020205020404" pitchFamily="49" charset="0"/>
              <a:buChar char="o"/>
            </a:pP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He was Honorable.</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We learn in 2 Kings 22:12-14 that he was part of king Josiah’s team of experts to inquire of the prophetess, Huldah, what the outcome of their breaking God’s covenant would be.  He had an honorable father who set a good example, and he belonged in honorable work among honorable men.  He was a good man among good men.</a:t>
            </a:r>
          </a:p>
          <a:p>
            <a:endParaRPr lang="en-US" dirty="0"/>
          </a:p>
        </p:txBody>
      </p:sp>
      <p:sp>
        <p:nvSpPr>
          <p:cNvPr id="4" name="Slide Number Placeholder 3"/>
          <p:cNvSpPr>
            <a:spLocks noGrp="1"/>
          </p:cNvSpPr>
          <p:nvPr>
            <p:ph type="sldNum" sz="quarter" idx="5"/>
          </p:nvPr>
        </p:nvSpPr>
        <p:spPr/>
        <p:txBody>
          <a:bodyPr/>
          <a:lstStyle/>
          <a:p>
            <a:fld id="{851FC3D6-9946-C340-A56D-7F5590D0FEE2}" type="slidenum">
              <a:rPr lang="en-US" smtClean="0"/>
              <a:t>5</a:t>
            </a:fld>
            <a:endParaRPr lang="en-US"/>
          </a:p>
        </p:txBody>
      </p:sp>
    </p:spTree>
    <p:extLst>
      <p:ext uri="{BB962C8B-B14F-4D97-AF65-F5344CB8AC3E}">
        <p14:creationId xmlns:p14="http://schemas.microsoft.com/office/powerpoint/2010/main" val="1486861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1FC3D6-9946-C340-A56D-7F5590D0FEE2}" type="slidenum">
              <a:rPr lang="en-US" smtClean="0"/>
              <a:t>6</a:t>
            </a:fld>
            <a:endParaRPr lang="en-US"/>
          </a:p>
        </p:txBody>
      </p:sp>
    </p:spTree>
    <p:extLst>
      <p:ext uri="{BB962C8B-B14F-4D97-AF65-F5344CB8AC3E}">
        <p14:creationId xmlns:p14="http://schemas.microsoft.com/office/powerpoint/2010/main" val="1863888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6F5FDC2-DC2C-2549-A27B-F5B6E558B294}" type="datetimeFigureOut">
              <a:rPr lang="en-US" smtClean="0"/>
              <a:t>8/6/23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54A47E-F6EC-7C45-B2EF-D1C60C0809BA}" type="slidenum">
              <a:rPr lang="en-US" smtClean="0"/>
              <a:t>‹#›</a:t>
            </a:fld>
            <a:endParaRPr lang="en-US"/>
          </a:p>
        </p:txBody>
      </p:sp>
    </p:spTree>
    <p:extLst>
      <p:ext uri="{BB962C8B-B14F-4D97-AF65-F5344CB8AC3E}">
        <p14:creationId xmlns:p14="http://schemas.microsoft.com/office/powerpoint/2010/main" val="324823985"/>
      </p:ext>
    </p:extLst>
  </p:cSld>
  <p:clrMapOvr>
    <a:masterClrMapping/>
  </p:clrMapOvr>
  <p:transition spd="med">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F5FDC2-DC2C-2549-A27B-F5B6E558B294}" type="datetimeFigureOut">
              <a:rPr lang="en-US" smtClean="0"/>
              <a:t>8/6/23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54A47E-F6EC-7C45-B2EF-D1C60C0809BA}" type="slidenum">
              <a:rPr lang="en-US" smtClean="0"/>
              <a:t>‹#›</a:t>
            </a:fld>
            <a:endParaRPr lang="en-US"/>
          </a:p>
        </p:txBody>
      </p:sp>
    </p:spTree>
    <p:extLst>
      <p:ext uri="{BB962C8B-B14F-4D97-AF65-F5344CB8AC3E}">
        <p14:creationId xmlns:p14="http://schemas.microsoft.com/office/powerpoint/2010/main" val="470496088"/>
      </p:ext>
    </p:extLst>
  </p:cSld>
  <p:clrMapOvr>
    <a:masterClrMapping/>
  </p:clrMapOvr>
  <p:transition spd="med">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F5FDC2-DC2C-2549-A27B-F5B6E558B294}" type="datetimeFigureOut">
              <a:rPr lang="en-US" smtClean="0"/>
              <a:t>8/6/23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54A47E-F6EC-7C45-B2EF-D1C60C0809BA}" type="slidenum">
              <a:rPr lang="en-US" smtClean="0"/>
              <a:t>‹#›</a:t>
            </a:fld>
            <a:endParaRPr lang="en-US"/>
          </a:p>
        </p:txBody>
      </p:sp>
    </p:spTree>
    <p:extLst>
      <p:ext uri="{BB962C8B-B14F-4D97-AF65-F5344CB8AC3E}">
        <p14:creationId xmlns:p14="http://schemas.microsoft.com/office/powerpoint/2010/main" val="986970940"/>
      </p:ext>
    </p:extLst>
  </p:cSld>
  <p:clrMapOvr>
    <a:masterClrMapping/>
  </p:clrMapOvr>
  <p:transition spd="med">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a:defRPr sz="3600"/>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6F5FDC2-DC2C-2549-A27B-F5B6E558B294}" type="datetimeFigureOut">
              <a:rPr lang="en-US" smtClean="0"/>
              <a:t>8/6/23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54A47E-F6EC-7C45-B2EF-D1C60C0809BA}" type="slidenum">
              <a:rPr lang="en-US" smtClean="0"/>
              <a:t>‹#›</a:t>
            </a:fld>
            <a:endParaRPr lang="en-US"/>
          </a:p>
        </p:txBody>
      </p:sp>
    </p:spTree>
    <p:extLst>
      <p:ext uri="{BB962C8B-B14F-4D97-AF65-F5344CB8AC3E}">
        <p14:creationId xmlns:p14="http://schemas.microsoft.com/office/powerpoint/2010/main" val="2792552726"/>
      </p:ext>
    </p:extLst>
  </p:cSld>
  <p:clrMapOvr>
    <a:masterClrMapping/>
  </p:clrMapOvr>
  <p:transition spd="med">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7"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F5FDC2-DC2C-2549-A27B-F5B6E558B294}" type="datetimeFigureOut">
              <a:rPr lang="en-US" smtClean="0"/>
              <a:t>8/6/23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54A47E-F6EC-7C45-B2EF-D1C60C0809BA}" type="slidenum">
              <a:rPr lang="en-US" smtClean="0"/>
              <a:t>‹#›</a:t>
            </a:fld>
            <a:endParaRPr lang="en-US"/>
          </a:p>
        </p:txBody>
      </p:sp>
    </p:spTree>
    <p:extLst>
      <p:ext uri="{BB962C8B-B14F-4D97-AF65-F5344CB8AC3E}">
        <p14:creationId xmlns:p14="http://schemas.microsoft.com/office/powerpoint/2010/main" val="266377482"/>
      </p:ext>
    </p:extLst>
  </p:cSld>
  <p:clrMapOvr>
    <a:masterClrMapping/>
  </p:clrMapOvr>
  <p:transition spd="med">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6F5FDC2-DC2C-2549-A27B-F5B6E558B294}" type="datetimeFigureOut">
              <a:rPr lang="en-US" smtClean="0"/>
              <a:t>8/6/23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54A47E-F6EC-7C45-B2EF-D1C60C0809BA}" type="slidenum">
              <a:rPr lang="en-US" smtClean="0"/>
              <a:t>‹#›</a:t>
            </a:fld>
            <a:endParaRPr lang="en-US"/>
          </a:p>
        </p:txBody>
      </p:sp>
    </p:spTree>
    <p:extLst>
      <p:ext uri="{BB962C8B-B14F-4D97-AF65-F5344CB8AC3E}">
        <p14:creationId xmlns:p14="http://schemas.microsoft.com/office/powerpoint/2010/main" val="2265471857"/>
      </p:ext>
    </p:extLst>
  </p:cSld>
  <p:clrMapOvr>
    <a:masterClrMapping/>
  </p:clrMapOvr>
  <p:transition spd="med">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6F5FDC2-DC2C-2549-A27B-F5B6E558B294}" type="datetimeFigureOut">
              <a:rPr lang="en-US" smtClean="0"/>
              <a:t>8/6/23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54A47E-F6EC-7C45-B2EF-D1C60C0809BA}" type="slidenum">
              <a:rPr lang="en-US" smtClean="0"/>
              <a:t>‹#›</a:t>
            </a:fld>
            <a:endParaRPr lang="en-US"/>
          </a:p>
        </p:txBody>
      </p:sp>
    </p:spTree>
    <p:extLst>
      <p:ext uri="{BB962C8B-B14F-4D97-AF65-F5344CB8AC3E}">
        <p14:creationId xmlns:p14="http://schemas.microsoft.com/office/powerpoint/2010/main" val="2298156101"/>
      </p:ext>
    </p:extLst>
  </p:cSld>
  <p:clrMapOvr>
    <a:masterClrMapping/>
  </p:clrMapOvr>
  <p:transition spd="med">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6F5FDC2-DC2C-2549-A27B-F5B6E558B294}" type="datetimeFigureOut">
              <a:rPr lang="en-US" smtClean="0"/>
              <a:t>8/6/23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54A47E-F6EC-7C45-B2EF-D1C60C0809BA}" type="slidenum">
              <a:rPr lang="en-US" smtClean="0"/>
              <a:t>‹#›</a:t>
            </a:fld>
            <a:endParaRPr lang="en-US"/>
          </a:p>
        </p:txBody>
      </p:sp>
    </p:spTree>
    <p:extLst>
      <p:ext uri="{BB962C8B-B14F-4D97-AF65-F5344CB8AC3E}">
        <p14:creationId xmlns:p14="http://schemas.microsoft.com/office/powerpoint/2010/main" val="385932257"/>
      </p:ext>
    </p:extLst>
  </p:cSld>
  <p:clrMapOvr>
    <a:masterClrMapping/>
  </p:clrMapOvr>
  <p:transition spd="med">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F5FDC2-DC2C-2549-A27B-F5B6E558B294}" type="datetimeFigureOut">
              <a:rPr lang="en-US" smtClean="0"/>
              <a:t>8/6/23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54A47E-F6EC-7C45-B2EF-D1C60C0809BA}" type="slidenum">
              <a:rPr lang="en-US" smtClean="0"/>
              <a:t>‹#›</a:t>
            </a:fld>
            <a:endParaRPr lang="en-US"/>
          </a:p>
        </p:txBody>
      </p:sp>
    </p:spTree>
    <p:extLst>
      <p:ext uri="{BB962C8B-B14F-4D97-AF65-F5344CB8AC3E}">
        <p14:creationId xmlns:p14="http://schemas.microsoft.com/office/powerpoint/2010/main" val="103610473"/>
      </p:ext>
    </p:extLst>
  </p:cSld>
  <p:clrMapOvr>
    <a:masterClrMapping/>
  </p:clrMapOvr>
  <p:transition spd="med">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6F5FDC2-DC2C-2549-A27B-F5B6E558B294}" type="datetimeFigureOut">
              <a:rPr lang="en-US" smtClean="0"/>
              <a:t>8/6/23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54A47E-F6EC-7C45-B2EF-D1C60C0809BA}" type="slidenum">
              <a:rPr lang="en-US" smtClean="0"/>
              <a:t>‹#›</a:t>
            </a:fld>
            <a:endParaRPr lang="en-US"/>
          </a:p>
        </p:txBody>
      </p:sp>
    </p:spTree>
    <p:extLst>
      <p:ext uri="{BB962C8B-B14F-4D97-AF65-F5344CB8AC3E}">
        <p14:creationId xmlns:p14="http://schemas.microsoft.com/office/powerpoint/2010/main" val="4055612664"/>
      </p:ext>
    </p:extLst>
  </p:cSld>
  <p:clrMapOvr>
    <a:masterClrMapping/>
  </p:clrMapOvr>
  <p:transition spd="med">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6F5FDC2-DC2C-2549-A27B-F5B6E558B294}" type="datetimeFigureOut">
              <a:rPr lang="en-US" smtClean="0"/>
              <a:t>8/6/23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54A47E-F6EC-7C45-B2EF-D1C60C0809BA}" type="slidenum">
              <a:rPr lang="en-US" smtClean="0"/>
              <a:t>‹#›</a:t>
            </a:fld>
            <a:endParaRPr lang="en-US"/>
          </a:p>
        </p:txBody>
      </p:sp>
    </p:spTree>
    <p:extLst>
      <p:ext uri="{BB962C8B-B14F-4D97-AF65-F5344CB8AC3E}">
        <p14:creationId xmlns:p14="http://schemas.microsoft.com/office/powerpoint/2010/main" val="3721581787"/>
      </p:ext>
    </p:extLst>
  </p:cSld>
  <p:clrMapOvr>
    <a:masterClrMapping/>
  </p:clrMapOvr>
  <p:transition spd="med">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46F5FDC2-DC2C-2549-A27B-F5B6E558B294}" type="datetimeFigureOut">
              <a:rPr lang="en-US" smtClean="0"/>
              <a:t>8/6/23</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F754A47E-F6EC-7C45-B2EF-D1C60C0809BA}" type="slidenum">
              <a:rPr lang="en-US" smtClean="0"/>
              <a:t>‹#›</a:t>
            </a:fld>
            <a:endParaRPr lang="en-US"/>
          </a:p>
        </p:txBody>
      </p:sp>
    </p:spTree>
    <p:extLst>
      <p:ext uri="{BB962C8B-B14F-4D97-AF65-F5344CB8AC3E}">
        <p14:creationId xmlns:p14="http://schemas.microsoft.com/office/powerpoint/2010/main" val="18297336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wipe/>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218FA-53C0-E55C-FC45-C0E8577252AF}"/>
              </a:ext>
            </a:extLst>
          </p:cNvPr>
          <p:cNvSpPr>
            <a:spLocks noGrp="1"/>
          </p:cNvSpPr>
          <p:nvPr>
            <p:ph type="ctrTitle"/>
          </p:nvPr>
        </p:nvSpPr>
        <p:spPr/>
        <p:txBody>
          <a:bodyPr/>
          <a:lstStyle/>
          <a:p>
            <a:r>
              <a:rPr lang="en-US" dirty="0"/>
              <a:t>Jeremiah</a:t>
            </a:r>
          </a:p>
        </p:txBody>
      </p:sp>
      <p:sp>
        <p:nvSpPr>
          <p:cNvPr id="3" name="Subtitle 2">
            <a:extLst>
              <a:ext uri="{FF2B5EF4-FFF2-40B4-BE49-F238E27FC236}">
                <a16:creationId xmlns:a16="http://schemas.microsoft.com/office/drawing/2014/main" id="{8EB1C64F-3E0B-9FC1-C982-47B253E00905}"/>
              </a:ext>
            </a:extLst>
          </p:cNvPr>
          <p:cNvSpPr>
            <a:spLocks noGrp="1"/>
          </p:cNvSpPr>
          <p:nvPr>
            <p:ph type="subTitle" idx="1"/>
          </p:nvPr>
        </p:nvSpPr>
        <p:spPr/>
        <p:txBody>
          <a:bodyPr/>
          <a:lstStyle/>
          <a:p>
            <a:endParaRPr lang="en-US"/>
          </a:p>
        </p:txBody>
      </p:sp>
      <p:pic>
        <p:nvPicPr>
          <p:cNvPr id="5" name="Picture 4" descr="A storm clouds and lightning&#10;&#10;Description automatically generated with medium confidence">
            <a:extLst>
              <a:ext uri="{FF2B5EF4-FFF2-40B4-BE49-F238E27FC236}">
                <a16:creationId xmlns:a16="http://schemas.microsoft.com/office/drawing/2014/main" id="{410C6F95-76DC-FA2B-EB64-A7A6B79DA62B}"/>
              </a:ext>
            </a:extLst>
          </p:cNvPr>
          <p:cNvPicPr>
            <a:picLocks noChangeAspect="1"/>
          </p:cNvPicPr>
          <p:nvPr/>
        </p:nvPicPr>
        <p:blipFill>
          <a:blip r:embed="rId2"/>
          <a:stretch>
            <a:fillRect/>
          </a:stretch>
        </p:blipFill>
        <p:spPr>
          <a:xfrm>
            <a:off x="0" y="0"/>
            <a:ext cx="9144000" cy="5715000"/>
          </a:xfrm>
          <a:prstGeom prst="rect">
            <a:avLst/>
          </a:prstGeom>
        </p:spPr>
      </p:pic>
    </p:spTree>
    <p:extLst>
      <p:ext uri="{BB962C8B-B14F-4D97-AF65-F5344CB8AC3E}">
        <p14:creationId xmlns:p14="http://schemas.microsoft.com/office/powerpoint/2010/main" val="148004173"/>
      </p:ext>
    </p:extLst>
  </p:cSld>
  <p:clrMapOvr>
    <a:masterClrMapping/>
  </p:clrMapOvr>
  <p:transition spd="med">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clouds&#10;&#10;Description automatically generated">
            <a:extLst>
              <a:ext uri="{FF2B5EF4-FFF2-40B4-BE49-F238E27FC236}">
                <a16:creationId xmlns:a16="http://schemas.microsoft.com/office/drawing/2014/main" id="{004320C3-8C43-1EDD-1E66-72199F7F6486}"/>
              </a:ext>
            </a:extLst>
          </p:cNvPr>
          <p:cNvPicPr>
            <a:picLocks noChangeAspect="1"/>
          </p:cNvPicPr>
          <p:nvPr/>
        </p:nvPicPr>
        <p:blipFill>
          <a:blip r:embed="rId3"/>
          <a:stretch>
            <a:fillRect/>
          </a:stretch>
        </p:blipFill>
        <p:spPr>
          <a:xfrm>
            <a:off x="0" y="0"/>
            <a:ext cx="9144000" cy="5715000"/>
          </a:xfrm>
          <a:prstGeom prst="rect">
            <a:avLst/>
          </a:prstGeom>
        </p:spPr>
      </p:pic>
      <p:sp>
        <p:nvSpPr>
          <p:cNvPr id="6" name="Title 5">
            <a:extLst>
              <a:ext uri="{FF2B5EF4-FFF2-40B4-BE49-F238E27FC236}">
                <a16:creationId xmlns:a16="http://schemas.microsoft.com/office/drawing/2014/main" id="{8B2E608C-9DC5-4869-32B5-4E3743331174}"/>
              </a:ext>
            </a:extLst>
          </p:cNvPr>
          <p:cNvSpPr>
            <a:spLocks noGrp="1"/>
          </p:cNvSpPr>
          <p:nvPr>
            <p:ph type="title"/>
          </p:nvPr>
        </p:nvSpPr>
        <p:spPr>
          <a:xfrm>
            <a:off x="4937760" y="304271"/>
            <a:ext cx="3877056" cy="1104636"/>
          </a:xfrm>
        </p:spPr>
        <p:txBody>
          <a:bodyPr/>
          <a:lstStyle/>
          <a:p>
            <a:r>
              <a:rPr lang="en-US" i="1" dirty="0"/>
              <a:t>Sets A Powerful Example</a:t>
            </a:r>
          </a:p>
        </p:txBody>
      </p:sp>
      <p:sp>
        <p:nvSpPr>
          <p:cNvPr id="7" name="Content Placeholder 6">
            <a:extLst>
              <a:ext uri="{FF2B5EF4-FFF2-40B4-BE49-F238E27FC236}">
                <a16:creationId xmlns:a16="http://schemas.microsoft.com/office/drawing/2014/main" id="{35FBB0E8-143E-919A-6C17-E30B08EADBC6}"/>
              </a:ext>
            </a:extLst>
          </p:cNvPr>
          <p:cNvSpPr>
            <a:spLocks noGrp="1"/>
          </p:cNvSpPr>
          <p:nvPr>
            <p:ph idx="1"/>
          </p:nvPr>
        </p:nvSpPr>
        <p:spPr>
          <a:xfrm>
            <a:off x="4937759" y="1521354"/>
            <a:ext cx="4075611" cy="3626115"/>
          </a:xfrm>
        </p:spPr>
        <p:txBody>
          <a:bodyPr/>
          <a:lstStyle/>
          <a:p>
            <a:pPr>
              <a:buFont typeface="Wingdings" pitchFamily="2" charset="2"/>
              <a:buChar char="§"/>
            </a:pPr>
            <a:r>
              <a:rPr lang="en-US" dirty="0"/>
              <a:t> True in Action &amp; Word</a:t>
            </a:r>
            <a:br>
              <a:rPr lang="en-US" dirty="0"/>
            </a:br>
            <a:endParaRPr lang="en-US" dirty="0"/>
          </a:p>
          <a:p>
            <a:pPr>
              <a:buFont typeface="Wingdings" pitchFamily="2" charset="2"/>
              <a:buChar char="§"/>
            </a:pPr>
            <a:r>
              <a:rPr lang="en-US" dirty="0"/>
              <a:t> Full of Perseverance</a:t>
            </a:r>
            <a:br>
              <a:rPr lang="en-US" dirty="0"/>
            </a:br>
            <a:endParaRPr lang="en-US" dirty="0"/>
          </a:p>
          <a:p>
            <a:pPr>
              <a:buFont typeface="Wingdings" pitchFamily="2" charset="2"/>
              <a:buChar char="§"/>
            </a:pPr>
            <a:r>
              <a:rPr lang="en-US" dirty="0"/>
              <a:t> More Than A Messenger. </a:t>
            </a:r>
          </a:p>
        </p:txBody>
      </p:sp>
      <p:sp>
        <p:nvSpPr>
          <p:cNvPr id="8" name="TextBox 7">
            <a:extLst>
              <a:ext uri="{FF2B5EF4-FFF2-40B4-BE49-F238E27FC236}">
                <a16:creationId xmlns:a16="http://schemas.microsoft.com/office/drawing/2014/main" id="{16B124E9-8427-C3E3-06B5-C64F8D01F04C}"/>
              </a:ext>
            </a:extLst>
          </p:cNvPr>
          <p:cNvSpPr txBox="1"/>
          <p:nvPr/>
        </p:nvSpPr>
        <p:spPr>
          <a:xfrm>
            <a:off x="499871" y="856589"/>
            <a:ext cx="3560065" cy="4154984"/>
          </a:xfrm>
          <a:prstGeom prst="rect">
            <a:avLst/>
          </a:prstGeom>
          <a:noFill/>
        </p:spPr>
        <p:txBody>
          <a:bodyPr wrap="square" rtlCol="0">
            <a:spAutoFit/>
          </a:bodyPr>
          <a:lstStyle/>
          <a:p>
            <a:pPr algn="ctr"/>
            <a:r>
              <a:rPr lang="en-US" sz="2400" b="0" i="0" dirty="0">
                <a:solidFill>
                  <a:schemeClr val="bg1"/>
                </a:solidFill>
                <a:effectLst/>
                <a:latin typeface="+mj-lt"/>
              </a:rPr>
              <a:t>“From the thirteenth year of Josiah the son of Amon, king of Judah, even to this day, these twenty-three years the word of the </a:t>
            </a:r>
            <a:r>
              <a:rPr lang="en-US" sz="2400" b="0" i="0" cap="small" dirty="0">
                <a:solidFill>
                  <a:schemeClr val="bg1"/>
                </a:solidFill>
                <a:effectLst/>
                <a:latin typeface="+mj-lt"/>
              </a:rPr>
              <a:t>Lord</a:t>
            </a:r>
            <a:r>
              <a:rPr lang="en-US" sz="2400" cap="small" dirty="0">
                <a:solidFill>
                  <a:schemeClr val="bg1"/>
                </a:solidFill>
                <a:latin typeface="+mj-lt"/>
              </a:rPr>
              <a:t> </a:t>
            </a:r>
            <a:r>
              <a:rPr lang="en-US" sz="2400" b="0" i="0" dirty="0">
                <a:solidFill>
                  <a:schemeClr val="bg1"/>
                </a:solidFill>
                <a:effectLst/>
                <a:latin typeface="+mj-lt"/>
              </a:rPr>
              <a:t>has come to me, and I have spoken to you again and again, but you have not listened.”</a:t>
            </a:r>
            <a:br>
              <a:rPr lang="en-US" sz="2400" b="0" i="0" dirty="0">
                <a:solidFill>
                  <a:schemeClr val="bg1"/>
                </a:solidFill>
                <a:effectLst/>
                <a:latin typeface="+mj-lt"/>
              </a:rPr>
            </a:br>
            <a:endParaRPr lang="en-US" sz="2400" b="0" i="0" dirty="0">
              <a:solidFill>
                <a:schemeClr val="bg1"/>
              </a:solidFill>
              <a:effectLst/>
              <a:latin typeface="+mj-lt"/>
            </a:endParaRPr>
          </a:p>
          <a:p>
            <a:pPr algn="ctr"/>
            <a:r>
              <a:rPr lang="en-US" sz="2400" b="1" dirty="0">
                <a:solidFill>
                  <a:schemeClr val="bg1"/>
                </a:solidFill>
                <a:latin typeface="+mj-lt"/>
              </a:rPr>
              <a:t>Jeremiah 25:3</a:t>
            </a:r>
          </a:p>
        </p:txBody>
      </p:sp>
    </p:spTree>
    <p:extLst>
      <p:ext uri="{BB962C8B-B14F-4D97-AF65-F5344CB8AC3E}">
        <p14:creationId xmlns:p14="http://schemas.microsoft.com/office/powerpoint/2010/main" val="3669205563"/>
      </p:ext>
    </p:extLst>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omparison of a storm&#10;&#10;Description automatically generated with medium confidence">
            <a:extLst>
              <a:ext uri="{FF2B5EF4-FFF2-40B4-BE49-F238E27FC236}">
                <a16:creationId xmlns:a16="http://schemas.microsoft.com/office/drawing/2014/main" id="{0E74CD28-9A3C-A544-18FC-02A2CA1EE189}"/>
              </a:ext>
            </a:extLst>
          </p:cNvPr>
          <p:cNvPicPr>
            <a:picLocks noChangeAspect="1"/>
          </p:cNvPicPr>
          <p:nvPr/>
        </p:nvPicPr>
        <p:blipFill>
          <a:blip r:embed="rId3"/>
          <a:stretch>
            <a:fillRect/>
          </a:stretch>
        </p:blipFill>
        <p:spPr>
          <a:xfrm>
            <a:off x="0" y="0"/>
            <a:ext cx="9144000" cy="5715000"/>
          </a:xfrm>
          <a:prstGeom prst="rect">
            <a:avLst/>
          </a:prstGeom>
        </p:spPr>
      </p:pic>
      <p:sp>
        <p:nvSpPr>
          <p:cNvPr id="6" name="Title 5">
            <a:extLst>
              <a:ext uri="{FF2B5EF4-FFF2-40B4-BE49-F238E27FC236}">
                <a16:creationId xmlns:a16="http://schemas.microsoft.com/office/drawing/2014/main" id="{5DBEE6DA-D7F3-92D1-A87E-756076ABD6EE}"/>
              </a:ext>
            </a:extLst>
          </p:cNvPr>
          <p:cNvSpPr>
            <a:spLocks noGrp="1"/>
          </p:cNvSpPr>
          <p:nvPr>
            <p:ph type="title"/>
          </p:nvPr>
        </p:nvSpPr>
        <p:spPr>
          <a:xfrm>
            <a:off x="341376" y="304271"/>
            <a:ext cx="3962400" cy="1104636"/>
          </a:xfrm>
        </p:spPr>
        <p:txBody>
          <a:bodyPr/>
          <a:lstStyle/>
          <a:p>
            <a:r>
              <a:rPr lang="en-US" i="1" dirty="0"/>
              <a:t>Declares God’s Unchanging Word</a:t>
            </a:r>
          </a:p>
        </p:txBody>
      </p:sp>
      <p:sp>
        <p:nvSpPr>
          <p:cNvPr id="7" name="Content Placeholder 6">
            <a:extLst>
              <a:ext uri="{FF2B5EF4-FFF2-40B4-BE49-F238E27FC236}">
                <a16:creationId xmlns:a16="http://schemas.microsoft.com/office/drawing/2014/main" id="{EAF7A389-BCB5-5BDF-59F2-E0B01CA8F3E5}"/>
              </a:ext>
            </a:extLst>
          </p:cNvPr>
          <p:cNvSpPr>
            <a:spLocks noGrp="1"/>
          </p:cNvSpPr>
          <p:nvPr>
            <p:ph idx="1"/>
          </p:nvPr>
        </p:nvSpPr>
        <p:spPr>
          <a:xfrm>
            <a:off x="341376" y="1521354"/>
            <a:ext cx="3962400" cy="4001622"/>
          </a:xfrm>
        </p:spPr>
        <p:txBody>
          <a:bodyPr>
            <a:normAutofit/>
          </a:bodyPr>
          <a:lstStyle/>
          <a:p>
            <a:r>
              <a:rPr lang="en-US" dirty="0"/>
              <a:t>We Must Listen.</a:t>
            </a:r>
          </a:p>
          <a:p>
            <a:pPr lvl="1"/>
            <a:r>
              <a:rPr lang="en-US" dirty="0"/>
              <a:t>Jeremiah 25:4</a:t>
            </a:r>
          </a:p>
          <a:p>
            <a:r>
              <a:rPr lang="en-US" dirty="0"/>
              <a:t>We Must Repent.</a:t>
            </a:r>
          </a:p>
          <a:p>
            <a:pPr lvl="1"/>
            <a:r>
              <a:rPr lang="en-US" dirty="0"/>
              <a:t>Jeremiah 25:5</a:t>
            </a:r>
          </a:p>
          <a:p>
            <a:r>
              <a:rPr lang="en-US" dirty="0"/>
              <a:t>We Must Prepare for God’s Wrath.</a:t>
            </a:r>
          </a:p>
          <a:p>
            <a:pPr lvl="1"/>
            <a:r>
              <a:rPr lang="en-US" dirty="0"/>
              <a:t>Jeremiah 25:11, </a:t>
            </a:r>
            <a:br>
              <a:rPr lang="en-US" dirty="0"/>
            </a:br>
            <a:r>
              <a:rPr lang="en-US" dirty="0"/>
              <a:t>Jeremiah 25:15-16, </a:t>
            </a:r>
            <a:br>
              <a:rPr lang="en-US" dirty="0"/>
            </a:br>
            <a:r>
              <a:rPr lang="en-US" dirty="0"/>
              <a:t>Jeremiah 25: 28-29</a:t>
            </a:r>
          </a:p>
          <a:p>
            <a:endParaRPr lang="en-US" dirty="0"/>
          </a:p>
        </p:txBody>
      </p:sp>
      <p:sp>
        <p:nvSpPr>
          <p:cNvPr id="8" name="TextBox 7">
            <a:extLst>
              <a:ext uri="{FF2B5EF4-FFF2-40B4-BE49-F238E27FC236}">
                <a16:creationId xmlns:a16="http://schemas.microsoft.com/office/drawing/2014/main" id="{0E2CF669-25DA-B37A-55AF-81BF89F2BA97}"/>
              </a:ext>
            </a:extLst>
          </p:cNvPr>
          <p:cNvSpPr txBox="1"/>
          <p:nvPr/>
        </p:nvSpPr>
        <p:spPr>
          <a:xfrm>
            <a:off x="5242559" y="856589"/>
            <a:ext cx="3560065" cy="4154984"/>
          </a:xfrm>
          <a:prstGeom prst="rect">
            <a:avLst/>
          </a:prstGeom>
          <a:noFill/>
        </p:spPr>
        <p:txBody>
          <a:bodyPr wrap="square" rtlCol="0">
            <a:spAutoFit/>
          </a:bodyPr>
          <a:lstStyle/>
          <a:p>
            <a:pPr algn="ctr"/>
            <a:r>
              <a:rPr lang="en-US" sz="2400" b="0" i="0" dirty="0">
                <a:solidFill>
                  <a:schemeClr val="bg1"/>
                </a:solidFill>
                <a:effectLst/>
                <a:latin typeface="+mj-lt"/>
              </a:rPr>
              <a:t>“And the LORD has sent </a:t>
            </a:r>
            <a:br>
              <a:rPr lang="en-US" sz="2400" b="0" i="0" dirty="0">
                <a:solidFill>
                  <a:schemeClr val="bg1"/>
                </a:solidFill>
                <a:effectLst/>
                <a:latin typeface="+mj-lt"/>
              </a:rPr>
            </a:br>
            <a:r>
              <a:rPr lang="en-US" sz="2400" b="0" i="0" dirty="0">
                <a:solidFill>
                  <a:schemeClr val="bg1"/>
                </a:solidFill>
                <a:effectLst/>
                <a:latin typeface="+mj-lt"/>
              </a:rPr>
              <a:t>to you all His servants the prophets again and again, but you have not listened nor inclined your ear to hear, saying, ‘Turn now everyone from his evil way and from the evil of your deeds…’ ”</a:t>
            </a:r>
            <a:br>
              <a:rPr lang="en-US" sz="2400" b="0" i="0" dirty="0">
                <a:solidFill>
                  <a:schemeClr val="bg1"/>
                </a:solidFill>
                <a:effectLst/>
                <a:latin typeface="+mj-lt"/>
              </a:rPr>
            </a:br>
            <a:endParaRPr lang="en-US" sz="2400" b="0" i="0" dirty="0">
              <a:solidFill>
                <a:schemeClr val="bg1"/>
              </a:solidFill>
              <a:effectLst/>
              <a:latin typeface="+mj-lt"/>
            </a:endParaRPr>
          </a:p>
          <a:p>
            <a:pPr algn="ctr"/>
            <a:r>
              <a:rPr lang="en-US" sz="2400" b="1" dirty="0">
                <a:solidFill>
                  <a:schemeClr val="bg1"/>
                </a:solidFill>
                <a:latin typeface="+mj-lt"/>
              </a:rPr>
              <a:t>Jeremiah 25:4-5</a:t>
            </a:r>
          </a:p>
        </p:txBody>
      </p:sp>
    </p:spTree>
    <p:extLst>
      <p:ext uri="{BB962C8B-B14F-4D97-AF65-F5344CB8AC3E}">
        <p14:creationId xmlns:p14="http://schemas.microsoft.com/office/powerpoint/2010/main" val="1277920285"/>
      </p:ext>
    </p:extLst>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anim calcmode="lin" valueType="num">
                                      <p:cBhvr additive="base">
                                        <p:cTn id="16"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 calcmode="lin" valueType="num">
                                      <p:cBhvr additive="base">
                                        <p:cTn id="22"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7">
                                            <p:txEl>
                                              <p:pRg st="2" end="2"/>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 calcmode="lin" valueType="num">
                                      <p:cBhvr additive="base">
                                        <p:cTn id="26"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 calcmode="lin" valueType="num">
                                      <p:cBhvr additive="base">
                                        <p:cTn id="32"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7">
                                            <p:txEl>
                                              <p:pRg st="4" end="4"/>
                                            </p:txEl>
                                          </p:spTgt>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7">
                                            <p:txEl>
                                              <p:pRg st="5" end="5"/>
                                            </p:txEl>
                                          </p:spTgt>
                                        </p:tgtEl>
                                        <p:attrNameLst>
                                          <p:attrName>style.visibility</p:attrName>
                                        </p:attrNameLst>
                                      </p:cBhvr>
                                      <p:to>
                                        <p:strVal val="visible"/>
                                      </p:to>
                                    </p:set>
                                    <p:anim calcmode="lin" valueType="num">
                                      <p:cBhvr additive="base">
                                        <p:cTn id="36"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clouds&#10;&#10;Description automatically generated">
            <a:extLst>
              <a:ext uri="{FF2B5EF4-FFF2-40B4-BE49-F238E27FC236}">
                <a16:creationId xmlns:a16="http://schemas.microsoft.com/office/drawing/2014/main" id="{004320C3-8C43-1EDD-1E66-72199F7F6486}"/>
              </a:ext>
            </a:extLst>
          </p:cNvPr>
          <p:cNvPicPr>
            <a:picLocks noChangeAspect="1"/>
          </p:cNvPicPr>
          <p:nvPr/>
        </p:nvPicPr>
        <p:blipFill>
          <a:blip r:embed="rId3"/>
          <a:stretch>
            <a:fillRect/>
          </a:stretch>
        </p:blipFill>
        <p:spPr>
          <a:xfrm>
            <a:off x="0" y="0"/>
            <a:ext cx="9144000" cy="5715000"/>
          </a:xfrm>
          <a:prstGeom prst="rect">
            <a:avLst/>
          </a:prstGeom>
        </p:spPr>
      </p:pic>
      <p:sp>
        <p:nvSpPr>
          <p:cNvPr id="6" name="Title 5">
            <a:extLst>
              <a:ext uri="{FF2B5EF4-FFF2-40B4-BE49-F238E27FC236}">
                <a16:creationId xmlns:a16="http://schemas.microsoft.com/office/drawing/2014/main" id="{8B2E608C-9DC5-4869-32B5-4E3743331174}"/>
              </a:ext>
            </a:extLst>
          </p:cNvPr>
          <p:cNvSpPr>
            <a:spLocks noGrp="1"/>
          </p:cNvSpPr>
          <p:nvPr>
            <p:ph type="title"/>
          </p:nvPr>
        </p:nvSpPr>
        <p:spPr>
          <a:xfrm>
            <a:off x="4937760" y="304271"/>
            <a:ext cx="3877056" cy="1104636"/>
          </a:xfrm>
        </p:spPr>
        <p:txBody>
          <a:bodyPr/>
          <a:lstStyle/>
          <a:p>
            <a:r>
              <a:rPr lang="en-US" i="1" dirty="0"/>
              <a:t>Includes </a:t>
            </a:r>
            <a:r>
              <a:rPr lang="en-US" i="1" u="sng" dirty="0"/>
              <a:t>Every</a:t>
            </a:r>
            <a:r>
              <a:rPr lang="en-US" i="1" dirty="0"/>
              <a:t> </a:t>
            </a:r>
            <a:r>
              <a:rPr lang="en-US" i="1" u="sng" dirty="0"/>
              <a:t>Word</a:t>
            </a:r>
            <a:r>
              <a:rPr lang="en-US" i="1" dirty="0"/>
              <a:t> of God’s Message.</a:t>
            </a:r>
          </a:p>
        </p:txBody>
      </p:sp>
      <p:sp>
        <p:nvSpPr>
          <p:cNvPr id="7" name="Content Placeholder 6">
            <a:extLst>
              <a:ext uri="{FF2B5EF4-FFF2-40B4-BE49-F238E27FC236}">
                <a16:creationId xmlns:a16="http://schemas.microsoft.com/office/drawing/2014/main" id="{35FBB0E8-143E-919A-6C17-E30B08EADBC6}"/>
              </a:ext>
            </a:extLst>
          </p:cNvPr>
          <p:cNvSpPr>
            <a:spLocks noGrp="1"/>
          </p:cNvSpPr>
          <p:nvPr>
            <p:ph idx="1"/>
          </p:nvPr>
        </p:nvSpPr>
        <p:spPr>
          <a:xfrm>
            <a:off x="4937760" y="1521354"/>
            <a:ext cx="3877056" cy="3626115"/>
          </a:xfrm>
        </p:spPr>
        <p:txBody>
          <a:bodyPr>
            <a:normAutofit/>
          </a:bodyPr>
          <a:lstStyle/>
          <a:p>
            <a:pPr>
              <a:buFont typeface="Wingdings" pitchFamily="2" charset="2"/>
              <a:buChar char="§"/>
            </a:pPr>
            <a:r>
              <a:rPr lang="en-US" dirty="0"/>
              <a:t> Why do we hesitate to teach all of God’s word?</a:t>
            </a:r>
            <a:br>
              <a:rPr lang="en-US" dirty="0"/>
            </a:br>
            <a:endParaRPr lang="en-US" dirty="0"/>
          </a:p>
          <a:p>
            <a:pPr>
              <a:buFont typeface="Wingdings" pitchFamily="2" charset="2"/>
              <a:buChar char="§"/>
            </a:pPr>
            <a:r>
              <a:rPr lang="en-US" dirty="0"/>
              <a:t> We must remember the heart of Jeremiah.</a:t>
            </a:r>
          </a:p>
          <a:p>
            <a:pPr lvl="1">
              <a:buFont typeface="Wingdings" pitchFamily="2" charset="2"/>
              <a:buChar char="§"/>
            </a:pPr>
            <a:r>
              <a:rPr lang="en-US" dirty="0"/>
              <a:t>Chapter 26:12-15</a:t>
            </a:r>
          </a:p>
        </p:txBody>
      </p:sp>
      <p:sp>
        <p:nvSpPr>
          <p:cNvPr id="8" name="TextBox 7">
            <a:extLst>
              <a:ext uri="{FF2B5EF4-FFF2-40B4-BE49-F238E27FC236}">
                <a16:creationId xmlns:a16="http://schemas.microsoft.com/office/drawing/2014/main" id="{16B124E9-8427-C3E3-06B5-C64F8D01F04C}"/>
              </a:ext>
            </a:extLst>
          </p:cNvPr>
          <p:cNvSpPr txBox="1"/>
          <p:nvPr/>
        </p:nvSpPr>
        <p:spPr>
          <a:xfrm>
            <a:off x="499871" y="856589"/>
            <a:ext cx="3560065" cy="4524315"/>
          </a:xfrm>
          <a:prstGeom prst="rect">
            <a:avLst/>
          </a:prstGeom>
          <a:noFill/>
        </p:spPr>
        <p:txBody>
          <a:bodyPr wrap="square" rtlCol="0">
            <a:spAutoFit/>
          </a:bodyPr>
          <a:lstStyle/>
          <a:p>
            <a:pPr algn="ctr"/>
            <a:r>
              <a:rPr lang="en-US" sz="2400" b="0" i="0" dirty="0">
                <a:solidFill>
                  <a:schemeClr val="bg1"/>
                </a:solidFill>
                <a:effectLst/>
                <a:latin typeface="+mj-lt"/>
              </a:rPr>
              <a:t>“Thus says the LORD, ‘Stand in the court of the LORD’s house, and speak to all the cities of Judah who have come to worship in the LORD’s house all the words that I have commanded you to speak to them. Do not omit</a:t>
            </a:r>
            <a:br>
              <a:rPr lang="en-US" sz="2400" b="0" i="0" dirty="0">
                <a:solidFill>
                  <a:schemeClr val="bg1"/>
                </a:solidFill>
                <a:effectLst/>
                <a:latin typeface="+mj-lt"/>
              </a:rPr>
            </a:br>
            <a:r>
              <a:rPr lang="en-US" sz="2400" b="0" i="0" dirty="0">
                <a:solidFill>
                  <a:schemeClr val="bg1"/>
                </a:solidFill>
                <a:effectLst/>
                <a:latin typeface="+mj-lt"/>
              </a:rPr>
              <a:t> a word.”</a:t>
            </a:r>
            <a:br>
              <a:rPr lang="en-US" sz="2400" b="0" i="0" dirty="0">
                <a:solidFill>
                  <a:schemeClr val="bg1"/>
                </a:solidFill>
                <a:effectLst/>
                <a:latin typeface="+mj-lt"/>
              </a:rPr>
            </a:br>
            <a:endParaRPr lang="en-US" sz="2400" b="0" i="0" dirty="0">
              <a:solidFill>
                <a:schemeClr val="bg1"/>
              </a:solidFill>
              <a:effectLst/>
              <a:latin typeface="+mj-lt"/>
            </a:endParaRPr>
          </a:p>
          <a:p>
            <a:pPr algn="ctr"/>
            <a:r>
              <a:rPr lang="en-US" sz="2400" b="1" dirty="0">
                <a:solidFill>
                  <a:schemeClr val="bg1"/>
                </a:solidFill>
                <a:latin typeface="+mj-lt"/>
              </a:rPr>
              <a:t>Jeremiah 26:2</a:t>
            </a:r>
          </a:p>
        </p:txBody>
      </p:sp>
    </p:spTree>
    <p:extLst>
      <p:ext uri="{BB962C8B-B14F-4D97-AF65-F5344CB8AC3E}">
        <p14:creationId xmlns:p14="http://schemas.microsoft.com/office/powerpoint/2010/main" val="1073606976"/>
      </p:ext>
    </p:extLst>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 calcmode="lin" valueType="num">
                                      <p:cBhvr additive="base">
                                        <p:cTn id="22"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omparison of a storm&#10;&#10;Description automatically generated with medium confidence">
            <a:extLst>
              <a:ext uri="{FF2B5EF4-FFF2-40B4-BE49-F238E27FC236}">
                <a16:creationId xmlns:a16="http://schemas.microsoft.com/office/drawing/2014/main" id="{0E74CD28-9A3C-A544-18FC-02A2CA1EE189}"/>
              </a:ext>
            </a:extLst>
          </p:cNvPr>
          <p:cNvPicPr>
            <a:picLocks noChangeAspect="1"/>
          </p:cNvPicPr>
          <p:nvPr/>
        </p:nvPicPr>
        <p:blipFill>
          <a:blip r:embed="rId3"/>
          <a:stretch>
            <a:fillRect/>
          </a:stretch>
        </p:blipFill>
        <p:spPr>
          <a:xfrm>
            <a:off x="0" y="0"/>
            <a:ext cx="9144000" cy="5715000"/>
          </a:xfrm>
          <a:prstGeom prst="rect">
            <a:avLst/>
          </a:prstGeom>
        </p:spPr>
      </p:pic>
      <p:sp>
        <p:nvSpPr>
          <p:cNvPr id="6" name="Title 5">
            <a:extLst>
              <a:ext uri="{FF2B5EF4-FFF2-40B4-BE49-F238E27FC236}">
                <a16:creationId xmlns:a16="http://schemas.microsoft.com/office/drawing/2014/main" id="{5DBEE6DA-D7F3-92D1-A87E-756076ABD6EE}"/>
              </a:ext>
            </a:extLst>
          </p:cNvPr>
          <p:cNvSpPr>
            <a:spLocks noGrp="1"/>
          </p:cNvSpPr>
          <p:nvPr>
            <p:ph type="title"/>
          </p:nvPr>
        </p:nvSpPr>
        <p:spPr>
          <a:xfrm>
            <a:off x="341376" y="304271"/>
            <a:ext cx="3962400" cy="1104636"/>
          </a:xfrm>
        </p:spPr>
        <p:txBody>
          <a:bodyPr/>
          <a:lstStyle/>
          <a:p>
            <a:r>
              <a:rPr lang="en-US" i="1" dirty="0"/>
              <a:t>Continued With The Help of His Friends</a:t>
            </a:r>
          </a:p>
        </p:txBody>
      </p:sp>
      <p:sp>
        <p:nvSpPr>
          <p:cNvPr id="7" name="Content Placeholder 6">
            <a:extLst>
              <a:ext uri="{FF2B5EF4-FFF2-40B4-BE49-F238E27FC236}">
                <a16:creationId xmlns:a16="http://schemas.microsoft.com/office/drawing/2014/main" id="{EAF7A389-BCB5-5BDF-59F2-E0B01CA8F3E5}"/>
              </a:ext>
            </a:extLst>
          </p:cNvPr>
          <p:cNvSpPr>
            <a:spLocks noGrp="1"/>
          </p:cNvSpPr>
          <p:nvPr>
            <p:ph idx="1"/>
          </p:nvPr>
        </p:nvSpPr>
        <p:spPr>
          <a:xfrm>
            <a:off x="341376" y="1521354"/>
            <a:ext cx="4230624" cy="4001622"/>
          </a:xfrm>
        </p:spPr>
        <p:txBody>
          <a:bodyPr>
            <a:normAutofit/>
          </a:bodyPr>
          <a:lstStyle/>
          <a:p>
            <a:r>
              <a:rPr lang="en-US" dirty="0" err="1"/>
              <a:t>Ahikam</a:t>
            </a:r>
            <a:r>
              <a:rPr lang="en-US" dirty="0"/>
              <a:t> was Just.</a:t>
            </a:r>
          </a:p>
          <a:p>
            <a:r>
              <a:rPr lang="en-US" dirty="0" err="1"/>
              <a:t>Ahikam</a:t>
            </a:r>
            <a:r>
              <a:rPr lang="en-US" dirty="0"/>
              <a:t> was Independent.</a:t>
            </a:r>
          </a:p>
          <a:p>
            <a:r>
              <a:rPr lang="en-US" dirty="0" err="1"/>
              <a:t>Ahikam</a:t>
            </a:r>
            <a:r>
              <a:rPr lang="en-US" dirty="0"/>
              <a:t> was Courageous.</a:t>
            </a:r>
          </a:p>
          <a:p>
            <a:r>
              <a:rPr lang="en-US" dirty="0" err="1"/>
              <a:t>Ahikam</a:t>
            </a:r>
            <a:r>
              <a:rPr lang="en-US" dirty="0"/>
              <a:t> was Useful.</a:t>
            </a:r>
          </a:p>
          <a:p>
            <a:r>
              <a:rPr lang="en-US" dirty="0" err="1"/>
              <a:t>Ahikam</a:t>
            </a:r>
            <a:r>
              <a:rPr lang="en-US" dirty="0"/>
              <a:t> was Honorable.</a:t>
            </a:r>
          </a:p>
          <a:p>
            <a:pPr lvl="1"/>
            <a:r>
              <a:rPr lang="en-US" dirty="0"/>
              <a:t>2 Kings 22:12-14</a:t>
            </a:r>
          </a:p>
        </p:txBody>
      </p:sp>
      <p:sp>
        <p:nvSpPr>
          <p:cNvPr id="8" name="TextBox 7">
            <a:extLst>
              <a:ext uri="{FF2B5EF4-FFF2-40B4-BE49-F238E27FC236}">
                <a16:creationId xmlns:a16="http://schemas.microsoft.com/office/drawing/2014/main" id="{0E2CF669-25DA-B37A-55AF-81BF89F2BA97}"/>
              </a:ext>
            </a:extLst>
          </p:cNvPr>
          <p:cNvSpPr txBox="1"/>
          <p:nvPr/>
        </p:nvSpPr>
        <p:spPr>
          <a:xfrm>
            <a:off x="5242559" y="856589"/>
            <a:ext cx="3560065" cy="3970318"/>
          </a:xfrm>
          <a:prstGeom prst="rect">
            <a:avLst/>
          </a:prstGeom>
          <a:noFill/>
        </p:spPr>
        <p:txBody>
          <a:bodyPr wrap="square" rtlCol="0">
            <a:spAutoFit/>
          </a:bodyPr>
          <a:lstStyle/>
          <a:p>
            <a:pPr algn="ctr"/>
            <a:r>
              <a:rPr lang="en-US" sz="2800" b="0" i="0" dirty="0">
                <a:solidFill>
                  <a:schemeClr val="bg1"/>
                </a:solidFill>
                <a:effectLst/>
                <a:latin typeface="+mj-lt"/>
              </a:rPr>
              <a:t>“But the hand of </a:t>
            </a:r>
            <a:r>
              <a:rPr lang="en-US" sz="2800" b="0" i="0" dirty="0" err="1">
                <a:solidFill>
                  <a:schemeClr val="bg1"/>
                </a:solidFill>
                <a:effectLst/>
                <a:latin typeface="+mj-lt"/>
              </a:rPr>
              <a:t>Ahikam</a:t>
            </a:r>
            <a:r>
              <a:rPr lang="en-US" sz="2800" b="0" i="0" dirty="0">
                <a:solidFill>
                  <a:schemeClr val="bg1"/>
                </a:solidFill>
                <a:effectLst/>
                <a:latin typeface="+mj-lt"/>
              </a:rPr>
              <a:t> the son of </a:t>
            </a:r>
            <a:r>
              <a:rPr lang="en-US" sz="2800" b="0" i="0" dirty="0" err="1">
                <a:solidFill>
                  <a:schemeClr val="bg1"/>
                </a:solidFill>
                <a:effectLst/>
                <a:latin typeface="+mj-lt"/>
              </a:rPr>
              <a:t>Shaphan</a:t>
            </a:r>
            <a:r>
              <a:rPr lang="en-US" sz="2800" b="0" i="0" dirty="0">
                <a:solidFill>
                  <a:schemeClr val="bg1"/>
                </a:solidFill>
                <a:effectLst/>
                <a:latin typeface="+mj-lt"/>
              </a:rPr>
              <a:t> was with Jeremiah, so that he was not given into the hands of the people to put him to death.”</a:t>
            </a:r>
            <a:br>
              <a:rPr lang="en-US" sz="2800" b="0" i="0" dirty="0">
                <a:solidFill>
                  <a:schemeClr val="bg1"/>
                </a:solidFill>
                <a:effectLst/>
                <a:latin typeface="+mj-lt"/>
              </a:rPr>
            </a:br>
            <a:endParaRPr lang="en-US" sz="2800" b="0" i="0" dirty="0">
              <a:solidFill>
                <a:schemeClr val="bg1"/>
              </a:solidFill>
              <a:effectLst/>
              <a:latin typeface="+mj-lt"/>
            </a:endParaRPr>
          </a:p>
          <a:p>
            <a:pPr algn="ctr"/>
            <a:r>
              <a:rPr lang="en-US" sz="2800" b="1" dirty="0">
                <a:solidFill>
                  <a:schemeClr val="bg1"/>
                </a:solidFill>
                <a:latin typeface="+mj-lt"/>
              </a:rPr>
              <a:t>Jeremiah 26:24</a:t>
            </a:r>
          </a:p>
        </p:txBody>
      </p:sp>
    </p:spTree>
    <p:extLst>
      <p:ext uri="{BB962C8B-B14F-4D97-AF65-F5344CB8AC3E}">
        <p14:creationId xmlns:p14="http://schemas.microsoft.com/office/powerpoint/2010/main" val="2905035326"/>
      </p:ext>
    </p:extLst>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anim calcmode="lin" valueType="num">
                                      <p:cBhvr additive="base">
                                        <p:cTn id="1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xEl>
                                              <p:pRg st="2" end="2"/>
                                            </p:txEl>
                                          </p:spTgt>
                                        </p:tgtEl>
                                        <p:attrNameLst>
                                          <p:attrName>style.visibility</p:attrName>
                                        </p:attrNameLst>
                                      </p:cBhvr>
                                      <p:to>
                                        <p:strVal val="visible"/>
                                      </p:to>
                                    </p:set>
                                    <p:anim calcmode="lin" valueType="num">
                                      <p:cBhvr additive="base">
                                        <p:cTn id="2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xEl>
                                              <p:pRg st="3" end="3"/>
                                            </p:txEl>
                                          </p:spTgt>
                                        </p:tgtEl>
                                        <p:attrNameLst>
                                          <p:attrName>style.visibility</p:attrName>
                                        </p:attrNameLst>
                                      </p:cBhvr>
                                      <p:to>
                                        <p:strVal val="visible"/>
                                      </p:to>
                                    </p:set>
                                    <p:anim calcmode="lin" valueType="num">
                                      <p:cBhvr additive="base">
                                        <p:cTn id="30"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7">
                                            <p:txEl>
                                              <p:pRg st="4" end="4"/>
                                            </p:txEl>
                                          </p:spTgt>
                                        </p:tgtEl>
                                        <p:attrNameLst>
                                          <p:attrName>style.visibility</p:attrName>
                                        </p:attrNameLst>
                                      </p:cBhvr>
                                      <p:to>
                                        <p:strVal val="visible"/>
                                      </p:to>
                                    </p:set>
                                    <p:anim calcmode="lin" valueType="num">
                                      <p:cBhvr additive="base">
                                        <p:cTn id="36"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7">
                                            <p:txEl>
                                              <p:pRg st="4" end="4"/>
                                            </p:txEl>
                                          </p:spTgt>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7">
                                            <p:txEl>
                                              <p:pRg st="5" end="5"/>
                                            </p:txEl>
                                          </p:spTgt>
                                        </p:tgtEl>
                                        <p:attrNameLst>
                                          <p:attrName>style.visibility</p:attrName>
                                        </p:attrNameLst>
                                      </p:cBhvr>
                                      <p:to>
                                        <p:strVal val="visible"/>
                                      </p:to>
                                    </p:set>
                                    <p:anim calcmode="lin" valueType="num">
                                      <p:cBhvr additive="base">
                                        <p:cTn id="40"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218FA-53C0-E55C-FC45-C0E8577252AF}"/>
              </a:ext>
            </a:extLst>
          </p:cNvPr>
          <p:cNvSpPr>
            <a:spLocks noGrp="1"/>
          </p:cNvSpPr>
          <p:nvPr>
            <p:ph type="ctrTitle"/>
          </p:nvPr>
        </p:nvSpPr>
        <p:spPr/>
        <p:txBody>
          <a:bodyPr/>
          <a:lstStyle/>
          <a:p>
            <a:r>
              <a:rPr lang="en-US" dirty="0"/>
              <a:t>Jeremiah</a:t>
            </a:r>
          </a:p>
        </p:txBody>
      </p:sp>
      <p:sp>
        <p:nvSpPr>
          <p:cNvPr id="3" name="Subtitle 2">
            <a:extLst>
              <a:ext uri="{FF2B5EF4-FFF2-40B4-BE49-F238E27FC236}">
                <a16:creationId xmlns:a16="http://schemas.microsoft.com/office/drawing/2014/main" id="{8EB1C64F-3E0B-9FC1-C982-47B253E00905}"/>
              </a:ext>
            </a:extLst>
          </p:cNvPr>
          <p:cNvSpPr>
            <a:spLocks noGrp="1"/>
          </p:cNvSpPr>
          <p:nvPr>
            <p:ph type="subTitle" idx="1"/>
          </p:nvPr>
        </p:nvSpPr>
        <p:spPr/>
        <p:txBody>
          <a:bodyPr/>
          <a:lstStyle/>
          <a:p>
            <a:endParaRPr lang="en-US"/>
          </a:p>
        </p:txBody>
      </p:sp>
      <p:pic>
        <p:nvPicPr>
          <p:cNvPr id="5" name="Picture 4" descr="A storm clouds and lightning&#10;&#10;Description automatically generated with medium confidence">
            <a:extLst>
              <a:ext uri="{FF2B5EF4-FFF2-40B4-BE49-F238E27FC236}">
                <a16:creationId xmlns:a16="http://schemas.microsoft.com/office/drawing/2014/main" id="{410C6F95-76DC-FA2B-EB64-A7A6B79DA62B}"/>
              </a:ext>
            </a:extLst>
          </p:cNvPr>
          <p:cNvPicPr>
            <a:picLocks noChangeAspect="1"/>
          </p:cNvPicPr>
          <p:nvPr/>
        </p:nvPicPr>
        <p:blipFill>
          <a:blip r:embed="rId3"/>
          <a:stretch>
            <a:fillRect/>
          </a:stretch>
        </p:blipFill>
        <p:spPr>
          <a:xfrm>
            <a:off x="0" y="0"/>
            <a:ext cx="9144000" cy="5715000"/>
          </a:xfrm>
          <a:prstGeom prst="rect">
            <a:avLst/>
          </a:prstGeom>
        </p:spPr>
      </p:pic>
    </p:spTree>
    <p:extLst>
      <p:ext uri="{BB962C8B-B14F-4D97-AF65-F5344CB8AC3E}">
        <p14:creationId xmlns:p14="http://schemas.microsoft.com/office/powerpoint/2010/main" val="3475509301"/>
      </p:ext>
    </p:extLst>
  </p:cSld>
  <p:clrMapOvr>
    <a:masterClrMapping/>
  </p:clrMapOvr>
  <p:transition spd="med">
    <p:wipe/>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56</TotalTime>
  <Words>964</Words>
  <Application>Microsoft Macintosh PowerPoint</Application>
  <PresentationFormat>On-screen Show (16:10)</PresentationFormat>
  <Paragraphs>74</Paragraphs>
  <Slides>6</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Courier New</vt:lpstr>
      <vt:lpstr>Symbol</vt:lpstr>
      <vt:lpstr>Wingdings</vt:lpstr>
      <vt:lpstr>Office Theme</vt:lpstr>
      <vt:lpstr>Jeremiah</vt:lpstr>
      <vt:lpstr>Sets A Powerful Example</vt:lpstr>
      <vt:lpstr>Declares God’s Unchanging Word</vt:lpstr>
      <vt:lpstr>Includes Every Word of God’s Message.</vt:lpstr>
      <vt:lpstr>Continued With The Help of His Friends</vt:lpstr>
      <vt:lpstr>Jeremiah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Jeremiah</dc:title>
  <dc:creator>Phillip Shumake</dc:creator>
  <cp:lastModifiedBy>Phillip Shumake</cp:lastModifiedBy>
  <cp:revision>11</cp:revision>
  <dcterms:created xsi:type="dcterms:W3CDTF">2023-08-06T17:35:41Z</dcterms:created>
  <dcterms:modified xsi:type="dcterms:W3CDTF">2023-08-06T18:31:56Z</dcterms:modified>
</cp:coreProperties>
</file>